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59"/>
  </p:notesMasterIdLst>
  <p:handoutMasterIdLst>
    <p:handoutMasterId r:id="rId60"/>
  </p:handoutMasterIdLst>
  <p:sldIdLst>
    <p:sldId id="380" r:id="rId2"/>
    <p:sldId id="540" r:id="rId3"/>
    <p:sldId id="502" r:id="rId4"/>
    <p:sldId id="503" r:id="rId5"/>
    <p:sldId id="504" r:id="rId6"/>
    <p:sldId id="505" r:id="rId7"/>
    <p:sldId id="506" r:id="rId8"/>
    <p:sldId id="266" r:id="rId9"/>
    <p:sldId id="353" r:id="rId10"/>
    <p:sldId id="343" r:id="rId11"/>
    <p:sldId id="347" r:id="rId12"/>
    <p:sldId id="349" r:id="rId13"/>
    <p:sldId id="350" r:id="rId14"/>
    <p:sldId id="507" r:id="rId15"/>
    <p:sldId id="508" r:id="rId16"/>
    <p:sldId id="509" r:id="rId17"/>
    <p:sldId id="510" r:id="rId18"/>
    <p:sldId id="443" r:id="rId19"/>
    <p:sldId id="369" r:id="rId20"/>
    <p:sldId id="445" r:id="rId21"/>
    <p:sldId id="446" r:id="rId22"/>
    <p:sldId id="511" r:id="rId23"/>
    <p:sldId id="512" r:id="rId24"/>
    <p:sldId id="514" r:id="rId25"/>
    <p:sldId id="515" r:id="rId26"/>
    <p:sldId id="542" r:id="rId27"/>
    <p:sldId id="544" r:id="rId28"/>
    <p:sldId id="545" r:id="rId29"/>
    <p:sldId id="546" r:id="rId30"/>
    <p:sldId id="547" r:id="rId31"/>
    <p:sldId id="539" r:id="rId32"/>
    <p:sldId id="516" r:id="rId33"/>
    <p:sldId id="517" r:id="rId34"/>
    <p:sldId id="518" r:id="rId35"/>
    <p:sldId id="519" r:id="rId36"/>
    <p:sldId id="520" r:id="rId37"/>
    <p:sldId id="548" r:id="rId38"/>
    <p:sldId id="521" r:id="rId39"/>
    <p:sldId id="550" r:id="rId40"/>
    <p:sldId id="522" r:id="rId41"/>
    <p:sldId id="523" r:id="rId42"/>
    <p:sldId id="524" r:id="rId43"/>
    <p:sldId id="525" r:id="rId44"/>
    <p:sldId id="526" r:id="rId45"/>
    <p:sldId id="527" r:id="rId46"/>
    <p:sldId id="528" r:id="rId47"/>
    <p:sldId id="529" r:id="rId48"/>
    <p:sldId id="530" r:id="rId49"/>
    <p:sldId id="531" r:id="rId50"/>
    <p:sldId id="532" r:id="rId51"/>
    <p:sldId id="533" r:id="rId52"/>
    <p:sldId id="534" r:id="rId53"/>
    <p:sldId id="535" r:id="rId54"/>
    <p:sldId id="551" r:id="rId55"/>
    <p:sldId id="549" r:id="rId56"/>
    <p:sldId id="536" r:id="rId57"/>
    <p:sldId id="537" r:id="rId5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FFFF00"/>
    <a:srgbClr val="FFCCFF"/>
    <a:srgbClr val="FF99CC"/>
    <a:srgbClr val="CCFFFF"/>
    <a:srgbClr val="FF0000"/>
    <a:srgbClr val="00CC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208" autoAdjust="0"/>
    <p:restoredTop sz="95038" autoAdjust="0"/>
  </p:normalViewPr>
  <p:slideViewPr>
    <p:cSldViewPr snapToGrid="0">
      <p:cViewPr varScale="1">
        <p:scale>
          <a:sx n="113" d="100"/>
          <a:sy n="113" d="100"/>
        </p:scale>
        <p:origin x="3653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67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5EDDE0-0BB9-4FAA-AF6C-69C0A501F97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EA4BC1FE-7C3C-4476-B4FC-F61BA7DD398A}">
      <dgm:prSet/>
      <dgm:spPr/>
      <dgm:t>
        <a:bodyPr/>
        <a:lstStyle/>
        <a:p>
          <a:pPr rtl="0"/>
          <a:r>
            <a:rPr lang="it-IT" dirty="0" err="1"/>
            <a:t>Packet</a:t>
          </a:r>
          <a:r>
            <a:rPr lang="it-IT" dirty="0"/>
            <a:t> formats </a:t>
          </a:r>
          <a:r>
            <a:rPr lang="it-IT" dirty="0" err="1"/>
            <a:t>change</a:t>
          </a:r>
          <a:r>
            <a:rPr lang="it-IT" dirty="0"/>
            <a:t> from </a:t>
          </a:r>
          <a:r>
            <a:rPr lang="it-IT" dirty="0" err="1"/>
            <a:t>layer</a:t>
          </a:r>
          <a:r>
            <a:rPr lang="it-IT" dirty="0"/>
            <a:t> to </a:t>
          </a:r>
          <a:r>
            <a:rPr lang="it-IT" dirty="0" err="1"/>
            <a:t>layer</a:t>
          </a:r>
          <a:endParaRPr lang="it-IT" b="1" dirty="0"/>
        </a:p>
      </dgm:t>
    </dgm:pt>
    <dgm:pt modelId="{8A1540BB-AE87-412A-9A38-5B1F9EF526AE}" type="parTrans" cxnId="{84F2C677-E1D1-454F-9E5E-18FE06E1464F}">
      <dgm:prSet/>
      <dgm:spPr/>
      <dgm:t>
        <a:bodyPr/>
        <a:lstStyle/>
        <a:p>
          <a:endParaRPr lang="it-IT"/>
        </a:p>
      </dgm:t>
    </dgm:pt>
    <dgm:pt modelId="{9A166532-E7CA-4246-A0A5-7A5552B5B5F0}" type="sibTrans" cxnId="{84F2C677-E1D1-454F-9E5E-18FE06E1464F}">
      <dgm:prSet/>
      <dgm:spPr/>
      <dgm:t>
        <a:bodyPr/>
        <a:lstStyle/>
        <a:p>
          <a:endParaRPr lang="it-IT"/>
        </a:p>
      </dgm:t>
    </dgm:pt>
    <dgm:pt modelId="{E652265E-022D-402F-863F-9E07DAFC23FA}" type="pres">
      <dgm:prSet presAssocID="{E25EDDE0-0BB9-4FAA-AF6C-69C0A501F971}" presName="linear" presStyleCnt="0">
        <dgm:presLayoutVars>
          <dgm:animLvl val="lvl"/>
          <dgm:resizeHandles val="exact"/>
        </dgm:presLayoutVars>
      </dgm:prSet>
      <dgm:spPr/>
    </dgm:pt>
    <dgm:pt modelId="{BD51C70D-8A6F-4F2D-A15B-2A9AC57B3EF6}" type="pres">
      <dgm:prSet presAssocID="{EA4BC1FE-7C3C-4476-B4FC-F61BA7DD398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1C9FD00-B897-4C06-9628-930C17776864}" type="presOf" srcId="{E25EDDE0-0BB9-4FAA-AF6C-69C0A501F971}" destId="{E652265E-022D-402F-863F-9E07DAFC23FA}" srcOrd="0" destOrd="0" presId="urn:microsoft.com/office/officeart/2005/8/layout/vList2"/>
    <dgm:cxn modelId="{84F2C677-E1D1-454F-9E5E-18FE06E1464F}" srcId="{E25EDDE0-0BB9-4FAA-AF6C-69C0A501F971}" destId="{EA4BC1FE-7C3C-4476-B4FC-F61BA7DD398A}" srcOrd="0" destOrd="0" parTransId="{8A1540BB-AE87-412A-9A38-5B1F9EF526AE}" sibTransId="{9A166532-E7CA-4246-A0A5-7A5552B5B5F0}"/>
    <dgm:cxn modelId="{88C52859-C351-454B-91F4-425B57967234}" type="presOf" srcId="{EA4BC1FE-7C3C-4476-B4FC-F61BA7DD398A}" destId="{BD51C70D-8A6F-4F2D-A15B-2A9AC57B3EF6}" srcOrd="0" destOrd="0" presId="urn:microsoft.com/office/officeart/2005/8/layout/vList2"/>
    <dgm:cxn modelId="{8ACB0037-876A-497E-9252-750D6ED63A7D}" type="presParOf" srcId="{E652265E-022D-402F-863F-9E07DAFC23FA}" destId="{BD51C70D-8A6F-4F2D-A15B-2A9AC57B3EF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51C70D-8A6F-4F2D-A15B-2A9AC57B3EF6}">
      <dsp:nvSpPr>
        <dsp:cNvPr id="0" name=""/>
        <dsp:cNvSpPr/>
      </dsp:nvSpPr>
      <dsp:spPr>
        <a:xfrm>
          <a:off x="0" y="2975"/>
          <a:ext cx="5573962" cy="4557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Packet</a:t>
          </a:r>
          <a:r>
            <a:rPr lang="it-IT" sz="1900" kern="1200" dirty="0"/>
            <a:t> formats </a:t>
          </a:r>
          <a:r>
            <a:rPr lang="it-IT" sz="1900" kern="1200" dirty="0" err="1"/>
            <a:t>change</a:t>
          </a:r>
          <a:r>
            <a:rPr lang="it-IT" sz="1900" kern="1200" dirty="0"/>
            <a:t> from </a:t>
          </a:r>
          <a:r>
            <a:rPr lang="it-IT" sz="1900" kern="1200" dirty="0" err="1"/>
            <a:t>layer</a:t>
          </a:r>
          <a:r>
            <a:rPr lang="it-IT" sz="1900" kern="1200" dirty="0"/>
            <a:t> to </a:t>
          </a:r>
          <a:r>
            <a:rPr lang="it-IT" sz="1900" kern="1200" dirty="0" err="1"/>
            <a:t>layer</a:t>
          </a:r>
          <a:endParaRPr lang="it-IT" sz="1900" b="1" kern="1200" dirty="0"/>
        </a:p>
      </dsp:txBody>
      <dsp:txXfrm>
        <a:off x="22246" y="25221"/>
        <a:ext cx="5529470" cy="411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631" tIns="47316" rIns="94631" bIns="47316" numCol="1" anchor="t" anchorCtr="0" compatLnSpc="1">
            <a:prstTxWarp prst="textNoShape">
              <a:avLst/>
            </a:prstTxWarp>
          </a:bodyPr>
          <a:lstStyle>
            <a:lvl1pPr defTabSz="946150">
              <a:defRPr sz="120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11625" y="0"/>
            <a:ext cx="316388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631" tIns="47316" rIns="94631" bIns="47316" numCol="1" anchor="t" anchorCtr="0" compatLnSpc="1">
            <a:prstTxWarp prst="textNoShape">
              <a:avLst/>
            </a:prstTxWarp>
          </a:bodyPr>
          <a:lstStyle>
            <a:lvl1pPr algn="r" defTabSz="946150">
              <a:defRPr sz="120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9713"/>
            <a:ext cx="3163888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631" tIns="47316" rIns="94631" bIns="47316" numCol="1" anchor="b" anchorCtr="0" compatLnSpc="1">
            <a:prstTxWarp prst="textNoShape">
              <a:avLst/>
            </a:prstTxWarp>
          </a:bodyPr>
          <a:lstStyle>
            <a:lvl1pPr defTabSz="946150">
              <a:defRPr sz="120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11625" y="9129713"/>
            <a:ext cx="3163888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631" tIns="47316" rIns="94631" bIns="47316" numCol="1" anchor="b" anchorCtr="0" compatLnSpc="1">
            <a:prstTxWarp prst="textNoShape">
              <a:avLst/>
            </a:prstTxWarp>
          </a:bodyPr>
          <a:lstStyle>
            <a:lvl1pPr algn="r" defTabSz="946150">
              <a:defRPr sz="1200" u="none"/>
            </a:lvl1pPr>
          </a:lstStyle>
          <a:p>
            <a:pPr>
              <a:defRPr/>
            </a:pPr>
            <a:fld id="{854E7AF2-85B3-4992-A637-714FED42A0A7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11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t" anchorCtr="0" compatLnSpc="1">
            <a:prstTxWarp prst="textNoShape">
              <a:avLst/>
            </a:prstTxWarp>
          </a:bodyPr>
          <a:lstStyle>
            <a:lvl1pPr defTabSz="966788">
              <a:defRPr sz="1200" u="none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u="none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b" anchorCtr="0" compatLnSpc="1">
            <a:prstTxWarp prst="textNoShape">
              <a:avLst/>
            </a:prstTxWarp>
          </a:bodyPr>
          <a:lstStyle>
            <a:lvl1pPr defTabSz="966788">
              <a:defRPr sz="1200" u="none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u="none">
                <a:latin typeface="Times New Roman" pitchFamily="18" charset="0"/>
              </a:defRPr>
            </a:lvl1pPr>
          </a:lstStyle>
          <a:p>
            <a:pPr>
              <a:defRPr/>
            </a:pPr>
            <a:fld id="{DC33D78F-F86D-4F88-A636-AC4ED905718B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44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07DF16EA-0A52-40AC-8032-1A8A6703EF69}" type="slidenum">
              <a:rPr lang="en-US" u="none" smtClean="0">
                <a:latin typeface="Times New Roman" pitchFamily="18" charset="0"/>
              </a:rPr>
              <a:pPr/>
              <a:t>1</a:t>
            </a:fld>
            <a:endParaRPr lang="en-US" u="none">
              <a:latin typeface="Times New Roman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BB0C8D56-C17E-4E7D-8A59-6A9176951023}" type="slidenum">
              <a:rPr lang="en-US" u="none" smtClean="0">
                <a:latin typeface="Times New Roman" pitchFamily="18" charset="0"/>
              </a:rPr>
              <a:pPr/>
              <a:t>10</a:t>
            </a:fld>
            <a:endParaRPr lang="en-US" u="none">
              <a:latin typeface="Times New Roman" pitchFamily="18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D271A37B-45C7-4402-B86A-1EF307ABDBE7}" type="slidenum">
              <a:rPr lang="en-US" u="none" smtClean="0">
                <a:latin typeface="Times New Roman" pitchFamily="18" charset="0"/>
              </a:rPr>
              <a:pPr/>
              <a:t>11</a:t>
            </a:fld>
            <a:endParaRPr lang="en-US" u="none">
              <a:latin typeface="Times New Roman" pitchFamily="18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FCF2CBE0-7884-4BB4-A07D-0ADCD9756332}" type="slidenum">
              <a:rPr lang="en-US" u="none" smtClean="0">
                <a:latin typeface="Times New Roman" pitchFamily="18" charset="0"/>
              </a:rPr>
              <a:pPr/>
              <a:t>12</a:t>
            </a:fld>
            <a:endParaRPr lang="en-US" u="none">
              <a:latin typeface="Times New Roman" pitchFamily="1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86816901-B5B8-493F-9265-4A62EF986631}" type="slidenum">
              <a:rPr lang="en-US" u="none" smtClean="0">
                <a:latin typeface="Times New Roman" pitchFamily="18" charset="0"/>
              </a:rPr>
              <a:pPr/>
              <a:t>13</a:t>
            </a:fld>
            <a:endParaRPr lang="en-US" u="none">
              <a:latin typeface="Times New Roman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Tx/>
              <a:buAutoNum type="arabicPeriod"/>
            </a:pPr>
            <a:r>
              <a:rPr lang="it-IT"/>
              <a:t>appare datagramma (nel datagramma deve apparire indirizzo mittente e destinatario)</a:t>
            </a:r>
          </a:p>
          <a:p>
            <a:pPr marL="228600" indent="-228600"/>
            <a:r>
              <a:rPr lang="it-IT"/>
              <a:t>3. appare frame ARP (destinato a tutti). deve comparire mac address mittente: 74-29-ecc-ecc- , destinatario: ff-ff-ff-ff-ff-ff-ff</a:t>
            </a:r>
          </a:p>
          <a:p>
            <a:pPr marL="228600" indent="-228600"/>
            <a:r>
              <a:rPr lang="it-IT"/>
              <a:t>4.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14</a:t>
            </a:fld>
            <a:endParaRPr 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15</a:t>
            </a:fld>
            <a:endParaRPr 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16</a:t>
            </a:fld>
            <a:endParaRPr 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17</a:t>
            </a:fld>
            <a:endParaRPr lang="it-I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2B9A284A-8FE5-448B-9155-9A4A09452E5A}" type="slidenum">
              <a:rPr lang="en-US" u="none" smtClean="0">
                <a:latin typeface="Times New Roman" pitchFamily="18" charset="0"/>
              </a:rPr>
              <a:pPr/>
              <a:t>18</a:t>
            </a:fld>
            <a:endParaRPr lang="en-US" u="none">
              <a:latin typeface="Times New Roman" pitchFamily="1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/>
              <a:t>pallino che parte da uno e va verso tutti gli altri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7F2331E1-0365-4E3A-A278-9A9E12F99E63}" type="slidenum">
              <a:rPr lang="en-US" u="none" smtClean="0">
                <a:latin typeface="Times New Roman" pitchFamily="18" charset="0"/>
              </a:rPr>
              <a:pPr/>
              <a:t>19</a:t>
            </a:fld>
            <a:endParaRPr lang="en-US" u="none">
              <a:latin typeface="Times New Roman" pitchFamily="18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4F37A3-27A8-4D1E-9DF6-F2E2DDED338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9838F889-9370-4A8D-B973-BD416D0F06A6}" type="slidenum">
              <a:rPr lang="en-US" u="none" smtClean="0">
                <a:latin typeface="Times New Roman" pitchFamily="18" charset="0"/>
              </a:rPr>
              <a:pPr/>
              <a:t>20</a:t>
            </a:fld>
            <a:endParaRPr lang="en-US" u="none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/>
              <a:t>animazione.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DAC286C6-7E43-48E5-918B-3CBA8F5A93E6}" type="slidenum">
              <a:rPr lang="en-US" u="none" smtClean="0">
                <a:latin typeface="Times New Roman" pitchFamily="18" charset="0"/>
              </a:rPr>
              <a:pPr/>
              <a:t>21</a:t>
            </a:fld>
            <a:endParaRPr lang="en-US" u="none">
              <a:latin typeface="Times New Roman" pitchFamily="18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/>
              <a:t>animazione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7651C8-8DE4-47D4-B443-C3E2C29FE8E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it-IT"/>
              <a:t>animazione.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23</a:t>
            </a:fld>
            <a:endParaRPr lang="it-IT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D5474C-6495-48F1-9E5B-A8443BD4EED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25</a:t>
            </a:fld>
            <a:endParaRPr lang="it-IT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3341CFC-0A13-46DC-8656-0DCBBCFB966F}" type="slidenum">
              <a:rPr lang="it-IT" altLang="it-IT"/>
              <a:pPr/>
              <a:t>26</a:t>
            </a:fld>
            <a:endParaRPr lang="it-IT" altLang="it-IT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E742F7E-4824-40BC-8F0F-6B2C27E762D6}" type="slidenum">
              <a:rPr lang="it-IT" altLang="it-IT"/>
              <a:pPr/>
              <a:t>27</a:t>
            </a:fld>
            <a:endParaRPr lang="it-IT" altLang="it-IT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C5E4976-0AB0-4A1C-AB27-85BCE51F49E7}" type="slidenum">
              <a:rPr lang="it-IT" altLang="it-IT"/>
              <a:pPr/>
              <a:t>28</a:t>
            </a:fld>
            <a:endParaRPr lang="it-IT" altLang="it-IT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87302DB-34E1-41E1-9832-CAC6779F9D93}" type="slidenum">
              <a:rPr lang="it-IT" altLang="it-IT"/>
              <a:pPr/>
              <a:t>29</a:t>
            </a:fld>
            <a:endParaRPr lang="it-IT" altLang="it-IT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F46ED3-6F4A-49DC-AB55-AD17DC6CB92A}" type="slidenum">
              <a:rPr lang="en-US"/>
              <a:pPr/>
              <a:t>3</a:t>
            </a:fld>
            <a:endParaRPr lang="en-US"/>
          </a:p>
        </p:txBody>
      </p:sp>
      <p:sp>
        <p:nvSpPr>
          <p:cNvPr id="55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5D1F41E-3474-4B84-AC90-E0AA638B5608}" type="slidenum">
              <a:rPr lang="it-IT" altLang="it-IT"/>
              <a:pPr/>
              <a:t>30</a:t>
            </a:fld>
            <a:endParaRPr lang="it-IT" altLang="it-IT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3D78F-F86D-4F88-A636-AC4ED905718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96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883" indent="-285725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2898" indent="-228580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057" indent="-228580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217" indent="-228580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DB1D4716-82E4-40D3-888D-B9D994E0D8B6}" type="slidenum">
              <a:rPr lang="en-US" u="none" smtClean="0">
                <a:latin typeface="Times New Roman" pitchFamily="18" charset="0"/>
              </a:rPr>
              <a:pPr/>
              <a:t>32</a:t>
            </a:fld>
            <a:endParaRPr lang="en-US" u="none">
              <a:latin typeface="Times New Roman" pitchFamily="1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883" indent="-285725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2898" indent="-228580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057" indent="-228580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217" indent="-228580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201696E0-46CC-4968-8C4F-301321106B52}" type="slidenum">
              <a:rPr lang="en-US" u="none" smtClean="0">
                <a:latin typeface="Times New Roman" pitchFamily="18" charset="0"/>
              </a:rPr>
              <a:pPr/>
              <a:t>33</a:t>
            </a:fld>
            <a:endParaRPr lang="en-US" u="none">
              <a:latin typeface="Times New Roman" pitchFamily="18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883" indent="-285725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2898" indent="-228580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057" indent="-228580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217" indent="-228580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186864E0-2F79-40F7-A82A-55B96634E4A3}" type="slidenum">
              <a:rPr lang="en-US" u="none" smtClean="0">
                <a:latin typeface="Times New Roman" pitchFamily="18" charset="0"/>
              </a:rPr>
              <a:pPr/>
              <a:t>34</a:t>
            </a:fld>
            <a:endParaRPr lang="en-US" u="none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28004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883" indent="-285725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2898" indent="-228580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057" indent="-228580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217" indent="-228580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B486B6FD-5FBE-460E-B3BF-3B738E287CBB}" type="slidenum">
              <a:rPr lang="en-US" u="none" smtClean="0">
                <a:latin typeface="Times New Roman" pitchFamily="18" charset="0"/>
              </a:rPr>
              <a:pPr/>
              <a:t>35</a:t>
            </a:fld>
            <a:endParaRPr lang="en-US" u="none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29028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883" indent="-285725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2898" indent="-228580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057" indent="-228580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217" indent="-228580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0B444F26-C878-445E-89C3-A982A2E202CB}" type="slidenum">
              <a:rPr lang="en-US" u="none" smtClean="0">
                <a:latin typeface="Times New Roman" pitchFamily="18" charset="0"/>
              </a:rPr>
              <a:pPr/>
              <a:t>36</a:t>
            </a:fld>
            <a:endParaRPr lang="en-US" u="none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38</a:t>
            </a:fld>
            <a:endParaRPr lang="it-IT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40</a:t>
            </a:fld>
            <a:endParaRPr lang="it-IT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41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BBD0EE-7AB3-4A4E-8CBF-71A5E06321F5}" type="slidenum">
              <a:rPr lang="en-US"/>
              <a:pPr/>
              <a:t>4</a:t>
            </a:fld>
            <a:endParaRPr lang="en-US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42</a:t>
            </a:fld>
            <a:endParaRPr lang="it-IT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43</a:t>
            </a:fld>
            <a:endParaRPr lang="it-IT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44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18762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45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77933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46</a:t>
            </a:fld>
            <a:endParaRPr lang="it-IT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47</a:t>
            </a:fld>
            <a:endParaRPr lang="it-IT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48</a:t>
            </a:fld>
            <a:endParaRPr lang="it-IT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49</a:t>
            </a:fld>
            <a:endParaRPr lang="it-IT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50</a:t>
            </a:fld>
            <a:endParaRPr lang="it-IT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51</a:t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D297ED-1FB7-443F-ADBF-ABE21E1D10B7}" type="slidenum">
              <a:rPr lang="en-US"/>
              <a:pPr/>
              <a:t>5</a:t>
            </a:fld>
            <a:endParaRPr lang="en-US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52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36649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53</a:t>
            </a:fld>
            <a:endParaRPr lang="it-IT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56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961896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57</a:t>
            </a:fld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A649F-7DC4-43FF-83CB-3F27DC058C89}" type="slidenum">
              <a:rPr lang="en-US"/>
              <a:pPr/>
              <a:t>6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4E1D72-6D7B-48E8-9280-099D819065A1}" type="slidenum">
              <a:rPr lang="en-US"/>
              <a:pPr/>
              <a:t>7</a:t>
            </a:fld>
            <a:endParaRPr lang="en-US"/>
          </a:p>
        </p:txBody>
      </p:sp>
      <p:sp>
        <p:nvSpPr>
          <p:cNvPr id="67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386D0F27-8731-4C35-8410-54B58CE29495}" type="slidenum">
              <a:rPr lang="en-US" u="none" smtClean="0">
                <a:latin typeface="Times New Roman" pitchFamily="18" charset="0"/>
              </a:rPr>
              <a:pPr/>
              <a:t>8</a:t>
            </a:fld>
            <a:endParaRPr lang="en-US" u="none">
              <a:latin typeface="Times New Roman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/>
              <a:t>animazione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F3FDCC89-A402-49B2-B1EF-CDF0D30FAC9E}" type="slidenum">
              <a:rPr lang="en-US" u="none" smtClean="0">
                <a:latin typeface="Times New Roman" pitchFamily="18" charset="0"/>
              </a:rPr>
              <a:pPr/>
              <a:t>9</a:t>
            </a:fld>
            <a:endParaRPr lang="en-US" u="none">
              <a:latin typeface="Times New Roman" pitchFamily="1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9FC49F73-0371-4713-9AA3-EDC6BD8D2D7E}" type="slidenum">
              <a:rPr lang="en-US" smtClean="0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2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AD14E35B-8E93-44EB-AFB1-A77E9248923A}" type="slidenum">
              <a:rPr lang="en-US" smtClean="0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96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0601520E-D8D9-47E2-8ADC-FA6DA4F7C5F5}" type="slidenum">
              <a:rPr lang="en-US" smtClean="0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29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olo, testo e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lipArt 3"/>
          <p:cNvSpPr>
            <a:spLocks noGrp="1"/>
          </p:cNvSpPr>
          <p:nvPr>
            <p:ph type="clipArt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C169679E-8DEA-48C8-AB92-97EDD2035CF3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5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63652B70-65EE-45F9-9CAD-30065CA4CA37}" type="slidenum">
              <a:rPr lang="en-US" smtClean="0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9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8E23C16C-CAF7-4F86-89B2-3189CF5EC31C}" type="slidenum">
              <a:rPr lang="en-US" smtClean="0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70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F1A0F6F2-0460-46D1-BC74-70FCE149033A}" type="slidenum">
              <a:rPr lang="en-US" smtClean="0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1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68AEA5A6-34C6-43D2-BBC3-E5546DB32E7A}" type="slidenum">
              <a:rPr lang="en-US" smtClean="0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8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87E42F6C-9C1E-448F-9D6A-27DD13C14DCA}" type="slidenum">
              <a:rPr lang="en-US" smtClean="0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E1193FC7-C796-4D19-B35B-8291749BFBB9}" type="slidenum">
              <a:rPr lang="en-US" smtClean="0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86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D2309528-A8F1-4EEC-89CD-D1ECD7889010}" type="slidenum">
              <a:rPr lang="en-US" smtClean="0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7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5B616A8D-D7F3-4A7B-94CA-A8032D0849A7}" type="slidenum">
              <a:rPr lang="en-US" smtClean="0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4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5-</a:t>
            </a:r>
            <a:fld id="{8B70EA1F-3CD3-4892-99A0-BE9F0BD90921}" type="slidenum">
              <a:rPr lang="en-US" smtClean="0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7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17.jpe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8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notesSlide" Target="../notesSlides/notesSlide2.xml"/><Relationship Id="rId7" Type="http://schemas.openxmlformats.org/officeDocument/2006/relationships/diagramData" Target="../diagrams/data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microsoft.com/office/2007/relationships/diagramDrawing" Target="../diagrams/drawing1.xml"/><Relationship Id="rId5" Type="http://schemas.openxmlformats.org/officeDocument/2006/relationships/image" Target="../media/image1.wmf"/><Relationship Id="rId10" Type="http://schemas.openxmlformats.org/officeDocument/2006/relationships/diagramColors" Target="../diagrams/colors1.xml"/><Relationship Id="rId4" Type="http://schemas.openxmlformats.org/officeDocument/2006/relationships/oleObject" Target="../embeddings/oleObject1.bin"/><Relationship Id="rId9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oleObject" Target="../embeddings/oleObject20.bin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14.bin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11" Type="http://schemas.openxmlformats.org/officeDocument/2006/relationships/oleObject" Target="../embeddings/oleObject18.bin"/><Relationship Id="rId5" Type="http://schemas.openxmlformats.org/officeDocument/2006/relationships/image" Target="../media/image1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6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oleObject" Target="../embeddings/oleObject29.bin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23.bin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2.bin"/><Relationship Id="rId11" Type="http://schemas.openxmlformats.org/officeDocument/2006/relationships/oleObject" Target="../embeddings/oleObject27.bin"/><Relationship Id="rId5" Type="http://schemas.openxmlformats.org/officeDocument/2006/relationships/image" Target="../media/image1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1.bin"/><Relationship Id="rId9" Type="http://schemas.openxmlformats.org/officeDocument/2006/relationships/oleObject" Target="../embeddings/oleObject25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oleObject" Target="../embeddings/oleObject38.bin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32.bin"/><Relationship Id="rId12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1.bin"/><Relationship Id="rId11" Type="http://schemas.openxmlformats.org/officeDocument/2006/relationships/oleObject" Target="../embeddings/oleObject36.bin"/><Relationship Id="rId5" Type="http://schemas.openxmlformats.org/officeDocument/2006/relationships/image" Target="../media/image1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0.bin"/><Relationship Id="rId9" Type="http://schemas.openxmlformats.org/officeDocument/2006/relationships/oleObject" Target="../embeddings/oleObject34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39.bin"/><Relationship Id="rId9" Type="http://schemas.openxmlformats.org/officeDocument/2006/relationships/oleObject" Target="../embeddings/oleObject43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notesSlide" Target="../notesSlides/notesSlide33.xml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44.bin"/><Relationship Id="rId10" Type="http://schemas.openxmlformats.org/officeDocument/2006/relationships/oleObject" Target="../embeddings/oleObject47.bin"/><Relationship Id="rId4" Type="http://schemas.openxmlformats.org/officeDocument/2006/relationships/image" Target="../media/image25.png"/><Relationship Id="rId9" Type="http://schemas.openxmlformats.org/officeDocument/2006/relationships/oleObject" Target="../embeddings/oleObject46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nderlab.net/projects/WPA-tables/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igle.net/gps/gps/Stat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cwe.mitre.org/data/definitions/656.html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 Layer SECURITY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1371600"/>
            <a:ext cx="7305675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u="sng" dirty="0">
                <a:solidFill>
                  <a:srgbClr val="FF0000"/>
                </a:solidFill>
              </a:rPr>
              <a:t>Objective:</a:t>
            </a:r>
            <a:r>
              <a:rPr lang="en-US" sz="2400" dirty="0"/>
              <a:t> </a:t>
            </a:r>
          </a:p>
          <a:p>
            <a:r>
              <a:rPr lang="en-US" sz="2400" dirty="0"/>
              <a:t>Understanding a </a:t>
            </a:r>
            <a:r>
              <a:rPr lang="en-US" sz="2400" i="1" dirty="0"/>
              <a:t>collision domain</a:t>
            </a:r>
            <a:endParaRPr lang="en-US" sz="2400" dirty="0"/>
          </a:p>
          <a:p>
            <a:pPr lvl="1"/>
            <a:r>
              <a:rPr lang="en-US" sz="2000" dirty="0"/>
              <a:t>Layer 2 protocol</a:t>
            </a:r>
          </a:p>
          <a:p>
            <a:pPr lvl="1"/>
            <a:r>
              <a:rPr lang="en-US" sz="2000" dirty="0"/>
              <a:t>Shared access to the same medium</a:t>
            </a:r>
          </a:p>
          <a:p>
            <a:pPr lvl="1"/>
            <a:r>
              <a:rPr lang="en-US" sz="2000" dirty="0"/>
              <a:t>Layer 2 addressing</a:t>
            </a:r>
          </a:p>
          <a:p>
            <a:pPr lvl="1"/>
            <a:r>
              <a:rPr lang="en-US" sz="2000" dirty="0"/>
              <a:t>Layer 2 General Security Issues</a:t>
            </a:r>
          </a:p>
          <a:p>
            <a:pPr lvl="2"/>
            <a:r>
              <a:rPr lang="en-US" sz="1600" dirty="0"/>
              <a:t>Wired L2 Security issues (802.3)</a:t>
            </a:r>
          </a:p>
          <a:p>
            <a:pPr lvl="2"/>
            <a:r>
              <a:rPr lang="en-US" sz="1600" dirty="0"/>
              <a:t>Wireless L2 Security issues (802.11)</a:t>
            </a:r>
          </a:p>
          <a:p>
            <a:pPr lvl="2"/>
            <a:endParaRPr lang="en-US" sz="1600" dirty="0"/>
          </a:p>
          <a:p>
            <a:pPr lvl="1"/>
            <a:endParaRPr lang="en-US" sz="2000" dirty="0"/>
          </a:p>
        </p:txBody>
      </p:sp>
      <p:sp>
        <p:nvSpPr>
          <p:cNvPr id="17410" name="Segnaposto piè di pagina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5: DataLink Layer</a:t>
            </a:r>
          </a:p>
        </p:txBody>
      </p:sp>
      <p:sp>
        <p:nvSpPr>
          <p:cNvPr id="17411" name="Segnaposto numero diapositiva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5-</a:t>
            </a:r>
            <a:fld id="{E9A80677-A868-4FBA-8ADC-D5E1B0FDD6C6}" type="slidenum">
              <a:rPr lang="en-US" u="none" smtClean="0">
                <a:latin typeface="Arial" charset="0"/>
              </a:rPr>
              <a:pPr/>
              <a:t>1</a:t>
            </a:fld>
            <a:endParaRPr lang="en-US" u="none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Addresses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247063" cy="4648200"/>
          </a:xfrm>
        </p:spPr>
        <p:txBody>
          <a:bodyPr>
            <a:normAutofit/>
          </a:bodyPr>
          <a:lstStyle/>
          <a:p>
            <a:r>
              <a:rPr lang="en-US" sz="3200" dirty="0"/>
              <a:t>IP</a:t>
            </a:r>
            <a:r>
              <a:rPr lang="en-US" dirty="0"/>
              <a:t> address</a:t>
            </a:r>
            <a:endParaRPr lang="en-US" sz="3200" dirty="0"/>
          </a:p>
          <a:p>
            <a:pPr lvl="1"/>
            <a:r>
              <a:rPr lang="en-US" i="1" dirty="0">
                <a:solidFill>
                  <a:schemeClr val="accent2"/>
                </a:solidFill>
              </a:rPr>
              <a:t>Valid among layer 3 nodes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sz="3200" dirty="0"/>
              <a:t>MAC address: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Works only within current link. Does not need configuration.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Hardwired within NICs. </a:t>
            </a:r>
            <a:r>
              <a:rPr lang="en-US" b="1" dirty="0">
                <a:solidFill>
                  <a:schemeClr val="accent2"/>
                </a:solidFill>
              </a:rPr>
              <a:t>Cannot be used</a:t>
            </a:r>
            <a:r>
              <a:rPr lang="en-US" dirty="0">
                <a:solidFill>
                  <a:schemeClr val="accent2"/>
                </a:solidFill>
              </a:rPr>
              <a:t> for authenticating stations. </a:t>
            </a:r>
            <a:r>
              <a:rPr lang="en-US" b="1" dirty="0">
                <a:solidFill>
                  <a:schemeClr val="accent2"/>
                </a:solidFill>
              </a:rPr>
              <a:t>Cannot be used </a:t>
            </a:r>
            <a:r>
              <a:rPr lang="en-US" dirty="0">
                <a:solidFill>
                  <a:schemeClr val="accent2"/>
                </a:solidFill>
              </a:rPr>
              <a:t>for managing Layer 2 </a:t>
            </a:r>
            <a:r>
              <a:rPr lang="en-US" b="1" dirty="0">
                <a:solidFill>
                  <a:schemeClr val="accent2"/>
                </a:solidFill>
              </a:rPr>
              <a:t>ACLs</a:t>
            </a:r>
          </a:p>
          <a:p>
            <a:pPr>
              <a:buFont typeface="ZapfDingbats" pitchFamily="82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7890" name="Segnaposto piè di pagina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5: DataLink Layer</a:t>
            </a:r>
          </a:p>
        </p:txBody>
      </p:sp>
      <p:sp>
        <p:nvSpPr>
          <p:cNvPr id="37891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5-</a:t>
            </a:r>
            <a:fld id="{FC6C5DDF-4453-45E7-93E9-CB5940F3E00A}" type="slidenum">
              <a:rPr lang="en-US" u="none" smtClean="0">
                <a:latin typeface="Arial" charset="0"/>
              </a:rPr>
              <a:pPr/>
              <a:t>10</a:t>
            </a:fld>
            <a:endParaRPr lang="en-US" u="none">
              <a:latin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3"/>
          <p:cNvSpPr>
            <a:spLocks noGrp="1" noChangeArrowheads="1"/>
          </p:cNvSpPr>
          <p:nvPr>
            <p:ph type="title"/>
          </p:nvPr>
        </p:nvSpPr>
        <p:spPr>
          <a:xfrm>
            <a:off x="509588" y="249238"/>
            <a:ext cx="8191500" cy="901700"/>
          </a:xfrm>
        </p:spPr>
        <p:txBody>
          <a:bodyPr/>
          <a:lstStyle/>
          <a:p>
            <a:r>
              <a:rPr lang="en-US" sz="3600"/>
              <a:t>ARP: Address Resolution Protocol</a:t>
            </a:r>
            <a:endParaRPr lang="en-US"/>
          </a:p>
        </p:txBody>
      </p:sp>
      <p:sp>
        <p:nvSpPr>
          <p:cNvPr id="40965" name="Rectangle 4"/>
          <p:cNvSpPr>
            <a:spLocks noGrp="1" noChangeArrowheads="1"/>
          </p:cNvSpPr>
          <p:nvPr>
            <p:ph idx="1"/>
          </p:nvPr>
        </p:nvSpPr>
        <p:spPr>
          <a:xfrm>
            <a:off x="4908550" y="1474788"/>
            <a:ext cx="3990975" cy="4648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Each station handles an  </a:t>
            </a:r>
            <a:r>
              <a:rPr lang="en-US" dirty="0">
                <a:solidFill>
                  <a:srgbClr val="FF0000"/>
                </a:solidFill>
              </a:rPr>
              <a:t>ARP </a:t>
            </a:r>
            <a:r>
              <a:rPr lang="en-US" dirty="0"/>
              <a:t>table</a:t>
            </a:r>
          </a:p>
          <a:p>
            <a:pPr>
              <a:lnSpc>
                <a:spcPct val="90000"/>
              </a:lnSpc>
            </a:pPr>
            <a:r>
              <a:rPr lang="en-US" dirty="0"/>
              <a:t>ARP Table: IP/MAC address triples </a:t>
            </a:r>
            <a:r>
              <a:rPr lang="en-US" sz="2000" dirty="0">
                <a:solidFill>
                  <a:srgbClr val="FF0000"/>
                </a:solidFill>
              </a:rPr>
              <a:t>&lt; IP address; MAC address; TTL&gt;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 </a:t>
            </a:r>
            <a:r>
              <a:rPr lang="en-US" dirty="0"/>
              <a:t>TTL (Time To Live)</a:t>
            </a:r>
            <a:endParaRPr lang="en-US" sz="2800" dirty="0"/>
          </a:p>
        </p:txBody>
      </p:sp>
      <p:sp>
        <p:nvSpPr>
          <p:cNvPr id="40962" name="Segnaposto piè di pagina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5: DataLink Layer</a:t>
            </a:r>
          </a:p>
        </p:txBody>
      </p:sp>
      <p:sp>
        <p:nvSpPr>
          <p:cNvPr id="40963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5-</a:t>
            </a:r>
            <a:fld id="{EF34EA43-6C6F-41FD-BDA3-9D72975A9DAF}" type="slidenum">
              <a:rPr lang="en-US" u="none" smtClean="0">
                <a:latin typeface="Arial" charset="0"/>
              </a:rPr>
              <a:pPr/>
              <a:t>11</a:t>
            </a:fld>
            <a:endParaRPr lang="en-US" u="none">
              <a:latin typeface="Arial" charset="0"/>
            </a:endParaRPr>
          </a:p>
        </p:txBody>
      </p:sp>
      <p:grpSp>
        <p:nvGrpSpPr>
          <p:cNvPr id="40966" name="Group 5"/>
          <p:cNvGrpSpPr>
            <a:grpSpLocks/>
          </p:cNvGrpSpPr>
          <p:nvPr/>
        </p:nvGrpSpPr>
        <p:grpSpPr bwMode="auto">
          <a:xfrm>
            <a:off x="230188" y="1487488"/>
            <a:ext cx="4343399" cy="1277937"/>
            <a:chOff x="297" y="3336"/>
            <a:chExt cx="2788" cy="805"/>
          </a:xfrm>
        </p:grpSpPr>
        <p:sp>
          <p:nvSpPr>
            <p:cNvPr id="40997" name="Text Box 6"/>
            <p:cNvSpPr txBox="1">
              <a:spLocks noChangeArrowheads="1"/>
            </p:cNvSpPr>
            <p:nvPr/>
          </p:nvSpPr>
          <p:spPr bwMode="auto">
            <a:xfrm>
              <a:off x="390" y="3380"/>
              <a:ext cx="2464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2000" u="none" dirty="0"/>
                <a:t>Needed when an host must be </a:t>
              </a:r>
            </a:p>
            <a:p>
              <a:r>
                <a:rPr lang="en-US" sz="2000" u="none" dirty="0"/>
                <a:t>reached at layer 2. </a:t>
              </a:r>
            </a:p>
            <a:p>
              <a:r>
                <a:rPr lang="en-US" sz="2000" u="none" dirty="0"/>
                <a:t>Conversion IP -&gt; MAC needed</a:t>
              </a:r>
            </a:p>
          </p:txBody>
        </p:sp>
        <p:sp>
          <p:nvSpPr>
            <p:cNvPr id="40998" name="Rectangle 7"/>
            <p:cNvSpPr>
              <a:spLocks noChangeArrowheads="1"/>
            </p:cNvSpPr>
            <p:nvPr/>
          </p:nvSpPr>
          <p:spPr bwMode="auto">
            <a:xfrm>
              <a:off x="297" y="3336"/>
              <a:ext cx="2788" cy="8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aphicFrame>
        <p:nvGraphicFramePr>
          <p:cNvPr id="40967" name="Object 9"/>
          <p:cNvGraphicFramePr>
            <a:graphicFrameLocks noChangeAspect="1"/>
          </p:cNvGraphicFramePr>
          <p:nvPr/>
        </p:nvGraphicFramePr>
        <p:xfrm>
          <a:off x="2354263" y="3044825"/>
          <a:ext cx="4159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5" name="Clip" r:id="rId4" imgW="1307263" imgH="1084139" progId="MS_ClipArt_Gallery.2">
                  <p:embed/>
                </p:oleObj>
              </mc:Choice>
              <mc:Fallback>
                <p:oleObj name="Clip" r:id="rId4" imgW="1307263" imgH="1084139" progId="MS_ClipArt_Gallery.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63" y="3044825"/>
                        <a:ext cx="4159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8" name="Freeform 10"/>
          <p:cNvSpPr>
            <a:spLocks/>
          </p:cNvSpPr>
          <p:nvPr/>
        </p:nvSpPr>
        <p:spPr bwMode="auto">
          <a:xfrm>
            <a:off x="1800225" y="3944938"/>
            <a:ext cx="1393825" cy="1525587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graphicFrame>
        <p:nvGraphicFramePr>
          <p:cNvPr id="40969" name="Object 11"/>
          <p:cNvGraphicFramePr>
            <a:graphicFrameLocks noChangeAspect="1"/>
          </p:cNvGraphicFramePr>
          <p:nvPr/>
        </p:nvGraphicFramePr>
        <p:xfrm>
          <a:off x="3852863" y="4397375"/>
          <a:ext cx="4159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6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863" y="4397375"/>
                        <a:ext cx="4159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0" name="Object 12"/>
          <p:cNvGraphicFramePr>
            <a:graphicFrameLocks noChangeAspect="1"/>
          </p:cNvGraphicFramePr>
          <p:nvPr/>
        </p:nvGraphicFramePr>
        <p:xfrm>
          <a:off x="2344738" y="5843588"/>
          <a:ext cx="4159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7" name="Clip" r:id="rId7" imgW="1307263" imgH="1084139" progId="MS_ClipArt_Gallery.2">
                  <p:embed/>
                </p:oleObj>
              </mc:Choice>
              <mc:Fallback>
                <p:oleObj name="Clip" r:id="rId7" imgW="1307263" imgH="1084139" progId="MS_ClipArt_Gallery.2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738" y="5843588"/>
                        <a:ext cx="4159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1" name="Object 13"/>
          <p:cNvGraphicFramePr>
            <a:graphicFrameLocks noChangeAspect="1"/>
          </p:cNvGraphicFramePr>
          <p:nvPr/>
        </p:nvGraphicFramePr>
        <p:xfrm>
          <a:off x="668338" y="4279900"/>
          <a:ext cx="4159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8" name="Clip" r:id="rId8" imgW="1307263" imgH="1084139" progId="MS_ClipArt_Gallery.2">
                  <p:embed/>
                </p:oleObj>
              </mc:Choice>
              <mc:Fallback>
                <p:oleObj name="Clip" r:id="rId8" imgW="1307263" imgH="1084139" progId="MS_ClipArt_Gallery.2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4279900"/>
                        <a:ext cx="4159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2" name="Rectangle 14"/>
          <p:cNvSpPr>
            <a:spLocks noChangeArrowheads="1"/>
          </p:cNvSpPr>
          <p:nvPr/>
        </p:nvSpPr>
        <p:spPr bwMode="auto">
          <a:xfrm>
            <a:off x="3717925" y="4508500"/>
            <a:ext cx="18415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40973" name="Rectangle 15"/>
          <p:cNvSpPr>
            <a:spLocks noChangeArrowheads="1"/>
          </p:cNvSpPr>
          <p:nvPr/>
        </p:nvSpPr>
        <p:spPr bwMode="auto">
          <a:xfrm>
            <a:off x="1041400" y="4371975"/>
            <a:ext cx="182563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40974" name="Rectangle 16"/>
          <p:cNvSpPr>
            <a:spLocks noChangeArrowheads="1"/>
          </p:cNvSpPr>
          <p:nvPr/>
        </p:nvSpPr>
        <p:spPr bwMode="auto">
          <a:xfrm>
            <a:off x="2540000" y="3413125"/>
            <a:ext cx="130175" cy="1889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40975" name="Rectangle 17"/>
          <p:cNvSpPr>
            <a:spLocks noChangeArrowheads="1"/>
          </p:cNvSpPr>
          <p:nvPr/>
        </p:nvSpPr>
        <p:spPr bwMode="auto">
          <a:xfrm>
            <a:off x="2493963" y="5654675"/>
            <a:ext cx="130175" cy="190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40976" name="Line 18"/>
          <p:cNvSpPr>
            <a:spLocks noChangeShapeType="1"/>
          </p:cNvSpPr>
          <p:nvPr/>
        </p:nvSpPr>
        <p:spPr bwMode="auto">
          <a:xfrm>
            <a:off x="1219200" y="4449763"/>
            <a:ext cx="614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40977" name="Line 19"/>
          <p:cNvSpPr>
            <a:spLocks noChangeShapeType="1"/>
          </p:cNvSpPr>
          <p:nvPr/>
        </p:nvSpPr>
        <p:spPr bwMode="auto">
          <a:xfrm>
            <a:off x="2587625" y="3606800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40978" name="Line 20"/>
          <p:cNvSpPr>
            <a:spLocks noChangeShapeType="1"/>
          </p:cNvSpPr>
          <p:nvPr/>
        </p:nvSpPr>
        <p:spPr bwMode="auto">
          <a:xfrm flipH="1">
            <a:off x="3176588" y="4575175"/>
            <a:ext cx="542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40979" name="Line 21"/>
          <p:cNvSpPr>
            <a:spLocks noChangeShapeType="1"/>
          </p:cNvSpPr>
          <p:nvPr/>
        </p:nvSpPr>
        <p:spPr bwMode="auto">
          <a:xfrm flipV="1">
            <a:off x="2562225" y="5322888"/>
            <a:ext cx="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40980" name="Text Box 22"/>
          <p:cNvSpPr txBox="1">
            <a:spLocks noChangeArrowheads="1"/>
          </p:cNvSpPr>
          <p:nvPr/>
        </p:nvSpPr>
        <p:spPr bwMode="auto">
          <a:xfrm>
            <a:off x="2806700" y="3389313"/>
            <a:ext cx="1898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400" u="none"/>
              <a:t>1A-2F-BB-76-09-AD</a:t>
            </a:r>
          </a:p>
        </p:txBody>
      </p:sp>
      <p:sp>
        <p:nvSpPr>
          <p:cNvPr id="40981" name="Line 23"/>
          <p:cNvSpPr>
            <a:spLocks noChangeShapeType="1"/>
          </p:cNvSpPr>
          <p:nvPr/>
        </p:nvSpPr>
        <p:spPr bwMode="auto">
          <a:xfrm flipH="1" flipV="1">
            <a:off x="2674938" y="3490913"/>
            <a:ext cx="176212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40982" name="Line 24"/>
          <p:cNvSpPr>
            <a:spLocks noChangeShapeType="1"/>
          </p:cNvSpPr>
          <p:nvPr/>
        </p:nvSpPr>
        <p:spPr bwMode="auto">
          <a:xfrm flipV="1">
            <a:off x="3798888" y="4651375"/>
            <a:ext cx="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40983" name="Text Box 25"/>
          <p:cNvSpPr txBox="1">
            <a:spLocks noChangeArrowheads="1"/>
          </p:cNvSpPr>
          <p:nvPr/>
        </p:nvSpPr>
        <p:spPr bwMode="auto">
          <a:xfrm>
            <a:off x="3384550" y="4943475"/>
            <a:ext cx="19002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400" u="none"/>
              <a:t>58-23-D7-FA-20-B0</a:t>
            </a:r>
          </a:p>
        </p:txBody>
      </p:sp>
      <p:sp>
        <p:nvSpPr>
          <p:cNvPr id="40984" name="Line 26"/>
          <p:cNvSpPr>
            <a:spLocks noChangeShapeType="1"/>
          </p:cNvSpPr>
          <p:nvPr/>
        </p:nvSpPr>
        <p:spPr bwMode="auto">
          <a:xfrm flipH="1">
            <a:off x="2632075" y="5735638"/>
            <a:ext cx="246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40985" name="Text Box 27"/>
          <p:cNvSpPr txBox="1">
            <a:spLocks noChangeArrowheads="1"/>
          </p:cNvSpPr>
          <p:nvPr/>
        </p:nvSpPr>
        <p:spPr bwMode="auto">
          <a:xfrm>
            <a:off x="2921000" y="5651500"/>
            <a:ext cx="17954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400" u="none"/>
              <a:t>0C-C4-11-6F-E3-98</a:t>
            </a:r>
          </a:p>
        </p:txBody>
      </p:sp>
      <p:sp>
        <p:nvSpPr>
          <p:cNvPr id="40986" name="Line 28"/>
          <p:cNvSpPr>
            <a:spLocks noChangeShapeType="1"/>
          </p:cNvSpPr>
          <p:nvPr/>
        </p:nvSpPr>
        <p:spPr bwMode="auto">
          <a:xfrm flipV="1">
            <a:off x="1130300" y="4524375"/>
            <a:ext cx="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40987" name="Text Box 29"/>
          <p:cNvSpPr txBox="1">
            <a:spLocks noChangeArrowheads="1"/>
          </p:cNvSpPr>
          <p:nvPr/>
        </p:nvSpPr>
        <p:spPr bwMode="auto">
          <a:xfrm>
            <a:off x="0" y="4833938"/>
            <a:ext cx="1828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400" u="none"/>
              <a:t>71-65-F7-2B-08-53</a:t>
            </a:r>
          </a:p>
        </p:txBody>
      </p:sp>
      <p:sp>
        <p:nvSpPr>
          <p:cNvPr id="40988" name="Text Box 30"/>
          <p:cNvSpPr txBox="1">
            <a:spLocks noChangeArrowheads="1"/>
          </p:cNvSpPr>
          <p:nvPr/>
        </p:nvSpPr>
        <p:spPr bwMode="auto">
          <a:xfrm>
            <a:off x="2012950" y="4435475"/>
            <a:ext cx="86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   LAN</a:t>
            </a:r>
          </a:p>
        </p:txBody>
      </p:sp>
      <p:sp>
        <p:nvSpPr>
          <p:cNvPr id="40989" name="Text Box 31"/>
          <p:cNvSpPr txBox="1">
            <a:spLocks noChangeArrowheads="1"/>
          </p:cNvSpPr>
          <p:nvPr/>
        </p:nvSpPr>
        <p:spPr bwMode="auto">
          <a:xfrm>
            <a:off x="230188" y="3790950"/>
            <a:ext cx="1260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400" u="none"/>
              <a:t>237.196.7.23</a:t>
            </a:r>
          </a:p>
        </p:txBody>
      </p:sp>
      <p:sp>
        <p:nvSpPr>
          <p:cNvPr id="40990" name="Line 32"/>
          <p:cNvSpPr>
            <a:spLocks noChangeShapeType="1"/>
          </p:cNvSpPr>
          <p:nvPr/>
        </p:nvSpPr>
        <p:spPr bwMode="auto">
          <a:xfrm>
            <a:off x="876300" y="4043363"/>
            <a:ext cx="0" cy="246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40991" name="Text Box 33"/>
          <p:cNvSpPr txBox="1">
            <a:spLocks noChangeArrowheads="1"/>
          </p:cNvSpPr>
          <p:nvPr/>
        </p:nvSpPr>
        <p:spPr bwMode="auto">
          <a:xfrm>
            <a:off x="2944813" y="2990850"/>
            <a:ext cx="1260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400" u="none"/>
              <a:t>237.196.7.78</a:t>
            </a:r>
          </a:p>
        </p:txBody>
      </p:sp>
      <p:sp>
        <p:nvSpPr>
          <p:cNvPr id="40992" name="Line 34"/>
          <p:cNvSpPr>
            <a:spLocks noChangeShapeType="1"/>
          </p:cNvSpPr>
          <p:nvPr/>
        </p:nvSpPr>
        <p:spPr bwMode="auto">
          <a:xfrm flipH="1" flipV="1">
            <a:off x="2705100" y="3116263"/>
            <a:ext cx="282575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40993" name="Line 35"/>
          <p:cNvSpPr>
            <a:spLocks noChangeShapeType="1"/>
          </p:cNvSpPr>
          <p:nvPr/>
        </p:nvSpPr>
        <p:spPr bwMode="auto">
          <a:xfrm>
            <a:off x="4054475" y="4156075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40994" name="Text Box 36"/>
          <p:cNvSpPr txBox="1">
            <a:spLocks noChangeArrowheads="1"/>
          </p:cNvSpPr>
          <p:nvPr/>
        </p:nvSpPr>
        <p:spPr bwMode="auto">
          <a:xfrm>
            <a:off x="3444875" y="3890963"/>
            <a:ext cx="1231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400" u="none"/>
              <a:t>237.196.7.14</a:t>
            </a:r>
          </a:p>
        </p:txBody>
      </p:sp>
      <p:sp>
        <p:nvSpPr>
          <p:cNvPr id="40995" name="Line 38"/>
          <p:cNvSpPr>
            <a:spLocks noChangeShapeType="1"/>
          </p:cNvSpPr>
          <p:nvPr/>
        </p:nvSpPr>
        <p:spPr bwMode="auto">
          <a:xfrm>
            <a:off x="2136775" y="6002338"/>
            <a:ext cx="231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40996" name="Text Box 39"/>
          <p:cNvSpPr txBox="1">
            <a:spLocks noChangeArrowheads="1"/>
          </p:cNvSpPr>
          <p:nvPr/>
        </p:nvSpPr>
        <p:spPr bwMode="auto">
          <a:xfrm>
            <a:off x="898525" y="5861050"/>
            <a:ext cx="1260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400" u="none"/>
              <a:t>237.196.7.88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Routing between two LANs</a:t>
            </a:r>
          </a:p>
        </p:txBody>
      </p:sp>
      <p:sp>
        <p:nvSpPr>
          <p:cNvPr id="43014" name="Rectangle 4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7772400" cy="4648200"/>
          </a:xfrm>
        </p:spPr>
        <p:txBody>
          <a:bodyPr>
            <a:normAutofit fontScale="62500" lnSpcReduction="20000"/>
          </a:bodyPr>
          <a:lstStyle/>
          <a:p>
            <a:pPr>
              <a:buFont typeface="ZapfDingbats" pitchFamily="8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A needs to contact B via R</a:t>
            </a:r>
            <a:endParaRPr lang="en-US" sz="2400" dirty="0"/>
          </a:p>
          <a:p>
            <a:pPr>
              <a:buFont typeface="ZapfDingbats" pitchFamily="82" charset="2"/>
              <a:buNone/>
            </a:pPr>
            <a:r>
              <a:rPr lang="en-US" sz="2400" dirty="0"/>
              <a:t>             Assume A knows B’s IP address.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 ha due </a:t>
            </a:r>
            <a:r>
              <a:rPr lang="en-US" sz="2400" dirty="0" err="1"/>
              <a:t>tabelle</a:t>
            </a:r>
            <a:r>
              <a:rPr lang="en-US" sz="2400" dirty="0"/>
              <a:t> ARP, </a:t>
            </a:r>
            <a:r>
              <a:rPr lang="en-US" sz="2400" dirty="0" err="1"/>
              <a:t>una</a:t>
            </a:r>
            <a:r>
              <a:rPr lang="en-US" sz="2400" dirty="0"/>
              <a:t> per </a:t>
            </a:r>
            <a:r>
              <a:rPr lang="en-US" sz="2400" dirty="0" err="1"/>
              <a:t>dominio</a:t>
            </a:r>
            <a:r>
              <a:rPr lang="en-US" sz="2400" dirty="0"/>
              <a:t> di </a:t>
            </a:r>
            <a:r>
              <a:rPr lang="en-US" sz="2400" dirty="0" err="1"/>
              <a:t>collisione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routing table at source Host, find router 111.111.111.110</a:t>
            </a:r>
          </a:p>
          <a:p>
            <a:r>
              <a:rPr lang="en-US" dirty="0"/>
              <a:t>In ARP table at source, find MAC address E6-E9-00-17-BB-4B,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3010" name="Segnaposto piè di pagina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5: DataLink Layer</a:t>
            </a:r>
          </a:p>
        </p:txBody>
      </p:sp>
      <p:sp>
        <p:nvSpPr>
          <p:cNvPr id="43011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5-</a:t>
            </a:r>
            <a:fld id="{97DD1D9A-28E1-4361-AB07-2DEB72F98727}" type="slidenum">
              <a:rPr lang="en-US" u="none" smtClean="0">
                <a:latin typeface="Arial" charset="0"/>
              </a:rPr>
              <a:pPr/>
              <a:t>12</a:t>
            </a:fld>
            <a:endParaRPr lang="en-US" u="none">
              <a:latin typeface="Arial" charset="0"/>
            </a:endParaRPr>
          </a:p>
        </p:txBody>
      </p:sp>
      <p:pic>
        <p:nvPicPr>
          <p:cNvPr id="43012" name="Picture 2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2155825"/>
            <a:ext cx="8208962" cy="319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5" name="Text Box 5"/>
          <p:cNvSpPr txBox="1">
            <a:spLocks noChangeArrowheads="1"/>
          </p:cNvSpPr>
          <p:nvPr/>
        </p:nvSpPr>
        <p:spPr bwMode="auto">
          <a:xfrm>
            <a:off x="896938" y="3308350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u="none">
                <a:solidFill>
                  <a:srgbClr val="FF0000"/>
                </a:solidFill>
              </a:rPr>
              <a:t>A</a:t>
            </a:r>
            <a:endParaRPr lang="en-US" u="none"/>
          </a:p>
        </p:txBody>
      </p:sp>
      <p:sp>
        <p:nvSpPr>
          <p:cNvPr id="43016" name="Text Box 6"/>
          <p:cNvSpPr txBox="1">
            <a:spLocks noChangeArrowheads="1"/>
          </p:cNvSpPr>
          <p:nvPr/>
        </p:nvSpPr>
        <p:spPr bwMode="auto">
          <a:xfrm>
            <a:off x="4084638" y="4602163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u="none">
                <a:solidFill>
                  <a:srgbClr val="FF0000"/>
                </a:solidFill>
              </a:rPr>
              <a:t>R</a:t>
            </a:r>
            <a:endParaRPr lang="en-US" u="none"/>
          </a:p>
        </p:txBody>
      </p:sp>
      <p:sp>
        <p:nvSpPr>
          <p:cNvPr id="43017" name="Text Box 7"/>
          <p:cNvSpPr txBox="1">
            <a:spLocks noChangeArrowheads="1"/>
          </p:cNvSpPr>
          <p:nvPr/>
        </p:nvSpPr>
        <p:spPr bwMode="auto">
          <a:xfrm>
            <a:off x="7942263" y="4891088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u="none">
                <a:solidFill>
                  <a:srgbClr val="FF0000"/>
                </a:solidFill>
              </a:rPr>
              <a:t>B</a:t>
            </a:r>
            <a:endParaRPr lang="en-US" u="non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5" name="Rectangle 3"/>
          <p:cNvSpPr>
            <a:spLocks noGrp="1" noChangeArrowheads="1"/>
          </p:cNvSpPr>
          <p:nvPr>
            <p:ph idx="1"/>
          </p:nvPr>
        </p:nvSpPr>
        <p:spPr>
          <a:xfrm>
            <a:off x="522288" y="280988"/>
            <a:ext cx="7772400" cy="3476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600" dirty="0"/>
              <a:t>A originates  datagram D, A -&gt; B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Is B in the same LAN? NO. Routing is needed via R.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R’s MAC address is needed. ARP is the recipe!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D is embedded in a frame F. Note that F goes from MAC A-&gt; MAC R, but D refers IP A -&gt; IP B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R received F, extracts D, sees B IP, and understands that B is within LAN2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R uses ARP for having the MAC address of B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R creates a frame F2, and sends it to B. F2 contains D (unchanged) but at layer 2 the conversation if between R and B.</a:t>
            </a:r>
          </a:p>
        </p:txBody>
      </p:sp>
      <p:sp>
        <p:nvSpPr>
          <p:cNvPr id="44034" name="Segnaposto piè di pagina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5: DataLink Layer</a:t>
            </a:r>
          </a:p>
        </p:txBody>
      </p:sp>
      <p:sp>
        <p:nvSpPr>
          <p:cNvPr id="4403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5-</a:t>
            </a:r>
            <a:fld id="{CD102004-F98A-4950-9463-D7BDD85A2D93}" type="slidenum">
              <a:rPr lang="en-US" u="none" smtClean="0">
                <a:latin typeface="Arial" charset="0"/>
              </a:rPr>
              <a:pPr/>
              <a:t>13</a:t>
            </a:fld>
            <a:endParaRPr lang="en-US" u="none">
              <a:latin typeface="Arial" charset="0"/>
            </a:endParaRPr>
          </a:p>
        </p:txBody>
      </p:sp>
      <p:pic>
        <p:nvPicPr>
          <p:cNvPr id="44036" name="Picture 2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38" y="3941763"/>
            <a:ext cx="6964362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7240588" y="5605463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u="none">
                <a:solidFill>
                  <a:srgbClr val="FF0000"/>
                </a:solidFill>
              </a:rPr>
              <a:t>B</a:t>
            </a:r>
            <a:endParaRPr lang="en-US" u="none"/>
          </a:p>
        </p:txBody>
      </p:sp>
      <p:sp>
        <p:nvSpPr>
          <p:cNvPr id="44039" name="Text Box 8"/>
          <p:cNvSpPr txBox="1">
            <a:spLocks noChangeArrowheads="1"/>
          </p:cNvSpPr>
          <p:nvPr/>
        </p:nvSpPr>
        <p:spPr bwMode="auto">
          <a:xfrm>
            <a:off x="1031875" y="4311650"/>
            <a:ext cx="422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u="none">
                <a:solidFill>
                  <a:srgbClr val="FF0000"/>
                </a:solidFill>
              </a:rPr>
              <a:t>A</a:t>
            </a:r>
            <a:endParaRPr lang="en-US" u="none"/>
          </a:p>
        </p:txBody>
      </p:sp>
      <p:sp>
        <p:nvSpPr>
          <p:cNvPr id="44040" name="Text Box 9"/>
          <p:cNvSpPr txBox="1">
            <a:spLocks noChangeArrowheads="1"/>
          </p:cNvSpPr>
          <p:nvPr/>
        </p:nvSpPr>
        <p:spPr bwMode="auto">
          <a:xfrm>
            <a:off x="3970338" y="5475288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u="none">
                <a:solidFill>
                  <a:srgbClr val="FF0000"/>
                </a:solidFill>
              </a:rPr>
              <a:t>R</a:t>
            </a:r>
            <a:endParaRPr lang="en-US" u="none"/>
          </a:p>
        </p:txBody>
      </p:sp>
      <p:pic>
        <p:nvPicPr>
          <p:cNvPr id="402463" name="Picture 31" descr="da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3779838"/>
            <a:ext cx="13335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64" name="Picture 32" descr="imag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25" y="4090988"/>
            <a:ext cx="4762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65" name="Picture 33" descr="broa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3" y="3454400"/>
            <a:ext cx="19335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66" name="Picture 34" descr="imagesv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832225"/>
            <a:ext cx="5905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67" name="Picture 35" descr="ris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325" y="4464050"/>
            <a:ext cx="1679575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68" name="Picture 36" descr="imagesv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263" y="4703763"/>
            <a:ext cx="5905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69" name="Picture 37" descr="mac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3506788"/>
            <a:ext cx="14097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70" name="Picture 38" descr="imagesv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713" y="4010025"/>
            <a:ext cx="5905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71" name="Picture 39" descr="da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950" y="4562475"/>
            <a:ext cx="13335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72" name="Picture 40" descr="arp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4400550"/>
            <a:ext cx="1576388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74" name="Picture 42" descr="imagesv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4808538"/>
            <a:ext cx="5905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75" name="Picture 43" descr="imagesv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363" y="4819650"/>
            <a:ext cx="5905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76" name="Picture 44" descr="risp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775" y="5614988"/>
            <a:ext cx="14287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77" name="Picture 45" descr="imagesv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938" y="5721350"/>
            <a:ext cx="5905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78" name="Picture 46" descr="MAC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25" y="4638675"/>
            <a:ext cx="14192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79" name="Picture 47" descr="imagesv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513" y="4645025"/>
            <a:ext cx="5905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80" name="Picture 48" descr="da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650" y="5461000"/>
            <a:ext cx="13335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02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6" dur="500"/>
                                        <p:tgtEl>
                                          <p:spTgt spid="402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402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0" dur="500"/>
                                        <p:tgtEl>
                                          <p:spTgt spid="402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402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44" dur="500"/>
                                        <p:tgtEl>
                                          <p:spTgt spid="402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40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3 0.0787 C 0.03785 0.12454 0.0724 0.1706 0.10816 0.18611 C 0.14393 0.20162 0.2 0.17361 0.21771 0.17106 " pathEditMode="relative" ptsTypes="aaA">
                                      <p:cBhvr>
                                        <p:cTn id="52" dur="2000" fill="hold"/>
                                        <p:tgtEl>
                                          <p:spTgt spid="4024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0.07014 C 0.0566 0.09954 0.10834 0.12917 0.11129 0.16898 C 0.11424 0.2088 0.06841 0.2588 0.02257 0.3088 " pathEditMode="relative" ptsTypes="aaA">
                                      <p:cBhvr>
                                        <p:cTn id="55" dur="2000" fill="hold"/>
                                        <p:tgtEl>
                                          <p:spTgt spid="4024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58" dur="500"/>
                                        <p:tgtEl>
                                          <p:spTgt spid="402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40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67" dur="500"/>
                                        <p:tgtEl>
                                          <p:spTgt spid="402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40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15 0.04399 C -0.06719 0.05417 -0.09722 0.06436 -0.13385 0.05047 C -0.17049 0.03658 -0.23594 -0.02476 -0.25642 -0.03981 " pathEditMode="relative" ptsTypes="aaA">
                                      <p:cBhvr>
                                        <p:cTn id="75" dur="2000" fill="hold"/>
                                        <p:tgtEl>
                                          <p:spTgt spid="4024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7" presetID="1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78" dur="500"/>
                                        <p:tgtEl>
                                          <p:spTgt spid="4024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3" dur="500"/>
                                        <p:tgtEl>
                                          <p:spTgt spid="40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500" fill="hold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500" fill="hold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97" dur="500"/>
                                        <p:tgtEl>
                                          <p:spTgt spid="402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2" dur="500"/>
                                        <p:tgtEl>
                                          <p:spTgt spid="40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28 0.06134 C 0.02066 0.1081 0.05278 0.15509 0.09358 0.17523 C 0.13438 0.19537 0.21042 0.18056 0.23386 0.18171 " pathEditMode="relative" ptsTypes="aaA">
                                      <p:cBhvr>
                                        <p:cTn id="105" dur="2000" fill="hold"/>
                                        <p:tgtEl>
                                          <p:spTgt spid="4024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7" presetID="1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08" dur="500"/>
                                        <p:tgtEl>
                                          <p:spTgt spid="402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1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3" dur="500"/>
                                        <p:tgtEl>
                                          <p:spTgt spid="40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17" dur="500"/>
                                        <p:tgtEl>
                                          <p:spTgt spid="402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2" dur="500"/>
                                        <p:tgtEl>
                                          <p:spTgt spid="40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500" fill="hold"/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5" dur="500" fill="hold"/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31" dur="500"/>
                                        <p:tgtEl>
                                          <p:spTgt spid="402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6" dur="500"/>
                                        <p:tgtEl>
                                          <p:spTgt spid="40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9" dur="500"/>
                                        <p:tgtEl>
                                          <p:spTgt spid="40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68 0.02245 C 0.071 0.0588 0.1085 0.09537 0.1434 0.07824 C 0.1783 0.06111 0.21076 -0.00995 0.2434 -0.08079 " pathEditMode="relative" ptsTypes="aaA">
                                      <p:cBhvr>
                                        <p:cTn id="142" dur="2000" fill="hold"/>
                                        <p:tgtEl>
                                          <p:spTgt spid="4024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C 0.05 -0.01875 0.1 -0.03727 0.13871 -0.01713 C 0.17743 0.00301 0.20486 0.06181 0.23229 0.1206 " pathEditMode="relative" rAng="0" ptsTypes="aaA">
                                      <p:cBhvr>
                                        <p:cTn id="144" dur="2000" fill="hold"/>
                                        <p:tgtEl>
                                          <p:spTgt spid="4024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15" y="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6" presetID="1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47" dur="500"/>
                                        <p:tgtEl>
                                          <p:spTgt spid="402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50" presetID="1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51" dur="500"/>
                                        <p:tgtEl>
                                          <p:spTgt spid="402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54" presetID="1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55" dur="500"/>
                                        <p:tgtEl>
                                          <p:spTgt spid="402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58" presetID="1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59" dur="500"/>
                                        <p:tgtEl>
                                          <p:spTgt spid="402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62" presetID="1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63" dur="500"/>
                                        <p:tgtEl>
                                          <p:spTgt spid="402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6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8" dur="500"/>
                                        <p:tgtEl>
                                          <p:spTgt spid="40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72" dur="500"/>
                                        <p:tgtEl>
                                          <p:spTgt spid="402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7" dur="500"/>
                                        <p:tgtEl>
                                          <p:spTgt spid="40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861 -0.01088 C -0.05538 -0.08565 -0.06198 -0.16042 -0.10035 -0.18287 C -0.13871 -0.20533 -0.24948 -0.15232 -0.27934 -0.1463 " pathEditMode="relative" ptsTypes="aaA">
                                      <p:cBhvr>
                                        <p:cTn id="180" dur="2000" fill="hold"/>
                                        <p:tgtEl>
                                          <p:spTgt spid="4024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82" presetID="1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83" dur="500"/>
                                        <p:tgtEl>
                                          <p:spTgt spid="4024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8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8" dur="500"/>
                                        <p:tgtEl>
                                          <p:spTgt spid="40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0" dur="500" fill="hold"/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91" dur="500" fill="hold"/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2" dur="500" fill="hold"/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3" dur="500" fill="hold"/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97" dur="500"/>
                                        <p:tgtEl>
                                          <p:spTgt spid="402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2" dur="500"/>
                                        <p:tgtEl>
                                          <p:spTgt spid="40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59259E-6 C 0.05834 -0.01459 0.11684 -0.02917 0.17257 -0.00417 C 0.2283 0.02083 0.30695 0.125 0.33386 0.15046 " pathEditMode="relative" ptsTypes="aaA">
                                      <p:cBhvr>
                                        <p:cTn id="205" dur="2000" fill="hold"/>
                                        <p:tgtEl>
                                          <p:spTgt spid="4024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7" presetID="1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08" dur="500"/>
                                        <p:tgtEl>
                                          <p:spTgt spid="402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1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3" dur="500"/>
                                        <p:tgtEl>
                                          <p:spTgt spid="40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ARP </a:t>
            </a:r>
            <a:r>
              <a:rPr lang="it-IT" dirty="0" err="1"/>
              <a:t>Poisoning</a:t>
            </a:r>
            <a:r>
              <a:rPr lang="it-IT" dirty="0"/>
              <a:t> in LAN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56" y="1142984"/>
            <a:ext cx="5429288" cy="254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43042" y="3786190"/>
            <a:ext cx="5838659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4278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ARP </a:t>
            </a:r>
            <a:r>
              <a:rPr lang="it-IT" dirty="0" err="1"/>
              <a:t>poisoning</a:t>
            </a:r>
            <a:r>
              <a:rPr lang="it-IT" dirty="0"/>
              <a:t> in LAN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1388211"/>
            <a:ext cx="8005178" cy="4541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4965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Half</a:t>
            </a:r>
            <a:r>
              <a:rPr lang="it-IT" dirty="0"/>
              <a:t> </a:t>
            </a:r>
            <a:r>
              <a:rPr lang="it-IT" dirty="0" err="1"/>
              <a:t>mitm</a:t>
            </a:r>
            <a:endParaRPr lang="it-IT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2071678"/>
            <a:ext cx="7186042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9391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Countermeasures</a:t>
            </a:r>
            <a:r>
              <a:rPr lang="it-IT" dirty="0"/>
              <a:t>	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ARP </a:t>
            </a:r>
            <a:r>
              <a:rPr lang="it-IT" dirty="0" err="1"/>
              <a:t>Watching</a:t>
            </a:r>
            <a:endParaRPr lang="it-IT" dirty="0"/>
          </a:p>
          <a:p>
            <a:r>
              <a:rPr lang="it-IT" dirty="0" err="1"/>
              <a:t>Static</a:t>
            </a:r>
            <a:r>
              <a:rPr lang="it-IT" dirty="0"/>
              <a:t> ARP </a:t>
            </a:r>
            <a:r>
              <a:rPr lang="it-IT" dirty="0" err="1"/>
              <a:t>tables</a:t>
            </a:r>
            <a:endParaRPr lang="it-IT" dirty="0"/>
          </a:p>
          <a:p>
            <a:r>
              <a:rPr lang="it-IT" dirty="0"/>
              <a:t>ARP </a:t>
            </a:r>
            <a:r>
              <a:rPr lang="it-IT" dirty="0" err="1"/>
              <a:t>Jamming</a:t>
            </a:r>
            <a:endParaRPr lang="it-IT" dirty="0"/>
          </a:p>
          <a:p>
            <a:r>
              <a:rPr lang="it-IT" dirty="0"/>
              <a:t>User </a:t>
            </a:r>
            <a:r>
              <a:rPr lang="it-IT" dirty="0" err="1"/>
              <a:t>isolation</a:t>
            </a:r>
            <a:r>
              <a:rPr lang="it-IT" dirty="0"/>
              <a:t> (Station can talk to router </a:t>
            </a:r>
            <a:r>
              <a:rPr lang="it-IT" dirty="0" err="1"/>
              <a:t>only</a:t>
            </a:r>
            <a:r>
              <a:rPr lang="it-IT" dirty="0"/>
              <a:t>)</a:t>
            </a:r>
          </a:p>
          <a:p>
            <a:r>
              <a:rPr lang="it-IT" dirty="0"/>
              <a:t>VPN </a:t>
            </a:r>
            <a:r>
              <a:rPr lang="it-IT" dirty="0" err="1"/>
              <a:t>technologies</a:t>
            </a:r>
            <a:r>
              <a:rPr lang="it-IT" dirty="0"/>
              <a:t> IP Sec, </a:t>
            </a:r>
            <a:r>
              <a:rPr lang="it-IT" dirty="0" err="1"/>
              <a:t>Tunnels</a:t>
            </a:r>
            <a:r>
              <a:rPr lang="it-IT" dirty="0"/>
              <a:t>, SSH</a:t>
            </a:r>
          </a:p>
          <a:p>
            <a:r>
              <a:rPr lang="it-IT" dirty="0"/>
              <a:t>SSL/TLS (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works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on a per </a:t>
            </a:r>
            <a:r>
              <a:rPr lang="it-IT" dirty="0" err="1"/>
              <a:t>app</a:t>
            </a:r>
            <a:r>
              <a:rPr lang="it-IT" dirty="0"/>
              <a:t> </a:t>
            </a:r>
            <a:r>
              <a:rPr lang="it-IT" dirty="0" err="1"/>
              <a:t>basis</a:t>
            </a:r>
            <a:r>
              <a:rPr lang="it-IT" dirty="0"/>
              <a:t>)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77777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0"/>
            <a:ext cx="7772400" cy="1143000"/>
          </a:xfrm>
        </p:spPr>
        <p:txBody>
          <a:bodyPr/>
          <a:lstStyle/>
          <a:p>
            <a:r>
              <a:rPr lang="en-US"/>
              <a:t>Hubs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977900"/>
            <a:ext cx="7772400" cy="2319338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000" dirty="0"/>
              <a:t>An hub repeats frames on each ports (expect the incoming one)</a:t>
            </a:r>
          </a:p>
        </p:txBody>
      </p:sp>
      <p:sp>
        <p:nvSpPr>
          <p:cNvPr id="47106" name="Segnaposto piè di pagina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5: DataLink Layer</a:t>
            </a:r>
          </a:p>
        </p:txBody>
      </p:sp>
      <p:sp>
        <p:nvSpPr>
          <p:cNvPr id="47107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5-</a:t>
            </a:r>
            <a:fld id="{F386D5FD-6F7C-4507-8812-4CA9D494A54C}" type="slidenum">
              <a:rPr lang="en-US" u="none" smtClean="0">
                <a:latin typeface="Arial" charset="0"/>
              </a:rPr>
              <a:pPr/>
              <a:t>18</a:t>
            </a:fld>
            <a:endParaRPr lang="en-US" u="none">
              <a:latin typeface="Arial" charset="0"/>
            </a:endParaRPr>
          </a:p>
        </p:txBody>
      </p:sp>
      <p:grpSp>
        <p:nvGrpSpPr>
          <p:cNvPr id="47110" name="Group 21"/>
          <p:cNvGrpSpPr>
            <a:grpSpLocks/>
          </p:cNvGrpSpPr>
          <p:nvPr/>
        </p:nvGrpSpPr>
        <p:grpSpPr bwMode="auto">
          <a:xfrm>
            <a:off x="2344738" y="3763963"/>
            <a:ext cx="4856162" cy="2708275"/>
            <a:chOff x="1234" y="2136"/>
            <a:chExt cx="3647" cy="1982"/>
          </a:xfrm>
        </p:grpSpPr>
        <p:sp>
          <p:nvSpPr>
            <p:cNvPr id="47114" name="Rectangle 22"/>
            <p:cNvSpPr>
              <a:spLocks noChangeArrowheads="1"/>
            </p:cNvSpPr>
            <p:nvPr/>
          </p:nvSpPr>
          <p:spPr bwMode="auto">
            <a:xfrm>
              <a:off x="2304" y="3074"/>
              <a:ext cx="267" cy="65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it-IT"/>
            </a:p>
          </p:txBody>
        </p:sp>
        <p:graphicFrame>
          <p:nvGraphicFramePr>
            <p:cNvPr id="47115" name="Object 23"/>
            <p:cNvGraphicFramePr>
              <a:graphicFrameLocks noChangeAspect="1"/>
            </p:cNvGraphicFramePr>
            <p:nvPr/>
          </p:nvGraphicFramePr>
          <p:xfrm>
            <a:off x="2299" y="2136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47" name="Clip" r:id="rId4" imgW="1307263" imgH="1084139" progId="MS_ClipArt_Gallery.2">
                    <p:embed/>
                  </p:oleObj>
                </mc:Choice>
                <mc:Fallback>
                  <p:oleObj name="Clip" r:id="rId4" imgW="1307263" imgH="1084139" progId="MS_ClipArt_Gallery.2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9" y="2136"/>
                          <a:ext cx="385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6" name="Object 24"/>
            <p:cNvGraphicFramePr>
              <a:graphicFrameLocks noChangeAspect="1"/>
            </p:cNvGraphicFramePr>
            <p:nvPr/>
          </p:nvGraphicFramePr>
          <p:xfrm>
            <a:off x="2322" y="3790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48" name="Clip" r:id="rId6" imgW="1307263" imgH="1084139" progId="MS_ClipArt_Gallery.2">
                    <p:embed/>
                  </p:oleObj>
                </mc:Choice>
                <mc:Fallback>
                  <p:oleObj name="Clip" r:id="rId6" imgW="1307263" imgH="1084139" progId="MS_ClipArt_Gallery.2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2" y="3790"/>
                          <a:ext cx="385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7" name="Object 25"/>
            <p:cNvGraphicFramePr>
              <a:graphicFrameLocks noChangeAspect="1"/>
            </p:cNvGraphicFramePr>
            <p:nvPr/>
          </p:nvGraphicFramePr>
          <p:xfrm>
            <a:off x="3361" y="2889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49" name="Clip" r:id="rId7" imgW="1307263" imgH="1084139" progId="MS_ClipArt_Gallery.2">
                    <p:embed/>
                  </p:oleObj>
                </mc:Choice>
                <mc:Fallback>
                  <p:oleObj name="Clip" r:id="rId7" imgW="1307263" imgH="1084139" progId="MS_ClipArt_Gallery.2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1" y="2889"/>
                          <a:ext cx="385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8" name="Object 26"/>
            <p:cNvGraphicFramePr>
              <a:graphicFrameLocks noChangeAspect="1"/>
            </p:cNvGraphicFramePr>
            <p:nvPr/>
          </p:nvGraphicFramePr>
          <p:xfrm>
            <a:off x="1234" y="2897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50" name="Clip" r:id="rId8" imgW="1307263" imgH="1084139" progId="MS_ClipArt_Gallery.2">
                    <p:embed/>
                  </p:oleObj>
                </mc:Choice>
                <mc:Fallback>
                  <p:oleObj name="Clip" r:id="rId8" imgW="1307263" imgH="1084139" progId="MS_ClipArt_Gallery.2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4" y="2897"/>
                          <a:ext cx="385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19" name="Rectangle 27"/>
            <p:cNvSpPr>
              <a:spLocks noChangeArrowheads="1"/>
            </p:cNvSpPr>
            <p:nvPr/>
          </p:nvSpPr>
          <p:spPr bwMode="auto">
            <a:xfrm>
              <a:off x="1596" y="3002"/>
              <a:ext cx="11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47120" name="Rectangle 28"/>
            <p:cNvSpPr>
              <a:spLocks noChangeArrowheads="1"/>
            </p:cNvSpPr>
            <p:nvPr/>
          </p:nvSpPr>
          <p:spPr bwMode="auto">
            <a:xfrm>
              <a:off x="3291" y="3002"/>
              <a:ext cx="11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47121" name="Rectangle 29"/>
            <p:cNvSpPr>
              <a:spLocks noChangeArrowheads="1"/>
            </p:cNvSpPr>
            <p:nvPr/>
          </p:nvSpPr>
          <p:spPr bwMode="auto">
            <a:xfrm>
              <a:off x="2480" y="2458"/>
              <a:ext cx="91" cy="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47122" name="Rectangle 30"/>
            <p:cNvSpPr>
              <a:spLocks noChangeArrowheads="1"/>
            </p:cNvSpPr>
            <p:nvPr/>
          </p:nvSpPr>
          <p:spPr bwMode="auto">
            <a:xfrm>
              <a:off x="2486" y="3649"/>
              <a:ext cx="91" cy="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47123" name="Line 31"/>
            <p:cNvSpPr>
              <a:spLocks noChangeShapeType="1"/>
            </p:cNvSpPr>
            <p:nvPr/>
          </p:nvSpPr>
          <p:spPr bwMode="auto">
            <a:xfrm>
              <a:off x="1712" y="3042"/>
              <a:ext cx="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47124" name="Line 32"/>
            <p:cNvSpPr>
              <a:spLocks noChangeShapeType="1"/>
            </p:cNvSpPr>
            <p:nvPr/>
          </p:nvSpPr>
          <p:spPr bwMode="auto">
            <a:xfrm>
              <a:off x="2515" y="2612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47125" name="Line 33"/>
            <p:cNvSpPr>
              <a:spLocks noChangeShapeType="1"/>
            </p:cNvSpPr>
            <p:nvPr/>
          </p:nvSpPr>
          <p:spPr bwMode="auto">
            <a:xfrm flipH="1">
              <a:off x="2637" y="3042"/>
              <a:ext cx="6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47126" name="Line 34"/>
            <p:cNvSpPr>
              <a:spLocks noChangeShapeType="1"/>
            </p:cNvSpPr>
            <p:nvPr/>
          </p:nvSpPr>
          <p:spPr bwMode="auto">
            <a:xfrm flipV="1">
              <a:off x="2515" y="3131"/>
              <a:ext cx="8" cy="5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47127" name="Text Box 35"/>
            <p:cNvSpPr txBox="1">
              <a:spLocks noChangeArrowheads="1"/>
            </p:cNvSpPr>
            <p:nvPr/>
          </p:nvSpPr>
          <p:spPr bwMode="auto">
            <a:xfrm>
              <a:off x="2814" y="2665"/>
              <a:ext cx="2067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600" u="none"/>
                <a:t>doppino intrecciato in rame</a:t>
              </a:r>
            </a:p>
          </p:txBody>
        </p:sp>
        <p:sp>
          <p:nvSpPr>
            <p:cNvPr id="47128" name="Line 36"/>
            <p:cNvSpPr>
              <a:spLocks noChangeShapeType="1"/>
            </p:cNvSpPr>
            <p:nvPr/>
          </p:nvSpPr>
          <p:spPr bwMode="auto">
            <a:xfrm flipH="1">
              <a:off x="2969" y="2839"/>
              <a:ext cx="187" cy="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47129" name="Text Box 37"/>
            <p:cNvSpPr txBox="1">
              <a:spLocks noChangeArrowheads="1"/>
            </p:cNvSpPr>
            <p:nvPr/>
          </p:nvSpPr>
          <p:spPr bwMode="auto">
            <a:xfrm>
              <a:off x="1817" y="3297"/>
              <a:ext cx="397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600" u="none"/>
                <a:t>hub</a:t>
              </a:r>
            </a:p>
          </p:txBody>
        </p:sp>
        <p:sp>
          <p:nvSpPr>
            <p:cNvPr id="47130" name="Line 38"/>
            <p:cNvSpPr>
              <a:spLocks noChangeShapeType="1"/>
            </p:cNvSpPr>
            <p:nvPr/>
          </p:nvSpPr>
          <p:spPr bwMode="auto">
            <a:xfrm flipV="1">
              <a:off x="2053" y="3148"/>
              <a:ext cx="267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</p:grpSp>
      <p:sp>
        <p:nvSpPr>
          <p:cNvPr id="528423" name="Oval 39"/>
          <p:cNvSpPr>
            <a:spLocks noChangeArrowheads="1"/>
          </p:cNvSpPr>
          <p:nvPr/>
        </p:nvSpPr>
        <p:spPr bwMode="auto">
          <a:xfrm>
            <a:off x="2863850" y="4889500"/>
            <a:ext cx="177800" cy="1778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28427" name="Oval 43"/>
          <p:cNvSpPr>
            <a:spLocks noChangeArrowheads="1"/>
          </p:cNvSpPr>
          <p:nvPr/>
        </p:nvSpPr>
        <p:spPr bwMode="auto">
          <a:xfrm>
            <a:off x="4022725" y="4900613"/>
            <a:ext cx="177800" cy="1778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28428" name="Oval 44"/>
          <p:cNvSpPr>
            <a:spLocks noChangeArrowheads="1"/>
          </p:cNvSpPr>
          <p:nvPr/>
        </p:nvSpPr>
        <p:spPr bwMode="auto">
          <a:xfrm>
            <a:off x="4025900" y="4899025"/>
            <a:ext cx="177800" cy="1778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2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07407E-6 C 0.04896 0.00278 0.09791 0.00579 0.11944 0.00649 C 0.14097 0.00718 0.13489 0.00579 0.12899 0.0044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5284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49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52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2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89 0.00787 C 0.06354 0.00601 0.11337 0.00416 0.13316 0.0034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284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55" y="-231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5 0.01805 C -0.00694 0.08611 -0.0052 0.15439 -0.00364 0.17939 C -0.00208 0.20439 -0.00052 0.18634 0.00122 0.16851 " pathEditMode="relative" rAng="0" ptsTypes="aaA">
                                      <p:cBhvr>
                                        <p:cTn id="23" dur="2000" fill="hold"/>
                                        <p:tgtEl>
                                          <p:spTgt spid="5284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6" y="930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 0.0044 C 0.12761 -0.05116 0.12622 -0.10671 0.1257 -0.1289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284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7" presetID="1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8" dur="500"/>
                                        <p:tgtEl>
                                          <p:spTgt spid="528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1" dur="500"/>
                                        <p:tgtEl>
                                          <p:spTgt spid="528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2" presetClass="exit" presetSubtype="4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5" dur="500"/>
                                        <p:tgtEl>
                                          <p:spTgt spid="528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423" grpId="0" animBg="1"/>
      <p:bldP spid="528423" grpId="1" animBg="1"/>
      <p:bldP spid="528423" grpId="2" animBg="1"/>
      <p:bldP spid="528423" grpId="3" animBg="1"/>
      <p:bldP spid="528427" grpId="0" animBg="1"/>
      <p:bldP spid="528427" grpId="1" animBg="1"/>
      <p:bldP spid="528427" grpId="2" animBg="1"/>
      <p:bldP spid="528428" grpId="0" animBg="1"/>
      <p:bldP spid="528428" grpId="1" animBg="1"/>
      <p:bldP spid="528428" grpId="2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0"/>
            <a:ext cx="7772400" cy="1143000"/>
          </a:xfrm>
        </p:spPr>
        <p:txBody>
          <a:bodyPr/>
          <a:lstStyle/>
          <a:p>
            <a:r>
              <a:rPr lang="en-US" dirty="0"/>
              <a:t>Typical Switch workflow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idx="1"/>
          </p:nvPr>
        </p:nvSpPr>
        <p:spPr>
          <a:xfrm>
            <a:off x="630238" y="1150938"/>
            <a:ext cx="8201025" cy="3748087"/>
          </a:xfrm>
        </p:spPr>
        <p:txBody>
          <a:bodyPr>
            <a:normAutofit fontScale="92500" lnSpcReduction="20000"/>
          </a:bodyPr>
          <a:lstStyle/>
          <a:p>
            <a:pPr>
              <a:buFont typeface="ZapfDingbats" pitchFamily="8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When a new frame F enters some interface:</a:t>
            </a:r>
            <a:br>
              <a:rPr lang="en-US" sz="2400" u="sng" dirty="0">
                <a:solidFill>
                  <a:srgbClr val="FF0000"/>
                </a:solidFill>
              </a:rPr>
            </a:br>
            <a:endParaRPr lang="en-US" sz="2400" u="sng" dirty="0">
              <a:solidFill>
                <a:srgbClr val="FF0000"/>
              </a:solidFill>
            </a:endParaRPr>
          </a:p>
          <a:p>
            <a:pPr>
              <a:buFont typeface="ZapfDingbats" pitchFamily="82" charset="2"/>
              <a:buNone/>
            </a:pPr>
            <a:r>
              <a:rPr lang="en-US" sz="2400" dirty="0"/>
              <a:t>Lookup in the switch table for </a:t>
            </a:r>
            <a:r>
              <a:rPr lang="en-US" sz="2400" dirty="0" err="1"/>
              <a:t>Dst</a:t>
            </a:r>
            <a:r>
              <a:rPr lang="en-US" sz="2400" dirty="0"/>
              <a:t> MAC</a:t>
            </a:r>
            <a:endParaRPr lang="en-US" sz="2400" b="1" dirty="0">
              <a:solidFill>
                <a:schemeClr val="accent2"/>
              </a:solidFill>
            </a:endParaRPr>
          </a:p>
          <a:p>
            <a:pPr>
              <a:buFont typeface="ZapfDingbats" pitchFamily="82" charset="2"/>
              <a:buNone/>
            </a:pPr>
            <a:r>
              <a:rPr lang="en-US" sz="2400" b="1" dirty="0">
                <a:solidFill>
                  <a:schemeClr val="accent2"/>
                </a:solidFill>
              </a:rPr>
              <a:t>if </a:t>
            </a:r>
            <a:r>
              <a:rPr lang="en-US" sz="2400" dirty="0" err="1"/>
              <a:t>Dst</a:t>
            </a:r>
            <a:r>
              <a:rPr lang="en-US" sz="2400" dirty="0"/>
              <a:t> MAC is in switch table</a:t>
            </a:r>
            <a:br>
              <a:rPr lang="en-US" sz="2400" dirty="0"/>
            </a:br>
            <a:r>
              <a:rPr lang="en-US" sz="2400" b="1" dirty="0">
                <a:solidFill>
                  <a:schemeClr val="accent2"/>
                </a:solidFill>
              </a:rPr>
              <a:t>then{</a:t>
            </a:r>
          </a:p>
          <a:p>
            <a:pPr>
              <a:buFont typeface="ZapfDingbats" pitchFamily="82" charset="2"/>
              <a:buNone/>
            </a:pPr>
            <a:r>
              <a:rPr lang="en-US" sz="2400" b="1" dirty="0">
                <a:solidFill>
                  <a:schemeClr val="accent2"/>
                </a:solidFill>
              </a:rPr>
              <a:t>     if </a:t>
            </a:r>
            <a:r>
              <a:rPr lang="en-US" sz="2400" dirty="0"/>
              <a:t>MAC </a:t>
            </a:r>
            <a:r>
              <a:rPr lang="en-US" sz="2400" dirty="0" err="1"/>
              <a:t>dst.intf</a:t>
            </a:r>
            <a:r>
              <a:rPr lang="en-US" sz="2400" dirty="0"/>
              <a:t> = MAC </a:t>
            </a:r>
            <a:r>
              <a:rPr lang="en-US" sz="2400" dirty="0" err="1"/>
              <a:t>src.intf</a:t>
            </a:r>
            <a:br>
              <a:rPr lang="en-US" sz="2400" dirty="0"/>
            </a:br>
            <a:r>
              <a:rPr lang="en-US" sz="2400" dirty="0"/>
              <a:t>       </a:t>
            </a:r>
            <a:r>
              <a:rPr lang="en-US" sz="2400" b="1" dirty="0">
                <a:solidFill>
                  <a:schemeClr val="accent2"/>
                </a:solidFill>
              </a:rPr>
              <a:t>then</a:t>
            </a:r>
            <a:r>
              <a:rPr lang="en-US" sz="2400" dirty="0"/>
              <a:t> ignores this frame</a:t>
            </a:r>
          </a:p>
          <a:p>
            <a:pPr>
              <a:buFont typeface="ZapfDingbats" pitchFamily="82" charset="2"/>
              <a:buNone/>
            </a:pPr>
            <a:r>
              <a:rPr lang="en-US" sz="2400" dirty="0"/>
              <a:t>           </a:t>
            </a:r>
            <a:r>
              <a:rPr lang="en-US" sz="2400" b="1" dirty="0">
                <a:solidFill>
                  <a:schemeClr val="accent2"/>
                </a:solidFill>
              </a:rPr>
              <a:t>else</a:t>
            </a:r>
            <a:r>
              <a:rPr lang="en-US" sz="2400" dirty="0"/>
              <a:t> send F over MAC </a:t>
            </a:r>
            <a:r>
              <a:rPr lang="en-US" sz="2400" dirty="0" err="1"/>
              <a:t>dst.intf</a:t>
            </a:r>
            <a:r>
              <a:rPr lang="en-US" sz="2400" dirty="0"/>
              <a:t> ONLY</a:t>
            </a:r>
          </a:p>
          <a:p>
            <a:pPr>
              <a:buFont typeface="ZapfDingbats" pitchFamily="82" charset="2"/>
              <a:buNone/>
            </a:pPr>
            <a:r>
              <a:rPr lang="en-US" sz="2400" dirty="0"/>
              <a:t>     </a:t>
            </a:r>
            <a:r>
              <a:rPr lang="en-US" sz="2400" b="1" dirty="0">
                <a:solidFill>
                  <a:schemeClr val="accent2"/>
                </a:solidFill>
              </a:rPr>
              <a:t>  }</a:t>
            </a:r>
            <a:endParaRPr lang="en-US" sz="2400" dirty="0"/>
          </a:p>
          <a:p>
            <a:pPr>
              <a:buFont typeface="ZapfDingbats" pitchFamily="82" charset="2"/>
              <a:buNone/>
            </a:pPr>
            <a:r>
              <a:rPr lang="en-US" sz="2400" dirty="0"/>
              <a:t>    </a:t>
            </a:r>
            <a:r>
              <a:rPr lang="en-US" sz="2400" b="1" dirty="0">
                <a:solidFill>
                  <a:schemeClr val="accent2"/>
                </a:solidFill>
              </a:rPr>
              <a:t>else</a:t>
            </a:r>
            <a:r>
              <a:rPr lang="en-US" sz="2400" dirty="0"/>
              <a:t> broadcast F on all ports (except the incoming one)</a:t>
            </a:r>
            <a:endParaRPr lang="en-US" dirty="0"/>
          </a:p>
          <a:p>
            <a:pPr lvl="3">
              <a:buFontTx/>
              <a:buNone/>
            </a:pPr>
            <a:r>
              <a:rPr lang="en-US" dirty="0"/>
              <a:t>  </a:t>
            </a:r>
          </a:p>
        </p:txBody>
      </p:sp>
      <p:sp>
        <p:nvSpPr>
          <p:cNvPr id="52226" name="Segnaposto piè di pagina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u="none" dirty="0">
              <a:latin typeface="Arial" charset="0"/>
            </a:endParaRPr>
          </a:p>
        </p:txBody>
      </p:sp>
      <p:sp>
        <p:nvSpPr>
          <p:cNvPr id="52227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5-</a:t>
            </a:r>
            <a:fld id="{0C44B983-9D5B-4781-B8A4-09A7BE8EFFC0}" type="slidenum">
              <a:rPr lang="en-US" u="none" smtClean="0">
                <a:latin typeface="Arial" charset="0"/>
              </a:rPr>
              <a:pPr/>
              <a:t>19</a:t>
            </a:fld>
            <a:endParaRPr lang="en-US" u="none">
              <a:latin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92" name="Rectangle 168"/>
          <p:cNvSpPr>
            <a:spLocks noGrp="1" noChangeArrowheads="1"/>
          </p:cNvSpPr>
          <p:nvPr>
            <p:ph type="title"/>
          </p:nvPr>
        </p:nvSpPr>
        <p:spPr>
          <a:xfrm>
            <a:off x="4995863" y="58738"/>
            <a:ext cx="3805237" cy="1143000"/>
          </a:xfrm>
        </p:spPr>
        <p:txBody>
          <a:bodyPr>
            <a:normAutofit/>
          </a:bodyPr>
          <a:lstStyle/>
          <a:p>
            <a:r>
              <a:rPr lang="en-US" altLang="it-IT" sz="3600" dirty="0"/>
              <a:t>Protocol Stacks</a:t>
            </a:r>
          </a:p>
        </p:txBody>
      </p:sp>
      <p:sp>
        <p:nvSpPr>
          <p:cNvPr id="172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1509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49CB2A47-58BA-4502-95F9-6647287DF93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82948" name="Freeform 2"/>
          <p:cNvSpPr>
            <a:spLocks/>
          </p:cNvSpPr>
          <p:nvPr/>
        </p:nvSpPr>
        <p:spPr bwMode="auto">
          <a:xfrm>
            <a:off x="3817938" y="1447800"/>
            <a:ext cx="4048125" cy="3833813"/>
          </a:xfrm>
          <a:custGeom>
            <a:avLst/>
            <a:gdLst>
              <a:gd name="T0" fmla="*/ 2147483647 w 2550"/>
              <a:gd name="T1" fmla="*/ 0 h 2415"/>
              <a:gd name="T2" fmla="*/ 2147483647 w 2550"/>
              <a:gd name="T3" fmla="*/ 0 h 2415"/>
              <a:gd name="T4" fmla="*/ 2147483647 w 2550"/>
              <a:gd name="T5" fmla="*/ 2147483647 h 2415"/>
              <a:gd name="T6" fmla="*/ 0 w 2550"/>
              <a:gd name="T7" fmla="*/ 2147483647 h 2415"/>
              <a:gd name="T8" fmla="*/ 0 60000 65536"/>
              <a:gd name="T9" fmla="*/ 0 60000 65536"/>
              <a:gd name="T10" fmla="*/ 0 60000 65536"/>
              <a:gd name="T11" fmla="*/ 0 60000 65536"/>
              <a:gd name="T12" fmla="*/ 0 w 2550"/>
              <a:gd name="T13" fmla="*/ 0 h 2415"/>
              <a:gd name="T14" fmla="*/ 2550 w 2550"/>
              <a:gd name="T15" fmla="*/ 2415 h 24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50" h="2415">
                <a:moveTo>
                  <a:pt x="592" y="0"/>
                </a:moveTo>
                <a:lnTo>
                  <a:pt x="2544" y="0"/>
                </a:lnTo>
                <a:lnTo>
                  <a:pt x="2550" y="2415"/>
                </a:lnTo>
                <a:lnTo>
                  <a:pt x="0" y="2415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2949" name="Freeform 3"/>
          <p:cNvSpPr>
            <a:spLocks/>
          </p:cNvSpPr>
          <p:nvPr/>
        </p:nvSpPr>
        <p:spPr bwMode="auto">
          <a:xfrm>
            <a:off x="7129463" y="2246313"/>
            <a:ext cx="638175" cy="852487"/>
          </a:xfrm>
          <a:custGeom>
            <a:avLst/>
            <a:gdLst>
              <a:gd name="T0" fmla="*/ 2147483647 w 402"/>
              <a:gd name="T1" fmla="*/ 2147483647 h 537"/>
              <a:gd name="T2" fmla="*/ 2147483647 w 402"/>
              <a:gd name="T3" fmla="*/ 0 h 537"/>
              <a:gd name="T4" fmla="*/ 0 w 402"/>
              <a:gd name="T5" fmla="*/ 2147483647 h 537"/>
              <a:gd name="T6" fmla="*/ 2147483647 w 402"/>
              <a:gd name="T7" fmla="*/ 2147483647 h 537"/>
              <a:gd name="T8" fmla="*/ 2147483647 w 402"/>
              <a:gd name="T9" fmla="*/ 2147483647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2950" name="Text Box 8"/>
          <p:cNvSpPr txBox="1">
            <a:spLocks noChangeArrowheads="1"/>
          </p:cNvSpPr>
          <p:nvPr/>
        </p:nvSpPr>
        <p:spPr bwMode="auto">
          <a:xfrm>
            <a:off x="2563813" y="182563"/>
            <a:ext cx="1501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400">
                <a:solidFill>
                  <a:srgbClr val="00B050"/>
                </a:solidFill>
              </a:rPr>
              <a:t>Alice.exe</a:t>
            </a:r>
          </a:p>
        </p:txBody>
      </p:sp>
      <p:graphicFrame>
        <p:nvGraphicFramePr>
          <p:cNvPr id="82951" name="Object 9"/>
          <p:cNvGraphicFramePr>
            <a:graphicFrameLocks noChangeAspect="1"/>
          </p:cNvGraphicFramePr>
          <p:nvPr/>
        </p:nvGraphicFramePr>
        <p:xfrm>
          <a:off x="4098925" y="1201738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4" name="Clip" r:id="rId4" imgW="1307263" imgH="1084139" progId="">
                  <p:embed/>
                </p:oleObj>
              </mc:Choice>
              <mc:Fallback>
                <p:oleObj name="Clip" r:id="rId4" imgW="1307263" imgH="108413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8925" y="1201738"/>
                        <a:ext cx="6461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2" name="Freeform 10"/>
          <p:cNvSpPr>
            <a:spLocks/>
          </p:cNvSpPr>
          <p:nvPr/>
        </p:nvSpPr>
        <p:spPr bwMode="auto">
          <a:xfrm>
            <a:off x="3868738" y="654050"/>
            <a:ext cx="360362" cy="1577975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82953" name="Group 11"/>
          <p:cNvGrpSpPr>
            <a:grpSpLocks/>
          </p:cNvGrpSpPr>
          <p:nvPr/>
        </p:nvGrpSpPr>
        <p:grpSpPr bwMode="auto">
          <a:xfrm>
            <a:off x="7488238" y="2827338"/>
            <a:ext cx="976312" cy="277812"/>
            <a:chOff x="198" y="3765"/>
            <a:chExt cx="693" cy="287"/>
          </a:xfrm>
        </p:grpSpPr>
        <p:sp>
          <p:nvSpPr>
            <p:cNvPr id="83120" name="Freeform 12"/>
            <p:cNvSpPr>
              <a:spLocks/>
            </p:cNvSpPr>
            <p:nvPr/>
          </p:nvSpPr>
          <p:spPr bwMode="auto">
            <a:xfrm>
              <a:off x="198" y="3888"/>
              <a:ext cx="672" cy="164"/>
            </a:xfrm>
            <a:custGeom>
              <a:avLst/>
              <a:gdLst>
                <a:gd name="T0" fmla="*/ 179 w 672"/>
                <a:gd name="T1" fmla="*/ 0 h 164"/>
                <a:gd name="T2" fmla="*/ 672 w 672"/>
                <a:gd name="T3" fmla="*/ 0 h 164"/>
                <a:gd name="T4" fmla="*/ 508 w 672"/>
                <a:gd name="T5" fmla="*/ 164 h 164"/>
                <a:gd name="T6" fmla="*/ 0 w 672"/>
                <a:gd name="T7" fmla="*/ 164 h 164"/>
                <a:gd name="T8" fmla="*/ 179 w 672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164"/>
                <a:gd name="T17" fmla="*/ 672 w 672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83121" name="Freeform 13"/>
            <p:cNvSpPr>
              <a:spLocks/>
            </p:cNvSpPr>
            <p:nvPr/>
          </p:nvSpPr>
          <p:spPr bwMode="auto">
            <a:xfrm>
              <a:off x="213" y="3765"/>
              <a:ext cx="658" cy="281"/>
            </a:xfrm>
            <a:custGeom>
              <a:avLst/>
              <a:gdLst>
                <a:gd name="T0" fmla="*/ 0 w 658"/>
                <a:gd name="T1" fmla="*/ 281 h 281"/>
                <a:gd name="T2" fmla="*/ 13 w 658"/>
                <a:gd name="T3" fmla="*/ 150 h 281"/>
                <a:gd name="T4" fmla="*/ 658 w 658"/>
                <a:gd name="T5" fmla="*/ 0 h 281"/>
                <a:gd name="T6" fmla="*/ 658 w 658"/>
                <a:gd name="T7" fmla="*/ 130 h 281"/>
                <a:gd name="T8" fmla="*/ 0 w 658"/>
                <a:gd name="T9" fmla="*/ 281 h 2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8"/>
                <a:gd name="T16" fmla="*/ 0 h 281"/>
                <a:gd name="T17" fmla="*/ 658 w 658"/>
                <a:gd name="T18" fmla="*/ 281 h 2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8" h="281">
                  <a:moveTo>
                    <a:pt x="0" y="281"/>
                  </a:moveTo>
                  <a:lnTo>
                    <a:pt x="13" y="150"/>
                  </a:lnTo>
                  <a:lnTo>
                    <a:pt x="658" y="0"/>
                  </a:lnTo>
                  <a:lnTo>
                    <a:pt x="658" y="130"/>
                  </a:lnTo>
                  <a:lnTo>
                    <a:pt x="0" y="28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3122" name="Freeform 14"/>
            <p:cNvSpPr>
              <a:spLocks/>
            </p:cNvSpPr>
            <p:nvPr/>
          </p:nvSpPr>
          <p:spPr bwMode="auto">
            <a:xfrm>
              <a:off x="219" y="3765"/>
              <a:ext cx="672" cy="164"/>
            </a:xfrm>
            <a:custGeom>
              <a:avLst/>
              <a:gdLst>
                <a:gd name="T0" fmla="*/ 179 w 672"/>
                <a:gd name="T1" fmla="*/ 0 h 164"/>
                <a:gd name="T2" fmla="*/ 672 w 672"/>
                <a:gd name="T3" fmla="*/ 0 h 164"/>
                <a:gd name="T4" fmla="*/ 508 w 672"/>
                <a:gd name="T5" fmla="*/ 164 h 164"/>
                <a:gd name="T6" fmla="*/ 0 w 672"/>
                <a:gd name="T7" fmla="*/ 164 h 164"/>
                <a:gd name="T8" fmla="*/ 179 w 672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164"/>
                <a:gd name="T17" fmla="*/ 672 w 672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grpSp>
          <p:nvGrpSpPr>
            <p:cNvPr id="83123" name="Group 15"/>
            <p:cNvGrpSpPr>
              <a:grpSpLocks/>
            </p:cNvGrpSpPr>
            <p:nvPr/>
          </p:nvGrpSpPr>
          <p:grpSpPr bwMode="auto">
            <a:xfrm>
              <a:off x="423" y="3789"/>
              <a:ext cx="238" cy="103"/>
              <a:chOff x="2848" y="848"/>
              <a:chExt cx="140" cy="98"/>
            </a:xfrm>
          </p:grpSpPr>
          <p:sp>
            <p:nvSpPr>
              <p:cNvPr id="83128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3129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3130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83124" name="Group 19"/>
            <p:cNvGrpSpPr>
              <a:grpSpLocks/>
            </p:cNvGrpSpPr>
            <p:nvPr/>
          </p:nvGrpSpPr>
          <p:grpSpPr bwMode="auto">
            <a:xfrm flipV="1">
              <a:off x="437" y="3787"/>
              <a:ext cx="238" cy="103"/>
              <a:chOff x="2848" y="848"/>
              <a:chExt cx="140" cy="98"/>
            </a:xfrm>
          </p:grpSpPr>
          <p:sp>
            <p:nvSpPr>
              <p:cNvPr id="83125" name="Line 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3126" name="Line 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3127" name="Line 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sp>
        <p:nvSpPr>
          <p:cNvPr id="82954" name="Rectangle 23"/>
          <p:cNvSpPr>
            <a:spLocks noChangeArrowheads="1"/>
          </p:cNvSpPr>
          <p:nvPr/>
        </p:nvSpPr>
        <p:spPr bwMode="auto">
          <a:xfrm>
            <a:off x="2644775" y="660400"/>
            <a:ext cx="1296988" cy="154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t-IT" altLang="it-IT" sz="2400">
              <a:latin typeface="Times New Roman" pitchFamily="18" charset="0"/>
            </a:endParaRPr>
          </a:p>
        </p:txBody>
      </p:sp>
      <p:sp>
        <p:nvSpPr>
          <p:cNvPr id="82955" name="Rectangle 24"/>
          <p:cNvSpPr>
            <a:spLocks noChangeArrowheads="1"/>
          </p:cNvSpPr>
          <p:nvPr/>
        </p:nvSpPr>
        <p:spPr bwMode="auto">
          <a:xfrm>
            <a:off x="2597150" y="7318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t-IT" altLang="it-IT" sz="2400">
              <a:latin typeface="Times New Roman" pitchFamily="18" charset="0"/>
            </a:endParaRPr>
          </a:p>
        </p:txBody>
      </p:sp>
      <p:sp>
        <p:nvSpPr>
          <p:cNvPr id="82956" name="Line 25"/>
          <p:cNvSpPr>
            <a:spLocks noChangeShapeType="1"/>
          </p:cNvSpPr>
          <p:nvPr/>
        </p:nvSpPr>
        <p:spPr bwMode="auto">
          <a:xfrm>
            <a:off x="2597150" y="10493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957" name="Text Box 26"/>
          <p:cNvSpPr txBox="1">
            <a:spLocks noChangeArrowheads="1"/>
          </p:cNvSpPr>
          <p:nvPr/>
        </p:nvSpPr>
        <p:spPr bwMode="auto">
          <a:xfrm>
            <a:off x="2554288" y="698500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/>
              <a:t>application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/>
              <a:t>transport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/>
              <a:t>network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/>
              <a:t>link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/>
              <a:t>physical</a:t>
            </a:r>
          </a:p>
        </p:txBody>
      </p:sp>
      <p:sp>
        <p:nvSpPr>
          <p:cNvPr id="82958" name="Line 27"/>
          <p:cNvSpPr>
            <a:spLocks noChangeShapeType="1"/>
          </p:cNvSpPr>
          <p:nvPr/>
        </p:nvSpPr>
        <p:spPr bwMode="auto">
          <a:xfrm>
            <a:off x="2605088" y="13700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959" name="Line 28"/>
          <p:cNvSpPr>
            <a:spLocks noChangeShapeType="1"/>
          </p:cNvSpPr>
          <p:nvPr/>
        </p:nvSpPr>
        <p:spPr bwMode="auto">
          <a:xfrm>
            <a:off x="2609850" y="16510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960" name="Line 29"/>
          <p:cNvSpPr>
            <a:spLocks noChangeShapeType="1"/>
          </p:cNvSpPr>
          <p:nvPr/>
        </p:nvSpPr>
        <p:spPr bwMode="auto">
          <a:xfrm>
            <a:off x="2609850" y="19272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5" name="Group 172"/>
          <p:cNvGrpSpPr>
            <a:grpSpLocks/>
          </p:cNvGrpSpPr>
          <p:nvPr/>
        </p:nvGrpSpPr>
        <p:grpSpPr bwMode="auto">
          <a:xfrm>
            <a:off x="195263" y="1617663"/>
            <a:ext cx="2325687" cy="336550"/>
            <a:chOff x="123" y="1019"/>
            <a:chExt cx="1465" cy="212"/>
          </a:xfrm>
        </p:grpSpPr>
        <p:sp>
          <p:nvSpPr>
            <p:cNvPr id="83110" name="Text Box 7"/>
            <p:cNvSpPr txBox="1">
              <a:spLocks noChangeArrowheads="1"/>
            </p:cNvSpPr>
            <p:nvPr/>
          </p:nvSpPr>
          <p:spPr bwMode="auto">
            <a:xfrm>
              <a:off x="123" y="1019"/>
              <a:ext cx="4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>
                  <a:solidFill>
                    <a:srgbClr val="FF0000"/>
                  </a:solidFill>
                </a:rPr>
                <a:t>frame</a:t>
              </a:r>
              <a:endParaRPr lang="en-US" altLang="it-IT" sz="1600">
                <a:solidFill>
                  <a:schemeClr val="accent2"/>
                </a:solidFill>
              </a:endParaRPr>
            </a:p>
          </p:txBody>
        </p:sp>
        <p:grpSp>
          <p:nvGrpSpPr>
            <p:cNvPr id="83111" name="Group 30"/>
            <p:cNvGrpSpPr>
              <a:grpSpLocks/>
            </p:cNvGrpSpPr>
            <p:nvPr/>
          </p:nvGrpSpPr>
          <p:grpSpPr bwMode="auto">
            <a:xfrm>
              <a:off x="656" y="1034"/>
              <a:ext cx="932" cy="191"/>
              <a:chOff x="332" y="2224"/>
              <a:chExt cx="932" cy="191"/>
            </a:xfrm>
          </p:grpSpPr>
          <p:sp>
            <p:nvSpPr>
              <p:cNvPr id="83112" name="Rectangle 31"/>
              <p:cNvSpPr>
                <a:spLocks noChangeArrowheads="1"/>
              </p:cNvSpPr>
              <p:nvPr/>
            </p:nvSpPr>
            <p:spPr bwMode="auto">
              <a:xfrm>
                <a:off x="345" y="2241"/>
                <a:ext cx="840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400">
                  <a:latin typeface="Times New Roman" pitchFamily="18" charset="0"/>
                </a:endParaRPr>
              </a:p>
            </p:txBody>
          </p:sp>
          <p:sp>
            <p:nvSpPr>
              <p:cNvPr id="83113" name="Rectangle 32"/>
              <p:cNvSpPr>
                <a:spLocks noChangeArrowheads="1"/>
              </p:cNvSpPr>
              <p:nvPr/>
            </p:nvSpPr>
            <p:spPr bwMode="auto">
              <a:xfrm>
                <a:off x="706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400"/>
                  <a:t>AB</a:t>
                </a:r>
                <a:endParaRPr lang="en-US" altLang="it-IT" sz="1800" baseline="-25000"/>
              </a:p>
            </p:txBody>
          </p:sp>
          <p:sp>
            <p:nvSpPr>
              <p:cNvPr id="83114" name="Rectangle 33"/>
              <p:cNvSpPr>
                <a:spLocks noChangeArrowheads="1"/>
              </p:cNvSpPr>
              <p:nvPr/>
            </p:nvSpPr>
            <p:spPr bwMode="auto">
              <a:xfrm>
                <a:off x="520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800" baseline="-25000"/>
                  <a:t>12</a:t>
                </a:r>
                <a:endParaRPr lang="en-US" altLang="it-IT" sz="1400" baseline="-25000"/>
              </a:p>
            </p:txBody>
          </p:sp>
          <p:sp>
            <p:nvSpPr>
              <p:cNvPr id="83115" name="Rectangle 34"/>
              <p:cNvSpPr>
                <a:spLocks noChangeArrowheads="1"/>
              </p:cNvSpPr>
              <p:nvPr/>
            </p:nvSpPr>
            <p:spPr bwMode="auto">
              <a:xfrm>
                <a:off x="332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400"/>
                  <a:t>1R</a:t>
                </a:r>
                <a:endParaRPr lang="en-US" altLang="it-IT" sz="1800" baseline="-25000"/>
              </a:p>
            </p:txBody>
          </p:sp>
          <p:sp>
            <p:nvSpPr>
              <p:cNvPr id="83116" name="Rectangle 35"/>
              <p:cNvSpPr>
                <a:spLocks noChangeArrowheads="1"/>
              </p:cNvSpPr>
              <p:nvPr/>
            </p:nvSpPr>
            <p:spPr bwMode="auto">
              <a:xfrm>
                <a:off x="836" y="2225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400"/>
                  <a:t>M</a:t>
                </a:r>
                <a:endParaRPr lang="en-US" altLang="it-IT" sz="1400">
                  <a:latin typeface="Times New Roman" pitchFamily="18" charset="0"/>
                </a:endParaRPr>
              </a:p>
            </p:txBody>
          </p:sp>
          <p:sp>
            <p:nvSpPr>
              <p:cNvPr id="83117" name="Line 36"/>
              <p:cNvSpPr>
                <a:spLocks noChangeShapeType="1"/>
              </p:cNvSpPr>
              <p:nvPr/>
            </p:nvSpPr>
            <p:spPr bwMode="auto">
              <a:xfrm>
                <a:off x="510" y="2241"/>
                <a:ext cx="0" cy="1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83118" name="Line 37"/>
              <p:cNvSpPr>
                <a:spLocks noChangeShapeType="1"/>
              </p:cNvSpPr>
              <p:nvPr/>
            </p:nvSpPr>
            <p:spPr bwMode="auto">
              <a:xfrm>
                <a:off x="690" y="2247"/>
                <a:ext cx="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83119" name="Line 38"/>
              <p:cNvSpPr>
                <a:spLocks noChangeShapeType="1"/>
              </p:cNvSpPr>
              <p:nvPr/>
            </p:nvSpPr>
            <p:spPr bwMode="auto">
              <a:xfrm>
                <a:off x="882" y="2244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</p:grpSp>
      <p:grpSp>
        <p:nvGrpSpPr>
          <p:cNvPr id="7" name="Group 171"/>
          <p:cNvGrpSpPr>
            <a:grpSpLocks/>
          </p:cNvGrpSpPr>
          <p:nvPr/>
        </p:nvGrpSpPr>
        <p:grpSpPr bwMode="auto">
          <a:xfrm>
            <a:off x="241300" y="1284288"/>
            <a:ext cx="2276475" cy="361950"/>
            <a:chOff x="152" y="809"/>
            <a:chExt cx="1434" cy="228"/>
          </a:xfrm>
        </p:grpSpPr>
        <p:sp>
          <p:nvSpPr>
            <p:cNvPr id="83102" name="Text Box 6"/>
            <p:cNvSpPr txBox="1">
              <a:spLocks noChangeArrowheads="1"/>
            </p:cNvSpPr>
            <p:nvPr/>
          </p:nvSpPr>
          <p:spPr bwMode="auto">
            <a:xfrm>
              <a:off x="152" y="809"/>
              <a:ext cx="68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>
                  <a:solidFill>
                    <a:srgbClr val="FF0000"/>
                  </a:solidFill>
                </a:rPr>
                <a:t>datagram</a:t>
              </a:r>
              <a:endParaRPr lang="en-US" altLang="it-IT" sz="1600">
                <a:solidFill>
                  <a:schemeClr val="accent2"/>
                </a:solidFill>
              </a:endParaRPr>
            </a:p>
          </p:txBody>
        </p:sp>
        <p:grpSp>
          <p:nvGrpSpPr>
            <p:cNvPr id="83103" name="Group 39"/>
            <p:cNvGrpSpPr>
              <a:grpSpLocks/>
            </p:cNvGrpSpPr>
            <p:nvPr/>
          </p:nvGrpSpPr>
          <p:grpSpPr bwMode="auto">
            <a:xfrm>
              <a:off x="825" y="846"/>
              <a:ext cx="761" cy="191"/>
              <a:chOff x="501" y="1990"/>
              <a:chExt cx="761" cy="191"/>
            </a:xfrm>
          </p:grpSpPr>
          <p:sp>
            <p:nvSpPr>
              <p:cNvPr id="83104" name="Rectangle 40"/>
              <p:cNvSpPr>
                <a:spLocks noChangeArrowheads="1"/>
              </p:cNvSpPr>
              <p:nvPr/>
            </p:nvSpPr>
            <p:spPr bwMode="auto">
              <a:xfrm>
                <a:off x="501" y="2007"/>
                <a:ext cx="68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400">
                  <a:latin typeface="Times New Roman" pitchFamily="18" charset="0"/>
                </a:endParaRPr>
              </a:p>
            </p:txBody>
          </p:sp>
          <p:sp>
            <p:nvSpPr>
              <p:cNvPr id="83105" name="Rectangle 41"/>
              <p:cNvSpPr>
                <a:spLocks noChangeArrowheads="1"/>
              </p:cNvSpPr>
              <p:nvPr/>
            </p:nvSpPr>
            <p:spPr bwMode="auto">
              <a:xfrm>
                <a:off x="704" y="1990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400"/>
                  <a:t>AB</a:t>
                </a:r>
                <a:endParaRPr lang="en-US" altLang="it-IT" sz="1800" baseline="-25000"/>
              </a:p>
            </p:txBody>
          </p:sp>
          <p:sp>
            <p:nvSpPr>
              <p:cNvPr id="83106" name="Rectangle 42"/>
              <p:cNvSpPr>
                <a:spLocks noChangeArrowheads="1"/>
              </p:cNvSpPr>
              <p:nvPr/>
            </p:nvSpPr>
            <p:spPr bwMode="auto">
              <a:xfrm>
                <a:off x="518" y="1990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400"/>
                  <a:t>12</a:t>
                </a:r>
                <a:endParaRPr lang="en-US" altLang="it-IT" sz="1800" baseline="-25000"/>
              </a:p>
            </p:txBody>
          </p:sp>
          <p:sp>
            <p:nvSpPr>
              <p:cNvPr id="83107" name="Rectangle 43"/>
              <p:cNvSpPr>
                <a:spLocks noChangeArrowheads="1"/>
              </p:cNvSpPr>
              <p:nvPr/>
            </p:nvSpPr>
            <p:spPr bwMode="auto">
              <a:xfrm>
                <a:off x="834" y="1991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400"/>
                  <a:t>M</a:t>
                </a:r>
                <a:endParaRPr lang="en-US" altLang="it-IT" sz="1400">
                  <a:latin typeface="Times New Roman" pitchFamily="18" charset="0"/>
                </a:endParaRPr>
              </a:p>
            </p:txBody>
          </p:sp>
          <p:sp>
            <p:nvSpPr>
              <p:cNvPr id="83108" name="Line 44"/>
              <p:cNvSpPr>
                <a:spLocks noChangeShapeType="1"/>
              </p:cNvSpPr>
              <p:nvPr/>
            </p:nvSpPr>
            <p:spPr bwMode="auto">
              <a:xfrm>
                <a:off x="688" y="2013"/>
                <a:ext cx="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83109" name="Line 45"/>
              <p:cNvSpPr>
                <a:spLocks noChangeShapeType="1"/>
              </p:cNvSpPr>
              <p:nvPr/>
            </p:nvSpPr>
            <p:spPr bwMode="auto">
              <a:xfrm>
                <a:off x="880" y="2010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</p:grpSp>
      <p:grpSp>
        <p:nvGrpSpPr>
          <p:cNvPr id="9" name="Group 170"/>
          <p:cNvGrpSpPr>
            <a:grpSpLocks/>
          </p:cNvGrpSpPr>
          <p:nvPr/>
        </p:nvGrpSpPr>
        <p:grpSpPr bwMode="auto">
          <a:xfrm>
            <a:off x="525463" y="971550"/>
            <a:ext cx="1978025" cy="366713"/>
            <a:chOff x="331" y="612"/>
            <a:chExt cx="1246" cy="231"/>
          </a:xfrm>
        </p:grpSpPr>
        <p:sp>
          <p:nvSpPr>
            <p:cNvPr id="83096" name="Text Box 5"/>
            <p:cNvSpPr txBox="1">
              <a:spLocks noChangeArrowheads="1"/>
            </p:cNvSpPr>
            <p:nvPr/>
          </p:nvSpPr>
          <p:spPr bwMode="auto">
            <a:xfrm>
              <a:off x="331" y="612"/>
              <a:ext cx="61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>
                  <a:solidFill>
                    <a:srgbClr val="FF0000"/>
                  </a:solidFill>
                </a:rPr>
                <a:t>segment</a:t>
              </a:r>
              <a:endParaRPr lang="en-US" altLang="it-IT" sz="1600">
                <a:solidFill>
                  <a:schemeClr val="accent2"/>
                </a:solidFill>
              </a:endParaRPr>
            </a:p>
          </p:txBody>
        </p:sp>
        <p:grpSp>
          <p:nvGrpSpPr>
            <p:cNvPr id="83097" name="Group 46"/>
            <p:cNvGrpSpPr>
              <a:grpSpLocks/>
            </p:cNvGrpSpPr>
            <p:nvPr/>
          </p:nvGrpSpPr>
          <p:grpSpPr bwMode="auto">
            <a:xfrm>
              <a:off x="1016" y="652"/>
              <a:ext cx="561" cy="191"/>
              <a:chOff x="645" y="1734"/>
              <a:chExt cx="561" cy="191"/>
            </a:xfrm>
          </p:grpSpPr>
          <p:sp>
            <p:nvSpPr>
              <p:cNvPr id="83098" name="Rectangle 47"/>
              <p:cNvSpPr>
                <a:spLocks noChangeArrowheads="1"/>
              </p:cNvSpPr>
              <p:nvPr/>
            </p:nvSpPr>
            <p:spPr bwMode="auto">
              <a:xfrm>
                <a:off x="645" y="1751"/>
                <a:ext cx="48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400">
                  <a:latin typeface="Times New Roman" pitchFamily="18" charset="0"/>
                </a:endParaRPr>
              </a:p>
            </p:txBody>
          </p:sp>
          <p:sp>
            <p:nvSpPr>
              <p:cNvPr id="83099" name="Rectangle 48"/>
              <p:cNvSpPr>
                <a:spLocks noChangeArrowheads="1"/>
              </p:cNvSpPr>
              <p:nvPr/>
            </p:nvSpPr>
            <p:spPr bwMode="auto">
              <a:xfrm>
                <a:off x="648" y="173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400"/>
                  <a:t>AB</a:t>
                </a:r>
                <a:endParaRPr lang="en-US" altLang="it-IT" sz="1800" baseline="-25000"/>
              </a:p>
            </p:txBody>
          </p:sp>
          <p:sp>
            <p:nvSpPr>
              <p:cNvPr id="83100" name="Rectangle 49"/>
              <p:cNvSpPr>
                <a:spLocks noChangeArrowheads="1"/>
              </p:cNvSpPr>
              <p:nvPr/>
            </p:nvSpPr>
            <p:spPr bwMode="auto">
              <a:xfrm>
                <a:off x="778" y="1735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400"/>
                  <a:t>M</a:t>
                </a:r>
                <a:endParaRPr lang="en-US" altLang="it-IT" sz="1400">
                  <a:latin typeface="Times New Roman" pitchFamily="18" charset="0"/>
                </a:endParaRPr>
              </a:p>
            </p:txBody>
          </p:sp>
          <p:sp>
            <p:nvSpPr>
              <p:cNvPr id="83101" name="Line 50"/>
              <p:cNvSpPr>
                <a:spLocks noChangeShapeType="1"/>
              </p:cNvSpPr>
              <p:nvPr/>
            </p:nvSpPr>
            <p:spPr bwMode="auto">
              <a:xfrm>
                <a:off x="824" y="1754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</p:grpSp>
      <p:grpSp>
        <p:nvGrpSpPr>
          <p:cNvPr id="11" name="Group 169"/>
          <p:cNvGrpSpPr>
            <a:grpSpLocks/>
          </p:cNvGrpSpPr>
          <p:nvPr/>
        </p:nvGrpSpPr>
        <p:grpSpPr bwMode="auto">
          <a:xfrm>
            <a:off x="758825" y="696913"/>
            <a:ext cx="1739900" cy="338137"/>
            <a:chOff x="478" y="439"/>
            <a:chExt cx="1096" cy="213"/>
          </a:xfrm>
        </p:grpSpPr>
        <p:sp>
          <p:nvSpPr>
            <p:cNvPr id="83092" name="Text Box 4"/>
            <p:cNvSpPr txBox="1">
              <a:spLocks noChangeArrowheads="1"/>
            </p:cNvSpPr>
            <p:nvPr/>
          </p:nvSpPr>
          <p:spPr bwMode="auto">
            <a:xfrm>
              <a:off x="478" y="439"/>
              <a:ext cx="61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>
                  <a:solidFill>
                    <a:srgbClr val="FF0000"/>
                  </a:solidFill>
                </a:rPr>
                <a:t>message</a:t>
              </a:r>
              <a:endParaRPr lang="en-US" altLang="it-IT" sz="1600">
                <a:solidFill>
                  <a:schemeClr val="accent2"/>
                </a:solidFill>
              </a:endParaRPr>
            </a:p>
          </p:txBody>
        </p:sp>
        <p:grpSp>
          <p:nvGrpSpPr>
            <p:cNvPr id="83093" name="Group 51"/>
            <p:cNvGrpSpPr>
              <a:grpSpLocks/>
            </p:cNvGrpSpPr>
            <p:nvPr/>
          </p:nvGrpSpPr>
          <p:grpSpPr bwMode="auto">
            <a:xfrm>
              <a:off x="1146" y="456"/>
              <a:ext cx="428" cy="190"/>
              <a:chOff x="780" y="1553"/>
              <a:chExt cx="428" cy="190"/>
            </a:xfrm>
          </p:grpSpPr>
          <p:sp>
            <p:nvSpPr>
              <p:cNvPr id="83094" name="Rectangle 52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400">
                  <a:latin typeface="Times New Roman" pitchFamily="18" charset="0"/>
                </a:endParaRPr>
              </a:p>
            </p:txBody>
          </p:sp>
          <p:sp>
            <p:nvSpPr>
              <p:cNvPr id="83095" name="Rectangle 53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400"/>
                  <a:t>M</a:t>
                </a:r>
                <a:endParaRPr lang="en-US" altLang="it-IT" sz="1400">
                  <a:latin typeface="Times New Roman" pitchFamily="18" charset="0"/>
                </a:endParaRPr>
              </a:p>
            </p:txBody>
          </p:sp>
        </p:grpSp>
      </p:grpSp>
      <p:sp>
        <p:nvSpPr>
          <p:cNvPr id="82965" name="Text Box 54"/>
          <p:cNvSpPr txBox="1">
            <a:spLocks noChangeArrowheads="1"/>
          </p:cNvSpPr>
          <p:nvPr/>
        </p:nvSpPr>
        <p:spPr bwMode="auto">
          <a:xfrm>
            <a:off x="1547813" y="4157663"/>
            <a:ext cx="1130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000">
                <a:solidFill>
                  <a:srgbClr val="00B050"/>
                </a:solidFill>
              </a:rPr>
              <a:t>Bob.exe</a:t>
            </a:r>
          </a:p>
        </p:txBody>
      </p:sp>
      <p:graphicFrame>
        <p:nvGraphicFramePr>
          <p:cNvPr id="82966" name="Object 55"/>
          <p:cNvGraphicFramePr>
            <a:graphicFrameLocks noChangeAspect="1"/>
          </p:cNvGraphicFramePr>
          <p:nvPr/>
        </p:nvGraphicFramePr>
        <p:xfrm>
          <a:off x="3209925" y="5087938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5" name="Clip" r:id="rId6" imgW="1307263" imgH="1084139" progId="">
                  <p:embed/>
                </p:oleObj>
              </mc:Choice>
              <mc:Fallback>
                <p:oleObj name="Clip" r:id="rId6" imgW="1307263" imgH="108413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925" y="5087938"/>
                        <a:ext cx="6461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67" name="Freeform 56"/>
          <p:cNvSpPr>
            <a:spLocks/>
          </p:cNvSpPr>
          <p:nvPr/>
        </p:nvSpPr>
        <p:spPr bwMode="auto">
          <a:xfrm>
            <a:off x="2979738" y="4540250"/>
            <a:ext cx="360362" cy="1577975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2968" name="Rectangle 57"/>
          <p:cNvSpPr>
            <a:spLocks noChangeArrowheads="1"/>
          </p:cNvSpPr>
          <p:nvPr/>
        </p:nvSpPr>
        <p:spPr bwMode="auto">
          <a:xfrm>
            <a:off x="1755775" y="4546600"/>
            <a:ext cx="1296988" cy="154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t-IT" altLang="it-IT" sz="2400">
              <a:latin typeface="Times New Roman" pitchFamily="18" charset="0"/>
            </a:endParaRPr>
          </a:p>
        </p:txBody>
      </p:sp>
      <p:sp>
        <p:nvSpPr>
          <p:cNvPr id="82969" name="Rectangle 58"/>
          <p:cNvSpPr>
            <a:spLocks noChangeArrowheads="1"/>
          </p:cNvSpPr>
          <p:nvPr/>
        </p:nvSpPr>
        <p:spPr bwMode="auto">
          <a:xfrm>
            <a:off x="1708150" y="46180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t-IT" altLang="it-IT" sz="2400">
              <a:latin typeface="Times New Roman" pitchFamily="18" charset="0"/>
            </a:endParaRPr>
          </a:p>
        </p:txBody>
      </p:sp>
      <p:sp>
        <p:nvSpPr>
          <p:cNvPr id="82970" name="Line 59"/>
          <p:cNvSpPr>
            <a:spLocks noChangeShapeType="1"/>
          </p:cNvSpPr>
          <p:nvPr/>
        </p:nvSpPr>
        <p:spPr bwMode="auto">
          <a:xfrm>
            <a:off x="1708150" y="49355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971" name="Text Box 60"/>
          <p:cNvSpPr txBox="1">
            <a:spLocks noChangeArrowheads="1"/>
          </p:cNvSpPr>
          <p:nvPr/>
        </p:nvSpPr>
        <p:spPr bwMode="auto">
          <a:xfrm>
            <a:off x="1665288" y="4584700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/>
              <a:t>application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/>
              <a:t>transport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/>
              <a:t>network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/>
              <a:t>link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/>
              <a:t>physical</a:t>
            </a:r>
          </a:p>
        </p:txBody>
      </p:sp>
      <p:sp>
        <p:nvSpPr>
          <p:cNvPr id="82972" name="Line 61"/>
          <p:cNvSpPr>
            <a:spLocks noChangeShapeType="1"/>
          </p:cNvSpPr>
          <p:nvPr/>
        </p:nvSpPr>
        <p:spPr bwMode="auto">
          <a:xfrm>
            <a:off x="1716088" y="52562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973" name="Line 62"/>
          <p:cNvSpPr>
            <a:spLocks noChangeShapeType="1"/>
          </p:cNvSpPr>
          <p:nvPr/>
        </p:nvSpPr>
        <p:spPr bwMode="auto">
          <a:xfrm>
            <a:off x="1720850" y="55372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974" name="Line 63"/>
          <p:cNvSpPr>
            <a:spLocks noChangeShapeType="1"/>
          </p:cNvSpPr>
          <p:nvPr/>
        </p:nvSpPr>
        <p:spPr bwMode="auto">
          <a:xfrm>
            <a:off x="1720850" y="58134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13" name="Group 64"/>
          <p:cNvGrpSpPr>
            <a:grpSpLocks/>
          </p:cNvGrpSpPr>
          <p:nvPr/>
        </p:nvGrpSpPr>
        <p:grpSpPr bwMode="auto">
          <a:xfrm>
            <a:off x="152400" y="5527675"/>
            <a:ext cx="1479550" cy="303213"/>
            <a:chOff x="332" y="2224"/>
            <a:chExt cx="932" cy="191"/>
          </a:xfrm>
        </p:grpSpPr>
        <p:sp>
          <p:nvSpPr>
            <p:cNvPr id="83084" name="Rectangle 65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85" name="Rectangle 66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AB</a:t>
              </a:r>
              <a:endParaRPr lang="en-US" altLang="it-IT" sz="1800" baseline="-25000"/>
            </a:p>
          </p:txBody>
        </p:sp>
        <p:sp>
          <p:nvSpPr>
            <p:cNvPr id="83086" name="Rectangle 67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12</a:t>
              </a:r>
              <a:endParaRPr lang="en-US" altLang="it-IT" sz="1800" baseline="-25000"/>
            </a:p>
          </p:txBody>
        </p:sp>
        <p:sp>
          <p:nvSpPr>
            <p:cNvPr id="83087" name="Rectangle 68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R2</a:t>
              </a:r>
              <a:endParaRPr lang="en-US" altLang="it-IT" sz="1800" baseline="-25000"/>
            </a:p>
          </p:txBody>
        </p:sp>
        <p:sp>
          <p:nvSpPr>
            <p:cNvPr id="83088" name="Rectangle 69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M</a:t>
              </a:r>
              <a:endParaRPr lang="en-US" altLang="it-IT" sz="1400">
                <a:latin typeface="Times New Roman" pitchFamily="18" charset="0"/>
              </a:endParaRPr>
            </a:p>
          </p:txBody>
        </p:sp>
        <p:sp>
          <p:nvSpPr>
            <p:cNvPr id="83089" name="Line 70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3090" name="Line 71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3091" name="Line 72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14" name="Group 73"/>
          <p:cNvGrpSpPr>
            <a:grpSpLocks/>
          </p:cNvGrpSpPr>
          <p:nvPr/>
        </p:nvGrpSpPr>
        <p:grpSpPr bwMode="auto">
          <a:xfrm>
            <a:off x="420688" y="5229225"/>
            <a:ext cx="1208087" cy="303213"/>
            <a:chOff x="501" y="1990"/>
            <a:chExt cx="761" cy="191"/>
          </a:xfrm>
        </p:grpSpPr>
        <p:sp>
          <p:nvSpPr>
            <p:cNvPr id="83078" name="Rectangle 74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79" name="Rectangle 75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AB</a:t>
              </a:r>
              <a:endParaRPr lang="en-US" altLang="it-IT" sz="1800" baseline="-25000"/>
            </a:p>
          </p:txBody>
        </p:sp>
        <p:sp>
          <p:nvSpPr>
            <p:cNvPr id="83080" name="Rectangle 76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12</a:t>
              </a:r>
              <a:endParaRPr lang="en-US" altLang="it-IT" sz="1800" baseline="-25000"/>
            </a:p>
          </p:txBody>
        </p:sp>
        <p:sp>
          <p:nvSpPr>
            <p:cNvPr id="83081" name="Rectangle 77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M</a:t>
              </a:r>
              <a:endParaRPr lang="en-US" altLang="it-IT" sz="1400">
                <a:latin typeface="Times New Roman" pitchFamily="18" charset="0"/>
              </a:endParaRPr>
            </a:p>
          </p:txBody>
        </p:sp>
        <p:sp>
          <p:nvSpPr>
            <p:cNvPr id="83082" name="Line 78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3083" name="Line 79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15" name="Group 80"/>
          <p:cNvGrpSpPr>
            <a:grpSpLocks/>
          </p:cNvGrpSpPr>
          <p:nvPr/>
        </p:nvGrpSpPr>
        <p:grpSpPr bwMode="auto">
          <a:xfrm>
            <a:off x="723900" y="4921250"/>
            <a:ext cx="890588" cy="303213"/>
            <a:chOff x="645" y="1734"/>
            <a:chExt cx="561" cy="191"/>
          </a:xfrm>
        </p:grpSpPr>
        <p:sp>
          <p:nvSpPr>
            <p:cNvPr id="83074" name="Rectangle 81"/>
            <p:cNvSpPr>
              <a:spLocks noChangeArrowheads="1"/>
            </p:cNvSpPr>
            <p:nvPr/>
          </p:nvSpPr>
          <p:spPr bwMode="auto">
            <a:xfrm>
              <a:off x="645" y="1751"/>
              <a:ext cx="4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75" name="Rectangle 82"/>
            <p:cNvSpPr>
              <a:spLocks noChangeArrowheads="1"/>
            </p:cNvSpPr>
            <p:nvPr/>
          </p:nvSpPr>
          <p:spPr bwMode="auto">
            <a:xfrm>
              <a:off x="648" y="173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AB</a:t>
              </a:r>
              <a:endParaRPr lang="en-US" altLang="it-IT" sz="1800" baseline="-25000"/>
            </a:p>
          </p:txBody>
        </p:sp>
        <p:sp>
          <p:nvSpPr>
            <p:cNvPr id="83076" name="Rectangle 83"/>
            <p:cNvSpPr>
              <a:spLocks noChangeArrowheads="1"/>
            </p:cNvSpPr>
            <p:nvPr/>
          </p:nvSpPr>
          <p:spPr bwMode="auto">
            <a:xfrm>
              <a:off x="778" y="173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M</a:t>
              </a:r>
              <a:endParaRPr lang="en-US" altLang="it-IT" sz="1400">
                <a:latin typeface="Times New Roman" pitchFamily="18" charset="0"/>
              </a:endParaRPr>
            </a:p>
          </p:txBody>
        </p:sp>
        <p:sp>
          <p:nvSpPr>
            <p:cNvPr id="83077" name="Line 84"/>
            <p:cNvSpPr>
              <a:spLocks noChangeShapeType="1"/>
            </p:cNvSpPr>
            <p:nvPr/>
          </p:nvSpPr>
          <p:spPr bwMode="auto">
            <a:xfrm>
              <a:off x="824" y="175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16" name="Group 85"/>
          <p:cNvGrpSpPr>
            <a:grpSpLocks/>
          </p:cNvGrpSpPr>
          <p:nvPr/>
        </p:nvGrpSpPr>
        <p:grpSpPr bwMode="auto">
          <a:xfrm>
            <a:off x="930275" y="4610100"/>
            <a:ext cx="679450" cy="301625"/>
            <a:chOff x="780" y="1553"/>
            <a:chExt cx="428" cy="190"/>
          </a:xfrm>
        </p:grpSpPr>
        <p:sp>
          <p:nvSpPr>
            <p:cNvPr id="83072" name="Rectangle 86"/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73" name="Rectangle 87"/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M</a:t>
              </a:r>
              <a:endParaRPr lang="en-US" altLang="it-IT" sz="1400">
                <a:latin typeface="Times New Roman" pitchFamily="18" charset="0"/>
              </a:endParaRPr>
            </a:p>
          </p:txBody>
        </p:sp>
      </p:grpSp>
      <p:grpSp>
        <p:nvGrpSpPr>
          <p:cNvPr id="82979" name="Group 88"/>
          <p:cNvGrpSpPr>
            <a:grpSpLocks/>
          </p:cNvGrpSpPr>
          <p:nvPr/>
        </p:nvGrpSpPr>
        <p:grpSpPr bwMode="auto">
          <a:xfrm>
            <a:off x="5654675" y="4164013"/>
            <a:ext cx="1387475" cy="1035050"/>
            <a:chOff x="3601" y="168"/>
            <a:chExt cx="874" cy="652"/>
          </a:xfrm>
        </p:grpSpPr>
        <p:sp>
          <p:nvSpPr>
            <p:cNvPr id="83067" name="Rectangle 89"/>
            <p:cNvSpPr>
              <a:spLocks noChangeArrowheads="1"/>
            </p:cNvSpPr>
            <p:nvPr/>
          </p:nvSpPr>
          <p:spPr bwMode="auto">
            <a:xfrm>
              <a:off x="3658" y="168"/>
              <a:ext cx="817" cy="5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68" name="Rectangle 90"/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69" name="Line 91"/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83070" name="Text Box 92"/>
            <p:cNvSpPr txBox="1">
              <a:spLocks noChangeArrowheads="1"/>
            </p:cNvSpPr>
            <p:nvPr/>
          </p:nvSpPr>
          <p:spPr bwMode="auto">
            <a:xfrm>
              <a:off x="3601" y="192"/>
              <a:ext cx="830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/>
                <a:t>network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/>
                <a:t>link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/>
                <a:t>physical</a:t>
              </a:r>
            </a:p>
          </p:txBody>
        </p:sp>
        <p:sp>
          <p:nvSpPr>
            <p:cNvPr id="83071" name="Line 93"/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82980" name="Group 94"/>
          <p:cNvGrpSpPr>
            <a:grpSpLocks/>
          </p:cNvGrpSpPr>
          <p:nvPr/>
        </p:nvGrpSpPr>
        <p:grpSpPr bwMode="auto">
          <a:xfrm>
            <a:off x="5821363" y="2271713"/>
            <a:ext cx="1387475" cy="733425"/>
            <a:chOff x="4696" y="597"/>
            <a:chExt cx="874" cy="462"/>
          </a:xfrm>
        </p:grpSpPr>
        <p:sp>
          <p:nvSpPr>
            <p:cNvPr id="83063" name="Rectangle 95"/>
            <p:cNvSpPr>
              <a:spLocks noChangeArrowheads="1"/>
            </p:cNvSpPr>
            <p:nvPr/>
          </p:nvSpPr>
          <p:spPr bwMode="auto">
            <a:xfrm>
              <a:off x="4753" y="597"/>
              <a:ext cx="817" cy="4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64" name="Rectangle 96"/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65" name="Line 97"/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83066" name="Text Box 98"/>
            <p:cNvSpPr txBox="1">
              <a:spLocks noChangeArrowheads="1"/>
            </p:cNvSpPr>
            <p:nvPr/>
          </p:nvSpPr>
          <p:spPr bwMode="auto">
            <a:xfrm>
              <a:off x="4696" y="621"/>
              <a:ext cx="83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/>
                <a:t>link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/>
                <a:t>physical</a:t>
              </a:r>
            </a:p>
          </p:txBody>
        </p:sp>
      </p:grpSp>
      <p:sp>
        <p:nvSpPr>
          <p:cNvPr id="82981" name="Freeform 99"/>
          <p:cNvSpPr>
            <a:spLocks/>
          </p:cNvSpPr>
          <p:nvPr/>
        </p:nvSpPr>
        <p:spPr bwMode="auto">
          <a:xfrm>
            <a:off x="6978650" y="4156075"/>
            <a:ext cx="655638" cy="1135063"/>
          </a:xfrm>
          <a:custGeom>
            <a:avLst/>
            <a:gdLst>
              <a:gd name="T0" fmla="*/ 2147483647 w 413"/>
              <a:gd name="T1" fmla="*/ 2147483647 h 715"/>
              <a:gd name="T2" fmla="*/ 2147483647 w 413"/>
              <a:gd name="T3" fmla="*/ 0 h 715"/>
              <a:gd name="T4" fmla="*/ 0 w 413"/>
              <a:gd name="T5" fmla="*/ 2147483647 h 715"/>
              <a:gd name="T6" fmla="*/ 2147483647 w 413"/>
              <a:gd name="T7" fmla="*/ 2147483647 h 715"/>
              <a:gd name="T8" fmla="*/ 2147483647 w 413"/>
              <a:gd name="T9" fmla="*/ 2147483647 h 7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3"/>
              <a:gd name="T16" fmla="*/ 0 h 715"/>
              <a:gd name="T17" fmla="*/ 413 w 413"/>
              <a:gd name="T18" fmla="*/ 715 h 7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3" h="715">
                <a:moveTo>
                  <a:pt x="413" y="570"/>
                </a:moveTo>
                <a:lnTo>
                  <a:pt x="9" y="0"/>
                </a:lnTo>
                <a:lnTo>
                  <a:pt x="0" y="604"/>
                </a:lnTo>
                <a:lnTo>
                  <a:pt x="397" y="715"/>
                </a:lnTo>
                <a:lnTo>
                  <a:pt x="413" y="57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82982" name="Group 100"/>
          <p:cNvGrpSpPr>
            <a:grpSpLocks/>
          </p:cNvGrpSpPr>
          <p:nvPr/>
        </p:nvGrpSpPr>
        <p:grpSpPr bwMode="auto">
          <a:xfrm>
            <a:off x="7581900" y="4983163"/>
            <a:ext cx="766763" cy="433387"/>
            <a:chOff x="3600" y="219"/>
            <a:chExt cx="360" cy="175"/>
          </a:xfrm>
        </p:grpSpPr>
        <p:sp>
          <p:nvSpPr>
            <p:cNvPr id="83050" name="Oval 10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51" name="Line 10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83052" name="Line 10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83053" name="Rectangle 10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54" name="Oval 10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grpSp>
          <p:nvGrpSpPr>
            <p:cNvPr id="83055" name="Group 10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3060" name="Line 10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3061" name="Line 10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3062" name="Line 10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83056" name="Group 11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3057" name="Line 11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3058" name="Line 11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3059" name="Line 11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sp>
        <p:nvSpPr>
          <p:cNvPr id="82983" name="Freeform 114"/>
          <p:cNvSpPr>
            <a:spLocks/>
          </p:cNvSpPr>
          <p:nvPr/>
        </p:nvSpPr>
        <p:spPr bwMode="auto">
          <a:xfrm>
            <a:off x="1828800" y="533400"/>
            <a:ext cx="5264150" cy="5494338"/>
          </a:xfrm>
          <a:custGeom>
            <a:avLst/>
            <a:gdLst>
              <a:gd name="T0" fmla="*/ 2147483647 w 3316"/>
              <a:gd name="T1" fmla="*/ 0 h 3461"/>
              <a:gd name="T2" fmla="*/ 2147483647 w 3316"/>
              <a:gd name="T3" fmla="*/ 2147483647 h 3461"/>
              <a:gd name="T4" fmla="*/ 2147483647 w 3316"/>
              <a:gd name="T5" fmla="*/ 2147483647 h 3461"/>
              <a:gd name="T6" fmla="*/ 2147483647 w 3316"/>
              <a:gd name="T7" fmla="*/ 2147483647 h 3461"/>
              <a:gd name="T8" fmla="*/ 2147483647 w 3316"/>
              <a:gd name="T9" fmla="*/ 2147483647 h 3461"/>
              <a:gd name="T10" fmla="*/ 2147483647 w 3316"/>
              <a:gd name="T11" fmla="*/ 2147483647 h 3461"/>
              <a:gd name="T12" fmla="*/ 2147483647 w 3316"/>
              <a:gd name="T13" fmla="*/ 2147483647 h 3461"/>
              <a:gd name="T14" fmla="*/ 2147483647 w 3316"/>
              <a:gd name="T15" fmla="*/ 2147483647 h 3461"/>
              <a:gd name="T16" fmla="*/ 2147483647 w 3316"/>
              <a:gd name="T17" fmla="*/ 2147483647 h 3461"/>
              <a:gd name="T18" fmla="*/ 2147483647 w 3316"/>
              <a:gd name="T19" fmla="*/ 2147483647 h 3461"/>
              <a:gd name="T20" fmla="*/ 2147483647 w 3316"/>
              <a:gd name="T21" fmla="*/ 2147483647 h 3461"/>
              <a:gd name="T22" fmla="*/ 0 w 3316"/>
              <a:gd name="T23" fmla="*/ 2147483647 h 3461"/>
              <a:gd name="T24" fmla="*/ 0 w 3316"/>
              <a:gd name="T25" fmla="*/ 2147483647 h 346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16"/>
              <a:gd name="T40" fmla="*/ 0 h 3461"/>
              <a:gd name="T41" fmla="*/ 3316 w 3316"/>
              <a:gd name="T42" fmla="*/ 3461 h 346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16" h="3461">
                <a:moveTo>
                  <a:pt x="872" y="0"/>
                </a:moveTo>
                <a:lnTo>
                  <a:pt x="878" y="1481"/>
                </a:lnTo>
                <a:lnTo>
                  <a:pt x="2612" y="1481"/>
                </a:lnTo>
                <a:lnTo>
                  <a:pt x="2612" y="1179"/>
                </a:lnTo>
                <a:lnTo>
                  <a:pt x="3294" y="1179"/>
                </a:lnTo>
                <a:lnTo>
                  <a:pt x="3316" y="3131"/>
                </a:lnTo>
                <a:lnTo>
                  <a:pt x="3148" y="2986"/>
                </a:lnTo>
                <a:lnTo>
                  <a:pt x="3143" y="2387"/>
                </a:lnTo>
                <a:lnTo>
                  <a:pt x="2505" y="2387"/>
                </a:lnTo>
                <a:lnTo>
                  <a:pt x="2505" y="3070"/>
                </a:lnTo>
                <a:lnTo>
                  <a:pt x="1057" y="3461"/>
                </a:lnTo>
                <a:lnTo>
                  <a:pt x="0" y="3461"/>
                </a:lnTo>
                <a:lnTo>
                  <a:pt x="0" y="2505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22" name="Group 115"/>
          <p:cNvGrpSpPr>
            <a:grpSpLocks/>
          </p:cNvGrpSpPr>
          <p:nvPr/>
        </p:nvGrpSpPr>
        <p:grpSpPr bwMode="auto">
          <a:xfrm>
            <a:off x="4238625" y="4546600"/>
            <a:ext cx="1479550" cy="303213"/>
            <a:chOff x="332" y="2224"/>
            <a:chExt cx="932" cy="191"/>
          </a:xfrm>
        </p:grpSpPr>
        <p:sp>
          <p:nvSpPr>
            <p:cNvPr id="83042" name="Rectangle 116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43" name="Rectangle 117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AB</a:t>
              </a:r>
              <a:endParaRPr lang="en-US" altLang="it-IT" sz="1800" baseline="-25000"/>
            </a:p>
          </p:txBody>
        </p:sp>
        <p:sp>
          <p:nvSpPr>
            <p:cNvPr id="83044" name="Rectangle 118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12</a:t>
              </a:r>
              <a:endParaRPr lang="en-US" altLang="it-IT" sz="1800" baseline="-25000"/>
            </a:p>
          </p:txBody>
        </p:sp>
        <p:sp>
          <p:nvSpPr>
            <p:cNvPr id="83045" name="Rectangle 119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>
                  <a:solidFill>
                    <a:srgbClr val="FF0000"/>
                  </a:solidFill>
                </a:rPr>
                <a:t>R2</a:t>
              </a:r>
              <a:endParaRPr lang="en-US" altLang="it-IT" sz="1800" baseline="-25000">
                <a:solidFill>
                  <a:srgbClr val="FF0000"/>
                </a:solidFill>
              </a:endParaRPr>
            </a:p>
          </p:txBody>
        </p:sp>
        <p:sp>
          <p:nvSpPr>
            <p:cNvPr id="83046" name="Rectangle 120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M</a:t>
              </a:r>
              <a:endParaRPr lang="en-US" altLang="it-IT" sz="1400">
                <a:latin typeface="Times New Roman" pitchFamily="18" charset="0"/>
              </a:endParaRPr>
            </a:p>
          </p:txBody>
        </p:sp>
        <p:sp>
          <p:nvSpPr>
            <p:cNvPr id="83047" name="Line 121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3048" name="Line 122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3049" name="Line 123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23" name="Group 124"/>
          <p:cNvGrpSpPr>
            <a:grpSpLocks/>
          </p:cNvGrpSpPr>
          <p:nvPr/>
        </p:nvGrpSpPr>
        <p:grpSpPr bwMode="auto">
          <a:xfrm>
            <a:off x="4497388" y="4240213"/>
            <a:ext cx="1208087" cy="303212"/>
            <a:chOff x="501" y="1990"/>
            <a:chExt cx="761" cy="191"/>
          </a:xfrm>
        </p:grpSpPr>
        <p:sp>
          <p:nvSpPr>
            <p:cNvPr id="83036" name="Rectangle 125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37" name="Rectangle 126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AB</a:t>
              </a:r>
              <a:endParaRPr lang="en-US" altLang="it-IT" sz="1800" baseline="-25000"/>
            </a:p>
          </p:txBody>
        </p:sp>
        <p:sp>
          <p:nvSpPr>
            <p:cNvPr id="83038" name="Rectangle 127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12</a:t>
              </a:r>
              <a:endParaRPr lang="en-US" altLang="it-IT" sz="1800" baseline="-25000"/>
            </a:p>
          </p:txBody>
        </p:sp>
        <p:sp>
          <p:nvSpPr>
            <p:cNvPr id="83039" name="Rectangle 128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M</a:t>
              </a:r>
              <a:endParaRPr lang="en-US" altLang="it-IT" sz="1400">
                <a:latin typeface="Times New Roman" pitchFamily="18" charset="0"/>
              </a:endParaRPr>
            </a:p>
          </p:txBody>
        </p:sp>
        <p:sp>
          <p:nvSpPr>
            <p:cNvPr id="83040" name="Line 129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3041" name="Line 130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24" name="Group 131"/>
          <p:cNvGrpSpPr>
            <a:grpSpLocks/>
          </p:cNvGrpSpPr>
          <p:nvPr/>
        </p:nvGrpSpPr>
        <p:grpSpPr bwMode="auto">
          <a:xfrm>
            <a:off x="7035800" y="4575175"/>
            <a:ext cx="1479550" cy="303213"/>
            <a:chOff x="332" y="2224"/>
            <a:chExt cx="932" cy="191"/>
          </a:xfrm>
        </p:grpSpPr>
        <p:sp>
          <p:nvSpPr>
            <p:cNvPr id="83028" name="Rectangle 132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29" name="Rectangle 133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AB</a:t>
              </a:r>
              <a:endParaRPr lang="en-US" altLang="it-IT" sz="1800" baseline="-25000"/>
            </a:p>
          </p:txBody>
        </p:sp>
        <p:sp>
          <p:nvSpPr>
            <p:cNvPr id="83030" name="Rectangle 134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12</a:t>
              </a:r>
              <a:endParaRPr lang="en-US" altLang="it-IT" sz="1800" baseline="-25000"/>
            </a:p>
          </p:txBody>
        </p:sp>
        <p:sp>
          <p:nvSpPr>
            <p:cNvPr id="83031" name="Rectangle 135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1R</a:t>
              </a:r>
              <a:endParaRPr lang="en-US" altLang="it-IT" sz="1800" baseline="-25000"/>
            </a:p>
          </p:txBody>
        </p:sp>
        <p:sp>
          <p:nvSpPr>
            <p:cNvPr id="83032" name="Rectangle 136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M</a:t>
              </a:r>
              <a:endParaRPr lang="en-US" altLang="it-IT" sz="1400">
                <a:latin typeface="Times New Roman" pitchFamily="18" charset="0"/>
              </a:endParaRPr>
            </a:p>
          </p:txBody>
        </p:sp>
        <p:sp>
          <p:nvSpPr>
            <p:cNvPr id="83033" name="Line 137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3034" name="Line 138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3035" name="Line 139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25" name="Group 140"/>
          <p:cNvGrpSpPr>
            <a:grpSpLocks/>
          </p:cNvGrpSpPr>
          <p:nvPr/>
        </p:nvGrpSpPr>
        <p:grpSpPr bwMode="auto">
          <a:xfrm>
            <a:off x="7294563" y="4268788"/>
            <a:ext cx="1208087" cy="303212"/>
            <a:chOff x="501" y="1990"/>
            <a:chExt cx="761" cy="191"/>
          </a:xfrm>
        </p:grpSpPr>
        <p:sp>
          <p:nvSpPr>
            <p:cNvPr id="83022" name="Rectangle 141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23" name="Rectangle 142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AB</a:t>
              </a:r>
              <a:endParaRPr lang="en-US" altLang="it-IT" sz="1800" baseline="-25000"/>
            </a:p>
          </p:txBody>
        </p:sp>
        <p:sp>
          <p:nvSpPr>
            <p:cNvPr id="83024" name="Rectangle 143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12</a:t>
              </a:r>
              <a:endParaRPr lang="en-US" altLang="it-IT" sz="1800" baseline="-25000"/>
            </a:p>
          </p:txBody>
        </p:sp>
        <p:sp>
          <p:nvSpPr>
            <p:cNvPr id="83025" name="Rectangle 144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M</a:t>
              </a:r>
              <a:endParaRPr lang="en-US" altLang="it-IT" sz="1400">
                <a:latin typeface="Times New Roman" pitchFamily="18" charset="0"/>
              </a:endParaRPr>
            </a:p>
          </p:txBody>
        </p:sp>
        <p:sp>
          <p:nvSpPr>
            <p:cNvPr id="83026" name="Line 145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3027" name="Line 146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26" name="Group 147"/>
          <p:cNvGrpSpPr>
            <a:grpSpLocks/>
          </p:cNvGrpSpPr>
          <p:nvPr/>
        </p:nvGrpSpPr>
        <p:grpSpPr bwMode="auto">
          <a:xfrm>
            <a:off x="4408488" y="2354263"/>
            <a:ext cx="1479550" cy="303212"/>
            <a:chOff x="332" y="2224"/>
            <a:chExt cx="932" cy="191"/>
          </a:xfrm>
        </p:grpSpPr>
        <p:sp>
          <p:nvSpPr>
            <p:cNvPr id="83014" name="Rectangle 148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15" name="Rectangle 149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AB</a:t>
              </a:r>
              <a:endParaRPr lang="en-US" altLang="it-IT" sz="1800" baseline="-25000"/>
            </a:p>
          </p:txBody>
        </p:sp>
        <p:sp>
          <p:nvSpPr>
            <p:cNvPr id="83016" name="Rectangle 150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12</a:t>
              </a:r>
              <a:endParaRPr lang="en-US" altLang="it-IT" sz="1800" baseline="-25000"/>
            </a:p>
          </p:txBody>
        </p:sp>
        <p:sp>
          <p:nvSpPr>
            <p:cNvPr id="83017" name="Rectangle 151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1R</a:t>
              </a:r>
              <a:endParaRPr lang="en-US" altLang="it-IT" sz="1800" baseline="-25000"/>
            </a:p>
          </p:txBody>
        </p:sp>
        <p:sp>
          <p:nvSpPr>
            <p:cNvPr id="83018" name="Rectangle 152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M</a:t>
              </a:r>
              <a:endParaRPr lang="en-US" altLang="it-IT" sz="1400">
                <a:latin typeface="Times New Roman" pitchFamily="18" charset="0"/>
              </a:endParaRPr>
            </a:p>
          </p:txBody>
        </p:sp>
        <p:sp>
          <p:nvSpPr>
            <p:cNvPr id="83019" name="Line 153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3020" name="Line 154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3021" name="Line 155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27" name="Group 156"/>
          <p:cNvGrpSpPr>
            <a:grpSpLocks/>
          </p:cNvGrpSpPr>
          <p:nvPr/>
        </p:nvGrpSpPr>
        <p:grpSpPr bwMode="auto">
          <a:xfrm>
            <a:off x="7250113" y="2382838"/>
            <a:ext cx="1479550" cy="303212"/>
            <a:chOff x="332" y="2224"/>
            <a:chExt cx="932" cy="191"/>
          </a:xfrm>
        </p:grpSpPr>
        <p:sp>
          <p:nvSpPr>
            <p:cNvPr id="83006" name="Rectangle 157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07" name="Rectangle 158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AB</a:t>
              </a:r>
              <a:endParaRPr lang="en-US" altLang="it-IT" sz="1800" baseline="-25000"/>
            </a:p>
          </p:txBody>
        </p:sp>
        <p:sp>
          <p:nvSpPr>
            <p:cNvPr id="83008" name="Rectangle 159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12</a:t>
              </a:r>
              <a:endParaRPr lang="en-US" altLang="it-IT" sz="1800" baseline="-25000"/>
            </a:p>
          </p:txBody>
        </p:sp>
        <p:sp>
          <p:nvSpPr>
            <p:cNvPr id="83009" name="Rectangle 160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1R</a:t>
              </a:r>
              <a:endParaRPr lang="en-US" altLang="it-IT" sz="1800" baseline="-25000"/>
            </a:p>
          </p:txBody>
        </p:sp>
        <p:sp>
          <p:nvSpPr>
            <p:cNvPr id="83010" name="Rectangle 161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M</a:t>
              </a:r>
              <a:endParaRPr lang="en-US" altLang="it-IT" sz="1400">
                <a:latin typeface="Times New Roman" pitchFamily="18" charset="0"/>
              </a:endParaRPr>
            </a:p>
          </p:txBody>
        </p:sp>
        <p:sp>
          <p:nvSpPr>
            <p:cNvPr id="83011" name="Line 162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3012" name="Line 163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3013" name="Line 164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82990" name="Text Box 166"/>
          <p:cNvSpPr txBox="1">
            <a:spLocks noChangeArrowheads="1"/>
          </p:cNvSpPr>
          <p:nvPr/>
        </p:nvSpPr>
        <p:spPr bwMode="auto">
          <a:xfrm>
            <a:off x="7302500" y="5411788"/>
            <a:ext cx="1339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 b="1"/>
              <a:t>Router (R)</a:t>
            </a:r>
          </a:p>
        </p:txBody>
      </p:sp>
      <p:sp>
        <p:nvSpPr>
          <p:cNvPr id="82991" name="Text Box 167"/>
          <p:cNvSpPr txBox="1">
            <a:spLocks noChangeArrowheads="1"/>
          </p:cNvSpPr>
          <p:nvPr/>
        </p:nvSpPr>
        <p:spPr bwMode="auto">
          <a:xfrm>
            <a:off x="7386638" y="3098800"/>
            <a:ext cx="1358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 b="1"/>
              <a:t>Switch (S)</a:t>
            </a:r>
          </a:p>
        </p:txBody>
      </p:sp>
      <p:graphicFrame>
        <p:nvGraphicFramePr>
          <p:cNvPr id="176" name="Diagramma 175"/>
          <p:cNvGraphicFramePr/>
          <p:nvPr>
            <p:extLst>
              <p:ext uri="{D42A27DB-BD31-4B8C-83A1-F6EECF244321}">
                <p14:modId xmlns:p14="http://schemas.microsoft.com/office/powerpoint/2010/main" val="4285090014"/>
              </p:ext>
            </p:extLst>
          </p:nvPr>
        </p:nvGraphicFramePr>
        <p:xfrm>
          <a:off x="355600" y="3373120"/>
          <a:ext cx="5573962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2994" name="Text Box 54"/>
          <p:cNvSpPr txBox="1">
            <a:spLocks noChangeArrowheads="1"/>
          </p:cNvSpPr>
          <p:nvPr/>
        </p:nvSpPr>
        <p:spPr bwMode="auto">
          <a:xfrm>
            <a:off x="3397250" y="5570538"/>
            <a:ext cx="341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0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82995" name="Text Box 8"/>
          <p:cNvSpPr txBox="1">
            <a:spLocks noChangeArrowheads="1"/>
          </p:cNvSpPr>
          <p:nvPr/>
        </p:nvSpPr>
        <p:spPr bwMode="auto">
          <a:xfrm>
            <a:off x="4646613" y="1412875"/>
            <a:ext cx="3222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4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82996" name="Text Box 8"/>
          <p:cNvSpPr txBox="1">
            <a:spLocks noChangeArrowheads="1"/>
          </p:cNvSpPr>
          <p:nvPr/>
        </p:nvSpPr>
        <p:spPr bwMode="auto">
          <a:xfrm>
            <a:off x="1182688" y="214313"/>
            <a:ext cx="1514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000">
                <a:solidFill>
                  <a:schemeClr val="accent2"/>
                </a:solidFill>
              </a:rPr>
              <a:t>word.exe …</a:t>
            </a:r>
          </a:p>
        </p:txBody>
      </p:sp>
      <p:sp>
        <p:nvSpPr>
          <p:cNvPr id="82997" name="Text Box 8"/>
          <p:cNvSpPr txBox="1">
            <a:spLocks noChangeArrowheads="1"/>
          </p:cNvSpPr>
          <p:nvPr/>
        </p:nvSpPr>
        <p:spPr bwMode="auto">
          <a:xfrm>
            <a:off x="3875088" y="30163"/>
            <a:ext cx="1489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000">
                <a:solidFill>
                  <a:schemeClr val="accent2"/>
                </a:solidFill>
              </a:rPr>
              <a:t>…excel.exe</a:t>
            </a:r>
          </a:p>
        </p:txBody>
      </p:sp>
      <p:sp>
        <p:nvSpPr>
          <p:cNvPr id="82998" name="Text Box 8"/>
          <p:cNvSpPr txBox="1">
            <a:spLocks noChangeArrowheads="1"/>
          </p:cNvSpPr>
          <p:nvPr/>
        </p:nvSpPr>
        <p:spPr bwMode="auto">
          <a:xfrm>
            <a:off x="236538" y="4114800"/>
            <a:ext cx="1477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000">
                <a:solidFill>
                  <a:schemeClr val="accent2"/>
                </a:solidFill>
              </a:rPr>
              <a:t>ffox.exe …</a:t>
            </a:r>
          </a:p>
        </p:txBody>
      </p:sp>
      <p:sp>
        <p:nvSpPr>
          <p:cNvPr id="82999" name="Text Box 8"/>
          <p:cNvSpPr txBox="1">
            <a:spLocks noChangeArrowheads="1"/>
          </p:cNvSpPr>
          <p:nvPr/>
        </p:nvSpPr>
        <p:spPr bwMode="auto">
          <a:xfrm>
            <a:off x="2503488" y="4114800"/>
            <a:ext cx="1538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000">
                <a:solidFill>
                  <a:schemeClr val="accent2"/>
                </a:solidFill>
              </a:rPr>
              <a:t>…emule.exe</a:t>
            </a:r>
          </a:p>
        </p:txBody>
      </p:sp>
      <p:grpSp>
        <p:nvGrpSpPr>
          <p:cNvPr id="28" name="Gruppo 186"/>
          <p:cNvGrpSpPr>
            <a:grpSpLocks/>
          </p:cNvGrpSpPr>
          <p:nvPr/>
        </p:nvGrpSpPr>
        <p:grpSpPr bwMode="auto">
          <a:xfrm>
            <a:off x="4429125" y="904875"/>
            <a:ext cx="4513263" cy="4297363"/>
            <a:chOff x="4429760" y="904240"/>
            <a:chExt cx="4512003" cy="4297680"/>
          </a:xfrm>
        </p:grpSpPr>
        <p:sp>
          <p:nvSpPr>
            <p:cNvPr id="184" name="CasellaDiTesto 183"/>
            <p:cNvSpPr txBox="1"/>
            <p:nvPr/>
          </p:nvSpPr>
          <p:spPr>
            <a:xfrm>
              <a:off x="5475631" y="904240"/>
              <a:ext cx="1224673" cy="3693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it-IT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Direct Link</a:t>
              </a:r>
            </a:p>
          </p:txBody>
        </p:sp>
        <p:sp>
          <p:nvSpPr>
            <p:cNvPr id="83005" name="Figura a mano libera 185"/>
            <p:cNvSpPr>
              <a:spLocks/>
            </p:cNvSpPr>
            <p:nvPr/>
          </p:nvSpPr>
          <p:spPr bwMode="auto">
            <a:xfrm>
              <a:off x="4429760" y="1270000"/>
              <a:ext cx="4512003" cy="3931920"/>
            </a:xfrm>
            <a:custGeom>
              <a:avLst/>
              <a:gdLst>
                <a:gd name="T0" fmla="*/ 193040 w 4512003"/>
                <a:gd name="T1" fmla="*/ 172720 h 3931920"/>
                <a:gd name="T2" fmla="*/ 0 w 4512003"/>
                <a:gd name="T3" fmla="*/ 548640 h 3931920"/>
                <a:gd name="T4" fmla="*/ 20320 w 4512003"/>
                <a:gd name="T5" fmla="*/ 995680 h 3931920"/>
                <a:gd name="T6" fmla="*/ 81280 w 4512003"/>
                <a:gd name="T7" fmla="*/ 1158240 h 3931920"/>
                <a:gd name="T8" fmla="*/ 182880 w 4512003"/>
                <a:gd name="T9" fmla="*/ 1341120 h 3931920"/>
                <a:gd name="T10" fmla="*/ 233680 w 4512003"/>
                <a:gd name="T11" fmla="*/ 1402080 h 3931920"/>
                <a:gd name="T12" fmla="*/ 284480 w 4512003"/>
                <a:gd name="T13" fmla="*/ 1422400 h 3931920"/>
                <a:gd name="T14" fmla="*/ 457200 w 4512003"/>
                <a:gd name="T15" fmla="*/ 1503680 h 3931920"/>
                <a:gd name="T16" fmla="*/ 711200 w 4512003"/>
                <a:gd name="T17" fmla="*/ 1574800 h 3931920"/>
                <a:gd name="T18" fmla="*/ 1076961 w 4512003"/>
                <a:gd name="T19" fmla="*/ 1727200 h 3931920"/>
                <a:gd name="T20" fmla="*/ 1270001 w 4512003"/>
                <a:gd name="T21" fmla="*/ 1778000 h 3931920"/>
                <a:gd name="T22" fmla="*/ 1493521 w 4512003"/>
                <a:gd name="T23" fmla="*/ 1869440 h 3931920"/>
                <a:gd name="T24" fmla="*/ 1676401 w 4512003"/>
                <a:gd name="T25" fmla="*/ 1930400 h 3931920"/>
                <a:gd name="T26" fmla="*/ 1899921 w 4512003"/>
                <a:gd name="T27" fmla="*/ 1981200 h 3931920"/>
                <a:gd name="T28" fmla="*/ 2428242 w 4512003"/>
                <a:gd name="T29" fmla="*/ 2214880 h 3931920"/>
                <a:gd name="T30" fmla="*/ 2712722 w 4512003"/>
                <a:gd name="T31" fmla="*/ 2316480 h 3931920"/>
                <a:gd name="T32" fmla="*/ 2905762 w 4512003"/>
                <a:gd name="T33" fmla="*/ 2418080 h 3931920"/>
                <a:gd name="T34" fmla="*/ 3088642 w 4512003"/>
                <a:gd name="T35" fmla="*/ 2529840 h 3931920"/>
                <a:gd name="T36" fmla="*/ 3149602 w 4512003"/>
                <a:gd name="T37" fmla="*/ 2590800 h 3931920"/>
                <a:gd name="T38" fmla="*/ 3190242 w 4512003"/>
                <a:gd name="T39" fmla="*/ 2885440 h 3931920"/>
                <a:gd name="T40" fmla="*/ 3220722 w 4512003"/>
                <a:gd name="T41" fmla="*/ 2987040 h 3931920"/>
                <a:gd name="T42" fmla="*/ 3281682 w 4512003"/>
                <a:gd name="T43" fmla="*/ 3647440 h 3931920"/>
                <a:gd name="T44" fmla="*/ 3454402 w 4512003"/>
                <a:gd name="T45" fmla="*/ 3891280 h 3931920"/>
                <a:gd name="T46" fmla="*/ 3545842 w 4512003"/>
                <a:gd name="T47" fmla="*/ 3921760 h 3931920"/>
                <a:gd name="T48" fmla="*/ 3627122 w 4512003"/>
                <a:gd name="T49" fmla="*/ 3931920 h 3931920"/>
                <a:gd name="T50" fmla="*/ 3769362 w 4512003"/>
                <a:gd name="T51" fmla="*/ 3911600 h 3931920"/>
                <a:gd name="T52" fmla="*/ 3982722 w 4512003"/>
                <a:gd name="T53" fmla="*/ 3810000 h 3931920"/>
                <a:gd name="T54" fmla="*/ 4013202 w 4512003"/>
                <a:gd name="T55" fmla="*/ 3789680 h 3931920"/>
                <a:gd name="T56" fmla="*/ 4124962 w 4512003"/>
                <a:gd name="T57" fmla="*/ 3616960 h 3931920"/>
                <a:gd name="T58" fmla="*/ 4155442 w 4512003"/>
                <a:gd name="T59" fmla="*/ 3505200 h 3931920"/>
                <a:gd name="T60" fmla="*/ 4196083 w 4512003"/>
                <a:gd name="T61" fmla="*/ 3373120 h 3931920"/>
                <a:gd name="T62" fmla="*/ 4328163 w 4512003"/>
                <a:gd name="T63" fmla="*/ 2956560 h 3931920"/>
                <a:gd name="T64" fmla="*/ 4439923 w 4512003"/>
                <a:gd name="T65" fmla="*/ 2550160 h 3931920"/>
                <a:gd name="T66" fmla="*/ 4480563 w 4512003"/>
                <a:gd name="T67" fmla="*/ 2336800 h 3931920"/>
                <a:gd name="T68" fmla="*/ 4429763 w 4512003"/>
                <a:gd name="T69" fmla="*/ 853440 h 3931920"/>
                <a:gd name="T70" fmla="*/ 4338323 w 4512003"/>
                <a:gd name="T71" fmla="*/ 670560 h 3931920"/>
                <a:gd name="T72" fmla="*/ 4267203 w 4512003"/>
                <a:gd name="T73" fmla="*/ 558800 h 3931920"/>
                <a:gd name="T74" fmla="*/ 4084322 w 4512003"/>
                <a:gd name="T75" fmla="*/ 426720 h 3931920"/>
                <a:gd name="T76" fmla="*/ 4013202 w 4512003"/>
                <a:gd name="T77" fmla="*/ 375920 h 3931920"/>
                <a:gd name="T78" fmla="*/ 3820162 w 4512003"/>
                <a:gd name="T79" fmla="*/ 304800 h 3931920"/>
                <a:gd name="T80" fmla="*/ 3474722 w 4512003"/>
                <a:gd name="T81" fmla="*/ 172720 h 3931920"/>
                <a:gd name="T82" fmla="*/ 3058162 w 4512003"/>
                <a:gd name="T83" fmla="*/ 81280 h 3931920"/>
                <a:gd name="T84" fmla="*/ 2773682 w 4512003"/>
                <a:gd name="T85" fmla="*/ 60960 h 3931920"/>
                <a:gd name="T86" fmla="*/ 2387602 w 4512003"/>
                <a:gd name="T87" fmla="*/ 40640 h 3931920"/>
                <a:gd name="T88" fmla="*/ 1686561 w 4512003"/>
                <a:gd name="T89" fmla="*/ 0 h 3931920"/>
                <a:gd name="T90" fmla="*/ 497840 w 4512003"/>
                <a:gd name="T91" fmla="*/ 30480 h 3931920"/>
                <a:gd name="T92" fmla="*/ 193040 w 4512003"/>
                <a:gd name="T93" fmla="*/ 193040 h 3931920"/>
                <a:gd name="T94" fmla="*/ 162560 w 4512003"/>
                <a:gd name="T95" fmla="*/ 223520 h 3931920"/>
                <a:gd name="T96" fmla="*/ 203200 w 4512003"/>
                <a:gd name="T97" fmla="*/ 223520 h 3931920"/>
                <a:gd name="T98" fmla="*/ 193040 w 4512003"/>
                <a:gd name="T99" fmla="*/ 172720 h 393192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4512003" h="3931920">
                  <a:moveTo>
                    <a:pt x="193040" y="172720"/>
                  </a:moveTo>
                  <a:cubicBezTo>
                    <a:pt x="159173" y="226907"/>
                    <a:pt x="28787" y="411480"/>
                    <a:pt x="0" y="548640"/>
                  </a:cubicBezTo>
                  <a:cubicBezTo>
                    <a:pt x="6773" y="697653"/>
                    <a:pt x="606" y="847821"/>
                    <a:pt x="20320" y="995680"/>
                  </a:cubicBezTo>
                  <a:cubicBezTo>
                    <a:pt x="27968" y="1053044"/>
                    <a:pt x="57776" y="1105356"/>
                    <a:pt x="81280" y="1158240"/>
                  </a:cubicBezTo>
                  <a:cubicBezTo>
                    <a:pt x="125667" y="1258110"/>
                    <a:pt x="115643" y="1249433"/>
                    <a:pt x="182880" y="1341120"/>
                  </a:cubicBezTo>
                  <a:cubicBezTo>
                    <a:pt x="198522" y="1362450"/>
                    <a:pt x="213025" y="1385556"/>
                    <a:pt x="233680" y="1402080"/>
                  </a:cubicBezTo>
                  <a:cubicBezTo>
                    <a:pt x="247921" y="1413473"/>
                    <a:pt x="268168" y="1414244"/>
                    <a:pt x="284480" y="1422400"/>
                  </a:cubicBezTo>
                  <a:cubicBezTo>
                    <a:pt x="388469" y="1474395"/>
                    <a:pt x="282635" y="1447819"/>
                    <a:pt x="457200" y="1503680"/>
                  </a:cubicBezTo>
                  <a:cubicBezTo>
                    <a:pt x="680059" y="1574995"/>
                    <a:pt x="499922" y="1490289"/>
                    <a:pt x="711200" y="1574800"/>
                  </a:cubicBezTo>
                  <a:cubicBezTo>
                    <a:pt x="883123" y="1643569"/>
                    <a:pt x="901253" y="1670214"/>
                    <a:pt x="1076960" y="1727200"/>
                  </a:cubicBezTo>
                  <a:cubicBezTo>
                    <a:pt x="1140252" y="1747727"/>
                    <a:pt x="1206491" y="1758154"/>
                    <a:pt x="1270000" y="1778000"/>
                  </a:cubicBezTo>
                  <a:cubicBezTo>
                    <a:pt x="1473378" y="1841556"/>
                    <a:pt x="1330573" y="1809089"/>
                    <a:pt x="1493520" y="1869440"/>
                  </a:cubicBezTo>
                  <a:cubicBezTo>
                    <a:pt x="1553777" y="1891758"/>
                    <a:pt x="1614443" y="1913362"/>
                    <a:pt x="1676400" y="1930400"/>
                  </a:cubicBezTo>
                  <a:cubicBezTo>
                    <a:pt x="1750072" y="1950660"/>
                    <a:pt x="1827296" y="1957457"/>
                    <a:pt x="1899920" y="1981200"/>
                  </a:cubicBezTo>
                  <a:cubicBezTo>
                    <a:pt x="2344910" y="2126677"/>
                    <a:pt x="2059004" y="2059801"/>
                    <a:pt x="2428240" y="2214880"/>
                  </a:cubicBezTo>
                  <a:cubicBezTo>
                    <a:pt x="2521077" y="2253872"/>
                    <a:pt x="2618739" y="2280333"/>
                    <a:pt x="2712720" y="2316480"/>
                  </a:cubicBezTo>
                  <a:cubicBezTo>
                    <a:pt x="2838086" y="2364698"/>
                    <a:pt x="2801865" y="2357930"/>
                    <a:pt x="2905760" y="2418080"/>
                  </a:cubicBezTo>
                  <a:cubicBezTo>
                    <a:pt x="2984365" y="2463588"/>
                    <a:pt x="3023310" y="2474561"/>
                    <a:pt x="3088640" y="2529840"/>
                  </a:cubicBezTo>
                  <a:cubicBezTo>
                    <a:pt x="3110577" y="2548402"/>
                    <a:pt x="3129280" y="2570480"/>
                    <a:pt x="3149600" y="2590800"/>
                  </a:cubicBezTo>
                  <a:cubicBezTo>
                    <a:pt x="3163147" y="2689013"/>
                    <a:pt x="3172725" y="2787856"/>
                    <a:pt x="3190240" y="2885440"/>
                  </a:cubicBezTo>
                  <a:cubicBezTo>
                    <a:pt x="3196486" y="2920242"/>
                    <a:pt x="3217832" y="2951800"/>
                    <a:pt x="3220720" y="2987040"/>
                  </a:cubicBezTo>
                  <a:cubicBezTo>
                    <a:pt x="3226559" y="3058270"/>
                    <a:pt x="3198236" y="3480552"/>
                    <a:pt x="3281680" y="3647440"/>
                  </a:cubicBezTo>
                  <a:cubicBezTo>
                    <a:pt x="3304419" y="3692919"/>
                    <a:pt x="3367868" y="3848014"/>
                    <a:pt x="3454400" y="3891280"/>
                  </a:cubicBezTo>
                  <a:cubicBezTo>
                    <a:pt x="3479988" y="3904074"/>
                    <a:pt x="3516736" y="3916909"/>
                    <a:pt x="3545840" y="3921760"/>
                  </a:cubicBezTo>
                  <a:cubicBezTo>
                    <a:pt x="3572773" y="3926249"/>
                    <a:pt x="3600027" y="3928533"/>
                    <a:pt x="3627120" y="3931920"/>
                  </a:cubicBezTo>
                  <a:cubicBezTo>
                    <a:pt x="3674533" y="3925147"/>
                    <a:pt x="3723308" y="3924758"/>
                    <a:pt x="3769360" y="3911600"/>
                  </a:cubicBezTo>
                  <a:cubicBezTo>
                    <a:pt x="3840727" y="3891209"/>
                    <a:pt x="3917610" y="3849066"/>
                    <a:pt x="3982720" y="3810000"/>
                  </a:cubicBezTo>
                  <a:cubicBezTo>
                    <a:pt x="3993191" y="3803718"/>
                    <a:pt x="4004986" y="3798715"/>
                    <a:pt x="4013200" y="3789680"/>
                  </a:cubicBezTo>
                  <a:cubicBezTo>
                    <a:pt x="4059932" y="3738275"/>
                    <a:pt x="4100771" y="3682615"/>
                    <a:pt x="4124960" y="3616960"/>
                  </a:cubicBezTo>
                  <a:cubicBezTo>
                    <a:pt x="4138309" y="3580727"/>
                    <a:pt x="4144628" y="3542269"/>
                    <a:pt x="4155440" y="3505200"/>
                  </a:cubicBezTo>
                  <a:cubicBezTo>
                    <a:pt x="4168338" y="3460979"/>
                    <a:pt x="4182533" y="3417147"/>
                    <a:pt x="4196080" y="3373120"/>
                  </a:cubicBezTo>
                  <a:cubicBezTo>
                    <a:pt x="4227518" y="3153051"/>
                    <a:pt x="4177824" y="3467702"/>
                    <a:pt x="4328160" y="2956560"/>
                  </a:cubicBezTo>
                  <a:cubicBezTo>
                    <a:pt x="4369523" y="2815926"/>
                    <a:pt x="4406940" y="2695273"/>
                    <a:pt x="4439920" y="2550160"/>
                  </a:cubicBezTo>
                  <a:cubicBezTo>
                    <a:pt x="4455965" y="2479562"/>
                    <a:pt x="4467013" y="2407920"/>
                    <a:pt x="4480560" y="2336800"/>
                  </a:cubicBezTo>
                  <a:cubicBezTo>
                    <a:pt x="4491142" y="1775945"/>
                    <a:pt x="4512003" y="1462041"/>
                    <a:pt x="4429760" y="853440"/>
                  </a:cubicBezTo>
                  <a:cubicBezTo>
                    <a:pt x="4420633" y="785899"/>
                    <a:pt x="4371244" y="730235"/>
                    <a:pt x="4338320" y="670560"/>
                  </a:cubicBezTo>
                  <a:cubicBezTo>
                    <a:pt x="4316989" y="631897"/>
                    <a:pt x="4295271" y="592886"/>
                    <a:pt x="4267200" y="558800"/>
                  </a:cubicBezTo>
                  <a:cubicBezTo>
                    <a:pt x="4225398" y="508040"/>
                    <a:pt x="4133547" y="459538"/>
                    <a:pt x="4084320" y="426720"/>
                  </a:cubicBezTo>
                  <a:cubicBezTo>
                    <a:pt x="4060080" y="410560"/>
                    <a:pt x="4039652" y="388129"/>
                    <a:pt x="4013200" y="375920"/>
                  </a:cubicBezTo>
                  <a:cubicBezTo>
                    <a:pt x="3950937" y="347183"/>
                    <a:pt x="3883692" y="330610"/>
                    <a:pt x="3820160" y="304800"/>
                  </a:cubicBezTo>
                  <a:cubicBezTo>
                    <a:pt x="3630548" y="227770"/>
                    <a:pt x="3717794" y="235449"/>
                    <a:pt x="3474720" y="172720"/>
                  </a:cubicBezTo>
                  <a:cubicBezTo>
                    <a:pt x="3337070" y="137198"/>
                    <a:pt x="3198547" y="103660"/>
                    <a:pt x="3058160" y="81280"/>
                  </a:cubicBezTo>
                  <a:cubicBezTo>
                    <a:pt x="2964277" y="66313"/>
                    <a:pt x="2868574" y="66711"/>
                    <a:pt x="2773680" y="60960"/>
                  </a:cubicBezTo>
                  <a:lnTo>
                    <a:pt x="2387600" y="40640"/>
                  </a:lnTo>
                  <a:lnTo>
                    <a:pt x="1686560" y="0"/>
                  </a:lnTo>
                  <a:cubicBezTo>
                    <a:pt x="1290320" y="10160"/>
                    <a:pt x="893361" y="4544"/>
                    <a:pt x="497840" y="30480"/>
                  </a:cubicBezTo>
                  <a:cubicBezTo>
                    <a:pt x="248920" y="62653"/>
                    <a:pt x="248920" y="160867"/>
                    <a:pt x="193040" y="193040"/>
                  </a:cubicBezTo>
                  <a:cubicBezTo>
                    <a:pt x="159742" y="198035"/>
                    <a:pt x="162560" y="205921"/>
                    <a:pt x="162560" y="223520"/>
                  </a:cubicBezTo>
                  <a:lnTo>
                    <a:pt x="203200" y="223520"/>
                  </a:lnTo>
                  <a:lnTo>
                    <a:pt x="193040" y="172720"/>
                  </a:lnTo>
                  <a:close/>
                </a:path>
              </a:pathLst>
            </a:custGeom>
            <a:solidFill>
              <a:srgbClr val="FF0000">
                <a:alpha val="25098"/>
              </a:srgbClr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29" name="Gruppo 191"/>
          <p:cNvGrpSpPr>
            <a:grpSpLocks/>
          </p:cNvGrpSpPr>
          <p:nvPr/>
        </p:nvGrpSpPr>
        <p:grpSpPr bwMode="auto">
          <a:xfrm>
            <a:off x="3657600" y="4984750"/>
            <a:ext cx="4175125" cy="704850"/>
            <a:chOff x="3291840" y="5817215"/>
            <a:chExt cx="4175760" cy="705505"/>
          </a:xfrm>
        </p:grpSpPr>
        <p:sp>
          <p:nvSpPr>
            <p:cNvPr id="189" name="CasellaDiTesto 188"/>
            <p:cNvSpPr txBox="1"/>
            <p:nvPr/>
          </p:nvSpPr>
          <p:spPr>
            <a:xfrm>
              <a:off x="4419136" y="5817215"/>
              <a:ext cx="1895763" cy="46239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it-IT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Link diretto</a:t>
              </a:r>
            </a:p>
          </p:txBody>
        </p:sp>
        <p:sp>
          <p:nvSpPr>
            <p:cNvPr id="83003" name="Ovale 190"/>
            <p:cNvSpPr>
              <a:spLocks noChangeArrowheads="1"/>
            </p:cNvSpPr>
            <p:nvPr/>
          </p:nvSpPr>
          <p:spPr bwMode="auto">
            <a:xfrm>
              <a:off x="3291840" y="5842000"/>
              <a:ext cx="4175760" cy="680720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38100" algn="ctr">
              <a:solidFill>
                <a:srgbClr val="FFC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 dirty="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337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6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7772400" cy="1143000"/>
          </a:xfrm>
        </p:spPr>
        <p:txBody>
          <a:bodyPr/>
          <a:lstStyle/>
          <a:p>
            <a:r>
              <a:rPr lang="en-US" sz="3600" dirty="0"/>
              <a:t>Example</a:t>
            </a:r>
            <a:endParaRPr lang="en-US" dirty="0"/>
          </a:p>
        </p:txBody>
      </p:sp>
      <p:sp>
        <p:nvSpPr>
          <p:cNvPr id="53253" name="Rectangle 3"/>
          <p:cNvSpPr>
            <a:spLocks noGrp="1" noChangeArrowheads="1"/>
          </p:cNvSpPr>
          <p:nvPr>
            <p:ph idx="1"/>
          </p:nvPr>
        </p:nvSpPr>
        <p:spPr>
          <a:xfrm>
            <a:off x="550863" y="1139825"/>
            <a:ext cx="77724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dirty="0"/>
              <a:t>C sends frame F to D</a:t>
            </a:r>
            <a:endParaRPr lang="en-US" dirty="0"/>
          </a:p>
        </p:txBody>
      </p:sp>
      <p:sp>
        <p:nvSpPr>
          <p:cNvPr id="53250" name="Segnaposto piè di pagina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5: DataLink Layer</a:t>
            </a:r>
          </a:p>
        </p:txBody>
      </p:sp>
      <p:sp>
        <p:nvSpPr>
          <p:cNvPr id="53251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5-</a:t>
            </a:r>
            <a:fld id="{2C91E50C-A528-46F3-9316-3A6A04689313}" type="slidenum">
              <a:rPr lang="en-US" u="none" smtClean="0">
                <a:latin typeface="Arial" charset="0"/>
              </a:rPr>
              <a:pPr/>
              <a:t>20</a:t>
            </a:fld>
            <a:endParaRPr lang="en-US" u="none">
              <a:latin typeface="Arial" charset="0"/>
            </a:endParaRPr>
          </a:p>
        </p:txBody>
      </p:sp>
      <p:sp>
        <p:nvSpPr>
          <p:cNvPr id="530437" name="Rectangle 5"/>
          <p:cNvSpPr>
            <a:spLocks noChangeArrowheads="1"/>
          </p:cNvSpPr>
          <p:nvPr/>
        </p:nvSpPr>
        <p:spPr bwMode="auto">
          <a:xfrm>
            <a:off x="714375" y="4664075"/>
            <a:ext cx="7772400" cy="18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400" u="none" dirty="0"/>
              <a:t>Switch receives F from C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sz="2000" u="none" dirty="0"/>
              <a:t>C is discovered to operate from </a:t>
            </a:r>
            <a:r>
              <a:rPr lang="en-US" sz="2000" u="none" dirty="0" err="1"/>
              <a:t>intf</a:t>
            </a:r>
            <a:r>
              <a:rPr lang="en-US" sz="2000" u="none" dirty="0"/>
              <a:t> 1. This is recorded.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sz="2000" u="none" dirty="0"/>
              <a:t>It is not known where D operates from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sz="2000" u="none" dirty="0"/>
              <a:t>F is sent to </a:t>
            </a:r>
            <a:r>
              <a:rPr lang="en-US" sz="2000" u="none" dirty="0" err="1"/>
              <a:t>intf</a:t>
            </a:r>
            <a:r>
              <a:rPr lang="en-US" sz="2000" u="none" dirty="0"/>
              <a:t> 2 and 3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400" u="none" dirty="0"/>
              <a:t>D receives F</a:t>
            </a: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3863975" y="3502025"/>
            <a:ext cx="274638" cy="61913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it-IT"/>
          </a:p>
        </p:txBody>
      </p:sp>
      <p:graphicFrame>
        <p:nvGraphicFramePr>
          <p:cNvPr id="53256" name="Object 8"/>
          <p:cNvGraphicFramePr>
            <a:graphicFrameLocks noChangeAspect="1"/>
          </p:cNvGraphicFramePr>
          <p:nvPr/>
        </p:nvGraphicFramePr>
        <p:xfrm>
          <a:off x="1692275" y="3789363"/>
          <a:ext cx="396875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14" name="Clip" r:id="rId4" imgW="1307263" imgH="1084139" progId="MS_ClipArt_Gallery.2">
                  <p:embed/>
                </p:oleObj>
              </mc:Choice>
              <mc:Fallback>
                <p:oleObj name="Clip" r:id="rId4" imgW="1307263" imgH="1084139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789363"/>
                        <a:ext cx="396875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7" name="Object 9"/>
          <p:cNvGraphicFramePr>
            <a:graphicFrameLocks noChangeAspect="1"/>
          </p:cNvGraphicFramePr>
          <p:nvPr/>
        </p:nvGraphicFramePr>
        <p:xfrm>
          <a:off x="4259263" y="3800475"/>
          <a:ext cx="396875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15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9263" y="3800475"/>
                        <a:ext cx="396875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8" name="Object 10"/>
          <p:cNvGraphicFramePr>
            <a:graphicFrameLocks noChangeAspect="1"/>
          </p:cNvGraphicFramePr>
          <p:nvPr/>
        </p:nvGraphicFramePr>
        <p:xfrm>
          <a:off x="5032375" y="3759200"/>
          <a:ext cx="395288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16" name="Clip" r:id="rId7" imgW="1307263" imgH="1084139" progId="MS_ClipArt_Gallery.2">
                  <p:embed/>
                </p:oleObj>
              </mc:Choice>
              <mc:Fallback>
                <p:oleObj name="Clip" r:id="rId7" imgW="1307263" imgH="1084139" progId="MS_ClipArt_Gallery.2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75" y="3759200"/>
                        <a:ext cx="395288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9" name="Object 11"/>
          <p:cNvGraphicFramePr>
            <a:graphicFrameLocks noChangeAspect="1"/>
          </p:cNvGraphicFramePr>
          <p:nvPr/>
        </p:nvGraphicFramePr>
        <p:xfrm>
          <a:off x="2333625" y="3797300"/>
          <a:ext cx="395288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17" name="Clip" r:id="rId8" imgW="1307263" imgH="1084139" progId="MS_ClipArt_Gallery.2">
                  <p:embed/>
                </p:oleObj>
              </mc:Choice>
              <mc:Fallback>
                <p:oleObj name="Clip" r:id="rId8" imgW="1307263" imgH="1084139" progId="MS_ClipArt_Gallery.2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25" y="3797300"/>
                        <a:ext cx="395288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0" name="Rectangle 12"/>
          <p:cNvSpPr>
            <a:spLocks noChangeArrowheads="1"/>
          </p:cNvSpPr>
          <p:nvPr/>
        </p:nvSpPr>
        <p:spPr bwMode="auto">
          <a:xfrm>
            <a:off x="5611813" y="3509963"/>
            <a:ext cx="274637" cy="61912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it-IT"/>
          </a:p>
        </p:txBody>
      </p:sp>
      <p:sp>
        <p:nvSpPr>
          <p:cNvPr id="53261" name="Rectangle 13"/>
          <p:cNvSpPr>
            <a:spLocks noChangeArrowheads="1"/>
          </p:cNvSpPr>
          <p:nvPr/>
        </p:nvSpPr>
        <p:spPr bwMode="auto">
          <a:xfrm>
            <a:off x="2162175" y="3500438"/>
            <a:ext cx="274638" cy="60325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it-IT"/>
          </a:p>
        </p:txBody>
      </p:sp>
      <p:graphicFrame>
        <p:nvGraphicFramePr>
          <p:cNvPr id="53262" name="Object 14"/>
          <p:cNvGraphicFramePr>
            <a:graphicFrameLocks noChangeAspect="1"/>
          </p:cNvGraphicFramePr>
          <p:nvPr/>
        </p:nvGraphicFramePr>
        <p:xfrm>
          <a:off x="3213100" y="3662363"/>
          <a:ext cx="395288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18" name="Clip" r:id="rId9" imgW="1307263" imgH="1084139" progId="MS_ClipArt_Gallery.2">
                  <p:embed/>
                </p:oleObj>
              </mc:Choice>
              <mc:Fallback>
                <p:oleObj name="Clip" r:id="rId9" imgW="1307263" imgH="1084139" progId="MS_ClipArt_Gallery.2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3662363"/>
                        <a:ext cx="395288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3" name="Object 15"/>
          <p:cNvGraphicFramePr>
            <a:graphicFrameLocks noChangeAspect="1"/>
          </p:cNvGraphicFramePr>
          <p:nvPr/>
        </p:nvGraphicFramePr>
        <p:xfrm>
          <a:off x="3627438" y="4094163"/>
          <a:ext cx="395287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19" name="Clip" r:id="rId10" imgW="1307263" imgH="1084139" progId="MS_ClipArt_Gallery.2">
                  <p:embed/>
                </p:oleObj>
              </mc:Choice>
              <mc:Fallback>
                <p:oleObj name="Clip" r:id="rId10" imgW="1307263" imgH="1084139" progId="MS_ClipArt_Gallery.2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438" y="4094163"/>
                        <a:ext cx="395287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4" name="Object 16"/>
          <p:cNvGraphicFramePr>
            <a:graphicFrameLocks noChangeAspect="1"/>
          </p:cNvGraphicFramePr>
          <p:nvPr/>
        </p:nvGraphicFramePr>
        <p:xfrm>
          <a:off x="6418263" y="3633788"/>
          <a:ext cx="395287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20" name="Clip" r:id="rId11" imgW="1307263" imgH="1084139" progId="MS_ClipArt_Gallery.2">
                  <p:embed/>
                </p:oleObj>
              </mc:Choice>
              <mc:Fallback>
                <p:oleObj name="Clip" r:id="rId11" imgW="1307263" imgH="1084139" progId="MS_ClipArt_Gallery.2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8263" y="3633788"/>
                        <a:ext cx="395287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5" name="Object 17"/>
          <p:cNvGraphicFramePr>
            <a:graphicFrameLocks noChangeAspect="1"/>
          </p:cNvGraphicFramePr>
          <p:nvPr/>
        </p:nvGraphicFramePr>
        <p:xfrm>
          <a:off x="5702300" y="3967163"/>
          <a:ext cx="395288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21" name="Clip" r:id="rId12" imgW="1307263" imgH="1084139" progId="MS_ClipArt_Gallery.2">
                  <p:embed/>
                </p:oleObj>
              </mc:Choice>
              <mc:Fallback>
                <p:oleObj name="Clip" r:id="rId12" imgW="1307263" imgH="1084139" progId="MS_ClipArt_Gallery.2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2300" y="3967163"/>
                        <a:ext cx="395288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6" name="Object 18"/>
          <p:cNvGraphicFramePr>
            <a:graphicFrameLocks noChangeAspect="1"/>
          </p:cNvGraphicFramePr>
          <p:nvPr/>
        </p:nvGraphicFramePr>
        <p:xfrm>
          <a:off x="1276350" y="3355975"/>
          <a:ext cx="395288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22" name="Clip" r:id="rId13" imgW="1307263" imgH="1084139" progId="MS_ClipArt_Gallery.2">
                  <p:embed/>
                </p:oleObj>
              </mc:Choice>
              <mc:Fallback>
                <p:oleObj name="Clip" r:id="rId13" imgW="1307263" imgH="1084139" progId="MS_ClipArt_Gallery.2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3355975"/>
                        <a:ext cx="395288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7" name="Line 19"/>
          <p:cNvSpPr>
            <a:spLocks noChangeShapeType="1"/>
          </p:cNvSpPr>
          <p:nvPr/>
        </p:nvSpPr>
        <p:spPr bwMode="auto">
          <a:xfrm flipH="1">
            <a:off x="1633538" y="3503613"/>
            <a:ext cx="527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268" name="Line 20"/>
          <p:cNvSpPr>
            <a:spLocks noChangeShapeType="1"/>
          </p:cNvSpPr>
          <p:nvPr/>
        </p:nvSpPr>
        <p:spPr bwMode="auto">
          <a:xfrm flipH="1">
            <a:off x="2000250" y="3546475"/>
            <a:ext cx="258763" cy="284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269" name="Line 21"/>
          <p:cNvSpPr>
            <a:spLocks noChangeShapeType="1"/>
          </p:cNvSpPr>
          <p:nvPr/>
        </p:nvSpPr>
        <p:spPr bwMode="auto">
          <a:xfrm>
            <a:off x="2398713" y="3573463"/>
            <a:ext cx="68262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270" name="Line 22"/>
          <p:cNvSpPr>
            <a:spLocks noChangeShapeType="1"/>
          </p:cNvSpPr>
          <p:nvPr/>
        </p:nvSpPr>
        <p:spPr bwMode="auto">
          <a:xfrm flipH="1">
            <a:off x="3581400" y="3538538"/>
            <a:ext cx="328613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271" name="Line 23"/>
          <p:cNvSpPr>
            <a:spLocks noChangeShapeType="1"/>
          </p:cNvSpPr>
          <p:nvPr/>
        </p:nvSpPr>
        <p:spPr bwMode="auto">
          <a:xfrm flipH="1">
            <a:off x="3878263" y="3556000"/>
            <a:ext cx="120650" cy="528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272" name="Line 24"/>
          <p:cNvSpPr>
            <a:spLocks noChangeShapeType="1"/>
          </p:cNvSpPr>
          <p:nvPr/>
        </p:nvSpPr>
        <p:spPr bwMode="auto">
          <a:xfrm>
            <a:off x="4168775" y="3503613"/>
            <a:ext cx="217488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273" name="Line 25"/>
          <p:cNvSpPr>
            <a:spLocks noChangeShapeType="1"/>
          </p:cNvSpPr>
          <p:nvPr/>
        </p:nvSpPr>
        <p:spPr bwMode="auto">
          <a:xfrm flipH="1">
            <a:off x="5381625" y="3573463"/>
            <a:ext cx="406400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274" name="Line 26"/>
          <p:cNvSpPr>
            <a:spLocks noChangeShapeType="1"/>
          </p:cNvSpPr>
          <p:nvPr/>
        </p:nvSpPr>
        <p:spPr bwMode="auto">
          <a:xfrm flipH="1">
            <a:off x="5857875" y="3546475"/>
            <a:ext cx="9525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275" name="Line 27"/>
          <p:cNvSpPr>
            <a:spLocks noChangeShapeType="1"/>
          </p:cNvSpPr>
          <p:nvPr/>
        </p:nvSpPr>
        <p:spPr bwMode="auto">
          <a:xfrm>
            <a:off x="5976938" y="3476625"/>
            <a:ext cx="487362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grpSp>
        <p:nvGrpSpPr>
          <p:cNvPr id="53276" name="Group 28"/>
          <p:cNvGrpSpPr>
            <a:grpSpLocks/>
          </p:cNvGrpSpPr>
          <p:nvPr/>
        </p:nvGrpSpPr>
        <p:grpSpPr bwMode="auto">
          <a:xfrm>
            <a:off x="3913188" y="2181225"/>
            <a:ext cx="352425" cy="227013"/>
            <a:chOff x="620" y="1640"/>
            <a:chExt cx="288" cy="209"/>
          </a:xfrm>
        </p:grpSpPr>
        <p:sp>
          <p:nvSpPr>
            <p:cNvPr id="53314" name="Line 29"/>
            <p:cNvSpPr>
              <a:spLocks noChangeShapeType="1"/>
            </p:cNvSpPr>
            <p:nvPr/>
          </p:nvSpPr>
          <p:spPr bwMode="auto">
            <a:xfrm>
              <a:off x="908" y="164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53315" name="Rectangle 30"/>
            <p:cNvSpPr>
              <a:spLocks noChangeArrowheads="1"/>
            </p:cNvSpPr>
            <p:nvPr/>
          </p:nvSpPr>
          <p:spPr bwMode="auto">
            <a:xfrm>
              <a:off x="620" y="1784"/>
              <a:ext cx="267" cy="65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it-IT"/>
            </a:p>
          </p:txBody>
        </p:sp>
        <p:grpSp>
          <p:nvGrpSpPr>
            <p:cNvPr id="53316" name="Group 31"/>
            <p:cNvGrpSpPr>
              <a:grpSpLocks/>
            </p:cNvGrpSpPr>
            <p:nvPr/>
          </p:nvGrpSpPr>
          <p:grpSpPr bwMode="auto">
            <a:xfrm>
              <a:off x="764" y="1688"/>
              <a:ext cx="109" cy="91"/>
              <a:chOff x="576" y="3456"/>
              <a:chExt cx="288" cy="240"/>
            </a:xfrm>
          </p:grpSpPr>
          <p:sp>
            <p:nvSpPr>
              <p:cNvPr id="53317" name="Line 32"/>
              <p:cNvSpPr>
                <a:spLocks noChangeShapeType="1"/>
              </p:cNvSpPr>
              <p:nvPr/>
            </p:nvSpPr>
            <p:spPr bwMode="auto">
              <a:xfrm>
                <a:off x="624" y="3456"/>
                <a:ext cx="192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  <p:sp>
            <p:nvSpPr>
              <p:cNvPr id="53318" name="Line 33"/>
              <p:cNvSpPr>
                <a:spLocks noChangeShapeType="1"/>
              </p:cNvSpPr>
              <p:nvPr/>
            </p:nvSpPr>
            <p:spPr bwMode="auto">
              <a:xfrm flipH="1">
                <a:off x="576" y="3456"/>
                <a:ext cx="288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</p:grpSp>
      </p:grpSp>
      <p:sp>
        <p:nvSpPr>
          <p:cNvPr id="53277" name="Line 34"/>
          <p:cNvSpPr>
            <a:spLocks noChangeShapeType="1"/>
          </p:cNvSpPr>
          <p:nvPr/>
        </p:nvSpPr>
        <p:spPr bwMode="auto">
          <a:xfrm flipH="1">
            <a:off x="2389188" y="2409825"/>
            <a:ext cx="1581150" cy="969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278" name="Line 35"/>
          <p:cNvSpPr>
            <a:spLocks noChangeShapeType="1"/>
          </p:cNvSpPr>
          <p:nvPr/>
        </p:nvSpPr>
        <p:spPr bwMode="auto">
          <a:xfrm>
            <a:off x="4117975" y="2401888"/>
            <a:ext cx="0" cy="1003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279" name="Line 36"/>
          <p:cNvSpPr>
            <a:spLocks noChangeShapeType="1"/>
          </p:cNvSpPr>
          <p:nvPr/>
        </p:nvSpPr>
        <p:spPr bwMode="auto">
          <a:xfrm flipH="1" flipV="1">
            <a:off x="4267200" y="2357438"/>
            <a:ext cx="1420813" cy="1111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280" name="Text Box 37"/>
          <p:cNvSpPr txBox="1">
            <a:spLocks noChangeArrowheads="1"/>
          </p:cNvSpPr>
          <p:nvPr/>
        </p:nvSpPr>
        <p:spPr bwMode="auto">
          <a:xfrm>
            <a:off x="2530475" y="3244850"/>
            <a:ext cx="582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hub</a:t>
            </a:r>
          </a:p>
        </p:txBody>
      </p:sp>
      <p:sp>
        <p:nvSpPr>
          <p:cNvPr id="53281" name="Text Box 38"/>
          <p:cNvSpPr txBox="1">
            <a:spLocks noChangeArrowheads="1"/>
          </p:cNvSpPr>
          <p:nvPr/>
        </p:nvSpPr>
        <p:spPr bwMode="auto">
          <a:xfrm>
            <a:off x="4252913" y="3201988"/>
            <a:ext cx="5699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hub</a:t>
            </a:r>
          </a:p>
        </p:txBody>
      </p:sp>
      <p:sp>
        <p:nvSpPr>
          <p:cNvPr id="53282" name="Text Box 39"/>
          <p:cNvSpPr txBox="1">
            <a:spLocks noChangeArrowheads="1"/>
          </p:cNvSpPr>
          <p:nvPr/>
        </p:nvSpPr>
        <p:spPr bwMode="auto">
          <a:xfrm>
            <a:off x="6069013" y="3151188"/>
            <a:ext cx="5699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hub</a:t>
            </a:r>
          </a:p>
        </p:txBody>
      </p:sp>
      <p:sp>
        <p:nvSpPr>
          <p:cNvPr id="53283" name="Text Box 40"/>
          <p:cNvSpPr txBox="1">
            <a:spLocks noChangeArrowheads="1"/>
          </p:cNvSpPr>
          <p:nvPr/>
        </p:nvSpPr>
        <p:spPr bwMode="auto">
          <a:xfrm>
            <a:off x="4368800" y="2016125"/>
            <a:ext cx="873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switch</a:t>
            </a:r>
          </a:p>
        </p:txBody>
      </p:sp>
      <p:sp>
        <p:nvSpPr>
          <p:cNvPr id="53284" name="Text Box 42"/>
          <p:cNvSpPr txBox="1">
            <a:spLocks noChangeArrowheads="1"/>
          </p:cNvSpPr>
          <p:nvPr/>
        </p:nvSpPr>
        <p:spPr bwMode="auto">
          <a:xfrm>
            <a:off x="965200" y="3303588"/>
            <a:ext cx="3508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A</a:t>
            </a:r>
          </a:p>
        </p:txBody>
      </p:sp>
      <p:sp>
        <p:nvSpPr>
          <p:cNvPr id="53285" name="Text Box 43"/>
          <p:cNvSpPr txBox="1">
            <a:spLocks noChangeArrowheads="1"/>
          </p:cNvSpPr>
          <p:nvPr/>
        </p:nvSpPr>
        <p:spPr bwMode="auto">
          <a:xfrm>
            <a:off x="1646238" y="4076700"/>
            <a:ext cx="3286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B</a:t>
            </a:r>
          </a:p>
        </p:txBody>
      </p:sp>
      <p:sp>
        <p:nvSpPr>
          <p:cNvPr id="53286" name="Text Box 44"/>
          <p:cNvSpPr txBox="1">
            <a:spLocks noChangeArrowheads="1"/>
          </p:cNvSpPr>
          <p:nvPr/>
        </p:nvSpPr>
        <p:spPr bwMode="auto">
          <a:xfrm>
            <a:off x="2303463" y="4089400"/>
            <a:ext cx="322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C</a:t>
            </a:r>
          </a:p>
        </p:txBody>
      </p:sp>
      <p:sp>
        <p:nvSpPr>
          <p:cNvPr id="53287" name="Text Box 45"/>
          <p:cNvSpPr txBox="1">
            <a:spLocks noChangeArrowheads="1"/>
          </p:cNvSpPr>
          <p:nvPr/>
        </p:nvSpPr>
        <p:spPr bwMode="auto">
          <a:xfrm>
            <a:off x="3114675" y="3910013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D</a:t>
            </a:r>
          </a:p>
        </p:txBody>
      </p:sp>
      <p:sp>
        <p:nvSpPr>
          <p:cNvPr id="53288" name="Text Box 46"/>
          <p:cNvSpPr txBox="1">
            <a:spLocks noChangeArrowheads="1"/>
          </p:cNvSpPr>
          <p:nvPr/>
        </p:nvSpPr>
        <p:spPr bwMode="auto">
          <a:xfrm>
            <a:off x="3990975" y="4167188"/>
            <a:ext cx="327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E</a:t>
            </a:r>
          </a:p>
        </p:txBody>
      </p:sp>
      <p:sp>
        <p:nvSpPr>
          <p:cNvPr id="53289" name="Text Box 47"/>
          <p:cNvSpPr txBox="1">
            <a:spLocks noChangeArrowheads="1"/>
          </p:cNvSpPr>
          <p:nvPr/>
        </p:nvSpPr>
        <p:spPr bwMode="auto">
          <a:xfrm>
            <a:off x="4633913" y="3883025"/>
            <a:ext cx="322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F</a:t>
            </a:r>
          </a:p>
        </p:txBody>
      </p:sp>
      <p:sp>
        <p:nvSpPr>
          <p:cNvPr id="53290" name="Text Box 48"/>
          <p:cNvSpPr txBox="1">
            <a:spLocks noChangeArrowheads="1"/>
          </p:cNvSpPr>
          <p:nvPr/>
        </p:nvSpPr>
        <p:spPr bwMode="auto">
          <a:xfrm>
            <a:off x="5175250" y="4025900"/>
            <a:ext cx="339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G</a:t>
            </a:r>
          </a:p>
        </p:txBody>
      </p:sp>
      <p:sp>
        <p:nvSpPr>
          <p:cNvPr id="53291" name="Text Box 50"/>
          <p:cNvSpPr txBox="1">
            <a:spLocks noChangeArrowheads="1"/>
          </p:cNvSpPr>
          <p:nvPr/>
        </p:nvSpPr>
        <p:spPr bwMode="auto">
          <a:xfrm>
            <a:off x="6038850" y="4102100"/>
            <a:ext cx="360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H</a:t>
            </a:r>
          </a:p>
        </p:txBody>
      </p:sp>
      <p:sp>
        <p:nvSpPr>
          <p:cNvPr id="53292" name="Text Box 51"/>
          <p:cNvSpPr txBox="1">
            <a:spLocks noChangeArrowheads="1"/>
          </p:cNvSpPr>
          <p:nvPr/>
        </p:nvSpPr>
        <p:spPr bwMode="auto">
          <a:xfrm>
            <a:off x="6784975" y="3548063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I</a:t>
            </a:r>
          </a:p>
        </p:txBody>
      </p:sp>
      <p:sp>
        <p:nvSpPr>
          <p:cNvPr id="53293" name="Line 52"/>
          <p:cNvSpPr>
            <a:spLocks noChangeShapeType="1"/>
          </p:cNvSpPr>
          <p:nvPr/>
        </p:nvSpPr>
        <p:spPr bwMode="auto">
          <a:xfrm>
            <a:off x="6813550" y="2319338"/>
            <a:ext cx="1981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294" name="Line 53"/>
          <p:cNvSpPr>
            <a:spLocks noChangeShapeType="1"/>
          </p:cNvSpPr>
          <p:nvPr/>
        </p:nvSpPr>
        <p:spPr bwMode="auto">
          <a:xfrm>
            <a:off x="7688263" y="1970088"/>
            <a:ext cx="0" cy="19446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295" name="Text Box 54"/>
          <p:cNvSpPr txBox="1">
            <a:spLocks noChangeArrowheads="1"/>
          </p:cNvSpPr>
          <p:nvPr/>
        </p:nvSpPr>
        <p:spPr bwMode="auto">
          <a:xfrm>
            <a:off x="6669088" y="1939925"/>
            <a:ext cx="1028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solidFill>
                  <a:srgbClr val="FF0000"/>
                </a:solidFill>
              </a:rPr>
              <a:t>address</a:t>
            </a:r>
          </a:p>
        </p:txBody>
      </p:sp>
      <p:sp>
        <p:nvSpPr>
          <p:cNvPr id="53296" name="Text Box 55"/>
          <p:cNvSpPr txBox="1">
            <a:spLocks noChangeArrowheads="1"/>
          </p:cNvSpPr>
          <p:nvPr/>
        </p:nvSpPr>
        <p:spPr bwMode="auto">
          <a:xfrm>
            <a:off x="7699375" y="1951038"/>
            <a:ext cx="11858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solidFill>
                  <a:srgbClr val="FF0000"/>
                </a:solidFill>
              </a:rPr>
              <a:t>interface</a:t>
            </a:r>
          </a:p>
        </p:txBody>
      </p:sp>
      <p:sp>
        <p:nvSpPr>
          <p:cNvPr id="53297" name="Text Box 56"/>
          <p:cNvSpPr txBox="1">
            <a:spLocks noChangeArrowheads="1"/>
          </p:cNvSpPr>
          <p:nvPr/>
        </p:nvSpPr>
        <p:spPr bwMode="auto">
          <a:xfrm>
            <a:off x="7197725" y="2351088"/>
            <a:ext cx="350838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A</a:t>
            </a:r>
          </a:p>
          <a:p>
            <a:r>
              <a:rPr lang="en-US" u="none"/>
              <a:t>B</a:t>
            </a:r>
          </a:p>
          <a:p>
            <a:r>
              <a:rPr lang="en-US" u="none"/>
              <a:t>E</a:t>
            </a:r>
          </a:p>
          <a:p>
            <a:r>
              <a:rPr lang="en-US" u="none"/>
              <a:t>G</a:t>
            </a:r>
          </a:p>
          <a:p>
            <a:endParaRPr lang="en-US" u="none"/>
          </a:p>
          <a:p>
            <a:endParaRPr lang="en-US" u="none"/>
          </a:p>
        </p:txBody>
      </p:sp>
      <p:sp>
        <p:nvSpPr>
          <p:cNvPr id="53298" name="Text Box 57"/>
          <p:cNvSpPr txBox="1">
            <a:spLocks noChangeArrowheads="1"/>
          </p:cNvSpPr>
          <p:nvPr/>
        </p:nvSpPr>
        <p:spPr bwMode="auto">
          <a:xfrm>
            <a:off x="7777163" y="2349500"/>
            <a:ext cx="3238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1</a:t>
            </a:r>
          </a:p>
          <a:p>
            <a:r>
              <a:rPr lang="en-US" u="none"/>
              <a:t>1</a:t>
            </a:r>
          </a:p>
          <a:p>
            <a:r>
              <a:rPr lang="en-US" u="none"/>
              <a:t>2</a:t>
            </a:r>
          </a:p>
          <a:p>
            <a:r>
              <a:rPr lang="en-US" u="none"/>
              <a:t>3</a:t>
            </a:r>
          </a:p>
        </p:txBody>
      </p:sp>
      <p:sp>
        <p:nvSpPr>
          <p:cNvPr id="53299" name="Text Box 59"/>
          <p:cNvSpPr txBox="1">
            <a:spLocks noChangeArrowheads="1"/>
          </p:cNvSpPr>
          <p:nvPr/>
        </p:nvSpPr>
        <p:spPr bwMode="auto">
          <a:xfrm>
            <a:off x="3527425" y="2247900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1</a:t>
            </a:r>
          </a:p>
        </p:txBody>
      </p:sp>
      <p:sp>
        <p:nvSpPr>
          <p:cNvPr id="53300" name="Text Box 60"/>
          <p:cNvSpPr txBox="1">
            <a:spLocks noChangeArrowheads="1"/>
          </p:cNvSpPr>
          <p:nvPr/>
        </p:nvSpPr>
        <p:spPr bwMode="auto">
          <a:xfrm>
            <a:off x="3848100" y="253206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2</a:t>
            </a:r>
          </a:p>
        </p:txBody>
      </p:sp>
      <p:sp>
        <p:nvSpPr>
          <p:cNvPr id="53301" name="Text Box 61"/>
          <p:cNvSpPr txBox="1">
            <a:spLocks noChangeArrowheads="1"/>
          </p:cNvSpPr>
          <p:nvPr/>
        </p:nvSpPr>
        <p:spPr bwMode="auto">
          <a:xfrm>
            <a:off x="4273550" y="24923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3</a:t>
            </a:r>
          </a:p>
        </p:txBody>
      </p:sp>
      <p:sp>
        <p:nvSpPr>
          <p:cNvPr id="530494" name="Oval 62"/>
          <p:cNvSpPr>
            <a:spLocks noChangeArrowheads="1"/>
          </p:cNvSpPr>
          <p:nvPr/>
        </p:nvSpPr>
        <p:spPr bwMode="auto">
          <a:xfrm>
            <a:off x="2409825" y="335915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0495" name="Oval 63"/>
          <p:cNvSpPr>
            <a:spLocks noChangeArrowheads="1"/>
          </p:cNvSpPr>
          <p:nvPr/>
        </p:nvSpPr>
        <p:spPr bwMode="auto">
          <a:xfrm>
            <a:off x="2203450" y="3344863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0496" name="Oval 64"/>
          <p:cNvSpPr>
            <a:spLocks noChangeArrowheads="1"/>
          </p:cNvSpPr>
          <p:nvPr/>
        </p:nvSpPr>
        <p:spPr bwMode="auto">
          <a:xfrm>
            <a:off x="2474913" y="3802063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0498" name="Oval 66"/>
          <p:cNvSpPr>
            <a:spLocks noChangeArrowheads="1"/>
          </p:cNvSpPr>
          <p:nvPr/>
        </p:nvSpPr>
        <p:spPr bwMode="auto">
          <a:xfrm>
            <a:off x="2241550" y="3503613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0504" name="Oval 72"/>
          <p:cNvSpPr>
            <a:spLocks noChangeArrowheads="1"/>
          </p:cNvSpPr>
          <p:nvPr/>
        </p:nvSpPr>
        <p:spPr bwMode="auto">
          <a:xfrm>
            <a:off x="5965825" y="339725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0507" name="Oval 75"/>
          <p:cNvSpPr>
            <a:spLocks noChangeArrowheads="1"/>
          </p:cNvSpPr>
          <p:nvPr/>
        </p:nvSpPr>
        <p:spPr bwMode="auto">
          <a:xfrm>
            <a:off x="4140200" y="3379788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0508" name="Oval 76"/>
          <p:cNvSpPr>
            <a:spLocks noChangeArrowheads="1"/>
          </p:cNvSpPr>
          <p:nvPr/>
        </p:nvSpPr>
        <p:spPr bwMode="auto">
          <a:xfrm>
            <a:off x="3902075" y="336550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0509" name="Oval 77"/>
          <p:cNvSpPr>
            <a:spLocks noChangeArrowheads="1"/>
          </p:cNvSpPr>
          <p:nvPr/>
        </p:nvSpPr>
        <p:spPr bwMode="auto">
          <a:xfrm>
            <a:off x="4005263" y="2236788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0510" name="Oval 78"/>
          <p:cNvSpPr>
            <a:spLocks noChangeArrowheads="1"/>
          </p:cNvSpPr>
          <p:nvPr/>
        </p:nvSpPr>
        <p:spPr bwMode="auto">
          <a:xfrm>
            <a:off x="4024313" y="348615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0511" name="Oval 79"/>
          <p:cNvSpPr>
            <a:spLocks noChangeArrowheads="1"/>
          </p:cNvSpPr>
          <p:nvPr/>
        </p:nvSpPr>
        <p:spPr bwMode="auto">
          <a:xfrm>
            <a:off x="4227513" y="2163763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0512" name="Oval 80"/>
          <p:cNvSpPr>
            <a:spLocks noChangeArrowheads="1"/>
          </p:cNvSpPr>
          <p:nvPr/>
        </p:nvSpPr>
        <p:spPr bwMode="auto">
          <a:xfrm>
            <a:off x="5840413" y="3538538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0513" name="Oval 81"/>
          <p:cNvSpPr>
            <a:spLocks noChangeArrowheads="1"/>
          </p:cNvSpPr>
          <p:nvPr/>
        </p:nvSpPr>
        <p:spPr bwMode="auto">
          <a:xfrm>
            <a:off x="5640388" y="348615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3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12 -0.0044 C -0.0033 -0.02755 -0.01371 -0.05069 -0.01788 -0.05995 " pathEditMode="relative" ptsTypes="aA">
                                      <p:cBhvr>
                                        <p:cTn id="10" dur="2000" fill="hold"/>
                                        <p:tgtEl>
                                          <p:spTgt spid="5304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3" dur="500"/>
                                        <p:tgtEl>
                                          <p:spTgt spid="5304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3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53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53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64 -0.01644 C 0.00764 -0.01644 -0.00937 0.00949 -0.02639 0.03541 " pathEditMode="relative" ptsTypes="aA">
                                      <p:cBhvr>
                                        <p:cTn id="26" dur="2000" fill="hold"/>
                                        <p:tgtEl>
                                          <p:spTgt spid="5304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81 0.00671 C 0.01181 0.00671 -0.02256 0.00764 -0.05694 0.00856 " pathEditMode="relative" ptsTypes="aA">
                                      <p:cBhvr>
                                        <p:cTn id="28" dur="2000" fill="hold"/>
                                        <p:tgtEl>
                                          <p:spTgt spid="5304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51852E-6 C 3.88889E-6 -8.51852E-6 0.09444 -0.0801 0.18889 -0.16019 " pathEditMode="relative" ptsTypes="aA">
                                      <p:cBhvr>
                                        <p:cTn id="30" dur="2000" fill="hold"/>
                                        <p:tgtEl>
                                          <p:spTgt spid="5304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2" presetID="1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3" dur="500"/>
                                        <p:tgtEl>
                                          <p:spTgt spid="530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6" dur="500"/>
                                        <p:tgtEl>
                                          <p:spTgt spid="5304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9" dur="500"/>
                                        <p:tgtEl>
                                          <p:spTgt spid="5304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530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530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530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530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530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530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530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530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530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530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530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530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530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530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530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530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53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6" dur="500"/>
                                        <p:tgtEl>
                                          <p:spTgt spid="53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41 0.00347 C 0.0158 0.06967 0.01737 0.13611 0.01789 0.16273 " pathEditMode="relative" ptsTypes="aA">
                                      <p:cBhvr>
                                        <p:cTn id="69" dur="2000" fill="hold"/>
                                        <p:tgtEl>
                                          <p:spTgt spid="5305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9 0.01413 C -0.0099 0.01413 0.07413 0.09931 0.15816 0.1845 " pathEditMode="relative" ptsTypes="aA">
                                      <p:cBhvr>
                                        <p:cTn id="71" dur="2000" fill="hold"/>
                                        <p:tgtEl>
                                          <p:spTgt spid="5305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73" presetID="1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74" dur="500"/>
                                        <p:tgtEl>
                                          <p:spTgt spid="530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77" dur="500"/>
                                        <p:tgtEl>
                                          <p:spTgt spid="530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8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53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5" dur="500"/>
                                        <p:tgtEl>
                                          <p:spTgt spid="53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8" dur="500"/>
                                        <p:tgtEl>
                                          <p:spTgt spid="53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1" dur="500"/>
                                        <p:tgtEl>
                                          <p:spTgt spid="53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4" dur="500"/>
                                        <p:tgtEl>
                                          <p:spTgt spid="53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7" dur="500"/>
                                        <p:tgtEl>
                                          <p:spTgt spid="53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500" fill="hold"/>
                                        <p:tgtEl>
                                          <p:spTgt spid="530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530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530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530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0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91 0.00834 C -0.00591 0.00834 -0.02604 0.02963 -0.04618 0.05093 " pathEditMode="relative" ptsTypes="aA">
                                      <p:cBhvr>
                                        <p:cTn id="105" dur="2000" fill="hold"/>
                                        <p:tgtEl>
                                          <p:spTgt spid="5305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C 1.66667E-6 0.00023 -0.00903 0.04676 -0.01806 0.09352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5305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3" y="4676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-0.00394 C 0.00313 -0.00394 0.02084 0.02523 0.03854 0.0544 " pathEditMode="relative" ptsTypes="aA">
                                      <p:cBhvr>
                                        <p:cTn id="109" dur="2000" fill="hold"/>
                                        <p:tgtEl>
                                          <p:spTgt spid="5305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C 5.55556E-7 0.00023 -0.01979 0.02315 -0.03958 0.04629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5305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9" y="2315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23 -0.01596 C -0.01823 -0.01596 -0.01302 0.02339 -0.00781 0.06274 " pathEditMode="relative" ptsTypes="aA">
                                      <p:cBhvr>
                                        <p:cTn id="113" dur="2000" fill="hold"/>
                                        <p:tgtEl>
                                          <p:spTgt spid="5305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94 0.00463 C -0.03194 0.00463 0.00417 0.02732 0.04028 0.05 " pathEditMode="relative" ptsTypes="aA">
                                      <p:cBhvr>
                                        <p:cTn id="115" dur="2000" fill="hold"/>
                                        <p:tgtEl>
                                          <p:spTgt spid="5305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117" presetID="1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18" dur="500"/>
                                        <p:tgtEl>
                                          <p:spTgt spid="5305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21" dur="500"/>
                                        <p:tgtEl>
                                          <p:spTgt spid="5305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24" dur="500"/>
                                        <p:tgtEl>
                                          <p:spTgt spid="530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27" dur="500"/>
                                        <p:tgtEl>
                                          <p:spTgt spid="530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30" dur="500"/>
                                        <p:tgtEl>
                                          <p:spTgt spid="5305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94" grpId="0" animBg="1"/>
      <p:bldP spid="530494" grpId="1" animBg="1"/>
      <p:bldP spid="530494" grpId="2" animBg="1"/>
      <p:bldP spid="530495" grpId="0" animBg="1"/>
      <p:bldP spid="530495" grpId="1" animBg="1"/>
      <p:bldP spid="530495" grpId="2" animBg="1"/>
      <p:bldP spid="530496" grpId="0" animBg="1"/>
      <p:bldP spid="530496" grpId="1" animBg="1"/>
      <p:bldP spid="530496" grpId="2" animBg="1"/>
      <p:bldP spid="530498" grpId="0" animBg="1"/>
      <p:bldP spid="530498" grpId="1" animBg="1"/>
      <p:bldP spid="530498" grpId="2" animBg="1"/>
      <p:bldP spid="530504" grpId="0" animBg="1"/>
      <p:bldP spid="530504" grpId="1" animBg="1"/>
      <p:bldP spid="530504" grpId="2" animBg="1"/>
      <p:bldP spid="530507" grpId="0" animBg="1"/>
      <p:bldP spid="530507" grpId="1" animBg="1"/>
      <p:bldP spid="530507" grpId="2" animBg="1"/>
      <p:bldP spid="530508" grpId="0" animBg="1"/>
      <p:bldP spid="530508" grpId="1" animBg="1"/>
      <p:bldP spid="530509" grpId="0" animBg="1"/>
      <p:bldP spid="530509" grpId="1" animBg="1"/>
      <p:bldP spid="530509" grpId="2" animBg="1"/>
      <p:bldP spid="530510" grpId="0" animBg="1"/>
      <p:bldP spid="530510" grpId="1" animBg="1"/>
      <p:bldP spid="530510" grpId="2" animBg="1"/>
      <p:bldP spid="530511" grpId="0" animBg="1"/>
      <p:bldP spid="530511" grpId="1" animBg="1"/>
      <p:bldP spid="530511" grpId="2" animBg="1"/>
      <p:bldP spid="530512" grpId="0" animBg="1"/>
      <p:bldP spid="530512" grpId="1" animBg="1"/>
      <p:bldP spid="530512" grpId="2" animBg="1"/>
      <p:bldP spid="530513" grpId="0" animBg="1"/>
      <p:bldP spid="530513" grpId="1" animBg="1"/>
      <p:bldP spid="530513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7772400" cy="1143000"/>
          </a:xfrm>
        </p:spPr>
        <p:txBody>
          <a:bodyPr/>
          <a:lstStyle/>
          <a:p>
            <a:r>
              <a:rPr lang="en-US" sz="3600"/>
              <a:t>Switch example</a:t>
            </a:r>
            <a:endParaRPr lang="en-US"/>
          </a:p>
        </p:txBody>
      </p:sp>
      <p:sp>
        <p:nvSpPr>
          <p:cNvPr id="54277" name="Rectangle 3"/>
          <p:cNvSpPr>
            <a:spLocks noGrp="1" noChangeArrowheads="1"/>
          </p:cNvSpPr>
          <p:nvPr>
            <p:ph idx="1"/>
          </p:nvPr>
        </p:nvSpPr>
        <p:spPr>
          <a:xfrm>
            <a:off x="550863" y="1139825"/>
            <a:ext cx="77724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dirty="0"/>
              <a:t>When D answers to C: </a:t>
            </a:r>
            <a:endParaRPr lang="en-US" dirty="0"/>
          </a:p>
          <a:p>
            <a:endParaRPr lang="en-US" dirty="0"/>
          </a:p>
        </p:txBody>
      </p:sp>
      <p:sp>
        <p:nvSpPr>
          <p:cNvPr id="54274" name="Segnaposto piè di pagina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5: DataLink Layer</a:t>
            </a:r>
          </a:p>
        </p:txBody>
      </p:sp>
      <p:sp>
        <p:nvSpPr>
          <p:cNvPr id="5427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5-</a:t>
            </a:r>
            <a:fld id="{72F2F3D7-F1E2-41DB-8D1B-31FCB6F462EA}" type="slidenum">
              <a:rPr lang="en-US" u="none" smtClean="0">
                <a:latin typeface="Arial" charset="0"/>
              </a:rPr>
              <a:pPr/>
              <a:t>21</a:t>
            </a:fld>
            <a:endParaRPr lang="en-US" u="none">
              <a:latin typeface="Arial" charset="0"/>
            </a:endParaRPr>
          </a:p>
        </p:txBody>
      </p:sp>
      <p:sp>
        <p:nvSpPr>
          <p:cNvPr id="531460" name="Rectangle 4"/>
          <p:cNvSpPr>
            <a:spLocks noChangeArrowheads="1"/>
          </p:cNvSpPr>
          <p:nvPr/>
        </p:nvSpPr>
        <p:spPr bwMode="auto">
          <a:xfrm>
            <a:off x="714375" y="4664075"/>
            <a:ext cx="7772400" cy="18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400" u="none" dirty="0"/>
              <a:t>D answers with F2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sz="2000" u="none" dirty="0"/>
              <a:t>D is discovered to be operating from </a:t>
            </a:r>
            <a:r>
              <a:rPr lang="en-US" sz="2000" u="none" dirty="0" err="1"/>
              <a:t>intf</a:t>
            </a:r>
            <a:r>
              <a:rPr lang="en-US" sz="2000" u="none" dirty="0"/>
              <a:t> 2. This is recorded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sz="2000" u="none" dirty="0"/>
              <a:t>C is known to work on </a:t>
            </a:r>
            <a:r>
              <a:rPr lang="en-US" sz="2000" u="none" dirty="0" err="1"/>
              <a:t>intf</a:t>
            </a:r>
            <a:r>
              <a:rPr lang="en-US" sz="2000" u="none" dirty="0"/>
              <a:t> 1, only this interface receives F2</a:t>
            </a:r>
          </a:p>
        </p:txBody>
      </p:sp>
      <p:sp>
        <p:nvSpPr>
          <p:cNvPr id="54279" name="Rectangle 5"/>
          <p:cNvSpPr>
            <a:spLocks noChangeArrowheads="1"/>
          </p:cNvSpPr>
          <p:nvPr/>
        </p:nvSpPr>
        <p:spPr bwMode="auto">
          <a:xfrm>
            <a:off x="3863975" y="3502025"/>
            <a:ext cx="274638" cy="61913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it-IT"/>
          </a:p>
        </p:txBody>
      </p:sp>
      <p:graphicFrame>
        <p:nvGraphicFramePr>
          <p:cNvPr id="54280" name="Object 6"/>
          <p:cNvGraphicFramePr>
            <a:graphicFrameLocks noChangeAspect="1"/>
          </p:cNvGraphicFramePr>
          <p:nvPr/>
        </p:nvGraphicFramePr>
        <p:xfrm>
          <a:off x="1692275" y="3789363"/>
          <a:ext cx="396875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33" name="Clip" r:id="rId4" imgW="1307263" imgH="1084139" progId="MS_ClipArt_Gallery.2">
                  <p:embed/>
                </p:oleObj>
              </mc:Choice>
              <mc:Fallback>
                <p:oleObj name="Clip" r:id="rId4" imgW="1307263" imgH="1084139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789363"/>
                        <a:ext cx="396875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1" name="Object 7"/>
          <p:cNvGraphicFramePr>
            <a:graphicFrameLocks noChangeAspect="1"/>
          </p:cNvGraphicFramePr>
          <p:nvPr/>
        </p:nvGraphicFramePr>
        <p:xfrm>
          <a:off x="4259263" y="3800475"/>
          <a:ext cx="396875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34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9263" y="3800475"/>
                        <a:ext cx="396875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2" name="Object 8"/>
          <p:cNvGraphicFramePr>
            <a:graphicFrameLocks noChangeAspect="1"/>
          </p:cNvGraphicFramePr>
          <p:nvPr/>
        </p:nvGraphicFramePr>
        <p:xfrm>
          <a:off x="5032375" y="3759200"/>
          <a:ext cx="395288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35" name="Clip" r:id="rId7" imgW="1307263" imgH="1084139" progId="MS_ClipArt_Gallery.2">
                  <p:embed/>
                </p:oleObj>
              </mc:Choice>
              <mc:Fallback>
                <p:oleObj name="Clip" r:id="rId7" imgW="1307263" imgH="1084139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75" y="3759200"/>
                        <a:ext cx="395288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3" name="Object 9"/>
          <p:cNvGraphicFramePr>
            <a:graphicFrameLocks noChangeAspect="1"/>
          </p:cNvGraphicFramePr>
          <p:nvPr/>
        </p:nvGraphicFramePr>
        <p:xfrm>
          <a:off x="2319338" y="3811588"/>
          <a:ext cx="395287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36" name="Clip" r:id="rId8" imgW="1307263" imgH="1084139" progId="MS_ClipArt_Gallery.2">
                  <p:embed/>
                </p:oleObj>
              </mc:Choice>
              <mc:Fallback>
                <p:oleObj name="Clip" r:id="rId8" imgW="1307263" imgH="1084139" progId="MS_ClipArt_Gallery.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338" y="3811588"/>
                        <a:ext cx="395287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4" name="Rectangle 10"/>
          <p:cNvSpPr>
            <a:spLocks noChangeArrowheads="1"/>
          </p:cNvSpPr>
          <p:nvPr/>
        </p:nvSpPr>
        <p:spPr bwMode="auto">
          <a:xfrm>
            <a:off x="5611813" y="3509963"/>
            <a:ext cx="274637" cy="61912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it-IT"/>
          </a:p>
        </p:txBody>
      </p:sp>
      <p:sp>
        <p:nvSpPr>
          <p:cNvPr id="54285" name="Rectangle 11"/>
          <p:cNvSpPr>
            <a:spLocks noChangeArrowheads="1"/>
          </p:cNvSpPr>
          <p:nvPr/>
        </p:nvSpPr>
        <p:spPr bwMode="auto">
          <a:xfrm>
            <a:off x="2162175" y="3500438"/>
            <a:ext cx="274638" cy="60325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it-IT"/>
          </a:p>
        </p:txBody>
      </p:sp>
      <p:graphicFrame>
        <p:nvGraphicFramePr>
          <p:cNvPr id="54286" name="Object 12"/>
          <p:cNvGraphicFramePr>
            <a:graphicFrameLocks noChangeAspect="1"/>
          </p:cNvGraphicFramePr>
          <p:nvPr/>
        </p:nvGraphicFramePr>
        <p:xfrm>
          <a:off x="3213100" y="3662363"/>
          <a:ext cx="395288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37" name="Clip" r:id="rId9" imgW="1307263" imgH="1084139" progId="MS_ClipArt_Gallery.2">
                  <p:embed/>
                </p:oleObj>
              </mc:Choice>
              <mc:Fallback>
                <p:oleObj name="Clip" r:id="rId9" imgW="1307263" imgH="1084139" progId="MS_ClipArt_Gallery.2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3662363"/>
                        <a:ext cx="395288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7" name="Object 13"/>
          <p:cNvGraphicFramePr>
            <a:graphicFrameLocks noChangeAspect="1"/>
          </p:cNvGraphicFramePr>
          <p:nvPr/>
        </p:nvGraphicFramePr>
        <p:xfrm>
          <a:off x="3627438" y="4094163"/>
          <a:ext cx="395287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38" name="Clip" r:id="rId10" imgW="1307263" imgH="1084139" progId="MS_ClipArt_Gallery.2">
                  <p:embed/>
                </p:oleObj>
              </mc:Choice>
              <mc:Fallback>
                <p:oleObj name="Clip" r:id="rId10" imgW="1307263" imgH="1084139" progId="MS_ClipArt_Gallery.2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438" y="4094163"/>
                        <a:ext cx="395287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8" name="Object 14"/>
          <p:cNvGraphicFramePr>
            <a:graphicFrameLocks noChangeAspect="1"/>
          </p:cNvGraphicFramePr>
          <p:nvPr/>
        </p:nvGraphicFramePr>
        <p:xfrm>
          <a:off x="6418263" y="3633788"/>
          <a:ext cx="395287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39" name="Clip" r:id="rId11" imgW="1307263" imgH="1084139" progId="MS_ClipArt_Gallery.2">
                  <p:embed/>
                </p:oleObj>
              </mc:Choice>
              <mc:Fallback>
                <p:oleObj name="Clip" r:id="rId11" imgW="1307263" imgH="1084139" progId="MS_ClipArt_Gallery.2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8263" y="3633788"/>
                        <a:ext cx="395287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9" name="Object 15"/>
          <p:cNvGraphicFramePr>
            <a:graphicFrameLocks noChangeAspect="1"/>
          </p:cNvGraphicFramePr>
          <p:nvPr/>
        </p:nvGraphicFramePr>
        <p:xfrm>
          <a:off x="5702300" y="3967163"/>
          <a:ext cx="395288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40" name="Clip" r:id="rId12" imgW="1307263" imgH="1084139" progId="MS_ClipArt_Gallery.2">
                  <p:embed/>
                </p:oleObj>
              </mc:Choice>
              <mc:Fallback>
                <p:oleObj name="Clip" r:id="rId12" imgW="1307263" imgH="1084139" progId="MS_ClipArt_Gallery.2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2300" y="3967163"/>
                        <a:ext cx="395288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0" name="Object 16"/>
          <p:cNvGraphicFramePr>
            <a:graphicFrameLocks noChangeAspect="1"/>
          </p:cNvGraphicFramePr>
          <p:nvPr/>
        </p:nvGraphicFramePr>
        <p:xfrm>
          <a:off x="1276350" y="3355975"/>
          <a:ext cx="395288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41" name="Clip" r:id="rId13" imgW="1307263" imgH="1084139" progId="MS_ClipArt_Gallery.2">
                  <p:embed/>
                </p:oleObj>
              </mc:Choice>
              <mc:Fallback>
                <p:oleObj name="Clip" r:id="rId13" imgW="1307263" imgH="1084139" progId="MS_ClipArt_Gallery.2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3355975"/>
                        <a:ext cx="395288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1" name="Line 17"/>
          <p:cNvSpPr>
            <a:spLocks noChangeShapeType="1"/>
          </p:cNvSpPr>
          <p:nvPr/>
        </p:nvSpPr>
        <p:spPr bwMode="auto">
          <a:xfrm flipH="1">
            <a:off x="1633538" y="3503613"/>
            <a:ext cx="527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4292" name="Line 18"/>
          <p:cNvSpPr>
            <a:spLocks noChangeShapeType="1"/>
          </p:cNvSpPr>
          <p:nvPr/>
        </p:nvSpPr>
        <p:spPr bwMode="auto">
          <a:xfrm flipH="1">
            <a:off x="2000250" y="3546475"/>
            <a:ext cx="258763" cy="284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4293" name="Line 19"/>
          <p:cNvSpPr>
            <a:spLocks noChangeShapeType="1"/>
          </p:cNvSpPr>
          <p:nvPr/>
        </p:nvSpPr>
        <p:spPr bwMode="auto">
          <a:xfrm>
            <a:off x="2398713" y="3573463"/>
            <a:ext cx="68262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4294" name="Line 20"/>
          <p:cNvSpPr>
            <a:spLocks noChangeShapeType="1"/>
          </p:cNvSpPr>
          <p:nvPr/>
        </p:nvSpPr>
        <p:spPr bwMode="auto">
          <a:xfrm flipH="1">
            <a:off x="3581400" y="3538538"/>
            <a:ext cx="328613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4295" name="Line 21"/>
          <p:cNvSpPr>
            <a:spLocks noChangeShapeType="1"/>
          </p:cNvSpPr>
          <p:nvPr/>
        </p:nvSpPr>
        <p:spPr bwMode="auto">
          <a:xfrm flipH="1">
            <a:off x="3878263" y="3556000"/>
            <a:ext cx="120650" cy="528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4296" name="Line 22"/>
          <p:cNvSpPr>
            <a:spLocks noChangeShapeType="1"/>
          </p:cNvSpPr>
          <p:nvPr/>
        </p:nvSpPr>
        <p:spPr bwMode="auto">
          <a:xfrm>
            <a:off x="4168775" y="3503613"/>
            <a:ext cx="217488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4297" name="Line 23"/>
          <p:cNvSpPr>
            <a:spLocks noChangeShapeType="1"/>
          </p:cNvSpPr>
          <p:nvPr/>
        </p:nvSpPr>
        <p:spPr bwMode="auto">
          <a:xfrm flipH="1">
            <a:off x="5381625" y="3573463"/>
            <a:ext cx="406400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4298" name="Line 24"/>
          <p:cNvSpPr>
            <a:spLocks noChangeShapeType="1"/>
          </p:cNvSpPr>
          <p:nvPr/>
        </p:nvSpPr>
        <p:spPr bwMode="auto">
          <a:xfrm flipH="1">
            <a:off x="5857875" y="3546475"/>
            <a:ext cx="9525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4299" name="Line 25"/>
          <p:cNvSpPr>
            <a:spLocks noChangeShapeType="1"/>
          </p:cNvSpPr>
          <p:nvPr/>
        </p:nvSpPr>
        <p:spPr bwMode="auto">
          <a:xfrm>
            <a:off x="5976938" y="3476625"/>
            <a:ext cx="487362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grpSp>
        <p:nvGrpSpPr>
          <p:cNvPr id="54300" name="Group 26"/>
          <p:cNvGrpSpPr>
            <a:grpSpLocks/>
          </p:cNvGrpSpPr>
          <p:nvPr/>
        </p:nvGrpSpPr>
        <p:grpSpPr bwMode="auto">
          <a:xfrm>
            <a:off x="3913188" y="2181225"/>
            <a:ext cx="352425" cy="227013"/>
            <a:chOff x="620" y="1640"/>
            <a:chExt cx="288" cy="209"/>
          </a:xfrm>
        </p:grpSpPr>
        <p:sp>
          <p:nvSpPr>
            <p:cNvPr id="54332" name="Line 27"/>
            <p:cNvSpPr>
              <a:spLocks noChangeShapeType="1"/>
            </p:cNvSpPr>
            <p:nvPr/>
          </p:nvSpPr>
          <p:spPr bwMode="auto">
            <a:xfrm>
              <a:off x="908" y="164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54333" name="Rectangle 28"/>
            <p:cNvSpPr>
              <a:spLocks noChangeArrowheads="1"/>
            </p:cNvSpPr>
            <p:nvPr/>
          </p:nvSpPr>
          <p:spPr bwMode="auto">
            <a:xfrm>
              <a:off x="620" y="1784"/>
              <a:ext cx="267" cy="65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it-IT"/>
            </a:p>
          </p:txBody>
        </p:sp>
        <p:grpSp>
          <p:nvGrpSpPr>
            <p:cNvPr id="54334" name="Group 29"/>
            <p:cNvGrpSpPr>
              <a:grpSpLocks/>
            </p:cNvGrpSpPr>
            <p:nvPr/>
          </p:nvGrpSpPr>
          <p:grpSpPr bwMode="auto">
            <a:xfrm>
              <a:off x="764" y="1688"/>
              <a:ext cx="109" cy="91"/>
              <a:chOff x="576" y="3456"/>
              <a:chExt cx="288" cy="240"/>
            </a:xfrm>
          </p:grpSpPr>
          <p:sp>
            <p:nvSpPr>
              <p:cNvPr id="54335" name="Line 30"/>
              <p:cNvSpPr>
                <a:spLocks noChangeShapeType="1"/>
              </p:cNvSpPr>
              <p:nvPr/>
            </p:nvSpPr>
            <p:spPr bwMode="auto">
              <a:xfrm>
                <a:off x="624" y="3456"/>
                <a:ext cx="192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  <p:sp>
            <p:nvSpPr>
              <p:cNvPr id="54336" name="Line 31"/>
              <p:cNvSpPr>
                <a:spLocks noChangeShapeType="1"/>
              </p:cNvSpPr>
              <p:nvPr/>
            </p:nvSpPr>
            <p:spPr bwMode="auto">
              <a:xfrm flipH="1">
                <a:off x="576" y="3456"/>
                <a:ext cx="288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</p:grpSp>
      </p:grpSp>
      <p:sp>
        <p:nvSpPr>
          <p:cNvPr id="54301" name="Line 32"/>
          <p:cNvSpPr>
            <a:spLocks noChangeShapeType="1"/>
          </p:cNvSpPr>
          <p:nvPr/>
        </p:nvSpPr>
        <p:spPr bwMode="auto">
          <a:xfrm flipH="1">
            <a:off x="2389188" y="2409825"/>
            <a:ext cx="1581150" cy="969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4302" name="Line 33"/>
          <p:cNvSpPr>
            <a:spLocks noChangeShapeType="1"/>
          </p:cNvSpPr>
          <p:nvPr/>
        </p:nvSpPr>
        <p:spPr bwMode="auto">
          <a:xfrm>
            <a:off x="4117975" y="2401888"/>
            <a:ext cx="0" cy="1003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4303" name="Line 34"/>
          <p:cNvSpPr>
            <a:spLocks noChangeShapeType="1"/>
          </p:cNvSpPr>
          <p:nvPr/>
        </p:nvSpPr>
        <p:spPr bwMode="auto">
          <a:xfrm flipH="1" flipV="1">
            <a:off x="4267200" y="2357438"/>
            <a:ext cx="1420813" cy="1111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4304" name="Text Box 35"/>
          <p:cNvSpPr txBox="1">
            <a:spLocks noChangeArrowheads="1"/>
          </p:cNvSpPr>
          <p:nvPr/>
        </p:nvSpPr>
        <p:spPr bwMode="auto">
          <a:xfrm>
            <a:off x="2530475" y="3244850"/>
            <a:ext cx="582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hub</a:t>
            </a:r>
          </a:p>
        </p:txBody>
      </p:sp>
      <p:sp>
        <p:nvSpPr>
          <p:cNvPr id="54305" name="Text Box 36"/>
          <p:cNvSpPr txBox="1">
            <a:spLocks noChangeArrowheads="1"/>
          </p:cNvSpPr>
          <p:nvPr/>
        </p:nvSpPr>
        <p:spPr bwMode="auto">
          <a:xfrm>
            <a:off x="4252913" y="3201988"/>
            <a:ext cx="5699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hub</a:t>
            </a:r>
          </a:p>
        </p:txBody>
      </p:sp>
      <p:sp>
        <p:nvSpPr>
          <p:cNvPr id="54306" name="Text Box 37"/>
          <p:cNvSpPr txBox="1">
            <a:spLocks noChangeArrowheads="1"/>
          </p:cNvSpPr>
          <p:nvPr/>
        </p:nvSpPr>
        <p:spPr bwMode="auto">
          <a:xfrm>
            <a:off x="6069013" y="3151188"/>
            <a:ext cx="5699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hub</a:t>
            </a:r>
          </a:p>
        </p:txBody>
      </p:sp>
      <p:sp>
        <p:nvSpPr>
          <p:cNvPr id="54307" name="Text Box 38"/>
          <p:cNvSpPr txBox="1">
            <a:spLocks noChangeArrowheads="1"/>
          </p:cNvSpPr>
          <p:nvPr/>
        </p:nvSpPr>
        <p:spPr bwMode="auto">
          <a:xfrm>
            <a:off x="4394200" y="2132013"/>
            <a:ext cx="873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switch</a:t>
            </a:r>
          </a:p>
        </p:txBody>
      </p:sp>
      <p:sp>
        <p:nvSpPr>
          <p:cNvPr id="54308" name="Text Box 39"/>
          <p:cNvSpPr txBox="1">
            <a:spLocks noChangeArrowheads="1"/>
          </p:cNvSpPr>
          <p:nvPr/>
        </p:nvSpPr>
        <p:spPr bwMode="auto">
          <a:xfrm>
            <a:off x="965200" y="3303588"/>
            <a:ext cx="3508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A</a:t>
            </a:r>
          </a:p>
        </p:txBody>
      </p:sp>
      <p:sp>
        <p:nvSpPr>
          <p:cNvPr id="54309" name="Text Box 40"/>
          <p:cNvSpPr txBox="1">
            <a:spLocks noChangeArrowheads="1"/>
          </p:cNvSpPr>
          <p:nvPr/>
        </p:nvSpPr>
        <p:spPr bwMode="auto">
          <a:xfrm>
            <a:off x="1646238" y="4076700"/>
            <a:ext cx="3286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B</a:t>
            </a:r>
          </a:p>
        </p:txBody>
      </p:sp>
      <p:sp>
        <p:nvSpPr>
          <p:cNvPr id="54310" name="Text Box 41"/>
          <p:cNvSpPr txBox="1">
            <a:spLocks noChangeArrowheads="1"/>
          </p:cNvSpPr>
          <p:nvPr/>
        </p:nvSpPr>
        <p:spPr bwMode="auto">
          <a:xfrm>
            <a:off x="2303463" y="4089400"/>
            <a:ext cx="322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C</a:t>
            </a:r>
          </a:p>
        </p:txBody>
      </p:sp>
      <p:sp>
        <p:nvSpPr>
          <p:cNvPr id="54311" name="Text Box 42"/>
          <p:cNvSpPr txBox="1">
            <a:spLocks noChangeArrowheads="1"/>
          </p:cNvSpPr>
          <p:nvPr/>
        </p:nvSpPr>
        <p:spPr bwMode="auto">
          <a:xfrm>
            <a:off x="3114675" y="3910013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D</a:t>
            </a:r>
          </a:p>
        </p:txBody>
      </p:sp>
      <p:sp>
        <p:nvSpPr>
          <p:cNvPr id="54312" name="Text Box 43"/>
          <p:cNvSpPr txBox="1">
            <a:spLocks noChangeArrowheads="1"/>
          </p:cNvSpPr>
          <p:nvPr/>
        </p:nvSpPr>
        <p:spPr bwMode="auto">
          <a:xfrm>
            <a:off x="3990975" y="4167188"/>
            <a:ext cx="327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E</a:t>
            </a:r>
          </a:p>
        </p:txBody>
      </p:sp>
      <p:sp>
        <p:nvSpPr>
          <p:cNvPr id="54313" name="Text Box 44"/>
          <p:cNvSpPr txBox="1">
            <a:spLocks noChangeArrowheads="1"/>
          </p:cNvSpPr>
          <p:nvPr/>
        </p:nvSpPr>
        <p:spPr bwMode="auto">
          <a:xfrm>
            <a:off x="4633913" y="3883025"/>
            <a:ext cx="322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F</a:t>
            </a:r>
          </a:p>
        </p:txBody>
      </p:sp>
      <p:sp>
        <p:nvSpPr>
          <p:cNvPr id="54314" name="Text Box 45"/>
          <p:cNvSpPr txBox="1">
            <a:spLocks noChangeArrowheads="1"/>
          </p:cNvSpPr>
          <p:nvPr/>
        </p:nvSpPr>
        <p:spPr bwMode="auto">
          <a:xfrm>
            <a:off x="5175250" y="4025900"/>
            <a:ext cx="339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G</a:t>
            </a:r>
          </a:p>
        </p:txBody>
      </p:sp>
      <p:sp>
        <p:nvSpPr>
          <p:cNvPr id="54315" name="Text Box 46"/>
          <p:cNvSpPr txBox="1">
            <a:spLocks noChangeArrowheads="1"/>
          </p:cNvSpPr>
          <p:nvPr/>
        </p:nvSpPr>
        <p:spPr bwMode="auto">
          <a:xfrm>
            <a:off x="6038850" y="4102100"/>
            <a:ext cx="360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H</a:t>
            </a:r>
          </a:p>
        </p:txBody>
      </p:sp>
      <p:sp>
        <p:nvSpPr>
          <p:cNvPr id="54316" name="Text Box 48"/>
          <p:cNvSpPr txBox="1">
            <a:spLocks noChangeArrowheads="1"/>
          </p:cNvSpPr>
          <p:nvPr/>
        </p:nvSpPr>
        <p:spPr bwMode="auto">
          <a:xfrm>
            <a:off x="6784975" y="3548063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I</a:t>
            </a:r>
          </a:p>
        </p:txBody>
      </p:sp>
      <p:sp>
        <p:nvSpPr>
          <p:cNvPr id="54317" name="Line 49"/>
          <p:cNvSpPr>
            <a:spLocks noChangeShapeType="1"/>
          </p:cNvSpPr>
          <p:nvPr/>
        </p:nvSpPr>
        <p:spPr bwMode="auto">
          <a:xfrm>
            <a:off x="6813550" y="2319338"/>
            <a:ext cx="1981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4318" name="Line 50"/>
          <p:cNvSpPr>
            <a:spLocks noChangeShapeType="1"/>
          </p:cNvSpPr>
          <p:nvPr/>
        </p:nvSpPr>
        <p:spPr bwMode="auto">
          <a:xfrm>
            <a:off x="7688263" y="1970088"/>
            <a:ext cx="0" cy="19446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4319" name="Text Box 51"/>
          <p:cNvSpPr txBox="1">
            <a:spLocks noChangeArrowheads="1"/>
          </p:cNvSpPr>
          <p:nvPr/>
        </p:nvSpPr>
        <p:spPr bwMode="auto">
          <a:xfrm>
            <a:off x="6669088" y="1939925"/>
            <a:ext cx="1028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solidFill>
                  <a:srgbClr val="FF0000"/>
                </a:solidFill>
              </a:rPr>
              <a:t>address</a:t>
            </a:r>
          </a:p>
        </p:txBody>
      </p:sp>
      <p:sp>
        <p:nvSpPr>
          <p:cNvPr id="54320" name="Text Box 52"/>
          <p:cNvSpPr txBox="1">
            <a:spLocks noChangeArrowheads="1"/>
          </p:cNvSpPr>
          <p:nvPr/>
        </p:nvSpPr>
        <p:spPr bwMode="auto">
          <a:xfrm>
            <a:off x="7699375" y="1951038"/>
            <a:ext cx="11858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solidFill>
                  <a:srgbClr val="FF0000"/>
                </a:solidFill>
              </a:rPr>
              <a:t>interface</a:t>
            </a:r>
          </a:p>
        </p:txBody>
      </p:sp>
      <p:sp>
        <p:nvSpPr>
          <p:cNvPr id="54321" name="Text Box 53"/>
          <p:cNvSpPr txBox="1">
            <a:spLocks noChangeArrowheads="1"/>
          </p:cNvSpPr>
          <p:nvPr/>
        </p:nvSpPr>
        <p:spPr bwMode="auto">
          <a:xfrm>
            <a:off x="7197725" y="2351088"/>
            <a:ext cx="350838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A</a:t>
            </a:r>
          </a:p>
          <a:p>
            <a:r>
              <a:rPr lang="en-US" u="none"/>
              <a:t>B</a:t>
            </a:r>
          </a:p>
          <a:p>
            <a:r>
              <a:rPr lang="en-US" u="none"/>
              <a:t>E</a:t>
            </a:r>
          </a:p>
          <a:p>
            <a:r>
              <a:rPr lang="en-US" u="none"/>
              <a:t>G</a:t>
            </a:r>
          </a:p>
          <a:p>
            <a:r>
              <a:rPr lang="en-US" u="none"/>
              <a:t>C</a:t>
            </a:r>
          </a:p>
        </p:txBody>
      </p:sp>
      <p:sp>
        <p:nvSpPr>
          <p:cNvPr id="54322" name="Text Box 54"/>
          <p:cNvSpPr txBox="1">
            <a:spLocks noChangeArrowheads="1"/>
          </p:cNvSpPr>
          <p:nvPr/>
        </p:nvSpPr>
        <p:spPr bwMode="auto">
          <a:xfrm>
            <a:off x="7777163" y="2349500"/>
            <a:ext cx="3238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1</a:t>
            </a:r>
          </a:p>
          <a:p>
            <a:r>
              <a:rPr lang="en-US" u="none"/>
              <a:t>1</a:t>
            </a:r>
          </a:p>
          <a:p>
            <a:r>
              <a:rPr lang="en-US" u="none"/>
              <a:t>2</a:t>
            </a:r>
          </a:p>
          <a:p>
            <a:r>
              <a:rPr lang="en-US" u="none"/>
              <a:t>3</a:t>
            </a:r>
          </a:p>
          <a:p>
            <a:r>
              <a:rPr lang="en-US" u="none"/>
              <a:t>1</a:t>
            </a:r>
          </a:p>
        </p:txBody>
      </p:sp>
      <p:sp>
        <p:nvSpPr>
          <p:cNvPr id="531511" name="Oval 55"/>
          <p:cNvSpPr>
            <a:spLocks noChangeArrowheads="1"/>
          </p:cNvSpPr>
          <p:nvPr/>
        </p:nvSpPr>
        <p:spPr bwMode="auto">
          <a:xfrm>
            <a:off x="3581400" y="360680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1512" name="Oval 56"/>
          <p:cNvSpPr>
            <a:spLocks noChangeArrowheads="1"/>
          </p:cNvSpPr>
          <p:nvPr/>
        </p:nvSpPr>
        <p:spPr bwMode="auto">
          <a:xfrm>
            <a:off x="2413000" y="346710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1513" name="Oval 57"/>
          <p:cNvSpPr>
            <a:spLocks noChangeArrowheads="1"/>
          </p:cNvSpPr>
          <p:nvPr/>
        </p:nvSpPr>
        <p:spPr bwMode="auto">
          <a:xfrm>
            <a:off x="4178300" y="340360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1514" name="Oval 58"/>
          <p:cNvSpPr>
            <a:spLocks noChangeArrowheads="1"/>
          </p:cNvSpPr>
          <p:nvPr/>
        </p:nvSpPr>
        <p:spPr bwMode="auto">
          <a:xfrm>
            <a:off x="3949700" y="348615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1515" name="Oval 59"/>
          <p:cNvSpPr>
            <a:spLocks noChangeArrowheads="1"/>
          </p:cNvSpPr>
          <p:nvPr/>
        </p:nvSpPr>
        <p:spPr bwMode="auto">
          <a:xfrm>
            <a:off x="4044950" y="328930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1516" name="Rectangle 60"/>
          <p:cNvSpPr>
            <a:spLocks noChangeArrowheads="1"/>
          </p:cNvSpPr>
          <p:nvPr/>
        </p:nvSpPr>
        <p:spPr bwMode="auto">
          <a:xfrm>
            <a:off x="7302500" y="3759200"/>
            <a:ext cx="723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it-IT" u="none"/>
              <a:t>D      2</a:t>
            </a:r>
          </a:p>
        </p:txBody>
      </p:sp>
      <p:sp>
        <p:nvSpPr>
          <p:cNvPr id="531517" name="Oval 61"/>
          <p:cNvSpPr>
            <a:spLocks noChangeArrowheads="1"/>
          </p:cNvSpPr>
          <p:nvPr/>
        </p:nvSpPr>
        <p:spPr bwMode="auto">
          <a:xfrm>
            <a:off x="4089400" y="214630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1518" name="Oval 62"/>
          <p:cNvSpPr>
            <a:spLocks noChangeArrowheads="1"/>
          </p:cNvSpPr>
          <p:nvPr/>
        </p:nvSpPr>
        <p:spPr bwMode="auto">
          <a:xfrm>
            <a:off x="2209800" y="349250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1519" name="Oval 63"/>
          <p:cNvSpPr>
            <a:spLocks noChangeArrowheads="1"/>
          </p:cNvSpPr>
          <p:nvPr/>
        </p:nvSpPr>
        <p:spPr bwMode="auto">
          <a:xfrm>
            <a:off x="2184400" y="334010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3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7 0.01759 L 0.05486 -0.03982 " pathEditMode="relative" ptsTypes="AA">
                                      <p:cBhvr>
                                        <p:cTn id="10" dur="2000" fill="hold"/>
                                        <p:tgtEl>
                                          <p:spTgt spid="5315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3" dur="500"/>
                                        <p:tgtEl>
                                          <p:spTgt spid="531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3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53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53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44444E-6 C -0.0059 0.03611 -0.01163 0.07245 -0.01389 0.08704 " pathEditMode="relative" ptsTypes="aA">
                                      <p:cBhvr>
                                        <p:cTn id="27" dur="2000" fill="hold"/>
                                        <p:tgtEl>
                                          <p:spTgt spid="5315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42 -0.01019 C -0.01042 -0.01019 0.0059 0.02083 0.02222 0.05185 " pathEditMode="relative" ptsTypes="aA">
                                      <p:cBhvr>
                                        <p:cTn id="29" dur="2000" fill="hold"/>
                                        <p:tgtEl>
                                          <p:spTgt spid="5315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0649 C 0.00417 0.00649 0.00417 -0.07268 0.00417 -0.15185 " pathEditMode="relative" ptsTypes="aA">
                                      <p:cBhvr>
                                        <p:cTn id="31" dur="2000" fill="hold"/>
                                        <p:tgtEl>
                                          <p:spTgt spid="5315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3" presetID="1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4" dur="500"/>
                                        <p:tgtEl>
                                          <p:spTgt spid="531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7" dur="500"/>
                                        <p:tgtEl>
                                          <p:spTgt spid="531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40" dur="500"/>
                                        <p:tgtEl>
                                          <p:spTgt spid="531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3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531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531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531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531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53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531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531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531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531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5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53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531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531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531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531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0.01482 C -0.0783 0.08658 -0.15573 0.15834 -0.18681 0.18705 " pathEditMode="relative" ptsTypes="aA">
                                      <p:cBhvr>
                                        <p:cTn id="68" dur="2000" fill="hold"/>
                                        <p:tgtEl>
                                          <p:spTgt spid="5315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70" presetID="1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71" dur="500"/>
                                        <p:tgtEl>
                                          <p:spTgt spid="531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7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53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53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53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8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53 0.01297 C 0.02153 0.01297 -0.01909 0.01482 -0.05972 0.01667 " pathEditMode="relative" ptsTypes="aA">
                                      <p:cBhvr>
                                        <p:cTn id="85" dur="2000" fill="hold"/>
                                        <p:tgtEl>
                                          <p:spTgt spid="5315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7.40741E-7 C 1.11111E-6 -7.40741E-7 -0.01702 0.02824 -0.03403 0.05648 " pathEditMode="relative" ptsTypes="aA">
                                      <p:cBhvr>
                                        <p:cTn id="87" dur="2000" fill="hold"/>
                                        <p:tgtEl>
                                          <p:spTgt spid="5315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7 -0.00556 C -0.00347 -0.00556 0.00521 0.02315 0.01389 0.05185 " pathEditMode="relative" ptsTypes="aA">
                                      <p:cBhvr>
                                        <p:cTn id="89" dur="2000" fill="hold"/>
                                        <p:tgtEl>
                                          <p:spTgt spid="5315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91" presetID="1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92" dur="500"/>
                                        <p:tgtEl>
                                          <p:spTgt spid="531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95" dur="500"/>
                                        <p:tgtEl>
                                          <p:spTgt spid="531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511" grpId="0" animBg="1"/>
      <p:bldP spid="531511" grpId="1" animBg="1"/>
      <p:bldP spid="531511" grpId="2" animBg="1"/>
      <p:bldP spid="531512" grpId="0" animBg="1"/>
      <p:bldP spid="531512" grpId="1" animBg="1"/>
      <p:bldP spid="531513" grpId="0" animBg="1"/>
      <p:bldP spid="531513" grpId="1" animBg="1"/>
      <p:bldP spid="531513" grpId="2" animBg="1"/>
      <p:bldP spid="531514" grpId="0" animBg="1"/>
      <p:bldP spid="531514" grpId="1" animBg="1"/>
      <p:bldP spid="531514" grpId="2" animBg="1"/>
      <p:bldP spid="531515" grpId="0" animBg="1"/>
      <p:bldP spid="531515" grpId="1" animBg="1"/>
      <p:bldP spid="531515" grpId="2" animBg="1"/>
      <p:bldP spid="531516" grpId="0"/>
      <p:bldP spid="531517" grpId="0" animBg="1"/>
      <p:bldP spid="531517" grpId="1" animBg="1"/>
      <p:bldP spid="531517" grpId="2" animBg="1"/>
      <p:bldP spid="531518" grpId="0" animBg="1"/>
      <p:bldP spid="531518" grpId="1" animBg="1"/>
      <p:bldP spid="531518" grpId="2" animBg="1"/>
      <p:bldP spid="531519" grpId="0" animBg="1"/>
      <p:bldP spid="531519" grpId="1" animBg="1"/>
      <p:bldP spid="531519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7772400" cy="1143000"/>
          </a:xfrm>
        </p:spPr>
        <p:txBody>
          <a:bodyPr/>
          <a:lstStyle/>
          <a:p>
            <a:r>
              <a:rPr lang="en-US" sz="3600" dirty="0"/>
              <a:t>Port Stealing: example</a:t>
            </a:r>
            <a:endParaRPr lang="en-US" dirty="0"/>
          </a:p>
        </p:txBody>
      </p:sp>
      <p:sp>
        <p:nvSpPr>
          <p:cNvPr id="9230" name="Rectangle 3"/>
          <p:cNvSpPr>
            <a:spLocks noGrp="1" noChangeArrowheads="1"/>
          </p:cNvSpPr>
          <p:nvPr>
            <p:ph idx="1"/>
          </p:nvPr>
        </p:nvSpPr>
        <p:spPr>
          <a:xfrm>
            <a:off x="550863" y="1139825"/>
            <a:ext cx="77724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dirty="0"/>
              <a:t>C send a frame to R.  G is an intruder</a:t>
            </a:r>
            <a:endParaRPr lang="en-US" dirty="0"/>
          </a:p>
        </p:txBody>
      </p:sp>
      <p:sp>
        <p:nvSpPr>
          <p:cNvPr id="9227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5: DataLink Layer</a:t>
            </a:r>
          </a:p>
        </p:txBody>
      </p:sp>
      <p:sp>
        <p:nvSpPr>
          <p:cNvPr id="9228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5-</a:t>
            </a:r>
            <a:fld id="{C42F40B8-CD21-469A-9641-BF42E20FD59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30437" name="Rectangle 5"/>
          <p:cNvSpPr>
            <a:spLocks noChangeArrowheads="1"/>
          </p:cNvSpPr>
          <p:nvPr/>
        </p:nvSpPr>
        <p:spPr bwMode="auto">
          <a:xfrm>
            <a:off x="714375" y="4664075"/>
            <a:ext cx="7772400" cy="184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000" u="none" dirty="0"/>
              <a:t>G sends frames using R as source MAC. This forces wrong updating of the switch table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000" u="none" dirty="0"/>
              <a:t>G can then capture frames to R, can record, filter and alter them. Then, for avoiding disruption of communication, it sends frames to the real R, stimulating re-update of the switch table</a:t>
            </a:r>
          </a:p>
        </p:txBody>
      </p:sp>
      <p:sp>
        <p:nvSpPr>
          <p:cNvPr id="9232" name="Rectangle 7"/>
          <p:cNvSpPr>
            <a:spLocks noChangeArrowheads="1"/>
          </p:cNvSpPr>
          <p:nvPr/>
        </p:nvSpPr>
        <p:spPr bwMode="auto">
          <a:xfrm>
            <a:off x="3863975" y="3502025"/>
            <a:ext cx="274638" cy="61913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it-IT"/>
          </a:p>
        </p:txBody>
      </p:sp>
      <p:sp>
        <p:nvSpPr>
          <p:cNvPr id="9233" name="Rectangle 12"/>
          <p:cNvSpPr>
            <a:spLocks noChangeArrowheads="1"/>
          </p:cNvSpPr>
          <p:nvPr/>
        </p:nvSpPr>
        <p:spPr bwMode="auto">
          <a:xfrm>
            <a:off x="5611813" y="3509963"/>
            <a:ext cx="274637" cy="61912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it-IT"/>
          </a:p>
        </p:txBody>
      </p:sp>
      <p:sp>
        <p:nvSpPr>
          <p:cNvPr id="9234" name="Rectangle 13"/>
          <p:cNvSpPr>
            <a:spLocks noChangeArrowheads="1"/>
          </p:cNvSpPr>
          <p:nvPr/>
        </p:nvSpPr>
        <p:spPr bwMode="auto">
          <a:xfrm>
            <a:off x="2162175" y="3500438"/>
            <a:ext cx="274638" cy="60325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it-IT"/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 flipH="1">
            <a:off x="1633538" y="3503613"/>
            <a:ext cx="527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it-IT"/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 flipH="1">
            <a:off x="2000250" y="3546475"/>
            <a:ext cx="258763" cy="284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it-IT"/>
          </a:p>
        </p:txBody>
      </p:sp>
      <p:sp>
        <p:nvSpPr>
          <p:cNvPr id="9237" name="Line 21"/>
          <p:cNvSpPr>
            <a:spLocks noChangeShapeType="1"/>
          </p:cNvSpPr>
          <p:nvPr/>
        </p:nvSpPr>
        <p:spPr bwMode="auto">
          <a:xfrm>
            <a:off x="2398713" y="3573463"/>
            <a:ext cx="68262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it-IT"/>
          </a:p>
        </p:txBody>
      </p:sp>
      <p:sp>
        <p:nvSpPr>
          <p:cNvPr id="9238" name="Line 22"/>
          <p:cNvSpPr>
            <a:spLocks noChangeShapeType="1"/>
          </p:cNvSpPr>
          <p:nvPr/>
        </p:nvSpPr>
        <p:spPr bwMode="auto">
          <a:xfrm flipH="1">
            <a:off x="3581400" y="3538538"/>
            <a:ext cx="328613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it-IT"/>
          </a:p>
        </p:txBody>
      </p:sp>
      <p:sp>
        <p:nvSpPr>
          <p:cNvPr id="9241" name="Line 25"/>
          <p:cNvSpPr>
            <a:spLocks noChangeShapeType="1"/>
          </p:cNvSpPr>
          <p:nvPr/>
        </p:nvSpPr>
        <p:spPr bwMode="auto">
          <a:xfrm flipH="1">
            <a:off x="5381625" y="3573463"/>
            <a:ext cx="406400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it-IT"/>
          </a:p>
        </p:txBody>
      </p:sp>
      <p:sp>
        <p:nvSpPr>
          <p:cNvPr id="9242" name="Line 26"/>
          <p:cNvSpPr>
            <a:spLocks noChangeShapeType="1"/>
          </p:cNvSpPr>
          <p:nvPr/>
        </p:nvSpPr>
        <p:spPr bwMode="auto">
          <a:xfrm flipH="1">
            <a:off x="5857875" y="3546475"/>
            <a:ext cx="9525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it-IT"/>
          </a:p>
        </p:txBody>
      </p:sp>
      <p:sp>
        <p:nvSpPr>
          <p:cNvPr id="9243" name="Line 27"/>
          <p:cNvSpPr>
            <a:spLocks noChangeShapeType="1"/>
          </p:cNvSpPr>
          <p:nvPr/>
        </p:nvSpPr>
        <p:spPr bwMode="auto">
          <a:xfrm>
            <a:off x="5976938" y="3476625"/>
            <a:ext cx="487362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it-IT"/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913188" y="2181225"/>
            <a:ext cx="352425" cy="227013"/>
            <a:chOff x="620" y="1640"/>
            <a:chExt cx="288" cy="209"/>
          </a:xfrm>
        </p:grpSpPr>
        <p:sp>
          <p:nvSpPr>
            <p:cNvPr id="9282" name="Line 29"/>
            <p:cNvSpPr>
              <a:spLocks noChangeShapeType="1"/>
            </p:cNvSpPr>
            <p:nvPr/>
          </p:nvSpPr>
          <p:spPr bwMode="auto">
            <a:xfrm>
              <a:off x="908" y="164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9283" name="Rectangle 30"/>
            <p:cNvSpPr>
              <a:spLocks noChangeArrowheads="1"/>
            </p:cNvSpPr>
            <p:nvPr/>
          </p:nvSpPr>
          <p:spPr bwMode="auto">
            <a:xfrm>
              <a:off x="620" y="1784"/>
              <a:ext cx="267" cy="65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it-IT"/>
            </a:p>
          </p:txBody>
        </p:sp>
        <p:grpSp>
          <p:nvGrpSpPr>
            <p:cNvPr id="3" name="Group 31"/>
            <p:cNvGrpSpPr>
              <a:grpSpLocks/>
            </p:cNvGrpSpPr>
            <p:nvPr/>
          </p:nvGrpSpPr>
          <p:grpSpPr bwMode="auto">
            <a:xfrm>
              <a:off x="764" y="1688"/>
              <a:ext cx="109" cy="91"/>
              <a:chOff x="576" y="3456"/>
              <a:chExt cx="288" cy="240"/>
            </a:xfrm>
          </p:grpSpPr>
          <p:sp>
            <p:nvSpPr>
              <p:cNvPr id="9285" name="Line 32"/>
              <p:cNvSpPr>
                <a:spLocks noChangeShapeType="1"/>
              </p:cNvSpPr>
              <p:nvPr/>
            </p:nvSpPr>
            <p:spPr bwMode="auto">
              <a:xfrm>
                <a:off x="624" y="3456"/>
                <a:ext cx="192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it-IT"/>
              </a:p>
            </p:txBody>
          </p:sp>
          <p:sp>
            <p:nvSpPr>
              <p:cNvPr id="9286" name="Line 33"/>
              <p:cNvSpPr>
                <a:spLocks noChangeShapeType="1"/>
              </p:cNvSpPr>
              <p:nvPr/>
            </p:nvSpPr>
            <p:spPr bwMode="auto">
              <a:xfrm flipH="1">
                <a:off x="576" y="3456"/>
                <a:ext cx="288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it-IT"/>
              </a:p>
            </p:txBody>
          </p:sp>
        </p:grpSp>
      </p:grpSp>
      <p:sp>
        <p:nvSpPr>
          <p:cNvPr id="9245" name="Line 34"/>
          <p:cNvSpPr>
            <a:spLocks noChangeShapeType="1"/>
          </p:cNvSpPr>
          <p:nvPr/>
        </p:nvSpPr>
        <p:spPr bwMode="auto">
          <a:xfrm flipH="1">
            <a:off x="2389188" y="2409825"/>
            <a:ext cx="1581150" cy="969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it-IT"/>
          </a:p>
        </p:txBody>
      </p:sp>
      <p:sp>
        <p:nvSpPr>
          <p:cNvPr id="9246" name="Line 35"/>
          <p:cNvSpPr>
            <a:spLocks noChangeShapeType="1"/>
          </p:cNvSpPr>
          <p:nvPr/>
        </p:nvSpPr>
        <p:spPr bwMode="auto">
          <a:xfrm>
            <a:off x="4117975" y="2401888"/>
            <a:ext cx="0" cy="1003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it-IT"/>
          </a:p>
        </p:txBody>
      </p:sp>
      <p:sp>
        <p:nvSpPr>
          <p:cNvPr id="9247" name="Line 36"/>
          <p:cNvSpPr>
            <a:spLocks noChangeShapeType="1"/>
          </p:cNvSpPr>
          <p:nvPr/>
        </p:nvSpPr>
        <p:spPr bwMode="auto">
          <a:xfrm flipH="1" flipV="1">
            <a:off x="4267200" y="2357438"/>
            <a:ext cx="1420813" cy="1111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it-IT"/>
          </a:p>
        </p:txBody>
      </p:sp>
      <p:sp>
        <p:nvSpPr>
          <p:cNvPr id="9248" name="Text Box 37"/>
          <p:cNvSpPr txBox="1">
            <a:spLocks noChangeArrowheads="1"/>
          </p:cNvSpPr>
          <p:nvPr/>
        </p:nvSpPr>
        <p:spPr bwMode="auto">
          <a:xfrm>
            <a:off x="2530475" y="3244850"/>
            <a:ext cx="582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u="none"/>
              <a:t>hub</a:t>
            </a:r>
          </a:p>
        </p:txBody>
      </p:sp>
      <p:sp>
        <p:nvSpPr>
          <p:cNvPr id="9249" name="Text Box 38"/>
          <p:cNvSpPr txBox="1">
            <a:spLocks noChangeArrowheads="1"/>
          </p:cNvSpPr>
          <p:nvPr/>
        </p:nvSpPr>
        <p:spPr bwMode="auto">
          <a:xfrm>
            <a:off x="4252913" y="3201988"/>
            <a:ext cx="569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hub</a:t>
            </a:r>
          </a:p>
        </p:txBody>
      </p:sp>
      <p:sp>
        <p:nvSpPr>
          <p:cNvPr id="9250" name="Text Box 39"/>
          <p:cNvSpPr txBox="1">
            <a:spLocks noChangeArrowheads="1"/>
          </p:cNvSpPr>
          <p:nvPr/>
        </p:nvSpPr>
        <p:spPr bwMode="auto">
          <a:xfrm>
            <a:off x="6069013" y="3151188"/>
            <a:ext cx="569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hub</a:t>
            </a:r>
          </a:p>
        </p:txBody>
      </p:sp>
      <p:sp>
        <p:nvSpPr>
          <p:cNvPr id="9251" name="Text Box 40"/>
          <p:cNvSpPr txBox="1">
            <a:spLocks noChangeArrowheads="1"/>
          </p:cNvSpPr>
          <p:nvPr/>
        </p:nvSpPr>
        <p:spPr bwMode="auto">
          <a:xfrm>
            <a:off x="4368800" y="2016125"/>
            <a:ext cx="873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switch</a:t>
            </a:r>
          </a:p>
        </p:txBody>
      </p:sp>
      <p:sp>
        <p:nvSpPr>
          <p:cNvPr id="9252" name="Text Box 42"/>
          <p:cNvSpPr txBox="1">
            <a:spLocks noChangeArrowheads="1"/>
          </p:cNvSpPr>
          <p:nvPr/>
        </p:nvSpPr>
        <p:spPr bwMode="auto">
          <a:xfrm>
            <a:off x="965200" y="3303588"/>
            <a:ext cx="3508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A</a:t>
            </a:r>
          </a:p>
        </p:txBody>
      </p:sp>
      <p:sp>
        <p:nvSpPr>
          <p:cNvPr id="9253" name="Text Box 43"/>
          <p:cNvSpPr txBox="1">
            <a:spLocks noChangeArrowheads="1"/>
          </p:cNvSpPr>
          <p:nvPr/>
        </p:nvSpPr>
        <p:spPr bwMode="auto">
          <a:xfrm>
            <a:off x="1646238" y="4076700"/>
            <a:ext cx="3286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B</a:t>
            </a:r>
          </a:p>
        </p:txBody>
      </p:sp>
      <p:sp>
        <p:nvSpPr>
          <p:cNvPr id="9254" name="Text Box 44"/>
          <p:cNvSpPr txBox="1">
            <a:spLocks noChangeArrowheads="1"/>
          </p:cNvSpPr>
          <p:nvPr/>
        </p:nvSpPr>
        <p:spPr bwMode="auto">
          <a:xfrm>
            <a:off x="2303463" y="4089400"/>
            <a:ext cx="322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C</a:t>
            </a:r>
          </a:p>
        </p:txBody>
      </p:sp>
      <p:sp>
        <p:nvSpPr>
          <p:cNvPr id="9255" name="Text Box 45"/>
          <p:cNvSpPr txBox="1">
            <a:spLocks noChangeArrowheads="1"/>
          </p:cNvSpPr>
          <p:nvPr/>
        </p:nvSpPr>
        <p:spPr bwMode="auto">
          <a:xfrm>
            <a:off x="3114675" y="3910013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 dirty="0"/>
              <a:t>R</a:t>
            </a:r>
          </a:p>
        </p:txBody>
      </p:sp>
      <p:sp>
        <p:nvSpPr>
          <p:cNvPr id="9258" name="Text Box 48"/>
          <p:cNvSpPr txBox="1">
            <a:spLocks noChangeArrowheads="1"/>
          </p:cNvSpPr>
          <p:nvPr/>
        </p:nvSpPr>
        <p:spPr bwMode="auto">
          <a:xfrm>
            <a:off x="5214942" y="4000504"/>
            <a:ext cx="339725" cy="3667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u="none" dirty="0"/>
              <a:t>G</a:t>
            </a:r>
          </a:p>
        </p:txBody>
      </p:sp>
      <p:sp>
        <p:nvSpPr>
          <p:cNvPr id="9259" name="Text Box 50"/>
          <p:cNvSpPr txBox="1">
            <a:spLocks noChangeArrowheads="1"/>
          </p:cNvSpPr>
          <p:nvPr/>
        </p:nvSpPr>
        <p:spPr bwMode="auto">
          <a:xfrm>
            <a:off x="6038850" y="4102100"/>
            <a:ext cx="360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H</a:t>
            </a:r>
          </a:p>
        </p:txBody>
      </p:sp>
      <p:sp>
        <p:nvSpPr>
          <p:cNvPr id="9260" name="Text Box 51"/>
          <p:cNvSpPr txBox="1">
            <a:spLocks noChangeArrowheads="1"/>
          </p:cNvSpPr>
          <p:nvPr/>
        </p:nvSpPr>
        <p:spPr bwMode="auto">
          <a:xfrm>
            <a:off x="6784975" y="3548063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I</a:t>
            </a:r>
          </a:p>
        </p:txBody>
      </p:sp>
      <p:sp>
        <p:nvSpPr>
          <p:cNvPr id="9261" name="Line 52"/>
          <p:cNvSpPr>
            <a:spLocks noChangeShapeType="1"/>
          </p:cNvSpPr>
          <p:nvPr/>
        </p:nvSpPr>
        <p:spPr bwMode="auto">
          <a:xfrm>
            <a:off x="6813550" y="2319338"/>
            <a:ext cx="1981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it-IT"/>
          </a:p>
        </p:txBody>
      </p:sp>
      <p:sp>
        <p:nvSpPr>
          <p:cNvPr id="9262" name="Line 53"/>
          <p:cNvSpPr>
            <a:spLocks noChangeShapeType="1"/>
          </p:cNvSpPr>
          <p:nvPr/>
        </p:nvSpPr>
        <p:spPr bwMode="auto">
          <a:xfrm>
            <a:off x="7688263" y="1970088"/>
            <a:ext cx="0" cy="19446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it-IT"/>
          </a:p>
        </p:txBody>
      </p:sp>
      <p:sp>
        <p:nvSpPr>
          <p:cNvPr id="9263" name="Text Box 54"/>
          <p:cNvSpPr txBox="1">
            <a:spLocks noChangeArrowheads="1"/>
          </p:cNvSpPr>
          <p:nvPr/>
        </p:nvSpPr>
        <p:spPr bwMode="auto">
          <a:xfrm>
            <a:off x="6669088" y="1939925"/>
            <a:ext cx="1028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FF0000"/>
                </a:solidFill>
              </a:rPr>
              <a:t>address</a:t>
            </a:r>
          </a:p>
        </p:txBody>
      </p:sp>
      <p:sp>
        <p:nvSpPr>
          <p:cNvPr id="9264" name="Text Box 55"/>
          <p:cNvSpPr txBox="1">
            <a:spLocks noChangeArrowheads="1"/>
          </p:cNvSpPr>
          <p:nvPr/>
        </p:nvSpPr>
        <p:spPr bwMode="auto">
          <a:xfrm>
            <a:off x="7699375" y="1951038"/>
            <a:ext cx="1185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FF0000"/>
                </a:solidFill>
              </a:rPr>
              <a:t>interface</a:t>
            </a:r>
          </a:p>
        </p:txBody>
      </p:sp>
      <p:sp>
        <p:nvSpPr>
          <p:cNvPr id="9265" name="Text Box 56"/>
          <p:cNvSpPr txBox="1">
            <a:spLocks noChangeArrowheads="1"/>
          </p:cNvSpPr>
          <p:nvPr/>
        </p:nvSpPr>
        <p:spPr bwMode="auto">
          <a:xfrm>
            <a:off x="7197725" y="2351088"/>
            <a:ext cx="350838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 dirty="0"/>
              <a:t>A</a:t>
            </a:r>
          </a:p>
          <a:p>
            <a:r>
              <a:rPr lang="en-US" u="none" dirty="0"/>
              <a:t>B</a:t>
            </a:r>
          </a:p>
          <a:p>
            <a:r>
              <a:rPr lang="en-US" u="none" dirty="0"/>
              <a:t>R</a:t>
            </a:r>
          </a:p>
          <a:p>
            <a:r>
              <a:rPr lang="en-US" u="none" dirty="0"/>
              <a:t>G</a:t>
            </a:r>
          </a:p>
          <a:p>
            <a:endParaRPr lang="en-US" u="none" dirty="0"/>
          </a:p>
          <a:p>
            <a:endParaRPr lang="en-US" u="none" dirty="0"/>
          </a:p>
        </p:txBody>
      </p:sp>
      <p:sp>
        <p:nvSpPr>
          <p:cNvPr id="9266" name="Text Box 57"/>
          <p:cNvSpPr txBox="1">
            <a:spLocks noChangeArrowheads="1"/>
          </p:cNvSpPr>
          <p:nvPr/>
        </p:nvSpPr>
        <p:spPr bwMode="auto">
          <a:xfrm>
            <a:off x="7777163" y="2349500"/>
            <a:ext cx="3238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1</a:t>
            </a:r>
          </a:p>
          <a:p>
            <a:r>
              <a:rPr lang="en-US" u="none"/>
              <a:t>1</a:t>
            </a:r>
          </a:p>
          <a:p>
            <a:r>
              <a:rPr lang="en-US" u="none"/>
              <a:t>2</a:t>
            </a:r>
          </a:p>
          <a:p>
            <a:r>
              <a:rPr lang="en-US" u="none"/>
              <a:t>3</a:t>
            </a:r>
          </a:p>
        </p:txBody>
      </p:sp>
      <p:sp>
        <p:nvSpPr>
          <p:cNvPr id="9267" name="Text Box 59"/>
          <p:cNvSpPr txBox="1">
            <a:spLocks noChangeArrowheads="1"/>
          </p:cNvSpPr>
          <p:nvPr/>
        </p:nvSpPr>
        <p:spPr bwMode="auto">
          <a:xfrm>
            <a:off x="3527425" y="2247900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1</a:t>
            </a:r>
          </a:p>
        </p:txBody>
      </p:sp>
      <p:sp>
        <p:nvSpPr>
          <p:cNvPr id="9268" name="Text Box 60"/>
          <p:cNvSpPr txBox="1">
            <a:spLocks noChangeArrowheads="1"/>
          </p:cNvSpPr>
          <p:nvPr/>
        </p:nvSpPr>
        <p:spPr bwMode="auto">
          <a:xfrm>
            <a:off x="3848100" y="25320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2</a:t>
            </a:r>
          </a:p>
        </p:txBody>
      </p:sp>
      <p:sp>
        <p:nvSpPr>
          <p:cNvPr id="9269" name="Text Box 61"/>
          <p:cNvSpPr txBox="1">
            <a:spLocks noChangeArrowheads="1"/>
          </p:cNvSpPr>
          <p:nvPr/>
        </p:nvSpPr>
        <p:spPr bwMode="auto">
          <a:xfrm>
            <a:off x="4273550" y="24923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3</a:t>
            </a:r>
          </a:p>
        </p:txBody>
      </p:sp>
      <p:graphicFrame>
        <p:nvGraphicFramePr>
          <p:cNvPr id="5" name="Oggetto 4"/>
          <p:cNvGraphicFramePr>
            <a:graphicFrameLocks noChangeAspect="1"/>
          </p:cNvGraphicFramePr>
          <p:nvPr/>
        </p:nvGraphicFramePr>
        <p:xfrm>
          <a:off x="1276350" y="3355975"/>
          <a:ext cx="395288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75" name="Clip" r:id="rId4" imgW="1307263" imgH="1084139" progId="MS_ClipArt_Gallery.2">
                  <p:embed/>
                </p:oleObj>
              </mc:Choice>
              <mc:Fallback>
                <p:oleObj name="Clip" r:id="rId4" imgW="1307263" imgH="1084139" progId="MS_ClipArt_Gallery.2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3355975"/>
                        <a:ext cx="395288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ggetto 5"/>
          <p:cNvGraphicFramePr>
            <a:graphicFrameLocks noChangeAspect="1"/>
          </p:cNvGraphicFramePr>
          <p:nvPr/>
        </p:nvGraphicFramePr>
        <p:xfrm>
          <a:off x="1692275" y="3789363"/>
          <a:ext cx="396875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76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789363"/>
                        <a:ext cx="396875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ggetto 6"/>
          <p:cNvGraphicFramePr>
            <a:graphicFrameLocks noChangeAspect="1"/>
          </p:cNvGraphicFramePr>
          <p:nvPr/>
        </p:nvGraphicFramePr>
        <p:xfrm>
          <a:off x="2319338" y="3811588"/>
          <a:ext cx="395287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77" name="Clip" r:id="rId7" imgW="1307263" imgH="1084139" progId="MS_ClipArt_Gallery.2">
                  <p:embed/>
                </p:oleObj>
              </mc:Choice>
              <mc:Fallback>
                <p:oleObj name="Clip" r:id="rId7" imgW="1307263" imgH="1084139" progId="MS_ClipArt_Gallery.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338" y="3811588"/>
                        <a:ext cx="395287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ggetto 7"/>
          <p:cNvGraphicFramePr>
            <a:graphicFrameLocks noChangeAspect="1"/>
          </p:cNvGraphicFramePr>
          <p:nvPr/>
        </p:nvGraphicFramePr>
        <p:xfrm>
          <a:off x="3213100" y="3662363"/>
          <a:ext cx="395288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78" name="Clip" r:id="rId8" imgW="1307263" imgH="1084139" progId="MS_ClipArt_Gallery.2">
                  <p:embed/>
                </p:oleObj>
              </mc:Choice>
              <mc:Fallback>
                <p:oleObj name="Clip" r:id="rId8" imgW="1307263" imgH="1084139" progId="MS_ClipArt_Gallery.2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3662363"/>
                        <a:ext cx="395288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ggetto 8"/>
          <p:cNvGraphicFramePr>
            <a:graphicFrameLocks noChangeAspect="1"/>
          </p:cNvGraphicFramePr>
          <p:nvPr/>
        </p:nvGraphicFramePr>
        <p:xfrm>
          <a:off x="3627438" y="4094163"/>
          <a:ext cx="395287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79" name="Clip" r:id="rId9" imgW="1307263" imgH="1084139" progId="MS_ClipArt_Gallery.2">
                  <p:embed/>
                </p:oleObj>
              </mc:Choice>
              <mc:Fallback>
                <p:oleObj name="Clip" r:id="rId9" imgW="1307263" imgH="1084139" progId="MS_ClipArt_Gallery.2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438" y="4094163"/>
                        <a:ext cx="395287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ggetto 9"/>
          <p:cNvGraphicFramePr>
            <a:graphicFrameLocks noChangeAspect="1"/>
          </p:cNvGraphicFramePr>
          <p:nvPr/>
        </p:nvGraphicFramePr>
        <p:xfrm>
          <a:off x="4259263" y="3800475"/>
          <a:ext cx="396875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80" name="Clip" r:id="rId10" imgW="1307263" imgH="1084139" progId="MS_ClipArt_Gallery.2">
                  <p:embed/>
                </p:oleObj>
              </mc:Choice>
              <mc:Fallback>
                <p:oleObj name="Clip" r:id="rId10" imgW="1307263" imgH="1084139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9263" y="3800475"/>
                        <a:ext cx="396875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ggetto 10"/>
          <p:cNvGraphicFramePr>
            <a:graphicFrameLocks noChangeAspect="1"/>
          </p:cNvGraphicFramePr>
          <p:nvPr/>
        </p:nvGraphicFramePr>
        <p:xfrm>
          <a:off x="5032375" y="3759200"/>
          <a:ext cx="395288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81" name="Clip" r:id="rId11" imgW="1307263" imgH="1084139" progId="MS_ClipArt_Gallery.2">
                  <p:embed/>
                </p:oleObj>
              </mc:Choice>
              <mc:Fallback>
                <p:oleObj name="Clip" r:id="rId11" imgW="1307263" imgH="1084139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75" y="3759200"/>
                        <a:ext cx="395288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ggetto 11"/>
          <p:cNvGraphicFramePr>
            <a:graphicFrameLocks noChangeAspect="1"/>
          </p:cNvGraphicFramePr>
          <p:nvPr/>
        </p:nvGraphicFramePr>
        <p:xfrm>
          <a:off x="5702300" y="3967163"/>
          <a:ext cx="395288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82" name="Clip" r:id="rId12" imgW="1307263" imgH="1084139" progId="MS_ClipArt_Gallery.2">
                  <p:embed/>
                </p:oleObj>
              </mc:Choice>
              <mc:Fallback>
                <p:oleObj name="Clip" r:id="rId12" imgW="1307263" imgH="1084139" progId="MS_ClipArt_Gallery.2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2300" y="3967163"/>
                        <a:ext cx="395288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ggetto 12"/>
          <p:cNvGraphicFramePr>
            <a:graphicFrameLocks noChangeAspect="1"/>
          </p:cNvGraphicFramePr>
          <p:nvPr/>
        </p:nvGraphicFramePr>
        <p:xfrm>
          <a:off x="6418263" y="3633788"/>
          <a:ext cx="395287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83" name="Clip" r:id="rId13" imgW="1307263" imgH="1084139" progId="MS_ClipArt_Gallery.2">
                  <p:embed/>
                </p:oleObj>
              </mc:Choice>
              <mc:Fallback>
                <p:oleObj name="Clip" r:id="rId13" imgW="1307263" imgH="1084139" progId="MS_ClipArt_Gallery.2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8263" y="3633788"/>
                        <a:ext cx="395287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957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30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530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30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30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530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530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30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30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MAC </a:t>
            </a:r>
            <a:r>
              <a:rPr lang="it-IT" dirty="0" err="1"/>
              <a:t>Spoofing</a:t>
            </a:r>
            <a:r>
              <a:rPr lang="it-IT" dirty="0"/>
              <a:t> / </a:t>
            </a:r>
            <a:r>
              <a:rPr lang="it-IT" dirty="0" err="1"/>
              <a:t>Flooding</a:t>
            </a:r>
            <a:endParaRPr lang="it-IT" dirty="0"/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Flooding</a:t>
            </a:r>
            <a:r>
              <a:rPr lang="it-IT" dirty="0"/>
              <a:t>. Idea: the </a:t>
            </a:r>
            <a:r>
              <a:rPr lang="it-IT" dirty="0" err="1"/>
              <a:t>switch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dirty="0" err="1"/>
              <a:t>needs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can be </a:t>
            </a:r>
            <a:r>
              <a:rPr lang="it-IT" dirty="0" err="1"/>
              <a:t>saturated</a:t>
            </a:r>
            <a:r>
              <a:rPr lang="it-IT" dirty="0"/>
              <a:t> </a:t>
            </a:r>
            <a:r>
              <a:rPr lang="it-IT" dirty="0" err="1"/>
              <a:t>producing</a:t>
            </a:r>
            <a:r>
              <a:rPr lang="it-IT" dirty="0"/>
              <a:t> a </a:t>
            </a:r>
            <a:r>
              <a:rPr lang="it-IT" dirty="0" err="1"/>
              <a:t>huge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frames</a:t>
            </a:r>
            <a:r>
              <a:rPr lang="it-IT" dirty="0"/>
              <a:t> with random MAC </a:t>
            </a:r>
            <a:r>
              <a:rPr lang="it-IT" dirty="0" err="1"/>
              <a:t>sources</a:t>
            </a:r>
            <a:r>
              <a:rPr lang="it-IT" dirty="0"/>
              <a:t>.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happens</a:t>
            </a:r>
            <a:r>
              <a:rPr lang="it-IT" dirty="0"/>
              <a:t>, a </a:t>
            </a:r>
            <a:r>
              <a:rPr lang="it-IT" dirty="0" err="1"/>
              <a:t>switch</a:t>
            </a:r>
            <a:r>
              <a:rPr lang="it-IT" dirty="0"/>
              <a:t> </a:t>
            </a:r>
            <a:r>
              <a:rPr lang="it-IT" dirty="0" err="1"/>
              <a:t>starts</a:t>
            </a:r>
            <a:r>
              <a:rPr lang="it-IT" dirty="0"/>
              <a:t> </a:t>
            </a:r>
            <a:r>
              <a:rPr lang="it-IT" dirty="0" err="1"/>
              <a:t>behaving</a:t>
            </a:r>
            <a:r>
              <a:rPr lang="it-IT" dirty="0"/>
              <a:t> </a:t>
            </a:r>
            <a:r>
              <a:rPr lang="it-IT" dirty="0" err="1"/>
              <a:t>like</a:t>
            </a:r>
            <a:r>
              <a:rPr lang="it-IT" dirty="0"/>
              <a:t> an </a:t>
            </a:r>
            <a:r>
              <a:rPr lang="it-IT" dirty="0" err="1"/>
              <a:t>hub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 err="1"/>
              <a:t>Countermeasures</a:t>
            </a:r>
            <a:r>
              <a:rPr lang="it-IT" dirty="0"/>
              <a:t>: </a:t>
            </a:r>
            <a:r>
              <a:rPr lang="it-IT" dirty="0" err="1"/>
              <a:t>port</a:t>
            </a:r>
            <a:r>
              <a:rPr lang="it-IT" dirty="0"/>
              <a:t> </a:t>
            </a:r>
            <a:r>
              <a:rPr lang="it-IT" dirty="0" err="1"/>
              <a:t>locking</a:t>
            </a:r>
            <a:r>
              <a:rPr lang="it-IT" dirty="0"/>
              <a:t>, IEEE 802.1X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9770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Broadcast </a:t>
            </a:r>
            <a:r>
              <a:rPr lang="it-IT" dirty="0" err="1"/>
              <a:t>attacks</a:t>
            </a:r>
            <a:endParaRPr lang="it-IT" dirty="0"/>
          </a:p>
        </p:txBody>
      </p:sp>
      <p:sp>
        <p:nvSpPr>
          <p:cNvPr id="1127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46200"/>
            <a:ext cx="7223125" cy="2511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it-IT" sz="2400" dirty="0" err="1"/>
              <a:t>Example</a:t>
            </a:r>
            <a:r>
              <a:rPr lang="it-IT" sz="2400" dirty="0"/>
              <a:t>:</a:t>
            </a:r>
          </a:p>
          <a:p>
            <a:pPr lvl="1">
              <a:lnSpc>
                <a:spcPct val="90000"/>
              </a:lnSpc>
            </a:pPr>
            <a:r>
              <a:rPr lang="it-IT" sz="2000" dirty="0" err="1"/>
              <a:t>Fake</a:t>
            </a:r>
            <a:r>
              <a:rPr lang="it-IT" sz="2000" dirty="0"/>
              <a:t> </a:t>
            </a:r>
            <a:r>
              <a:rPr lang="it-IT" sz="2000" dirty="0" err="1"/>
              <a:t>victim’s</a:t>
            </a:r>
            <a:r>
              <a:rPr lang="it-IT" sz="2000" dirty="0"/>
              <a:t> IP</a:t>
            </a:r>
          </a:p>
          <a:p>
            <a:pPr lvl="1">
              <a:lnSpc>
                <a:spcPct val="90000"/>
              </a:lnSpc>
            </a:pPr>
            <a:r>
              <a:rPr lang="it-IT" sz="2000" dirty="0"/>
              <a:t>Generate broadcast </a:t>
            </a:r>
            <a:r>
              <a:rPr lang="it-IT" sz="2000" dirty="0" err="1"/>
              <a:t>traffic</a:t>
            </a:r>
            <a:r>
              <a:rPr lang="it-IT" sz="2000" dirty="0"/>
              <a:t> </a:t>
            </a:r>
            <a:r>
              <a:rPr lang="it-IT" sz="2000" dirty="0" err="1"/>
              <a:t>using</a:t>
            </a:r>
            <a:r>
              <a:rPr lang="it-IT" sz="2000" dirty="0"/>
              <a:t> the </a:t>
            </a:r>
            <a:r>
              <a:rPr lang="it-IT" sz="2000" dirty="0" err="1"/>
              <a:t>fake</a:t>
            </a:r>
            <a:r>
              <a:rPr lang="it-IT" sz="2000" dirty="0"/>
              <a:t> IP.</a:t>
            </a:r>
          </a:p>
          <a:p>
            <a:pPr lvl="1">
              <a:lnSpc>
                <a:spcPct val="90000"/>
              </a:lnSpc>
            </a:pPr>
            <a:r>
              <a:rPr lang="it-IT" sz="2000" dirty="0" err="1"/>
              <a:t>Answers</a:t>
            </a:r>
            <a:r>
              <a:rPr lang="it-IT" sz="2000" dirty="0"/>
              <a:t> </a:t>
            </a:r>
            <a:r>
              <a:rPr lang="it-IT" sz="2000" dirty="0" err="1"/>
              <a:t>flood</a:t>
            </a:r>
            <a:r>
              <a:rPr lang="it-IT" sz="2000" dirty="0"/>
              <a:t> the </a:t>
            </a:r>
            <a:r>
              <a:rPr lang="it-IT" sz="2000" dirty="0" err="1"/>
              <a:t>victim</a:t>
            </a:r>
            <a:r>
              <a:rPr lang="it-IT" sz="2000" dirty="0"/>
              <a:t>.</a:t>
            </a:r>
          </a:p>
          <a:p>
            <a:pPr lvl="1">
              <a:lnSpc>
                <a:spcPct val="90000"/>
              </a:lnSpc>
            </a:pPr>
            <a:r>
              <a:rPr lang="it-IT" sz="2000" dirty="0" err="1"/>
              <a:t>Depending</a:t>
            </a:r>
            <a:r>
              <a:rPr lang="it-IT" sz="2000" dirty="0"/>
              <a:t> on the </a:t>
            </a:r>
            <a:r>
              <a:rPr lang="it-IT" sz="2000" dirty="0" err="1"/>
              <a:t>type</a:t>
            </a:r>
            <a:r>
              <a:rPr lang="it-IT" sz="2000" dirty="0"/>
              <a:t> of </a:t>
            </a:r>
            <a:r>
              <a:rPr lang="it-IT" sz="2000" dirty="0" err="1"/>
              <a:t>attack</a:t>
            </a:r>
            <a:r>
              <a:rPr lang="it-IT" sz="2000" dirty="0"/>
              <a:t>, </a:t>
            </a:r>
            <a:r>
              <a:rPr lang="it-IT" sz="2000" dirty="0" err="1"/>
              <a:t>particular</a:t>
            </a:r>
            <a:r>
              <a:rPr lang="it-IT" sz="2000" dirty="0"/>
              <a:t> </a:t>
            </a:r>
            <a:r>
              <a:rPr lang="it-IT" sz="2000" dirty="0" err="1"/>
              <a:t>conditions</a:t>
            </a:r>
            <a:r>
              <a:rPr lang="it-IT" sz="2000" dirty="0"/>
              <a:t> are </a:t>
            </a:r>
            <a:r>
              <a:rPr lang="it-IT" sz="2000" dirty="0" err="1"/>
              <a:t>required</a:t>
            </a:r>
            <a:endParaRPr lang="it-IT" sz="2000" dirty="0"/>
          </a:p>
          <a:p>
            <a:pPr lvl="1">
              <a:lnSpc>
                <a:spcPct val="90000"/>
              </a:lnSpc>
            </a:pPr>
            <a:endParaRPr lang="it-IT" sz="2000" dirty="0"/>
          </a:p>
          <a:p>
            <a:pPr lvl="1">
              <a:lnSpc>
                <a:spcPct val="90000"/>
              </a:lnSpc>
            </a:pPr>
            <a:endParaRPr lang="it-IT" sz="2000" dirty="0"/>
          </a:p>
          <a:p>
            <a:pPr lvl="1">
              <a:lnSpc>
                <a:spcPct val="90000"/>
              </a:lnSpc>
              <a:buFont typeface="ZapfDingbats" pitchFamily="82" charset="2"/>
              <a:buNone/>
            </a:pPr>
            <a:endParaRPr lang="it-IT" sz="2000" dirty="0"/>
          </a:p>
        </p:txBody>
      </p:sp>
      <p:graphicFrame>
        <p:nvGraphicFramePr>
          <p:cNvPr id="11266" name="Object 5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852488" y="4806950"/>
          <a:ext cx="101123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11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4806950"/>
                        <a:ext cx="1011237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Segnaposto piè di pagina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Network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1272" name="Segnaposto numero diapositiva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4-</a:t>
            </a:r>
            <a:fld id="{8B9119C8-7545-443C-B52D-67A101F86A5F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11267" name="Object 21"/>
          <p:cNvGraphicFramePr>
            <a:graphicFrameLocks noChangeAspect="1"/>
          </p:cNvGraphicFramePr>
          <p:nvPr/>
        </p:nvGraphicFramePr>
        <p:xfrm>
          <a:off x="2628900" y="5297488"/>
          <a:ext cx="101123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12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5297488"/>
                        <a:ext cx="1011238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22"/>
          <p:cNvGraphicFramePr>
            <a:graphicFrameLocks noChangeAspect="1"/>
          </p:cNvGraphicFramePr>
          <p:nvPr/>
        </p:nvGraphicFramePr>
        <p:xfrm>
          <a:off x="5443538" y="5002213"/>
          <a:ext cx="101123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13" name="Clip" r:id="rId7" imgW="1305000" imgH="1085760" progId="MS_ClipArt_Gallery.2">
                  <p:embed/>
                </p:oleObj>
              </mc:Choice>
              <mc:Fallback>
                <p:oleObj name="Clip" r:id="rId7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3538" y="5002213"/>
                        <a:ext cx="1011237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23"/>
          <p:cNvGraphicFramePr>
            <a:graphicFrameLocks noChangeAspect="1"/>
          </p:cNvGraphicFramePr>
          <p:nvPr/>
        </p:nvGraphicFramePr>
        <p:xfrm>
          <a:off x="6510338" y="4310063"/>
          <a:ext cx="101123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14" name="Clip" r:id="rId8" imgW="1305000" imgH="1085760" progId="MS_ClipArt_Gallery.2">
                  <p:embed/>
                </p:oleObj>
              </mc:Choice>
              <mc:Fallback>
                <p:oleObj name="Clip" r:id="rId8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0338" y="4310063"/>
                        <a:ext cx="1011237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24"/>
          <p:cNvGraphicFramePr>
            <a:graphicFrameLocks noChangeAspect="1"/>
          </p:cNvGraphicFramePr>
          <p:nvPr/>
        </p:nvGraphicFramePr>
        <p:xfrm>
          <a:off x="7419975" y="3508375"/>
          <a:ext cx="101123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15" name="Clip" r:id="rId9" imgW="1305000" imgH="1085760" progId="MS_ClipArt_Gallery.2">
                  <p:embed/>
                </p:oleObj>
              </mc:Choice>
              <mc:Fallback>
                <p:oleObj name="Clip" r:id="rId9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9975" y="3508375"/>
                        <a:ext cx="1011238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275" name="AutoShape 25"/>
          <p:cNvCxnSpPr>
            <a:cxnSpLocks noChangeShapeType="1"/>
            <a:stCxn id="11281" idx="2"/>
          </p:cNvCxnSpPr>
          <p:nvPr/>
        </p:nvCxnSpPr>
        <p:spPr bwMode="auto">
          <a:xfrm flipH="1">
            <a:off x="3135313" y="4446588"/>
            <a:ext cx="854075" cy="850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76" name="AutoShape 26"/>
          <p:cNvCxnSpPr>
            <a:cxnSpLocks noChangeShapeType="1"/>
            <a:stCxn id="11281" idx="2"/>
          </p:cNvCxnSpPr>
          <p:nvPr/>
        </p:nvCxnSpPr>
        <p:spPr bwMode="auto">
          <a:xfrm flipH="1">
            <a:off x="1863725" y="4446588"/>
            <a:ext cx="2125663" cy="781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77" name="AutoShape 27"/>
          <p:cNvCxnSpPr>
            <a:cxnSpLocks noChangeShapeType="1"/>
            <a:stCxn id="11281" idx="3"/>
          </p:cNvCxnSpPr>
          <p:nvPr/>
        </p:nvCxnSpPr>
        <p:spPr bwMode="auto">
          <a:xfrm>
            <a:off x="4965700" y="4137025"/>
            <a:ext cx="98425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78" name="AutoShape 28"/>
          <p:cNvCxnSpPr>
            <a:cxnSpLocks noChangeShapeType="1"/>
            <a:stCxn id="11281" idx="3"/>
          </p:cNvCxnSpPr>
          <p:nvPr/>
        </p:nvCxnSpPr>
        <p:spPr bwMode="auto">
          <a:xfrm>
            <a:off x="4965700" y="4137025"/>
            <a:ext cx="1544638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79" name="AutoShape 29"/>
          <p:cNvCxnSpPr>
            <a:cxnSpLocks noChangeShapeType="1"/>
            <a:stCxn id="11281" idx="3"/>
          </p:cNvCxnSpPr>
          <p:nvPr/>
        </p:nvCxnSpPr>
        <p:spPr bwMode="auto">
          <a:xfrm flipV="1">
            <a:off x="4965700" y="3929063"/>
            <a:ext cx="2454275" cy="207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280" name="Text Box 30"/>
          <p:cNvSpPr txBox="1">
            <a:spLocks noChangeArrowheads="1"/>
          </p:cNvSpPr>
          <p:nvPr/>
        </p:nvSpPr>
        <p:spPr bwMode="auto">
          <a:xfrm>
            <a:off x="381000" y="4095750"/>
            <a:ext cx="2362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dirty="0" err="1"/>
              <a:t>Attacker</a:t>
            </a:r>
            <a:endParaRPr lang="it-IT" dirty="0"/>
          </a:p>
          <a:p>
            <a:r>
              <a:rPr lang="it-IT" dirty="0"/>
              <a:t>IP falso: 192.168.0.1</a:t>
            </a:r>
          </a:p>
        </p:txBody>
      </p:sp>
      <p:sp>
        <p:nvSpPr>
          <p:cNvPr id="11281" name="AutoShape 31"/>
          <p:cNvSpPr>
            <a:spLocks noChangeArrowheads="1"/>
          </p:cNvSpPr>
          <p:nvPr/>
        </p:nvSpPr>
        <p:spPr bwMode="auto">
          <a:xfrm>
            <a:off x="3357563" y="3641725"/>
            <a:ext cx="1608137" cy="804863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/>
              <a:t>Rete</a:t>
            </a:r>
          </a:p>
        </p:txBody>
      </p:sp>
      <p:sp>
        <p:nvSpPr>
          <p:cNvPr id="11282" name="Text Box 32"/>
          <p:cNvSpPr txBox="1">
            <a:spLocks noChangeArrowheads="1"/>
          </p:cNvSpPr>
          <p:nvPr/>
        </p:nvSpPr>
        <p:spPr bwMode="auto">
          <a:xfrm>
            <a:off x="3640138" y="5902325"/>
            <a:ext cx="17605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dirty="0" err="1"/>
              <a:t>Victim</a:t>
            </a:r>
            <a:endParaRPr lang="it-IT" dirty="0"/>
          </a:p>
          <a:p>
            <a:r>
              <a:rPr lang="it-IT" dirty="0"/>
              <a:t>IP: 192.168.0.1</a:t>
            </a:r>
          </a:p>
        </p:txBody>
      </p:sp>
      <p:sp>
        <p:nvSpPr>
          <p:cNvPr id="11283" name="Text Box 33"/>
          <p:cNvSpPr txBox="1">
            <a:spLocks noChangeArrowheads="1"/>
          </p:cNvSpPr>
          <p:nvPr/>
        </p:nvSpPr>
        <p:spPr bwMode="auto">
          <a:xfrm>
            <a:off x="6875463" y="5305425"/>
            <a:ext cx="21371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dirty="0" err="1"/>
              <a:t>Subnet</a:t>
            </a:r>
            <a:r>
              <a:rPr lang="it-IT" dirty="0"/>
              <a:t> </a:t>
            </a:r>
            <a:r>
              <a:rPr lang="it-IT" dirty="0" err="1"/>
              <a:t>hosts</a:t>
            </a:r>
            <a:r>
              <a:rPr lang="it-IT" dirty="0"/>
              <a:t>. </a:t>
            </a:r>
          </a:p>
          <a:p>
            <a:r>
              <a:rPr lang="it-IT" dirty="0"/>
              <a:t>Passive </a:t>
            </a:r>
            <a:r>
              <a:rPr lang="it-IT" dirty="0" err="1"/>
              <a:t>attackers</a:t>
            </a:r>
            <a:r>
              <a:rPr lang="it-IT" dirty="0"/>
              <a:t> 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1863725" y="3929063"/>
            <a:ext cx="5556250" cy="1493837"/>
            <a:chOff x="1174" y="2475"/>
            <a:chExt cx="3500" cy="941"/>
          </a:xfrm>
        </p:grpSpPr>
        <p:cxnSp>
          <p:nvCxnSpPr>
            <p:cNvPr id="11289" name="AutoShape 34"/>
            <p:cNvCxnSpPr>
              <a:cxnSpLocks noChangeShapeType="1"/>
            </p:cNvCxnSpPr>
            <p:nvPr/>
          </p:nvCxnSpPr>
          <p:spPr bwMode="auto">
            <a:xfrm flipV="1">
              <a:off x="1174" y="2475"/>
              <a:ext cx="3500" cy="818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  <p:cxnSp>
          <p:nvCxnSpPr>
            <p:cNvPr id="11290" name="AutoShape 35"/>
            <p:cNvCxnSpPr>
              <a:cxnSpLocks noChangeShapeType="1"/>
            </p:cNvCxnSpPr>
            <p:nvPr/>
          </p:nvCxnSpPr>
          <p:spPr bwMode="auto">
            <a:xfrm flipV="1">
              <a:off x="1174" y="2980"/>
              <a:ext cx="2927" cy="31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  <p:cxnSp>
          <p:nvCxnSpPr>
            <p:cNvPr id="11291" name="AutoShape 36"/>
            <p:cNvCxnSpPr>
              <a:cxnSpLocks noChangeShapeType="1"/>
            </p:cNvCxnSpPr>
            <p:nvPr/>
          </p:nvCxnSpPr>
          <p:spPr bwMode="auto">
            <a:xfrm>
              <a:off x="1174" y="3293"/>
              <a:ext cx="2255" cy="12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3656013" y="3916363"/>
            <a:ext cx="3844925" cy="1666875"/>
            <a:chOff x="1174" y="2475"/>
            <a:chExt cx="3500" cy="941"/>
          </a:xfrm>
        </p:grpSpPr>
        <p:cxnSp>
          <p:nvCxnSpPr>
            <p:cNvPr id="11286" name="AutoShape 40"/>
            <p:cNvCxnSpPr>
              <a:cxnSpLocks noChangeShapeType="1"/>
            </p:cNvCxnSpPr>
            <p:nvPr/>
          </p:nvCxnSpPr>
          <p:spPr bwMode="auto">
            <a:xfrm flipV="1">
              <a:off x="1174" y="2475"/>
              <a:ext cx="3500" cy="818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</p:spPr>
        </p:cxnSp>
        <p:cxnSp>
          <p:nvCxnSpPr>
            <p:cNvPr id="11287" name="AutoShape 41"/>
            <p:cNvCxnSpPr>
              <a:cxnSpLocks noChangeShapeType="1"/>
            </p:cNvCxnSpPr>
            <p:nvPr/>
          </p:nvCxnSpPr>
          <p:spPr bwMode="auto">
            <a:xfrm flipV="1">
              <a:off x="1174" y="2980"/>
              <a:ext cx="2927" cy="313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</p:spPr>
        </p:cxnSp>
        <p:cxnSp>
          <p:nvCxnSpPr>
            <p:cNvPr id="11288" name="AutoShape 42"/>
            <p:cNvCxnSpPr>
              <a:cxnSpLocks noChangeShapeType="1"/>
            </p:cNvCxnSpPr>
            <p:nvPr/>
          </p:nvCxnSpPr>
          <p:spPr bwMode="auto">
            <a:xfrm>
              <a:off x="1174" y="3293"/>
              <a:ext cx="2255" cy="123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111599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COUNTERMEASURES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7824814" cy="4648200"/>
          </a:xfrm>
        </p:spPr>
        <p:txBody>
          <a:bodyPr/>
          <a:lstStyle/>
          <a:p>
            <a:r>
              <a:rPr lang="it-IT" dirty="0" err="1"/>
              <a:t>Limiting</a:t>
            </a:r>
            <a:r>
              <a:rPr lang="it-IT" dirty="0"/>
              <a:t> ICMP and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types</a:t>
            </a:r>
            <a:r>
              <a:rPr lang="it-IT" dirty="0"/>
              <a:t> of broadcast on </a:t>
            </a:r>
            <a:r>
              <a:rPr lang="it-IT" dirty="0" err="1"/>
              <a:t>LANs</a:t>
            </a:r>
            <a:endParaRPr lang="it-IT" dirty="0"/>
          </a:p>
          <a:p>
            <a:r>
              <a:rPr lang="it-IT" dirty="0" err="1"/>
              <a:t>Configure</a:t>
            </a:r>
            <a:r>
              <a:rPr lang="it-IT" dirty="0"/>
              <a:t> firewalls</a:t>
            </a:r>
          </a:p>
          <a:p>
            <a:r>
              <a:rPr lang="it-IT" dirty="0"/>
              <a:t>IP </a:t>
            </a:r>
            <a:r>
              <a:rPr lang="it-IT" dirty="0" err="1"/>
              <a:t>spoofings</a:t>
            </a:r>
            <a:r>
              <a:rPr lang="it-IT" dirty="0"/>
              <a:t> are </a:t>
            </a:r>
            <a:r>
              <a:rPr lang="it-IT" dirty="0" err="1"/>
              <a:t>severely</a:t>
            </a:r>
            <a:r>
              <a:rPr lang="it-IT" dirty="0"/>
              <a:t> </a:t>
            </a:r>
            <a:r>
              <a:rPr lang="it-IT" dirty="0" err="1"/>
              <a:t>limited</a:t>
            </a:r>
            <a:r>
              <a:rPr lang="it-IT" dirty="0"/>
              <a:t> from LAN to LAN, </a:t>
            </a:r>
            <a:r>
              <a:rPr lang="it-IT" dirty="0" err="1"/>
              <a:t>but</a:t>
            </a:r>
            <a:r>
              <a:rPr lang="it-IT" dirty="0"/>
              <a:t> are </a:t>
            </a:r>
            <a:r>
              <a:rPr lang="it-IT" dirty="0" err="1"/>
              <a:t>still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5723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3386E8-EF6D-4F48-B0F6-A97F2EA75315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it-IT" sz="4800" dirty="0" err="1"/>
              <a:t>Other</a:t>
            </a:r>
            <a:r>
              <a:rPr lang="it-IT" sz="4800" dirty="0"/>
              <a:t> Local MITM Attacks</a:t>
            </a:r>
            <a:br>
              <a:rPr lang="it-IT" sz="4800" dirty="0"/>
            </a:br>
            <a:r>
              <a:rPr lang="it-IT" sz="3200" dirty="0">
                <a:solidFill>
                  <a:schemeClr val="tx2">
                    <a:lumMod val="50000"/>
                  </a:schemeClr>
                </a:solidFill>
              </a:rPr>
              <a:t>DNS </a:t>
            </a:r>
            <a:r>
              <a:rPr lang="it-IT" sz="3200" dirty="0" err="1">
                <a:solidFill>
                  <a:schemeClr val="tx2">
                    <a:lumMod val="50000"/>
                  </a:schemeClr>
                </a:solidFill>
              </a:rPr>
              <a:t>spoofing</a:t>
            </a:r>
            <a:endParaRPr lang="it-IT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1547813" y="3860800"/>
            <a:ext cx="1152525" cy="19446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it-IT"/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7019925" y="3860800"/>
            <a:ext cx="1152525" cy="19446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it-IT"/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1619250" y="3860800"/>
            <a:ext cx="954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it-IT" sz="2400">
                <a:latin typeface="Tahoma" pitchFamily="34" charset="0"/>
              </a:rPr>
              <a:t>HOST</a:t>
            </a: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7164388" y="3933825"/>
            <a:ext cx="763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it-IT" sz="2400">
                <a:latin typeface="Tahoma" pitchFamily="34" charset="0"/>
              </a:rPr>
              <a:t>DNS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700338" y="3933825"/>
            <a:ext cx="4319587" cy="366713"/>
            <a:chOff x="2018" y="2750"/>
            <a:chExt cx="2087" cy="231"/>
          </a:xfrm>
        </p:grpSpPr>
        <p:sp>
          <p:nvSpPr>
            <p:cNvPr id="11285" name="Line 8"/>
            <p:cNvSpPr>
              <a:spLocks noChangeShapeType="1"/>
            </p:cNvSpPr>
            <p:nvPr/>
          </p:nvSpPr>
          <p:spPr bwMode="auto">
            <a:xfrm>
              <a:off x="2018" y="2976"/>
              <a:ext cx="20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1286" name="Text Box 9"/>
            <p:cNvSpPr txBox="1">
              <a:spLocks noChangeArrowheads="1"/>
            </p:cNvSpPr>
            <p:nvPr/>
          </p:nvSpPr>
          <p:spPr bwMode="auto">
            <a:xfrm>
              <a:off x="2517" y="2750"/>
              <a:ext cx="11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it-IT" altLang="it-IT">
                  <a:latin typeface="Tahoma" pitchFamily="34" charset="0"/>
                </a:rPr>
                <a:t>serverX.localdomain.in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700338" y="5078413"/>
            <a:ext cx="4319587" cy="366712"/>
            <a:chOff x="1701" y="2659"/>
            <a:chExt cx="2721" cy="231"/>
          </a:xfrm>
        </p:grpSpPr>
        <p:sp>
          <p:nvSpPr>
            <p:cNvPr id="11283" name="Line 11"/>
            <p:cNvSpPr>
              <a:spLocks noChangeShapeType="1"/>
            </p:cNvSpPr>
            <p:nvPr/>
          </p:nvSpPr>
          <p:spPr bwMode="auto">
            <a:xfrm flipH="1">
              <a:off x="1701" y="2886"/>
              <a:ext cx="272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1284" name="Text Box 12"/>
            <p:cNvSpPr txBox="1">
              <a:spLocks noChangeArrowheads="1"/>
            </p:cNvSpPr>
            <p:nvPr/>
          </p:nvSpPr>
          <p:spPr bwMode="auto">
            <a:xfrm>
              <a:off x="1837" y="2659"/>
              <a:ext cx="72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it-IT" altLang="it-IT">
                  <a:latin typeface="Tahoma" pitchFamily="34" charset="0"/>
                </a:rPr>
                <a:t>10.1.1.50</a:t>
              </a:r>
            </a:p>
          </p:txBody>
        </p:sp>
      </p:grpSp>
      <p:sp>
        <p:nvSpPr>
          <p:cNvPr id="11274" name="Rectangle 13"/>
          <p:cNvSpPr>
            <a:spLocks noChangeArrowheads="1"/>
          </p:cNvSpPr>
          <p:nvPr/>
        </p:nvSpPr>
        <p:spPr bwMode="auto">
          <a:xfrm>
            <a:off x="4356100" y="3429000"/>
            <a:ext cx="1152525" cy="23764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it-IT"/>
          </a:p>
        </p:txBody>
      </p:sp>
      <p:sp>
        <p:nvSpPr>
          <p:cNvPr id="11275" name="Text Box 14"/>
          <p:cNvSpPr txBox="1">
            <a:spLocks noChangeArrowheads="1"/>
          </p:cNvSpPr>
          <p:nvPr/>
        </p:nvSpPr>
        <p:spPr bwMode="auto">
          <a:xfrm>
            <a:off x="4546600" y="3463925"/>
            <a:ext cx="817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it-IT" sz="2000">
                <a:solidFill>
                  <a:srgbClr val="FF0000"/>
                </a:solidFill>
                <a:latin typeface="Tahoma" pitchFamily="34" charset="0"/>
              </a:rPr>
              <a:t>MITM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700338" y="4508500"/>
            <a:ext cx="1655762" cy="366713"/>
            <a:chOff x="1701" y="2341"/>
            <a:chExt cx="1043" cy="231"/>
          </a:xfrm>
        </p:grpSpPr>
        <p:sp>
          <p:nvSpPr>
            <p:cNvPr id="11281" name="Line 16"/>
            <p:cNvSpPr>
              <a:spLocks noChangeShapeType="1"/>
            </p:cNvSpPr>
            <p:nvPr/>
          </p:nvSpPr>
          <p:spPr bwMode="auto">
            <a:xfrm flipH="1">
              <a:off x="1701" y="2568"/>
              <a:ext cx="104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1282" name="Text Box 17"/>
            <p:cNvSpPr txBox="1">
              <a:spLocks noChangeArrowheads="1"/>
            </p:cNvSpPr>
            <p:nvPr/>
          </p:nvSpPr>
          <p:spPr bwMode="auto">
            <a:xfrm>
              <a:off x="1882" y="2341"/>
              <a:ext cx="6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it-IT" altLang="it-IT">
                  <a:solidFill>
                    <a:srgbClr val="FF0000"/>
                  </a:solidFill>
                  <a:latin typeface="Tahoma" pitchFamily="34" charset="0"/>
                </a:rPr>
                <a:t>10.1.1.1</a:t>
              </a: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627313" y="5300663"/>
            <a:ext cx="215900" cy="215900"/>
            <a:chOff x="2154" y="3385"/>
            <a:chExt cx="136" cy="136"/>
          </a:xfrm>
        </p:grpSpPr>
        <p:sp>
          <p:nvSpPr>
            <p:cNvPr id="11279" name="Line 19"/>
            <p:cNvSpPr>
              <a:spLocks noChangeShapeType="1"/>
            </p:cNvSpPr>
            <p:nvPr/>
          </p:nvSpPr>
          <p:spPr bwMode="auto">
            <a:xfrm>
              <a:off x="2154" y="3385"/>
              <a:ext cx="136" cy="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1280" name="Line 20"/>
            <p:cNvSpPr>
              <a:spLocks noChangeShapeType="1"/>
            </p:cNvSpPr>
            <p:nvPr/>
          </p:nvSpPr>
          <p:spPr bwMode="auto">
            <a:xfrm flipH="1">
              <a:off x="2154" y="3385"/>
              <a:ext cx="136" cy="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11278" name="Text Box 21"/>
          <p:cNvSpPr txBox="1">
            <a:spLocks noChangeArrowheads="1"/>
          </p:cNvSpPr>
          <p:nvPr/>
        </p:nvSpPr>
        <p:spPr bwMode="auto">
          <a:xfrm>
            <a:off x="652337" y="2060575"/>
            <a:ext cx="77835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it-IT" sz="2400" dirty="0">
                <a:latin typeface="Tahoma" pitchFamily="34" charset="0"/>
              </a:rPr>
              <a:t>If the attacker is able to sniff the ID of the DNS request,</a:t>
            </a:r>
          </a:p>
          <a:p>
            <a:pPr eaLnBrk="1" hangingPunct="1"/>
            <a:r>
              <a:rPr lang="en-US" altLang="it-IT" sz="2400" dirty="0">
                <a:latin typeface="Tahoma" pitchFamily="34" charset="0"/>
              </a:rPr>
              <a:t>he/she can reply before the real DNS server</a:t>
            </a:r>
          </a:p>
        </p:txBody>
      </p:sp>
    </p:spTree>
    <p:extLst>
      <p:ext uri="{BB962C8B-B14F-4D97-AF65-F5344CB8AC3E}">
        <p14:creationId xmlns:p14="http://schemas.microsoft.com/office/powerpoint/2010/main" val="369094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33EF82-FAA2-4988-8503-A205261F5F76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it-IT" sz="4800" dirty="0"/>
              <a:t>Local </a:t>
            </a:r>
            <a:r>
              <a:rPr lang="it-IT" sz="4800" dirty="0" err="1"/>
              <a:t>attacks</a:t>
            </a:r>
            <a:br>
              <a:rPr lang="it-IT" sz="4800" dirty="0"/>
            </a:b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DNS spoofing </a:t>
            </a:r>
            <a:r>
              <a:rPr lang="en-US" sz="3200" dirty="0">
                <a:solidFill>
                  <a:schemeClr val="tx1"/>
                </a:solidFill>
              </a:rPr>
              <a:t>- countermeasures</a:t>
            </a:r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dirty="0">
                <a:solidFill>
                  <a:srgbClr val="66FF33"/>
                </a:solidFill>
              </a:rPr>
              <a:t>YES</a:t>
            </a:r>
            <a:r>
              <a:rPr lang="it-IT" dirty="0"/>
              <a:t> - </a:t>
            </a:r>
            <a:r>
              <a:rPr lang="it-IT" dirty="0" err="1"/>
              <a:t>detect</a:t>
            </a:r>
            <a:r>
              <a:rPr lang="it-IT" dirty="0"/>
              <a:t> multiple </a:t>
            </a:r>
            <a:r>
              <a:rPr lang="it-IT" dirty="0" err="1"/>
              <a:t>replies</a:t>
            </a:r>
            <a:r>
              <a:rPr lang="it-IT" dirty="0"/>
              <a:t> (IDS)</a:t>
            </a:r>
          </a:p>
          <a:p>
            <a:pPr eaLnBrk="1" hangingPunct="1">
              <a:defRPr/>
            </a:pPr>
            <a:endParaRPr lang="it-IT" dirty="0"/>
          </a:p>
          <a:p>
            <a:pPr eaLnBrk="1" hangingPunct="1">
              <a:defRPr/>
            </a:pPr>
            <a:r>
              <a:rPr lang="it-IT" dirty="0">
                <a:solidFill>
                  <a:srgbClr val="66FF33"/>
                </a:solidFill>
              </a:rPr>
              <a:t>YES</a:t>
            </a:r>
            <a:r>
              <a:rPr lang="it-IT" dirty="0"/>
              <a:t> - use </a:t>
            </a:r>
            <a:r>
              <a:rPr lang="it-IT" dirty="0" err="1"/>
              <a:t>lmhost</a:t>
            </a:r>
            <a:r>
              <a:rPr lang="it-IT" dirty="0"/>
              <a:t> or </a:t>
            </a:r>
            <a:r>
              <a:rPr lang="it-IT" dirty="0" err="1"/>
              <a:t>hosts</a:t>
            </a:r>
            <a:r>
              <a:rPr lang="it-IT" dirty="0"/>
              <a:t> file for </a:t>
            </a:r>
            <a:r>
              <a:rPr lang="it-IT" dirty="0" err="1"/>
              <a:t>static</a:t>
            </a:r>
            <a:r>
              <a:rPr lang="it-IT" dirty="0"/>
              <a:t> </a:t>
            </a:r>
            <a:r>
              <a:rPr lang="it-IT" dirty="0" err="1"/>
              <a:t>resolution</a:t>
            </a:r>
            <a:r>
              <a:rPr lang="it-IT" dirty="0"/>
              <a:t> of </a:t>
            </a:r>
            <a:r>
              <a:rPr lang="it-IT" dirty="0" err="1"/>
              <a:t>critical</a:t>
            </a:r>
            <a:r>
              <a:rPr lang="it-IT" dirty="0"/>
              <a:t> </a:t>
            </a:r>
            <a:r>
              <a:rPr lang="it-IT" dirty="0" err="1"/>
              <a:t>hosts</a:t>
            </a:r>
            <a:endParaRPr lang="it-IT" dirty="0"/>
          </a:p>
          <a:p>
            <a:pPr eaLnBrk="1" hangingPunct="1">
              <a:defRPr/>
            </a:pPr>
            <a:endParaRPr lang="it-IT" dirty="0"/>
          </a:p>
          <a:p>
            <a:pPr eaLnBrk="1" hangingPunct="1">
              <a:defRPr/>
            </a:pPr>
            <a:r>
              <a:rPr lang="it-IT" dirty="0">
                <a:solidFill>
                  <a:srgbClr val="66FF33"/>
                </a:solidFill>
              </a:rPr>
              <a:t>YES</a:t>
            </a:r>
            <a:r>
              <a:rPr lang="it-IT" dirty="0"/>
              <a:t> – DNSSEC </a:t>
            </a:r>
          </a:p>
          <a:p>
            <a:pPr marL="0" indent="0" eaLnBrk="1" hangingPunct="1">
              <a:buNone/>
              <a:defRPr/>
            </a:pPr>
            <a:r>
              <a:rPr lang="it-IT" dirty="0"/>
              <a:t>	</a:t>
            </a:r>
            <a:r>
              <a:rPr lang="it-IT" sz="2400" dirty="0"/>
              <a:t>(</a:t>
            </a:r>
            <a:r>
              <a:rPr lang="it-IT" sz="2400" dirty="0" err="1"/>
              <a:t>not</a:t>
            </a:r>
            <a:r>
              <a:rPr lang="it-IT" sz="2400" dirty="0"/>
              <a:t> to be </a:t>
            </a:r>
            <a:r>
              <a:rPr lang="it-IT" sz="2400" dirty="0" err="1"/>
              <a:t>confused</a:t>
            </a:r>
            <a:r>
              <a:rPr lang="it-IT" sz="2400" dirty="0"/>
              <a:t> with DNS over TLS)</a:t>
            </a:r>
            <a:endParaRPr lang="it-IT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516559-1FD0-45C9-9FB7-B764AE4B4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820" y="5523249"/>
            <a:ext cx="749435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host.example.com. 86400 IN RRSIG A 5 3 86400 20030322173103 ( 20030220173103 2642 example.com. </a:t>
            </a:r>
          </a:p>
          <a:p>
            <a:pPr lvl="8"/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oJB1W6WNGv+ldvQ3WDG0MQkg5IEhjRip8WTr </a:t>
            </a:r>
          </a:p>
          <a:p>
            <a:pPr lvl="8"/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PYGv07h108dUKGMeDPKijVCHX3DDKdfb+v6o </a:t>
            </a:r>
          </a:p>
          <a:p>
            <a:pPr lvl="8"/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B9wfuh3DTJXUAfI/M0zmO/zz8bW0Rznl8O3t </a:t>
            </a:r>
          </a:p>
          <a:p>
            <a:pPr lvl="8"/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GNazPwQKkRN20XPXV6nwwfoXmJQbsLNrLfkG </a:t>
            </a:r>
          </a:p>
          <a:p>
            <a:pPr lvl="8"/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J5D6fwFm8nN+6pBzeDQfsS3Ap3o= )</a:t>
            </a:r>
            <a:r>
              <a:rPr kumimoji="0" lang="it-IT" altLang="it-IT" sz="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369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FD3B64-4750-48A7-81F1-2450A3DE34D8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Local to remote attacks (1)</a:t>
            </a:r>
            <a:br>
              <a:rPr lang="en-US" sz="4000" dirty="0"/>
            </a:b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DHCP spoofing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en-US" sz="2800"/>
              <a:t>The DHCP requests are made in broadcast mode. </a:t>
            </a:r>
          </a:p>
          <a:p>
            <a:pPr algn="just" eaLnBrk="1" hangingPunct="1">
              <a:defRPr/>
            </a:pPr>
            <a:endParaRPr lang="en-US" sz="2800"/>
          </a:p>
          <a:p>
            <a:pPr algn="just" eaLnBrk="1" hangingPunct="1">
              <a:defRPr/>
            </a:pPr>
            <a:r>
              <a:rPr lang="en-US" sz="2800"/>
              <a:t>If the attacker replies before the real DHCP server it can manipulate:</a:t>
            </a:r>
          </a:p>
          <a:p>
            <a:pPr algn="just" eaLnBrk="1" hangingPunct="1">
              <a:defRPr/>
            </a:pPr>
            <a:endParaRPr lang="en-US" sz="2800"/>
          </a:p>
          <a:p>
            <a:pPr lvl="1" algn="just" eaLnBrk="1" hangingPunct="1">
              <a:defRPr/>
            </a:pPr>
            <a:r>
              <a:rPr lang="en-US" sz="2400"/>
              <a:t>IP address of the victim</a:t>
            </a:r>
          </a:p>
          <a:p>
            <a:pPr lvl="1" algn="just" eaLnBrk="1" hangingPunct="1">
              <a:defRPr/>
            </a:pPr>
            <a:r>
              <a:rPr lang="en-US" sz="2400"/>
              <a:t>GW address assigned to the victim</a:t>
            </a:r>
          </a:p>
          <a:p>
            <a:pPr lvl="1" algn="just" eaLnBrk="1" hangingPunct="1">
              <a:defRPr/>
            </a:pPr>
            <a:r>
              <a:rPr lang="en-US" sz="2400"/>
              <a:t>DNS address</a:t>
            </a:r>
          </a:p>
        </p:txBody>
      </p:sp>
    </p:spTree>
    <p:extLst>
      <p:ext uri="{BB962C8B-B14F-4D97-AF65-F5344CB8AC3E}">
        <p14:creationId xmlns:p14="http://schemas.microsoft.com/office/powerpoint/2010/main" val="24694649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9BAE9C-6E7E-4B50-9C58-99C067A6BC9C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Local to remote attacks (1)</a:t>
            </a:r>
            <a:br>
              <a:rPr lang="en-US" sz="4000" dirty="0"/>
            </a:b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DHCP spoofing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- countermeasures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47850"/>
            <a:ext cx="8229600" cy="4533900"/>
          </a:xfrm>
        </p:spPr>
        <p:txBody>
          <a:bodyPr/>
          <a:lstStyle/>
          <a:p>
            <a:pPr algn="just" eaLnBrk="1" hangingPunct="1">
              <a:defRPr/>
            </a:pPr>
            <a:r>
              <a:rPr lang="it-IT" dirty="0">
                <a:solidFill>
                  <a:srgbClr val="66FF33"/>
                </a:solidFill>
              </a:rPr>
              <a:t>YES</a:t>
            </a:r>
            <a:r>
              <a:rPr lang="it-IT" dirty="0"/>
              <a:t> - </a:t>
            </a:r>
            <a:r>
              <a:rPr lang="it-IT" dirty="0" err="1"/>
              <a:t>detection</a:t>
            </a:r>
            <a:r>
              <a:rPr lang="it-IT" dirty="0"/>
              <a:t> of multiple DHCP </a:t>
            </a:r>
            <a:r>
              <a:rPr lang="it-IT" dirty="0" err="1"/>
              <a:t>replies</a:t>
            </a:r>
            <a:endParaRPr lang="it-IT" dirty="0"/>
          </a:p>
          <a:p>
            <a:pPr algn="just" eaLnBrk="1" hangingPunct="1">
              <a:defRPr/>
            </a:pPr>
            <a:r>
              <a:rPr lang="it-IT" dirty="0">
                <a:solidFill>
                  <a:srgbClr val="92D050"/>
                </a:solidFill>
              </a:rPr>
              <a:t>YES</a:t>
            </a:r>
            <a:r>
              <a:rPr lang="it-IT" dirty="0"/>
              <a:t> – </a:t>
            </a:r>
            <a:r>
              <a:rPr lang="it-IT" dirty="0" err="1"/>
              <a:t>dhcp</a:t>
            </a:r>
            <a:r>
              <a:rPr lang="it-IT" dirty="0"/>
              <a:t> probe</a:t>
            </a:r>
          </a:p>
          <a:p>
            <a:pPr algn="just" eaLnBrk="1" hangingPunct="1">
              <a:defRPr/>
            </a:pPr>
            <a:r>
              <a:rPr lang="it-IT" dirty="0"/>
              <a:t>YES – Switch </a:t>
            </a:r>
            <a:r>
              <a:rPr lang="it-IT" dirty="0" err="1"/>
              <a:t>ACLs</a:t>
            </a:r>
            <a:r>
              <a:rPr lang="it-IT" dirty="0"/>
              <a:t>, DHCP </a:t>
            </a:r>
            <a:r>
              <a:rPr lang="it-IT" dirty="0" err="1"/>
              <a:t>snooping</a:t>
            </a:r>
            <a:endParaRPr lang="it-IT" dirty="0"/>
          </a:p>
          <a:p>
            <a:pPr algn="just" eaLnBrk="1" hangingPunct="1">
              <a:defRPr/>
            </a:pPr>
            <a:r>
              <a:rPr lang="it-IT" dirty="0"/>
              <a:t>YES – DHCP </a:t>
            </a:r>
            <a:r>
              <a:rPr lang="it-IT" dirty="0" err="1"/>
              <a:t>starvator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4731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r>
              <a:rPr lang="en-US"/>
              <a:t>Link Layer: Introduction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22263" y="1219200"/>
            <a:ext cx="4267200" cy="3802063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>
                <a:solidFill>
                  <a:srgbClr val="FF0000"/>
                </a:solidFill>
              </a:rPr>
              <a:t>Some terminology:</a:t>
            </a:r>
            <a:endParaRPr lang="en-US" sz="2400"/>
          </a:p>
          <a:p>
            <a:r>
              <a:rPr lang="en-US" sz="2000"/>
              <a:t>hosts and routers are </a:t>
            </a:r>
            <a:r>
              <a:rPr lang="en-US" sz="2000" b="1">
                <a:solidFill>
                  <a:srgbClr val="FF0000"/>
                </a:solidFill>
              </a:rPr>
              <a:t>nodes</a:t>
            </a:r>
          </a:p>
          <a:p>
            <a:r>
              <a:rPr lang="en-US" sz="2000"/>
              <a:t>communication channels that connect adjacent nodes along communication path are </a:t>
            </a:r>
            <a:r>
              <a:rPr lang="en-US" sz="2000" b="1">
                <a:solidFill>
                  <a:srgbClr val="FF0000"/>
                </a:solidFill>
              </a:rPr>
              <a:t>links</a:t>
            </a:r>
          </a:p>
          <a:p>
            <a:pPr lvl="1"/>
            <a:r>
              <a:rPr lang="en-US" sz="1800"/>
              <a:t>wired links</a:t>
            </a:r>
          </a:p>
          <a:p>
            <a:pPr lvl="1"/>
            <a:r>
              <a:rPr lang="en-US" sz="1800"/>
              <a:t>wireless links</a:t>
            </a:r>
          </a:p>
          <a:p>
            <a:pPr lvl="1"/>
            <a:r>
              <a:rPr lang="en-US" sz="1800"/>
              <a:t>LANs</a:t>
            </a:r>
            <a:endParaRPr lang="en-US" sz="1800" b="1">
              <a:solidFill>
                <a:srgbClr val="FF0000"/>
              </a:solidFill>
            </a:endParaRPr>
          </a:p>
          <a:p>
            <a:r>
              <a:rPr lang="en-US" sz="2000"/>
              <a:t>layer-2 packet is a </a:t>
            </a:r>
            <a:r>
              <a:rPr lang="en-US" sz="2000" b="1">
                <a:solidFill>
                  <a:srgbClr val="FF0000"/>
                </a:solidFill>
              </a:rPr>
              <a:t>frame</a:t>
            </a:r>
            <a:r>
              <a:rPr lang="en-US" sz="2000" b="1"/>
              <a:t>,</a:t>
            </a:r>
            <a:r>
              <a:rPr lang="en-US" sz="2000" b="1">
                <a:solidFill>
                  <a:srgbClr val="FF0000"/>
                </a:solidFill>
              </a:rPr>
              <a:t> </a:t>
            </a:r>
            <a:r>
              <a:rPr lang="en-US" sz="2000"/>
              <a:t>encapsulates datagram</a:t>
            </a:r>
          </a:p>
          <a:p>
            <a:pPr>
              <a:buFont typeface="ZapfDingbats" pitchFamily="82" charset="2"/>
              <a:buNone/>
            </a:pPr>
            <a:endParaRPr lang="en-US" sz="2400"/>
          </a:p>
          <a:p>
            <a:endParaRPr lang="en-US" sz="2400"/>
          </a:p>
        </p:txBody>
      </p:sp>
      <p:sp>
        <p:nvSpPr>
          <p:cNvPr id="661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5: DataLink Layer</a:t>
            </a:r>
          </a:p>
        </p:txBody>
      </p:sp>
      <p:sp>
        <p:nvSpPr>
          <p:cNvPr id="662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E401CD61-5B56-4BDA-8EAF-8D8F313E49C7}" type="slidenum">
              <a:rPr lang="en-US"/>
              <a:pPr/>
              <a:t>3</a:t>
            </a:fld>
            <a:endParaRPr lang="en-US"/>
          </a:p>
        </p:txBody>
      </p:sp>
      <p:sp>
        <p:nvSpPr>
          <p:cNvPr id="302547" name="Text Box 467"/>
          <p:cNvSpPr txBox="1">
            <a:spLocks noChangeArrowheads="1"/>
          </p:cNvSpPr>
          <p:nvPr/>
        </p:nvSpPr>
        <p:spPr bwMode="auto">
          <a:xfrm>
            <a:off x="236538" y="5268913"/>
            <a:ext cx="5616575" cy="12065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i="0">
                <a:solidFill>
                  <a:srgbClr val="FF0000"/>
                </a:solidFill>
              </a:rPr>
              <a:t>data-link layer</a:t>
            </a:r>
            <a:r>
              <a:rPr lang="en-US" sz="2400" i="0"/>
              <a:t> has responsibility of </a:t>
            </a:r>
          </a:p>
          <a:p>
            <a:r>
              <a:rPr lang="en-US" sz="2400" i="0"/>
              <a:t>transferring datagram from one node </a:t>
            </a:r>
          </a:p>
          <a:p>
            <a:r>
              <a:rPr lang="en-US" sz="2400" i="0"/>
              <a:t>to adjacent node over a link</a:t>
            </a:r>
            <a:endParaRPr lang="en-US" i="0"/>
          </a:p>
        </p:txBody>
      </p:sp>
      <p:sp>
        <p:nvSpPr>
          <p:cNvPr id="312329" name="Freeform 9"/>
          <p:cNvSpPr>
            <a:spLocks/>
          </p:cNvSpPr>
          <p:nvPr/>
        </p:nvSpPr>
        <p:spPr bwMode="auto">
          <a:xfrm>
            <a:off x="6710363" y="3457575"/>
            <a:ext cx="1314450" cy="674688"/>
          </a:xfrm>
          <a:custGeom>
            <a:avLst/>
            <a:gdLst>
              <a:gd name="T0" fmla="*/ 382 w 828"/>
              <a:gd name="T1" fmla="*/ 30 h 425"/>
              <a:gd name="T2" fmla="*/ 370 w 828"/>
              <a:gd name="T3" fmla="*/ 30 h 425"/>
              <a:gd name="T4" fmla="*/ 126 w 828"/>
              <a:gd name="T5" fmla="*/ 32 h 425"/>
              <a:gd name="T6" fmla="*/ 6 w 828"/>
              <a:gd name="T7" fmla="*/ 126 h 425"/>
              <a:gd name="T8" fmla="*/ 92 w 828"/>
              <a:gd name="T9" fmla="*/ 274 h 425"/>
              <a:gd name="T10" fmla="*/ 292 w 828"/>
              <a:gd name="T11" fmla="*/ 384 h 425"/>
              <a:gd name="T12" fmla="*/ 540 w 828"/>
              <a:gd name="T13" fmla="*/ 416 h 425"/>
              <a:gd name="T14" fmla="*/ 698 w 828"/>
              <a:gd name="T15" fmla="*/ 330 h 425"/>
              <a:gd name="T16" fmla="*/ 776 w 828"/>
              <a:gd name="T17" fmla="*/ 170 h 425"/>
              <a:gd name="T18" fmla="*/ 792 w 828"/>
              <a:gd name="T19" fmla="*/ 22 h 425"/>
              <a:gd name="T20" fmla="*/ 560 w 828"/>
              <a:gd name="T21" fmla="*/ 38 h 425"/>
              <a:gd name="T22" fmla="*/ 382 w 828"/>
              <a:gd name="T23" fmla="*/ 30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330" name="Freeform 10"/>
          <p:cNvSpPr>
            <a:spLocks/>
          </p:cNvSpPr>
          <p:nvPr/>
        </p:nvSpPr>
        <p:spPr bwMode="auto">
          <a:xfrm>
            <a:off x="6729413" y="1931988"/>
            <a:ext cx="1730375" cy="1044575"/>
          </a:xfrm>
          <a:custGeom>
            <a:avLst/>
            <a:gdLst>
              <a:gd name="T0" fmla="*/ 424 w 765"/>
              <a:gd name="T1" fmla="*/ 10 h 459"/>
              <a:gd name="T2" fmla="*/ 288 w 765"/>
              <a:gd name="T3" fmla="*/ 70 h 459"/>
              <a:gd name="T4" fmla="*/ 96 w 765"/>
              <a:gd name="T5" fmla="*/ 100 h 459"/>
              <a:gd name="T6" fmla="*/ 14 w 765"/>
              <a:gd name="T7" fmla="*/ 336 h 459"/>
              <a:gd name="T8" fmla="*/ 180 w 765"/>
              <a:gd name="T9" fmla="*/ 444 h 459"/>
              <a:gd name="T10" fmla="*/ 346 w 765"/>
              <a:gd name="T11" fmla="*/ 426 h 459"/>
              <a:gd name="T12" fmla="*/ 584 w 765"/>
              <a:gd name="T13" fmla="*/ 444 h 459"/>
              <a:gd name="T14" fmla="*/ 698 w 765"/>
              <a:gd name="T15" fmla="*/ 434 h 459"/>
              <a:gd name="T16" fmla="*/ 752 w 765"/>
              <a:gd name="T17" fmla="*/ 372 h 459"/>
              <a:gd name="T18" fmla="*/ 750 w 765"/>
              <a:gd name="T19" fmla="*/ 158 h 459"/>
              <a:gd name="T20" fmla="*/ 662 w 765"/>
              <a:gd name="T21" fmla="*/ 34 h 459"/>
              <a:gd name="T22" fmla="*/ 424 w 765"/>
              <a:gd name="T23" fmla="*/ 10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331" name="Freeform 11"/>
          <p:cNvSpPr>
            <a:spLocks/>
          </p:cNvSpPr>
          <p:nvPr/>
        </p:nvSpPr>
        <p:spPr bwMode="auto">
          <a:xfrm>
            <a:off x="4989513" y="1639888"/>
            <a:ext cx="1644650" cy="1071562"/>
          </a:xfrm>
          <a:custGeom>
            <a:avLst/>
            <a:gdLst>
              <a:gd name="T0" fmla="*/ 648 w 1036"/>
              <a:gd name="T1" fmla="*/ 11 h 675"/>
              <a:gd name="T2" fmla="*/ 390 w 1036"/>
              <a:gd name="T3" fmla="*/ 53 h 675"/>
              <a:gd name="T4" fmla="*/ 206 w 1036"/>
              <a:gd name="T5" fmla="*/ 129 h 675"/>
              <a:gd name="T6" fmla="*/ 152 w 1036"/>
              <a:gd name="T7" fmla="*/ 229 h 675"/>
              <a:gd name="T8" fmla="*/ 22 w 1036"/>
              <a:gd name="T9" fmla="*/ 297 h 675"/>
              <a:gd name="T10" fmla="*/ 18 w 1036"/>
              <a:gd name="T11" fmla="*/ 459 h 675"/>
              <a:gd name="T12" fmla="*/ 132 w 1036"/>
              <a:gd name="T13" fmla="*/ 489 h 675"/>
              <a:gd name="T14" fmla="*/ 458 w 1036"/>
              <a:gd name="T15" fmla="*/ 489 h 675"/>
              <a:gd name="T16" fmla="*/ 598 w 1036"/>
              <a:gd name="T17" fmla="*/ 555 h 675"/>
              <a:gd name="T18" fmla="*/ 752 w 1036"/>
              <a:gd name="T19" fmla="*/ 657 h 675"/>
              <a:gd name="T20" fmla="*/ 870 w 1036"/>
              <a:gd name="T21" fmla="*/ 661 h 675"/>
              <a:gd name="T22" fmla="*/ 952 w 1036"/>
              <a:gd name="T23" fmla="*/ 603 h 675"/>
              <a:gd name="T24" fmla="*/ 992 w 1036"/>
              <a:gd name="T25" fmla="*/ 445 h 675"/>
              <a:gd name="T26" fmla="*/ 1018 w 1036"/>
              <a:gd name="T27" fmla="*/ 291 h 675"/>
              <a:gd name="T28" fmla="*/ 1022 w 1036"/>
              <a:gd name="T29" fmla="*/ 107 h 675"/>
              <a:gd name="T30" fmla="*/ 934 w 1036"/>
              <a:gd name="T31" fmla="*/ 17 h 675"/>
              <a:gd name="T32" fmla="*/ 776 w 1036"/>
              <a:gd name="T33" fmla="*/ 3 h 675"/>
              <a:gd name="T34" fmla="*/ 648 w 1036"/>
              <a:gd name="T35" fmla="*/ 11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312332" name="Group 12"/>
          <p:cNvGrpSpPr>
            <a:grpSpLocks/>
          </p:cNvGrpSpPr>
          <p:nvPr/>
        </p:nvGrpSpPr>
        <p:grpSpPr bwMode="auto">
          <a:xfrm>
            <a:off x="5076825" y="2974975"/>
            <a:ext cx="1458913" cy="933450"/>
            <a:chOff x="2889" y="1631"/>
            <a:chExt cx="980" cy="743"/>
          </a:xfrm>
        </p:grpSpPr>
        <p:sp>
          <p:nvSpPr>
            <p:cNvPr id="312333" name="Rectangle 13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334" name="AutoShape 14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sz="2400" i="0">
                <a:solidFill>
                  <a:srgbClr val="00CCFF"/>
                </a:solidFill>
                <a:latin typeface="Times New Roman" pitchFamily="18" charset="0"/>
              </a:endParaRPr>
            </a:p>
          </p:txBody>
        </p:sp>
      </p:grpSp>
      <p:sp>
        <p:nvSpPr>
          <p:cNvPr id="312335" name="Line 15"/>
          <p:cNvSpPr>
            <a:spLocks noChangeShapeType="1"/>
          </p:cNvSpPr>
          <p:nvPr/>
        </p:nvSpPr>
        <p:spPr bwMode="auto">
          <a:xfrm flipH="1">
            <a:off x="5854700" y="2020888"/>
            <a:ext cx="92075" cy="3111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312336" name="Line 16"/>
          <p:cNvSpPr>
            <a:spLocks noChangeShapeType="1"/>
          </p:cNvSpPr>
          <p:nvPr/>
        </p:nvSpPr>
        <p:spPr bwMode="auto">
          <a:xfrm>
            <a:off x="5946775" y="2020888"/>
            <a:ext cx="90488" cy="3095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312337" name="Line 17"/>
          <p:cNvSpPr>
            <a:spLocks noChangeShapeType="1"/>
          </p:cNvSpPr>
          <p:nvPr/>
        </p:nvSpPr>
        <p:spPr bwMode="auto">
          <a:xfrm>
            <a:off x="5854700" y="2330450"/>
            <a:ext cx="92075" cy="3333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312338" name="Line 18"/>
          <p:cNvSpPr>
            <a:spLocks noChangeShapeType="1"/>
          </p:cNvSpPr>
          <p:nvPr/>
        </p:nvSpPr>
        <p:spPr bwMode="auto">
          <a:xfrm flipH="1">
            <a:off x="5946775" y="2330450"/>
            <a:ext cx="90488" cy="3333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312339" name="Line 19"/>
          <p:cNvSpPr>
            <a:spLocks noChangeShapeType="1"/>
          </p:cNvSpPr>
          <p:nvPr/>
        </p:nvSpPr>
        <p:spPr bwMode="auto">
          <a:xfrm>
            <a:off x="5946775" y="2027238"/>
            <a:ext cx="0" cy="3365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312340" name="Line 20"/>
          <p:cNvSpPr>
            <a:spLocks noChangeShapeType="1"/>
          </p:cNvSpPr>
          <p:nvPr/>
        </p:nvSpPr>
        <p:spPr bwMode="auto">
          <a:xfrm flipV="1">
            <a:off x="5854700" y="2298700"/>
            <a:ext cx="92075" cy="3333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312341" name="Line 21"/>
          <p:cNvSpPr>
            <a:spLocks noChangeShapeType="1"/>
          </p:cNvSpPr>
          <p:nvPr/>
        </p:nvSpPr>
        <p:spPr bwMode="auto">
          <a:xfrm flipH="1" flipV="1">
            <a:off x="5946775" y="2298700"/>
            <a:ext cx="90488" cy="317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312342" name="Line 22"/>
          <p:cNvSpPr>
            <a:spLocks noChangeShapeType="1"/>
          </p:cNvSpPr>
          <p:nvPr/>
        </p:nvSpPr>
        <p:spPr bwMode="auto">
          <a:xfrm>
            <a:off x="5894388" y="2195513"/>
            <a:ext cx="52387" cy="26987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312343" name="Line 23"/>
          <p:cNvSpPr>
            <a:spLocks noChangeShapeType="1"/>
          </p:cNvSpPr>
          <p:nvPr/>
        </p:nvSpPr>
        <p:spPr bwMode="auto">
          <a:xfrm flipV="1">
            <a:off x="5946775" y="2195513"/>
            <a:ext cx="55563" cy="26987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312344" name="Line 24"/>
          <p:cNvSpPr>
            <a:spLocks noChangeShapeType="1"/>
          </p:cNvSpPr>
          <p:nvPr/>
        </p:nvSpPr>
        <p:spPr bwMode="auto">
          <a:xfrm>
            <a:off x="5876925" y="2241550"/>
            <a:ext cx="66675" cy="349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312345" name="Line 25"/>
          <p:cNvSpPr>
            <a:spLocks noChangeShapeType="1"/>
          </p:cNvSpPr>
          <p:nvPr/>
        </p:nvSpPr>
        <p:spPr bwMode="auto">
          <a:xfrm flipV="1">
            <a:off x="5946775" y="2247900"/>
            <a:ext cx="68263" cy="317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312346" name="Line 26"/>
          <p:cNvSpPr>
            <a:spLocks noChangeShapeType="1"/>
          </p:cNvSpPr>
          <p:nvPr/>
        </p:nvSpPr>
        <p:spPr bwMode="auto">
          <a:xfrm flipV="1">
            <a:off x="5946775" y="2149475"/>
            <a:ext cx="34925" cy="127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312347" name="Line 27"/>
          <p:cNvSpPr>
            <a:spLocks noChangeShapeType="1"/>
          </p:cNvSpPr>
          <p:nvPr/>
        </p:nvSpPr>
        <p:spPr bwMode="auto">
          <a:xfrm flipV="1">
            <a:off x="5946775" y="2085975"/>
            <a:ext cx="22225" cy="793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312348" name="Line 28"/>
          <p:cNvSpPr>
            <a:spLocks noChangeShapeType="1"/>
          </p:cNvSpPr>
          <p:nvPr/>
        </p:nvSpPr>
        <p:spPr bwMode="auto">
          <a:xfrm>
            <a:off x="5907088" y="2144713"/>
            <a:ext cx="42862" cy="174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312349" name="Line 29"/>
          <p:cNvSpPr>
            <a:spLocks noChangeShapeType="1"/>
          </p:cNvSpPr>
          <p:nvPr/>
        </p:nvSpPr>
        <p:spPr bwMode="auto">
          <a:xfrm>
            <a:off x="5926138" y="2082800"/>
            <a:ext cx="23812" cy="1587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grpSp>
        <p:nvGrpSpPr>
          <p:cNvPr id="312350" name="Group 30"/>
          <p:cNvGrpSpPr>
            <a:grpSpLocks/>
          </p:cNvGrpSpPr>
          <p:nvPr/>
        </p:nvGrpSpPr>
        <p:grpSpPr bwMode="auto">
          <a:xfrm>
            <a:off x="5962650" y="1992313"/>
            <a:ext cx="152400" cy="58737"/>
            <a:chOff x="4227" y="1360"/>
            <a:chExt cx="863" cy="270"/>
          </a:xfrm>
        </p:grpSpPr>
        <p:sp>
          <p:nvSpPr>
            <p:cNvPr id="312351" name="Line 31"/>
            <p:cNvSpPr>
              <a:spLocks noChangeShapeType="1"/>
            </p:cNvSpPr>
            <p:nvPr/>
          </p:nvSpPr>
          <p:spPr bwMode="auto">
            <a:xfrm>
              <a:off x="4227" y="1604"/>
              <a:ext cx="0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312352" name="Line 32"/>
            <p:cNvSpPr>
              <a:spLocks noChangeShapeType="1"/>
            </p:cNvSpPr>
            <p:nvPr/>
          </p:nvSpPr>
          <p:spPr bwMode="auto">
            <a:xfrm rot="6361956" flipH="1" flipV="1">
              <a:off x="4464" y="1205"/>
              <a:ext cx="189" cy="50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312353" name="Line 33"/>
            <p:cNvSpPr>
              <a:spLocks noChangeShapeType="1"/>
            </p:cNvSpPr>
            <p:nvPr/>
          </p:nvSpPr>
          <p:spPr bwMode="auto">
            <a:xfrm rot="6361956">
              <a:off x="4602" y="1393"/>
              <a:ext cx="189" cy="203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312354" name="Line 34"/>
            <p:cNvSpPr>
              <a:spLocks noChangeShapeType="1"/>
            </p:cNvSpPr>
            <p:nvPr/>
          </p:nvSpPr>
          <p:spPr bwMode="auto">
            <a:xfrm rot="6361956" flipH="1" flipV="1">
              <a:off x="4745" y="1286"/>
              <a:ext cx="189" cy="50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</p:grpSp>
      <p:grpSp>
        <p:nvGrpSpPr>
          <p:cNvPr id="312355" name="Group 35"/>
          <p:cNvGrpSpPr>
            <a:grpSpLocks/>
          </p:cNvGrpSpPr>
          <p:nvPr/>
        </p:nvGrpSpPr>
        <p:grpSpPr bwMode="auto">
          <a:xfrm rot="5700496">
            <a:off x="5870575" y="1889125"/>
            <a:ext cx="168275" cy="53975"/>
            <a:chOff x="4227" y="1360"/>
            <a:chExt cx="863" cy="270"/>
          </a:xfrm>
        </p:grpSpPr>
        <p:sp>
          <p:nvSpPr>
            <p:cNvPr id="312356" name="Line 36"/>
            <p:cNvSpPr>
              <a:spLocks noChangeShapeType="1"/>
            </p:cNvSpPr>
            <p:nvPr/>
          </p:nvSpPr>
          <p:spPr bwMode="auto">
            <a:xfrm>
              <a:off x="4227" y="1604"/>
              <a:ext cx="0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312357" name="Line 37"/>
            <p:cNvSpPr>
              <a:spLocks noChangeShapeType="1"/>
            </p:cNvSpPr>
            <p:nvPr/>
          </p:nvSpPr>
          <p:spPr bwMode="auto">
            <a:xfrm rot="6361956" flipH="1" flipV="1">
              <a:off x="4464" y="1205"/>
              <a:ext cx="189" cy="50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312358" name="Line 38"/>
            <p:cNvSpPr>
              <a:spLocks noChangeShapeType="1"/>
            </p:cNvSpPr>
            <p:nvPr/>
          </p:nvSpPr>
          <p:spPr bwMode="auto">
            <a:xfrm rot="6361956">
              <a:off x="4602" y="1393"/>
              <a:ext cx="189" cy="203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312359" name="Line 39"/>
            <p:cNvSpPr>
              <a:spLocks noChangeShapeType="1"/>
            </p:cNvSpPr>
            <p:nvPr/>
          </p:nvSpPr>
          <p:spPr bwMode="auto">
            <a:xfrm rot="6361956" flipH="1" flipV="1">
              <a:off x="4745" y="1286"/>
              <a:ext cx="189" cy="50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</p:grpSp>
      <p:grpSp>
        <p:nvGrpSpPr>
          <p:cNvPr id="312360" name="Group 40"/>
          <p:cNvGrpSpPr>
            <a:grpSpLocks/>
          </p:cNvGrpSpPr>
          <p:nvPr/>
        </p:nvGrpSpPr>
        <p:grpSpPr bwMode="auto">
          <a:xfrm rot="10800000">
            <a:off x="5778500" y="1985963"/>
            <a:ext cx="152400" cy="58737"/>
            <a:chOff x="4227" y="1360"/>
            <a:chExt cx="863" cy="270"/>
          </a:xfrm>
        </p:grpSpPr>
        <p:sp>
          <p:nvSpPr>
            <p:cNvPr id="312361" name="Line 41"/>
            <p:cNvSpPr>
              <a:spLocks noChangeShapeType="1"/>
            </p:cNvSpPr>
            <p:nvPr/>
          </p:nvSpPr>
          <p:spPr bwMode="auto">
            <a:xfrm>
              <a:off x="4227" y="1604"/>
              <a:ext cx="0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312362" name="Line 42"/>
            <p:cNvSpPr>
              <a:spLocks noChangeShapeType="1"/>
            </p:cNvSpPr>
            <p:nvPr/>
          </p:nvSpPr>
          <p:spPr bwMode="auto">
            <a:xfrm rot="6361956" flipH="1" flipV="1">
              <a:off x="4464" y="1205"/>
              <a:ext cx="189" cy="50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312363" name="Line 43"/>
            <p:cNvSpPr>
              <a:spLocks noChangeShapeType="1"/>
            </p:cNvSpPr>
            <p:nvPr/>
          </p:nvSpPr>
          <p:spPr bwMode="auto">
            <a:xfrm rot="6361956">
              <a:off x="4602" y="1393"/>
              <a:ext cx="189" cy="203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312364" name="Line 44"/>
            <p:cNvSpPr>
              <a:spLocks noChangeShapeType="1"/>
            </p:cNvSpPr>
            <p:nvPr/>
          </p:nvSpPr>
          <p:spPr bwMode="auto">
            <a:xfrm rot="6361956" flipH="1" flipV="1">
              <a:off x="4745" y="1286"/>
              <a:ext cx="189" cy="50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</p:grpSp>
      <p:sp>
        <p:nvSpPr>
          <p:cNvPr id="312365" name="Oval 45"/>
          <p:cNvSpPr>
            <a:spLocks noChangeArrowheads="1"/>
          </p:cNvSpPr>
          <p:nvPr/>
        </p:nvSpPr>
        <p:spPr bwMode="auto">
          <a:xfrm>
            <a:off x="6835775" y="36528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366" name="Line 46"/>
          <p:cNvSpPr>
            <a:spLocks noChangeShapeType="1"/>
          </p:cNvSpPr>
          <p:nvPr/>
        </p:nvSpPr>
        <p:spPr bwMode="auto">
          <a:xfrm>
            <a:off x="6835775" y="3644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367" name="Line 47"/>
          <p:cNvSpPr>
            <a:spLocks noChangeShapeType="1"/>
          </p:cNvSpPr>
          <p:nvPr/>
        </p:nvSpPr>
        <p:spPr bwMode="auto">
          <a:xfrm>
            <a:off x="7194550" y="3644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368" name="Rectangle 48"/>
          <p:cNvSpPr>
            <a:spLocks noChangeArrowheads="1"/>
          </p:cNvSpPr>
          <p:nvPr/>
        </p:nvSpPr>
        <p:spPr bwMode="auto">
          <a:xfrm>
            <a:off x="6835775" y="3644900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sz="2400" i="0">
              <a:latin typeface="Times New Roman" pitchFamily="18" charset="0"/>
            </a:endParaRPr>
          </a:p>
        </p:txBody>
      </p:sp>
      <p:sp>
        <p:nvSpPr>
          <p:cNvPr id="312369" name="Oval 49"/>
          <p:cNvSpPr>
            <a:spLocks noChangeArrowheads="1"/>
          </p:cNvSpPr>
          <p:nvPr/>
        </p:nvSpPr>
        <p:spPr bwMode="auto">
          <a:xfrm>
            <a:off x="6832600" y="35766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312370" name="Group 50"/>
          <p:cNvGrpSpPr>
            <a:grpSpLocks/>
          </p:cNvGrpSpPr>
          <p:nvPr/>
        </p:nvGrpSpPr>
        <p:grpSpPr bwMode="auto">
          <a:xfrm>
            <a:off x="6918325" y="3600450"/>
            <a:ext cx="179388" cy="65088"/>
            <a:chOff x="2848" y="848"/>
            <a:chExt cx="140" cy="98"/>
          </a:xfrm>
        </p:grpSpPr>
        <p:sp>
          <p:nvSpPr>
            <p:cNvPr id="312371" name="Line 5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372" name="Line 5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373" name="Line 5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312374" name="Group 54"/>
          <p:cNvGrpSpPr>
            <a:grpSpLocks/>
          </p:cNvGrpSpPr>
          <p:nvPr/>
        </p:nvGrpSpPr>
        <p:grpSpPr bwMode="auto">
          <a:xfrm flipV="1">
            <a:off x="6918325" y="3600450"/>
            <a:ext cx="179388" cy="65088"/>
            <a:chOff x="2848" y="848"/>
            <a:chExt cx="140" cy="98"/>
          </a:xfrm>
        </p:grpSpPr>
        <p:sp>
          <p:nvSpPr>
            <p:cNvPr id="312375" name="Line 5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376" name="Line 5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377" name="Line 5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312378" name="Oval 58"/>
          <p:cNvSpPr>
            <a:spLocks noChangeArrowheads="1"/>
          </p:cNvSpPr>
          <p:nvPr/>
        </p:nvSpPr>
        <p:spPr bwMode="auto">
          <a:xfrm>
            <a:off x="7191375" y="39322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379" name="Line 59"/>
          <p:cNvSpPr>
            <a:spLocks noChangeShapeType="1"/>
          </p:cNvSpPr>
          <p:nvPr/>
        </p:nvSpPr>
        <p:spPr bwMode="auto">
          <a:xfrm>
            <a:off x="7191375" y="39243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380" name="Line 60"/>
          <p:cNvSpPr>
            <a:spLocks noChangeShapeType="1"/>
          </p:cNvSpPr>
          <p:nvPr/>
        </p:nvSpPr>
        <p:spPr bwMode="auto">
          <a:xfrm>
            <a:off x="7550150" y="39243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381" name="Rectangle 61"/>
          <p:cNvSpPr>
            <a:spLocks noChangeArrowheads="1"/>
          </p:cNvSpPr>
          <p:nvPr/>
        </p:nvSpPr>
        <p:spPr bwMode="auto">
          <a:xfrm>
            <a:off x="7191375" y="3924300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sz="2400" i="0">
              <a:latin typeface="Times New Roman" pitchFamily="18" charset="0"/>
            </a:endParaRPr>
          </a:p>
        </p:txBody>
      </p:sp>
      <p:sp>
        <p:nvSpPr>
          <p:cNvPr id="312382" name="Oval 62"/>
          <p:cNvSpPr>
            <a:spLocks noChangeArrowheads="1"/>
          </p:cNvSpPr>
          <p:nvPr/>
        </p:nvSpPr>
        <p:spPr bwMode="auto">
          <a:xfrm>
            <a:off x="7188200" y="38560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312383" name="Group 63"/>
          <p:cNvGrpSpPr>
            <a:grpSpLocks/>
          </p:cNvGrpSpPr>
          <p:nvPr/>
        </p:nvGrpSpPr>
        <p:grpSpPr bwMode="auto">
          <a:xfrm>
            <a:off x="7273925" y="3879850"/>
            <a:ext cx="179388" cy="65088"/>
            <a:chOff x="2848" y="848"/>
            <a:chExt cx="140" cy="98"/>
          </a:xfrm>
        </p:grpSpPr>
        <p:sp>
          <p:nvSpPr>
            <p:cNvPr id="312384" name="Line 6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385" name="Line 6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386" name="Line 6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312387" name="Group 67"/>
          <p:cNvGrpSpPr>
            <a:grpSpLocks/>
          </p:cNvGrpSpPr>
          <p:nvPr/>
        </p:nvGrpSpPr>
        <p:grpSpPr bwMode="auto">
          <a:xfrm flipV="1">
            <a:off x="7273925" y="3879850"/>
            <a:ext cx="179388" cy="65088"/>
            <a:chOff x="2848" y="848"/>
            <a:chExt cx="140" cy="98"/>
          </a:xfrm>
        </p:grpSpPr>
        <p:sp>
          <p:nvSpPr>
            <p:cNvPr id="312388" name="Line 6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389" name="Line 6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390" name="Line 7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312391" name="Oval 71"/>
          <p:cNvSpPr>
            <a:spLocks noChangeArrowheads="1"/>
          </p:cNvSpPr>
          <p:nvPr/>
        </p:nvSpPr>
        <p:spPr bwMode="auto">
          <a:xfrm>
            <a:off x="7470775" y="36655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392" name="Line 72"/>
          <p:cNvSpPr>
            <a:spLocks noChangeShapeType="1"/>
          </p:cNvSpPr>
          <p:nvPr/>
        </p:nvSpPr>
        <p:spPr bwMode="auto">
          <a:xfrm>
            <a:off x="7470775" y="36576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393" name="Line 73"/>
          <p:cNvSpPr>
            <a:spLocks noChangeShapeType="1"/>
          </p:cNvSpPr>
          <p:nvPr/>
        </p:nvSpPr>
        <p:spPr bwMode="auto">
          <a:xfrm>
            <a:off x="7829550" y="36576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394" name="Rectangle 74"/>
          <p:cNvSpPr>
            <a:spLocks noChangeArrowheads="1"/>
          </p:cNvSpPr>
          <p:nvPr/>
        </p:nvSpPr>
        <p:spPr bwMode="auto">
          <a:xfrm>
            <a:off x="7470775" y="3657600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sz="2400" i="0">
              <a:latin typeface="Times New Roman" pitchFamily="18" charset="0"/>
            </a:endParaRPr>
          </a:p>
        </p:txBody>
      </p:sp>
      <p:sp>
        <p:nvSpPr>
          <p:cNvPr id="312395" name="Oval 75"/>
          <p:cNvSpPr>
            <a:spLocks noChangeArrowheads="1"/>
          </p:cNvSpPr>
          <p:nvPr/>
        </p:nvSpPr>
        <p:spPr bwMode="auto">
          <a:xfrm>
            <a:off x="7467600" y="35893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312396" name="Group 76"/>
          <p:cNvGrpSpPr>
            <a:grpSpLocks/>
          </p:cNvGrpSpPr>
          <p:nvPr/>
        </p:nvGrpSpPr>
        <p:grpSpPr bwMode="auto">
          <a:xfrm>
            <a:off x="7553325" y="3613150"/>
            <a:ext cx="179388" cy="65088"/>
            <a:chOff x="2848" y="848"/>
            <a:chExt cx="140" cy="98"/>
          </a:xfrm>
        </p:grpSpPr>
        <p:sp>
          <p:nvSpPr>
            <p:cNvPr id="312397" name="Line 7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398" name="Line 7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399" name="Line 7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312400" name="Group 80"/>
          <p:cNvGrpSpPr>
            <a:grpSpLocks/>
          </p:cNvGrpSpPr>
          <p:nvPr/>
        </p:nvGrpSpPr>
        <p:grpSpPr bwMode="auto">
          <a:xfrm flipV="1">
            <a:off x="7553325" y="3613150"/>
            <a:ext cx="179388" cy="65088"/>
            <a:chOff x="2848" y="848"/>
            <a:chExt cx="140" cy="98"/>
          </a:xfrm>
        </p:grpSpPr>
        <p:sp>
          <p:nvSpPr>
            <p:cNvPr id="312401" name="Line 8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02" name="Line 8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03" name="Line 8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312404" name="Oval 84"/>
          <p:cNvSpPr>
            <a:spLocks noChangeArrowheads="1"/>
          </p:cNvSpPr>
          <p:nvPr/>
        </p:nvSpPr>
        <p:spPr bwMode="auto">
          <a:xfrm>
            <a:off x="6935788" y="2503488"/>
            <a:ext cx="347662" cy="889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05" name="Line 85"/>
          <p:cNvSpPr>
            <a:spLocks noChangeShapeType="1"/>
          </p:cNvSpPr>
          <p:nvPr/>
        </p:nvSpPr>
        <p:spPr bwMode="auto">
          <a:xfrm>
            <a:off x="6935788" y="2495550"/>
            <a:ext cx="0" cy="55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06" name="Line 86"/>
          <p:cNvSpPr>
            <a:spLocks noChangeShapeType="1"/>
          </p:cNvSpPr>
          <p:nvPr/>
        </p:nvSpPr>
        <p:spPr bwMode="auto">
          <a:xfrm>
            <a:off x="7283450" y="2495550"/>
            <a:ext cx="0" cy="55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07" name="Rectangle 87"/>
          <p:cNvSpPr>
            <a:spLocks noChangeArrowheads="1"/>
          </p:cNvSpPr>
          <p:nvPr/>
        </p:nvSpPr>
        <p:spPr bwMode="auto">
          <a:xfrm>
            <a:off x="6935788" y="2495550"/>
            <a:ext cx="344487" cy="53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sz="2400" i="0">
              <a:latin typeface="Times New Roman" pitchFamily="18" charset="0"/>
            </a:endParaRPr>
          </a:p>
        </p:txBody>
      </p:sp>
      <p:sp>
        <p:nvSpPr>
          <p:cNvPr id="312408" name="Oval 88"/>
          <p:cNvSpPr>
            <a:spLocks noChangeArrowheads="1"/>
          </p:cNvSpPr>
          <p:nvPr/>
        </p:nvSpPr>
        <p:spPr bwMode="auto">
          <a:xfrm>
            <a:off x="6932613" y="2432050"/>
            <a:ext cx="347662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312409" name="Group 89"/>
          <p:cNvGrpSpPr>
            <a:grpSpLocks/>
          </p:cNvGrpSpPr>
          <p:nvPr/>
        </p:nvGrpSpPr>
        <p:grpSpPr bwMode="auto">
          <a:xfrm>
            <a:off x="7016750" y="2454275"/>
            <a:ext cx="171450" cy="61913"/>
            <a:chOff x="2848" y="848"/>
            <a:chExt cx="140" cy="98"/>
          </a:xfrm>
        </p:grpSpPr>
        <p:sp>
          <p:nvSpPr>
            <p:cNvPr id="312410" name="Line 9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11" name="Line 9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12" name="Line 9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312413" name="Group 93"/>
          <p:cNvGrpSpPr>
            <a:grpSpLocks/>
          </p:cNvGrpSpPr>
          <p:nvPr/>
        </p:nvGrpSpPr>
        <p:grpSpPr bwMode="auto">
          <a:xfrm flipV="1">
            <a:off x="7016750" y="2454275"/>
            <a:ext cx="171450" cy="60325"/>
            <a:chOff x="2848" y="848"/>
            <a:chExt cx="140" cy="98"/>
          </a:xfrm>
        </p:grpSpPr>
        <p:sp>
          <p:nvSpPr>
            <p:cNvPr id="312414" name="Line 9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15" name="Line 9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16" name="Line 9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312417" name="Oval 97"/>
          <p:cNvSpPr>
            <a:spLocks noChangeArrowheads="1"/>
          </p:cNvSpPr>
          <p:nvPr/>
        </p:nvSpPr>
        <p:spPr bwMode="auto">
          <a:xfrm>
            <a:off x="6934200" y="27638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18" name="Line 98"/>
          <p:cNvSpPr>
            <a:spLocks noChangeShapeType="1"/>
          </p:cNvSpPr>
          <p:nvPr/>
        </p:nvSpPr>
        <p:spPr bwMode="auto">
          <a:xfrm>
            <a:off x="6934200" y="2755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19" name="Line 99"/>
          <p:cNvSpPr>
            <a:spLocks noChangeShapeType="1"/>
          </p:cNvSpPr>
          <p:nvPr/>
        </p:nvSpPr>
        <p:spPr bwMode="auto">
          <a:xfrm>
            <a:off x="7292975" y="2755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20" name="Rectangle 100"/>
          <p:cNvSpPr>
            <a:spLocks noChangeArrowheads="1"/>
          </p:cNvSpPr>
          <p:nvPr/>
        </p:nvSpPr>
        <p:spPr bwMode="auto">
          <a:xfrm>
            <a:off x="6934200" y="2755900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sz="2400" i="0">
              <a:latin typeface="Times New Roman" pitchFamily="18" charset="0"/>
            </a:endParaRPr>
          </a:p>
        </p:txBody>
      </p:sp>
      <p:sp>
        <p:nvSpPr>
          <p:cNvPr id="312421" name="Oval 101"/>
          <p:cNvSpPr>
            <a:spLocks noChangeArrowheads="1"/>
          </p:cNvSpPr>
          <p:nvPr/>
        </p:nvSpPr>
        <p:spPr bwMode="auto">
          <a:xfrm>
            <a:off x="6931025" y="26876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312422" name="Group 102"/>
          <p:cNvGrpSpPr>
            <a:grpSpLocks/>
          </p:cNvGrpSpPr>
          <p:nvPr/>
        </p:nvGrpSpPr>
        <p:grpSpPr bwMode="auto">
          <a:xfrm>
            <a:off x="7016750" y="2711450"/>
            <a:ext cx="179388" cy="65088"/>
            <a:chOff x="2848" y="848"/>
            <a:chExt cx="140" cy="98"/>
          </a:xfrm>
        </p:grpSpPr>
        <p:sp>
          <p:nvSpPr>
            <p:cNvPr id="312423" name="Line 10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24" name="Line 10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25" name="Line 10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312426" name="Group 106"/>
          <p:cNvGrpSpPr>
            <a:grpSpLocks/>
          </p:cNvGrpSpPr>
          <p:nvPr/>
        </p:nvGrpSpPr>
        <p:grpSpPr bwMode="auto">
          <a:xfrm flipV="1">
            <a:off x="7016750" y="2711450"/>
            <a:ext cx="179388" cy="65088"/>
            <a:chOff x="2848" y="848"/>
            <a:chExt cx="140" cy="98"/>
          </a:xfrm>
        </p:grpSpPr>
        <p:sp>
          <p:nvSpPr>
            <p:cNvPr id="312427" name="Line 10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28" name="Line 10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29" name="Line 10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312430" name="Oval 110"/>
          <p:cNvSpPr>
            <a:spLocks noChangeArrowheads="1"/>
          </p:cNvSpPr>
          <p:nvPr/>
        </p:nvSpPr>
        <p:spPr bwMode="auto">
          <a:xfrm>
            <a:off x="7410450" y="2405063"/>
            <a:ext cx="330200" cy="857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31" name="Line 111"/>
          <p:cNvSpPr>
            <a:spLocks noChangeShapeType="1"/>
          </p:cNvSpPr>
          <p:nvPr/>
        </p:nvSpPr>
        <p:spPr bwMode="auto">
          <a:xfrm>
            <a:off x="7410450" y="2398713"/>
            <a:ext cx="0" cy="5238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32" name="Line 112"/>
          <p:cNvSpPr>
            <a:spLocks noChangeShapeType="1"/>
          </p:cNvSpPr>
          <p:nvPr/>
        </p:nvSpPr>
        <p:spPr bwMode="auto">
          <a:xfrm>
            <a:off x="7740650" y="2398713"/>
            <a:ext cx="0" cy="5238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33" name="Rectangle 113"/>
          <p:cNvSpPr>
            <a:spLocks noChangeArrowheads="1"/>
          </p:cNvSpPr>
          <p:nvPr/>
        </p:nvSpPr>
        <p:spPr bwMode="auto">
          <a:xfrm>
            <a:off x="7410450" y="2398713"/>
            <a:ext cx="327025" cy="5238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sz="2400" i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312434" name="Oval 114"/>
          <p:cNvSpPr>
            <a:spLocks noChangeArrowheads="1"/>
          </p:cNvSpPr>
          <p:nvPr/>
        </p:nvSpPr>
        <p:spPr bwMode="auto">
          <a:xfrm>
            <a:off x="7407275" y="2336800"/>
            <a:ext cx="330200" cy="1000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312435" name="Group 115"/>
          <p:cNvGrpSpPr>
            <a:grpSpLocks/>
          </p:cNvGrpSpPr>
          <p:nvPr/>
        </p:nvGrpSpPr>
        <p:grpSpPr bwMode="auto">
          <a:xfrm>
            <a:off x="7486650" y="2359025"/>
            <a:ext cx="163513" cy="57150"/>
            <a:chOff x="2848" y="848"/>
            <a:chExt cx="140" cy="98"/>
          </a:xfrm>
        </p:grpSpPr>
        <p:sp>
          <p:nvSpPr>
            <p:cNvPr id="312436" name="Line 11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37" name="Line 11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38" name="Line 11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312439" name="Group 119"/>
          <p:cNvGrpSpPr>
            <a:grpSpLocks/>
          </p:cNvGrpSpPr>
          <p:nvPr/>
        </p:nvGrpSpPr>
        <p:grpSpPr bwMode="auto">
          <a:xfrm flipV="1">
            <a:off x="7486650" y="2357438"/>
            <a:ext cx="163513" cy="58737"/>
            <a:chOff x="2848" y="848"/>
            <a:chExt cx="140" cy="98"/>
          </a:xfrm>
        </p:grpSpPr>
        <p:sp>
          <p:nvSpPr>
            <p:cNvPr id="312440" name="Line 12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41" name="Line 12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42" name="Line 12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312443" name="Oval 123"/>
          <p:cNvSpPr>
            <a:spLocks noChangeArrowheads="1"/>
          </p:cNvSpPr>
          <p:nvPr/>
        </p:nvSpPr>
        <p:spPr bwMode="auto">
          <a:xfrm>
            <a:off x="7496175" y="27638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44" name="Line 124"/>
          <p:cNvSpPr>
            <a:spLocks noChangeShapeType="1"/>
          </p:cNvSpPr>
          <p:nvPr/>
        </p:nvSpPr>
        <p:spPr bwMode="auto">
          <a:xfrm>
            <a:off x="7496175" y="2755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45" name="Line 125"/>
          <p:cNvSpPr>
            <a:spLocks noChangeShapeType="1"/>
          </p:cNvSpPr>
          <p:nvPr/>
        </p:nvSpPr>
        <p:spPr bwMode="auto">
          <a:xfrm>
            <a:off x="7854950" y="2755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46" name="Rectangle 126"/>
          <p:cNvSpPr>
            <a:spLocks noChangeArrowheads="1"/>
          </p:cNvSpPr>
          <p:nvPr/>
        </p:nvSpPr>
        <p:spPr bwMode="auto">
          <a:xfrm>
            <a:off x="7496175" y="2755900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sz="2400" i="0">
              <a:latin typeface="Times New Roman" pitchFamily="18" charset="0"/>
            </a:endParaRPr>
          </a:p>
        </p:txBody>
      </p:sp>
      <p:sp>
        <p:nvSpPr>
          <p:cNvPr id="312447" name="Oval 127"/>
          <p:cNvSpPr>
            <a:spLocks noChangeArrowheads="1"/>
          </p:cNvSpPr>
          <p:nvPr/>
        </p:nvSpPr>
        <p:spPr bwMode="auto">
          <a:xfrm>
            <a:off x="7493000" y="26876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312448" name="Group 128"/>
          <p:cNvGrpSpPr>
            <a:grpSpLocks/>
          </p:cNvGrpSpPr>
          <p:nvPr/>
        </p:nvGrpSpPr>
        <p:grpSpPr bwMode="auto">
          <a:xfrm>
            <a:off x="7578725" y="2711450"/>
            <a:ext cx="179388" cy="65088"/>
            <a:chOff x="2848" y="848"/>
            <a:chExt cx="140" cy="98"/>
          </a:xfrm>
        </p:grpSpPr>
        <p:sp>
          <p:nvSpPr>
            <p:cNvPr id="312449" name="Line 12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50" name="Line 13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51" name="Line 13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312452" name="Group 132"/>
          <p:cNvGrpSpPr>
            <a:grpSpLocks/>
          </p:cNvGrpSpPr>
          <p:nvPr/>
        </p:nvGrpSpPr>
        <p:grpSpPr bwMode="auto">
          <a:xfrm flipV="1">
            <a:off x="7578725" y="2711450"/>
            <a:ext cx="179388" cy="65088"/>
            <a:chOff x="2848" y="848"/>
            <a:chExt cx="140" cy="98"/>
          </a:xfrm>
        </p:grpSpPr>
        <p:sp>
          <p:nvSpPr>
            <p:cNvPr id="312453" name="Line 13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54" name="Line 13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55" name="Line 13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312456" name="Oval 136"/>
          <p:cNvSpPr>
            <a:spLocks noChangeArrowheads="1"/>
          </p:cNvSpPr>
          <p:nvPr/>
        </p:nvSpPr>
        <p:spPr bwMode="auto">
          <a:xfrm>
            <a:off x="6086475" y="2498725"/>
            <a:ext cx="346075" cy="873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57" name="Line 137"/>
          <p:cNvSpPr>
            <a:spLocks noChangeShapeType="1"/>
          </p:cNvSpPr>
          <p:nvPr/>
        </p:nvSpPr>
        <p:spPr bwMode="auto">
          <a:xfrm>
            <a:off x="6086475" y="249078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58" name="Line 138"/>
          <p:cNvSpPr>
            <a:spLocks noChangeShapeType="1"/>
          </p:cNvSpPr>
          <p:nvPr/>
        </p:nvSpPr>
        <p:spPr bwMode="auto">
          <a:xfrm>
            <a:off x="6432550" y="249078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59" name="Rectangle 139"/>
          <p:cNvSpPr>
            <a:spLocks noChangeArrowheads="1"/>
          </p:cNvSpPr>
          <p:nvPr/>
        </p:nvSpPr>
        <p:spPr bwMode="auto">
          <a:xfrm>
            <a:off x="6086475" y="2490788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sz="2400" i="0">
              <a:latin typeface="Times New Roman" pitchFamily="18" charset="0"/>
            </a:endParaRPr>
          </a:p>
        </p:txBody>
      </p:sp>
      <p:sp>
        <p:nvSpPr>
          <p:cNvPr id="312460" name="Oval 140"/>
          <p:cNvSpPr>
            <a:spLocks noChangeArrowheads="1"/>
          </p:cNvSpPr>
          <p:nvPr/>
        </p:nvSpPr>
        <p:spPr bwMode="auto">
          <a:xfrm>
            <a:off x="6083300" y="2427288"/>
            <a:ext cx="346075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312461" name="Group 141"/>
          <p:cNvGrpSpPr>
            <a:grpSpLocks/>
          </p:cNvGrpSpPr>
          <p:nvPr/>
        </p:nvGrpSpPr>
        <p:grpSpPr bwMode="auto">
          <a:xfrm>
            <a:off x="6167438" y="2449513"/>
            <a:ext cx="171450" cy="60325"/>
            <a:chOff x="2848" y="848"/>
            <a:chExt cx="140" cy="98"/>
          </a:xfrm>
        </p:grpSpPr>
        <p:sp>
          <p:nvSpPr>
            <p:cNvPr id="312462" name="Line 14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63" name="Line 14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64" name="Line 14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312465" name="Group 145"/>
          <p:cNvGrpSpPr>
            <a:grpSpLocks/>
          </p:cNvGrpSpPr>
          <p:nvPr/>
        </p:nvGrpSpPr>
        <p:grpSpPr bwMode="auto">
          <a:xfrm flipV="1">
            <a:off x="6167438" y="2449513"/>
            <a:ext cx="171450" cy="58737"/>
            <a:chOff x="2848" y="848"/>
            <a:chExt cx="140" cy="98"/>
          </a:xfrm>
        </p:grpSpPr>
        <p:sp>
          <p:nvSpPr>
            <p:cNvPr id="312466" name="Line 14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67" name="Line 14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68" name="Line 14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312469" name="Oval 149"/>
          <p:cNvSpPr>
            <a:spLocks noChangeArrowheads="1"/>
          </p:cNvSpPr>
          <p:nvPr/>
        </p:nvSpPr>
        <p:spPr bwMode="auto">
          <a:xfrm>
            <a:off x="5780088" y="3648075"/>
            <a:ext cx="346075" cy="873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70" name="Line 150"/>
          <p:cNvSpPr>
            <a:spLocks noChangeShapeType="1"/>
          </p:cNvSpPr>
          <p:nvPr/>
        </p:nvSpPr>
        <p:spPr bwMode="auto">
          <a:xfrm>
            <a:off x="5780088" y="364013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71" name="Line 151"/>
          <p:cNvSpPr>
            <a:spLocks noChangeShapeType="1"/>
          </p:cNvSpPr>
          <p:nvPr/>
        </p:nvSpPr>
        <p:spPr bwMode="auto">
          <a:xfrm>
            <a:off x="6126163" y="364013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72" name="Rectangle 152"/>
          <p:cNvSpPr>
            <a:spLocks noChangeArrowheads="1"/>
          </p:cNvSpPr>
          <p:nvPr/>
        </p:nvSpPr>
        <p:spPr bwMode="auto">
          <a:xfrm>
            <a:off x="5780088" y="3640138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sz="2400" i="0">
              <a:latin typeface="Times New Roman" pitchFamily="18" charset="0"/>
            </a:endParaRPr>
          </a:p>
        </p:txBody>
      </p:sp>
      <p:sp>
        <p:nvSpPr>
          <p:cNvPr id="312473" name="Oval 153"/>
          <p:cNvSpPr>
            <a:spLocks noChangeArrowheads="1"/>
          </p:cNvSpPr>
          <p:nvPr/>
        </p:nvSpPr>
        <p:spPr bwMode="auto">
          <a:xfrm>
            <a:off x="5776913" y="3576638"/>
            <a:ext cx="346075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312474" name="Group 154"/>
          <p:cNvGrpSpPr>
            <a:grpSpLocks/>
          </p:cNvGrpSpPr>
          <p:nvPr/>
        </p:nvGrpSpPr>
        <p:grpSpPr bwMode="auto">
          <a:xfrm>
            <a:off x="5861050" y="3598863"/>
            <a:ext cx="171450" cy="60325"/>
            <a:chOff x="2848" y="848"/>
            <a:chExt cx="140" cy="98"/>
          </a:xfrm>
        </p:grpSpPr>
        <p:sp>
          <p:nvSpPr>
            <p:cNvPr id="312475" name="Line 15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76" name="Line 15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77" name="Line 15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312478" name="Group 158"/>
          <p:cNvGrpSpPr>
            <a:grpSpLocks/>
          </p:cNvGrpSpPr>
          <p:nvPr/>
        </p:nvGrpSpPr>
        <p:grpSpPr bwMode="auto">
          <a:xfrm flipV="1">
            <a:off x="5861050" y="3598863"/>
            <a:ext cx="171450" cy="58737"/>
            <a:chOff x="2848" y="848"/>
            <a:chExt cx="140" cy="98"/>
          </a:xfrm>
        </p:grpSpPr>
        <p:sp>
          <p:nvSpPr>
            <p:cNvPr id="312479" name="Line 15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80" name="Line 16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81" name="Line 16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312483" name="Line 163"/>
          <p:cNvSpPr>
            <a:spLocks noChangeShapeType="1"/>
          </p:cNvSpPr>
          <p:nvPr/>
        </p:nvSpPr>
        <p:spPr bwMode="auto">
          <a:xfrm>
            <a:off x="7102475" y="3743325"/>
            <a:ext cx="163513" cy="1206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484" name="Line 164"/>
          <p:cNvSpPr>
            <a:spLocks noChangeShapeType="1"/>
          </p:cNvSpPr>
          <p:nvPr/>
        </p:nvSpPr>
        <p:spPr bwMode="auto">
          <a:xfrm>
            <a:off x="7199313" y="36639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485" name="Line 165"/>
          <p:cNvSpPr>
            <a:spLocks noChangeShapeType="1"/>
          </p:cNvSpPr>
          <p:nvPr/>
        </p:nvSpPr>
        <p:spPr bwMode="auto">
          <a:xfrm flipV="1">
            <a:off x="7435850" y="3749675"/>
            <a:ext cx="134938" cy="104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486" name="Line 166"/>
          <p:cNvSpPr>
            <a:spLocks noChangeShapeType="1"/>
          </p:cNvSpPr>
          <p:nvPr/>
        </p:nvSpPr>
        <p:spPr bwMode="auto">
          <a:xfrm>
            <a:off x="6134100" y="3670300"/>
            <a:ext cx="6794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487" name="Line 167"/>
          <p:cNvSpPr>
            <a:spLocks noChangeShapeType="1"/>
          </p:cNvSpPr>
          <p:nvPr/>
        </p:nvSpPr>
        <p:spPr bwMode="auto">
          <a:xfrm>
            <a:off x="6429375" y="2517775"/>
            <a:ext cx="509588" cy="31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488" name="Line 168"/>
          <p:cNvSpPr>
            <a:spLocks noChangeShapeType="1"/>
          </p:cNvSpPr>
          <p:nvPr/>
        </p:nvSpPr>
        <p:spPr bwMode="auto">
          <a:xfrm>
            <a:off x="5995988" y="2346325"/>
            <a:ext cx="152400" cy="8255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489" name="Freeform 169"/>
          <p:cNvSpPr>
            <a:spLocks/>
          </p:cNvSpPr>
          <p:nvPr/>
        </p:nvSpPr>
        <p:spPr bwMode="auto">
          <a:xfrm>
            <a:off x="5316538" y="4352925"/>
            <a:ext cx="2979737" cy="1455738"/>
          </a:xfrm>
          <a:custGeom>
            <a:avLst/>
            <a:gdLst>
              <a:gd name="T0" fmla="*/ 889 w 1877"/>
              <a:gd name="T1" fmla="*/ 23 h 917"/>
              <a:gd name="T2" fmla="*/ 692 w 1877"/>
              <a:gd name="T3" fmla="*/ 109 h 917"/>
              <a:gd name="T4" fmla="*/ 415 w 1877"/>
              <a:gd name="T5" fmla="*/ 91 h 917"/>
              <a:gd name="T6" fmla="*/ 112 w 1877"/>
              <a:gd name="T7" fmla="*/ 170 h 917"/>
              <a:gd name="T8" fmla="*/ 50 w 1877"/>
              <a:gd name="T9" fmla="*/ 353 h 917"/>
              <a:gd name="T10" fmla="*/ 14 w 1877"/>
              <a:gd name="T11" fmla="*/ 528 h 917"/>
              <a:gd name="T12" fmla="*/ 139 w 1877"/>
              <a:gd name="T13" fmla="*/ 650 h 917"/>
              <a:gd name="T14" fmla="*/ 505 w 1877"/>
              <a:gd name="T15" fmla="*/ 781 h 917"/>
              <a:gd name="T16" fmla="*/ 933 w 1877"/>
              <a:gd name="T17" fmla="*/ 886 h 917"/>
              <a:gd name="T18" fmla="*/ 1370 w 1877"/>
              <a:gd name="T19" fmla="*/ 901 h 917"/>
              <a:gd name="T20" fmla="*/ 1676 w 1877"/>
              <a:gd name="T21" fmla="*/ 793 h 917"/>
              <a:gd name="T22" fmla="*/ 1860 w 1877"/>
              <a:gd name="T23" fmla="*/ 624 h 917"/>
              <a:gd name="T24" fmla="*/ 1776 w 1877"/>
              <a:gd name="T25" fmla="*/ 219 h 917"/>
              <a:gd name="T26" fmla="*/ 1503 w 1877"/>
              <a:gd name="T27" fmla="*/ 100 h 917"/>
              <a:gd name="T28" fmla="*/ 1200 w 1877"/>
              <a:gd name="T29" fmla="*/ 13 h 917"/>
              <a:gd name="T30" fmla="*/ 889 w 1877"/>
              <a:gd name="T31" fmla="*/ 23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490" name="Line 170"/>
          <p:cNvSpPr>
            <a:spLocks noChangeShapeType="1"/>
          </p:cNvSpPr>
          <p:nvPr/>
        </p:nvSpPr>
        <p:spPr bwMode="auto">
          <a:xfrm rot="-5400000">
            <a:off x="7551737" y="5089526"/>
            <a:ext cx="523875" cy="1397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91" name="Line 171"/>
          <p:cNvSpPr>
            <a:spLocks noChangeShapeType="1"/>
          </p:cNvSpPr>
          <p:nvPr/>
        </p:nvSpPr>
        <p:spPr bwMode="auto">
          <a:xfrm rot="5400000" flipV="1">
            <a:off x="7697788" y="5370513"/>
            <a:ext cx="3175" cy="857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92" name="Line 172"/>
          <p:cNvSpPr>
            <a:spLocks noChangeShapeType="1"/>
          </p:cNvSpPr>
          <p:nvPr/>
        </p:nvSpPr>
        <p:spPr bwMode="auto">
          <a:xfrm rot="-5400000">
            <a:off x="7883525" y="5046663"/>
            <a:ext cx="0" cy="1143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312493" name="Group 173"/>
          <p:cNvGrpSpPr>
            <a:grpSpLocks/>
          </p:cNvGrpSpPr>
          <p:nvPr/>
        </p:nvGrpSpPr>
        <p:grpSpPr bwMode="auto">
          <a:xfrm>
            <a:off x="7462838" y="4756150"/>
            <a:ext cx="501650" cy="234950"/>
            <a:chOff x="4701" y="2996"/>
            <a:chExt cx="316" cy="148"/>
          </a:xfrm>
        </p:grpSpPr>
        <p:sp>
          <p:nvSpPr>
            <p:cNvPr id="312494" name="Oval 174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95" name="Line 175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96" name="Line 176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97" name="Rectangle 177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sz="2400" i="0">
                <a:latin typeface="Times New Roman" pitchFamily="18" charset="0"/>
              </a:endParaRPr>
            </a:p>
          </p:txBody>
        </p:sp>
        <p:sp>
          <p:nvSpPr>
            <p:cNvPr id="312498" name="Oval 178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grpSp>
          <p:nvGrpSpPr>
            <p:cNvPr id="312499" name="Group 179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312500" name="Line 18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01" name="Line 18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02" name="Line 18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312503" name="Group 183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312504" name="Line 18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05" name="Line 18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06" name="Line 18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grpSp>
        <p:nvGrpSpPr>
          <p:cNvPr id="312507" name="Group 187"/>
          <p:cNvGrpSpPr>
            <a:grpSpLocks/>
          </p:cNvGrpSpPr>
          <p:nvPr/>
        </p:nvGrpSpPr>
        <p:grpSpPr bwMode="auto">
          <a:xfrm>
            <a:off x="6646863" y="4479925"/>
            <a:ext cx="501650" cy="234950"/>
            <a:chOff x="3600" y="219"/>
            <a:chExt cx="360" cy="175"/>
          </a:xfrm>
        </p:grpSpPr>
        <p:sp>
          <p:nvSpPr>
            <p:cNvPr id="312508" name="Oval 18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09" name="Line 18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10" name="Line 19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11" name="Rectangle 19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sz="2400" i="0">
                <a:latin typeface="Times New Roman" pitchFamily="18" charset="0"/>
              </a:endParaRPr>
            </a:p>
          </p:txBody>
        </p:sp>
        <p:sp>
          <p:nvSpPr>
            <p:cNvPr id="312512" name="Oval 19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grpSp>
          <p:nvGrpSpPr>
            <p:cNvPr id="312513" name="Group 19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12514" name="Line 19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15" name="Line 19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16" name="Line 19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312517" name="Group 19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12518" name="Line 19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19" name="Line 19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20" name="Line 20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grpSp>
        <p:nvGrpSpPr>
          <p:cNvPr id="312521" name="Group 201"/>
          <p:cNvGrpSpPr>
            <a:grpSpLocks/>
          </p:cNvGrpSpPr>
          <p:nvPr/>
        </p:nvGrpSpPr>
        <p:grpSpPr bwMode="auto">
          <a:xfrm>
            <a:off x="5981700" y="4784725"/>
            <a:ext cx="501650" cy="234950"/>
            <a:chOff x="3600" y="219"/>
            <a:chExt cx="360" cy="175"/>
          </a:xfrm>
        </p:grpSpPr>
        <p:sp>
          <p:nvSpPr>
            <p:cNvPr id="312522" name="Oval 20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23" name="Line 20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24" name="Line 20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25" name="Rectangle 20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sz="2400" i="0">
                <a:latin typeface="Times New Roman" pitchFamily="18" charset="0"/>
              </a:endParaRPr>
            </a:p>
          </p:txBody>
        </p:sp>
        <p:sp>
          <p:nvSpPr>
            <p:cNvPr id="312526" name="Oval 20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grpSp>
          <p:nvGrpSpPr>
            <p:cNvPr id="312527" name="Group 20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12528" name="Line 20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29" name="Line 20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30" name="Line 21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312531" name="Group 21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12532" name="Line 21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33" name="Line 21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34" name="Line 21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sp>
        <p:nvSpPr>
          <p:cNvPr id="312535" name="Line 215"/>
          <p:cNvSpPr>
            <a:spLocks noChangeShapeType="1"/>
          </p:cNvSpPr>
          <p:nvPr/>
        </p:nvSpPr>
        <p:spPr bwMode="auto">
          <a:xfrm>
            <a:off x="7096125" y="4691063"/>
            <a:ext cx="358775" cy="1206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36" name="Line 216"/>
          <p:cNvSpPr>
            <a:spLocks noChangeShapeType="1"/>
          </p:cNvSpPr>
          <p:nvPr/>
        </p:nvSpPr>
        <p:spPr bwMode="auto">
          <a:xfrm flipV="1">
            <a:off x="6443663" y="4703763"/>
            <a:ext cx="277812" cy="1095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37" name="Line 217"/>
          <p:cNvSpPr>
            <a:spLocks noChangeShapeType="1"/>
          </p:cNvSpPr>
          <p:nvPr/>
        </p:nvSpPr>
        <p:spPr bwMode="auto">
          <a:xfrm flipV="1">
            <a:off x="6486525" y="4906963"/>
            <a:ext cx="9715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38" name="Line 218"/>
          <p:cNvSpPr>
            <a:spLocks noChangeShapeType="1"/>
          </p:cNvSpPr>
          <p:nvPr/>
        </p:nvSpPr>
        <p:spPr bwMode="auto">
          <a:xfrm flipH="1">
            <a:off x="5781675" y="4652963"/>
            <a:ext cx="254000" cy="4699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39" name="Line 219"/>
          <p:cNvSpPr>
            <a:spLocks noChangeShapeType="1"/>
          </p:cNvSpPr>
          <p:nvPr/>
        </p:nvSpPr>
        <p:spPr bwMode="auto">
          <a:xfrm>
            <a:off x="5807075" y="4703763"/>
            <a:ext cx="19685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40" name="Line 220"/>
          <p:cNvSpPr>
            <a:spLocks noChangeShapeType="1"/>
          </p:cNvSpPr>
          <p:nvPr/>
        </p:nvSpPr>
        <p:spPr bwMode="auto">
          <a:xfrm>
            <a:off x="5667375" y="5040313"/>
            <a:ext cx="153988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41" name="Line 221"/>
          <p:cNvSpPr>
            <a:spLocks noChangeShapeType="1"/>
          </p:cNvSpPr>
          <p:nvPr/>
        </p:nvSpPr>
        <p:spPr bwMode="auto">
          <a:xfrm>
            <a:off x="5918200" y="5119688"/>
            <a:ext cx="4921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42" name="Line 222"/>
          <p:cNvSpPr>
            <a:spLocks noChangeShapeType="1"/>
          </p:cNvSpPr>
          <p:nvPr/>
        </p:nvSpPr>
        <p:spPr bwMode="auto">
          <a:xfrm flipH="1">
            <a:off x="6159500" y="5027613"/>
            <a:ext cx="53975" cy="857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43" name="Line 223"/>
          <p:cNvSpPr>
            <a:spLocks noChangeShapeType="1"/>
          </p:cNvSpPr>
          <p:nvPr/>
        </p:nvSpPr>
        <p:spPr bwMode="auto">
          <a:xfrm>
            <a:off x="5972175" y="5116513"/>
            <a:ext cx="1588" cy="8255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44" name="Line 224"/>
          <p:cNvSpPr>
            <a:spLocks noChangeShapeType="1"/>
          </p:cNvSpPr>
          <p:nvPr/>
        </p:nvSpPr>
        <p:spPr bwMode="auto">
          <a:xfrm flipH="1" flipV="1">
            <a:off x="6369050" y="5124450"/>
            <a:ext cx="0" cy="762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45" name="Line 225"/>
          <p:cNvSpPr>
            <a:spLocks noChangeShapeType="1"/>
          </p:cNvSpPr>
          <p:nvPr/>
        </p:nvSpPr>
        <p:spPr bwMode="auto">
          <a:xfrm>
            <a:off x="6450013" y="4983163"/>
            <a:ext cx="503237" cy="2698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46" name="Line 226"/>
          <p:cNvSpPr>
            <a:spLocks noChangeShapeType="1"/>
          </p:cNvSpPr>
          <p:nvPr/>
        </p:nvSpPr>
        <p:spPr bwMode="auto">
          <a:xfrm>
            <a:off x="5899150" y="4918075"/>
            <a:ext cx="809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47" name="Line 227"/>
          <p:cNvSpPr>
            <a:spLocks noChangeShapeType="1"/>
          </p:cNvSpPr>
          <p:nvPr/>
        </p:nvSpPr>
        <p:spPr bwMode="auto">
          <a:xfrm flipH="1">
            <a:off x="5988050" y="3440113"/>
            <a:ext cx="3175" cy="1444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48" name="Line 228"/>
          <p:cNvSpPr>
            <a:spLocks noChangeShapeType="1"/>
          </p:cNvSpPr>
          <p:nvPr/>
        </p:nvSpPr>
        <p:spPr bwMode="auto">
          <a:xfrm flipV="1">
            <a:off x="7285038" y="2422525"/>
            <a:ext cx="123825" cy="873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49" name="Line 229"/>
          <p:cNvSpPr>
            <a:spLocks noChangeShapeType="1"/>
          </p:cNvSpPr>
          <p:nvPr/>
        </p:nvSpPr>
        <p:spPr bwMode="auto">
          <a:xfrm>
            <a:off x="7112000" y="2595563"/>
            <a:ext cx="0" cy="82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50" name="Line 230"/>
          <p:cNvSpPr>
            <a:spLocks noChangeShapeType="1"/>
          </p:cNvSpPr>
          <p:nvPr/>
        </p:nvSpPr>
        <p:spPr bwMode="auto">
          <a:xfrm flipV="1">
            <a:off x="7296150" y="2492375"/>
            <a:ext cx="263525" cy="2889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51" name="Line 231"/>
          <p:cNvSpPr>
            <a:spLocks noChangeShapeType="1"/>
          </p:cNvSpPr>
          <p:nvPr/>
        </p:nvSpPr>
        <p:spPr bwMode="auto">
          <a:xfrm>
            <a:off x="7648575" y="2490788"/>
            <a:ext cx="0" cy="196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52" name="Line 232"/>
          <p:cNvSpPr>
            <a:spLocks noChangeShapeType="1"/>
          </p:cNvSpPr>
          <p:nvPr/>
        </p:nvSpPr>
        <p:spPr bwMode="auto">
          <a:xfrm>
            <a:off x="7302500" y="2797175"/>
            <a:ext cx="18891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53" name="Line 233"/>
          <p:cNvSpPr>
            <a:spLocks noChangeShapeType="1"/>
          </p:cNvSpPr>
          <p:nvPr/>
        </p:nvSpPr>
        <p:spPr bwMode="auto">
          <a:xfrm flipV="1">
            <a:off x="7716838" y="2190750"/>
            <a:ext cx="238125" cy="1682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54" name="Line 234"/>
          <p:cNvSpPr>
            <a:spLocks noChangeShapeType="1"/>
          </p:cNvSpPr>
          <p:nvPr/>
        </p:nvSpPr>
        <p:spPr bwMode="auto">
          <a:xfrm>
            <a:off x="7856538" y="2787650"/>
            <a:ext cx="177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55" name="Line 235"/>
          <p:cNvSpPr>
            <a:spLocks noChangeShapeType="1"/>
          </p:cNvSpPr>
          <p:nvPr/>
        </p:nvSpPr>
        <p:spPr bwMode="auto">
          <a:xfrm flipH="1">
            <a:off x="7002463" y="2863850"/>
            <a:ext cx="98425" cy="7048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56" name="Line 236"/>
          <p:cNvSpPr>
            <a:spLocks noChangeShapeType="1"/>
          </p:cNvSpPr>
          <p:nvPr/>
        </p:nvSpPr>
        <p:spPr bwMode="auto">
          <a:xfrm flipH="1">
            <a:off x="7593013" y="2863850"/>
            <a:ext cx="111125" cy="7270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312557" name="Group 237"/>
          <p:cNvGrpSpPr>
            <a:grpSpLocks/>
          </p:cNvGrpSpPr>
          <p:nvPr/>
        </p:nvGrpSpPr>
        <p:grpSpPr bwMode="auto">
          <a:xfrm>
            <a:off x="6645275" y="4481513"/>
            <a:ext cx="501650" cy="234950"/>
            <a:chOff x="4701" y="2996"/>
            <a:chExt cx="316" cy="148"/>
          </a:xfrm>
        </p:grpSpPr>
        <p:sp>
          <p:nvSpPr>
            <p:cNvPr id="312558" name="Oval 238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59" name="Line 239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60" name="Line 240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61" name="Rectangle 241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sz="2400" i="0">
                <a:latin typeface="Times New Roman" pitchFamily="18" charset="0"/>
              </a:endParaRPr>
            </a:p>
          </p:txBody>
        </p:sp>
        <p:sp>
          <p:nvSpPr>
            <p:cNvPr id="312562" name="Oval 242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grpSp>
          <p:nvGrpSpPr>
            <p:cNvPr id="312563" name="Group 243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312564" name="Line 24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65" name="Line 24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66" name="Line 24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312567" name="Group 247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312568" name="Line 24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69" name="Line 24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70" name="Line 25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grpSp>
        <p:nvGrpSpPr>
          <p:cNvPr id="312571" name="Group 251"/>
          <p:cNvGrpSpPr>
            <a:grpSpLocks/>
          </p:cNvGrpSpPr>
          <p:nvPr/>
        </p:nvGrpSpPr>
        <p:grpSpPr bwMode="auto">
          <a:xfrm>
            <a:off x="5980113" y="4783138"/>
            <a:ext cx="501650" cy="234950"/>
            <a:chOff x="4701" y="2996"/>
            <a:chExt cx="316" cy="148"/>
          </a:xfrm>
        </p:grpSpPr>
        <p:sp>
          <p:nvSpPr>
            <p:cNvPr id="312572" name="Oval 252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73" name="Line 253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74" name="Line 254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75" name="Rectangle 255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sz="2400" i="0">
                <a:latin typeface="Times New Roman" pitchFamily="18" charset="0"/>
              </a:endParaRPr>
            </a:p>
          </p:txBody>
        </p:sp>
        <p:sp>
          <p:nvSpPr>
            <p:cNvPr id="312576" name="Oval 256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grpSp>
          <p:nvGrpSpPr>
            <p:cNvPr id="312577" name="Group 257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312578" name="Line 25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79" name="Line 25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80" name="Line 26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312581" name="Group 261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312582" name="Line 26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83" name="Line 26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84" name="Line 26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pic>
        <p:nvPicPr>
          <p:cNvPr id="312585" name="Picture 265" descr="imgyjavg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938" y="1878013"/>
            <a:ext cx="3683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2586" name="Group 266"/>
          <p:cNvGrpSpPr>
            <a:grpSpLocks/>
          </p:cNvGrpSpPr>
          <p:nvPr/>
        </p:nvGrpSpPr>
        <p:grpSpPr bwMode="auto">
          <a:xfrm>
            <a:off x="7464425" y="5226050"/>
            <a:ext cx="198438" cy="365125"/>
            <a:chOff x="4702" y="3292"/>
            <a:chExt cx="125" cy="230"/>
          </a:xfrm>
        </p:grpSpPr>
        <p:sp>
          <p:nvSpPr>
            <p:cNvPr id="312587" name="AutoShape 267"/>
            <p:cNvSpPr>
              <a:spLocks noChangeArrowheads="1"/>
            </p:cNvSpPr>
            <p:nvPr/>
          </p:nvSpPr>
          <p:spPr bwMode="auto">
            <a:xfrm>
              <a:off x="4702" y="3469"/>
              <a:ext cx="125" cy="53"/>
            </a:xfrm>
            <a:prstGeom prst="parallelogram">
              <a:avLst>
                <a:gd name="adj" fmla="val 90856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88" name="Rectangle 268"/>
            <p:cNvSpPr>
              <a:spLocks noChangeArrowheads="1"/>
            </p:cNvSpPr>
            <p:nvPr/>
          </p:nvSpPr>
          <p:spPr bwMode="auto">
            <a:xfrm>
              <a:off x="4765" y="3293"/>
              <a:ext cx="58" cy="17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89" name="Rectangle 269"/>
            <p:cNvSpPr>
              <a:spLocks noChangeArrowheads="1"/>
            </p:cNvSpPr>
            <p:nvPr/>
          </p:nvSpPr>
          <p:spPr bwMode="auto">
            <a:xfrm>
              <a:off x="4703" y="3344"/>
              <a:ext cx="79" cy="17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90" name="AutoShape 270"/>
            <p:cNvSpPr>
              <a:spLocks noChangeArrowheads="1"/>
            </p:cNvSpPr>
            <p:nvPr/>
          </p:nvSpPr>
          <p:spPr bwMode="auto">
            <a:xfrm>
              <a:off x="4702" y="3292"/>
              <a:ext cx="125" cy="53"/>
            </a:xfrm>
            <a:prstGeom prst="parallelogram">
              <a:avLst>
                <a:gd name="adj" fmla="val 90856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91" name="Line 271"/>
            <p:cNvSpPr>
              <a:spLocks noChangeShapeType="1"/>
            </p:cNvSpPr>
            <p:nvPr/>
          </p:nvSpPr>
          <p:spPr bwMode="auto">
            <a:xfrm>
              <a:off x="4827" y="3296"/>
              <a:ext cx="0" cy="17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92" name="Line 272"/>
            <p:cNvSpPr>
              <a:spLocks noChangeShapeType="1"/>
            </p:cNvSpPr>
            <p:nvPr/>
          </p:nvSpPr>
          <p:spPr bwMode="auto">
            <a:xfrm flipH="1">
              <a:off x="4782" y="3469"/>
              <a:ext cx="45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93" name="Rectangle 273"/>
            <p:cNvSpPr>
              <a:spLocks noChangeArrowheads="1"/>
            </p:cNvSpPr>
            <p:nvPr/>
          </p:nvSpPr>
          <p:spPr bwMode="auto">
            <a:xfrm>
              <a:off x="4713" y="3367"/>
              <a:ext cx="52" cy="10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94" name="Rectangle 274"/>
            <p:cNvSpPr>
              <a:spLocks noChangeArrowheads="1"/>
            </p:cNvSpPr>
            <p:nvPr/>
          </p:nvSpPr>
          <p:spPr bwMode="auto">
            <a:xfrm>
              <a:off x="4720" y="3398"/>
              <a:ext cx="40" cy="3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312595" name="Group 275"/>
          <p:cNvGrpSpPr>
            <a:grpSpLocks/>
          </p:cNvGrpSpPr>
          <p:nvPr/>
        </p:nvGrpSpPr>
        <p:grpSpPr bwMode="auto">
          <a:xfrm>
            <a:off x="7926388" y="4949825"/>
            <a:ext cx="198437" cy="365125"/>
            <a:chOff x="4702" y="3292"/>
            <a:chExt cx="125" cy="230"/>
          </a:xfrm>
        </p:grpSpPr>
        <p:sp>
          <p:nvSpPr>
            <p:cNvPr id="312596" name="AutoShape 276"/>
            <p:cNvSpPr>
              <a:spLocks noChangeArrowheads="1"/>
            </p:cNvSpPr>
            <p:nvPr/>
          </p:nvSpPr>
          <p:spPr bwMode="auto">
            <a:xfrm>
              <a:off x="4702" y="3469"/>
              <a:ext cx="125" cy="53"/>
            </a:xfrm>
            <a:prstGeom prst="parallelogram">
              <a:avLst>
                <a:gd name="adj" fmla="val 90856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97" name="Rectangle 277"/>
            <p:cNvSpPr>
              <a:spLocks noChangeArrowheads="1"/>
            </p:cNvSpPr>
            <p:nvPr/>
          </p:nvSpPr>
          <p:spPr bwMode="auto">
            <a:xfrm>
              <a:off x="4765" y="3293"/>
              <a:ext cx="58" cy="17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98" name="Rectangle 278"/>
            <p:cNvSpPr>
              <a:spLocks noChangeArrowheads="1"/>
            </p:cNvSpPr>
            <p:nvPr/>
          </p:nvSpPr>
          <p:spPr bwMode="auto">
            <a:xfrm>
              <a:off x="4703" y="3344"/>
              <a:ext cx="79" cy="17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99" name="AutoShape 279"/>
            <p:cNvSpPr>
              <a:spLocks noChangeArrowheads="1"/>
            </p:cNvSpPr>
            <p:nvPr/>
          </p:nvSpPr>
          <p:spPr bwMode="auto">
            <a:xfrm>
              <a:off x="4702" y="3292"/>
              <a:ext cx="125" cy="53"/>
            </a:xfrm>
            <a:prstGeom prst="parallelogram">
              <a:avLst>
                <a:gd name="adj" fmla="val 90856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600" name="Line 280"/>
            <p:cNvSpPr>
              <a:spLocks noChangeShapeType="1"/>
            </p:cNvSpPr>
            <p:nvPr/>
          </p:nvSpPr>
          <p:spPr bwMode="auto">
            <a:xfrm>
              <a:off x="4827" y="3296"/>
              <a:ext cx="0" cy="17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601" name="Line 281"/>
            <p:cNvSpPr>
              <a:spLocks noChangeShapeType="1"/>
            </p:cNvSpPr>
            <p:nvPr/>
          </p:nvSpPr>
          <p:spPr bwMode="auto">
            <a:xfrm flipH="1">
              <a:off x="4782" y="3469"/>
              <a:ext cx="45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602" name="Rectangle 282"/>
            <p:cNvSpPr>
              <a:spLocks noChangeArrowheads="1"/>
            </p:cNvSpPr>
            <p:nvPr/>
          </p:nvSpPr>
          <p:spPr bwMode="auto">
            <a:xfrm>
              <a:off x="4713" y="3367"/>
              <a:ext cx="52" cy="10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603" name="Rectangle 283"/>
            <p:cNvSpPr>
              <a:spLocks noChangeArrowheads="1"/>
            </p:cNvSpPr>
            <p:nvPr/>
          </p:nvSpPr>
          <p:spPr bwMode="auto">
            <a:xfrm>
              <a:off x="4720" y="3398"/>
              <a:ext cx="40" cy="3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312604" name="AutoShape 284"/>
          <p:cNvSpPr>
            <a:spLocks noChangeAspect="1" noChangeArrowheads="1" noTextEdit="1"/>
          </p:cNvSpPr>
          <p:nvPr/>
        </p:nvSpPr>
        <p:spPr bwMode="auto">
          <a:xfrm>
            <a:off x="7143750" y="5394325"/>
            <a:ext cx="233363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05" name="Freeform 285"/>
          <p:cNvSpPr>
            <a:spLocks/>
          </p:cNvSpPr>
          <p:nvPr/>
        </p:nvSpPr>
        <p:spPr bwMode="auto">
          <a:xfrm>
            <a:off x="7145338" y="5394325"/>
            <a:ext cx="231775" cy="252413"/>
          </a:xfrm>
          <a:custGeom>
            <a:avLst/>
            <a:gdLst>
              <a:gd name="T0" fmla="*/ 653 w 1894"/>
              <a:gd name="T1" fmla="*/ 0 h 1904"/>
              <a:gd name="T2" fmla="*/ 668 w 1894"/>
              <a:gd name="T3" fmla="*/ 0 h 1904"/>
              <a:gd name="T4" fmla="*/ 699 w 1894"/>
              <a:gd name="T5" fmla="*/ 1 h 1904"/>
              <a:gd name="T6" fmla="*/ 742 w 1894"/>
              <a:gd name="T7" fmla="*/ 3 h 1904"/>
              <a:gd name="T8" fmla="*/ 799 w 1894"/>
              <a:gd name="T9" fmla="*/ 6 h 1904"/>
              <a:gd name="T10" fmla="*/ 865 w 1894"/>
              <a:gd name="T11" fmla="*/ 10 h 1904"/>
              <a:gd name="T12" fmla="*/ 941 w 1894"/>
              <a:gd name="T13" fmla="*/ 17 h 1904"/>
              <a:gd name="T14" fmla="*/ 1025 w 1894"/>
              <a:gd name="T15" fmla="*/ 26 h 1904"/>
              <a:gd name="T16" fmla="*/ 1116 w 1894"/>
              <a:gd name="T17" fmla="*/ 38 h 1904"/>
              <a:gd name="T18" fmla="*/ 1213 w 1894"/>
              <a:gd name="T19" fmla="*/ 55 h 1904"/>
              <a:gd name="T20" fmla="*/ 1315 w 1894"/>
              <a:gd name="T21" fmla="*/ 73 h 1904"/>
              <a:gd name="T22" fmla="*/ 1418 w 1894"/>
              <a:gd name="T23" fmla="*/ 97 h 1904"/>
              <a:gd name="T24" fmla="*/ 1525 w 1894"/>
              <a:gd name="T25" fmla="*/ 125 h 1904"/>
              <a:gd name="T26" fmla="*/ 1632 w 1894"/>
              <a:gd name="T27" fmla="*/ 159 h 1904"/>
              <a:gd name="T28" fmla="*/ 1739 w 1894"/>
              <a:gd name="T29" fmla="*/ 197 h 1904"/>
              <a:gd name="T30" fmla="*/ 1843 w 1894"/>
              <a:gd name="T31" fmla="*/ 241 h 1904"/>
              <a:gd name="T32" fmla="*/ 1729 w 1894"/>
              <a:gd name="T33" fmla="*/ 1139 h 1904"/>
              <a:gd name="T34" fmla="*/ 1742 w 1894"/>
              <a:gd name="T35" fmla="*/ 1146 h 1904"/>
              <a:gd name="T36" fmla="*/ 1768 w 1894"/>
              <a:gd name="T37" fmla="*/ 1173 h 1904"/>
              <a:gd name="T38" fmla="*/ 1781 w 1894"/>
              <a:gd name="T39" fmla="*/ 1234 h 1904"/>
              <a:gd name="T40" fmla="*/ 1760 w 1894"/>
              <a:gd name="T41" fmla="*/ 1341 h 1904"/>
              <a:gd name="T42" fmla="*/ 1432 w 1894"/>
              <a:gd name="T43" fmla="*/ 1765 h 1904"/>
              <a:gd name="T44" fmla="*/ 1322 w 1894"/>
              <a:gd name="T45" fmla="*/ 1904 h 1904"/>
              <a:gd name="T46" fmla="*/ 1304 w 1894"/>
              <a:gd name="T47" fmla="*/ 1902 h 1904"/>
              <a:gd name="T48" fmla="*/ 1270 w 1894"/>
              <a:gd name="T49" fmla="*/ 1897 h 1904"/>
              <a:gd name="T50" fmla="*/ 1223 w 1894"/>
              <a:gd name="T51" fmla="*/ 1891 h 1904"/>
              <a:gd name="T52" fmla="*/ 1162 w 1894"/>
              <a:gd name="T53" fmla="*/ 1881 h 1904"/>
              <a:gd name="T54" fmla="*/ 1091 w 1894"/>
              <a:gd name="T55" fmla="*/ 1869 h 1904"/>
              <a:gd name="T56" fmla="*/ 1008 w 1894"/>
              <a:gd name="T57" fmla="*/ 1854 h 1904"/>
              <a:gd name="T58" fmla="*/ 918 w 1894"/>
              <a:gd name="T59" fmla="*/ 1835 h 1904"/>
              <a:gd name="T60" fmla="*/ 820 w 1894"/>
              <a:gd name="T61" fmla="*/ 1813 h 1904"/>
              <a:gd name="T62" fmla="*/ 717 w 1894"/>
              <a:gd name="T63" fmla="*/ 1786 h 1904"/>
              <a:gd name="T64" fmla="*/ 610 w 1894"/>
              <a:gd name="T65" fmla="*/ 1755 h 1904"/>
              <a:gd name="T66" fmla="*/ 501 w 1894"/>
              <a:gd name="T67" fmla="*/ 1720 h 1904"/>
              <a:gd name="T68" fmla="*/ 390 w 1894"/>
              <a:gd name="T69" fmla="*/ 1681 h 1904"/>
              <a:gd name="T70" fmla="*/ 280 w 1894"/>
              <a:gd name="T71" fmla="*/ 1636 h 1904"/>
              <a:gd name="T72" fmla="*/ 172 w 1894"/>
              <a:gd name="T73" fmla="*/ 1585 h 1904"/>
              <a:gd name="T74" fmla="*/ 67 w 1894"/>
              <a:gd name="T75" fmla="*/ 1530 h 1904"/>
              <a:gd name="T76" fmla="*/ 16 w 1894"/>
              <a:gd name="T77" fmla="*/ 1495 h 1904"/>
              <a:gd name="T78" fmla="*/ 8 w 1894"/>
              <a:gd name="T79" fmla="*/ 1457 h 1904"/>
              <a:gd name="T80" fmla="*/ 0 w 1894"/>
              <a:gd name="T81" fmla="*/ 1401 h 1904"/>
              <a:gd name="T82" fmla="*/ 4 w 1894"/>
              <a:gd name="T83" fmla="*/ 1343 h 1904"/>
              <a:gd name="T84" fmla="*/ 388 w 1894"/>
              <a:gd name="T85" fmla="*/ 965 h 1904"/>
              <a:gd name="T86" fmla="*/ 386 w 1894"/>
              <a:gd name="T87" fmla="*/ 952 h 1904"/>
              <a:gd name="T88" fmla="*/ 390 w 1894"/>
              <a:gd name="T89" fmla="*/ 917 h 1904"/>
              <a:gd name="T90" fmla="*/ 412 w 1894"/>
              <a:gd name="T91" fmla="*/ 868 h 1904"/>
              <a:gd name="T92" fmla="*/ 468 w 1894"/>
              <a:gd name="T93" fmla="*/ 814 h 1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894" h="1904">
                <a:moveTo>
                  <a:pt x="651" y="0"/>
                </a:moveTo>
                <a:lnTo>
                  <a:pt x="653" y="0"/>
                </a:lnTo>
                <a:lnTo>
                  <a:pt x="659" y="0"/>
                </a:lnTo>
                <a:lnTo>
                  <a:pt x="668" y="0"/>
                </a:lnTo>
                <a:lnTo>
                  <a:pt x="682" y="0"/>
                </a:lnTo>
                <a:lnTo>
                  <a:pt x="699" y="1"/>
                </a:lnTo>
                <a:lnTo>
                  <a:pt x="720" y="1"/>
                </a:lnTo>
                <a:lnTo>
                  <a:pt x="742" y="3"/>
                </a:lnTo>
                <a:lnTo>
                  <a:pt x="769" y="4"/>
                </a:lnTo>
                <a:lnTo>
                  <a:pt x="799" y="6"/>
                </a:lnTo>
                <a:lnTo>
                  <a:pt x="831" y="8"/>
                </a:lnTo>
                <a:lnTo>
                  <a:pt x="865" y="10"/>
                </a:lnTo>
                <a:lnTo>
                  <a:pt x="902" y="13"/>
                </a:lnTo>
                <a:lnTo>
                  <a:pt x="941" y="17"/>
                </a:lnTo>
                <a:lnTo>
                  <a:pt x="982" y="21"/>
                </a:lnTo>
                <a:lnTo>
                  <a:pt x="1025" y="26"/>
                </a:lnTo>
                <a:lnTo>
                  <a:pt x="1070" y="32"/>
                </a:lnTo>
                <a:lnTo>
                  <a:pt x="1116" y="38"/>
                </a:lnTo>
                <a:lnTo>
                  <a:pt x="1164" y="46"/>
                </a:lnTo>
                <a:lnTo>
                  <a:pt x="1213" y="55"/>
                </a:lnTo>
                <a:lnTo>
                  <a:pt x="1263" y="63"/>
                </a:lnTo>
                <a:lnTo>
                  <a:pt x="1315" y="73"/>
                </a:lnTo>
                <a:lnTo>
                  <a:pt x="1366" y="85"/>
                </a:lnTo>
                <a:lnTo>
                  <a:pt x="1418" y="97"/>
                </a:lnTo>
                <a:lnTo>
                  <a:pt x="1472" y="111"/>
                </a:lnTo>
                <a:lnTo>
                  <a:pt x="1525" y="125"/>
                </a:lnTo>
                <a:lnTo>
                  <a:pt x="1579" y="141"/>
                </a:lnTo>
                <a:lnTo>
                  <a:pt x="1632" y="159"/>
                </a:lnTo>
                <a:lnTo>
                  <a:pt x="1685" y="177"/>
                </a:lnTo>
                <a:lnTo>
                  <a:pt x="1739" y="197"/>
                </a:lnTo>
                <a:lnTo>
                  <a:pt x="1791" y="218"/>
                </a:lnTo>
                <a:lnTo>
                  <a:pt x="1843" y="241"/>
                </a:lnTo>
                <a:lnTo>
                  <a:pt x="1894" y="266"/>
                </a:lnTo>
                <a:lnTo>
                  <a:pt x="1729" y="1139"/>
                </a:lnTo>
                <a:lnTo>
                  <a:pt x="1733" y="1140"/>
                </a:lnTo>
                <a:lnTo>
                  <a:pt x="1742" y="1146"/>
                </a:lnTo>
                <a:lnTo>
                  <a:pt x="1755" y="1156"/>
                </a:lnTo>
                <a:lnTo>
                  <a:pt x="1768" y="1173"/>
                </a:lnTo>
                <a:lnTo>
                  <a:pt x="1778" y="1199"/>
                </a:lnTo>
                <a:lnTo>
                  <a:pt x="1781" y="1234"/>
                </a:lnTo>
                <a:lnTo>
                  <a:pt x="1777" y="1281"/>
                </a:lnTo>
                <a:lnTo>
                  <a:pt x="1760" y="1341"/>
                </a:lnTo>
                <a:lnTo>
                  <a:pt x="1472" y="1765"/>
                </a:lnTo>
                <a:lnTo>
                  <a:pt x="1432" y="1765"/>
                </a:lnTo>
                <a:lnTo>
                  <a:pt x="1324" y="1904"/>
                </a:lnTo>
                <a:lnTo>
                  <a:pt x="1322" y="1904"/>
                </a:lnTo>
                <a:lnTo>
                  <a:pt x="1315" y="1903"/>
                </a:lnTo>
                <a:lnTo>
                  <a:pt x="1304" y="1902"/>
                </a:lnTo>
                <a:lnTo>
                  <a:pt x="1290" y="1900"/>
                </a:lnTo>
                <a:lnTo>
                  <a:pt x="1270" y="1897"/>
                </a:lnTo>
                <a:lnTo>
                  <a:pt x="1249" y="1894"/>
                </a:lnTo>
                <a:lnTo>
                  <a:pt x="1223" y="1891"/>
                </a:lnTo>
                <a:lnTo>
                  <a:pt x="1194" y="1887"/>
                </a:lnTo>
                <a:lnTo>
                  <a:pt x="1162" y="1881"/>
                </a:lnTo>
                <a:lnTo>
                  <a:pt x="1128" y="1876"/>
                </a:lnTo>
                <a:lnTo>
                  <a:pt x="1091" y="1869"/>
                </a:lnTo>
                <a:lnTo>
                  <a:pt x="1050" y="1862"/>
                </a:lnTo>
                <a:lnTo>
                  <a:pt x="1008" y="1854"/>
                </a:lnTo>
                <a:lnTo>
                  <a:pt x="964" y="1845"/>
                </a:lnTo>
                <a:lnTo>
                  <a:pt x="918" y="1835"/>
                </a:lnTo>
                <a:lnTo>
                  <a:pt x="870" y="1824"/>
                </a:lnTo>
                <a:lnTo>
                  <a:pt x="820" y="1813"/>
                </a:lnTo>
                <a:lnTo>
                  <a:pt x="769" y="1800"/>
                </a:lnTo>
                <a:lnTo>
                  <a:pt x="717" y="1786"/>
                </a:lnTo>
                <a:lnTo>
                  <a:pt x="664" y="1772"/>
                </a:lnTo>
                <a:lnTo>
                  <a:pt x="610" y="1755"/>
                </a:lnTo>
                <a:lnTo>
                  <a:pt x="555" y="1738"/>
                </a:lnTo>
                <a:lnTo>
                  <a:pt x="501" y="1720"/>
                </a:lnTo>
                <a:lnTo>
                  <a:pt x="445" y="1701"/>
                </a:lnTo>
                <a:lnTo>
                  <a:pt x="390" y="1681"/>
                </a:lnTo>
                <a:lnTo>
                  <a:pt x="334" y="1659"/>
                </a:lnTo>
                <a:lnTo>
                  <a:pt x="280" y="1636"/>
                </a:lnTo>
                <a:lnTo>
                  <a:pt x="225" y="1611"/>
                </a:lnTo>
                <a:lnTo>
                  <a:pt x="172" y="1585"/>
                </a:lnTo>
                <a:lnTo>
                  <a:pt x="119" y="1559"/>
                </a:lnTo>
                <a:lnTo>
                  <a:pt x="67" y="1530"/>
                </a:lnTo>
                <a:lnTo>
                  <a:pt x="17" y="1500"/>
                </a:lnTo>
                <a:lnTo>
                  <a:pt x="16" y="1495"/>
                </a:lnTo>
                <a:lnTo>
                  <a:pt x="12" y="1480"/>
                </a:lnTo>
                <a:lnTo>
                  <a:pt x="8" y="1457"/>
                </a:lnTo>
                <a:lnTo>
                  <a:pt x="4" y="1430"/>
                </a:lnTo>
                <a:lnTo>
                  <a:pt x="0" y="1401"/>
                </a:lnTo>
                <a:lnTo>
                  <a:pt x="0" y="1370"/>
                </a:lnTo>
                <a:lnTo>
                  <a:pt x="4" y="1343"/>
                </a:lnTo>
                <a:lnTo>
                  <a:pt x="12" y="1319"/>
                </a:lnTo>
                <a:lnTo>
                  <a:pt x="388" y="965"/>
                </a:lnTo>
                <a:lnTo>
                  <a:pt x="387" y="961"/>
                </a:lnTo>
                <a:lnTo>
                  <a:pt x="386" y="952"/>
                </a:lnTo>
                <a:lnTo>
                  <a:pt x="386" y="936"/>
                </a:lnTo>
                <a:lnTo>
                  <a:pt x="390" y="917"/>
                </a:lnTo>
                <a:lnTo>
                  <a:pt x="397" y="893"/>
                </a:lnTo>
                <a:lnTo>
                  <a:pt x="412" y="868"/>
                </a:lnTo>
                <a:lnTo>
                  <a:pt x="435" y="841"/>
                </a:lnTo>
                <a:lnTo>
                  <a:pt x="468" y="814"/>
                </a:lnTo>
                <a:lnTo>
                  <a:pt x="651" y="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606" name="Freeform 286"/>
          <p:cNvSpPr>
            <a:spLocks/>
          </p:cNvSpPr>
          <p:nvPr/>
        </p:nvSpPr>
        <p:spPr bwMode="auto">
          <a:xfrm>
            <a:off x="7173913" y="5554663"/>
            <a:ext cx="134937" cy="42862"/>
          </a:xfrm>
          <a:custGeom>
            <a:avLst/>
            <a:gdLst>
              <a:gd name="T0" fmla="*/ 40 w 1106"/>
              <a:gd name="T1" fmla="*/ 0 h 331"/>
              <a:gd name="T2" fmla="*/ 1106 w 1106"/>
              <a:gd name="T3" fmla="*/ 277 h 331"/>
              <a:gd name="T4" fmla="*/ 1071 w 1106"/>
              <a:gd name="T5" fmla="*/ 331 h 331"/>
              <a:gd name="T6" fmla="*/ 0 w 1106"/>
              <a:gd name="T7" fmla="*/ 36 h 331"/>
              <a:gd name="T8" fmla="*/ 40 w 1106"/>
              <a:gd name="T9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6" h="331">
                <a:moveTo>
                  <a:pt x="40" y="0"/>
                </a:moveTo>
                <a:lnTo>
                  <a:pt x="1106" y="277"/>
                </a:lnTo>
                <a:lnTo>
                  <a:pt x="1071" y="331"/>
                </a:lnTo>
                <a:lnTo>
                  <a:pt x="0" y="36"/>
                </a:lnTo>
                <a:lnTo>
                  <a:pt x="4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07" name="Freeform 287"/>
          <p:cNvSpPr>
            <a:spLocks/>
          </p:cNvSpPr>
          <p:nvPr/>
        </p:nvSpPr>
        <p:spPr bwMode="auto">
          <a:xfrm>
            <a:off x="7151688" y="5573713"/>
            <a:ext cx="157162" cy="66675"/>
          </a:xfrm>
          <a:custGeom>
            <a:avLst/>
            <a:gdLst>
              <a:gd name="T0" fmla="*/ 1282 w 1285"/>
              <a:gd name="T1" fmla="*/ 391 h 505"/>
              <a:gd name="T2" fmla="*/ 1264 w 1285"/>
              <a:gd name="T3" fmla="*/ 389 h 505"/>
              <a:gd name="T4" fmla="*/ 1232 w 1285"/>
              <a:gd name="T5" fmla="*/ 385 h 505"/>
              <a:gd name="T6" fmla="*/ 1183 w 1285"/>
              <a:gd name="T7" fmla="*/ 378 h 505"/>
              <a:gd name="T8" fmla="*/ 1124 w 1285"/>
              <a:gd name="T9" fmla="*/ 369 h 505"/>
              <a:gd name="T10" fmla="*/ 1052 w 1285"/>
              <a:gd name="T11" fmla="*/ 355 h 505"/>
              <a:gd name="T12" fmla="*/ 971 w 1285"/>
              <a:gd name="T13" fmla="*/ 340 h 505"/>
              <a:gd name="T14" fmla="*/ 881 w 1285"/>
              <a:gd name="T15" fmla="*/ 322 h 505"/>
              <a:gd name="T16" fmla="*/ 785 w 1285"/>
              <a:gd name="T17" fmla="*/ 299 h 505"/>
              <a:gd name="T18" fmla="*/ 684 w 1285"/>
              <a:gd name="T19" fmla="*/ 273 h 505"/>
              <a:gd name="T20" fmla="*/ 579 w 1285"/>
              <a:gd name="T21" fmla="*/ 244 h 505"/>
              <a:gd name="T22" fmla="*/ 472 w 1285"/>
              <a:gd name="T23" fmla="*/ 209 h 505"/>
              <a:gd name="T24" fmla="*/ 364 w 1285"/>
              <a:gd name="T25" fmla="*/ 171 h 505"/>
              <a:gd name="T26" fmla="*/ 259 w 1285"/>
              <a:gd name="T27" fmla="*/ 128 h 505"/>
              <a:gd name="T28" fmla="*/ 155 w 1285"/>
              <a:gd name="T29" fmla="*/ 81 h 505"/>
              <a:gd name="T30" fmla="*/ 55 w 1285"/>
              <a:gd name="T31" fmla="*/ 28 h 505"/>
              <a:gd name="T32" fmla="*/ 6 w 1285"/>
              <a:gd name="T33" fmla="*/ 4 h 505"/>
              <a:gd name="T34" fmla="*/ 2 w 1285"/>
              <a:gd name="T35" fmla="*/ 32 h 505"/>
              <a:gd name="T36" fmla="*/ 0 w 1285"/>
              <a:gd name="T37" fmla="*/ 76 h 505"/>
              <a:gd name="T38" fmla="*/ 8 w 1285"/>
              <a:gd name="T39" fmla="*/ 120 h 505"/>
              <a:gd name="T40" fmla="*/ 19 w 1285"/>
              <a:gd name="T41" fmla="*/ 139 h 505"/>
              <a:gd name="T42" fmla="*/ 28 w 1285"/>
              <a:gd name="T43" fmla="*/ 144 h 505"/>
              <a:gd name="T44" fmla="*/ 47 w 1285"/>
              <a:gd name="T45" fmla="*/ 155 h 505"/>
              <a:gd name="T46" fmla="*/ 75 w 1285"/>
              <a:gd name="T47" fmla="*/ 170 h 505"/>
              <a:gd name="T48" fmla="*/ 112 w 1285"/>
              <a:gd name="T49" fmla="*/ 190 h 505"/>
              <a:gd name="T50" fmla="*/ 159 w 1285"/>
              <a:gd name="T51" fmla="*/ 212 h 505"/>
              <a:gd name="T52" fmla="*/ 215 w 1285"/>
              <a:gd name="T53" fmla="*/ 238 h 505"/>
              <a:gd name="T54" fmla="*/ 281 w 1285"/>
              <a:gd name="T55" fmla="*/ 267 h 505"/>
              <a:gd name="T56" fmla="*/ 358 w 1285"/>
              <a:gd name="T57" fmla="*/ 296 h 505"/>
              <a:gd name="T58" fmla="*/ 443 w 1285"/>
              <a:gd name="T59" fmla="*/ 326 h 505"/>
              <a:gd name="T60" fmla="*/ 540 w 1285"/>
              <a:gd name="T61" fmla="*/ 357 h 505"/>
              <a:gd name="T62" fmla="*/ 647 w 1285"/>
              <a:gd name="T63" fmla="*/ 387 h 505"/>
              <a:gd name="T64" fmla="*/ 764 w 1285"/>
              <a:gd name="T65" fmla="*/ 416 h 505"/>
              <a:gd name="T66" fmla="*/ 890 w 1285"/>
              <a:gd name="T67" fmla="*/ 444 h 505"/>
              <a:gd name="T68" fmla="*/ 1028 w 1285"/>
              <a:gd name="T69" fmla="*/ 472 h 505"/>
              <a:gd name="T70" fmla="*/ 1177 w 1285"/>
              <a:gd name="T71" fmla="*/ 494 h 505"/>
              <a:gd name="T72" fmla="*/ 1256 w 1285"/>
              <a:gd name="T73" fmla="*/ 503 h 505"/>
              <a:gd name="T74" fmla="*/ 1265 w 1285"/>
              <a:gd name="T75" fmla="*/ 487 h 505"/>
              <a:gd name="T76" fmla="*/ 1278 w 1285"/>
              <a:gd name="T77" fmla="*/ 456 h 505"/>
              <a:gd name="T78" fmla="*/ 1285 w 1285"/>
              <a:gd name="T79" fmla="*/ 41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85" h="505">
                <a:moveTo>
                  <a:pt x="1284" y="391"/>
                </a:moveTo>
                <a:lnTo>
                  <a:pt x="1282" y="391"/>
                </a:lnTo>
                <a:lnTo>
                  <a:pt x="1275" y="390"/>
                </a:lnTo>
                <a:lnTo>
                  <a:pt x="1264" y="389"/>
                </a:lnTo>
                <a:lnTo>
                  <a:pt x="1250" y="387"/>
                </a:lnTo>
                <a:lnTo>
                  <a:pt x="1232" y="385"/>
                </a:lnTo>
                <a:lnTo>
                  <a:pt x="1209" y="382"/>
                </a:lnTo>
                <a:lnTo>
                  <a:pt x="1183" y="378"/>
                </a:lnTo>
                <a:lnTo>
                  <a:pt x="1155" y="374"/>
                </a:lnTo>
                <a:lnTo>
                  <a:pt x="1124" y="369"/>
                </a:lnTo>
                <a:lnTo>
                  <a:pt x="1089" y="362"/>
                </a:lnTo>
                <a:lnTo>
                  <a:pt x="1052" y="355"/>
                </a:lnTo>
                <a:lnTo>
                  <a:pt x="1013" y="349"/>
                </a:lnTo>
                <a:lnTo>
                  <a:pt x="971" y="340"/>
                </a:lnTo>
                <a:lnTo>
                  <a:pt x="926" y="332"/>
                </a:lnTo>
                <a:lnTo>
                  <a:pt x="881" y="322"/>
                </a:lnTo>
                <a:lnTo>
                  <a:pt x="834" y="311"/>
                </a:lnTo>
                <a:lnTo>
                  <a:pt x="785" y="299"/>
                </a:lnTo>
                <a:lnTo>
                  <a:pt x="735" y="287"/>
                </a:lnTo>
                <a:lnTo>
                  <a:pt x="684" y="273"/>
                </a:lnTo>
                <a:lnTo>
                  <a:pt x="632" y="259"/>
                </a:lnTo>
                <a:lnTo>
                  <a:pt x="579" y="244"/>
                </a:lnTo>
                <a:lnTo>
                  <a:pt x="526" y="228"/>
                </a:lnTo>
                <a:lnTo>
                  <a:pt x="472" y="209"/>
                </a:lnTo>
                <a:lnTo>
                  <a:pt x="419" y="191"/>
                </a:lnTo>
                <a:lnTo>
                  <a:pt x="364" y="171"/>
                </a:lnTo>
                <a:lnTo>
                  <a:pt x="311" y="150"/>
                </a:lnTo>
                <a:lnTo>
                  <a:pt x="259" y="128"/>
                </a:lnTo>
                <a:lnTo>
                  <a:pt x="206" y="105"/>
                </a:lnTo>
                <a:lnTo>
                  <a:pt x="155" y="81"/>
                </a:lnTo>
                <a:lnTo>
                  <a:pt x="104" y="55"/>
                </a:lnTo>
                <a:lnTo>
                  <a:pt x="55" y="28"/>
                </a:lnTo>
                <a:lnTo>
                  <a:pt x="7" y="0"/>
                </a:lnTo>
                <a:lnTo>
                  <a:pt x="6" y="4"/>
                </a:lnTo>
                <a:lnTo>
                  <a:pt x="4" y="15"/>
                </a:lnTo>
                <a:lnTo>
                  <a:pt x="2" y="32"/>
                </a:lnTo>
                <a:lnTo>
                  <a:pt x="0" y="53"/>
                </a:lnTo>
                <a:lnTo>
                  <a:pt x="0" y="76"/>
                </a:lnTo>
                <a:lnTo>
                  <a:pt x="2" y="98"/>
                </a:lnTo>
                <a:lnTo>
                  <a:pt x="8" y="120"/>
                </a:lnTo>
                <a:lnTo>
                  <a:pt x="18" y="137"/>
                </a:lnTo>
                <a:lnTo>
                  <a:pt x="19" y="139"/>
                </a:lnTo>
                <a:lnTo>
                  <a:pt x="22" y="141"/>
                </a:lnTo>
                <a:lnTo>
                  <a:pt x="28" y="144"/>
                </a:lnTo>
                <a:lnTo>
                  <a:pt x="37" y="148"/>
                </a:lnTo>
                <a:lnTo>
                  <a:pt x="47" y="155"/>
                </a:lnTo>
                <a:lnTo>
                  <a:pt x="59" y="162"/>
                </a:lnTo>
                <a:lnTo>
                  <a:pt x="75" y="170"/>
                </a:lnTo>
                <a:lnTo>
                  <a:pt x="92" y="180"/>
                </a:lnTo>
                <a:lnTo>
                  <a:pt x="112" y="190"/>
                </a:lnTo>
                <a:lnTo>
                  <a:pt x="134" y="200"/>
                </a:lnTo>
                <a:lnTo>
                  <a:pt x="159" y="212"/>
                </a:lnTo>
                <a:lnTo>
                  <a:pt x="186" y="225"/>
                </a:lnTo>
                <a:lnTo>
                  <a:pt x="215" y="238"/>
                </a:lnTo>
                <a:lnTo>
                  <a:pt x="247" y="252"/>
                </a:lnTo>
                <a:lnTo>
                  <a:pt x="281" y="267"/>
                </a:lnTo>
                <a:lnTo>
                  <a:pt x="318" y="281"/>
                </a:lnTo>
                <a:lnTo>
                  <a:pt x="358" y="296"/>
                </a:lnTo>
                <a:lnTo>
                  <a:pt x="399" y="311"/>
                </a:lnTo>
                <a:lnTo>
                  <a:pt x="443" y="326"/>
                </a:lnTo>
                <a:lnTo>
                  <a:pt x="491" y="341"/>
                </a:lnTo>
                <a:lnTo>
                  <a:pt x="540" y="357"/>
                </a:lnTo>
                <a:lnTo>
                  <a:pt x="592" y="372"/>
                </a:lnTo>
                <a:lnTo>
                  <a:pt x="647" y="387"/>
                </a:lnTo>
                <a:lnTo>
                  <a:pt x="703" y="402"/>
                </a:lnTo>
                <a:lnTo>
                  <a:pt x="764" y="416"/>
                </a:lnTo>
                <a:lnTo>
                  <a:pt x="826" y="431"/>
                </a:lnTo>
                <a:lnTo>
                  <a:pt x="890" y="444"/>
                </a:lnTo>
                <a:lnTo>
                  <a:pt x="958" y="459"/>
                </a:lnTo>
                <a:lnTo>
                  <a:pt x="1028" y="472"/>
                </a:lnTo>
                <a:lnTo>
                  <a:pt x="1101" y="483"/>
                </a:lnTo>
                <a:lnTo>
                  <a:pt x="1177" y="494"/>
                </a:lnTo>
                <a:lnTo>
                  <a:pt x="1255" y="505"/>
                </a:lnTo>
                <a:lnTo>
                  <a:pt x="1256" y="503"/>
                </a:lnTo>
                <a:lnTo>
                  <a:pt x="1260" y="497"/>
                </a:lnTo>
                <a:lnTo>
                  <a:pt x="1265" y="487"/>
                </a:lnTo>
                <a:lnTo>
                  <a:pt x="1272" y="473"/>
                </a:lnTo>
                <a:lnTo>
                  <a:pt x="1278" y="456"/>
                </a:lnTo>
                <a:lnTo>
                  <a:pt x="1282" y="437"/>
                </a:lnTo>
                <a:lnTo>
                  <a:pt x="1285" y="415"/>
                </a:lnTo>
                <a:lnTo>
                  <a:pt x="1284" y="391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08" name="AutoShape 288"/>
          <p:cNvSpPr>
            <a:spLocks noChangeAspect="1" noChangeArrowheads="1" noTextEdit="1"/>
          </p:cNvSpPr>
          <p:nvPr/>
        </p:nvSpPr>
        <p:spPr bwMode="auto">
          <a:xfrm>
            <a:off x="7104063" y="5305425"/>
            <a:ext cx="2540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09" name="Freeform 289"/>
          <p:cNvSpPr>
            <a:spLocks/>
          </p:cNvSpPr>
          <p:nvPr/>
        </p:nvSpPr>
        <p:spPr bwMode="auto">
          <a:xfrm>
            <a:off x="7156450" y="5324475"/>
            <a:ext cx="36513" cy="49213"/>
          </a:xfrm>
          <a:custGeom>
            <a:avLst/>
            <a:gdLst>
              <a:gd name="T0" fmla="*/ 63 w 179"/>
              <a:gd name="T1" fmla="*/ 28 h 216"/>
              <a:gd name="T2" fmla="*/ 49 w 179"/>
              <a:gd name="T3" fmla="*/ 37 h 216"/>
              <a:gd name="T4" fmla="*/ 38 w 179"/>
              <a:gd name="T5" fmla="*/ 47 h 216"/>
              <a:gd name="T6" fmla="*/ 27 w 179"/>
              <a:gd name="T7" fmla="*/ 59 h 216"/>
              <a:gd name="T8" fmla="*/ 18 w 179"/>
              <a:gd name="T9" fmla="*/ 72 h 216"/>
              <a:gd name="T10" fmla="*/ 10 w 179"/>
              <a:gd name="T11" fmla="*/ 86 h 216"/>
              <a:gd name="T12" fmla="*/ 5 w 179"/>
              <a:gd name="T13" fmla="*/ 101 h 216"/>
              <a:gd name="T14" fmla="*/ 2 w 179"/>
              <a:gd name="T15" fmla="*/ 117 h 216"/>
              <a:gd name="T16" fmla="*/ 0 w 179"/>
              <a:gd name="T17" fmla="*/ 133 h 216"/>
              <a:gd name="T18" fmla="*/ 2 w 179"/>
              <a:gd name="T19" fmla="*/ 155 h 216"/>
              <a:gd name="T20" fmla="*/ 10 w 179"/>
              <a:gd name="T21" fmla="*/ 173 h 216"/>
              <a:gd name="T22" fmla="*/ 23 w 179"/>
              <a:gd name="T23" fmla="*/ 190 h 216"/>
              <a:gd name="T24" fmla="*/ 40 w 179"/>
              <a:gd name="T25" fmla="*/ 201 h 216"/>
              <a:gd name="T26" fmla="*/ 59 w 179"/>
              <a:gd name="T27" fmla="*/ 211 h 216"/>
              <a:gd name="T28" fmla="*/ 79 w 179"/>
              <a:gd name="T29" fmla="*/ 215 h 216"/>
              <a:gd name="T30" fmla="*/ 100 w 179"/>
              <a:gd name="T31" fmla="*/ 216 h 216"/>
              <a:gd name="T32" fmla="*/ 120 w 179"/>
              <a:gd name="T33" fmla="*/ 213 h 216"/>
              <a:gd name="T34" fmla="*/ 124 w 179"/>
              <a:gd name="T35" fmla="*/ 213 h 216"/>
              <a:gd name="T36" fmla="*/ 128 w 179"/>
              <a:gd name="T37" fmla="*/ 211 h 216"/>
              <a:gd name="T38" fmla="*/ 131 w 179"/>
              <a:gd name="T39" fmla="*/ 208 h 216"/>
              <a:gd name="T40" fmla="*/ 132 w 179"/>
              <a:gd name="T41" fmla="*/ 203 h 216"/>
              <a:gd name="T42" fmla="*/ 130 w 179"/>
              <a:gd name="T43" fmla="*/ 198 h 216"/>
              <a:gd name="T44" fmla="*/ 126 w 179"/>
              <a:gd name="T45" fmla="*/ 194 h 216"/>
              <a:gd name="T46" fmla="*/ 121 w 179"/>
              <a:gd name="T47" fmla="*/ 190 h 216"/>
              <a:gd name="T48" fmla="*/ 116 w 179"/>
              <a:gd name="T49" fmla="*/ 187 h 216"/>
              <a:gd name="T50" fmla="*/ 105 w 179"/>
              <a:gd name="T51" fmla="*/ 184 h 216"/>
              <a:gd name="T52" fmla="*/ 95 w 179"/>
              <a:gd name="T53" fmla="*/ 182 h 216"/>
              <a:gd name="T54" fmla="*/ 84 w 179"/>
              <a:gd name="T55" fmla="*/ 180 h 216"/>
              <a:gd name="T56" fmla="*/ 75 w 179"/>
              <a:gd name="T57" fmla="*/ 178 h 216"/>
              <a:gd name="T58" fmla="*/ 65 w 179"/>
              <a:gd name="T59" fmla="*/ 175 h 216"/>
              <a:gd name="T60" fmla="*/ 56 w 179"/>
              <a:gd name="T61" fmla="*/ 170 h 216"/>
              <a:gd name="T62" fmla="*/ 47 w 179"/>
              <a:gd name="T63" fmla="*/ 165 h 216"/>
              <a:gd name="T64" fmla="*/ 39 w 179"/>
              <a:gd name="T65" fmla="*/ 156 h 216"/>
              <a:gd name="T66" fmla="*/ 36 w 179"/>
              <a:gd name="T67" fmla="*/ 120 h 216"/>
              <a:gd name="T68" fmla="*/ 44 w 179"/>
              <a:gd name="T69" fmla="*/ 90 h 216"/>
              <a:gd name="T70" fmla="*/ 61 w 179"/>
              <a:gd name="T71" fmla="*/ 67 h 216"/>
              <a:gd name="T72" fmla="*/ 84 w 179"/>
              <a:gd name="T73" fmla="*/ 47 h 216"/>
              <a:gd name="T74" fmla="*/ 109 w 179"/>
              <a:gd name="T75" fmla="*/ 32 h 216"/>
              <a:gd name="T76" fmla="*/ 136 w 179"/>
              <a:gd name="T77" fmla="*/ 21 h 216"/>
              <a:gd name="T78" fmla="*/ 160 w 179"/>
              <a:gd name="T79" fmla="*/ 12 h 216"/>
              <a:gd name="T80" fmla="*/ 179 w 179"/>
              <a:gd name="T81" fmla="*/ 5 h 216"/>
              <a:gd name="T82" fmla="*/ 167 w 179"/>
              <a:gd name="T83" fmla="*/ 1 h 216"/>
              <a:gd name="T84" fmla="*/ 154 w 179"/>
              <a:gd name="T85" fmla="*/ 0 h 216"/>
              <a:gd name="T86" fmla="*/ 140 w 179"/>
              <a:gd name="T87" fmla="*/ 2 h 216"/>
              <a:gd name="T88" fmla="*/ 124 w 179"/>
              <a:gd name="T89" fmla="*/ 5 h 216"/>
              <a:gd name="T90" fmla="*/ 108 w 179"/>
              <a:gd name="T91" fmla="*/ 10 h 216"/>
              <a:gd name="T92" fmla="*/ 92 w 179"/>
              <a:gd name="T93" fmla="*/ 15 h 216"/>
              <a:gd name="T94" fmla="*/ 77 w 179"/>
              <a:gd name="T95" fmla="*/ 22 h 216"/>
              <a:gd name="T96" fmla="*/ 63 w 179"/>
              <a:gd name="T97" fmla="*/ 28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9" h="216">
                <a:moveTo>
                  <a:pt x="63" y="28"/>
                </a:moveTo>
                <a:lnTo>
                  <a:pt x="49" y="37"/>
                </a:lnTo>
                <a:lnTo>
                  <a:pt x="38" y="47"/>
                </a:lnTo>
                <a:lnTo>
                  <a:pt x="27" y="59"/>
                </a:lnTo>
                <a:lnTo>
                  <a:pt x="18" y="72"/>
                </a:lnTo>
                <a:lnTo>
                  <a:pt x="10" y="86"/>
                </a:lnTo>
                <a:lnTo>
                  <a:pt x="5" y="101"/>
                </a:lnTo>
                <a:lnTo>
                  <a:pt x="2" y="117"/>
                </a:lnTo>
                <a:lnTo>
                  <a:pt x="0" y="133"/>
                </a:lnTo>
                <a:lnTo>
                  <a:pt x="2" y="155"/>
                </a:lnTo>
                <a:lnTo>
                  <a:pt x="10" y="173"/>
                </a:lnTo>
                <a:lnTo>
                  <a:pt x="23" y="190"/>
                </a:lnTo>
                <a:lnTo>
                  <a:pt x="40" y="201"/>
                </a:lnTo>
                <a:lnTo>
                  <a:pt x="59" y="211"/>
                </a:lnTo>
                <a:lnTo>
                  <a:pt x="79" y="215"/>
                </a:lnTo>
                <a:lnTo>
                  <a:pt x="100" y="216"/>
                </a:lnTo>
                <a:lnTo>
                  <a:pt x="120" y="213"/>
                </a:lnTo>
                <a:lnTo>
                  <a:pt x="124" y="213"/>
                </a:lnTo>
                <a:lnTo>
                  <a:pt x="128" y="211"/>
                </a:lnTo>
                <a:lnTo>
                  <a:pt x="131" y="208"/>
                </a:lnTo>
                <a:lnTo>
                  <a:pt x="132" y="203"/>
                </a:lnTo>
                <a:lnTo>
                  <a:pt x="130" y="198"/>
                </a:lnTo>
                <a:lnTo>
                  <a:pt x="126" y="194"/>
                </a:lnTo>
                <a:lnTo>
                  <a:pt x="121" y="190"/>
                </a:lnTo>
                <a:lnTo>
                  <a:pt x="116" y="187"/>
                </a:lnTo>
                <a:lnTo>
                  <a:pt x="105" y="184"/>
                </a:lnTo>
                <a:lnTo>
                  <a:pt x="95" y="182"/>
                </a:lnTo>
                <a:lnTo>
                  <a:pt x="84" y="180"/>
                </a:lnTo>
                <a:lnTo>
                  <a:pt x="75" y="178"/>
                </a:lnTo>
                <a:lnTo>
                  <a:pt x="65" y="175"/>
                </a:lnTo>
                <a:lnTo>
                  <a:pt x="56" y="170"/>
                </a:lnTo>
                <a:lnTo>
                  <a:pt x="47" y="165"/>
                </a:lnTo>
                <a:lnTo>
                  <a:pt x="39" y="156"/>
                </a:lnTo>
                <a:lnTo>
                  <a:pt x="36" y="120"/>
                </a:lnTo>
                <a:lnTo>
                  <a:pt x="44" y="90"/>
                </a:lnTo>
                <a:lnTo>
                  <a:pt x="61" y="67"/>
                </a:lnTo>
                <a:lnTo>
                  <a:pt x="84" y="47"/>
                </a:lnTo>
                <a:lnTo>
                  <a:pt x="109" y="32"/>
                </a:lnTo>
                <a:lnTo>
                  <a:pt x="136" y="21"/>
                </a:lnTo>
                <a:lnTo>
                  <a:pt x="160" y="12"/>
                </a:lnTo>
                <a:lnTo>
                  <a:pt x="179" y="5"/>
                </a:lnTo>
                <a:lnTo>
                  <a:pt x="167" y="1"/>
                </a:lnTo>
                <a:lnTo>
                  <a:pt x="154" y="0"/>
                </a:lnTo>
                <a:lnTo>
                  <a:pt x="140" y="2"/>
                </a:lnTo>
                <a:lnTo>
                  <a:pt x="124" y="5"/>
                </a:lnTo>
                <a:lnTo>
                  <a:pt x="108" y="10"/>
                </a:lnTo>
                <a:lnTo>
                  <a:pt x="92" y="15"/>
                </a:lnTo>
                <a:lnTo>
                  <a:pt x="77" y="22"/>
                </a:lnTo>
                <a:lnTo>
                  <a:pt x="63" y="28"/>
                </a:lnTo>
                <a:close/>
              </a:path>
            </a:pathLst>
          </a:custGeom>
          <a:solidFill>
            <a:srgbClr val="C9E8FF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610" name="Freeform 290"/>
          <p:cNvSpPr>
            <a:spLocks/>
          </p:cNvSpPr>
          <p:nvPr/>
        </p:nvSpPr>
        <p:spPr bwMode="auto">
          <a:xfrm>
            <a:off x="7218363" y="5322888"/>
            <a:ext cx="22225" cy="38100"/>
          </a:xfrm>
          <a:custGeom>
            <a:avLst/>
            <a:gdLst>
              <a:gd name="T0" fmla="*/ 96 w 114"/>
              <a:gd name="T1" fmla="*/ 55 h 168"/>
              <a:gd name="T2" fmla="*/ 101 w 114"/>
              <a:gd name="T3" fmla="*/ 72 h 168"/>
              <a:gd name="T4" fmla="*/ 100 w 114"/>
              <a:gd name="T5" fmla="*/ 88 h 168"/>
              <a:gd name="T6" fmla="*/ 92 w 114"/>
              <a:gd name="T7" fmla="*/ 101 h 168"/>
              <a:gd name="T8" fmla="*/ 82 w 114"/>
              <a:gd name="T9" fmla="*/ 112 h 168"/>
              <a:gd name="T10" fmla="*/ 69 w 114"/>
              <a:gd name="T11" fmla="*/ 123 h 168"/>
              <a:gd name="T12" fmla="*/ 54 w 114"/>
              <a:gd name="T13" fmla="*/ 134 h 168"/>
              <a:gd name="T14" fmla="*/ 40 w 114"/>
              <a:gd name="T15" fmla="*/ 143 h 168"/>
              <a:gd name="T16" fmla="*/ 27 w 114"/>
              <a:gd name="T17" fmla="*/ 153 h 168"/>
              <a:gd name="T18" fmla="*/ 25 w 114"/>
              <a:gd name="T19" fmla="*/ 156 h 168"/>
              <a:gd name="T20" fmla="*/ 24 w 114"/>
              <a:gd name="T21" fmla="*/ 158 h 168"/>
              <a:gd name="T22" fmla="*/ 24 w 114"/>
              <a:gd name="T23" fmla="*/ 162 h 168"/>
              <a:gd name="T24" fmla="*/ 25 w 114"/>
              <a:gd name="T25" fmla="*/ 165 h 168"/>
              <a:gd name="T26" fmla="*/ 28 w 114"/>
              <a:gd name="T27" fmla="*/ 167 h 168"/>
              <a:gd name="T28" fmla="*/ 31 w 114"/>
              <a:gd name="T29" fmla="*/ 168 h 168"/>
              <a:gd name="T30" fmla="*/ 33 w 114"/>
              <a:gd name="T31" fmla="*/ 168 h 168"/>
              <a:gd name="T32" fmla="*/ 37 w 114"/>
              <a:gd name="T33" fmla="*/ 167 h 168"/>
              <a:gd name="T34" fmla="*/ 53 w 114"/>
              <a:gd name="T35" fmla="*/ 157 h 168"/>
              <a:gd name="T36" fmla="*/ 69 w 114"/>
              <a:gd name="T37" fmla="*/ 147 h 168"/>
              <a:gd name="T38" fmla="*/ 84 w 114"/>
              <a:gd name="T39" fmla="*/ 135 h 168"/>
              <a:gd name="T40" fmla="*/ 97 w 114"/>
              <a:gd name="T41" fmla="*/ 121 h 168"/>
              <a:gd name="T42" fmla="*/ 107 w 114"/>
              <a:gd name="T43" fmla="*/ 106 h 168"/>
              <a:gd name="T44" fmla="*/ 113 w 114"/>
              <a:gd name="T45" fmla="*/ 89 h 168"/>
              <a:gd name="T46" fmla="*/ 114 w 114"/>
              <a:gd name="T47" fmla="*/ 71 h 168"/>
              <a:gd name="T48" fmla="*/ 110 w 114"/>
              <a:gd name="T49" fmla="*/ 51 h 168"/>
              <a:gd name="T50" fmla="*/ 101 w 114"/>
              <a:gd name="T51" fmla="*/ 36 h 168"/>
              <a:gd name="T52" fmla="*/ 87 w 114"/>
              <a:gd name="T53" fmla="*/ 24 h 168"/>
              <a:gd name="T54" fmla="*/ 70 w 114"/>
              <a:gd name="T55" fmla="*/ 14 h 168"/>
              <a:gd name="T56" fmla="*/ 51 w 114"/>
              <a:gd name="T57" fmla="*/ 7 h 168"/>
              <a:gd name="T58" fmla="*/ 32 w 114"/>
              <a:gd name="T59" fmla="*/ 2 h 168"/>
              <a:gd name="T60" fmla="*/ 17 w 114"/>
              <a:gd name="T61" fmla="*/ 0 h 168"/>
              <a:gd name="T62" fmla="*/ 5 w 114"/>
              <a:gd name="T63" fmla="*/ 0 h 168"/>
              <a:gd name="T64" fmla="*/ 0 w 114"/>
              <a:gd name="T65" fmla="*/ 3 h 168"/>
              <a:gd name="T66" fmla="*/ 12 w 114"/>
              <a:gd name="T67" fmla="*/ 9 h 168"/>
              <a:gd name="T68" fmla="*/ 26 w 114"/>
              <a:gd name="T69" fmla="*/ 13 h 168"/>
              <a:gd name="T70" fmla="*/ 41 w 114"/>
              <a:gd name="T71" fmla="*/ 17 h 168"/>
              <a:gd name="T72" fmla="*/ 54 w 114"/>
              <a:gd name="T73" fmla="*/ 22 h 168"/>
              <a:gd name="T74" fmla="*/ 68 w 114"/>
              <a:gd name="T75" fmla="*/ 27 h 168"/>
              <a:gd name="T76" fmla="*/ 80 w 114"/>
              <a:gd name="T77" fmla="*/ 34 h 168"/>
              <a:gd name="T78" fmla="*/ 89 w 114"/>
              <a:gd name="T79" fmla="*/ 43 h 168"/>
              <a:gd name="T80" fmla="*/ 96 w 114"/>
              <a:gd name="T81" fmla="*/ 55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4" h="168">
                <a:moveTo>
                  <a:pt x="96" y="55"/>
                </a:moveTo>
                <a:lnTo>
                  <a:pt x="101" y="72"/>
                </a:lnTo>
                <a:lnTo>
                  <a:pt x="100" y="88"/>
                </a:lnTo>
                <a:lnTo>
                  <a:pt x="92" y="101"/>
                </a:lnTo>
                <a:lnTo>
                  <a:pt x="82" y="112"/>
                </a:lnTo>
                <a:lnTo>
                  <a:pt x="69" y="123"/>
                </a:lnTo>
                <a:lnTo>
                  <a:pt x="54" y="134"/>
                </a:lnTo>
                <a:lnTo>
                  <a:pt x="40" y="143"/>
                </a:lnTo>
                <a:lnTo>
                  <a:pt x="27" y="153"/>
                </a:lnTo>
                <a:lnTo>
                  <a:pt x="25" y="156"/>
                </a:lnTo>
                <a:lnTo>
                  <a:pt x="24" y="158"/>
                </a:lnTo>
                <a:lnTo>
                  <a:pt x="24" y="162"/>
                </a:lnTo>
                <a:lnTo>
                  <a:pt x="25" y="165"/>
                </a:lnTo>
                <a:lnTo>
                  <a:pt x="28" y="167"/>
                </a:lnTo>
                <a:lnTo>
                  <a:pt x="31" y="168"/>
                </a:lnTo>
                <a:lnTo>
                  <a:pt x="33" y="168"/>
                </a:lnTo>
                <a:lnTo>
                  <a:pt x="37" y="167"/>
                </a:lnTo>
                <a:lnTo>
                  <a:pt x="53" y="157"/>
                </a:lnTo>
                <a:lnTo>
                  <a:pt x="69" y="147"/>
                </a:lnTo>
                <a:lnTo>
                  <a:pt x="84" y="135"/>
                </a:lnTo>
                <a:lnTo>
                  <a:pt x="97" y="121"/>
                </a:lnTo>
                <a:lnTo>
                  <a:pt x="107" y="106"/>
                </a:lnTo>
                <a:lnTo>
                  <a:pt x="113" y="89"/>
                </a:lnTo>
                <a:lnTo>
                  <a:pt x="114" y="71"/>
                </a:lnTo>
                <a:lnTo>
                  <a:pt x="110" y="51"/>
                </a:lnTo>
                <a:lnTo>
                  <a:pt x="101" y="36"/>
                </a:lnTo>
                <a:lnTo>
                  <a:pt x="87" y="24"/>
                </a:lnTo>
                <a:lnTo>
                  <a:pt x="70" y="14"/>
                </a:lnTo>
                <a:lnTo>
                  <a:pt x="51" y="7"/>
                </a:lnTo>
                <a:lnTo>
                  <a:pt x="32" y="2"/>
                </a:lnTo>
                <a:lnTo>
                  <a:pt x="17" y="0"/>
                </a:lnTo>
                <a:lnTo>
                  <a:pt x="5" y="0"/>
                </a:lnTo>
                <a:lnTo>
                  <a:pt x="0" y="3"/>
                </a:lnTo>
                <a:lnTo>
                  <a:pt x="12" y="9"/>
                </a:lnTo>
                <a:lnTo>
                  <a:pt x="26" y="13"/>
                </a:lnTo>
                <a:lnTo>
                  <a:pt x="41" y="17"/>
                </a:lnTo>
                <a:lnTo>
                  <a:pt x="54" y="22"/>
                </a:lnTo>
                <a:lnTo>
                  <a:pt x="68" y="27"/>
                </a:lnTo>
                <a:lnTo>
                  <a:pt x="80" y="34"/>
                </a:lnTo>
                <a:lnTo>
                  <a:pt x="89" y="43"/>
                </a:lnTo>
                <a:lnTo>
                  <a:pt x="96" y="55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11" name="Freeform 291"/>
          <p:cNvSpPr>
            <a:spLocks/>
          </p:cNvSpPr>
          <p:nvPr/>
        </p:nvSpPr>
        <p:spPr bwMode="auto">
          <a:xfrm>
            <a:off x="7134225" y="5314950"/>
            <a:ext cx="58738" cy="79375"/>
          </a:xfrm>
          <a:custGeom>
            <a:avLst/>
            <a:gdLst>
              <a:gd name="T0" fmla="*/ 90 w 289"/>
              <a:gd name="T1" fmla="*/ 65 h 351"/>
              <a:gd name="T2" fmla="*/ 48 w 289"/>
              <a:gd name="T3" fmla="*/ 106 h 351"/>
              <a:gd name="T4" fmla="*/ 15 w 289"/>
              <a:gd name="T5" fmla="*/ 155 h 351"/>
              <a:gd name="T6" fmla="*/ 0 w 289"/>
              <a:gd name="T7" fmla="*/ 210 h 351"/>
              <a:gd name="T8" fmla="*/ 3 w 289"/>
              <a:gd name="T9" fmla="*/ 248 h 351"/>
              <a:gd name="T10" fmla="*/ 8 w 289"/>
              <a:gd name="T11" fmla="*/ 262 h 351"/>
              <a:gd name="T12" fmla="*/ 17 w 289"/>
              <a:gd name="T13" fmla="*/ 276 h 351"/>
              <a:gd name="T14" fmla="*/ 29 w 289"/>
              <a:gd name="T15" fmla="*/ 288 h 351"/>
              <a:gd name="T16" fmla="*/ 50 w 289"/>
              <a:gd name="T17" fmla="*/ 301 h 351"/>
              <a:gd name="T18" fmla="*/ 77 w 289"/>
              <a:gd name="T19" fmla="*/ 315 h 351"/>
              <a:gd name="T20" fmla="*/ 107 w 289"/>
              <a:gd name="T21" fmla="*/ 326 h 351"/>
              <a:gd name="T22" fmla="*/ 136 w 289"/>
              <a:gd name="T23" fmla="*/ 334 h 351"/>
              <a:gd name="T24" fmla="*/ 167 w 289"/>
              <a:gd name="T25" fmla="*/ 341 h 351"/>
              <a:gd name="T26" fmla="*/ 197 w 289"/>
              <a:gd name="T27" fmla="*/ 345 h 351"/>
              <a:gd name="T28" fmla="*/ 228 w 289"/>
              <a:gd name="T29" fmla="*/ 348 h 351"/>
              <a:gd name="T30" fmla="*/ 259 w 289"/>
              <a:gd name="T31" fmla="*/ 350 h 351"/>
              <a:gd name="T32" fmla="*/ 279 w 289"/>
              <a:gd name="T33" fmla="*/ 351 h 351"/>
              <a:gd name="T34" fmla="*/ 286 w 289"/>
              <a:gd name="T35" fmla="*/ 345 h 351"/>
              <a:gd name="T36" fmla="*/ 289 w 289"/>
              <a:gd name="T37" fmla="*/ 335 h 351"/>
              <a:gd name="T38" fmla="*/ 282 w 289"/>
              <a:gd name="T39" fmla="*/ 328 h 351"/>
              <a:gd name="T40" fmla="*/ 263 w 289"/>
              <a:gd name="T41" fmla="*/ 322 h 351"/>
              <a:gd name="T42" fmla="*/ 236 w 289"/>
              <a:gd name="T43" fmla="*/ 317 h 351"/>
              <a:gd name="T44" fmla="*/ 208 w 289"/>
              <a:gd name="T45" fmla="*/ 313 h 351"/>
              <a:gd name="T46" fmla="*/ 179 w 289"/>
              <a:gd name="T47" fmla="*/ 308 h 351"/>
              <a:gd name="T48" fmla="*/ 152 w 289"/>
              <a:gd name="T49" fmla="*/ 303 h 351"/>
              <a:gd name="T50" fmla="*/ 125 w 289"/>
              <a:gd name="T51" fmla="*/ 296 h 351"/>
              <a:gd name="T52" fmla="*/ 98 w 289"/>
              <a:gd name="T53" fmla="*/ 287 h 351"/>
              <a:gd name="T54" fmla="*/ 72 w 289"/>
              <a:gd name="T55" fmla="*/ 276 h 351"/>
              <a:gd name="T56" fmla="*/ 49 w 289"/>
              <a:gd name="T57" fmla="*/ 261 h 351"/>
              <a:gd name="T58" fmla="*/ 34 w 289"/>
              <a:gd name="T59" fmla="*/ 241 h 351"/>
              <a:gd name="T60" fmla="*/ 30 w 289"/>
              <a:gd name="T61" fmla="*/ 215 h 351"/>
              <a:gd name="T62" fmla="*/ 34 w 289"/>
              <a:gd name="T63" fmla="*/ 186 h 351"/>
              <a:gd name="T64" fmla="*/ 46 w 289"/>
              <a:gd name="T65" fmla="*/ 158 h 351"/>
              <a:gd name="T66" fmla="*/ 64 w 289"/>
              <a:gd name="T67" fmla="*/ 128 h 351"/>
              <a:gd name="T68" fmla="*/ 85 w 289"/>
              <a:gd name="T69" fmla="*/ 102 h 351"/>
              <a:gd name="T70" fmla="*/ 110 w 289"/>
              <a:gd name="T71" fmla="*/ 77 h 351"/>
              <a:gd name="T72" fmla="*/ 137 w 289"/>
              <a:gd name="T73" fmla="*/ 53 h 351"/>
              <a:gd name="T74" fmla="*/ 175 w 289"/>
              <a:gd name="T75" fmla="*/ 35 h 351"/>
              <a:gd name="T76" fmla="*/ 213 w 289"/>
              <a:gd name="T77" fmla="*/ 19 h 351"/>
              <a:gd name="T78" fmla="*/ 237 w 289"/>
              <a:gd name="T79" fmla="*/ 6 h 351"/>
              <a:gd name="T80" fmla="*/ 230 w 289"/>
              <a:gd name="T81" fmla="*/ 0 h 351"/>
              <a:gd name="T82" fmla="*/ 198 w 289"/>
              <a:gd name="T83" fmla="*/ 4 h 351"/>
              <a:gd name="T84" fmla="*/ 161 w 289"/>
              <a:gd name="T85" fmla="*/ 17 h 351"/>
              <a:gd name="T86" fmla="*/ 127 w 289"/>
              <a:gd name="T87" fmla="*/ 35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1">
                <a:moveTo>
                  <a:pt x="112" y="46"/>
                </a:moveTo>
                <a:lnTo>
                  <a:pt x="90" y="65"/>
                </a:lnTo>
                <a:lnTo>
                  <a:pt x="68" y="84"/>
                </a:lnTo>
                <a:lnTo>
                  <a:pt x="48" y="106"/>
                </a:lnTo>
                <a:lnTo>
                  <a:pt x="30" y="130"/>
                </a:lnTo>
                <a:lnTo>
                  <a:pt x="15" y="155"/>
                </a:lnTo>
                <a:lnTo>
                  <a:pt x="5" y="181"/>
                </a:lnTo>
                <a:lnTo>
                  <a:pt x="0" y="210"/>
                </a:lnTo>
                <a:lnTo>
                  <a:pt x="1" y="240"/>
                </a:lnTo>
                <a:lnTo>
                  <a:pt x="3" y="248"/>
                </a:lnTo>
                <a:lnTo>
                  <a:pt x="5" y="256"/>
                </a:lnTo>
                <a:lnTo>
                  <a:pt x="8" y="262"/>
                </a:lnTo>
                <a:lnTo>
                  <a:pt x="12" y="270"/>
                </a:lnTo>
                <a:lnTo>
                  <a:pt x="17" y="276"/>
                </a:lnTo>
                <a:lnTo>
                  <a:pt x="24" y="283"/>
                </a:lnTo>
                <a:lnTo>
                  <a:pt x="29" y="288"/>
                </a:lnTo>
                <a:lnTo>
                  <a:pt x="36" y="292"/>
                </a:lnTo>
                <a:lnTo>
                  <a:pt x="50" y="301"/>
                </a:lnTo>
                <a:lnTo>
                  <a:pt x="64" y="308"/>
                </a:lnTo>
                <a:lnTo>
                  <a:pt x="77" y="315"/>
                </a:lnTo>
                <a:lnTo>
                  <a:pt x="92" y="320"/>
                </a:lnTo>
                <a:lnTo>
                  <a:pt x="107" y="326"/>
                </a:lnTo>
                <a:lnTo>
                  <a:pt x="121" y="330"/>
                </a:lnTo>
                <a:lnTo>
                  <a:pt x="136" y="334"/>
                </a:lnTo>
                <a:lnTo>
                  <a:pt x="151" y="337"/>
                </a:lnTo>
                <a:lnTo>
                  <a:pt x="167" y="341"/>
                </a:lnTo>
                <a:lnTo>
                  <a:pt x="181" y="343"/>
                </a:lnTo>
                <a:lnTo>
                  <a:pt x="197" y="345"/>
                </a:lnTo>
                <a:lnTo>
                  <a:pt x="213" y="347"/>
                </a:lnTo>
                <a:lnTo>
                  <a:pt x="228" y="348"/>
                </a:lnTo>
                <a:lnTo>
                  <a:pt x="243" y="349"/>
                </a:lnTo>
                <a:lnTo>
                  <a:pt x="259" y="350"/>
                </a:lnTo>
                <a:lnTo>
                  <a:pt x="274" y="351"/>
                </a:lnTo>
                <a:lnTo>
                  <a:pt x="279" y="351"/>
                </a:lnTo>
                <a:lnTo>
                  <a:pt x="283" y="349"/>
                </a:lnTo>
                <a:lnTo>
                  <a:pt x="286" y="345"/>
                </a:lnTo>
                <a:lnTo>
                  <a:pt x="289" y="341"/>
                </a:lnTo>
                <a:lnTo>
                  <a:pt x="289" y="335"/>
                </a:lnTo>
                <a:lnTo>
                  <a:pt x="286" y="331"/>
                </a:lnTo>
                <a:lnTo>
                  <a:pt x="282" y="328"/>
                </a:lnTo>
                <a:lnTo>
                  <a:pt x="277" y="326"/>
                </a:lnTo>
                <a:lnTo>
                  <a:pt x="263" y="322"/>
                </a:lnTo>
                <a:lnTo>
                  <a:pt x="250" y="320"/>
                </a:lnTo>
                <a:lnTo>
                  <a:pt x="236" y="317"/>
                </a:lnTo>
                <a:lnTo>
                  <a:pt x="221" y="315"/>
                </a:lnTo>
                <a:lnTo>
                  <a:pt x="208" y="313"/>
                </a:lnTo>
                <a:lnTo>
                  <a:pt x="194" y="311"/>
                </a:lnTo>
                <a:lnTo>
                  <a:pt x="179" y="308"/>
                </a:lnTo>
                <a:lnTo>
                  <a:pt x="166" y="305"/>
                </a:lnTo>
                <a:lnTo>
                  <a:pt x="152" y="303"/>
                </a:lnTo>
                <a:lnTo>
                  <a:pt x="138" y="300"/>
                </a:lnTo>
                <a:lnTo>
                  <a:pt x="125" y="296"/>
                </a:lnTo>
                <a:lnTo>
                  <a:pt x="111" y="292"/>
                </a:lnTo>
                <a:lnTo>
                  <a:pt x="98" y="287"/>
                </a:lnTo>
                <a:lnTo>
                  <a:pt x="85" y="282"/>
                </a:lnTo>
                <a:lnTo>
                  <a:pt x="72" y="276"/>
                </a:lnTo>
                <a:lnTo>
                  <a:pt x="59" y="269"/>
                </a:lnTo>
                <a:lnTo>
                  <a:pt x="49" y="261"/>
                </a:lnTo>
                <a:lnTo>
                  <a:pt x="41" y="252"/>
                </a:lnTo>
                <a:lnTo>
                  <a:pt x="34" y="241"/>
                </a:lnTo>
                <a:lnTo>
                  <a:pt x="31" y="228"/>
                </a:lnTo>
                <a:lnTo>
                  <a:pt x="30" y="215"/>
                </a:lnTo>
                <a:lnTo>
                  <a:pt x="31" y="201"/>
                </a:lnTo>
                <a:lnTo>
                  <a:pt x="34" y="186"/>
                </a:lnTo>
                <a:lnTo>
                  <a:pt x="38" y="174"/>
                </a:lnTo>
                <a:lnTo>
                  <a:pt x="46" y="158"/>
                </a:lnTo>
                <a:lnTo>
                  <a:pt x="54" y="142"/>
                </a:lnTo>
                <a:lnTo>
                  <a:pt x="64" y="128"/>
                </a:lnTo>
                <a:lnTo>
                  <a:pt x="74" y="115"/>
                </a:lnTo>
                <a:lnTo>
                  <a:pt x="85" y="102"/>
                </a:lnTo>
                <a:lnTo>
                  <a:pt x="96" y="89"/>
                </a:lnTo>
                <a:lnTo>
                  <a:pt x="110" y="77"/>
                </a:lnTo>
                <a:lnTo>
                  <a:pt x="124" y="64"/>
                </a:lnTo>
                <a:lnTo>
                  <a:pt x="137" y="53"/>
                </a:lnTo>
                <a:lnTo>
                  <a:pt x="155" y="43"/>
                </a:lnTo>
                <a:lnTo>
                  <a:pt x="175" y="35"/>
                </a:lnTo>
                <a:lnTo>
                  <a:pt x="195" y="26"/>
                </a:lnTo>
                <a:lnTo>
                  <a:pt x="213" y="19"/>
                </a:lnTo>
                <a:lnTo>
                  <a:pt x="228" y="12"/>
                </a:lnTo>
                <a:lnTo>
                  <a:pt x="237" y="6"/>
                </a:lnTo>
                <a:lnTo>
                  <a:pt x="240" y="2"/>
                </a:lnTo>
                <a:lnTo>
                  <a:pt x="230" y="0"/>
                </a:lnTo>
                <a:lnTo>
                  <a:pt x="215" y="1"/>
                </a:lnTo>
                <a:lnTo>
                  <a:pt x="198" y="4"/>
                </a:lnTo>
                <a:lnTo>
                  <a:pt x="180" y="9"/>
                </a:lnTo>
                <a:lnTo>
                  <a:pt x="161" y="17"/>
                </a:lnTo>
                <a:lnTo>
                  <a:pt x="144" y="25"/>
                </a:lnTo>
                <a:lnTo>
                  <a:pt x="127" y="35"/>
                </a:lnTo>
                <a:lnTo>
                  <a:pt x="112" y="46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12" name="Freeform 292"/>
          <p:cNvSpPr>
            <a:spLocks/>
          </p:cNvSpPr>
          <p:nvPr/>
        </p:nvSpPr>
        <p:spPr bwMode="auto">
          <a:xfrm>
            <a:off x="7215188" y="5311775"/>
            <a:ext cx="50800" cy="53975"/>
          </a:xfrm>
          <a:custGeom>
            <a:avLst/>
            <a:gdLst>
              <a:gd name="T0" fmla="*/ 210 w 254"/>
              <a:gd name="T1" fmla="*/ 71 h 234"/>
              <a:gd name="T2" fmla="*/ 222 w 254"/>
              <a:gd name="T3" fmla="*/ 84 h 234"/>
              <a:gd name="T4" fmla="*/ 229 w 254"/>
              <a:gd name="T5" fmla="*/ 99 h 234"/>
              <a:gd name="T6" fmla="*/ 232 w 254"/>
              <a:gd name="T7" fmla="*/ 115 h 234"/>
              <a:gd name="T8" fmla="*/ 232 w 254"/>
              <a:gd name="T9" fmla="*/ 132 h 234"/>
              <a:gd name="T10" fmla="*/ 230 w 254"/>
              <a:gd name="T11" fmla="*/ 146 h 234"/>
              <a:gd name="T12" fmla="*/ 226 w 254"/>
              <a:gd name="T13" fmla="*/ 158 h 234"/>
              <a:gd name="T14" fmla="*/ 219 w 254"/>
              <a:gd name="T15" fmla="*/ 170 h 234"/>
              <a:gd name="T16" fmla="*/ 211 w 254"/>
              <a:gd name="T17" fmla="*/ 179 h 234"/>
              <a:gd name="T18" fmla="*/ 202 w 254"/>
              <a:gd name="T19" fmla="*/ 190 h 234"/>
              <a:gd name="T20" fmla="*/ 193 w 254"/>
              <a:gd name="T21" fmla="*/ 199 h 234"/>
              <a:gd name="T22" fmla="*/ 183 w 254"/>
              <a:gd name="T23" fmla="*/ 208 h 234"/>
              <a:gd name="T24" fmla="*/ 174 w 254"/>
              <a:gd name="T25" fmla="*/ 218 h 234"/>
              <a:gd name="T26" fmla="*/ 172 w 254"/>
              <a:gd name="T27" fmla="*/ 221 h 234"/>
              <a:gd name="T28" fmla="*/ 172 w 254"/>
              <a:gd name="T29" fmla="*/ 224 h 234"/>
              <a:gd name="T30" fmla="*/ 172 w 254"/>
              <a:gd name="T31" fmla="*/ 227 h 234"/>
              <a:gd name="T32" fmla="*/ 174 w 254"/>
              <a:gd name="T33" fmla="*/ 231 h 234"/>
              <a:gd name="T34" fmla="*/ 177 w 254"/>
              <a:gd name="T35" fmla="*/ 233 h 234"/>
              <a:gd name="T36" fmla="*/ 181 w 254"/>
              <a:gd name="T37" fmla="*/ 234 h 234"/>
              <a:gd name="T38" fmla="*/ 184 w 254"/>
              <a:gd name="T39" fmla="*/ 233 h 234"/>
              <a:gd name="T40" fmla="*/ 187 w 254"/>
              <a:gd name="T41" fmla="*/ 231 h 234"/>
              <a:gd name="T42" fmla="*/ 208 w 254"/>
              <a:gd name="T43" fmla="*/ 217 h 234"/>
              <a:gd name="T44" fmla="*/ 226 w 254"/>
              <a:gd name="T45" fmla="*/ 199 h 234"/>
              <a:gd name="T46" fmla="*/ 240 w 254"/>
              <a:gd name="T47" fmla="*/ 178 h 234"/>
              <a:gd name="T48" fmla="*/ 249 w 254"/>
              <a:gd name="T49" fmla="*/ 155 h 234"/>
              <a:gd name="T50" fmla="*/ 254 w 254"/>
              <a:gd name="T51" fmla="*/ 131 h 234"/>
              <a:gd name="T52" fmla="*/ 251 w 254"/>
              <a:gd name="T53" fmla="*/ 107 h 234"/>
              <a:gd name="T54" fmla="*/ 243 w 254"/>
              <a:gd name="T55" fmla="*/ 84 h 234"/>
              <a:gd name="T56" fmla="*/ 226 w 254"/>
              <a:gd name="T57" fmla="*/ 64 h 234"/>
              <a:gd name="T58" fmla="*/ 214 w 254"/>
              <a:gd name="T59" fmla="*/ 53 h 234"/>
              <a:gd name="T60" fmla="*/ 199 w 254"/>
              <a:gd name="T61" fmla="*/ 45 h 234"/>
              <a:gd name="T62" fmla="*/ 183 w 254"/>
              <a:gd name="T63" fmla="*/ 36 h 234"/>
              <a:gd name="T64" fmla="*/ 165 w 254"/>
              <a:gd name="T65" fmla="*/ 29 h 234"/>
              <a:gd name="T66" fmla="*/ 147 w 254"/>
              <a:gd name="T67" fmla="*/ 21 h 234"/>
              <a:gd name="T68" fmla="*/ 129 w 254"/>
              <a:gd name="T69" fmla="*/ 16 h 234"/>
              <a:gd name="T70" fmla="*/ 111 w 254"/>
              <a:gd name="T71" fmla="*/ 12 h 234"/>
              <a:gd name="T72" fmla="*/ 93 w 254"/>
              <a:gd name="T73" fmla="*/ 7 h 234"/>
              <a:gd name="T74" fmla="*/ 75 w 254"/>
              <a:gd name="T75" fmla="*/ 4 h 234"/>
              <a:gd name="T76" fmla="*/ 59 w 254"/>
              <a:gd name="T77" fmla="*/ 2 h 234"/>
              <a:gd name="T78" fmla="*/ 43 w 254"/>
              <a:gd name="T79" fmla="*/ 0 h 234"/>
              <a:gd name="T80" fmla="*/ 31 w 254"/>
              <a:gd name="T81" fmla="*/ 0 h 234"/>
              <a:gd name="T82" fmla="*/ 19 w 254"/>
              <a:gd name="T83" fmla="*/ 0 h 234"/>
              <a:gd name="T84" fmla="*/ 10 w 254"/>
              <a:gd name="T85" fmla="*/ 0 h 234"/>
              <a:gd name="T86" fmla="*/ 3 w 254"/>
              <a:gd name="T87" fmla="*/ 2 h 234"/>
              <a:gd name="T88" fmla="*/ 0 w 254"/>
              <a:gd name="T89" fmla="*/ 4 h 234"/>
              <a:gd name="T90" fmla="*/ 11 w 254"/>
              <a:gd name="T91" fmla="*/ 6 h 234"/>
              <a:gd name="T92" fmla="*/ 21 w 254"/>
              <a:gd name="T93" fmla="*/ 7 h 234"/>
              <a:gd name="T94" fmla="*/ 34 w 254"/>
              <a:gd name="T95" fmla="*/ 9 h 234"/>
              <a:gd name="T96" fmla="*/ 46 w 254"/>
              <a:gd name="T97" fmla="*/ 12 h 234"/>
              <a:gd name="T98" fmla="*/ 59 w 254"/>
              <a:gd name="T99" fmla="*/ 15 h 234"/>
              <a:gd name="T100" fmla="*/ 74 w 254"/>
              <a:gd name="T101" fmla="*/ 17 h 234"/>
              <a:gd name="T102" fmla="*/ 87 w 254"/>
              <a:gd name="T103" fmla="*/ 20 h 234"/>
              <a:gd name="T104" fmla="*/ 102 w 254"/>
              <a:gd name="T105" fmla="*/ 23 h 234"/>
              <a:gd name="T106" fmla="*/ 116 w 254"/>
              <a:gd name="T107" fmla="*/ 28 h 234"/>
              <a:gd name="T108" fmla="*/ 131 w 254"/>
              <a:gd name="T109" fmla="*/ 32 h 234"/>
              <a:gd name="T110" fmla="*/ 145 w 254"/>
              <a:gd name="T111" fmla="*/ 36 h 234"/>
              <a:gd name="T112" fmla="*/ 159 w 254"/>
              <a:gd name="T113" fmla="*/ 42 h 234"/>
              <a:gd name="T114" fmla="*/ 173 w 254"/>
              <a:gd name="T115" fmla="*/ 48 h 234"/>
              <a:gd name="T116" fmla="*/ 186 w 254"/>
              <a:gd name="T117" fmla="*/ 55 h 234"/>
              <a:gd name="T118" fmla="*/ 199 w 254"/>
              <a:gd name="T119" fmla="*/ 63 h 234"/>
              <a:gd name="T120" fmla="*/ 210 w 254"/>
              <a:gd name="T121" fmla="*/ 7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4" h="234">
                <a:moveTo>
                  <a:pt x="210" y="71"/>
                </a:moveTo>
                <a:lnTo>
                  <a:pt x="222" y="84"/>
                </a:lnTo>
                <a:lnTo>
                  <a:pt x="229" y="99"/>
                </a:lnTo>
                <a:lnTo>
                  <a:pt x="232" y="115"/>
                </a:lnTo>
                <a:lnTo>
                  <a:pt x="232" y="132"/>
                </a:lnTo>
                <a:lnTo>
                  <a:pt x="230" y="146"/>
                </a:lnTo>
                <a:lnTo>
                  <a:pt x="226" y="158"/>
                </a:lnTo>
                <a:lnTo>
                  <a:pt x="219" y="170"/>
                </a:lnTo>
                <a:lnTo>
                  <a:pt x="211" y="179"/>
                </a:lnTo>
                <a:lnTo>
                  <a:pt x="202" y="190"/>
                </a:lnTo>
                <a:lnTo>
                  <a:pt x="193" y="199"/>
                </a:lnTo>
                <a:lnTo>
                  <a:pt x="183" y="208"/>
                </a:lnTo>
                <a:lnTo>
                  <a:pt x="174" y="218"/>
                </a:lnTo>
                <a:lnTo>
                  <a:pt x="172" y="221"/>
                </a:lnTo>
                <a:lnTo>
                  <a:pt x="172" y="224"/>
                </a:lnTo>
                <a:lnTo>
                  <a:pt x="172" y="227"/>
                </a:lnTo>
                <a:lnTo>
                  <a:pt x="174" y="231"/>
                </a:lnTo>
                <a:lnTo>
                  <a:pt x="177" y="233"/>
                </a:lnTo>
                <a:lnTo>
                  <a:pt x="181" y="234"/>
                </a:lnTo>
                <a:lnTo>
                  <a:pt x="184" y="233"/>
                </a:lnTo>
                <a:lnTo>
                  <a:pt x="187" y="231"/>
                </a:lnTo>
                <a:lnTo>
                  <a:pt x="208" y="217"/>
                </a:lnTo>
                <a:lnTo>
                  <a:pt x="226" y="199"/>
                </a:lnTo>
                <a:lnTo>
                  <a:pt x="240" y="178"/>
                </a:lnTo>
                <a:lnTo>
                  <a:pt x="249" y="155"/>
                </a:lnTo>
                <a:lnTo>
                  <a:pt x="254" y="131"/>
                </a:lnTo>
                <a:lnTo>
                  <a:pt x="251" y="107"/>
                </a:lnTo>
                <a:lnTo>
                  <a:pt x="243" y="84"/>
                </a:lnTo>
                <a:lnTo>
                  <a:pt x="226" y="64"/>
                </a:lnTo>
                <a:lnTo>
                  <a:pt x="214" y="53"/>
                </a:lnTo>
                <a:lnTo>
                  <a:pt x="199" y="45"/>
                </a:lnTo>
                <a:lnTo>
                  <a:pt x="183" y="36"/>
                </a:lnTo>
                <a:lnTo>
                  <a:pt x="165" y="29"/>
                </a:lnTo>
                <a:lnTo>
                  <a:pt x="147" y="21"/>
                </a:lnTo>
                <a:lnTo>
                  <a:pt x="129" y="16"/>
                </a:lnTo>
                <a:lnTo>
                  <a:pt x="111" y="12"/>
                </a:lnTo>
                <a:lnTo>
                  <a:pt x="93" y="7"/>
                </a:lnTo>
                <a:lnTo>
                  <a:pt x="75" y="4"/>
                </a:lnTo>
                <a:lnTo>
                  <a:pt x="59" y="2"/>
                </a:lnTo>
                <a:lnTo>
                  <a:pt x="43" y="0"/>
                </a:lnTo>
                <a:lnTo>
                  <a:pt x="31" y="0"/>
                </a:lnTo>
                <a:lnTo>
                  <a:pt x="19" y="0"/>
                </a:lnTo>
                <a:lnTo>
                  <a:pt x="10" y="0"/>
                </a:lnTo>
                <a:lnTo>
                  <a:pt x="3" y="2"/>
                </a:lnTo>
                <a:lnTo>
                  <a:pt x="0" y="4"/>
                </a:lnTo>
                <a:lnTo>
                  <a:pt x="11" y="6"/>
                </a:lnTo>
                <a:lnTo>
                  <a:pt x="21" y="7"/>
                </a:lnTo>
                <a:lnTo>
                  <a:pt x="34" y="9"/>
                </a:lnTo>
                <a:lnTo>
                  <a:pt x="46" y="12"/>
                </a:lnTo>
                <a:lnTo>
                  <a:pt x="59" y="15"/>
                </a:lnTo>
                <a:lnTo>
                  <a:pt x="74" y="17"/>
                </a:lnTo>
                <a:lnTo>
                  <a:pt x="87" y="20"/>
                </a:lnTo>
                <a:lnTo>
                  <a:pt x="102" y="23"/>
                </a:lnTo>
                <a:lnTo>
                  <a:pt x="116" y="28"/>
                </a:lnTo>
                <a:lnTo>
                  <a:pt x="131" y="32"/>
                </a:lnTo>
                <a:lnTo>
                  <a:pt x="145" y="36"/>
                </a:lnTo>
                <a:lnTo>
                  <a:pt x="159" y="42"/>
                </a:lnTo>
                <a:lnTo>
                  <a:pt x="173" y="48"/>
                </a:lnTo>
                <a:lnTo>
                  <a:pt x="186" y="55"/>
                </a:lnTo>
                <a:lnTo>
                  <a:pt x="199" y="63"/>
                </a:lnTo>
                <a:lnTo>
                  <a:pt x="210" y="7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13" name="Freeform 293"/>
          <p:cNvSpPr>
            <a:spLocks/>
          </p:cNvSpPr>
          <p:nvPr/>
        </p:nvSpPr>
        <p:spPr bwMode="auto">
          <a:xfrm>
            <a:off x="7113588" y="5337175"/>
            <a:ext cx="20637" cy="49213"/>
          </a:xfrm>
          <a:custGeom>
            <a:avLst/>
            <a:gdLst>
              <a:gd name="T0" fmla="*/ 0 w 103"/>
              <a:gd name="T1" fmla="*/ 121 h 221"/>
              <a:gd name="T2" fmla="*/ 0 w 103"/>
              <a:gd name="T3" fmla="*/ 139 h 221"/>
              <a:gd name="T4" fmla="*/ 4 w 103"/>
              <a:gd name="T5" fmla="*/ 156 h 221"/>
              <a:gd name="T6" fmla="*/ 12 w 103"/>
              <a:gd name="T7" fmla="*/ 172 h 221"/>
              <a:gd name="T8" fmla="*/ 22 w 103"/>
              <a:gd name="T9" fmla="*/ 186 h 221"/>
              <a:gd name="T10" fmla="*/ 35 w 103"/>
              <a:gd name="T11" fmla="*/ 197 h 221"/>
              <a:gd name="T12" fmla="*/ 50 w 103"/>
              <a:gd name="T13" fmla="*/ 208 h 221"/>
              <a:gd name="T14" fmla="*/ 66 w 103"/>
              <a:gd name="T15" fmla="*/ 216 h 221"/>
              <a:gd name="T16" fmla="*/ 83 w 103"/>
              <a:gd name="T17" fmla="*/ 220 h 221"/>
              <a:gd name="T18" fmla="*/ 89 w 103"/>
              <a:gd name="T19" fmla="*/ 221 h 221"/>
              <a:gd name="T20" fmla="*/ 94 w 103"/>
              <a:gd name="T21" fmla="*/ 219 h 221"/>
              <a:gd name="T22" fmla="*/ 98 w 103"/>
              <a:gd name="T23" fmla="*/ 216 h 221"/>
              <a:gd name="T24" fmla="*/ 100 w 103"/>
              <a:gd name="T25" fmla="*/ 211 h 221"/>
              <a:gd name="T26" fmla="*/ 100 w 103"/>
              <a:gd name="T27" fmla="*/ 206 h 221"/>
              <a:gd name="T28" fmla="*/ 99 w 103"/>
              <a:gd name="T29" fmla="*/ 201 h 221"/>
              <a:gd name="T30" fmla="*/ 96 w 103"/>
              <a:gd name="T31" fmla="*/ 196 h 221"/>
              <a:gd name="T32" fmla="*/ 91 w 103"/>
              <a:gd name="T33" fmla="*/ 194 h 221"/>
              <a:gd name="T34" fmla="*/ 74 w 103"/>
              <a:gd name="T35" fmla="*/ 188 h 221"/>
              <a:gd name="T36" fmla="*/ 58 w 103"/>
              <a:gd name="T37" fmla="*/ 179 h 221"/>
              <a:gd name="T38" fmla="*/ 45 w 103"/>
              <a:gd name="T39" fmla="*/ 168 h 221"/>
              <a:gd name="T40" fmla="*/ 36 w 103"/>
              <a:gd name="T41" fmla="*/ 155 h 221"/>
              <a:gd name="T42" fmla="*/ 30 w 103"/>
              <a:gd name="T43" fmla="*/ 139 h 221"/>
              <a:gd name="T44" fmla="*/ 27 w 103"/>
              <a:gd name="T45" fmla="*/ 122 h 221"/>
              <a:gd name="T46" fmla="*/ 27 w 103"/>
              <a:gd name="T47" fmla="*/ 103 h 221"/>
              <a:gd name="T48" fmla="*/ 32 w 103"/>
              <a:gd name="T49" fmla="*/ 84 h 221"/>
              <a:gd name="T50" fmla="*/ 38 w 103"/>
              <a:gd name="T51" fmla="*/ 70 h 221"/>
              <a:gd name="T52" fmla="*/ 46 w 103"/>
              <a:gd name="T53" fmla="*/ 57 h 221"/>
              <a:gd name="T54" fmla="*/ 56 w 103"/>
              <a:gd name="T55" fmla="*/ 46 h 221"/>
              <a:gd name="T56" fmla="*/ 66 w 103"/>
              <a:gd name="T57" fmla="*/ 35 h 221"/>
              <a:gd name="T58" fmla="*/ 76 w 103"/>
              <a:gd name="T59" fmla="*/ 25 h 221"/>
              <a:gd name="T60" fmla="*/ 86 w 103"/>
              <a:gd name="T61" fmla="*/ 17 h 221"/>
              <a:gd name="T62" fmla="*/ 96 w 103"/>
              <a:gd name="T63" fmla="*/ 8 h 221"/>
              <a:gd name="T64" fmla="*/ 103 w 103"/>
              <a:gd name="T65" fmla="*/ 1 h 221"/>
              <a:gd name="T66" fmla="*/ 96 w 103"/>
              <a:gd name="T67" fmla="*/ 0 h 221"/>
              <a:gd name="T68" fmla="*/ 84 w 103"/>
              <a:gd name="T69" fmla="*/ 5 h 221"/>
              <a:gd name="T70" fmla="*/ 69 w 103"/>
              <a:gd name="T71" fmla="*/ 17 h 221"/>
              <a:gd name="T72" fmla="*/ 51 w 103"/>
              <a:gd name="T73" fmla="*/ 33 h 221"/>
              <a:gd name="T74" fmla="*/ 34 w 103"/>
              <a:gd name="T75" fmla="*/ 53 h 221"/>
              <a:gd name="T76" fmla="*/ 18 w 103"/>
              <a:gd name="T77" fmla="*/ 75 h 221"/>
              <a:gd name="T78" fmla="*/ 7 w 103"/>
              <a:gd name="T79" fmla="*/ 98 h 221"/>
              <a:gd name="T80" fmla="*/ 0 w 103"/>
              <a:gd name="T81" fmla="*/ 121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1">
                <a:moveTo>
                  <a:pt x="0" y="121"/>
                </a:moveTo>
                <a:lnTo>
                  <a:pt x="0" y="139"/>
                </a:lnTo>
                <a:lnTo>
                  <a:pt x="4" y="156"/>
                </a:lnTo>
                <a:lnTo>
                  <a:pt x="12" y="172"/>
                </a:lnTo>
                <a:lnTo>
                  <a:pt x="22" y="186"/>
                </a:lnTo>
                <a:lnTo>
                  <a:pt x="35" y="197"/>
                </a:lnTo>
                <a:lnTo>
                  <a:pt x="50" y="208"/>
                </a:lnTo>
                <a:lnTo>
                  <a:pt x="66" y="216"/>
                </a:lnTo>
                <a:lnTo>
                  <a:pt x="83" y="220"/>
                </a:lnTo>
                <a:lnTo>
                  <a:pt x="89" y="221"/>
                </a:lnTo>
                <a:lnTo>
                  <a:pt x="94" y="219"/>
                </a:lnTo>
                <a:lnTo>
                  <a:pt x="98" y="216"/>
                </a:lnTo>
                <a:lnTo>
                  <a:pt x="100" y="211"/>
                </a:lnTo>
                <a:lnTo>
                  <a:pt x="100" y="206"/>
                </a:lnTo>
                <a:lnTo>
                  <a:pt x="99" y="201"/>
                </a:lnTo>
                <a:lnTo>
                  <a:pt x="96" y="196"/>
                </a:lnTo>
                <a:lnTo>
                  <a:pt x="91" y="194"/>
                </a:lnTo>
                <a:lnTo>
                  <a:pt x="74" y="188"/>
                </a:lnTo>
                <a:lnTo>
                  <a:pt x="58" y="179"/>
                </a:lnTo>
                <a:lnTo>
                  <a:pt x="45" y="168"/>
                </a:lnTo>
                <a:lnTo>
                  <a:pt x="36" y="155"/>
                </a:lnTo>
                <a:lnTo>
                  <a:pt x="30" y="139"/>
                </a:lnTo>
                <a:lnTo>
                  <a:pt x="27" y="122"/>
                </a:lnTo>
                <a:lnTo>
                  <a:pt x="27" y="103"/>
                </a:lnTo>
                <a:lnTo>
                  <a:pt x="32" y="84"/>
                </a:lnTo>
                <a:lnTo>
                  <a:pt x="38" y="70"/>
                </a:lnTo>
                <a:lnTo>
                  <a:pt x="46" y="57"/>
                </a:lnTo>
                <a:lnTo>
                  <a:pt x="56" y="46"/>
                </a:lnTo>
                <a:lnTo>
                  <a:pt x="66" y="35"/>
                </a:lnTo>
                <a:lnTo>
                  <a:pt x="76" y="25"/>
                </a:lnTo>
                <a:lnTo>
                  <a:pt x="86" y="17"/>
                </a:lnTo>
                <a:lnTo>
                  <a:pt x="96" y="8"/>
                </a:lnTo>
                <a:lnTo>
                  <a:pt x="103" y="1"/>
                </a:lnTo>
                <a:lnTo>
                  <a:pt x="96" y="0"/>
                </a:lnTo>
                <a:lnTo>
                  <a:pt x="84" y="5"/>
                </a:lnTo>
                <a:lnTo>
                  <a:pt x="69" y="17"/>
                </a:lnTo>
                <a:lnTo>
                  <a:pt x="51" y="33"/>
                </a:lnTo>
                <a:lnTo>
                  <a:pt x="34" y="53"/>
                </a:lnTo>
                <a:lnTo>
                  <a:pt x="18" y="75"/>
                </a:lnTo>
                <a:lnTo>
                  <a:pt x="7" y="98"/>
                </a:lnTo>
                <a:lnTo>
                  <a:pt x="0" y="12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14" name="Freeform 294"/>
          <p:cNvSpPr>
            <a:spLocks/>
          </p:cNvSpPr>
          <p:nvPr/>
        </p:nvSpPr>
        <p:spPr bwMode="auto">
          <a:xfrm>
            <a:off x="7256463" y="5308600"/>
            <a:ext cx="44450" cy="65088"/>
          </a:xfrm>
          <a:custGeom>
            <a:avLst/>
            <a:gdLst>
              <a:gd name="T0" fmla="*/ 186 w 221"/>
              <a:gd name="T1" fmla="*/ 115 h 288"/>
              <a:gd name="T2" fmla="*/ 197 w 221"/>
              <a:gd name="T3" fmla="*/ 133 h 288"/>
              <a:gd name="T4" fmla="*/ 202 w 221"/>
              <a:gd name="T5" fmla="*/ 153 h 288"/>
              <a:gd name="T6" fmla="*/ 199 w 221"/>
              <a:gd name="T7" fmla="*/ 174 h 288"/>
              <a:gd name="T8" fmla="*/ 187 w 221"/>
              <a:gd name="T9" fmla="*/ 194 h 288"/>
              <a:gd name="T10" fmla="*/ 170 w 221"/>
              <a:gd name="T11" fmla="*/ 212 h 288"/>
              <a:gd name="T12" fmla="*/ 150 w 221"/>
              <a:gd name="T13" fmla="*/ 229 h 288"/>
              <a:gd name="T14" fmla="*/ 129 w 221"/>
              <a:gd name="T15" fmla="*/ 246 h 288"/>
              <a:gd name="T16" fmla="*/ 116 w 221"/>
              <a:gd name="T17" fmla="*/ 258 h 288"/>
              <a:gd name="T18" fmla="*/ 112 w 221"/>
              <a:gd name="T19" fmla="*/ 267 h 288"/>
              <a:gd name="T20" fmla="*/ 109 w 221"/>
              <a:gd name="T21" fmla="*/ 276 h 288"/>
              <a:gd name="T22" fmla="*/ 110 w 221"/>
              <a:gd name="T23" fmla="*/ 284 h 288"/>
              <a:gd name="T24" fmla="*/ 117 w 221"/>
              <a:gd name="T25" fmla="*/ 288 h 288"/>
              <a:gd name="T26" fmla="*/ 125 w 221"/>
              <a:gd name="T27" fmla="*/ 287 h 288"/>
              <a:gd name="T28" fmla="*/ 139 w 221"/>
              <a:gd name="T29" fmla="*/ 272 h 288"/>
              <a:gd name="T30" fmla="*/ 162 w 221"/>
              <a:gd name="T31" fmla="*/ 250 h 288"/>
              <a:gd name="T32" fmla="*/ 186 w 221"/>
              <a:gd name="T33" fmla="*/ 229 h 288"/>
              <a:gd name="T34" fmla="*/ 207 w 221"/>
              <a:gd name="T35" fmla="*/ 204 h 288"/>
              <a:gd name="T36" fmla="*/ 220 w 221"/>
              <a:gd name="T37" fmla="*/ 174 h 288"/>
              <a:gd name="T38" fmla="*/ 218 w 221"/>
              <a:gd name="T39" fmla="*/ 142 h 288"/>
              <a:gd name="T40" fmla="*/ 204 w 221"/>
              <a:gd name="T41" fmla="*/ 112 h 288"/>
              <a:gd name="T42" fmla="*/ 181 w 221"/>
              <a:gd name="T43" fmla="*/ 87 h 288"/>
              <a:gd name="T44" fmla="*/ 159 w 221"/>
              <a:gd name="T45" fmla="*/ 69 h 288"/>
              <a:gd name="T46" fmla="*/ 137 w 221"/>
              <a:gd name="T47" fmla="*/ 55 h 288"/>
              <a:gd name="T48" fmla="*/ 114 w 221"/>
              <a:gd name="T49" fmla="*/ 40 h 288"/>
              <a:gd name="T50" fmla="*/ 89 w 221"/>
              <a:gd name="T51" fmla="*/ 27 h 288"/>
              <a:gd name="T52" fmla="*/ 66 w 221"/>
              <a:gd name="T53" fmla="*/ 15 h 288"/>
              <a:gd name="T54" fmla="*/ 42 w 221"/>
              <a:gd name="T55" fmla="*/ 6 h 288"/>
              <a:gd name="T56" fmla="*/ 22 w 221"/>
              <a:gd name="T57" fmla="*/ 1 h 288"/>
              <a:gd name="T58" fmla="*/ 7 w 221"/>
              <a:gd name="T59" fmla="*/ 1 h 288"/>
              <a:gd name="T60" fmla="*/ 8 w 221"/>
              <a:gd name="T61" fmla="*/ 5 h 288"/>
              <a:gd name="T62" fmla="*/ 26 w 221"/>
              <a:gd name="T63" fmla="*/ 13 h 288"/>
              <a:gd name="T64" fmla="*/ 47 w 221"/>
              <a:gd name="T65" fmla="*/ 22 h 288"/>
              <a:gd name="T66" fmla="*/ 71 w 221"/>
              <a:gd name="T67" fmla="*/ 34 h 288"/>
              <a:gd name="T68" fmla="*/ 96 w 221"/>
              <a:gd name="T69" fmla="*/ 48 h 288"/>
              <a:gd name="T70" fmla="*/ 121 w 221"/>
              <a:gd name="T71" fmla="*/ 64 h 288"/>
              <a:gd name="T72" fmla="*/ 146 w 221"/>
              <a:gd name="T73" fmla="*/ 81 h 288"/>
              <a:gd name="T74" fmla="*/ 169 w 221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1" h="288">
                <a:moveTo>
                  <a:pt x="179" y="108"/>
                </a:moveTo>
                <a:lnTo>
                  <a:pt x="186" y="115"/>
                </a:lnTo>
                <a:lnTo>
                  <a:pt x="193" y="124"/>
                </a:lnTo>
                <a:lnTo>
                  <a:pt x="197" y="133"/>
                </a:lnTo>
                <a:lnTo>
                  <a:pt x="201" y="143"/>
                </a:lnTo>
                <a:lnTo>
                  <a:pt x="202" y="153"/>
                </a:lnTo>
                <a:lnTo>
                  <a:pt x="202" y="163"/>
                </a:lnTo>
                <a:lnTo>
                  <a:pt x="199" y="174"/>
                </a:lnTo>
                <a:lnTo>
                  <a:pt x="195" y="184"/>
                </a:lnTo>
                <a:lnTo>
                  <a:pt x="187" y="194"/>
                </a:lnTo>
                <a:lnTo>
                  <a:pt x="179" y="204"/>
                </a:lnTo>
                <a:lnTo>
                  <a:pt x="170" y="212"/>
                </a:lnTo>
                <a:lnTo>
                  <a:pt x="159" y="221"/>
                </a:lnTo>
                <a:lnTo>
                  <a:pt x="150" y="229"/>
                </a:lnTo>
                <a:lnTo>
                  <a:pt x="139" y="237"/>
                </a:lnTo>
                <a:lnTo>
                  <a:pt x="129" y="246"/>
                </a:lnTo>
                <a:lnTo>
                  <a:pt x="119" y="255"/>
                </a:lnTo>
                <a:lnTo>
                  <a:pt x="116" y="258"/>
                </a:lnTo>
                <a:lnTo>
                  <a:pt x="114" y="263"/>
                </a:lnTo>
                <a:lnTo>
                  <a:pt x="112" y="267"/>
                </a:lnTo>
                <a:lnTo>
                  <a:pt x="110" y="271"/>
                </a:lnTo>
                <a:lnTo>
                  <a:pt x="109" y="276"/>
                </a:lnTo>
                <a:lnTo>
                  <a:pt x="109" y="280"/>
                </a:lnTo>
                <a:lnTo>
                  <a:pt x="110" y="284"/>
                </a:lnTo>
                <a:lnTo>
                  <a:pt x="113" y="287"/>
                </a:lnTo>
                <a:lnTo>
                  <a:pt x="117" y="288"/>
                </a:lnTo>
                <a:lnTo>
                  <a:pt x="121" y="288"/>
                </a:lnTo>
                <a:lnTo>
                  <a:pt x="125" y="287"/>
                </a:lnTo>
                <a:lnTo>
                  <a:pt x="129" y="284"/>
                </a:lnTo>
                <a:lnTo>
                  <a:pt x="139" y="272"/>
                </a:lnTo>
                <a:lnTo>
                  <a:pt x="151" y="261"/>
                </a:lnTo>
                <a:lnTo>
                  <a:pt x="162" y="250"/>
                </a:lnTo>
                <a:lnTo>
                  <a:pt x="175" y="239"/>
                </a:lnTo>
                <a:lnTo>
                  <a:pt x="186" y="229"/>
                </a:lnTo>
                <a:lnTo>
                  <a:pt x="197" y="217"/>
                </a:lnTo>
                <a:lnTo>
                  <a:pt x="207" y="204"/>
                </a:lnTo>
                <a:lnTo>
                  <a:pt x="215" y="190"/>
                </a:lnTo>
                <a:lnTo>
                  <a:pt x="220" y="174"/>
                </a:lnTo>
                <a:lnTo>
                  <a:pt x="221" y="158"/>
                </a:lnTo>
                <a:lnTo>
                  <a:pt x="218" y="142"/>
                </a:lnTo>
                <a:lnTo>
                  <a:pt x="213" y="127"/>
                </a:lnTo>
                <a:lnTo>
                  <a:pt x="204" y="112"/>
                </a:lnTo>
                <a:lnTo>
                  <a:pt x="194" y="99"/>
                </a:lnTo>
                <a:lnTo>
                  <a:pt x="181" y="87"/>
                </a:lnTo>
                <a:lnTo>
                  <a:pt x="169" y="77"/>
                </a:lnTo>
                <a:lnTo>
                  <a:pt x="159" y="69"/>
                </a:lnTo>
                <a:lnTo>
                  <a:pt x="149" y="63"/>
                </a:lnTo>
                <a:lnTo>
                  <a:pt x="137" y="55"/>
                </a:lnTo>
                <a:lnTo>
                  <a:pt x="125" y="48"/>
                </a:lnTo>
                <a:lnTo>
                  <a:pt x="114" y="40"/>
                </a:lnTo>
                <a:lnTo>
                  <a:pt x="101" y="33"/>
                </a:lnTo>
                <a:lnTo>
                  <a:pt x="89" y="27"/>
                </a:lnTo>
                <a:lnTo>
                  <a:pt x="77" y="20"/>
                </a:lnTo>
                <a:lnTo>
                  <a:pt x="66" y="15"/>
                </a:lnTo>
                <a:lnTo>
                  <a:pt x="54" y="9"/>
                </a:lnTo>
                <a:lnTo>
                  <a:pt x="42" y="6"/>
                </a:lnTo>
                <a:lnTo>
                  <a:pt x="32" y="3"/>
                </a:lnTo>
                <a:lnTo>
                  <a:pt x="22" y="1"/>
                </a:lnTo>
                <a:lnTo>
                  <a:pt x="14" y="0"/>
                </a:lnTo>
                <a:lnTo>
                  <a:pt x="7" y="1"/>
                </a:lnTo>
                <a:lnTo>
                  <a:pt x="0" y="3"/>
                </a:lnTo>
                <a:lnTo>
                  <a:pt x="8" y="5"/>
                </a:lnTo>
                <a:lnTo>
                  <a:pt x="16" y="8"/>
                </a:lnTo>
                <a:lnTo>
                  <a:pt x="26" y="13"/>
                </a:lnTo>
                <a:lnTo>
                  <a:pt x="35" y="17"/>
                </a:lnTo>
                <a:lnTo>
                  <a:pt x="47" y="22"/>
                </a:lnTo>
                <a:lnTo>
                  <a:pt x="58" y="28"/>
                </a:lnTo>
                <a:lnTo>
                  <a:pt x="71" y="34"/>
                </a:lnTo>
                <a:lnTo>
                  <a:pt x="83" y="40"/>
                </a:lnTo>
                <a:lnTo>
                  <a:pt x="96" y="48"/>
                </a:lnTo>
                <a:lnTo>
                  <a:pt x="109" y="55"/>
                </a:lnTo>
                <a:lnTo>
                  <a:pt x="121" y="64"/>
                </a:lnTo>
                <a:lnTo>
                  <a:pt x="134" y="72"/>
                </a:lnTo>
                <a:lnTo>
                  <a:pt x="146" y="81"/>
                </a:lnTo>
                <a:lnTo>
                  <a:pt x="158" y="90"/>
                </a:lnTo>
                <a:lnTo>
                  <a:pt x="169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15" name="Freeform 295"/>
          <p:cNvSpPr>
            <a:spLocks/>
          </p:cNvSpPr>
          <p:nvPr/>
        </p:nvSpPr>
        <p:spPr bwMode="auto">
          <a:xfrm>
            <a:off x="7208838" y="5384800"/>
            <a:ext cx="14287" cy="39688"/>
          </a:xfrm>
          <a:custGeom>
            <a:avLst/>
            <a:gdLst>
              <a:gd name="T0" fmla="*/ 28 w 74"/>
              <a:gd name="T1" fmla="*/ 12 h 174"/>
              <a:gd name="T2" fmla="*/ 26 w 74"/>
              <a:gd name="T3" fmla="*/ 7 h 174"/>
              <a:gd name="T4" fmla="*/ 23 w 74"/>
              <a:gd name="T5" fmla="*/ 3 h 174"/>
              <a:gd name="T6" fmla="*/ 17 w 74"/>
              <a:gd name="T7" fmla="*/ 1 h 174"/>
              <a:gd name="T8" fmla="*/ 12 w 74"/>
              <a:gd name="T9" fmla="*/ 0 h 174"/>
              <a:gd name="T10" fmla="*/ 7 w 74"/>
              <a:gd name="T11" fmla="*/ 2 h 174"/>
              <a:gd name="T12" fmla="*/ 3 w 74"/>
              <a:gd name="T13" fmla="*/ 5 h 174"/>
              <a:gd name="T14" fmla="*/ 0 w 74"/>
              <a:gd name="T15" fmla="*/ 10 h 174"/>
              <a:gd name="T16" fmla="*/ 0 w 74"/>
              <a:gd name="T17" fmla="*/ 16 h 174"/>
              <a:gd name="T18" fmla="*/ 5 w 74"/>
              <a:gd name="T19" fmla="*/ 39 h 174"/>
              <a:gd name="T20" fmla="*/ 13 w 74"/>
              <a:gd name="T21" fmla="*/ 66 h 174"/>
              <a:gd name="T22" fmla="*/ 24 w 74"/>
              <a:gd name="T23" fmla="*/ 92 h 174"/>
              <a:gd name="T24" fmla="*/ 36 w 74"/>
              <a:gd name="T25" fmla="*/ 118 h 174"/>
              <a:gd name="T26" fmla="*/ 49 w 74"/>
              <a:gd name="T27" fmla="*/ 141 h 174"/>
              <a:gd name="T28" fmla="*/ 61 w 74"/>
              <a:gd name="T29" fmla="*/ 159 h 174"/>
              <a:gd name="T30" fmla="*/ 69 w 74"/>
              <a:gd name="T31" fmla="*/ 171 h 174"/>
              <a:gd name="T32" fmla="*/ 74 w 74"/>
              <a:gd name="T33" fmla="*/ 174 h 174"/>
              <a:gd name="T34" fmla="*/ 72 w 74"/>
              <a:gd name="T35" fmla="*/ 162 h 174"/>
              <a:gd name="T36" fmla="*/ 67 w 74"/>
              <a:gd name="T37" fmla="*/ 147 h 174"/>
              <a:gd name="T38" fmla="*/ 61 w 74"/>
              <a:gd name="T39" fmla="*/ 128 h 174"/>
              <a:gd name="T40" fmla="*/ 53 w 74"/>
              <a:gd name="T41" fmla="*/ 105 h 174"/>
              <a:gd name="T42" fmla="*/ 46 w 74"/>
              <a:gd name="T43" fmla="*/ 82 h 174"/>
              <a:gd name="T44" fmla="*/ 38 w 74"/>
              <a:gd name="T45" fmla="*/ 58 h 174"/>
              <a:gd name="T46" fmla="*/ 32 w 74"/>
              <a:gd name="T47" fmla="*/ 35 h 174"/>
              <a:gd name="T48" fmla="*/ 28 w 74"/>
              <a:gd name="T49" fmla="*/ 1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4" h="174">
                <a:moveTo>
                  <a:pt x="28" y="12"/>
                </a:moveTo>
                <a:lnTo>
                  <a:pt x="26" y="7"/>
                </a:lnTo>
                <a:lnTo>
                  <a:pt x="23" y="3"/>
                </a:lnTo>
                <a:lnTo>
                  <a:pt x="17" y="1"/>
                </a:lnTo>
                <a:lnTo>
                  <a:pt x="12" y="0"/>
                </a:lnTo>
                <a:lnTo>
                  <a:pt x="7" y="2"/>
                </a:lnTo>
                <a:lnTo>
                  <a:pt x="3" y="5"/>
                </a:lnTo>
                <a:lnTo>
                  <a:pt x="0" y="10"/>
                </a:lnTo>
                <a:lnTo>
                  <a:pt x="0" y="16"/>
                </a:lnTo>
                <a:lnTo>
                  <a:pt x="5" y="39"/>
                </a:lnTo>
                <a:lnTo>
                  <a:pt x="13" y="66"/>
                </a:lnTo>
                <a:lnTo>
                  <a:pt x="24" y="92"/>
                </a:lnTo>
                <a:lnTo>
                  <a:pt x="36" y="118"/>
                </a:lnTo>
                <a:lnTo>
                  <a:pt x="49" y="141"/>
                </a:lnTo>
                <a:lnTo>
                  <a:pt x="61" y="159"/>
                </a:lnTo>
                <a:lnTo>
                  <a:pt x="69" y="171"/>
                </a:lnTo>
                <a:lnTo>
                  <a:pt x="74" y="174"/>
                </a:lnTo>
                <a:lnTo>
                  <a:pt x="72" y="162"/>
                </a:lnTo>
                <a:lnTo>
                  <a:pt x="67" y="147"/>
                </a:lnTo>
                <a:lnTo>
                  <a:pt x="61" y="128"/>
                </a:lnTo>
                <a:lnTo>
                  <a:pt x="53" y="105"/>
                </a:lnTo>
                <a:lnTo>
                  <a:pt x="46" y="82"/>
                </a:lnTo>
                <a:lnTo>
                  <a:pt x="38" y="58"/>
                </a:lnTo>
                <a:lnTo>
                  <a:pt x="32" y="35"/>
                </a:lnTo>
                <a:lnTo>
                  <a:pt x="28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16" name="Freeform 296"/>
          <p:cNvSpPr>
            <a:spLocks/>
          </p:cNvSpPr>
          <p:nvPr/>
        </p:nvSpPr>
        <p:spPr bwMode="auto">
          <a:xfrm>
            <a:off x="7202488" y="5364163"/>
            <a:ext cx="7937" cy="19050"/>
          </a:xfrm>
          <a:custGeom>
            <a:avLst/>
            <a:gdLst>
              <a:gd name="T0" fmla="*/ 20 w 39"/>
              <a:gd name="T1" fmla="*/ 9 h 87"/>
              <a:gd name="T2" fmla="*/ 19 w 39"/>
              <a:gd name="T3" fmla="*/ 5 h 87"/>
              <a:gd name="T4" fmla="*/ 16 w 39"/>
              <a:gd name="T5" fmla="*/ 2 h 87"/>
              <a:gd name="T6" fmla="*/ 13 w 39"/>
              <a:gd name="T7" fmla="*/ 0 h 87"/>
              <a:gd name="T8" fmla="*/ 8 w 39"/>
              <a:gd name="T9" fmla="*/ 0 h 87"/>
              <a:gd name="T10" fmla="*/ 5 w 39"/>
              <a:gd name="T11" fmla="*/ 1 h 87"/>
              <a:gd name="T12" fmla="*/ 2 w 39"/>
              <a:gd name="T13" fmla="*/ 3 h 87"/>
              <a:gd name="T14" fmla="*/ 0 w 39"/>
              <a:gd name="T15" fmla="*/ 6 h 87"/>
              <a:gd name="T16" fmla="*/ 0 w 39"/>
              <a:gd name="T17" fmla="*/ 10 h 87"/>
              <a:gd name="T18" fmla="*/ 0 w 39"/>
              <a:gd name="T19" fmla="*/ 22 h 87"/>
              <a:gd name="T20" fmla="*/ 3 w 39"/>
              <a:gd name="T21" fmla="*/ 35 h 87"/>
              <a:gd name="T22" fmla="*/ 7 w 39"/>
              <a:gd name="T23" fmla="*/ 48 h 87"/>
              <a:gd name="T24" fmla="*/ 13 w 39"/>
              <a:gd name="T25" fmla="*/ 60 h 87"/>
              <a:gd name="T26" fmla="*/ 19 w 39"/>
              <a:gd name="T27" fmla="*/ 72 h 87"/>
              <a:gd name="T28" fmla="*/ 25 w 39"/>
              <a:gd name="T29" fmla="*/ 81 h 87"/>
              <a:gd name="T30" fmla="*/ 33 w 39"/>
              <a:gd name="T31" fmla="*/ 86 h 87"/>
              <a:gd name="T32" fmla="*/ 38 w 39"/>
              <a:gd name="T33" fmla="*/ 87 h 87"/>
              <a:gd name="T34" fmla="*/ 39 w 39"/>
              <a:gd name="T35" fmla="*/ 70 h 87"/>
              <a:gd name="T36" fmla="*/ 34 w 39"/>
              <a:gd name="T37" fmla="*/ 50 h 87"/>
              <a:gd name="T38" fmla="*/ 27 w 39"/>
              <a:gd name="T39" fmla="*/ 29 h 87"/>
              <a:gd name="T40" fmla="*/ 20 w 39"/>
              <a:gd name="T41" fmla="*/ 9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87">
                <a:moveTo>
                  <a:pt x="20" y="9"/>
                </a:moveTo>
                <a:lnTo>
                  <a:pt x="19" y="5"/>
                </a:lnTo>
                <a:lnTo>
                  <a:pt x="16" y="2"/>
                </a:lnTo>
                <a:lnTo>
                  <a:pt x="13" y="0"/>
                </a:lnTo>
                <a:lnTo>
                  <a:pt x="8" y="0"/>
                </a:lnTo>
                <a:lnTo>
                  <a:pt x="5" y="1"/>
                </a:lnTo>
                <a:lnTo>
                  <a:pt x="2" y="3"/>
                </a:lnTo>
                <a:lnTo>
                  <a:pt x="0" y="6"/>
                </a:lnTo>
                <a:lnTo>
                  <a:pt x="0" y="10"/>
                </a:lnTo>
                <a:lnTo>
                  <a:pt x="0" y="22"/>
                </a:lnTo>
                <a:lnTo>
                  <a:pt x="3" y="35"/>
                </a:lnTo>
                <a:lnTo>
                  <a:pt x="7" y="48"/>
                </a:lnTo>
                <a:lnTo>
                  <a:pt x="13" y="60"/>
                </a:lnTo>
                <a:lnTo>
                  <a:pt x="19" y="72"/>
                </a:lnTo>
                <a:lnTo>
                  <a:pt x="25" y="81"/>
                </a:lnTo>
                <a:lnTo>
                  <a:pt x="33" y="86"/>
                </a:lnTo>
                <a:lnTo>
                  <a:pt x="38" y="87"/>
                </a:lnTo>
                <a:lnTo>
                  <a:pt x="39" y="70"/>
                </a:lnTo>
                <a:lnTo>
                  <a:pt x="34" y="50"/>
                </a:lnTo>
                <a:lnTo>
                  <a:pt x="27" y="29"/>
                </a:lnTo>
                <a:lnTo>
                  <a:pt x="2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17" name="Freeform 297"/>
          <p:cNvSpPr>
            <a:spLocks/>
          </p:cNvSpPr>
          <p:nvPr/>
        </p:nvSpPr>
        <p:spPr bwMode="auto">
          <a:xfrm>
            <a:off x="7196138" y="5349875"/>
            <a:ext cx="6350" cy="11113"/>
          </a:xfrm>
          <a:custGeom>
            <a:avLst/>
            <a:gdLst>
              <a:gd name="T0" fmla="*/ 18 w 34"/>
              <a:gd name="T1" fmla="*/ 7 h 51"/>
              <a:gd name="T2" fmla="*/ 18 w 34"/>
              <a:gd name="T3" fmla="*/ 8 h 51"/>
              <a:gd name="T4" fmla="*/ 18 w 34"/>
              <a:gd name="T5" fmla="*/ 8 h 51"/>
              <a:gd name="T6" fmla="*/ 18 w 34"/>
              <a:gd name="T7" fmla="*/ 8 h 51"/>
              <a:gd name="T8" fmla="*/ 18 w 34"/>
              <a:gd name="T9" fmla="*/ 8 h 51"/>
              <a:gd name="T10" fmla="*/ 17 w 34"/>
              <a:gd name="T11" fmla="*/ 5 h 51"/>
              <a:gd name="T12" fmla="*/ 14 w 34"/>
              <a:gd name="T13" fmla="*/ 1 h 51"/>
              <a:gd name="T14" fmla="*/ 11 w 34"/>
              <a:gd name="T15" fmla="*/ 0 h 51"/>
              <a:gd name="T16" fmla="*/ 7 w 34"/>
              <a:gd name="T17" fmla="*/ 0 h 51"/>
              <a:gd name="T18" fmla="*/ 4 w 34"/>
              <a:gd name="T19" fmla="*/ 1 h 51"/>
              <a:gd name="T20" fmla="*/ 1 w 34"/>
              <a:gd name="T21" fmla="*/ 5 h 51"/>
              <a:gd name="T22" fmla="*/ 0 w 34"/>
              <a:gd name="T23" fmla="*/ 8 h 51"/>
              <a:gd name="T24" fmla="*/ 0 w 34"/>
              <a:gd name="T25" fmla="*/ 11 h 51"/>
              <a:gd name="T26" fmla="*/ 1 w 34"/>
              <a:gd name="T27" fmla="*/ 16 h 51"/>
              <a:gd name="T28" fmla="*/ 4 w 34"/>
              <a:gd name="T29" fmla="*/ 23 h 51"/>
              <a:gd name="T30" fmla="*/ 8 w 34"/>
              <a:gd name="T31" fmla="*/ 30 h 51"/>
              <a:gd name="T32" fmla="*/ 13 w 34"/>
              <a:gd name="T33" fmla="*/ 37 h 51"/>
              <a:gd name="T34" fmla="*/ 18 w 34"/>
              <a:gd name="T35" fmla="*/ 43 h 51"/>
              <a:gd name="T36" fmla="*/ 25 w 34"/>
              <a:gd name="T37" fmla="*/ 47 h 51"/>
              <a:gd name="T38" fmla="*/ 30 w 34"/>
              <a:gd name="T39" fmla="*/ 51 h 51"/>
              <a:gd name="T40" fmla="*/ 34 w 34"/>
              <a:gd name="T41" fmla="*/ 51 h 51"/>
              <a:gd name="T42" fmla="*/ 33 w 34"/>
              <a:gd name="T43" fmla="*/ 40 h 51"/>
              <a:gd name="T44" fmla="*/ 29 w 34"/>
              <a:gd name="T45" fmla="*/ 27 h 51"/>
              <a:gd name="T46" fmla="*/ 23 w 34"/>
              <a:gd name="T47" fmla="*/ 15 h 51"/>
              <a:gd name="T48" fmla="*/ 18 w 34"/>
              <a:gd name="T49" fmla="*/ 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4" h="51">
                <a:moveTo>
                  <a:pt x="18" y="7"/>
                </a:moveTo>
                <a:lnTo>
                  <a:pt x="18" y="8"/>
                </a:lnTo>
                <a:lnTo>
                  <a:pt x="18" y="8"/>
                </a:lnTo>
                <a:lnTo>
                  <a:pt x="18" y="8"/>
                </a:lnTo>
                <a:lnTo>
                  <a:pt x="18" y="8"/>
                </a:lnTo>
                <a:lnTo>
                  <a:pt x="17" y="5"/>
                </a:lnTo>
                <a:lnTo>
                  <a:pt x="14" y="1"/>
                </a:lnTo>
                <a:lnTo>
                  <a:pt x="11" y="0"/>
                </a:lnTo>
                <a:lnTo>
                  <a:pt x="7" y="0"/>
                </a:lnTo>
                <a:lnTo>
                  <a:pt x="4" y="1"/>
                </a:lnTo>
                <a:lnTo>
                  <a:pt x="1" y="5"/>
                </a:lnTo>
                <a:lnTo>
                  <a:pt x="0" y="8"/>
                </a:lnTo>
                <a:lnTo>
                  <a:pt x="0" y="11"/>
                </a:lnTo>
                <a:lnTo>
                  <a:pt x="1" y="16"/>
                </a:lnTo>
                <a:lnTo>
                  <a:pt x="4" y="23"/>
                </a:lnTo>
                <a:lnTo>
                  <a:pt x="8" y="30"/>
                </a:lnTo>
                <a:lnTo>
                  <a:pt x="13" y="37"/>
                </a:lnTo>
                <a:lnTo>
                  <a:pt x="18" y="43"/>
                </a:lnTo>
                <a:lnTo>
                  <a:pt x="25" y="47"/>
                </a:lnTo>
                <a:lnTo>
                  <a:pt x="30" y="51"/>
                </a:lnTo>
                <a:lnTo>
                  <a:pt x="34" y="51"/>
                </a:lnTo>
                <a:lnTo>
                  <a:pt x="33" y="40"/>
                </a:lnTo>
                <a:lnTo>
                  <a:pt x="29" y="27"/>
                </a:lnTo>
                <a:lnTo>
                  <a:pt x="23" y="15"/>
                </a:lnTo>
                <a:lnTo>
                  <a:pt x="18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18" name="Freeform 298"/>
          <p:cNvSpPr>
            <a:spLocks/>
          </p:cNvSpPr>
          <p:nvPr/>
        </p:nvSpPr>
        <p:spPr bwMode="auto">
          <a:xfrm>
            <a:off x="7189788" y="5340350"/>
            <a:ext cx="9525" cy="6350"/>
          </a:xfrm>
          <a:custGeom>
            <a:avLst/>
            <a:gdLst>
              <a:gd name="T0" fmla="*/ 37 w 46"/>
              <a:gd name="T1" fmla="*/ 24 h 33"/>
              <a:gd name="T2" fmla="*/ 41 w 46"/>
              <a:gd name="T3" fmla="*/ 22 h 33"/>
              <a:gd name="T4" fmla="*/ 45 w 46"/>
              <a:gd name="T5" fmla="*/ 19 h 33"/>
              <a:gd name="T6" fmla="*/ 46 w 46"/>
              <a:gd name="T7" fmla="*/ 15 h 33"/>
              <a:gd name="T8" fmla="*/ 46 w 46"/>
              <a:gd name="T9" fmla="*/ 10 h 33"/>
              <a:gd name="T10" fmla="*/ 44 w 46"/>
              <a:gd name="T11" fmla="*/ 5 h 33"/>
              <a:gd name="T12" fmla="*/ 41 w 46"/>
              <a:gd name="T13" fmla="*/ 2 h 33"/>
              <a:gd name="T14" fmla="*/ 37 w 46"/>
              <a:gd name="T15" fmla="*/ 0 h 33"/>
              <a:gd name="T16" fmla="*/ 32 w 46"/>
              <a:gd name="T17" fmla="*/ 0 h 33"/>
              <a:gd name="T18" fmla="*/ 29 w 46"/>
              <a:gd name="T19" fmla="*/ 0 h 33"/>
              <a:gd name="T20" fmla="*/ 25 w 46"/>
              <a:gd name="T21" fmla="*/ 1 h 33"/>
              <a:gd name="T22" fmla="*/ 19 w 46"/>
              <a:gd name="T23" fmla="*/ 3 h 33"/>
              <a:gd name="T24" fmla="*/ 12 w 46"/>
              <a:gd name="T25" fmla="*/ 7 h 33"/>
              <a:gd name="T26" fmla="*/ 5 w 46"/>
              <a:gd name="T27" fmla="*/ 14 h 33"/>
              <a:gd name="T28" fmla="*/ 2 w 46"/>
              <a:gd name="T29" fmla="*/ 20 h 33"/>
              <a:gd name="T30" fmla="*/ 0 w 46"/>
              <a:gd name="T31" fmla="*/ 26 h 33"/>
              <a:gd name="T32" fmla="*/ 0 w 46"/>
              <a:gd name="T33" fmla="*/ 29 h 33"/>
              <a:gd name="T34" fmla="*/ 3 w 46"/>
              <a:gd name="T35" fmla="*/ 31 h 33"/>
              <a:gd name="T36" fmla="*/ 7 w 46"/>
              <a:gd name="T37" fmla="*/ 33 h 33"/>
              <a:gd name="T38" fmla="*/ 12 w 46"/>
              <a:gd name="T39" fmla="*/ 33 h 33"/>
              <a:gd name="T40" fmla="*/ 16 w 46"/>
              <a:gd name="T41" fmla="*/ 33 h 33"/>
              <a:gd name="T42" fmla="*/ 21 w 46"/>
              <a:gd name="T43" fmla="*/ 31 h 33"/>
              <a:gd name="T44" fmla="*/ 26 w 46"/>
              <a:gd name="T45" fmla="*/ 30 h 33"/>
              <a:gd name="T46" fmla="*/ 32 w 46"/>
              <a:gd name="T47" fmla="*/ 28 h 33"/>
              <a:gd name="T48" fmla="*/ 37 w 46"/>
              <a:gd name="T49" fmla="*/ 24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6" h="33">
                <a:moveTo>
                  <a:pt x="37" y="24"/>
                </a:moveTo>
                <a:lnTo>
                  <a:pt x="41" y="22"/>
                </a:lnTo>
                <a:lnTo>
                  <a:pt x="45" y="19"/>
                </a:lnTo>
                <a:lnTo>
                  <a:pt x="46" y="15"/>
                </a:lnTo>
                <a:lnTo>
                  <a:pt x="46" y="10"/>
                </a:lnTo>
                <a:lnTo>
                  <a:pt x="44" y="5"/>
                </a:lnTo>
                <a:lnTo>
                  <a:pt x="41" y="2"/>
                </a:lnTo>
                <a:lnTo>
                  <a:pt x="37" y="0"/>
                </a:lnTo>
                <a:lnTo>
                  <a:pt x="32" y="0"/>
                </a:lnTo>
                <a:lnTo>
                  <a:pt x="29" y="0"/>
                </a:lnTo>
                <a:lnTo>
                  <a:pt x="25" y="1"/>
                </a:lnTo>
                <a:lnTo>
                  <a:pt x="19" y="3"/>
                </a:lnTo>
                <a:lnTo>
                  <a:pt x="12" y="7"/>
                </a:lnTo>
                <a:lnTo>
                  <a:pt x="5" y="14"/>
                </a:lnTo>
                <a:lnTo>
                  <a:pt x="2" y="20"/>
                </a:lnTo>
                <a:lnTo>
                  <a:pt x="0" y="26"/>
                </a:lnTo>
                <a:lnTo>
                  <a:pt x="0" y="29"/>
                </a:lnTo>
                <a:lnTo>
                  <a:pt x="3" y="31"/>
                </a:lnTo>
                <a:lnTo>
                  <a:pt x="7" y="33"/>
                </a:lnTo>
                <a:lnTo>
                  <a:pt x="12" y="33"/>
                </a:lnTo>
                <a:lnTo>
                  <a:pt x="16" y="33"/>
                </a:lnTo>
                <a:lnTo>
                  <a:pt x="21" y="31"/>
                </a:lnTo>
                <a:lnTo>
                  <a:pt x="26" y="30"/>
                </a:lnTo>
                <a:lnTo>
                  <a:pt x="32" y="28"/>
                </a:lnTo>
                <a:lnTo>
                  <a:pt x="37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19" name="Freeform 299"/>
          <p:cNvSpPr>
            <a:spLocks/>
          </p:cNvSpPr>
          <p:nvPr/>
        </p:nvSpPr>
        <p:spPr bwMode="auto">
          <a:xfrm>
            <a:off x="7146925" y="5327650"/>
            <a:ext cx="36513" cy="49213"/>
          </a:xfrm>
          <a:custGeom>
            <a:avLst/>
            <a:gdLst>
              <a:gd name="T0" fmla="*/ 65 w 177"/>
              <a:gd name="T1" fmla="*/ 33 h 219"/>
              <a:gd name="T2" fmla="*/ 52 w 177"/>
              <a:gd name="T3" fmla="*/ 43 h 219"/>
              <a:gd name="T4" fmla="*/ 41 w 177"/>
              <a:gd name="T5" fmla="*/ 54 h 219"/>
              <a:gd name="T6" fmla="*/ 29 w 177"/>
              <a:gd name="T7" fmla="*/ 66 h 219"/>
              <a:gd name="T8" fmla="*/ 20 w 177"/>
              <a:gd name="T9" fmla="*/ 79 h 219"/>
              <a:gd name="T10" fmla="*/ 12 w 177"/>
              <a:gd name="T11" fmla="*/ 93 h 219"/>
              <a:gd name="T12" fmla="*/ 6 w 177"/>
              <a:gd name="T13" fmla="*/ 107 h 219"/>
              <a:gd name="T14" fmla="*/ 2 w 177"/>
              <a:gd name="T15" fmla="*/ 121 h 219"/>
              <a:gd name="T16" fmla="*/ 0 w 177"/>
              <a:gd name="T17" fmla="*/ 136 h 219"/>
              <a:gd name="T18" fmla="*/ 2 w 177"/>
              <a:gd name="T19" fmla="*/ 158 h 219"/>
              <a:gd name="T20" fmla="*/ 10 w 177"/>
              <a:gd name="T21" fmla="*/ 177 h 219"/>
              <a:gd name="T22" fmla="*/ 23 w 177"/>
              <a:gd name="T23" fmla="*/ 193 h 219"/>
              <a:gd name="T24" fmla="*/ 38 w 177"/>
              <a:gd name="T25" fmla="*/ 204 h 219"/>
              <a:gd name="T26" fmla="*/ 57 w 177"/>
              <a:gd name="T27" fmla="*/ 213 h 219"/>
              <a:gd name="T28" fmla="*/ 78 w 177"/>
              <a:gd name="T29" fmla="*/ 218 h 219"/>
              <a:gd name="T30" fmla="*/ 98 w 177"/>
              <a:gd name="T31" fmla="*/ 219 h 219"/>
              <a:gd name="T32" fmla="*/ 118 w 177"/>
              <a:gd name="T33" fmla="*/ 216 h 219"/>
              <a:gd name="T34" fmla="*/ 123 w 177"/>
              <a:gd name="T35" fmla="*/ 216 h 219"/>
              <a:gd name="T36" fmla="*/ 127 w 177"/>
              <a:gd name="T37" fmla="*/ 214 h 219"/>
              <a:gd name="T38" fmla="*/ 130 w 177"/>
              <a:gd name="T39" fmla="*/ 210 h 219"/>
              <a:gd name="T40" fmla="*/ 131 w 177"/>
              <a:gd name="T41" fmla="*/ 205 h 219"/>
              <a:gd name="T42" fmla="*/ 130 w 177"/>
              <a:gd name="T43" fmla="*/ 203 h 219"/>
              <a:gd name="T44" fmla="*/ 127 w 177"/>
              <a:gd name="T45" fmla="*/ 203 h 219"/>
              <a:gd name="T46" fmla="*/ 123 w 177"/>
              <a:gd name="T47" fmla="*/ 202 h 219"/>
              <a:gd name="T48" fmla="*/ 117 w 177"/>
              <a:gd name="T49" fmla="*/ 202 h 219"/>
              <a:gd name="T50" fmla="*/ 111 w 177"/>
              <a:gd name="T51" fmla="*/ 202 h 219"/>
              <a:gd name="T52" fmla="*/ 106 w 177"/>
              <a:gd name="T53" fmla="*/ 202 h 219"/>
              <a:gd name="T54" fmla="*/ 100 w 177"/>
              <a:gd name="T55" fmla="*/ 202 h 219"/>
              <a:gd name="T56" fmla="*/ 97 w 177"/>
              <a:gd name="T57" fmla="*/ 202 h 219"/>
              <a:gd name="T58" fmla="*/ 87 w 177"/>
              <a:gd name="T59" fmla="*/ 201 h 219"/>
              <a:gd name="T60" fmla="*/ 77 w 177"/>
              <a:gd name="T61" fmla="*/ 200 h 219"/>
              <a:gd name="T62" fmla="*/ 67 w 177"/>
              <a:gd name="T63" fmla="*/ 199 h 219"/>
              <a:gd name="T64" fmla="*/ 56 w 177"/>
              <a:gd name="T65" fmla="*/ 196 h 219"/>
              <a:gd name="T66" fmla="*/ 46 w 177"/>
              <a:gd name="T67" fmla="*/ 193 h 219"/>
              <a:gd name="T68" fmla="*/ 35 w 177"/>
              <a:gd name="T69" fmla="*/ 185 h 219"/>
              <a:gd name="T70" fmla="*/ 26 w 177"/>
              <a:gd name="T71" fmla="*/ 175 h 219"/>
              <a:gd name="T72" fmla="*/ 15 w 177"/>
              <a:gd name="T73" fmla="*/ 162 h 219"/>
              <a:gd name="T74" fmla="*/ 13 w 177"/>
              <a:gd name="T75" fmla="*/ 146 h 219"/>
              <a:gd name="T76" fmla="*/ 14 w 177"/>
              <a:gd name="T77" fmla="*/ 131 h 219"/>
              <a:gd name="T78" fmla="*/ 19 w 177"/>
              <a:gd name="T79" fmla="*/ 116 h 219"/>
              <a:gd name="T80" fmla="*/ 25 w 177"/>
              <a:gd name="T81" fmla="*/ 102 h 219"/>
              <a:gd name="T82" fmla="*/ 34 w 177"/>
              <a:gd name="T83" fmla="*/ 89 h 219"/>
              <a:gd name="T84" fmla="*/ 45 w 177"/>
              <a:gd name="T85" fmla="*/ 76 h 219"/>
              <a:gd name="T86" fmla="*/ 56 w 177"/>
              <a:gd name="T87" fmla="*/ 65 h 219"/>
              <a:gd name="T88" fmla="*/ 70 w 177"/>
              <a:gd name="T89" fmla="*/ 55 h 219"/>
              <a:gd name="T90" fmla="*/ 84 w 177"/>
              <a:gd name="T91" fmla="*/ 45 h 219"/>
              <a:gd name="T92" fmla="*/ 98 w 177"/>
              <a:gd name="T93" fmla="*/ 37 h 219"/>
              <a:gd name="T94" fmla="*/ 113 w 177"/>
              <a:gd name="T95" fmla="*/ 29 h 219"/>
              <a:gd name="T96" fmla="*/ 127 w 177"/>
              <a:gd name="T97" fmla="*/ 23 h 219"/>
              <a:gd name="T98" fmla="*/ 141 w 177"/>
              <a:gd name="T99" fmla="*/ 17 h 219"/>
              <a:gd name="T100" fmla="*/ 154 w 177"/>
              <a:gd name="T101" fmla="*/ 12 h 219"/>
              <a:gd name="T102" fmla="*/ 167 w 177"/>
              <a:gd name="T103" fmla="*/ 9 h 219"/>
              <a:gd name="T104" fmla="*/ 177 w 177"/>
              <a:gd name="T105" fmla="*/ 7 h 219"/>
              <a:gd name="T106" fmla="*/ 170 w 177"/>
              <a:gd name="T107" fmla="*/ 2 h 219"/>
              <a:gd name="T108" fmla="*/ 158 w 177"/>
              <a:gd name="T109" fmla="*/ 0 h 219"/>
              <a:gd name="T110" fmla="*/ 145 w 177"/>
              <a:gd name="T111" fmla="*/ 2 h 219"/>
              <a:gd name="T112" fmla="*/ 129 w 177"/>
              <a:gd name="T113" fmla="*/ 6 h 219"/>
              <a:gd name="T114" fmla="*/ 111 w 177"/>
              <a:gd name="T115" fmla="*/ 11 h 219"/>
              <a:gd name="T116" fmla="*/ 94 w 177"/>
              <a:gd name="T117" fmla="*/ 17 h 219"/>
              <a:gd name="T118" fmla="*/ 78 w 177"/>
              <a:gd name="T119" fmla="*/ 26 h 219"/>
              <a:gd name="T120" fmla="*/ 65 w 177"/>
              <a:gd name="T121" fmla="*/ 33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7" h="219">
                <a:moveTo>
                  <a:pt x="65" y="33"/>
                </a:moveTo>
                <a:lnTo>
                  <a:pt x="52" y="43"/>
                </a:lnTo>
                <a:lnTo>
                  <a:pt x="41" y="54"/>
                </a:lnTo>
                <a:lnTo>
                  <a:pt x="29" y="66"/>
                </a:lnTo>
                <a:lnTo>
                  <a:pt x="20" y="79"/>
                </a:lnTo>
                <a:lnTo>
                  <a:pt x="12" y="93"/>
                </a:lnTo>
                <a:lnTo>
                  <a:pt x="6" y="107"/>
                </a:lnTo>
                <a:lnTo>
                  <a:pt x="2" y="121"/>
                </a:lnTo>
                <a:lnTo>
                  <a:pt x="0" y="136"/>
                </a:lnTo>
                <a:lnTo>
                  <a:pt x="2" y="158"/>
                </a:lnTo>
                <a:lnTo>
                  <a:pt x="10" y="177"/>
                </a:lnTo>
                <a:lnTo>
                  <a:pt x="23" y="193"/>
                </a:lnTo>
                <a:lnTo>
                  <a:pt x="38" y="204"/>
                </a:lnTo>
                <a:lnTo>
                  <a:pt x="57" y="213"/>
                </a:lnTo>
                <a:lnTo>
                  <a:pt x="78" y="218"/>
                </a:lnTo>
                <a:lnTo>
                  <a:pt x="98" y="219"/>
                </a:lnTo>
                <a:lnTo>
                  <a:pt x="118" y="216"/>
                </a:lnTo>
                <a:lnTo>
                  <a:pt x="123" y="216"/>
                </a:lnTo>
                <a:lnTo>
                  <a:pt x="127" y="214"/>
                </a:lnTo>
                <a:lnTo>
                  <a:pt x="130" y="210"/>
                </a:lnTo>
                <a:lnTo>
                  <a:pt x="131" y="205"/>
                </a:lnTo>
                <a:lnTo>
                  <a:pt x="130" y="203"/>
                </a:lnTo>
                <a:lnTo>
                  <a:pt x="127" y="203"/>
                </a:lnTo>
                <a:lnTo>
                  <a:pt x="123" y="202"/>
                </a:lnTo>
                <a:lnTo>
                  <a:pt x="117" y="202"/>
                </a:lnTo>
                <a:lnTo>
                  <a:pt x="111" y="202"/>
                </a:lnTo>
                <a:lnTo>
                  <a:pt x="106" y="202"/>
                </a:lnTo>
                <a:lnTo>
                  <a:pt x="100" y="202"/>
                </a:lnTo>
                <a:lnTo>
                  <a:pt x="97" y="202"/>
                </a:lnTo>
                <a:lnTo>
                  <a:pt x="87" y="201"/>
                </a:lnTo>
                <a:lnTo>
                  <a:pt x="77" y="200"/>
                </a:lnTo>
                <a:lnTo>
                  <a:pt x="67" y="199"/>
                </a:lnTo>
                <a:lnTo>
                  <a:pt x="56" y="196"/>
                </a:lnTo>
                <a:lnTo>
                  <a:pt x="46" y="193"/>
                </a:lnTo>
                <a:lnTo>
                  <a:pt x="35" y="185"/>
                </a:lnTo>
                <a:lnTo>
                  <a:pt x="26" y="175"/>
                </a:lnTo>
                <a:lnTo>
                  <a:pt x="15" y="162"/>
                </a:lnTo>
                <a:lnTo>
                  <a:pt x="13" y="146"/>
                </a:lnTo>
                <a:lnTo>
                  <a:pt x="14" y="131"/>
                </a:lnTo>
                <a:lnTo>
                  <a:pt x="19" y="116"/>
                </a:lnTo>
                <a:lnTo>
                  <a:pt x="25" y="102"/>
                </a:lnTo>
                <a:lnTo>
                  <a:pt x="34" y="89"/>
                </a:lnTo>
                <a:lnTo>
                  <a:pt x="45" y="76"/>
                </a:lnTo>
                <a:lnTo>
                  <a:pt x="56" y="65"/>
                </a:lnTo>
                <a:lnTo>
                  <a:pt x="70" y="55"/>
                </a:lnTo>
                <a:lnTo>
                  <a:pt x="84" y="45"/>
                </a:lnTo>
                <a:lnTo>
                  <a:pt x="98" y="37"/>
                </a:lnTo>
                <a:lnTo>
                  <a:pt x="113" y="29"/>
                </a:lnTo>
                <a:lnTo>
                  <a:pt x="127" y="23"/>
                </a:lnTo>
                <a:lnTo>
                  <a:pt x="141" y="17"/>
                </a:lnTo>
                <a:lnTo>
                  <a:pt x="154" y="12"/>
                </a:lnTo>
                <a:lnTo>
                  <a:pt x="167" y="9"/>
                </a:lnTo>
                <a:lnTo>
                  <a:pt x="177" y="7"/>
                </a:lnTo>
                <a:lnTo>
                  <a:pt x="170" y="2"/>
                </a:lnTo>
                <a:lnTo>
                  <a:pt x="158" y="0"/>
                </a:lnTo>
                <a:lnTo>
                  <a:pt x="145" y="2"/>
                </a:lnTo>
                <a:lnTo>
                  <a:pt x="129" y="6"/>
                </a:lnTo>
                <a:lnTo>
                  <a:pt x="111" y="11"/>
                </a:lnTo>
                <a:lnTo>
                  <a:pt x="94" y="17"/>
                </a:lnTo>
                <a:lnTo>
                  <a:pt x="78" y="26"/>
                </a:lnTo>
                <a:lnTo>
                  <a:pt x="65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20" name="Freeform 300"/>
          <p:cNvSpPr>
            <a:spLocks/>
          </p:cNvSpPr>
          <p:nvPr/>
        </p:nvSpPr>
        <p:spPr bwMode="auto">
          <a:xfrm>
            <a:off x="7207250" y="5326063"/>
            <a:ext cx="23813" cy="39687"/>
          </a:xfrm>
          <a:custGeom>
            <a:avLst/>
            <a:gdLst>
              <a:gd name="T0" fmla="*/ 97 w 115"/>
              <a:gd name="T1" fmla="*/ 57 h 170"/>
              <a:gd name="T2" fmla="*/ 100 w 115"/>
              <a:gd name="T3" fmla="*/ 75 h 170"/>
              <a:gd name="T4" fmla="*/ 98 w 115"/>
              <a:gd name="T5" fmla="*/ 90 h 170"/>
              <a:gd name="T6" fmla="*/ 91 w 115"/>
              <a:gd name="T7" fmla="*/ 103 h 170"/>
              <a:gd name="T8" fmla="*/ 80 w 115"/>
              <a:gd name="T9" fmla="*/ 114 h 170"/>
              <a:gd name="T10" fmla="*/ 68 w 115"/>
              <a:gd name="T11" fmla="*/ 125 h 170"/>
              <a:gd name="T12" fmla="*/ 54 w 115"/>
              <a:gd name="T13" fmla="*/ 135 h 170"/>
              <a:gd name="T14" fmla="*/ 39 w 115"/>
              <a:gd name="T15" fmla="*/ 145 h 170"/>
              <a:gd name="T16" fmla="*/ 27 w 115"/>
              <a:gd name="T17" fmla="*/ 155 h 170"/>
              <a:gd name="T18" fmla="*/ 25 w 115"/>
              <a:gd name="T19" fmla="*/ 158 h 170"/>
              <a:gd name="T20" fmla="*/ 23 w 115"/>
              <a:gd name="T21" fmla="*/ 160 h 170"/>
              <a:gd name="T22" fmla="*/ 23 w 115"/>
              <a:gd name="T23" fmla="*/ 164 h 170"/>
              <a:gd name="T24" fmla="*/ 26 w 115"/>
              <a:gd name="T25" fmla="*/ 167 h 170"/>
              <a:gd name="T26" fmla="*/ 28 w 115"/>
              <a:gd name="T27" fmla="*/ 169 h 170"/>
              <a:gd name="T28" fmla="*/ 31 w 115"/>
              <a:gd name="T29" fmla="*/ 170 h 170"/>
              <a:gd name="T30" fmla="*/ 34 w 115"/>
              <a:gd name="T31" fmla="*/ 170 h 170"/>
              <a:gd name="T32" fmla="*/ 37 w 115"/>
              <a:gd name="T33" fmla="*/ 169 h 170"/>
              <a:gd name="T34" fmla="*/ 53 w 115"/>
              <a:gd name="T35" fmla="*/ 159 h 170"/>
              <a:gd name="T36" fmla="*/ 69 w 115"/>
              <a:gd name="T37" fmla="*/ 149 h 170"/>
              <a:gd name="T38" fmla="*/ 83 w 115"/>
              <a:gd name="T39" fmla="*/ 137 h 170"/>
              <a:gd name="T40" fmla="*/ 97 w 115"/>
              <a:gd name="T41" fmla="*/ 123 h 170"/>
              <a:gd name="T42" fmla="*/ 106 w 115"/>
              <a:gd name="T43" fmla="*/ 108 h 170"/>
              <a:gd name="T44" fmla="*/ 113 w 115"/>
              <a:gd name="T45" fmla="*/ 91 h 170"/>
              <a:gd name="T46" fmla="*/ 115 w 115"/>
              <a:gd name="T47" fmla="*/ 73 h 170"/>
              <a:gd name="T48" fmla="*/ 111 w 115"/>
              <a:gd name="T49" fmla="*/ 53 h 170"/>
              <a:gd name="T50" fmla="*/ 101 w 115"/>
              <a:gd name="T51" fmla="*/ 39 h 170"/>
              <a:gd name="T52" fmla="*/ 89 w 115"/>
              <a:gd name="T53" fmla="*/ 26 h 170"/>
              <a:gd name="T54" fmla="*/ 72 w 115"/>
              <a:gd name="T55" fmla="*/ 15 h 170"/>
              <a:gd name="T56" fmla="*/ 55 w 115"/>
              <a:gd name="T57" fmla="*/ 8 h 170"/>
              <a:gd name="T58" fmla="*/ 37 w 115"/>
              <a:gd name="T59" fmla="*/ 2 h 170"/>
              <a:gd name="T60" fmla="*/ 21 w 115"/>
              <a:gd name="T61" fmla="*/ 0 h 170"/>
              <a:gd name="T62" fmla="*/ 9 w 115"/>
              <a:gd name="T63" fmla="*/ 1 h 170"/>
              <a:gd name="T64" fmla="*/ 0 w 115"/>
              <a:gd name="T65" fmla="*/ 5 h 170"/>
              <a:gd name="T66" fmla="*/ 15 w 115"/>
              <a:gd name="T67" fmla="*/ 10 h 170"/>
              <a:gd name="T68" fmla="*/ 30 w 115"/>
              <a:gd name="T69" fmla="*/ 13 h 170"/>
              <a:gd name="T70" fmla="*/ 43 w 115"/>
              <a:gd name="T71" fmla="*/ 16 h 170"/>
              <a:gd name="T72" fmla="*/ 57 w 115"/>
              <a:gd name="T73" fmla="*/ 20 h 170"/>
              <a:gd name="T74" fmla="*/ 70 w 115"/>
              <a:gd name="T75" fmla="*/ 26 h 170"/>
              <a:gd name="T76" fmla="*/ 81 w 115"/>
              <a:gd name="T77" fmla="*/ 33 h 170"/>
              <a:gd name="T78" fmla="*/ 91 w 115"/>
              <a:gd name="T79" fmla="*/ 43 h 170"/>
              <a:gd name="T80" fmla="*/ 97 w 115"/>
              <a:gd name="T81" fmla="*/ 5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5" h="170">
                <a:moveTo>
                  <a:pt x="97" y="57"/>
                </a:moveTo>
                <a:lnTo>
                  <a:pt x="100" y="75"/>
                </a:lnTo>
                <a:lnTo>
                  <a:pt x="98" y="90"/>
                </a:lnTo>
                <a:lnTo>
                  <a:pt x="91" y="103"/>
                </a:lnTo>
                <a:lnTo>
                  <a:pt x="80" y="114"/>
                </a:lnTo>
                <a:lnTo>
                  <a:pt x="68" y="125"/>
                </a:lnTo>
                <a:lnTo>
                  <a:pt x="54" y="135"/>
                </a:lnTo>
                <a:lnTo>
                  <a:pt x="39" y="145"/>
                </a:lnTo>
                <a:lnTo>
                  <a:pt x="27" y="155"/>
                </a:lnTo>
                <a:lnTo>
                  <a:pt x="25" y="158"/>
                </a:lnTo>
                <a:lnTo>
                  <a:pt x="23" y="160"/>
                </a:lnTo>
                <a:lnTo>
                  <a:pt x="23" y="164"/>
                </a:lnTo>
                <a:lnTo>
                  <a:pt x="26" y="167"/>
                </a:lnTo>
                <a:lnTo>
                  <a:pt x="28" y="169"/>
                </a:lnTo>
                <a:lnTo>
                  <a:pt x="31" y="170"/>
                </a:lnTo>
                <a:lnTo>
                  <a:pt x="34" y="170"/>
                </a:lnTo>
                <a:lnTo>
                  <a:pt x="37" y="169"/>
                </a:lnTo>
                <a:lnTo>
                  <a:pt x="53" y="159"/>
                </a:lnTo>
                <a:lnTo>
                  <a:pt x="69" y="149"/>
                </a:lnTo>
                <a:lnTo>
                  <a:pt x="83" y="137"/>
                </a:lnTo>
                <a:lnTo>
                  <a:pt x="97" y="123"/>
                </a:lnTo>
                <a:lnTo>
                  <a:pt x="106" y="108"/>
                </a:lnTo>
                <a:lnTo>
                  <a:pt x="113" y="91"/>
                </a:lnTo>
                <a:lnTo>
                  <a:pt x="115" y="73"/>
                </a:lnTo>
                <a:lnTo>
                  <a:pt x="111" y="53"/>
                </a:lnTo>
                <a:lnTo>
                  <a:pt x="101" y="39"/>
                </a:lnTo>
                <a:lnTo>
                  <a:pt x="89" y="26"/>
                </a:lnTo>
                <a:lnTo>
                  <a:pt x="72" y="15"/>
                </a:lnTo>
                <a:lnTo>
                  <a:pt x="55" y="8"/>
                </a:lnTo>
                <a:lnTo>
                  <a:pt x="37" y="2"/>
                </a:lnTo>
                <a:lnTo>
                  <a:pt x="21" y="0"/>
                </a:lnTo>
                <a:lnTo>
                  <a:pt x="9" y="1"/>
                </a:lnTo>
                <a:lnTo>
                  <a:pt x="0" y="5"/>
                </a:lnTo>
                <a:lnTo>
                  <a:pt x="15" y="10"/>
                </a:lnTo>
                <a:lnTo>
                  <a:pt x="30" y="13"/>
                </a:lnTo>
                <a:lnTo>
                  <a:pt x="43" y="16"/>
                </a:lnTo>
                <a:lnTo>
                  <a:pt x="57" y="20"/>
                </a:lnTo>
                <a:lnTo>
                  <a:pt x="70" y="26"/>
                </a:lnTo>
                <a:lnTo>
                  <a:pt x="81" y="33"/>
                </a:lnTo>
                <a:lnTo>
                  <a:pt x="91" y="43"/>
                </a:lnTo>
                <a:lnTo>
                  <a:pt x="97" y="5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621" name="Freeform 301"/>
          <p:cNvSpPr>
            <a:spLocks/>
          </p:cNvSpPr>
          <p:nvPr/>
        </p:nvSpPr>
        <p:spPr bwMode="auto">
          <a:xfrm>
            <a:off x="7124700" y="5318125"/>
            <a:ext cx="57150" cy="79375"/>
          </a:xfrm>
          <a:custGeom>
            <a:avLst/>
            <a:gdLst>
              <a:gd name="T0" fmla="*/ 90 w 289"/>
              <a:gd name="T1" fmla="*/ 65 h 352"/>
              <a:gd name="T2" fmla="*/ 48 w 289"/>
              <a:gd name="T3" fmla="*/ 106 h 352"/>
              <a:gd name="T4" fmla="*/ 16 w 289"/>
              <a:gd name="T5" fmla="*/ 156 h 352"/>
              <a:gd name="T6" fmla="*/ 0 w 289"/>
              <a:gd name="T7" fmla="*/ 211 h 352"/>
              <a:gd name="T8" fmla="*/ 3 w 289"/>
              <a:gd name="T9" fmla="*/ 249 h 352"/>
              <a:gd name="T10" fmla="*/ 10 w 289"/>
              <a:gd name="T11" fmla="*/ 264 h 352"/>
              <a:gd name="T12" fmla="*/ 19 w 289"/>
              <a:gd name="T13" fmla="*/ 277 h 352"/>
              <a:gd name="T14" fmla="*/ 31 w 289"/>
              <a:gd name="T15" fmla="*/ 289 h 352"/>
              <a:gd name="T16" fmla="*/ 51 w 289"/>
              <a:gd name="T17" fmla="*/ 302 h 352"/>
              <a:gd name="T18" fmla="*/ 78 w 289"/>
              <a:gd name="T19" fmla="*/ 316 h 352"/>
              <a:gd name="T20" fmla="*/ 107 w 289"/>
              <a:gd name="T21" fmla="*/ 327 h 352"/>
              <a:gd name="T22" fmla="*/ 137 w 289"/>
              <a:gd name="T23" fmla="*/ 335 h 352"/>
              <a:gd name="T24" fmla="*/ 167 w 289"/>
              <a:gd name="T25" fmla="*/ 342 h 352"/>
              <a:gd name="T26" fmla="*/ 198 w 289"/>
              <a:gd name="T27" fmla="*/ 346 h 352"/>
              <a:gd name="T28" fmla="*/ 229 w 289"/>
              <a:gd name="T29" fmla="*/ 349 h 352"/>
              <a:gd name="T30" fmla="*/ 260 w 289"/>
              <a:gd name="T31" fmla="*/ 351 h 352"/>
              <a:gd name="T32" fmla="*/ 280 w 289"/>
              <a:gd name="T33" fmla="*/ 352 h 352"/>
              <a:gd name="T34" fmla="*/ 287 w 289"/>
              <a:gd name="T35" fmla="*/ 346 h 352"/>
              <a:gd name="T36" fmla="*/ 289 w 289"/>
              <a:gd name="T37" fmla="*/ 335 h 352"/>
              <a:gd name="T38" fmla="*/ 283 w 289"/>
              <a:gd name="T39" fmla="*/ 328 h 352"/>
              <a:gd name="T40" fmla="*/ 264 w 289"/>
              <a:gd name="T41" fmla="*/ 327 h 352"/>
              <a:gd name="T42" fmla="*/ 235 w 289"/>
              <a:gd name="T43" fmla="*/ 326 h 352"/>
              <a:gd name="T44" fmla="*/ 207 w 289"/>
              <a:gd name="T45" fmla="*/ 323 h 352"/>
              <a:gd name="T46" fmla="*/ 179 w 289"/>
              <a:gd name="T47" fmla="*/ 319 h 352"/>
              <a:gd name="T48" fmla="*/ 150 w 289"/>
              <a:gd name="T49" fmla="*/ 314 h 352"/>
              <a:gd name="T50" fmla="*/ 122 w 289"/>
              <a:gd name="T51" fmla="*/ 306 h 352"/>
              <a:gd name="T52" fmla="*/ 95 w 289"/>
              <a:gd name="T53" fmla="*/ 298 h 352"/>
              <a:gd name="T54" fmla="*/ 68 w 289"/>
              <a:gd name="T55" fmla="*/ 285 h 352"/>
              <a:gd name="T56" fmla="*/ 45 w 289"/>
              <a:gd name="T57" fmla="*/ 271 h 352"/>
              <a:gd name="T58" fmla="*/ 32 w 289"/>
              <a:gd name="T59" fmla="*/ 250 h 352"/>
              <a:gd name="T60" fmla="*/ 27 w 289"/>
              <a:gd name="T61" fmla="*/ 222 h 352"/>
              <a:gd name="T62" fmla="*/ 34 w 289"/>
              <a:gd name="T63" fmla="*/ 183 h 352"/>
              <a:gd name="T64" fmla="*/ 45 w 289"/>
              <a:gd name="T65" fmla="*/ 153 h 352"/>
              <a:gd name="T66" fmla="*/ 61 w 289"/>
              <a:gd name="T67" fmla="*/ 127 h 352"/>
              <a:gd name="T68" fmla="*/ 80 w 289"/>
              <a:gd name="T69" fmla="*/ 103 h 352"/>
              <a:gd name="T70" fmla="*/ 102 w 289"/>
              <a:gd name="T71" fmla="*/ 82 h 352"/>
              <a:gd name="T72" fmla="*/ 129 w 289"/>
              <a:gd name="T73" fmla="*/ 59 h 352"/>
              <a:gd name="T74" fmla="*/ 162 w 289"/>
              <a:gd name="T75" fmla="*/ 38 h 352"/>
              <a:gd name="T76" fmla="*/ 197 w 289"/>
              <a:gd name="T77" fmla="*/ 20 h 352"/>
              <a:gd name="T78" fmla="*/ 227 w 289"/>
              <a:gd name="T79" fmla="*/ 6 h 352"/>
              <a:gd name="T80" fmla="*/ 228 w 289"/>
              <a:gd name="T81" fmla="*/ 0 h 352"/>
              <a:gd name="T82" fmla="*/ 198 w 289"/>
              <a:gd name="T83" fmla="*/ 5 h 352"/>
              <a:gd name="T84" fmla="*/ 162 w 289"/>
              <a:gd name="T85" fmla="*/ 18 h 352"/>
              <a:gd name="T86" fmla="*/ 127 w 289"/>
              <a:gd name="T87" fmla="*/ 36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2">
                <a:moveTo>
                  <a:pt x="113" y="47"/>
                </a:moveTo>
                <a:lnTo>
                  <a:pt x="90" y="65"/>
                </a:lnTo>
                <a:lnTo>
                  <a:pt x="68" y="85"/>
                </a:lnTo>
                <a:lnTo>
                  <a:pt x="48" y="106"/>
                </a:lnTo>
                <a:lnTo>
                  <a:pt x="31" y="130"/>
                </a:lnTo>
                <a:lnTo>
                  <a:pt x="16" y="156"/>
                </a:lnTo>
                <a:lnTo>
                  <a:pt x="5" y="182"/>
                </a:lnTo>
                <a:lnTo>
                  <a:pt x="0" y="211"/>
                </a:lnTo>
                <a:lnTo>
                  <a:pt x="1" y="241"/>
                </a:lnTo>
                <a:lnTo>
                  <a:pt x="3" y="249"/>
                </a:lnTo>
                <a:lnTo>
                  <a:pt x="6" y="257"/>
                </a:lnTo>
                <a:lnTo>
                  <a:pt x="10" y="264"/>
                </a:lnTo>
                <a:lnTo>
                  <a:pt x="14" y="271"/>
                </a:lnTo>
                <a:lnTo>
                  <a:pt x="19" y="277"/>
                </a:lnTo>
                <a:lnTo>
                  <a:pt x="24" y="284"/>
                </a:lnTo>
                <a:lnTo>
                  <a:pt x="31" y="289"/>
                </a:lnTo>
                <a:lnTo>
                  <a:pt x="37" y="293"/>
                </a:lnTo>
                <a:lnTo>
                  <a:pt x="51" y="302"/>
                </a:lnTo>
                <a:lnTo>
                  <a:pt x="64" y="309"/>
                </a:lnTo>
                <a:lnTo>
                  <a:pt x="78" y="316"/>
                </a:lnTo>
                <a:lnTo>
                  <a:pt x="93" y="321"/>
                </a:lnTo>
                <a:lnTo>
                  <a:pt x="107" y="327"/>
                </a:lnTo>
                <a:lnTo>
                  <a:pt x="122" y="331"/>
                </a:lnTo>
                <a:lnTo>
                  <a:pt x="137" y="335"/>
                </a:lnTo>
                <a:lnTo>
                  <a:pt x="151" y="338"/>
                </a:lnTo>
                <a:lnTo>
                  <a:pt x="167" y="342"/>
                </a:lnTo>
                <a:lnTo>
                  <a:pt x="183" y="344"/>
                </a:lnTo>
                <a:lnTo>
                  <a:pt x="198" y="346"/>
                </a:lnTo>
                <a:lnTo>
                  <a:pt x="213" y="348"/>
                </a:lnTo>
                <a:lnTo>
                  <a:pt x="229" y="349"/>
                </a:lnTo>
                <a:lnTo>
                  <a:pt x="245" y="350"/>
                </a:lnTo>
                <a:lnTo>
                  <a:pt x="260" y="351"/>
                </a:lnTo>
                <a:lnTo>
                  <a:pt x="275" y="352"/>
                </a:lnTo>
                <a:lnTo>
                  <a:pt x="280" y="352"/>
                </a:lnTo>
                <a:lnTo>
                  <a:pt x="284" y="349"/>
                </a:lnTo>
                <a:lnTo>
                  <a:pt x="287" y="346"/>
                </a:lnTo>
                <a:lnTo>
                  <a:pt x="289" y="340"/>
                </a:lnTo>
                <a:lnTo>
                  <a:pt x="289" y="335"/>
                </a:lnTo>
                <a:lnTo>
                  <a:pt x="287" y="331"/>
                </a:lnTo>
                <a:lnTo>
                  <a:pt x="283" y="328"/>
                </a:lnTo>
                <a:lnTo>
                  <a:pt x="279" y="327"/>
                </a:lnTo>
                <a:lnTo>
                  <a:pt x="264" y="327"/>
                </a:lnTo>
                <a:lnTo>
                  <a:pt x="250" y="327"/>
                </a:lnTo>
                <a:lnTo>
                  <a:pt x="235" y="326"/>
                </a:lnTo>
                <a:lnTo>
                  <a:pt x="222" y="324"/>
                </a:lnTo>
                <a:lnTo>
                  <a:pt x="207" y="323"/>
                </a:lnTo>
                <a:lnTo>
                  <a:pt x="192" y="321"/>
                </a:lnTo>
                <a:lnTo>
                  <a:pt x="179" y="319"/>
                </a:lnTo>
                <a:lnTo>
                  <a:pt x="164" y="317"/>
                </a:lnTo>
                <a:lnTo>
                  <a:pt x="150" y="314"/>
                </a:lnTo>
                <a:lnTo>
                  <a:pt x="136" y="311"/>
                </a:lnTo>
                <a:lnTo>
                  <a:pt x="122" y="306"/>
                </a:lnTo>
                <a:lnTo>
                  <a:pt x="108" y="302"/>
                </a:lnTo>
                <a:lnTo>
                  <a:pt x="95" y="298"/>
                </a:lnTo>
                <a:lnTo>
                  <a:pt x="82" y="291"/>
                </a:lnTo>
                <a:lnTo>
                  <a:pt x="68" y="285"/>
                </a:lnTo>
                <a:lnTo>
                  <a:pt x="56" y="278"/>
                </a:lnTo>
                <a:lnTo>
                  <a:pt x="45" y="271"/>
                </a:lnTo>
                <a:lnTo>
                  <a:pt x="37" y="260"/>
                </a:lnTo>
                <a:lnTo>
                  <a:pt x="32" y="250"/>
                </a:lnTo>
                <a:lnTo>
                  <a:pt x="27" y="237"/>
                </a:lnTo>
                <a:lnTo>
                  <a:pt x="27" y="222"/>
                </a:lnTo>
                <a:lnTo>
                  <a:pt x="30" y="203"/>
                </a:lnTo>
                <a:lnTo>
                  <a:pt x="34" y="183"/>
                </a:lnTo>
                <a:lnTo>
                  <a:pt x="38" y="169"/>
                </a:lnTo>
                <a:lnTo>
                  <a:pt x="45" y="153"/>
                </a:lnTo>
                <a:lnTo>
                  <a:pt x="54" y="140"/>
                </a:lnTo>
                <a:lnTo>
                  <a:pt x="61" y="127"/>
                </a:lnTo>
                <a:lnTo>
                  <a:pt x="71" y="115"/>
                </a:lnTo>
                <a:lnTo>
                  <a:pt x="80" y="103"/>
                </a:lnTo>
                <a:lnTo>
                  <a:pt x="90" y="93"/>
                </a:lnTo>
                <a:lnTo>
                  <a:pt x="102" y="82"/>
                </a:lnTo>
                <a:lnTo>
                  <a:pt x="116" y="70"/>
                </a:lnTo>
                <a:lnTo>
                  <a:pt x="129" y="59"/>
                </a:lnTo>
                <a:lnTo>
                  <a:pt x="145" y="49"/>
                </a:lnTo>
                <a:lnTo>
                  <a:pt x="162" y="38"/>
                </a:lnTo>
                <a:lnTo>
                  <a:pt x="180" y="28"/>
                </a:lnTo>
                <a:lnTo>
                  <a:pt x="197" y="20"/>
                </a:lnTo>
                <a:lnTo>
                  <a:pt x="212" y="12"/>
                </a:lnTo>
                <a:lnTo>
                  <a:pt x="227" y="6"/>
                </a:lnTo>
                <a:lnTo>
                  <a:pt x="240" y="1"/>
                </a:lnTo>
                <a:lnTo>
                  <a:pt x="228" y="0"/>
                </a:lnTo>
                <a:lnTo>
                  <a:pt x="213" y="1"/>
                </a:lnTo>
                <a:lnTo>
                  <a:pt x="198" y="5"/>
                </a:lnTo>
                <a:lnTo>
                  <a:pt x="180" y="10"/>
                </a:lnTo>
                <a:lnTo>
                  <a:pt x="162" y="18"/>
                </a:lnTo>
                <a:lnTo>
                  <a:pt x="144" y="26"/>
                </a:lnTo>
                <a:lnTo>
                  <a:pt x="127" y="36"/>
                </a:lnTo>
                <a:lnTo>
                  <a:pt x="113" y="4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622" name="Freeform 302"/>
          <p:cNvSpPr>
            <a:spLocks/>
          </p:cNvSpPr>
          <p:nvPr/>
        </p:nvSpPr>
        <p:spPr bwMode="auto">
          <a:xfrm>
            <a:off x="7205663" y="5314950"/>
            <a:ext cx="50800" cy="53975"/>
          </a:xfrm>
          <a:custGeom>
            <a:avLst/>
            <a:gdLst>
              <a:gd name="T0" fmla="*/ 210 w 252"/>
              <a:gd name="T1" fmla="*/ 72 h 235"/>
              <a:gd name="T2" fmla="*/ 222 w 252"/>
              <a:gd name="T3" fmla="*/ 85 h 235"/>
              <a:gd name="T4" fmla="*/ 228 w 252"/>
              <a:gd name="T5" fmla="*/ 100 h 235"/>
              <a:gd name="T6" fmla="*/ 232 w 252"/>
              <a:gd name="T7" fmla="*/ 116 h 235"/>
              <a:gd name="T8" fmla="*/ 232 w 252"/>
              <a:gd name="T9" fmla="*/ 133 h 235"/>
              <a:gd name="T10" fmla="*/ 230 w 252"/>
              <a:gd name="T11" fmla="*/ 147 h 235"/>
              <a:gd name="T12" fmla="*/ 226 w 252"/>
              <a:gd name="T13" fmla="*/ 159 h 235"/>
              <a:gd name="T14" fmla="*/ 218 w 252"/>
              <a:gd name="T15" fmla="*/ 171 h 235"/>
              <a:gd name="T16" fmla="*/ 211 w 252"/>
              <a:gd name="T17" fmla="*/ 180 h 235"/>
              <a:gd name="T18" fmla="*/ 202 w 252"/>
              <a:gd name="T19" fmla="*/ 191 h 235"/>
              <a:gd name="T20" fmla="*/ 192 w 252"/>
              <a:gd name="T21" fmla="*/ 200 h 235"/>
              <a:gd name="T22" fmla="*/ 183 w 252"/>
              <a:gd name="T23" fmla="*/ 209 h 235"/>
              <a:gd name="T24" fmla="*/ 173 w 252"/>
              <a:gd name="T25" fmla="*/ 219 h 235"/>
              <a:gd name="T26" fmla="*/ 171 w 252"/>
              <a:gd name="T27" fmla="*/ 222 h 235"/>
              <a:gd name="T28" fmla="*/ 170 w 252"/>
              <a:gd name="T29" fmla="*/ 225 h 235"/>
              <a:gd name="T30" fmla="*/ 171 w 252"/>
              <a:gd name="T31" fmla="*/ 229 h 235"/>
              <a:gd name="T32" fmla="*/ 173 w 252"/>
              <a:gd name="T33" fmla="*/ 232 h 235"/>
              <a:gd name="T34" fmla="*/ 176 w 252"/>
              <a:gd name="T35" fmla="*/ 234 h 235"/>
              <a:gd name="T36" fmla="*/ 180 w 252"/>
              <a:gd name="T37" fmla="*/ 235 h 235"/>
              <a:gd name="T38" fmla="*/ 184 w 252"/>
              <a:gd name="T39" fmla="*/ 234 h 235"/>
              <a:gd name="T40" fmla="*/ 187 w 252"/>
              <a:gd name="T41" fmla="*/ 232 h 235"/>
              <a:gd name="T42" fmla="*/ 208 w 252"/>
              <a:gd name="T43" fmla="*/ 218 h 235"/>
              <a:gd name="T44" fmla="*/ 225 w 252"/>
              <a:gd name="T45" fmla="*/ 200 h 235"/>
              <a:gd name="T46" fmla="*/ 239 w 252"/>
              <a:gd name="T47" fmla="*/ 178 h 235"/>
              <a:gd name="T48" fmla="*/ 249 w 252"/>
              <a:gd name="T49" fmla="*/ 156 h 235"/>
              <a:gd name="T50" fmla="*/ 252 w 252"/>
              <a:gd name="T51" fmla="*/ 131 h 235"/>
              <a:gd name="T52" fmla="*/ 250 w 252"/>
              <a:gd name="T53" fmla="*/ 108 h 235"/>
              <a:gd name="T54" fmla="*/ 242 w 252"/>
              <a:gd name="T55" fmla="*/ 85 h 235"/>
              <a:gd name="T56" fmla="*/ 225 w 252"/>
              <a:gd name="T57" fmla="*/ 65 h 235"/>
              <a:gd name="T58" fmla="*/ 212 w 252"/>
              <a:gd name="T59" fmla="*/ 54 h 235"/>
              <a:gd name="T60" fmla="*/ 197 w 252"/>
              <a:gd name="T61" fmla="*/ 45 h 235"/>
              <a:gd name="T62" fmla="*/ 181 w 252"/>
              <a:gd name="T63" fmla="*/ 36 h 235"/>
              <a:gd name="T64" fmla="*/ 164 w 252"/>
              <a:gd name="T65" fmla="*/ 29 h 235"/>
              <a:gd name="T66" fmla="*/ 146 w 252"/>
              <a:gd name="T67" fmla="*/ 22 h 235"/>
              <a:gd name="T68" fmla="*/ 127 w 252"/>
              <a:gd name="T69" fmla="*/ 17 h 235"/>
              <a:gd name="T70" fmla="*/ 109 w 252"/>
              <a:gd name="T71" fmla="*/ 12 h 235"/>
              <a:gd name="T72" fmla="*/ 90 w 252"/>
              <a:gd name="T73" fmla="*/ 7 h 235"/>
              <a:gd name="T74" fmla="*/ 73 w 252"/>
              <a:gd name="T75" fmla="*/ 4 h 235"/>
              <a:gd name="T76" fmla="*/ 57 w 252"/>
              <a:gd name="T77" fmla="*/ 2 h 235"/>
              <a:gd name="T78" fmla="*/ 42 w 252"/>
              <a:gd name="T79" fmla="*/ 0 h 235"/>
              <a:gd name="T80" fmla="*/ 28 w 252"/>
              <a:gd name="T81" fmla="*/ 0 h 235"/>
              <a:gd name="T82" fmla="*/ 17 w 252"/>
              <a:gd name="T83" fmla="*/ 0 h 235"/>
              <a:gd name="T84" fmla="*/ 8 w 252"/>
              <a:gd name="T85" fmla="*/ 1 h 235"/>
              <a:gd name="T86" fmla="*/ 3 w 252"/>
              <a:gd name="T87" fmla="*/ 3 h 235"/>
              <a:gd name="T88" fmla="*/ 0 w 252"/>
              <a:gd name="T89" fmla="*/ 5 h 235"/>
              <a:gd name="T90" fmla="*/ 10 w 252"/>
              <a:gd name="T91" fmla="*/ 7 h 235"/>
              <a:gd name="T92" fmla="*/ 22 w 252"/>
              <a:gd name="T93" fmla="*/ 8 h 235"/>
              <a:gd name="T94" fmla="*/ 33 w 252"/>
              <a:gd name="T95" fmla="*/ 11 h 235"/>
              <a:gd name="T96" fmla="*/ 46 w 252"/>
              <a:gd name="T97" fmla="*/ 13 h 235"/>
              <a:gd name="T98" fmla="*/ 60 w 252"/>
              <a:gd name="T99" fmla="*/ 15 h 235"/>
              <a:gd name="T100" fmla="*/ 73 w 252"/>
              <a:gd name="T101" fmla="*/ 17 h 235"/>
              <a:gd name="T102" fmla="*/ 87 w 252"/>
              <a:gd name="T103" fmla="*/ 20 h 235"/>
              <a:gd name="T104" fmla="*/ 102 w 252"/>
              <a:gd name="T105" fmla="*/ 23 h 235"/>
              <a:gd name="T106" fmla="*/ 115 w 252"/>
              <a:gd name="T107" fmla="*/ 28 h 235"/>
              <a:gd name="T108" fmla="*/ 130 w 252"/>
              <a:gd name="T109" fmla="*/ 32 h 235"/>
              <a:gd name="T110" fmla="*/ 145 w 252"/>
              <a:gd name="T111" fmla="*/ 37 h 235"/>
              <a:gd name="T112" fmla="*/ 159 w 252"/>
              <a:gd name="T113" fmla="*/ 43 h 235"/>
              <a:gd name="T114" fmla="*/ 172 w 252"/>
              <a:gd name="T115" fmla="*/ 49 h 235"/>
              <a:gd name="T116" fmla="*/ 186 w 252"/>
              <a:gd name="T117" fmla="*/ 55 h 235"/>
              <a:gd name="T118" fmla="*/ 198 w 252"/>
              <a:gd name="T119" fmla="*/ 64 h 235"/>
              <a:gd name="T120" fmla="*/ 210 w 252"/>
              <a:gd name="T121" fmla="*/ 72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2" h="235">
                <a:moveTo>
                  <a:pt x="210" y="72"/>
                </a:moveTo>
                <a:lnTo>
                  <a:pt x="222" y="85"/>
                </a:lnTo>
                <a:lnTo>
                  <a:pt x="228" y="100"/>
                </a:lnTo>
                <a:lnTo>
                  <a:pt x="232" y="116"/>
                </a:lnTo>
                <a:lnTo>
                  <a:pt x="232" y="133"/>
                </a:lnTo>
                <a:lnTo>
                  <a:pt x="230" y="147"/>
                </a:lnTo>
                <a:lnTo>
                  <a:pt x="226" y="159"/>
                </a:lnTo>
                <a:lnTo>
                  <a:pt x="218" y="171"/>
                </a:lnTo>
                <a:lnTo>
                  <a:pt x="211" y="180"/>
                </a:lnTo>
                <a:lnTo>
                  <a:pt x="202" y="191"/>
                </a:lnTo>
                <a:lnTo>
                  <a:pt x="192" y="200"/>
                </a:lnTo>
                <a:lnTo>
                  <a:pt x="183" y="209"/>
                </a:lnTo>
                <a:lnTo>
                  <a:pt x="173" y="219"/>
                </a:lnTo>
                <a:lnTo>
                  <a:pt x="171" y="222"/>
                </a:lnTo>
                <a:lnTo>
                  <a:pt x="170" y="225"/>
                </a:lnTo>
                <a:lnTo>
                  <a:pt x="171" y="229"/>
                </a:lnTo>
                <a:lnTo>
                  <a:pt x="173" y="232"/>
                </a:lnTo>
                <a:lnTo>
                  <a:pt x="176" y="234"/>
                </a:lnTo>
                <a:lnTo>
                  <a:pt x="180" y="235"/>
                </a:lnTo>
                <a:lnTo>
                  <a:pt x="184" y="234"/>
                </a:lnTo>
                <a:lnTo>
                  <a:pt x="187" y="232"/>
                </a:lnTo>
                <a:lnTo>
                  <a:pt x="208" y="218"/>
                </a:lnTo>
                <a:lnTo>
                  <a:pt x="225" y="200"/>
                </a:lnTo>
                <a:lnTo>
                  <a:pt x="239" y="178"/>
                </a:lnTo>
                <a:lnTo>
                  <a:pt x="249" y="156"/>
                </a:lnTo>
                <a:lnTo>
                  <a:pt x="252" y="131"/>
                </a:lnTo>
                <a:lnTo>
                  <a:pt x="250" y="108"/>
                </a:lnTo>
                <a:lnTo>
                  <a:pt x="242" y="85"/>
                </a:lnTo>
                <a:lnTo>
                  <a:pt x="225" y="65"/>
                </a:lnTo>
                <a:lnTo>
                  <a:pt x="212" y="54"/>
                </a:lnTo>
                <a:lnTo>
                  <a:pt x="197" y="45"/>
                </a:lnTo>
                <a:lnTo>
                  <a:pt x="181" y="36"/>
                </a:lnTo>
                <a:lnTo>
                  <a:pt x="164" y="29"/>
                </a:lnTo>
                <a:lnTo>
                  <a:pt x="146" y="22"/>
                </a:lnTo>
                <a:lnTo>
                  <a:pt x="127" y="17"/>
                </a:lnTo>
                <a:lnTo>
                  <a:pt x="109" y="12"/>
                </a:lnTo>
                <a:lnTo>
                  <a:pt x="90" y="7"/>
                </a:lnTo>
                <a:lnTo>
                  <a:pt x="73" y="4"/>
                </a:lnTo>
                <a:lnTo>
                  <a:pt x="57" y="2"/>
                </a:lnTo>
                <a:lnTo>
                  <a:pt x="42" y="0"/>
                </a:lnTo>
                <a:lnTo>
                  <a:pt x="28" y="0"/>
                </a:lnTo>
                <a:lnTo>
                  <a:pt x="17" y="0"/>
                </a:lnTo>
                <a:lnTo>
                  <a:pt x="8" y="1"/>
                </a:lnTo>
                <a:lnTo>
                  <a:pt x="3" y="3"/>
                </a:lnTo>
                <a:lnTo>
                  <a:pt x="0" y="5"/>
                </a:lnTo>
                <a:lnTo>
                  <a:pt x="10" y="7"/>
                </a:lnTo>
                <a:lnTo>
                  <a:pt x="22" y="8"/>
                </a:lnTo>
                <a:lnTo>
                  <a:pt x="33" y="11"/>
                </a:lnTo>
                <a:lnTo>
                  <a:pt x="46" y="13"/>
                </a:lnTo>
                <a:lnTo>
                  <a:pt x="60" y="15"/>
                </a:lnTo>
                <a:lnTo>
                  <a:pt x="73" y="17"/>
                </a:lnTo>
                <a:lnTo>
                  <a:pt x="87" y="20"/>
                </a:lnTo>
                <a:lnTo>
                  <a:pt x="102" y="23"/>
                </a:lnTo>
                <a:lnTo>
                  <a:pt x="115" y="28"/>
                </a:lnTo>
                <a:lnTo>
                  <a:pt x="130" y="32"/>
                </a:lnTo>
                <a:lnTo>
                  <a:pt x="145" y="37"/>
                </a:lnTo>
                <a:lnTo>
                  <a:pt x="159" y="43"/>
                </a:lnTo>
                <a:lnTo>
                  <a:pt x="172" y="49"/>
                </a:lnTo>
                <a:lnTo>
                  <a:pt x="186" y="55"/>
                </a:lnTo>
                <a:lnTo>
                  <a:pt x="198" y="64"/>
                </a:lnTo>
                <a:lnTo>
                  <a:pt x="210" y="7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623" name="Freeform 303"/>
          <p:cNvSpPr>
            <a:spLocks/>
          </p:cNvSpPr>
          <p:nvPr/>
        </p:nvSpPr>
        <p:spPr bwMode="auto">
          <a:xfrm>
            <a:off x="7105650" y="5343525"/>
            <a:ext cx="20638" cy="50800"/>
          </a:xfrm>
          <a:custGeom>
            <a:avLst/>
            <a:gdLst>
              <a:gd name="T0" fmla="*/ 0 w 103"/>
              <a:gd name="T1" fmla="*/ 120 h 220"/>
              <a:gd name="T2" fmla="*/ 0 w 103"/>
              <a:gd name="T3" fmla="*/ 138 h 220"/>
              <a:gd name="T4" fmla="*/ 4 w 103"/>
              <a:gd name="T5" fmla="*/ 155 h 220"/>
              <a:gd name="T6" fmla="*/ 12 w 103"/>
              <a:gd name="T7" fmla="*/ 171 h 220"/>
              <a:gd name="T8" fmla="*/ 22 w 103"/>
              <a:gd name="T9" fmla="*/ 185 h 220"/>
              <a:gd name="T10" fmla="*/ 35 w 103"/>
              <a:gd name="T11" fmla="*/ 197 h 220"/>
              <a:gd name="T12" fmla="*/ 50 w 103"/>
              <a:gd name="T13" fmla="*/ 207 h 220"/>
              <a:gd name="T14" fmla="*/ 66 w 103"/>
              <a:gd name="T15" fmla="*/ 215 h 220"/>
              <a:gd name="T16" fmla="*/ 83 w 103"/>
              <a:gd name="T17" fmla="*/ 219 h 220"/>
              <a:gd name="T18" fmla="*/ 89 w 103"/>
              <a:gd name="T19" fmla="*/ 220 h 220"/>
              <a:gd name="T20" fmla="*/ 94 w 103"/>
              <a:gd name="T21" fmla="*/ 218 h 220"/>
              <a:gd name="T22" fmla="*/ 98 w 103"/>
              <a:gd name="T23" fmla="*/ 215 h 220"/>
              <a:gd name="T24" fmla="*/ 100 w 103"/>
              <a:gd name="T25" fmla="*/ 211 h 220"/>
              <a:gd name="T26" fmla="*/ 100 w 103"/>
              <a:gd name="T27" fmla="*/ 205 h 220"/>
              <a:gd name="T28" fmla="*/ 99 w 103"/>
              <a:gd name="T29" fmla="*/ 200 h 220"/>
              <a:gd name="T30" fmla="*/ 96 w 103"/>
              <a:gd name="T31" fmla="*/ 196 h 220"/>
              <a:gd name="T32" fmla="*/ 91 w 103"/>
              <a:gd name="T33" fmla="*/ 193 h 220"/>
              <a:gd name="T34" fmla="*/ 74 w 103"/>
              <a:gd name="T35" fmla="*/ 187 h 220"/>
              <a:gd name="T36" fmla="*/ 58 w 103"/>
              <a:gd name="T37" fmla="*/ 178 h 220"/>
              <a:gd name="T38" fmla="*/ 45 w 103"/>
              <a:gd name="T39" fmla="*/ 167 h 220"/>
              <a:gd name="T40" fmla="*/ 36 w 103"/>
              <a:gd name="T41" fmla="*/ 154 h 220"/>
              <a:gd name="T42" fmla="*/ 30 w 103"/>
              <a:gd name="T43" fmla="*/ 138 h 220"/>
              <a:gd name="T44" fmla="*/ 27 w 103"/>
              <a:gd name="T45" fmla="*/ 121 h 220"/>
              <a:gd name="T46" fmla="*/ 27 w 103"/>
              <a:gd name="T47" fmla="*/ 103 h 220"/>
              <a:gd name="T48" fmla="*/ 32 w 103"/>
              <a:gd name="T49" fmla="*/ 83 h 220"/>
              <a:gd name="T50" fmla="*/ 39 w 103"/>
              <a:gd name="T51" fmla="*/ 69 h 220"/>
              <a:gd name="T52" fmla="*/ 51 w 103"/>
              <a:gd name="T53" fmla="*/ 56 h 220"/>
              <a:gd name="T54" fmla="*/ 63 w 103"/>
              <a:gd name="T55" fmla="*/ 43 h 220"/>
              <a:gd name="T56" fmla="*/ 77 w 103"/>
              <a:gd name="T57" fmla="*/ 31 h 220"/>
              <a:gd name="T58" fmla="*/ 89 w 103"/>
              <a:gd name="T59" fmla="*/ 21 h 220"/>
              <a:gd name="T60" fmla="*/ 98 w 103"/>
              <a:gd name="T61" fmla="*/ 12 h 220"/>
              <a:gd name="T62" fmla="*/ 103 w 103"/>
              <a:gd name="T63" fmla="*/ 5 h 220"/>
              <a:gd name="T64" fmla="*/ 103 w 103"/>
              <a:gd name="T65" fmla="*/ 0 h 220"/>
              <a:gd name="T66" fmla="*/ 92 w 103"/>
              <a:gd name="T67" fmla="*/ 4 h 220"/>
              <a:gd name="T68" fmla="*/ 77 w 103"/>
              <a:gd name="T69" fmla="*/ 12 h 220"/>
              <a:gd name="T70" fmla="*/ 61 w 103"/>
              <a:gd name="T71" fmla="*/ 25 h 220"/>
              <a:gd name="T72" fmla="*/ 44 w 103"/>
              <a:gd name="T73" fmla="*/ 40 h 220"/>
              <a:gd name="T74" fmla="*/ 29 w 103"/>
              <a:gd name="T75" fmla="*/ 57 h 220"/>
              <a:gd name="T76" fmla="*/ 16 w 103"/>
              <a:gd name="T77" fmla="*/ 77 h 220"/>
              <a:gd name="T78" fmla="*/ 6 w 103"/>
              <a:gd name="T79" fmla="*/ 98 h 220"/>
              <a:gd name="T80" fmla="*/ 0 w 103"/>
              <a:gd name="T81" fmla="*/ 1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0">
                <a:moveTo>
                  <a:pt x="0" y="120"/>
                </a:moveTo>
                <a:lnTo>
                  <a:pt x="0" y="138"/>
                </a:lnTo>
                <a:lnTo>
                  <a:pt x="4" y="155"/>
                </a:lnTo>
                <a:lnTo>
                  <a:pt x="12" y="171"/>
                </a:lnTo>
                <a:lnTo>
                  <a:pt x="22" y="185"/>
                </a:lnTo>
                <a:lnTo>
                  <a:pt x="35" y="197"/>
                </a:lnTo>
                <a:lnTo>
                  <a:pt x="50" y="207"/>
                </a:lnTo>
                <a:lnTo>
                  <a:pt x="66" y="215"/>
                </a:lnTo>
                <a:lnTo>
                  <a:pt x="83" y="219"/>
                </a:lnTo>
                <a:lnTo>
                  <a:pt x="89" y="220"/>
                </a:lnTo>
                <a:lnTo>
                  <a:pt x="94" y="218"/>
                </a:lnTo>
                <a:lnTo>
                  <a:pt x="98" y="215"/>
                </a:lnTo>
                <a:lnTo>
                  <a:pt x="100" y="211"/>
                </a:lnTo>
                <a:lnTo>
                  <a:pt x="100" y="205"/>
                </a:lnTo>
                <a:lnTo>
                  <a:pt x="99" y="200"/>
                </a:lnTo>
                <a:lnTo>
                  <a:pt x="96" y="196"/>
                </a:lnTo>
                <a:lnTo>
                  <a:pt x="91" y="193"/>
                </a:lnTo>
                <a:lnTo>
                  <a:pt x="74" y="187"/>
                </a:lnTo>
                <a:lnTo>
                  <a:pt x="58" y="178"/>
                </a:lnTo>
                <a:lnTo>
                  <a:pt x="45" y="167"/>
                </a:lnTo>
                <a:lnTo>
                  <a:pt x="36" y="154"/>
                </a:lnTo>
                <a:lnTo>
                  <a:pt x="30" y="138"/>
                </a:lnTo>
                <a:lnTo>
                  <a:pt x="27" y="121"/>
                </a:lnTo>
                <a:lnTo>
                  <a:pt x="27" y="103"/>
                </a:lnTo>
                <a:lnTo>
                  <a:pt x="32" y="83"/>
                </a:lnTo>
                <a:lnTo>
                  <a:pt x="39" y="69"/>
                </a:lnTo>
                <a:lnTo>
                  <a:pt x="51" y="56"/>
                </a:lnTo>
                <a:lnTo>
                  <a:pt x="63" y="43"/>
                </a:lnTo>
                <a:lnTo>
                  <a:pt x="77" y="31"/>
                </a:lnTo>
                <a:lnTo>
                  <a:pt x="89" y="21"/>
                </a:lnTo>
                <a:lnTo>
                  <a:pt x="98" y="12"/>
                </a:lnTo>
                <a:lnTo>
                  <a:pt x="103" y="5"/>
                </a:lnTo>
                <a:lnTo>
                  <a:pt x="103" y="0"/>
                </a:lnTo>
                <a:lnTo>
                  <a:pt x="92" y="4"/>
                </a:lnTo>
                <a:lnTo>
                  <a:pt x="77" y="12"/>
                </a:lnTo>
                <a:lnTo>
                  <a:pt x="61" y="25"/>
                </a:lnTo>
                <a:lnTo>
                  <a:pt x="44" y="40"/>
                </a:lnTo>
                <a:lnTo>
                  <a:pt x="29" y="57"/>
                </a:lnTo>
                <a:lnTo>
                  <a:pt x="16" y="77"/>
                </a:lnTo>
                <a:lnTo>
                  <a:pt x="6" y="98"/>
                </a:lnTo>
                <a:lnTo>
                  <a:pt x="0" y="12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624" name="Freeform 304"/>
          <p:cNvSpPr>
            <a:spLocks/>
          </p:cNvSpPr>
          <p:nvPr/>
        </p:nvSpPr>
        <p:spPr bwMode="auto">
          <a:xfrm>
            <a:off x="7246938" y="5311775"/>
            <a:ext cx="44450" cy="65088"/>
          </a:xfrm>
          <a:custGeom>
            <a:avLst/>
            <a:gdLst>
              <a:gd name="T0" fmla="*/ 186 w 220"/>
              <a:gd name="T1" fmla="*/ 115 h 288"/>
              <a:gd name="T2" fmla="*/ 196 w 220"/>
              <a:gd name="T3" fmla="*/ 133 h 288"/>
              <a:gd name="T4" fmla="*/ 202 w 220"/>
              <a:gd name="T5" fmla="*/ 153 h 288"/>
              <a:gd name="T6" fmla="*/ 199 w 220"/>
              <a:gd name="T7" fmla="*/ 174 h 288"/>
              <a:gd name="T8" fmla="*/ 186 w 220"/>
              <a:gd name="T9" fmla="*/ 194 h 288"/>
              <a:gd name="T10" fmla="*/ 168 w 220"/>
              <a:gd name="T11" fmla="*/ 213 h 288"/>
              <a:gd name="T12" fmla="*/ 148 w 220"/>
              <a:gd name="T13" fmla="*/ 229 h 288"/>
              <a:gd name="T14" fmla="*/ 127 w 220"/>
              <a:gd name="T15" fmla="*/ 246 h 288"/>
              <a:gd name="T16" fmla="*/ 115 w 220"/>
              <a:gd name="T17" fmla="*/ 258 h 288"/>
              <a:gd name="T18" fmla="*/ 110 w 220"/>
              <a:gd name="T19" fmla="*/ 267 h 288"/>
              <a:gd name="T20" fmla="*/ 107 w 220"/>
              <a:gd name="T21" fmla="*/ 276 h 288"/>
              <a:gd name="T22" fmla="*/ 109 w 220"/>
              <a:gd name="T23" fmla="*/ 284 h 288"/>
              <a:gd name="T24" fmla="*/ 117 w 220"/>
              <a:gd name="T25" fmla="*/ 288 h 288"/>
              <a:gd name="T26" fmla="*/ 124 w 220"/>
              <a:gd name="T27" fmla="*/ 287 h 288"/>
              <a:gd name="T28" fmla="*/ 138 w 220"/>
              <a:gd name="T29" fmla="*/ 271 h 288"/>
              <a:gd name="T30" fmla="*/ 161 w 220"/>
              <a:gd name="T31" fmla="*/ 250 h 288"/>
              <a:gd name="T32" fmla="*/ 185 w 220"/>
              <a:gd name="T33" fmla="*/ 229 h 288"/>
              <a:gd name="T34" fmla="*/ 206 w 220"/>
              <a:gd name="T35" fmla="*/ 204 h 288"/>
              <a:gd name="T36" fmla="*/ 219 w 220"/>
              <a:gd name="T37" fmla="*/ 173 h 288"/>
              <a:gd name="T38" fmla="*/ 218 w 220"/>
              <a:gd name="T39" fmla="*/ 141 h 288"/>
              <a:gd name="T40" fmla="*/ 204 w 220"/>
              <a:gd name="T41" fmla="*/ 111 h 288"/>
              <a:gd name="T42" fmla="*/ 182 w 220"/>
              <a:gd name="T43" fmla="*/ 86 h 288"/>
              <a:gd name="T44" fmla="*/ 158 w 220"/>
              <a:gd name="T45" fmla="*/ 70 h 288"/>
              <a:gd name="T46" fmla="*/ 134 w 220"/>
              <a:gd name="T47" fmla="*/ 56 h 288"/>
              <a:gd name="T48" fmla="*/ 109 w 220"/>
              <a:gd name="T49" fmla="*/ 43 h 288"/>
              <a:gd name="T50" fmla="*/ 83 w 220"/>
              <a:gd name="T51" fmla="*/ 29 h 288"/>
              <a:gd name="T52" fmla="*/ 59 w 220"/>
              <a:gd name="T53" fmla="*/ 17 h 288"/>
              <a:gd name="T54" fmla="*/ 36 w 220"/>
              <a:gd name="T55" fmla="*/ 7 h 288"/>
              <a:gd name="T56" fmla="*/ 18 w 220"/>
              <a:gd name="T57" fmla="*/ 1 h 288"/>
              <a:gd name="T58" fmla="*/ 4 w 220"/>
              <a:gd name="T59" fmla="*/ 0 h 288"/>
              <a:gd name="T60" fmla="*/ 9 w 220"/>
              <a:gd name="T61" fmla="*/ 7 h 288"/>
              <a:gd name="T62" fmla="*/ 31 w 220"/>
              <a:gd name="T63" fmla="*/ 18 h 288"/>
              <a:gd name="T64" fmla="*/ 54 w 220"/>
              <a:gd name="T65" fmla="*/ 29 h 288"/>
              <a:gd name="T66" fmla="*/ 77 w 220"/>
              <a:gd name="T67" fmla="*/ 40 h 288"/>
              <a:gd name="T68" fmla="*/ 101 w 220"/>
              <a:gd name="T69" fmla="*/ 53 h 288"/>
              <a:gd name="T70" fmla="*/ 124 w 220"/>
              <a:gd name="T71" fmla="*/ 66 h 288"/>
              <a:gd name="T72" fmla="*/ 147 w 220"/>
              <a:gd name="T73" fmla="*/ 82 h 288"/>
              <a:gd name="T74" fmla="*/ 168 w 220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0" h="288">
                <a:moveTo>
                  <a:pt x="179" y="108"/>
                </a:moveTo>
                <a:lnTo>
                  <a:pt x="186" y="115"/>
                </a:lnTo>
                <a:lnTo>
                  <a:pt x="191" y="124"/>
                </a:lnTo>
                <a:lnTo>
                  <a:pt x="196" y="133"/>
                </a:lnTo>
                <a:lnTo>
                  <a:pt x="200" y="143"/>
                </a:lnTo>
                <a:lnTo>
                  <a:pt x="202" y="153"/>
                </a:lnTo>
                <a:lnTo>
                  <a:pt x="201" y="163"/>
                </a:lnTo>
                <a:lnTo>
                  <a:pt x="199" y="174"/>
                </a:lnTo>
                <a:lnTo>
                  <a:pt x="193" y="184"/>
                </a:lnTo>
                <a:lnTo>
                  <a:pt x="186" y="194"/>
                </a:lnTo>
                <a:lnTo>
                  <a:pt x="178" y="204"/>
                </a:lnTo>
                <a:lnTo>
                  <a:pt x="168" y="213"/>
                </a:lnTo>
                <a:lnTo>
                  <a:pt x="159" y="221"/>
                </a:lnTo>
                <a:lnTo>
                  <a:pt x="148" y="229"/>
                </a:lnTo>
                <a:lnTo>
                  <a:pt x="138" y="237"/>
                </a:lnTo>
                <a:lnTo>
                  <a:pt x="127" y="246"/>
                </a:lnTo>
                <a:lnTo>
                  <a:pt x="118" y="255"/>
                </a:lnTo>
                <a:lnTo>
                  <a:pt x="115" y="258"/>
                </a:lnTo>
                <a:lnTo>
                  <a:pt x="112" y="263"/>
                </a:lnTo>
                <a:lnTo>
                  <a:pt x="110" y="267"/>
                </a:lnTo>
                <a:lnTo>
                  <a:pt x="108" y="271"/>
                </a:lnTo>
                <a:lnTo>
                  <a:pt x="107" y="276"/>
                </a:lnTo>
                <a:lnTo>
                  <a:pt x="107" y="280"/>
                </a:lnTo>
                <a:lnTo>
                  <a:pt x="109" y="284"/>
                </a:lnTo>
                <a:lnTo>
                  <a:pt x="112" y="287"/>
                </a:lnTo>
                <a:lnTo>
                  <a:pt x="117" y="288"/>
                </a:lnTo>
                <a:lnTo>
                  <a:pt x="121" y="288"/>
                </a:lnTo>
                <a:lnTo>
                  <a:pt x="124" y="287"/>
                </a:lnTo>
                <a:lnTo>
                  <a:pt x="127" y="284"/>
                </a:lnTo>
                <a:lnTo>
                  <a:pt x="138" y="271"/>
                </a:lnTo>
                <a:lnTo>
                  <a:pt x="149" y="261"/>
                </a:lnTo>
                <a:lnTo>
                  <a:pt x="161" y="250"/>
                </a:lnTo>
                <a:lnTo>
                  <a:pt x="173" y="239"/>
                </a:lnTo>
                <a:lnTo>
                  <a:pt x="185" y="229"/>
                </a:lnTo>
                <a:lnTo>
                  <a:pt x="196" y="217"/>
                </a:lnTo>
                <a:lnTo>
                  <a:pt x="206" y="204"/>
                </a:lnTo>
                <a:lnTo>
                  <a:pt x="213" y="190"/>
                </a:lnTo>
                <a:lnTo>
                  <a:pt x="219" y="173"/>
                </a:lnTo>
                <a:lnTo>
                  <a:pt x="220" y="157"/>
                </a:lnTo>
                <a:lnTo>
                  <a:pt x="218" y="141"/>
                </a:lnTo>
                <a:lnTo>
                  <a:pt x="212" y="125"/>
                </a:lnTo>
                <a:lnTo>
                  <a:pt x="204" y="111"/>
                </a:lnTo>
                <a:lnTo>
                  <a:pt x="194" y="97"/>
                </a:lnTo>
                <a:lnTo>
                  <a:pt x="182" y="86"/>
                </a:lnTo>
                <a:lnTo>
                  <a:pt x="168" y="77"/>
                </a:lnTo>
                <a:lnTo>
                  <a:pt x="158" y="70"/>
                </a:lnTo>
                <a:lnTo>
                  <a:pt x="146" y="64"/>
                </a:lnTo>
                <a:lnTo>
                  <a:pt x="134" y="56"/>
                </a:lnTo>
                <a:lnTo>
                  <a:pt x="122" y="50"/>
                </a:lnTo>
                <a:lnTo>
                  <a:pt x="109" y="43"/>
                </a:lnTo>
                <a:lnTo>
                  <a:pt x="96" y="36"/>
                </a:lnTo>
                <a:lnTo>
                  <a:pt x="83" y="29"/>
                </a:lnTo>
                <a:lnTo>
                  <a:pt x="70" y="22"/>
                </a:lnTo>
                <a:lnTo>
                  <a:pt x="59" y="17"/>
                </a:lnTo>
                <a:lnTo>
                  <a:pt x="47" y="12"/>
                </a:lnTo>
                <a:lnTo>
                  <a:pt x="36" y="7"/>
                </a:lnTo>
                <a:lnTo>
                  <a:pt x="26" y="4"/>
                </a:lnTo>
                <a:lnTo>
                  <a:pt x="18" y="1"/>
                </a:lnTo>
                <a:lnTo>
                  <a:pt x="10" y="0"/>
                </a:lnTo>
                <a:lnTo>
                  <a:pt x="4" y="0"/>
                </a:lnTo>
                <a:lnTo>
                  <a:pt x="0" y="2"/>
                </a:lnTo>
                <a:lnTo>
                  <a:pt x="9" y="7"/>
                </a:lnTo>
                <a:lnTo>
                  <a:pt x="20" y="13"/>
                </a:lnTo>
                <a:lnTo>
                  <a:pt x="31" y="18"/>
                </a:lnTo>
                <a:lnTo>
                  <a:pt x="42" y="23"/>
                </a:lnTo>
                <a:lnTo>
                  <a:pt x="54" y="29"/>
                </a:lnTo>
                <a:lnTo>
                  <a:pt x="65" y="34"/>
                </a:lnTo>
                <a:lnTo>
                  <a:pt x="77" y="40"/>
                </a:lnTo>
                <a:lnTo>
                  <a:pt x="88" y="47"/>
                </a:lnTo>
                <a:lnTo>
                  <a:pt x="101" y="53"/>
                </a:lnTo>
                <a:lnTo>
                  <a:pt x="112" y="60"/>
                </a:lnTo>
                <a:lnTo>
                  <a:pt x="124" y="66"/>
                </a:lnTo>
                <a:lnTo>
                  <a:pt x="136" y="74"/>
                </a:lnTo>
                <a:lnTo>
                  <a:pt x="147" y="82"/>
                </a:lnTo>
                <a:lnTo>
                  <a:pt x="158" y="90"/>
                </a:lnTo>
                <a:lnTo>
                  <a:pt x="168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625" name="Freeform 305"/>
          <p:cNvSpPr>
            <a:spLocks/>
          </p:cNvSpPr>
          <p:nvPr/>
        </p:nvSpPr>
        <p:spPr bwMode="auto">
          <a:xfrm>
            <a:off x="7204075" y="5411788"/>
            <a:ext cx="169863" cy="112712"/>
          </a:xfrm>
          <a:custGeom>
            <a:avLst/>
            <a:gdLst>
              <a:gd name="T0" fmla="*/ 141 w 1070"/>
              <a:gd name="T1" fmla="*/ 0 h 844"/>
              <a:gd name="T2" fmla="*/ 1070 w 1070"/>
              <a:gd name="T3" fmla="*/ 194 h 844"/>
              <a:gd name="T4" fmla="*/ 919 w 1070"/>
              <a:gd name="T5" fmla="*/ 844 h 844"/>
              <a:gd name="T6" fmla="*/ 0 w 1070"/>
              <a:gd name="T7" fmla="*/ 624 h 844"/>
              <a:gd name="T8" fmla="*/ 141 w 1070"/>
              <a:gd name="T9" fmla="*/ 0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0" h="844">
                <a:moveTo>
                  <a:pt x="141" y="0"/>
                </a:moveTo>
                <a:lnTo>
                  <a:pt x="1070" y="194"/>
                </a:lnTo>
                <a:lnTo>
                  <a:pt x="919" y="844"/>
                </a:lnTo>
                <a:lnTo>
                  <a:pt x="0" y="624"/>
                </a:lnTo>
                <a:lnTo>
                  <a:pt x="141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26" name="Freeform 306"/>
          <p:cNvSpPr>
            <a:spLocks/>
          </p:cNvSpPr>
          <p:nvPr/>
        </p:nvSpPr>
        <p:spPr bwMode="auto">
          <a:xfrm>
            <a:off x="7218363" y="5414963"/>
            <a:ext cx="130175" cy="44450"/>
          </a:xfrm>
          <a:custGeom>
            <a:avLst/>
            <a:gdLst>
              <a:gd name="T0" fmla="*/ 97 w 819"/>
              <a:gd name="T1" fmla="*/ 0 h 333"/>
              <a:gd name="T2" fmla="*/ 819 w 819"/>
              <a:gd name="T3" fmla="*/ 139 h 333"/>
              <a:gd name="T4" fmla="*/ 172 w 819"/>
              <a:gd name="T5" fmla="*/ 98 h 333"/>
              <a:gd name="T6" fmla="*/ 0 w 819"/>
              <a:gd name="T7" fmla="*/ 333 h 333"/>
              <a:gd name="T8" fmla="*/ 97 w 819"/>
              <a:gd name="T9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9" h="333">
                <a:moveTo>
                  <a:pt x="97" y="0"/>
                </a:moveTo>
                <a:lnTo>
                  <a:pt x="819" y="139"/>
                </a:lnTo>
                <a:lnTo>
                  <a:pt x="172" y="98"/>
                </a:lnTo>
                <a:lnTo>
                  <a:pt x="0" y="333"/>
                </a:lnTo>
                <a:lnTo>
                  <a:pt x="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27" name="Freeform 307"/>
          <p:cNvSpPr>
            <a:spLocks/>
          </p:cNvSpPr>
          <p:nvPr/>
        </p:nvSpPr>
        <p:spPr bwMode="auto">
          <a:xfrm>
            <a:off x="7186613" y="5546725"/>
            <a:ext cx="171450" cy="41275"/>
          </a:xfrm>
          <a:custGeom>
            <a:avLst/>
            <a:gdLst>
              <a:gd name="T0" fmla="*/ 34 w 1083"/>
              <a:gd name="T1" fmla="*/ 0 h 306"/>
              <a:gd name="T2" fmla="*/ 1083 w 1083"/>
              <a:gd name="T3" fmla="*/ 261 h 306"/>
              <a:gd name="T4" fmla="*/ 1055 w 1083"/>
              <a:gd name="T5" fmla="*/ 306 h 306"/>
              <a:gd name="T6" fmla="*/ 0 w 1083"/>
              <a:gd name="T7" fmla="*/ 28 h 306"/>
              <a:gd name="T8" fmla="*/ 34 w 1083"/>
              <a:gd name="T9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3" h="306">
                <a:moveTo>
                  <a:pt x="34" y="0"/>
                </a:moveTo>
                <a:lnTo>
                  <a:pt x="1083" y="261"/>
                </a:lnTo>
                <a:lnTo>
                  <a:pt x="1055" y="306"/>
                </a:lnTo>
                <a:lnTo>
                  <a:pt x="0" y="28"/>
                </a:lnTo>
                <a:lnTo>
                  <a:pt x="34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28" name="Freeform 308"/>
          <p:cNvSpPr>
            <a:spLocks/>
          </p:cNvSpPr>
          <p:nvPr/>
        </p:nvSpPr>
        <p:spPr bwMode="auto">
          <a:xfrm>
            <a:off x="7170738" y="5559425"/>
            <a:ext cx="173037" cy="41275"/>
          </a:xfrm>
          <a:custGeom>
            <a:avLst/>
            <a:gdLst>
              <a:gd name="T0" fmla="*/ 39 w 1088"/>
              <a:gd name="T1" fmla="*/ 0 h 311"/>
              <a:gd name="T2" fmla="*/ 1088 w 1088"/>
              <a:gd name="T3" fmla="*/ 260 h 311"/>
              <a:gd name="T4" fmla="*/ 1055 w 1088"/>
              <a:gd name="T5" fmla="*/ 311 h 311"/>
              <a:gd name="T6" fmla="*/ 0 w 1088"/>
              <a:gd name="T7" fmla="*/ 34 h 311"/>
              <a:gd name="T8" fmla="*/ 39 w 1088"/>
              <a:gd name="T9" fmla="*/ 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8" h="311">
                <a:moveTo>
                  <a:pt x="39" y="0"/>
                </a:moveTo>
                <a:lnTo>
                  <a:pt x="1088" y="260"/>
                </a:lnTo>
                <a:lnTo>
                  <a:pt x="1055" y="311"/>
                </a:lnTo>
                <a:lnTo>
                  <a:pt x="0" y="34"/>
                </a:lnTo>
                <a:lnTo>
                  <a:pt x="39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29" name="Freeform 309"/>
          <p:cNvSpPr>
            <a:spLocks/>
          </p:cNvSpPr>
          <p:nvPr/>
        </p:nvSpPr>
        <p:spPr bwMode="auto">
          <a:xfrm>
            <a:off x="7197725" y="5597525"/>
            <a:ext cx="25400" cy="9525"/>
          </a:xfrm>
          <a:custGeom>
            <a:avLst/>
            <a:gdLst>
              <a:gd name="T0" fmla="*/ 16 w 164"/>
              <a:gd name="T1" fmla="*/ 1 h 72"/>
              <a:gd name="T2" fmla="*/ 21 w 164"/>
              <a:gd name="T3" fmla="*/ 1 h 72"/>
              <a:gd name="T4" fmla="*/ 35 w 164"/>
              <a:gd name="T5" fmla="*/ 0 h 72"/>
              <a:gd name="T6" fmla="*/ 54 w 164"/>
              <a:gd name="T7" fmla="*/ 0 h 72"/>
              <a:gd name="T8" fmla="*/ 78 w 164"/>
              <a:gd name="T9" fmla="*/ 2 h 72"/>
              <a:gd name="T10" fmla="*/ 104 w 164"/>
              <a:gd name="T11" fmla="*/ 7 h 72"/>
              <a:gd name="T12" fmla="*/ 128 w 164"/>
              <a:gd name="T13" fmla="*/ 17 h 72"/>
              <a:gd name="T14" fmla="*/ 149 w 164"/>
              <a:gd name="T15" fmla="*/ 31 h 72"/>
              <a:gd name="T16" fmla="*/ 164 w 164"/>
              <a:gd name="T17" fmla="*/ 51 h 72"/>
              <a:gd name="T18" fmla="*/ 164 w 164"/>
              <a:gd name="T19" fmla="*/ 52 h 72"/>
              <a:gd name="T20" fmla="*/ 164 w 164"/>
              <a:gd name="T21" fmla="*/ 57 h 72"/>
              <a:gd name="T22" fmla="*/ 163 w 164"/>
              <a:gd name="T23" fmla="*/ 62 h 72"/>
              <a:gd name="T24" fmla="*/ 161 w 164"/>
              <a:gd name="T25" fmla="*/ 67 h 72"/>
              <a:gd name="T26" fmla="*/ 156 w 164"/>
              <a:gd name="T27" fmla="*/ 71 h 72"/>
              <a:gd name="T28" fmla="*/ 149 w 164"/>
              <a:gd name="T29" fmla="*/ 72 h 72"/>
              <a:gd name="T30" fmla="*/ 138 w 164"/>
              <a:gd name="T31" fmla="*/ 71 h 72"/>
              <a:gd name="T32" fmla="*/ 124 w 164"/>
              <a:gd name="T33" fmla="*/ 65 h 72"/>
              <a:gd name="T34" fmla="*/ 124 w 164"/>
              <a:gd name="T35" fmla="*/ 63 h 72"/>
              <a:gd name="T36" fmla="*/ 123 w 164"/>
              <a:gd name="T37" fmla="*/ 59 h 72"/>
              <a:gd name="T38" fmla="*/ 120 w 164"/>
              <a:gd name="T39" fmla="*/ 52 h 72"/>
              <a:gd name="T40" fmla="*/ 113 w 164"/>
              <a:gd name="T41" fmla="*/ 45 h 72"/>
              <a:gd name="T42" fmla="*/ 100 w 164"/>
              <a:gd name="T43" fmla="*/ 38 h 72"/>
              <a:gd name="T44" fmla="*/ 81 w 164"/>
              <a:gd name="T45" fmla="*/ 32 h 72"/>
              <a:gd name="T46" fmla="*/ 55 w 164"/>
              <a:gd name="T47" fmla="*/ 29 h 72"/>
              <a:gd name="T48" fmla="*/ 20 w 164"/>
              <a:gd name="T49" fmla="*/ 29 h 72"/>
              <a:gd name="T50" fmla="*/ 18 w 164"/>
              <a:gd name="T51" fmla="*/ 29 h 72"/>
              <a:gd name="T52" fmla="*/ 14 w 164"/>
              <a:gd name="T53" fmla="*/ 27 h 72"/>
              <a:gd name="T54" fmla="*/ 9 w 164"/>
              <a:gd name="T55" fmla="*/ 25 h 72"/>
              <a:gd name="T56" fmla="*/ 4 w 164"/>
              <a:gd name="T57" fmla="*/ 22 h 72"/>
              <a:gd name="T58" fmla="*/ 0 w 164"/>
              <a:gd name="T59" fmla="*/ 18 h 72"/>
              <a:gd name="T60" fmla="*/ 0 w 164"/>
              <a:gd name="T61" fmla="*/ 14 h 72"/>
              <a:gd name="T62" fmla="*/ 5 w 164"/>
              <a:gd name="T63" fmla="*/ 7 h 72"/>
              <a:gd name="T64" fmla="*/ 16 w 164"/>
              <a:gd name="T65" fmla="*/ 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4" h="72">
                <a:moveTo>
                  <a:pt x="16" y="1"/>
                </a:moveTo>
                <a:lnTo>
                  <a:pt x="21" y="1"/>
                </a:lnTo>
                <a:lnTo>
                  <a:pt x="35" y="0"/>
                </a:lnTo>
                <a:lnTo>
                  <a:pt x="54" y="0"/>
                </a:lnTo>
                <a:lnTo>
                  <a:pt x="78" y="2"/>
                </a:lnTo>
                <a:lnTo>
                  <a:pt x="104" y="7"/>
                </a:lnTo>
                <a:lnTo>
                  <a:pt x="128" y="17"/>
                </a:lnTo>
                <a:lnTo>
                  <a:pt x="149" y="31"/>
                </a:lnTo>
                <a:lnTo>
                  <a:pt x="164" y="51"/>
                </a:lnTo>
                <a:lnTo>
                  <a:pt x="164" y="52"/>
                </a:lnTo>
                <a:lnTo>
                  <a:pt x="164" y="57"/>
                </a:lnTo>
                <a:lnTo>
                  <a:pt x="163" y="62"/>
                </a:lnTo>
                <a:lnTo>
                  <a:pt x="161" y="67"/>
                </a:lnTo>
                <a:lnTo>
                  <a:pt x="156" y="71"/>
                </a:lnTo>
                <a:lnTo>
                  <a:pt x="149" y="72"/>
                </a:lnTo>
                <a:lnTo>
                  <a:pt x="138" y="71"/>
                </a:lnTo>
                <a:lnTo>
                  <a:pt x="124" y="65"/>
                </a:lnTo>
                <a:lnTo>
                  <a:pt x="124" y="63"/>
                </a:lnTo>
                <a:lnTo>
                  <a:pt x="123" y="59"/>
                </a:lnTo>
                <a:lnTo>
                  <a:pt x="120" y="52"/>
                </a:lnTo>
                <a:lnTo>
                  <a:pt x="113" y="45"/>
                </a:lnTo>
                <a:lnTo>
                  <a:pt x="100" y="38"/>
                </a:lnTo>
                <a:lnTo>
                  <a:pt x="81" y="32"/>
                </a:lnTo>
                <a:lnTo>
                  <a:pt x="55" y="29"/>
                </a:lnTo>
                <a:lnTo>
                  <a:pt x="20" y="29"/>
                </a:lnTo>
                <a:lnTo>
                  <a:pt x="18" y="29"/>
                </a:lnTo>
                <a:lnTo>
                  <a:pt x="14" y="27"/>
                </a:lnTo>
                <a:lnTo>
                  <a:pt x="9" y="25"/>
                </a:lnTo>
                <a:lnTo>
                  <a:pt x="4" y="22"/>
                </a:lnTo>
                <a:lnTo>
                  <a:pt x="0" y="18"/>
                </a:lnTo>
                <a:lnTo>
                  <a:pt x="0" y="14"/>
                </a:lnTo>
                <a:lnTo>
                  <a:pt x="5" y="7"/>
                </a:lnTo>
                <a:lnTo>
                  <a:pt x="16" y="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30" name="Freeform 310"/>
          <p:cNvSpPr>
            <a:spLocks/>
          </p:cNvSpPr>
          <p:nvPr/>
        </p:nvSpPr>
        <p:spPr bwMode="auto">
          <a:xfrm>
            <a:off x="7202488" y="5529263"/>
            <a:ext cx="23812" cy="14287"/>
          </a:xfrm>
          <a:custGeom>
            <a:avLst/>
            <a:gdLst>
              <a:gd name="T0" fmla="*/ 45 w 146"/>
              <a:gd name="T1" fmla="*/ 0 h 109"/>
              <a:gd name="T2" fmla="*/ 42 w 146"/>
              <a:gd name="T3" fmla="*/ 0 h 109"/>
              <a:gd name="T4" fmla="*/ 35 w 146"/>
              <a:gd name="T5" fmla="*/ 3 h 109"/>
              <a:gd name="T6" fmla="*/ 26 w 146"/>
              <a:gd name="T7" fmla="*/ 7 h 109"/>
              <a:gd name="T8" fmla="*/ 15 w 146"/>
              <a:gd name="T9" fmla="*/ 14 h 109"/>
              <a:gd name="T10" fmla="*/ 6 w 146"/>
              <a:gd name="T11" fmla="*/ 24 h 109"/>
              <a:gd name="T12" fmla="*/ 1 w 146"/>
              <a:gd name="T13" fmla="*/ 39 h 109"/>
              <a:gd name="T14" fmla="*/ 0 w 146"/>
              <a:gd name="T15" fmla="*/ 59 h 109"/>
              <a:gd name="T16" fmla="*/ 6 w 146"/>
              <a:gd name="T17" fmla="*/ 85 h 109"/>
              <a:gd name="T18" fmla="*/ 85 w 146"/>
              <a:gd name="T19" fmla="*/ 109 h 109"/>
              <a:gd name="T20" fmla="*/ 84 w 146"/>
              <a:gd name="T21" fmla="*/ 104 h 109"/>
              <a:gd name="T22" fmla="*/ 84 w 146"/>
              <a:gd name="T23" fmla="*/ 93 h 109"/>
              <a:gd name="T24" fmla="*/ 84 w 146"/>
              <a:gd name="T25" fmla="*/ 76 h 109"/>
              <a:gd name="T26" fmla="*/ 87 w 146"/>
              <a:gd name="T27" fmla="*/ 58 h 109"/>
              <a:gd name="T28" fmla="*/ 93 w 146"/>
              <a:gd name="T29" fmla="*/ 40 h 109"/>
              <a:gd name="T30" fmla="*/ 104 w 146"/>
              <a:gd name="T31" fmla="*/ 27 h 109"/>
              <a:gd name="T32" fmla="*/ 121 w 146"/>
              <a:gd name="T33" fmla="*/ 20 h 109"/>
              <a:gd name="T34" fmla="*/ 146 w 146"/>
              <a:gd name="T35" fmla="*/ 23 h 109"/>
              <a:gd name="T36" fmla="*/ 45 w 146"/>
              <a:gd name="T37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6" h="109">
                <a:moveTo>
                  <a:pt x="45" y="0"/>
                </a:moveTo>
                <a:lnTo>
                  <a:pt x="42" y="0"/>
                </a:lnTo>
                <a:lnTo>
                  <a:pt x="35" y="3"/>
                </a:lnTo>
                <a:lnTo>
                  <a:pt x="26" y="7"/>
                </a:lnTo>
                <a:lnTo>
                  <a:pt x="15" y="14"/>
                </a:lnTo>
                <a:lnTo>
                  <a:pt x="6" y="24"/>
                </a:lnTo>
                <a:lnTo>
                  <a:pt x="1" y="39"/>
                </a:lnTo>
                <a:lnTo>
                  <a:pt x="0" y="59"/>
                </a:lnTo>
                <a:lnTo>
                  <a:pt x="6" y="85"/>
                </a:lnTo>
                <a:lnTo>
                  <a:pt x="85" y="109"/>
                </a:lnTo>
                <a:lnTo>
                  <a:pt x="84" y="104"/>
                </a:lnTo>
                <a:lnTo>
                  <a:pt x="84" y="93"/>
                </a:lnTo>
                <a:lnTo>
                  <a:pt x="84" y="76"/>
                </a:lnTo>
                <a:lnTo>
                  <a:pt x="87" y="58"/>
                </a:lnTo>
                <a:lnTo>
                  <a:pt x="93" y="40"/>
                </a:lnTo>
                <a:lnTo>
                  <a:pt x="104" y="27"/>
                </a:lnTo>
                <a:lnTo>
                  <a:pt x="121" y="20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31" name="Freeform 311"/>
          <p:cNvSpPr>
            <a:spLocks/>
          </p:cNvSpPr>
          <p:nvPr/>
        </p:nvSpPr>
        <p:spPr bwMode="auto">
          <a:xfrm>
            <a:off x="7334250" y="5554663"/>
            <a:ext cx="23813" cy="14287"/>
          </a:xfrm>
          <a:custGeom>
            <a:avLst/>
            <a:gdLst>
              <a:gd name="T0" fmla="*/ 45 w 146"/>
              <a:gd name="T1" fmla="*/ 0 h 107"/>
              <a:gd name="T2" fmla="*/ 42 w 146"/>
              <a:gd name="T3" fmla="*/ 0 h 107"/>
              <a:gd name="T4" fmla="*/ 35 w 146"/>
              <a:gd name="T5" fmla="*/ 2 h 107"/>
              <a:gd name="T6" fmla="*/ 25 w 146"/>
              <a:gd name="T7" fmla="*/ 6 h 107"/>
              <a:gd name="T8" fmla="*/ 15 w 146"/>
              <a:gd name="T9" fmla="*/ 12 h 107"/>
              <a:gd name="T10" fmla="*/ 6 w 146"/>
              <a:gd name="T11" fmla="*/ 23 h 107"/>
              <a:gd name="T12" fmla="*/ 0 w 146"/>
              <a:gd name="T13" fmla="*/ 38 h 107"/>
              <a:gd name="T14" fmla="*/ 0 w 146"/>
              <a:gd name="T15" fmla="*/ 58 h 107"/>
              <a:gd name="T16" fmla="*/ 6 w 146"/>
              <a:gd name="T17" fmla="*/ 85 h 107"/>
              <a:gd name="T18" fmla="*/ 84 w 146"/>
              <a:gd name="T19" fmla="*/ 107 h 107"/>
              <a:gd name="T20" fmla="*/ 83 w 146"/>
              <a:gd name="T21" fmla="*/ 103 h 107"/>
              <a:gd name="T22" fmla="*/ 83 w 146"/>
              <a:gd name="T23" fmla="*/ 91 h 107"/>
              <a:gd name="T24" fmla="*/ 83 w 146"/>
              <a:gd name="T25" fmla="*/ 75 h 107"/>
              <a:gd name="T26" fmla="*/ 86 w 146"/>
              <a:gd name="T27" fmla="*/ 56 h 107"/>
              <a:gd name="T28" fmla="*/ 92 w 146"/>
              <a:gd name="T29" fmla="*/ 40 h 107"/>
              <a:gd name="T30" fmla="*/ 103 w 146"/>
              <a:gd name="T31" fmla="*/ 27 h 107"/>
              <a:gd name="T32" fmla="*/ 121 w 146"/>
              <a:gd name="T33" fmla="*/ 19 h 107"/>
              <a:gd name="T34" fmla="*/ 146 w 146"/>
              <a:gd name="T35" fmla="*/ 23 h 107"/>
              <a:gd name="T36" fmla="*/ 45 w 146"/>
              <a:gd name="T37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6" h="107">
                <a:moveTo>
                  <a:pt x="45" y="0"/>
                </a:moveTo>
                <a:lnTo>
                  <a:pt x="42" y="0"/>
                </a:lnTo>
                <a:lnTo>
                  <a:pt x="35" y="2"/>
                </a:lnTo>
                <a:lnTo>
                  <a:pt x="25" y="6"/>
                </a:lnTo>
                <a:lnTo>
                  <a:pt x="15" y="12"/>
                </a:lnTo>
                <a:lnTo>
                  <a:pt x="6" y="23"/>
                </a:lnTo>
                <a:lnTo>
                  <a:pt x="0" y="38"/>
                </a:lnTo>
                <a:lnTo>
                  <a:pt x="0" y="58"/>
                </a:lnTo>
                <a:lnTo>
                  <a:pt x="6" y="85"/>
                </a:lnTo>
                <a:lnTo>
                  <a:pt x="84" y="107"/>
                </a:lnTo>
                <a:lnTo>
                  <a:pt x="83" y="103"/>
                </a:lnTo>
                <a:lnTo>
                  <a:pt x="83" y="91"/>
                </a:lnTo>
                <a:lnTo>
                  <a:pt x="83" y="75"/>
                </a:lnTo>
                <a:lnTo>
                  <a:pt x="86" y="56"/>
                </a:lnTo>
                <a:lnTo>
                  <a:pt x="92" y="40"/>
                </a:lnTo>
                <a:lnTo>
                  <a:pt x="103" y="27"/>
                </a:lnTo>
                <a:lnTo>
                  <a:pt x="121" y="19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32" name="Freeform 312"/>
          <p:cNvSpPr>
            <a:spLocks/>
          </p:cNvSpPr>
          <p:nvPr/>
        </p:nvSpPr>
        <p:spPr bwMode="auto">
          <a:xfrm>
            <a:off x="7227888" y="5532438"/>
            <a:ext cx="100012" cy="25400"/>
          </a:xfrm>
          <a:custGeom>
            <a:avLst/>
            <a:gdLst>
              <a:gd name="T0" fmla="*/ 0 w 629"/>
              <a:gd name="T1" fmla="*/ 40 h 182"/>
              <a:gd name="T2" fmla="*/ 601 w 629"/>
              <a:gd name="T3" fmla="*/ 182 h 182"/>
              <a:gd name="T4" fmla="*/ 629 w 629"/>
              <a:gd name="T5" fmla="*/ 142 h 182"/>
              <a:gd name="T6" fmla="*/ 29 w 629"/>
              <a:gd name="T7" fmla="*/ 0 h 182"/>
              <a:gd name="T8" fmla="*/ 0 w 629"/>
              <a:gd name="T9" fmla="*/ 4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9" h="182">
                <a:moveTo>
                  <a:pt x="0" y="40"/>
                </a:moveTo>
                <a:lnTo>
                  <a:pt x="601" y="182"/>
                </a:lnTo>
                <a:lnTo>
                  <a:pt x="629" y="142"/>
                </a:lnTo>
                <a:lnTo>
                  <a:pt x="29" y="0"/>
                </a:lnTo>
                <a:lnTo>
                  <a:pt x="0" y="4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33" name="Freeform 313"/>
          <p:cNvSpPr>
            <a:spLocks/>
          </p:cNvSpPr>
          <p:nvPr/>
        </p:nvSpPr>
        <p:spPr bwMode="auto">
          <a:xfrm>
            <a:off x="7227888" y="5543550"/>
            <a:ext cx="95250" cy="22225"/>
          </a:xfrm>
          <a:custGeom>
            <a:avLst/>
            <a:gdLst>
              <a:gd name="T0" fmla="*/ 0 w 606"/>
              <a:gd name="T1" fmla="*/ 28 h 170"/>
              <a:gd name="T2" fmla="*/ 600 w 606"/>
              <a:gd name="T3" fmla="*/ 170 h 170"/>
              <a:gd name="T4" fmla="*/ 606 w 606"/>
              <a:gd name="T5" fmla="*/ 142 h 170"/>
              <a:gd name="T6" fmla="*/ 5 w 606"/>
              <a:gd name="T7" fmla="*/ 0 h 170"/>
              <a:gd name="T8" fmla="*/ 0 w 606"/>
              <a:gd name="T9" fmla="*/ 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34" name="Freeform 314"/>
          <p:cNvSpPr>
            <a:spLocks/>
          </p:cNvSpPr>
          <p:nvPr/>
        </p:nvSpPr>
        <p:spPr bwMode="auto">
          <a:xfrm>
            <a:off x="7227888" y="5527675"/>
            <a:ext cx="95250" cy="22225"/>
          </a:xfrm>
          <a:custGeom>
            <a:avLst/>
            <a:gdLst>
              <a:gd name="T0" fmla="*/ 0 w 606"/>
              <a:gd name="T1" fmla="*/ 28 h 170"/>
              <a:gd name="T2" fmla="*/ 600 w 606"/>
              <a:gd name="T3" fmla="*/ 170 h 170"/>
              <a:gd name="T4" fmla="*/ 606 w 606"/>
              <a:gd name="T5" fmla="*/ 142 h 170"/>
              <a:gd name="T6" fmla="*/ 5 w 606"/>
              <a:gd name="T7" fmla="*/ 0 h 170"/>
              <a:gd name="T8" fmla="*/ 0 w 606"/>
              <a:gd name="T9" fmla="*/ 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35" name="AutoShape 315"/>
          <p:cNvSpPr>
            <a:spLocks noChangeAspect="1" noChangeArrowheads="1" noTextEdit="1"/>
          </p:cNvSpPr>
          <p:nvPr/>
        </p:nvSpPr>
        <p:spPr bwMode="auto">
          <a:xfrm>
            <a:off x="6686550" y="5411788"/>
            <a:ext cx="233363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36" name="Freeform 316"/>
          <p:cNvSpPr>
            <a:spLocks/>
          </p:cNvSpPr>
          <p:nvPr/>
        </p:nvSpPr>
        <p:spPr bwMode="auto">
          <a:xfrm>
            <a:off x="6688138" y="5411788"/>
            <a:ext cx="231775" cy="252412"/>
          </a:xfrm>
          <a:custGeom>
            <a:avLst/>
            <a:gdLst>
              <a:gd name="T0" fmla="*/ 653 w 1894"/>
              <a:gd name="T1" fmla="*/ 0 h 1904"/>
              <a:gd name="T2" fmla="*/ 668 w 1894"/>
              <a:gd name="T3" fmla="*/ 0 h 1904"/>
              <a:gd name="T4" fmla="*/ 699 w 1894"/>
              <a:gd name="T5" fmla="*/ 1 h 1904"/>
              <a:gd name="T6" fmla="*/ 742 w 1894"/>
              <a:gd name="T7" fmla="*/ 3 h 1904"/>
              <a:gd name="T8" fmla="*/ 799 w 1894"/>
              <a:gd name="T9" fmla="*/ 6 h 1904"/>
              <a:gd name="T10" fmla="*/ 865 w 1894"/>
              <a:gd name="T11" fmla="*/ 10 h 1904"/>
              <a:gd name="T12" fmla="*/ 941 w 1894"/>
              <a:gd name="T13" fmla="*/ 17 h 1904"/>
              <a:gd name="T14" fmla="*/ 1025 w 1894"/>
              <a:gd name="T15" fmla="*/ 26 h 1904"/>
              <a:gd name="T16" fmla="*/ 1116 w 1894"/>
              <a:gd name="T17" fmla="*/ 38 h 1904"/>
              <a:gd name="T18" fmla="*/ 1213 w 1894"/>
              <a:gd name="T19" fmla="*/ 55 h 1904"/>
              <a:gd name="T20" fmla="*/ 1315 w 1894"/>
              <a:gd name="T21" fmla="*/ 73 h 1904"/>
              <a:gd name="T22" fmla="*/ 1418 w 1894"/>
              <a:gd name="T23" fmla="*/ 97 h 1904"/>
              <a:gd name="T24" fmla="*/ 1525 w 1894"/>
              <a:gd name="T25" fmla="*/ 125 h 1904"/>
              <a:gd name="T26" fmla="*/ 1632 w 1894"/>
              <a:gd name="T27" fmla="*/ 159 h 1904"/>
              <a:gd name="T28" fmla="*/ 1739 w 1894"/>
              <a:gd name="T29" fmla="*/ 197 h 1904"/>
              <a:gd name="T30" fmla="*/ 1843 w 1894"/>
              <a:gd name="T31" fmla="*/ 241 h 1904"/>
              <a:gd name="T32" fmla="*/ 1729 w 1894"/>
              <a:gd name="T33" fmla="*/ 1139 h 1904"/>
              <a:gd name="T34" fmla="*/ 1742 w 1894"/>
              <a:gd name="T35" fmla="*/ 1146 h 1904"/>
              <a:gd name="T36" fmla="*/ 1768 w 1894"/>
              <a:gd name="T37" fmla="*/ 1173 h 1904"/>
              <a:gd name="T38" fmla="*/ 1781 w 1894"/>
              <a:gd name="T39" fmla="*/ 1234 h 1904"/>
              <a:gd name="T40" fmla="*/ 1760 w 1894"/>
              <a:gd name="T41" fmla="*/ 1341 h 1904"/>
              <a:gd name="T42" fmla="*/ 1432 w 1894"/>
              <a:gd name="T43" fmla="*/ 1765 h 1904"/>
              <a:gd name="T44" fmla="*/ 1322 w 1894"/>
              <a:gd name="T45" fmla="*/ 1904 h 1904"/>
              <a:gd name="T46" fmla="*/ 1304 w 1894"/>
              <a:gd name="T47" fmla="*/ 1902 h 1904"/>
              <a:gd name="T48" fmla="*/ 1270 w 1894"/>
              <a:gd name="T49" fmla="*/ 1897 h 1904"/>
              <a:gd name="T50" fmla="*/ 1223 w 1894"/>
              <a:gd name="T51" fmla="*/ 1891 h 1904"/>
              <a:gd name="T52" fmla="*/ 1162 w 1894"/>
              <a:gd name="T53" fmla="*/ 1881 h 1904"/>
              <a:gd name="T54" fmla="*/ 1091 w 1894"/>
              <a:gd name="T55" fmla="*/ 1869 h 1904"/>
              <a:gd name="T56" fmla="*/ 1008 w 1894"/>
              <a:gd name="T57" fmla="*/ 1854 h 1904"/>
              <a:gd name="T58" fmla="*/ 918 w 1894"/>
              <a:gd name="T59" fmla="*/ 1835 h 1904"/>
              <a:gd name="T60" fmla="*/ 820 w 1894"/>
              <a:gd name="T61" fmla="*/ 1813 h 1904"/>
              <a:gd name="T62" fmla="*/ 717 w 1894"/>
              <a:gd name="T63" fmla="*/ 1786 h 1904"/>
              <a:gd name="T64" fmla="*/ 610 w 1894"/>
              <a:gd name="T65" fmla="*/ 1755 h 1904"/>
              <a:gd name="T66" fmla="*/ 501 w 1894"/>
              <a:gd name="T67" fmla="*/ 1720 h 1904"/>
              <a:gd name="T68" fmla="*/ 390 w 1894"/>
              <a:gd name="T69" fmla="*/ 1681 h 1904"/>
              <a:gd name="T70" fmla="*/ 280 w 1894"/>
              <a:gd name="T71" fmla="*/ 1636 h 1904"/>
              <a:gd name="T72" fmla="*/ 172 w 1894"/>
              <a:gd name="T73" fmla="*/ 1585 h 1904"/>
              <a:gd name="T74" fmla="*/ 67 w 1894"/>
              <a:gd name="T75" fmla="*/ 1530 h 1904"/>
              <a:gd name="T76" fmla="*/ 16 w 1894"/>
              <a:gd name="T77" fmla="*/ 1495 h 1904"/>
              <a:gd name="T78" fmla="*/ 8 w 1894"/>
              <a:gd name="T79" fmla="*/ 1457 h 1904"/>
              <a:gd name="T80" fmla="*/ 0 w 1894"/>
              <a:gd name="T81" fmla="*/ 1401 h 1904"/>
              <a:gd name="T82" fmla="*/ 4 w 1894"/>
              <a:gd name="T83" fmla="*/ 1343 h 1904"/>
              <a:gd name="T84" fmla="*/ 388 w 1894"/>
              <a:gd name="T85" fmla="*/ 965 h 1904"/>
              <a:gd name="T86" fmla="*/ 386 w 1894"/>
              <a:gd name="T87" fmla="*/ 952 h 1904"/>
              <a:gd name="T88" fmla="*/ 390 w 1894"/>
              <a:gd name="T89" fmla="*/ 917 h 1904"/>
              <a:gd name="T90" fmla="*/ 412 w 1894"/>
              <a:gd name="T91" fmla="*/ 868 h 1904"/>
              <a:gd name="T92" fmla="*/ 468 w 1894"/>
              <a:gd name="T93" fmla="*/ 814 h 1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894" h="1904">
                <a:moveTo>
                  <a:pt x="651" y="0"/>
                </a:moveTo>
                <a:lnTo>
                  <a:pt x="653" y="0"/>
                </a:lnTo>
                <a:lnTo>
                  <a:pt x="659" y="0"/>
                </a:lnTo>
                <a:lnTo>
                  <a:pt x="668" y="0"/>
                </a:lnTo>
                <a:lnTo>
                  <a:pt x="682" y="0"/>
                </a:lnTo>
                <a:lnTo>
                  <a:pt x="699" y="1"/>
                </a:lnTo>
                <a:lnTo>
                  <a:pt x="720" y="1"/>
                </a:lnTo>
                <a:lnTo>
                  <a:pt x="742" y="3"/>
                </a:lnTo>
                <a:lnTo>
                  <a:pt x="769" y="4"/>
                </a:lnTo>
                <a:lnTo>
                  <a:pt x="799" y="6"/>
                </a:lnTo>
                <a:lnTo>
                  <a:pt x="831" y="8"/>
                </a:lnTo>
                <a:lnTo>
                  <a:pt x="865" y="10"/>
                </a:lnTo>
                <a:lnTo>
                  <a:pt x="902" y="13"/>
                </a:lnTo>
                <a:lnTo>
                  <a:pt x="941" y="17"/>
                </a:lnTo>
                <a:lnTo>
                  <a:pt x="982" y="21"/>
                </a:lnTo>
                <a:lnTo>
                  <a:pt x="1025" y="26"/>
                </a:lnTo>
                <a:lnTo>
                  <a:pt x="1070" y="32"/>
                </a:lnTo>
                <a:lnTo>
                  <a:pt x="1116" y="38"/>
                </a:lnTo>
                <a:lnTo>
                  <a:pt x="1164" y="46"/>
                </a:lnTo>
                <a:lnTo>
                  <a:pt x="1213" y="55"/>
                </a:lnTo>
                <a:lnTo>
                  <a:pt x="1263" y="63"/>
                </a:lnTo>
                <a:lnTo>
                  <a:pt x="1315" y="73"/>
                </a:lnTo>
                <a:lnTo>
                  <a:pt x="1366" y="85"/>
                </a:lnTo>
                <a:lnTo>
                  <a:pt x="1418" y="97"/>
                </a:lnTo>
                <a:lnTo>
                  <a:pt x="1472" y="111"/>
                </a:lnTo>
                <a:lnTo>
                  <a:pt x="1525" y="125"/>
                </a:lnTo>
                <a:lnTo>
                  <a:pt x="1579" y="141"/>
                </a:lnTo>
                <a:lnTo>
                  <a:pt x="1632" y="159"/>
                </a:lnTo>
                <a:lnTo>
                  <a:pt x="1685" y="177"/>
                </a:lnTo>
                <a:lnTo>
                  <a:pt x="1739" y="197"/>
                </a:lnTo>
                <a:lnTo>
                  <a:pt x="1791" y="218"/>
                </a:lnTo>
                <a:lnTo>
                  <a:pt x="1843" y="241"/>
                </a:lnTo>
                <a:lnTo>
                  <a:pt x="1894" y="266"/>
                </a:lnTo>
                <a:lnTo>
                  <a:pt x="1729" y="1139"/>
                </a:lnTo>
                <a:lnTo>
                  <a:pt x="1733" y="1140"/>
                </a:lnTo>
                <a:lnTo>
                  <a:pt x="1742" y="1146"/>
                </a:lnTo>
                <a:lnTo>
                  <a:pt x="1755" y="1156"/>
                </a:lnTo>
                <a:lnTo>
                  <a:pt x="1768" y="1173"/>
                </a:lnTo>
                <a:lnTo>
                  <a:pt x="1778" y="1199"/>
                </a:lnTo>
                <a:lnTo>
                  <a:pt x="1781" y="1234"/>
                </a:lnTo>
                <a:lnTo>
                  <a:pt x="1777" y="1281"/>
                </a:lnTo>
                <a:lnTo>
                  <a:pt x="1760" y="1341"/>
                </a:lnTo>
                <a:lnTo>
                  <a:pt x="1472" y="1765"/>
                </a:lnTo>
                <a:lnTo>
                  <a:pt x="1432" y="1765"/>
                </a:lnTo>
                <a:lnTo>
                  <a:pt x="1324" y="1904"/>
                </a:lnTo>
                <a:lnTo>
                  <a:pt x="1322" y="1904"/>
                </a:lnTo>
                <a:lnTo>
                  <a:pt x="1315" y="1903"/>
                </a:lnTo>
                <a:lnTo>
                  <a:pt x="1304" y="1902"/>
                </a:lnTo>
                <a:lnTo>
                  <a:pt x="1290" y="1900"/>
                </a:lnTo>
                <a:lnTo>
                  <a:pt x="1270" y="1897"/>
                </a:lnTo>
                <a:lnTo>
                  <a:pt x="1249" y="1894"/>
                </a:lnTo>
                <a:lnTo>
                  <a:pt x="1223" y="1891"/>
                </a:lnTo>
                <a:lnTo>
                  <a:pt x="1194" y="1887"/>
                </a:lnTo>
                <a:lnTo>
                  <a:pt x="1162" y="1881"/>
                </a:lnTo>
                <a:lnTo>
                  <a:pt x="1128" y="1876"/>
                </a:lnTo>
                <a:lnTo>
                  <a:pt x="1091" y="1869"/>
                </a:lnTo>
                <a:lnTo>
                  <a:pt x="1050" y="1862"/>
                </a:lnTo>
                <a:lnTo>
                  <a:pt x="1008" y="1854"/>
                </a:lnTo>
                <a:lnTo>
                  <a:pt x="964" y="1845"/>
                </a:lnTo>
                <a:lnTo>
                  <a:pt x="918" y="1835"/>
                </a:lnTo>
                <a:lnTo>
                  <a:pt x="870" y="1824"/>
                </a:lnTo>
                <a:lnTo>
                  <a:pt x="820" y="1813"/>
                </a:lnTo>
                <a:lnTo>
                  <a:pt x="769" y="1800"/>
                </a:lnTo>
                <a:lnTo>
                  <a:pt x="717" y="1786"/>
                </a:lnTo>
                <a:lnTo>
                  <a:pt x="664" y="1772"/>
                </a:lnTo>
                <a:lnTo>
                  <a:pt x="610" y="1755"/>
                </a:lnTo>
                <a:lnTo>
                  <a:pt x="555" y="1738"/>
                </a:lnTo>
                <a:lnTo>
                  <a:pt x="501" y="1720"/>
                </a:lnTo>
                <a:lnTo>
                  <a:pt x="445" y="1701"/>
                </a:lnTo>
                <a:lnTo>
                  <a:pt x="390" y="1681"/>
                </a:lnTo>
                <a:lnTo>
                  <a:pt x="334" y="1659"/>
                </a:lnTo>
                <a:lnTo>
                  <a:pt x="280" y="1636"/>
                </a:lnTo>
                <a:lnTo>
                  <a:pt x="225" y="1611"/>
                </a:lnTo>
                <a:lnTo>
                  <a:pt x="172" y="1585"/>
                </a:lnTo>
                <a:lnTo>
                  <a:pt x="119" y="1559"/>
                </a:lnTo>
                <a:lnTo>
                  <a:pt x="67" y="1530"/>
                </a:lnTo>
                <a:lnTo>
                  <a:pt x="17" y="1500"/>
                </a:lnTo>
                <a:lnTo>
                  <a:pt x="16" y="1495"/>
                </a:lnTo>
                <a:lnTo>
                  <a:pt x="12" y="1480"/>
                </a:lnTo>
                <a:lnTo>
                  <a:pt x="8" y="1457"/>
                </a:lnTo>
                <a:lnTo>
                  <a:pt x="4" y="1430"/>
                </a:lnTo>
                <a:lnTo>
                  <a:pt x="0" y="1401"/>
                </a:lnTo>
                <a:lnTo>
                  <a:pt x="0" y="1370"/>
                </a:lnTo>
                <a:lnTo>
                  <a:pt x="4" y="1343"/>
                </a:lnTo>
                <a:lnTo>
                  <a:pt x="12" y="1319"/>
                </a:lnTo>
                <a:lnTo>
                  <a:pt x="388" y="965"/>
                </a:lnTo>
                <a:lnTo>
                  <a:pt x="387" y="961"/>
                </a:lnTo>
                <a:lnTo>
                  <a:pt x="386" y="952"/>
                </a:lnTo>
                <a:lnTo>
                  <a:pt x="386" y="936"/>
                </a:lnTo>
                <a:lnTo>
                  <a:pt x="390" y="917"/>
                </a:lnTo>
                <a:lnTo>
                  <a:pt x="397" y="893"/>
                </a:lnTo>
                <a:lnTo>
                  <a:pt x="412" y="868"/>
                </a:lnTo>
                <a:lnTo>
                  <a:pt x="435" y="841"/>
                </a:lnTo>
                <a:lnTo>
                  <a:pt x="468" y="814"/>
                </a:lnTo>
                <a:lnTo>
                  <a:pt x="651" y="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637" name="Freeform 317"/>
          <p:cNvSpPr>
            <a:spLocks/>
          </p:cNvSpPr>
          <p:nvPr/>
        </p:nvSpPr>
        <p:spPr bwMode="auto">
          <a:xfrm>
            <a:off x="6716713" y="5572125"/>
            <a:ext cx="134937" cy="42863"/>
          </a:xfrm>
          <a:custGeom>
            <a:avLst/>
            <a:gdLst>
              <a:gd name="T0" fmla="*/ 40 w 1106"/>
              <a:gd name="T1" fmla="*/ 0 h 331"/>
              <a:gd name="T2" fmla="*/ 1106 w 1106"/>
              <a:gd name="T3" fmla="*/ 277 h 331"/>
              <a:gd name="T4" fmla="*/ 1071 w 1106"/>
              <a:gd name="T5" fmla="*/ 331 h 331"/>
              <a:gd name="T6" fmla="*/ 0 w 1106"/>
              <a:gd name="T7" fmla="*/ 36 h 331"/>
              <a:gd name="T8" fmla="*/ 40 w 1106"/>
              <a:gd name="T9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6" h="331">
                <a:moveTo>
                  <a:pt x="40" y="0"/>
                </a:moveTo>
                <a:lnTo>
                  <a:pt x="1106" y="277"/>
                </a:lnTo>
                <a:lnTo>
                  <a:pt x="1071" y="331"/>
                </a:lnTo>
                <a:lnTo>
                  <a:pt x="0" y="36"/>
                </a:lnTo>
                <a:lnTo>
                  <a:pt x="4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38" name="Freeform 318"/>
          <p:cNvSpPr>
            <a:spLocks/>
          </p:cNvSpPr>
          <p:nvPr/>
        </p:nvSpPr>
        <p:spPr bwMode="auto">
          <a:xfrm>
            <a:off x="6694488" y="5591175"/>
            <a:ext cx="157162" cy="66675"/>
          </a:xfrm>
          <a:custGeom>
            <a:avLst/>
            <a:gdLst>
              <a:gd name="T0" fmla="*/ 1282 w 1285"/>
              <a:gd name="T1" fmla="*/ 391 h 505"/>
              <a:gd name="T2" fmla="*/ 1264 w 1285"/>
              <a:gd name="T3" fmla="*/ 389 h 505"/>
              <a:gd name="T4" fmla="*/ 1232 w 1285"/>
              <a:gd name="T5" fmla="*/ 385 h 505"/>
              <a:gd name="T6" fmla="*/ 1183 w 1285"/>
              <a:gd name="T7" fmla="*/ 378 h 505"/>
              <a:gd name="T8" fmla="*/ 1124 w 1285"/>
              <a:gd name="T9" fmla="*/ 369 h 505"/>
              <a:gd name="T10" fmla="*/ 1052 w 1285"/>
              <a:gd name="T11" fmla="*/ 355 h 505"/>
              <a:gd name="T12" fmla="*/ 971 w 1285"/>
              <a:gd name="T13" fmla="*/ 340 h 505"/>
              <a:gd name="T14" fmla="*/ 881 w 1285"/>
              <a:gd name="T15" fmla="*/ 322 h 505"/>
              <a:gd name="T16" fmla="*/ 785 w 1285"/>
              <a:gd name="T17" fmla="*/ 299 h 505"/>
              <a:gd name="T18" fmla="*/ 684 w 1285"/>
              <a:gd name="T19" fmla="*/ 273 h 505"/>
              <a:gd name="T20" fmla="*/ 579 w 1285"/>
              <a:gd name="T21" fmla="*/ 244 h 505"/>
              <a:gd name="T22" fmla="*/ 472 w 1285"/>
              <a:gd name="T23" fmla="*/ 209 h 505"/>
              <a:gd name="T24" fmla="*/ 364 w 1285"/>
              <a:gd name="T25" fmla="*/ 171 h 505"/>
              <a:gd name="T26" fmla="*/ 259 w 1285"/>
              <a:gd name="T27" fmla="*/ 128 h 505"/>
              <a:gd name="T28" fmla="*/ 155 w 1285"/>
              <a:gd name="T29" fmla="*/ 81 h 505"/>
              <a:gd name="T30" fmla="*/ 55 w 1285"/>
              <a:gd name="T31" fmla="*/ 28 h 505"/>
              <a:gd name="T32" fmla="*/ 6 w 1285"/>
              <a:gd name="T33" fmla="*/ 4 h 505"/>
              <a:gd name="T34" fmla="*/ 2 w 1285"/>
              <a:gd name="T35" fmla="*/ 32 h 505"/>
              <a:gd name="T36" fmla="*/ 0 w 1285"/>
              <a:gd name="T37" fmla="*/ 76 h 505"/>
              <a:gd name="T38" fmla="*/ 8 w 1285"/>
              <a:gd name="T39" fmla="*/ 120 h 505"/>
              <a:gd name="T40" fmla="*/ 19 w 1285"/>
              <a:gd name="T41" fmla="*/ 139 h 505"/>
              <a:gd name="T42" fmla="*/ 28 w 1285"/>
              <a:gd name="T43" fmla="*/ 144 h 505"/>
              <a:gd name="T44" fmla="*/ 47 w 1285"/>
              <a:gd name="T45" fmla="*/ 155 h 505"/>
              <a:gd name="T46" fmla="*/ 75 w 1285"/>
              <a:gd name="T47" fmla="*/ 170 h 505"/>
              <a:gd name="T48" fmla="*/ 112 w 1285"/>
              <a:gd name="T49" fmla="*/ 190 h 505"/>
              <a:gd name="T50" fmla="*/ 159 w 1285"/>
              <a:gd name="T51" fmla="*/ 212 h 505"/>
              <a:gd name="T52" fmla="*/ 215 w 1285"/>
              <a:gd name="T53" fmla="*/ 238 h 505"/>
              <a:gd name="T54" fmla="*/ 281 w 1285"/>
              <a:gd name="T55" fmla="*/ 267 h 505"/>
              <a:gd name="T56" fmla="*/ 358 w 1285"/>
              <a:gd name="T57" fmla="*/ 296 h 505"/>
              <a:gd name="T58" fmla="*/ 443 w 1285"/>
              <a:gd name="T59" fmla="*/ 326 h 505"/>
              <a:gd name="T60" fmla="*/ 540 w 1285"/>
              <a:gd name="T61" fmla="*/ 357 h 505"/>
              <a:gd name="T62" fmla="*/ 647 w 1285"/>
              <a:gd name="T63" fmla="*/ 387 h 505"/>
              <a:gd name="T64" fmla="*/ 764 w 1285"/>
              <a:gd name="T65" fmla="*/ 416 h 505"/>
              <a:gd name="T66" fmla="*/ 890 w 1285"/>
              <a:gd name="T67" fmla="*/ 444 h 505"/>
              <a:gd name="T68" fmla="*/ 1028 w 1285"/>
              <a:gd name="T69" fmla="*/ 472 h 505"/>
              <a:gd name="T70" fmla="*/ 1177 w 1285"/>
              <a:gd name="T71" fmla="*/ 494 h 505"/>
              <a:gd name="T72" fmla="*/ 1256 w 1285"/>
              <a:gd name="T73" fmla="*/ 503 h 505"/>
              <a:gd name="T74" fmla="*/ 1265 w 1285"/>
              <a:gd name="T75" fmla="*/ 487 h 505"/>
              <a:gd name="T76" fmla="*/ 1278 w 1285"/>
              <a:gd name="T77" fmla="*/ 456 h 505"/>
              <a:gd name="T78" fmla="*/ 1285 w 1285"/>
              <a:gd name="T79" fmla="*/ 41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85" h="505">
                <a:moveTo>
                  <a:pt x="1284" y="391"/>
                </a:moveTo>
                <a:lnTo>
                  <a:pt x="1282" y="391"/>
                </a:lnTo>
                <a:lnTo>
                  <a:pt x="1275" y="390"/>
                </a:lnTo>
                <a:lnTo>
                  <a:pt x="1264" y="389"/>
                </a:lnTo>
                <a:lnTo>
                  <a:pt x="1250" y="387"/>
                </a:lnTo>
                <a:lnTo>
                  <a:pt x="1232" y="385"/>
                </a:lnTo>
                <a:lnTo>
                  <a:pt x="1209" y="382"/>
                </a:lnTo>
                <a:lnTo>
                  <a:pt x="1183" y="378"/>
                </a:lnTo>
                <a:lnTo>
                  <a:pt x="1155" y="374"/>
                </a:lnTo>
                <a:lnTo>
                  <a:pt x="1124" y="369"/>
                </a:lnTo>
                <a:lnTo>
                  <a:pt x="1089" y="362"/>
                </a:lnTo>
                <a:lnTo>
                  <a:pt x="1052" y="355"/>
                </a:lnTo>
                <a:lnTo>
                  <a:pt x="1013" y="349"/>
                </a:lnTo>
                <a:lnTo>
                  <a:pt x="971" y="340"/>
                </a:lnTo>
                <a:lnTo>
                  <a:pt x="926" y="332"/>
                </a:lnTo>
                <a:lnTo>
                  <a:pt x="881" y="322"/>
                </a:lnTo>
                <a:lnTo>
                  <a:pt x="834" y="311"/>
                </a:lnTo>
                <a:lnTo>
                  <a:pt x="785" y="299"/>
                </a:lnTo>
                <a:lnTo>
                  <a:pt x="735" y="287"/>
                </a:lnTo>
                <a:lnTo>
                  <a:pt x="684" y="273"/>
                </a:lnTo>
                <a:lnTo>
                  <a:pt x="632" y="259"/>
                </a:lnTo>
                <a:lnTo>
                  <a:pt x="579" y="244"/>
                </a:lnTo>
                <a:lnTo>
                  <a:pt x="526" y="228"/>
                </a:lnTo>
                <a:lnTo>
                  <a:pt x="472" y="209"/>
                </a:lnTo>
                <a:lnTo>
                  <a:pt x="419" y="191"/>
                </a:lnTo>
                <a:lnTo>
                  <a:pt x="364" y="171"/>
                </a:lnTo>
                <a:lnTo>
                  <a:pt x="311" y="150"/>
                </a:lnTo>
                <a:lnTo>
                  <a:pt x="259" y="128"/>
                </a:lnTo>
                <a:lnTo>
                  <a:pt x="206" y="105"/>
                </a:lnTo>
                <a:lnTo>
                  <a:pt x="155" y="81"/>
                </a:lnTo>
                <a:lnTo>
                  <a:pt x="104" y="55"/>
                </a:lnTo>
                <a:lnTo>
                  <a:pt x="55" y="28"/>
                </a:lnTo>
                <a:lnTo>
                  <a:pt x="7" y="0"/>
                </a:lnTo>
                <a:lnTo>
                  <a:pt x="6" y="4"/>
                </a:lnTo>
                <a:lnTo>
                  <a:pt x="4" y="15"/>
                </a:lnTo>
                <a:lnTo>
                  <a:pt x="2" y="32"/>
                </a:lnTo>
                <a:lnTo>
                  <a:pt x="0" y="53"/>
                </a:lnTo>
                <a:lnTo>
                  <a:pt x="0" y="76"/>
                </a:lnTo>
                <a:lnTo>
                  <a:pt x="2" y="98"/>
                </a:lnTo>
                <a:lnTo>
                  <a:pt x="8" y="120"/>
                </a:lnTo>
                <a:lnTo>
                  <a:pt x="18" y="137"/>
                </a:lnTo>
                <a:lnTo>
                  <a:pt x="19" y="139"/>
                </a:lnTo>
                <a:lnTo>
                  <a:pt x="22" y="141"/>
                </a:lnTo>
                <a:lnTo>
                  <a:pt x="28" y="144"/>
                </a:lnTo>
                <a:lnTo>
                  <a:pt x="37" y="148"/>
                </a:lnTo>
                <a:lnTo>
                  <a:pt x="47" y="155"/>
                </a:lnTo>
                <a:lnTo>
                  <a:pt x="59" y="162"/>
                </a:lnTo>
                <a:lnTo>
                  <a:pt x="75" y="170"/>
                </a:lnTo>
                <a:lnTo>
                  <a:pt x="92" y="180"/>
                </a:lnTo>
                <a:lnTo>
                  <a:pt x="112" y="190"/>
                </a:lnTo>
                <a:lnTo>
                  <a:pt x="134" y="200"/>
                </a:lnTo>
                <a:lnTo>
                  <a:pt x="159" y="212"/>
                </a:lnTo>
                <a:lnTo>
                  <a:pt x="186" y="225"/>
                </a:lnTo>
                <a:lnTo>
                  <a:pt x="215" y="238"/>
                </a:lnTo>
                <a:lnTo>
                  <a:pt x="247" y="252"/>
                </a:lnTo>
                <a:lnTo>
                  <a:pt x="281" y="267"/>
                </a:lnTo>
                <a:lnTo>
                  <a:pt x="318" y="281"/>
                </a:lnTo>
                <a:lnTo>
                  <a:pt x="358" y="296"/>
                </a:lnTo>
                <a:lnTo>
                  <a:pt x="399" y="311"/>
                </a:lnTo>
                <a:lnTo>
                  <a:pt x="443" y="326"/>
                </a:lnTo>
                <a:lnTo>
                  <a:pt x="491" y="341"/>
                </a:lnTo>
                <a:lnTo>
                  <a:pt x="540" y="357"/>
                </a:lnTo>
                <a:lnTo>
                  <a:pt x="592" y="372"/>
                </a:lnTo>
                <a:lnTo>
                  <a:pt x="647" y="387"/>
                </a:lnTo>
                <a:lnTo>
                  <a:pt x="703" y="402"/>
                </a:lnTo>
                <a:lnTo>
                  <a:pt x="764" y="416"/>
                </a:lnTo>
                <a:lnTo>
                  <a:pt x="826" y="431"/>
                </a:lnTo>
                <a:lnTo>
                  <a:pt x="890" y="444"/>
                </a:lnTo>
                <a:lnTo>
                  <a:pt x="958" y="459"/>
                </a:lnTo>
                <a:lnTo>
                  <a:pt x="1028" y="472"/>
                </a:lnTo>
                <a:lnTo>
                  <a:pt x="1101" y="483"/>
                </a:lnTo>
                <a:lnTo>
                  <a:pt x="1177" y="494"/>
                </a:lnTo>
                <a:lnTo>
                  <a:pt x="1255" y="505"/>
                </a:lnTo>
                <a:lnTo>
                  <a:pt x="1256" y="503"/>
                </a:lnTo>
                <a:lnTo>
                  <a:pt x="1260" y="497"/>
                </a:lnTo>
                <a:lnTo>
                  <a:pt x="1265" y="487"/>
                </a:lnTo>
                <a:lnTo>
                  <a:pt x="1272" y="473"/>
                </a:lnTo>
                <a:lnTo>
                  <a:pt x="1278" y="456"/>
                </a:lnTo>
                <a:lnTo>
                  <a:pt x="1282" y="437"/>
                </a:lnTo>
                <a:lnTo>
                  <a:pt x="1285" y="415"/>
                </a:lnTo>
                <a:lnTo>
                  <a:pt x="1284" y="391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39" name="AutoShape 319"/>
          <p:cNvSpPr>
            <a:spLocks noChangeAspect="1" noChangeArrowheads="1" noTextEdit="1"/>
          </p:cNvSpPr>
          <p:nvPr/>
        </p:nvSpPr>
        <p:spPr bwMode="auto">
          <a:xfrm>
            <a:off x="6646863" y="5322888"/>
            <a:ext cx="25400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40" name="Freeform 320"/>
          <p:cNvSpPr>
            <a:spLocks/>
          </p:cNvSpPr>
          <p:nvPr/>
        </p:nvSpPr>
        <p:spPr bwMode="auto">
          <a:xfrm>
            <a:off x="6699250" y="5341938"/>
            <a:ext cx="36513" cy="49212"/>
          </a:xfrm>
          <a:custGeom>
            <a:avLst/>
            <a:gdLst>
              <a:gd name="T0" fmla="*/ 63 w 179"/>
              <a:gd name="T1" fmla="*/ 28 h 216"/>
              <a:gd name="T2" fmla="*/ 49 w 179"/>
              <a:gd name="T3" fmla="*/ 37 h 216"/>
              <a:gd name="T4" fmla="*/ 38 w 179"/>
              <a:gd name="T5" fmla="*/ 47 h 216"/>
              <a:gd name="T6" fmla="*/ 27 w 179"/>
              <a:gd name="T7" fmla="*/ 59 h 216"/>
              <a:gd name="T8" fmla="*/ 18 w 179"/>
              <a:gd name="T9" fmla="*/ 72 h 216"/>
              <a:gd name="T10" fmla="*/ 10 w 179"/>
              <a:gd name="T11" fmla="*/ 86 h 216"/>
              <a:gd name="T12" fmla="*/ 5 w 179"/>
              <a:gd name="T13" fmla="*/ 101 h 216"/>
              <a:gd name="T14" fmla="*/ 2 w 179"/>
              <a:gd name="T15" fmla="*/ 117 h 216"/>
              <a:gd name="T16" fmla="*/ 0 w 179"/>
              <a:gd name="T17" fmla="*/ 133 h 216"/>
              <a:gd name="T18" fmla="*/ 2 w 179"/>
              <a:gd name="T19" fmla="*/ 155 h 216"/>
              <a:gd name="T20" fmla="*/ 10 w 179"/>
              <a:gd name="T21" fmla="*/ 173 h 216"/>
              <a:gd name="T22" fmla="*/ 23 w 179"/>
              <a:gd name="T23" fmla="*/ 190 h 216"/>
              <a:gd name="T24" fmla="*/ 40 w 179"/>
              <a:gd name="T25" fmla="*/ 201 h 216"/>
              <a:gd name="T26" fmla="*/ 59 w 179"/>
              <a:gd name="T27" fmla="*/ 211 h 216"/>
              <a:gd name="T28" fmla="*/ 79 w 179"/>
              <a:gd name="T29" fmla="*/ 215 h 216"/>
              <a:gd name="T30" fmla="*/ 100 w 179"/>
              <a:gd name="T31" fmla="*/ 216 h 216"/>
              <a:gd name="T32" fmla="*/ 120 w 179"/>
              <a:gd name="T33" fmla="*/ 213 h 216"/>
              <a:gd name="T34" fmla="*/ 124 w 179"/>
              <a:gd name="T35" fmla="*/ 213 h 216"/>
              <a:gd name="T36" fmla="*/ 128 w 179"/>
              <a:gd name="T37" fmla="*/ 211 h 216"/>
              <a:gd name="T38" fmla="*/ 131 w 179"/>
              <a:gd name="T39" fmla="*/ 208 h 216"/>
              <a:gd name="T40" fmla="*/ 132 w 179"/>
              <a:gd name="T41" fmla="*/ 203 h 216"/>
              <a:gd name="T42" fmla="*/ 130 w 179"/>
              <a:gd name="T43" fmla="*/ 198 h 216"/>
              <a:gd name="T44" fmla="*/ 126 w 179"/>
              <a:gd name="T45" fmla="*/ 194 h 216"/>
              <a:gd name="T46" fmla="*/ 121 w 179"/>
              <a:gd name="T47" fmla="*/ 190 h 216"/>
              <a:gd name="T48" fmla="*/ 116 w 179"/>
              <a:gd name="T49" fmla="*/ 187 h 216"/>
              <a:gd name="T50" fmla="*/ 105 w 179"/>
              <a:gd name="T51" fmla="*/ 184 h 216"/>
              <a:gd name="T52" fmla="*/ 95 w 179"/>
              <a:gd name="T53" fmla="*/ 182 h 216"/>
              <a:gd name="T54" fmla="*/ 84 w 179"/>
              <a:gd name="T55" fmla="*/ 180 h 216"/>
              <a:gd name="T56" fmla="*/ 75 w 179"/>
              <a:gd name="T57" fmla="*/ 178 h 216"/>
              <a:gd name="T58" fmla="*/ 65 w 179"/>
              <a:gd name="T59" fmla="*/ 175 h 216"/>
              <a:gd name="T60" fmla="*/ 56 w 179"/>
              <a:gd name="T61" fmla="*/ 170 h 216"/>
              <a:gd name="T62" fmla="*/ 47 w 179"/>
              <a:gd name="T63" fmla="*/ 165 h 216"/>
              <a:gd name="T64" fmla="*/ 39 w 179"/>
              <a:gd name="T65" fmla="*/ 156 h 216"/>
              <a:gd name="T66" fmla="*/ 36 w 179"/>
              <a:gd name="T67" fmla="*/ 120 h 216"/>
              <a:gd name="T68" fmla="*/ 44 w 179"/>
              <a:gd name="T69" fmla="*/ 90 h 216"/>
              <a:gd name="T70" fmla="*/ 61 w 179"/>
              <a:gd name="T71" fmla="*/ 67 h 216"/>
              <a:gd name="T72" fmla="*/ 84 w 179"/>
              <a:gd name="T73" fmla="*/ 47 h 216"/>
              <a:gd name="T74" fmla="*/ 109 w 179"/>
              <a:gd name="T75" fmla="*/ 32 h 216"/>
              <a:gd name="T76" fmla="*/ 136 w 179"/>
              <a:gd name="T77" fmla="*/ 21 h 216"/>
              <a:gd name="T78" fmla="*/ 160 w 179"/>
              <a:gd name="T79" fmla="*/ 12 h 216"/>
              <a:gd name="T80" fmla="*/ 179 w 179"/>
              <a:gd name="T81" fmla="*/ 5 h 216"/>
              <a:gd name="T82" fmla="*/ 167 w 179"/>
              <a:gd name="T83" fmla="*/ 1 h 216"/>
              <a:gd name="T84" fmla="*/ 154 w 179"/>
              <a:gd name="T85" fmla="*/ 0 h 216"/>
              <a:gd name="T86" fmla="*/ 140 w 179"/>
              <a:gd name="T87" fmla="*/ 2 h 216"/>
              <a:gd name="T88" fmla="*/ 124 w 179"/>
              <a:gd name="T89" fmla="*/ 5 h 216"/>
              <a:gd name="T90" fmla="*/ 108 w 179"/>
              <a:gd name="T91" fmla="*/ 10 h 216"/>
              <a:gd name="T92" fmla="*/ 92 w 179"/>
              <a:gd name="T93" fmla="*/ 15 h 216"/>
              <a:gd name="T94" fmla="*/ 77 w 179"/>
              <a:gd name="T95" fmla="*/ 22 h 216"/>
              <a:gd name="T96" fmla="*/ 63 w 179"/>
              <a:gd name="T97" fmla="*/ 28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9" h="216">
                <a:moveTo>
                  <a:pt x="63" y="28"/>
                </a:moveTo>
                <a:lnTo>
                  <a:pt x="49" y="37"/>
                </a:lnTo>
                <a:lnTo>
                  <a:pt x="38" y="47"/>
                </a:lnTo>
                <a:lnTo>
                  <a:pt x="27" y="59"/>
                </a:lnTo>
                <a:lnTo>
                  <a:pt x="18" y="72"/>
                </a:lnTo>
                <a:lnTo>
                  <a:pt x="10" y="86"/>
                </a:lnTo>
                <a:lnTo>
                  <a:pt x="5" y="101"/>
                </a:lnTo>
                <a:lnTo>
                  <a:pt x="2" y="117"/>
                </a:lnTo>
                <a:lnTo>
                  <a:pt x="0" y="133"/>
                </a:lnTo>
                <a:lnTo>
                  <a:pt x="2" y="155"/>
                </a:lnTo>
                <a:lnTo>
                  <a:pt x="10" y="173"/>
                </a:lnTo>
                <a:lnTo>
                  <a:pt x="23" y="190"/>
                </a:lnTo>
                <a:lnTo>
                  <a:pt x="40" y="201"/>
                </a:lnTo>
                <a:lnTo>
                  <a:pt x="59" y="211"/>
                </a:lnTo>
                <a:lnTo>
                  <a:pt x="79" y="215"/>
                </a:lnTo>
                <a:lnTo>
                  <a:pt x="100" y="216"/>
                </a:lnTo>
                <a:lnTo>
                  <a:pt x="120" y="213"/>
                </a:lnTo>
                <a:lnTo>
                  <a:pt x="124" y="213"/>
                </a:lnTo>
                <a:lnTo>
                  <a:pt x="128" y="211"/>
                </a:lnTo>
                <a:lnTo>
                  <a:pt x="131" y="208"/>
                </a:lnTo>
                <a:lnTo>
                  <a:pt x="132" y="203"/>
                </a:lnTo>
                <a:lnTo>
                  <a:pt x="130" y="198"/>
                </a:lnTo>
                <a:lnTo>
                  <a:pt x="126" y="194"/>
                </a:lnTo>
                <a:lnTo>
                  <a:pt x="121" y="190"/>
                </a:lnTo>
                <a:lnTo>
                  <a:pt x="116" y="187"/>
                </a:lnTo>
                <a:lnTo>
                  <a:pt x="105" y="184"/>
                </a:lnTo>
                <a:lnTo>
                  <a:pt x="95" y="182"/>
                </a:lnTo>
                <a:lnTo>
                  <a:pt x="84" y="180"/>
                </a:lnTo>
                <a:lnTo>
                  <a:pt x="75" y="178"/>
                </a:lnTo>
                <a:lnTo>
                  <a:pt x="65" y="175"/>
                </a:lnTo>
                <a:lnTo>
                  <a:pt x="56" y="170"/>
                </a:lnTo>
                <a:lnTo>
                  <a:pt x="47" y="165"/>
                </a:lnTo>
                <a:lnTo>
                  <a:pt x="39" y="156"/>
                </a:lnTo>
                <a:lnTo>
                  <a:pt x="36" y="120"/>
                </a:lnTo>
                <a:lnTo>
                  <a:pt x="44" y="90"/>
                </a:lnTo>
                <a:lnTo>
                  <a:pt x="61" y="67"/>
                </a:lnTo>
                <a:lnTo>
                  <a:pt x="84" y="47"/>
                </a:lnTo>
                <a:lnTo>
                  <a:pt x="109" y="32"/>
                </a:lnTo>
                <a:lnTo>
                  <a:pt x="136" y="21"/>
                </a:lnTo>
                <a:lnTo>
                  <a:pt x="160" y="12"/>
                </a:lnTo>
                <a:lnTo>
                  <a:pt x="179" y="5"/>
                </a:lnTo>
                <a:lnTo>
                  <a:pt x="167" y="1"/>
                </a:lnTo>
                <a:lnTo>
                  <a:pt x="154" y="0"/>
                </a:lnTo>
                <a:lnTo>
                  <a:pt x="140" y="2"/>
                </a:lnTo>
                <a:lnTo>
                  <a:pt x="124" y="5"/>
                </a:lnTo>
                <a:lnTo>
                  <a:pt x="108" y="10"/>
                </a:lnTo>
                <a:lnTo>
                  <a:pt x="92" y="15"/>
                </a:lnTo>
                <a:lnTo>
                  <a:pt x="77" y="22"/>
                </a:lnTo>
                <a:lnTo>
                  <a:pt x="63" y="28"/>
                </a:lnTo>
                <a:close/>
              </a:path>
            </a:pathLst>
          </a:custGeom>
          <a:solidFill>
            <a:srgbClr val="C9E8FF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641" name="Freeform 321"/>
          <p:cNvSpPr>
            <a:spLocks/>
          </p:cNvSpPr>
          <p:nvPr/>
        </p:nvSpPr>
        <p:spPr bwMode="auto">
          <a:xfrm>
            <a:off x="6761163" y="5340350"/>
            <a:ext cx="22225" cy="38100"/>
          </a:xfrm>
          <a:custGeom>
            <a:avLst/>
            <a:gdLst>
              <a:gd name="T0" fmla="*/ 96 w 114"/>
              <a:gd name="T1" fmla="*/ 55 h 168"/>
              <a:gd name="T2" fmla="*/ 101 w 114"/>
              <a:gd name="T3" fmla="*/ 72 h 168"/>
              <a:gd name="T4" fmla="*/ 100 w 114"/>
              <a:gd name="T5" fmla="*/ 88 h 168"/>
              <a:gd name="T6" fmla="*/ 92 w 114"/>
              <a:gd name="T7" fmla="*/ 101 h 168"/>
              <a:gd name="T8" fmla="*/ 82 w 114"/>
              <a:gd name="T9" fmla="*/ 112 h 168"/>
              <a:gd name="T10" fmla="*/ 69 w 114"/>
              <a:gd name="T11" fmla="*/ 123 h 168"/>
              <a:gd name="T12" fmla="*/ 54 w 114"/>
              <a:gd name="T13" fmla="*/ 134 h 168"/>
              <a:gd name="T14" fmla="*/ 40 w 114"/>
              <a:gd name="T15" fmla="*/ 143 h 168"/>
              <a:gd name="T16" fmla="*/ 27 w 114"/>
              <a:gd name="T17" fmla="*/ 153 h 168"/>
              <a:gd name="T18" fmla="*/ 25 w 114"/>
              <a:gd name="T19" fmla="*/ 156 h 168"/>
              <a:gd name="T20" fmla="*/ 24 w 114"/>
              <a:gd name="T21" fmla="*/ 158 h 168"/>
              <a:gd name="T22" fmla="*/ 24 w 114"/>
              <a:gd name="T23" fmla="*/ 162 h 168"/>
              <a:gd name="T24" fmla="*/ 25 w 114"/>
              <a:gd name="T25" fmla="*/ 165 h 168"/>
              <a:gd name="T26" fmla="*/ 28 w 114"/>
              <a:gd name="T27" fmla="*/ 167 h 168"/>
              <a:gd name="T28" fmla="*/ 31 w 114"/>
              <a:gd name="T29" fmla="*/ 168 h 168"/>
              <a:gd name="T30" fmla="*/ 33 w 114"/>
              <a:gd name="T31" fmla="*/ 168 h 168"/>
              <a:gd name="T32" fmla="*/ 37 w 114"/>
              <a:gd name="T33" fmla="*/ 167 h 168"/>
              <a:gd name="T34" fmla="*/ 53 w 114"/>
              <a:gd name="T35" fmla="*/ 157 h 168"/>
              <a:gd name="T36" fmla="*/ 69 w 114"/>
              <a:gd name="T37" fmla="*/ 147 h 168"/>
              <a:gd name="T38" fmla="*/ 84 w 114"/>
              <a:gd name="T39" fmla="*/ 135 h 168"/>
              <a:gd name="T40" fmla="*/ 97 w 114"/>
              <a:gd name="T41" fmla="*/ 121 h 168"/>
              <a:gd name="T42" fmla="*/ 107 w 114"/>
              <a:gd name="T43" fmla="*/ 106 h 168"/>
              <a:gd name="T44" fmla="*/ 113 w 114"/>
              <a:gd name="T45" fmla="*/ 89 h 168"/>
              <a:gd name="T46" fmla="*/ 114 w 114"/>
              <a:gd name="T47" fmla="*/ 71 h 168"/>
              <a:gd name="T48" fmla="*/ 110 w 114"/>
              <a:gd name="T49" fmla="*/ 51 h 168"/>
              <a:gd name="T50" fmla="*/ 101 w 114"/>
              <a:gd name="T51" fmla="*/ 36 h 168"/>
              <a:gd name="T52" fmla="*/ 87 w 114"/>
              <a:gd name="T53" fmla="*/ 24 h 168"/>
              <a:gd name="T54" fmla="*/ 70 w 114"/>
              <a:gd name="T55" fmla="*/ 14 h 168"/>
              <a:gd name="T56" fmla="*/ 51 w 114"/>
              <a:gd name="T57" fmla="*/ 7 h 168"/>
              <a:gd name="T58" fmla="*/ 32 w 114"/>
              <a:gd name="T59" fmla="*/ 2 h 168"/>
              <a:gd name="T60" fmla="*/ 17 w 114"/>
              <a:gd name="T61" fmla="*/ 0 h 168"/>
              <a:gd name="T62" fmla="*/ 5 w 114"/>
              <a:gd name="T63" fmla="*/ 0 h 168"/>
              <a:gd name="T64" fmla="*/ 0 w 114"/>
              <a:gd name="T65" fmla="*/ 3 h 168"/>
              <a:gd name="T66" fmla="*/ 12 w 114"/>
              <a:gd name="T67" fmla="*/ 9 h 168"/>
              <a:gd name="T68" fmla="*/ 26 w 114"/>
              <a:gd name="T69" fmla="*/ 13 h 168"/>
              <a:gd name="T70" fmla="*/ 41 w 114"/>
              <a:gd name="T71" fmla="*/ 17 h 168"/>
              <a:gd name="T72" fmla="*/ 54 w 114"/>
              <a:gd name="T73" fmla="*/ 22 h 168"/>
              <a:gd name="T74" fmla="*/ 68 w 114"/>
              <a:gd name="T75" fmla="*/ 27 h 168"/>
              <a:gd name="T76" fmla="*/ 80 w 114"/>
              <a:gd name="T77" fmla="*/ 34 h 168"/>
              <a:gd name="T78" fmla="*/ 89 w 114"/>
              <a:gd name="T79" fmla="*/ 43 h 168"/>
              <a:gd name="T80" fmla="*/ 96 w 114"/>
              <a:gd name="T81" fmla="*/ 55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4" h="168">
                <a:moveTo>
                  <a:pt x="96" y="55"/>
                </a:moveTo>
                <a:lnTo>
                  <a:pt x="101" y="72"/>
                </a:lnTo>
                <a:lnTo>
                  <a:pt x="100" y="88"/>
                </a:lnTo>
                <a:lnTo>
                  <a:pt x="92" y="101"/>
                </a:lnTo>
                <a:lnTo>
                  <a:pt x="82" y="112"/>
                </a:lnTo>
                <a:lnTo>
                  <a:pt x="69" y="123"/>
                </a:lnTo>
                <a:lnTo>
                  <a:pt x="54" y="134"/>
                </a:lnTo>
                <a:lnTo>
                  <a:pt x="40" y="143"/>
                </a:lnTo>
                <a:lnTo>
                  <a:pt x="27" y="153"/>
                </a:lnTo>
                <a:lnTo>
                  <a:pt x="25" y="156"/>
                </a:lnTo>
                <a:lnTo>
                  <a:pt x="24" y="158"/>
                </a:lnTo>
                <a:lnTo>
                  <a:pt x="24" y="162"/>
                </a:lnTo>
                <a:lnTo>
                  <a:pt x="25" y="165"/>
                </a:lnTo>
                <a:lnTo>
                  <a:pt x="28" y="167"/>
                </a:lnTo>
                <a:lnTo>
                  <a:pt x="31" y="168"/>
                </a:lnTo>
                <a:lnTo>
                  <a:pt x="33" y="168"/>
                </a:lnTo>
                <a:lnTo>
                  <a:pt x="37" y="167"/>
                </a:lnTo>
                <a:lnTo>
                  <a:pt x="53" y="157"/>
                </a:lnTo>
                <a:lnTo>
                  <a:pt x="69" y="147"/>
                </a:lnTo>
                <a:lnTo>
                  <a:pt x="84" y="135"/>
                </a:lnTo>
                <a:lnTo>
                  <a:pt x="97" y="121"/>
                </a:lnTo>
                <a:lnTo>
                  <a:pt x="107" y="106"/>
                </a:lnTo>
                <a:lnTo>
                  <a:pt x="113" y="89"/>
                </a:lnTo>
                <a:lnTo>
                  <a:pt x="114" y="71"/>
                </a:lnTo>
                <a:lnTo>
                  <a:pt x="110" y="51"/>
                </a:lnTo>
                <a:lnTo>
                  <a:pt x="101" y="36"/>
                </a:lnTo>
                <a:lnTo>
                  <a:pt x="87" y="24"/>
                </a:lnTo>
                <a:lnTo>
                  <a:pt x="70" y="14"/>
                </a:lnTo>
                <a:lnTo>
                  <a:pt x="51" y="7"/>
                </a:lnTo>
                <a:lnTo>
                  <a:pt x="32" y="2"/>
                </a:lnTo>
                <a:lnTo>
                  <a:pt x="17" y="0"/>
                </a:lnTo>
                <a:lnTo>
                  <a:pt x="5" y="0"/>
                </a:lnTo>
                <a:lnTo>
                  <a:pt x="0" y="3"/>
                </a:lnTo>
                <a:lnTo>
                  <a:pt x="12" y="9"/>
                </a:lnTo>
                <a:lnTo>
                  <a:pt x="26" y="13"/>
                </a:lnTo>
                <a:lnTo>
                  <a:pt x="41" y="17"/>
                </a:lnTo>
                <a:lnTo>
                  <a:pt x="54" y="22"/>
                </a:lnTo>
                <a:lnTo>
                  <a:pt x="68" y="27"/>
                </a:lnTo>
                <a:lnTo>
                  <a:pt x="80" y="34"/>
                </a:lnTo>
                <a:lnTo>
                  <a:pt x="89" y="43"/>
                </a:lnTo>
                <a:lnTo>
                  <a:pt x="96" y="55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42" name="Freeform 322"/>
          <p:cNvSpPr>
            <a:spLocks/>
          </p:cNvSpPr>
          <p:nvPr/>
        </p:nvSpPr>
        <p:spPr bwMode="auto">
          <a:xfrm>
            <a:off x="6677025" y="5332413"/>
            <a:ext cx="58738" cy="79375"/>
          </a:xfrm>
          <a:custGeom>
            <a:avLst/>
            <a:gdLst>
              <a:gd name="T0" fmla="*/ 90 w 289"/>
              <a:gd name="T1" fmla="*/ 65 h 351"/>
              <a:gd name="T2" fmla="*/ 48 w 289"/>
              <a:gd name="T3" fmla="*/ 106 h 351"/>
              <a:gd name="T4" fmla="*/ 15 w 289"/>
              <a:gd name="T5" fmla="*/ 155 h 351"/>
              <a:gd name="T6" fmla="*/ 0 w 289"/>
              <a:gd name="T7" fmla="*/ 210 h 351"/>
              <a:gd name="T8" fmla="*/ 3 w 289"/>
              <a:gd name="T9" fmla="*/ 248 h 351"/>
              <a:gd name="T10" fmla="*/ 8 w 289"/>
              <a:gd name="T11" fmla="*/ 262 h 351"/>
              <a:gd name="T12" fmla="*/ 17 w 289"/>
              <a:gd name="T13" fmla="*/ 276 h 351"/>
              <a:gd name="T14" fmla="*/ 29 w 289"/>
              <a:gd name="T15" fmla="*/ 288 h 351"/>
              <a:gd name="T16" fmla="*/ 50 w 289"/>
              <a:gd name="T17" fmla="*/ 301 h 351"/>
              <a:gd name="T18" fmla="*/ 77 w 289"/>
              <a:gd name="T19" fmla="*/ 315 h 351"/>
              <a:gd name="T20" fmla="*/ 107 w 289"/>
              <a:gd name="T21" fmla="*/ 326 h 351"/>
              <a:gd name="T22" fmla="*/ 136 w 289"/>
              <a:gd name="T23" fmla="*/ 334 h 351"/>
              <a:gd name="T24" fmla="*/ 167 w 289"/>
              <a:gd name="T25" fmla="*/ 341 h 351"/>
              <a:gd name="T26" fmla="*/ 197 w 289"/>
              <a:gd name="T27" fmla="*/ 345 h 351"/>
              <a:gd name="T28" fmla="*/ 228 w 289"/>
              <a:gd name="T29" fmla="*/ 348 h 351"/>
              <a:gd name="T30" fmla="*/ 259 w 289"/>
              <a:gd name="T31" fmla="*/ 350 h 351"/>
              <a:gd name="T32" fmla="*/ 279 w 289"/>
              <a:gd name="T33" fmla="*/ 351 h 351"/>
              <a:gd name="T34" fmla="*/ 286 w 289"/>
              <a:gd name="T35" fmla="*/ 345 h 351"/>
              <a:gd name="T36" fmla="*/ 289 w 289"/>
              <a:gd name="T37" fmla="*/ 335 h 351"/>
              <a:gd name="T38" fmla="*/ 282 w 289"/>
              <a:gd name="T39" fmla="*/ 328 h 351"/>
              <a:gd name="T40" fmla="*/ 263 w 289"/>
              <a:gd name="T41" fmla="*/ 322 h 351"/>
              <a:gd name="T42" fmla="*/ 236 w 289"/>
              <a:gd name="T43" fmla="*/ 317 h 351"/>
              <a:gd name="T44" fmla="*/ 208 w 289"/>
              <a:gd name="T45" fmla="*/ 313 h 351"/>
              <a:gd name="T46" fmla="*/ 179 w 289"/>
              <a:gd name="T47" fmla="*/ 308 h 351"/>
              <a:gd name="T48" fmla="*/ 152 w 289"/>
              <a:gd name="T49" fmla="*/ 303 h 351"/>
              <a:gd name="T50" fmla="*/ 125 w 289"/>
              <a:gd name="T51" fmla="*/ 296 h 351"/>
              <a:gd name="T52" fmla="*/ 98 w 289"/>
              <a:gd name="T53" fmla="*/ 287 h 351"/>
              <a:gd name="T54" fmla="*/ 72 w 289"/>
              <a:gd name="T55" fmla="*/ 276 h 351"/>
              <a:gd name="T56" fmla="*/ 49 w 289"/>
              <a:gd name="T57" fmla="*/ 261 h 351"/>
              <a:gd name="T58" fmla="*/ 34 w 289"/>
              <a:gd name="T59" fmla="*/ 241 h 351"/>
              <a:gd name="T60" fmla="*/ 30 w 289"/>
              <a:gd name="T61" fmla="*/ 215 h 351"/>
              <a:gd name="T62" fmla="*/ 34 w 289"/>
              <a:gd name="T63" fmla="*/ 186 h 351"/>
              <a:gd name="T64" fmla="*/ 46 w 289"/>
              <a:gd name="T65" fmla="*/ 158 h 351"/>
              <a:gd name="T66" fmla="*/ 64 w 289"/>
              <a:gd name="T67" fmla="*/ 128 h 351"/>
              <a:gd name="T68" fmla="*/ 85 w 289"/>
              <a:gd name="T69" fmla="*/ 102 h 351"/>
              <a:gd name="T70" fmla="*/ 110 w 289"/>
              <a:gd name="T71" fmla="*/ 77 h 351"/>
              <a:gd name="T72" fmla="*/ 137 w 289"/>
              <a:gd name="T73" fmla="*/ 53 h 351"/>
              <a:gd name="T74" fmla="*/ 175 w 289"/>
              <a:gd name="T75" fmla="*/ 35 h 351"/>
              <a:gd name="T76" fmla="*/ 213 w 289"/>
              <a:gd name="T77" fmla="*/ 19 h 351"/>
              <a:gd name="T78" fmla="*/ 237 w 289"/>
              <a:gd name="T79" fmla="*/ 6 h 351"/>
              <a:gd name="T80" fmla="*/ 230 w 289"/>
              <a:gd name="T81" fmla="*/ 0 h 351"/>
              <a:gd name="T82" fmla="*/ 198 w 289"/>
              <a:gd name="T83" fmla="*/ 4 h 351"/>
              <a:gd name="T84" fmla="*/ 161 w 289"/>
              <a:gd name="T85" fmla="*/ 17 h 351"/>
              <a:gd name="T86" fmla="*/ 127 w 289"/>
              <a:gd name="T87" fmla="*/ 35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1">
                <a:moveTo>
                  <a:pt x="112" y="46"/>
                </a:moveTo>
                <a:lnTo>
                  <a:pt x="90" y="65"/>
                </a:lnTo>
                <a:lnTo>
                  <a:pt x="68" y="84"/>
                </a:lnTo>
                <a:lnTo>
                  <a:pt x="48" y="106"/>
                </a:lnTo>
                <a:lnTo>
                  <a:pt x="30" y="130"/>
                </a:lnTo>
                <a:lnTo>
                  <a:pt x="15" y="155"/>
                </a:lnTo>
                <a:lnTo>
                  <a:pt x="5" y="181"/>
                </a:lnTo>
                <a:lnTo>
                  <a:pt x="0" y="210"/>
                </a:lnTo>
                <a:lnTo>
                  <a:pt x="1" y="240"/>
                </a:lnTo>
                <a:lnTo>
                  <a:pt x="3" y="248"/>
                </a:lnTo>
                <a:lnTo>
                  <a:pt x="5" y="256"/>
                </a:lnTo>
                <a:lnTo>
                  <a:pt x="8" y="262"/>
                </a:lnTo>
                <a:lnTo>
                  <a:pt x="12" y="270"/>
                </a:lnTo>
                <a:lnTo>
                  <a:pt x="17" y="276"/>
                </a:lnTo>
                <a:lnTo>
                  <a:pt x="24" y="283"/>
                </a:lnTo>
                <a:lnTo>
                  <a:pt x="29" y="288"/>
                </a:lnTo>
                <a:lnTo>
                  <a:pt x="36" y="292"/>
                </a:lnTo>
                <a:lnTo>
                  <a:pt x="50" y="301"/>
                </a:lnTo>
                <a:lnTo>
                  <a:pt x="64" y="308"/>
                </a:lnTo>
                <a:lnTo>
                  <a:pt x="77" y="315"/>
                </a:lnTo>
                <a:lnTo>
                  <a:pt x="92" y="320"/>
                </a:lnTo>
                <a:lnTo>
                  <a:pt x="107" y="326"/>
                </a:lnTo>
                <a:lnTo>
                  <a:pt x="121" y="330"/>
                </a:lnTo>
                <a:lnTo>
                  <a:pt x="136" y="334"/>
                </a:lnTo>
                <a:lnTo>
                  <a:pt x="151" y="337"/>
                </a:lnTo>
                <a:lnTo>
                  <a:pt x="167" y="341"/>
                </a:lnTo>
                <a:lnTo>
                  <a:pt x="181" y="343"/>
                </a:lnTo>
                <a:lnTo>
                  <a:pt x="197" y="345"/>
                </a:lnTo>
                <a:lnTo>
                  <a:pt x="213" y="347"/>
                </a:lnTo>
                <a:lnTo>
                  <a:pt x="228" y="348"/>
                </a:lnTo>
                <a:lnTo>
                  <a:pt x="243" y="349"/>
                </a:lnTo>
                <a:lnTo>
                  <a:pt x="259" y="350"/>
                </a:lnTo>
                <a:lnTo>
                  <a:pt x="274" y="351"/>
                </a:lnTo>
                <a:lnTo>
                  <a:pt x="279" y="351"/>
                </a:lnTo>
                <a:lnTo>
                  <a:pt x="283" y="349"/>
                </a:lnTo>
                <a:lnTo>
                  <a:pt x="286" y="345"/>
                </a:lnTo>
                <a:lnTo>
                  <a:pt x="289" y="341"/>
                </a:lnTo>
                <a:lnTo>
                  <a:pt x="289" y="335"/>
                </a:lnTo>
                <a:lnTo>
                  <a:pt x="286" y="331"/>
                </a:lnTo>
                <a:lnTo>
                  <a:pt x="282" y="328"/>
                </a:lnTo>
                <a:lnTo>
                  <a:pt x="277" y="326"/>
                </a:lnTo>
                <a:lnTo>
                  <a:pt x="263" y="322"/>
                </a:lnTo>
                <a:lnTo>
                  <a:pt x="250" y="320"/>
                </a:lnTo>
                <a:lnTo>
                  <a:pt x="236" y="317"/>
                </a:lnTo>
                <a:lnTo>
                  <a:pt x="221" y="315"/>
                </a:lnTo>
                <a:lnTo>
                  <a:pt x="208" y="313"/>
                </a:lnTo>
                <a:lnTo>
                  <a:pt x="194" y="311"/>
                </a:lnTo>
                <a:lnTo>
                  <a:pt x="179" y="308"/>
                </a:lnTo>
                <a:lnTo>
                  <a:pt x="166" y="305"/>
                </a:lnTo>
                <a:lnTo>
                  <a:pt x="152" y="303"/>
                </a:lnTo>
                <a:lnTo>
                  <a:pt x="138" y="300"/>
                </a:lnTo>
                <a:lnTo>
                  <a:pt x="125" y="296"/>
                </a:lnTo>
                <a:lnTo>
                  <a:pt x="111" y="292"/>
                </a:lnTo>
                <a:lnTo>
                  <a:pt x="98" y="287"/>
                </a:lnTo>
                <a:lnTo>
                  <a:pt x="85" y="282"/>
                </a:lnTo>
                <a:lnTo>
                  <a:pt x="72" y="276"/>
                </a:lnTo>
                <a:lnTo>
                  <a:pt x="59" y="269"/>
                </a:lnTo>
                <a:lnTo>
                  <a:pt x="49" y="261"/>
                </a:lnTo>
                <a:lnTo>
                  <a:pt x="41" y="252"/>
                </a:lnTo>
                <a:lnTo>
                  <a:pt x="34" y="241"/>
                </a:lnTo>
                <a:lnTo>
                  <a:pt x="31" y="228"/>
                </a:lnTo>
                <a:lnTo>
                  <a:pt x="30" y="215"/>
                </a:lnTo>
                <a:lnTo>
                  <a:pt x="31" y="201"/>
                </a:lnTo>
                <a:lnTo>
                  <a:pt x="34" y="186"/>
                </a:lnTo>
                <a:lnTo>
                  <a:pt x="38" y="174"/>
                </a:lnTo>
                <a:lnTo>
                  <a:pt x="46" y="158"/>
                </a:lnTo>
                <a:lnTo>
                  <a:pt x="54" y="142"/>
                </a:lnTo>
                <a:lnTo>
                  <a:pt x="64" y="128"/>
                </a:lnTo>
                <a:lnTo>
                  <a:pt x="74" y="115"/>
                </a:lnTo>
                <a:lnTo>
                  <a:pt x="85" y="102"/>
                </a:lnTo>
                <a:lnTo>
                  <a:pt x="96" y="89"/>
                </a:lnTo>
                <a:lnTo>
                  <a:pt x="110" y="77"/>
                </a:lnTo>
                <a:lnTo>
                  <a:pt x="124" y="64"/>
                </a:lnTo>
                <a:lnTo>
                  <a:pt x="137" y="53"/>
                </a:lnTo>
                <a:lnTo>
                  <a:pt x="155" y="43"/>
                </a:lnTo>
                <a:lnTo>
                  <a:pt x="175" y="35"/>
                </a:lnTo>
                <a:lnTo>
                  <a:pt x="195" y="26"/>
                </a:lnTo>
                <a:lnTo>
                  <a:pt x="213" y="19"/>
                </a:lnTo>
                <a:lnTo>
                  <a:pt x="228" y="12"/>
                </a:lnTo>
                <a:lnTo>
                  <a:pt x="237" y="6"/>
                </a:lnTo>
                <a:lnTo>
                  <a:pt x="240" y="2"/>
                </a:lnTo>
                <a:lnTo>
                  <a:pt x="230" y="0"/>
                </a:lnTo>
                <a:lnTo>
                  <a:pt x="215" y="1"/>
                </a:lnTo>
                <a:lnTo>
                  <a:pt x="198" y="4"/>
                </a:lnTo>
                <a:lnTo>
                  <a:pt x="180" y="9"/>
                </a:lnTo>
                <a:lnTo>
                  <a:pt x="161" y="17"/>
                </a:lnTo>
                <a:lnTo>
                  <a:pt x="144" y="25"/>
                </a:lnTo>
                <a:lnTo>
                  <a:pt x="127" y="35"/>
                </a:lnTo>
                <a:lnTo>
                  <a:pt x="112" y="46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43" name="Freeform 323"/>
          <p:cNvSpPr>
            <a:spLocks/>
          </p:cNvSpPr>
          <p:nvPr/>
        </p:nvSpPr>
        <p:spPr bwMode="auto">
          <a:xfrm>
            <a:off x="6757988" y="5329238"/>
            <a:ext cx="50800" cy="53975"/>
          </a:xfrm>
          <a:custGeom>
            <a:avLst/>
            <a:gdLst>
              <a:gd name="T0" fmla="*/ 210 w 254"/>
              <a:gd name="T1" fmla="*/ 71 h 234"/>
              <a:gd name="T2" fmla="*/ 222 w 254"/>
              <a:gd name="T3" fmla="*/ 84 h 234"/>
              <a:gd name="T4" fmla="*/ 229 w 254"/>
              <a:gd name="T5" fmla="*/ 99 h 234"/>
              <a:gd name="T6" fmla="*/ 232 w 254"/>
              <a:gd name="T7" fmla="*/ 115 h 234"/>
              <a:gd name="T8" fmla="*/ 232 w 254"/>
              <a:gd name="T9" fmla="*/ 132 h 234"/>
              <a:gd name="T10" fmla="*/ 230 w 254"/>
              <a:gd name="T11" fmla="*/ 146 h 234"/>
              <a:gd name="T12" fmla="*/ 226 w 254"/>
              <a:gd name="T13" fmla="*/ 158 h 234"/>
              <a:gd name="T14" fmla="*/ 219 w 254"/>
              <a:gd name="T15" fmla="*/ 170 h 234"/>
              <a:gd name="T16" fmla="*/ 211 w 254"/>
              <a:gd name="T17" fmla="*/ 179 h 234"/>
              <a:gd name="T18" fmla="*/ 202 w 254"/>
              <a:gd name="T19" fmla="*/ 190 h 234"/>
              <a:gd name="T20" fmla="*/ 193 w 254"/>
              <a:gd name="T21" fmla="*/ 199 h 234"/>
              <a:gd name="T22" fmla="*/ 183 w 254"/>
              <a:gd name="T23" fmla="*/ 208 h 234"/>
              <a:gd name="T24" fmla="*/ 174 w 254"/>
              <a:gd name="T25" fmla="*/ 218 h 234"/>
              <a:gd name="T26" fmla="*/ 172 w 254"/>
              <a:gd name="T27" fmla="*/ 221 h 234"/>
              <a:gd name="T28" fmla="*/ 172 w 254"/>
              <a:gd name="T29" fmla="*/ 224 h 234"/>
              <a:gd name="T30" fmla="*/ 172 w 254"/>
              <a:gd name="T31" fmla="*/ 227 h 234"/>
              <a:gd name="T32" fmla="*/ 174 w 254"/>
              <a:gd name="T33" fmla="*/ 231 h 234"/>
              <a:gd name="T34" fmla="*/ 177 w 254"/>
              <a:gd name="T35" fmla="*/ 233 h 234"/>
              <a:gd name="T36" fmla="*/ 181 w 254"/>
              <a:gd name="T37" fmla="*/ 234 h 234"/>
              <a:gd name="T38" fmla="*/ 184 w 254"/>
              <a:gd name="T39" fmla="*/ 233 h 234"/>
              <a:gd name="T40" fmla="*/ 187 w 254"/>
              <a:gd name="T41" fmla="*/ 231 h 234"/>
              <a:gd name="T42" fmla="*/ 208 w 254"/>
              <a:gd name="T43" fmla="*/ 217 h 234"/>
              <a:gd name="T44" fmla="*/ 226 w 254"/>
              <a:gd name="T45" fmla="*/ 199 h 234"/>
              <a:gd name="T46" fmla="*/ 240 w 254"/>
              <a:gd name="T47" fmla="*/ 178 h 234"/>
              <a:gd name="T48" fmla="*/ 249 w 254"/>
              <a:gd name="T49" fmla="*/ 155 h 234"/>
              <a:gd name="T50" fmla="*/ 254 w 254"/>
              <a:gd name="T51" fmla="*/ 131 h 234"/>
              <a:gd name="T52" fmla="*/ 251 w 254"/>
              <a:gd name="T53" fmla="*/ 107 h 234"/>
              <a:gd name="T54" fmla="*/ 243 w 254"/>
              <a:gd name="T55" fmla="*/ 84 h 234"/>
              <a:gd name="T56" fmla="*/ 226 w 254"/>
              <a:gd name="T57" fmla="*/ 64 h 234"/>
              <a:gd name="T58" fmla="*/ 214 w 254"/>
              <a:gd name="T59" fmla="*/ 53 h 234"/>
              <a:gd name="T60" fmla="*/ 199 w 254"/>
              <a:gd name="T61" fmla="*/ 45 h 234"/>
              <a:gd name="T62" fmla="*/ 183 w 254"/>
              <a:gd name="T63" fmla="*/ 36 h 234"/>
              <a:gd name="T64" fmla="*/ 165 w 254"/>
              <a:gd name="T65" fmla="*/ 29 h 234"/>
              <a:gd name="T66" fmla="*/ 147 w 254"/>
              <a:gd name="T67" fmla="*/ 21 h 234"/>
              <a:gd name="T68" fmla="*/ 129 w 254"/>
              <a:gd name="T69" fmla="*/ 16 h 234"/>
              <a:gd name="T70" fmla="*/ 111 w 254"/>
              <a:gd name="T71" fmla="*/ 12 h 234"/>
              <a:gd name="T72" fmla="*/ 93 w 254"/>
              <a:gd name="T73" fmla="*/ 7 h 234"/>
              <a:gd name="T74" fmla="*/ 75 w 254"/>
              <a:gd name="T75" fmla="*/ 4 h 234"/>
              <a:gd name="T76" fmla="*/ 59 w 254"/>
              <a:gd name="T77" fmla="*/ 2 h 234"/>
              <a:gd name="T78" fmla="*/ 43 w 254"/>
              <a:gd name="T79" fmla="*/ 0 h 234"/>
              <a:gd name="T80" fmla="*/ 31 w 254"/>
              <a:gd name="T81" fmla="*/ 0 h 234"/>
              <a:gd name="T82" fmla="*/ 19 w 254"/>
              <a:gd name="T83" fmla="*/ 0 h 234"/>
              <a:gd name="T84" fmla="*/ 10 w 254"/>
              <a:gd name="T85" fmla="*/ 0 h 234"/>
              <a:gd name="T86" fmla="*/ 3 w 254"/>
              <a:gd name="T87" fmla="*/ 2 h 234"/>
              <a:gd name="T88" fmla="*/ 0 w 254"/>
              <a:gd name="T89" fmla="*/ 4 h 234"/>
              <a:gd name="T90" fmla="*/ 11 w 254"/>
              <a:gd name="T91" fmla="*/ 6 h 234"/>
              <a:gd name="T92" fmla="*/ 21 w 254"/>
              <a:gd name="T93" fmla="*/ 7 h 234"/>
              <a:gd name="T94" fmla="*/ 34 w 254"/>
              <a:gd name="T95" fmla="*/ 9 h 234"/>
              <a:gd name="T96" fmla="*/ 46 w 254"/>
              <a:gd name="T97" fmla="*/ 12 h 234"/>
              <a:gd name="T98" fmla="*/ 59 w 254"/>
              <a:gd name="T99" fmla="*/ 15 h 234"/>
              <a:gd name="T100" fmla="*/ 74 w 254"/>
              <a:gd name="T101" fmla="*/ 17 h 234"/>
              <a:gd name="T102" fmla="*/ 87 w 254"/>
              <a:gd name="T103" fmla="*/ 20 h 234"/>
              <a:gd name="T104" fmla="*/ 102 w 254"/>
              <a:gd name="T105" fmla="*/ 23 h 234"/>
              <a:gd name="T106" fmla="*/ 116 w 254"/>
              <a:gd name="T107" fmla="*/ 28 h 234"/>
              <a:gd name="T108" fmla="*/ 131 w 254"/>
              <a:gd name="T109" fmla="*/ 32 h 234"/>
              <a:gd name="T110" fmla="*/ 145 w 254"/>
              <a:gd name="T111" fmla="*/ 36 h 234"/>
              <a:gd name="T112" fmla="*/ 159 w 254"/>
              <a:gd name="T113" fmla="*/ 42 h 234"/>
              <a:gd name="T114" fmla="*/ 173 w 254"/>
              <a:gd name="T115" fmla="*/ 48 h 234"/>
              <a:gd name="T116" fmla="*/ 186 w 254"/>
              <a:gd name="T117" fmla="*/ 55 h 234"/>
              <a:gd name="T118" fmla="*/ 199 w 254"/>
              <a:gd name="T119" fmla="*/ 63 h 234"/>
              <a:gd name="T120" fmla="*/ 210 w 254"/>
              <a:gd name="T121" fmla="*/ 7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4" h="234">
                <a:moveTo>
                  <a:pt x="210" y="71"/>
                </a:moveTo>
                <a:lnTo>
                  <a:pt x="222" y="84"/>
                </a:lnTo>
                <a:lnTo>
                  <a:pt x="229" y="99"/>
                </a:lnTo>
                <a:lnTo>
                  <a:pt x="232" y="115"/>
                </a:lnTo>
                <a:lnTo>
                  <a:pt x="232" y="132"/>
                </a:lnTo>
                <a:lnTo>
                  <a:pt x="230" y="146"/>
                </a:lnTo>
                <a:lnTo>
                  <a:pt x="226" y="158"/>
                </a:lnTo>
                <a:lnTo>
                  <a:pt x="219" y="170"/>
                </a:lnTo>
                <a:lnTo>
                  <a:pt x="211" y="179"/>
                </a:lnTo>
                <a:lnTo>
                  <a:pt x="202" y="190"/>
                </a:lnTo>
                <a:lnTo>
                  <a:pt x="193" y="199"/>
                </a:lnTo>
                <a:lnTo>
                  <a:pt x="183" y="208"/>
                </a:lnTo>
                <a:lnTo>
                  <a:pt x="174" y="218"/>
                </a:lnTo>
                <a:lnTo>
                  <a:pt x="172" y="221"/>
                </a:lnTo>
                <a:lnTo>
                  <a:pt x="172" y="224"/>
                </a:lnTo>
                <a:lnTo>
                  <a:pt x="172" y="227"/>
                </a:lnTo>
                <a:lnTo>
                  <a:pt x="174" y="231"/>
                </a:lnTo>
                <a:lnTo>
                  <a:pt x="177" y="233"/>
                </a:lnTo>
                <a:lnTo>
                  <a:pt x="181" y="234"/>
                </a:lnTo>
                <a:lnTo>
                  <a:pt x="184" y="233"/>
                </a:lnTo>
                <a:lnTo>
                  <a:pt x="187" y="231"/>
                </a:lnTo>
                <a:lnTo>
                  <a:pt x="208" y="217"/>
                </a:lnTo>
                <a:lnTo>
                  <a:pt x="226" y="199"/>
                </a:lnTo>
                <a:lnTo>
                  <a:pt x="240" y="178"/>
                </a:lnTo>
                <a:lnTo>
                  <a:pt x="249" y="155"/>
                </a:lnTo>
                <a:lnTo>
                  <a:pt x="254" y="131"/>
                </a:lnTo>
                <a:lnTo>
                  <a:pt x="251" y="107"/>
                </a:lnTo>
                <a:lnTo>
                  <a:pt x="243" y="84"/>
                </a:lnTo>
                <a:lnTo>
                  <a:pt x="226" y="64"/>
                </a:lnTo>
                <a:lnTo>
                  <a:pt x="214" y="53"/>
                </a:lnTo>
                <a:lnTo>
                  <a:pt x="199" y="45"/>
                </a:lnTo>
                <a:lnTo>
                  <a:pt x="183" y="36"/>
                </a:lnTo>
                <a:lnTo>
                  <a:pt x="165" y="29"/>
                </a:lnTo>
                <a:lnTo>
                  <a:pt x="147" y="21"/>
                </a:lnTo>
                <a:lnTo>
                  <a:pt x="129" y="16"/>
                </a:lnTo>
                <a:lnTo>
                  <a:pt x="111" y="12"/>
                </a:lnTo>
                <a:lnTo>
                  <a:pt x="93" y="7"/>
                </a:lnTo>
                <a:lnTo>
                  <a:pt x="75" y="4"/>
                </a:lnTo>
                <a:lnTo>
                  <a:pt x="59" y="2"/>
                </a:lnTo>
                <a:lnTo>
                  <a:pt x="43" y="0"/>
                </a:lnTo>
                <a:lnTo>
                  <a:pt x="31" y="0"/>
                </a:lnTo>
                <a:lnTo>
                  <a:pt x="19" y="0"/>
                </a:lnTo>
                <a:lnTo>
                  <a:pt x="10" y="0"/>
                </a:lnTo>
                <a:lnTo>
                  <a:pt x="3" y="2"/>
                </a:lnTo>
                <a:lnTo>
                  <a:pt x="0" y="4"/>
                </a:lnTo>
                <a:lnTo>
                  <a:pt x="11" y="6"/>
                </a:lnTo>
                <a:lnTo>
                  <a:pt x="21" y="7"/>
                </a:lnTo>
                <a:lnTo>
                  <a:pt x="34" y="9"/>
                </a:lnTo>
                <a:lnTo>
                  <a:pt x="46" y="12"/>
                </a:lnTo>
                <a:lnTo>
                  <a:pt x="59" y="15"/>
                </a:lnTo>
                <a:lnTo>
                  <a:pt x="74" y="17"/>
                </a:lnTo>
                <a:lnTo>
                  <a:pt x="87" y="20"/>
                </a:lnTo>
                <a:lnTo>
                  <a:pt x="102" y="23"/>
                </a:lnTo>
                <a:lnTo>
                  <a:pt x="116" y="28"/>
                </a:lnTo>
                <a:lnTo>
                  <a:pt x="131" y="32"/>
                </a:lnTo>
                <a:lnTo>
                  <a:pt x="145" y="36"/>
                </a:lnTo>
                <a:lnTo>
                  <a:pt x="159" y="42"/>
                </a:lnTo>
                <a:lnTo>
                  <a:pt x="173" y="48"/>
                </a:lnTo>
                <a:lnTo>
                  <a:pt x="186" y="55"/>
                </a:lnTo>
                <a:lnTo>
                  <a:pt x="199" y="63"/>
                </a:lnTo>
                <a:lnTo>
                  <a:pt x="210" y="7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44" name="Freeform 324"/>
          <p:cNvSpPr>
            <a:spLocks/>
          </p:cNvSpPr>
          <p:nvPr/>
        </p:nvSpPr>
        <p:spPr bwMode="auto">
          <a:xfrm>
            <a:off x="6656388" y="5354638"/>
            <a:ext cx="20637" cy="49212"/>
          </a:xfrm>
          <a:custGeom>
            <a:avLst/>
            <a:gdLst>
              <a:gd name="T0" fmla="*/ 0 w 103"/>
              <a:gd name="T1" fmla="*/ 121 h 221"/>
              <a:gd name="T2" fmla="*/ 0 w 103"/>
              <a:gd name="T3" fmla="*/ 139 h 221"/>
              <a:gd name="T4" fmla="*/ 4 w 103"/>
              <a:gd name="T5" fmla="*/ 156 h 221"/>
              <a:gd name="T6" fmla="*/ 12 w 103"/>
              <a:gd name="T7" fmla="*/ 172 h 221"/>
              <a:gd name="T8" fmla="*/ 22 w 103"/>
              <a:gd name="T9" fmla="*/ 186 h 221"/>
              <a:gd name="T10" fmla="*/ 35 w 103"/>
              <a:gd name="T11" fmla="*/ 197 h 221"/>
              <a:gd name="T12" fmla="*/ 50 w 103"/>
              <a:gd name="T13" fmla="*/ 208 h 221"/>
              <a:gd name="T14" fmla="*/ 66 w 103"/>
              <a:gd name="T15" fmla="*/ 216 h 221"/>
              <a:gd name="T16" fmla="*/ 83 w 103"/>
              <a:gd name="T17" fmla="*/ 220 h 221"/>
              <a:gd name="T18" fmla="*/ 89 w 103"/>
              <a:gd name="T19" fmla="*/ 221 h 221"/>
              <a:gd name="T20" fmla="*/ 94 w 103"/>
              <a:gd name="T21" fmla="*/ 219 h 221"/>
              <a:gd name="T22" fmla="*/ 98 w 103"/>
              <a:gd name="T23" fmla="*/ 216 h 221"/>
              <a:gd name="T24" fmla="*/ 100 w 103"/>
              <a:gd name="T25" fmla="*/ 211 h 221"/>
              <a:gd name="T26" fmla="*/ 100 w 103"/>
              <a:gd name="T27" fmla="*/ 206 h 221"/>
              <a:gd name="T28" fmla="*/ 99 w 103"/>
              <a:gd name="T29" fmla="*/ 201 h 221"/>
              <a:gd name="T30" fmla="*/ 96 w 103"/>
              <a:gd name="T31" fmla="*/ 196 h 221"/>
              <a:gd name="T32" fmla="*/ 91 w 103"/>
              <a:gd name="T33" fmla="*/ 194 h 221"/>
              <a:gd name="T34" fmla="*/ 74 w 103"/>
              <a:gd name="T35" fmla="*/ 188 h 221"/>
              <a:gd name="T36" fmla="*/ 58 w 103"/>
              <a:gd name="T37" fmla="*/ 179 h 221"/>
              <a:gd name="T38" fmla="*/ 45 w 103"/>
              <a:gd name="T39" fmla="*/ 168 h 221"/>
              <a:gd name="T40" fmla="*/ 36 w 103"/>
              <a:gd name="T41" fmla="*/ 155 h 221"/>
              <a:gd name="T42" fmla="*/ 30 w 103"/>
              <a:gd name="T43" fmla="*/ 139 h 221"/>
              <a:gd name="T44" fmla="*/ 27 w 103"/>
              <a:gd name="T45" fmla="*/ 122 h 221"/>
              <a:gd name="T46" fmla="*/ 27 w 103"/>
              <a:gd name="T47" fmla="*/ 103 h 221"/>
              <a:gd name="T48" fmla="*/ 32 w 103"/>
              <a:gd name="T49" fmla="*/ 84 h 221"/>
              <a:gd name="T50" fmla="*/ 38 w 103"/>
              <a:gd name="T51" fmla="*/ 70 h 221"/>
              <a:gd name="T52" fmla="*/ 46 w 103"/>
              <a:gd name="T53" fmla="*/ 57 h 221"/>
              <a:gd name="T54" fmla="*/ 56 w 103"/>
              <a:gd name="T55" fmla="*/ 46 h 221"/>
              <a:gd name="T56" fmla="*/ 66 w 103"/>
              <a:gd name="T57" fmla="*/ 35 h 221"/>
              <a:gd name="T58" fmla="*/ 76 w 103"/>
              <a:gd name="T59" fmla="*/ 25 h 221"/>
              <a:gd name="T60" fmla="*/ 86 w 103"/>
              <a:gd name="T61" fmla="*/ 17 h 221"/>
              <a:gd name="T62" fmla="*/ 96 w 103"/>
              <a:gd name="T63" fmla="*/ 8 h 221"/>
              <a:gd name="T64" fmla="*/ 103 w 103"/>
              <a:gd name="T65" fmla="*/ 1 h 221"/>
              <a:gd name="T66" fmla="*/ 96 w 103"/>
              <a:gd name="T67" fmla="*/ 0 h 221"/>
              <a:gd name="T68" fmla="*/ 84 w 103"/>
              <a:gd name="T69" fmla="*/ 5 h 221"/>
              <a:gd name="T70" fmla="*/ 69 w 103"/>
              <a:gd name="T71" fmla="*/ 17 h 221"/>
              <a:gd name="T72" fmla="*/ 51 w 103"/>
              <a:gd name="T73" fmla="*/ 33 h 221"/>
              <a:gd name="T74" fmla="*/ 34 w 103"/>
              <a:gd name="T75" fmla="*/ 53 h 221"/>
              <a:gd name="T76" fmla="*/ 18 w 103"/>
              <a:gd name="T77" fmla="*/ 75 h 221"/>
              <a:gd name="T78" fmla="*/ 7 w 103"/>
              <a:gd name="T79" fmla="*/ 98 h 221"/>
              <a:gd name="T80" fmla="*/ 0 w 103"/>
              <a:gd name="T81" fmla="*/ 121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1">
                <a:moveTo>
                  <a:pt x="0" y="121"/>
                </a:moveTo>
                <a:lnTo>
                  <a:pt x="0" y="139"/>
                </a:lnTo>
                <a:lnTo>
                  <a:pt x="4" y="156"/>
                </a:lnTo>
                <a:lnTo>
                  <a:pt x="12" y="172"/>
                </a:lnTo>
                <a:lnTo>
                  <a:pt x="22" y="186"/>
                </a:lnTo>
                <a:lnTo>
                  <a:pt x="35" y="197"/>
                </a:lnTo>
                <a:lnTo>
                  <a:pt x="50" y="208"/>
                </a:lnTo>
                <a:lnTo>
                  <a:pt x="66" y="216"/>
                </a:lnTo>
                <a:lnTo>
                  <a:pt x="83" y="220"/>
                </a:lnTo>
                <a:lnTo>
                  <a:pt x="89" y="221"/>
                </a:lnTo>
                <a:lnTo>
                  <a:pt x="94" y="219"/>
                </a:lnTo>
                <a:lnTo>
                  <a:pt x="98" y="216"/>
                </a:lnTo>
                <a:lnTo>
                  <a:pt x="100" y="211"/>
                </a:lnTo>
                <a:lnTo>
                  <a:pt x="100" y="206"/>
                </a:lnTo>
                <a:lnTo>
                  <a:pt x="99" y="201"/>
                </a:lnTo>
                <a:lnTo>
                  <a:pt x="96" y="196"/>
                </a:lnTo>
                <a:lnTo>
                  <a:pt x="91" y="194"/>
                </a:lnTo>
                <a:lnTo>
                  <a:pt x="74" y="188"/>
                </a:lnTo>
                <a:lnTo>
                  <a:pt x="58" y="179"/>
                </a:lnTo>
                <a:lnTo>
                  <a:pt x="45" y="168"/>
                </a:lnTo>
                <a:lnTo>
                  <a:pt x="36" y="155"/>
                </a:lnTo>
                <a:lnTo>
                  <a:pt x="30" y="139"/>
                </a:lnTo>
                <a:lnTo>
                  <a:pt x="27" y="122"/>
                </a:lnTo>
                <a:lnTo>
                  <a:pt x="27" y="103"/>
                </a:lnTo>
                <a:lnTo>
                  <a:pt x="32" y="84"/>
                </a:lnTo>
                <a:lnTo>
                  <a:pt x="38" y="70"/>
                </a:lnTo>
                <a:lnTo>
                  <a:pt x="46" y="57"/>
                </a:lnTo>
                <a:lnTo>
                  <a:pt x="56" y="46"/>
                </a:lnTo>
                <a:lnTo>
                  <a:pt x="66" y="35"/>
                </a:lnTo>
                <a:lnTo>
                  <a:pt x="76" y="25"/>
                </a:lnTo>
                <a:lnTo>
                  <a:pt x="86" y="17"/>
                </a:lnTo>
                <a:lnTo>
                  <a:pt x="96" y="8"/>
                </a:lnTo>
                <a:lnTo>
                  <a:pt x="103" y="1"/>
                </a:lnTo>
                <a:lnTo>
                  <a:pt x="96" y="0"/>
                </a:lnTo>
                <a:lnTo>
                  <a:pt x="84" y="5"/>
                </a:lnTo>
                <a:lnTo>
                  <a:pt x="69" y="17"/>
                </a:lnTo>
                <a:lnTo>
                  <a:pt x="51" y="33"/>
                </a:lnTo>
                <a:lnTo>
                  <a:pt x="34" y="53"/>
                </a:lnTo>
                <a:lnTo>
                  <a:pt x="18" y="75"/>
                </a:lnTo>
                <a:lnTo>
                  <a:pt x="7" y="98"/>
                </a:lnTo>
                <a:lnTo>
                  <a:pt x="0" y="12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45" name="Freeform 325"/>
          <p:cNvSpPr>
            <a:spLocks/>
          </p:cNvSpPr>
          <p:nvPr/>
        </p:nvSpPr>
        <p:spPr bwMode="auto">
          <a:xfrm>
            <a:off x="6799263" y="5326063"/>
            <a:ext cx="44450" cy="65087"/>
          </a:xfrm>
          <a:custGeom>
            <a:avLst/>
            <a:gdLst>
              <a:gd name="T0" fmla="*/ 186 w 221"/>
              <a:gd name="T1" fmla="*/ 115 h 288"/>
              <a:gd name="T2" fmla="*/ 197 w 221"/>
              <a:gd name="T3" fmla="*/ 133 h 288"/>
              <a:gd name="T4" fmla="*/ 202 w 221"/>
              <a:gd name="T5" fmla="*/ 153 h 288"/>
              <a:gd name="T6" fmla="*/ 199 w 221"/>
              <a:gd name="T7" fmla="*/ 174 h 288"/>
              <a:gd name="T8" fmla="*/ 187 w 221"/>
              <a:gd name="T9" fmla="*/ 194 h 288"/>
              <a:gd name="T10" fmla="*/ 170 w 221"/>
              <a:gd name="T11" fmla="*/ 212 h 288"/>
              <a:gd name="T12" fmla="*/ 150 w 221"/>
              <a:gd name="T13" fmla="*/ 229 h 288"/>
              <a:gd name="T14" fmla="*/ 129 w 221"/>
              <a:gd name="T15" fmla="*/ 246 h 288"/>
              <a:gd name="T16" fmla="*/ 116 w 221"/>
              <a:gd name="T17" fmla="*/ 258 h 288"/>
              <a:gd name="T18" fmla="*/ 112 w 221"/>
              <a:gd name="T19" fmla="*/ 267 h 288"/>
              <a:gd name="T20" fmla="*/ 109 w 221"/>
              <a:gd name="T21" fmla="*/ 276 h 288"/>
              <a:gd name="T22" fmla="*/ 110 w 221"/>
              <a:gd name="T23" fmla="*/ 284 h 288"/>
              <a:gd name="T24" fmla="*/ 117 w 221"/>
              <a:gd name="T25" fmla="*/ 288 h 288"/>
              <a:gd name="T26" fmla="*/ 125 w 221"/>
              <a:gd name="T27" fmla="*/ 287 h 288"/>
              <a:gd name="T28" fmla="*/ 139 w 221"/>
              <a:gd name="T29" fmla="*/ 272 h 288"/>
              <a:gd name="T30" fmla="*/ 162 w 221"/>
              <a:gd name="T31" fmla="*/ 250 h 288"/>
              <a:gd name="T32" fmla="*/ 186 w 221"/>
              <a:gd name="T33" fmla="*/ 229 h 288"/>
              <a:gd name="T34" fmla="*/ 207 w 221"/>
              <a:gd name="T35" fmla="*/ 204 h 288"/>
              <a:gd name="T36" fmla="*/ 220 w 221"/>
              <a:gd name="T37" fmla="*/ 174 h 288"/>
              <a:gd name="T38" fmla="*/ 218 w 221"/>
              <a:gd name="T39" fmla="*/ 142 h 288"/>
              <a:gd name="T40" fmla="*/ 204 w 221"/>
              <a:gd name="T41" fmla="*/ 112 h 288"/>
              <a:gd name="T42" fmla="*/ 181 w 221"/>
              <a:gd name="T43" fmla="*/ 87 h 288"/>
              <a:gd name="T44" fmla="*/ 159 w 221"/>
              <a:gd name="T45" fmla="*/ 69 h 288"/>
              <a:gd name="T46" fmla="*/ 137 w 221"/>
              <a:gd name="T47" fmla="*/ 55 h 288"/>
              <a:gd name="T48" fmla="*/ 114 w 221"/>
              <a:gd name="T49" fmla="*/ 40 h 288"/>
              <a:gd name="T50" fmla="*/ 89 w 221"/>
              <a:gd name="T51" fmla="*/ 27 h 288"/>
              <a:gd name="T52" fmla="*/ 66 w 221"/>
              <a:gd name="T53" fmla="*/ 15 h 288"/>
              <a:gd name="T54" fmla="*/ 42 w 221"/>
              <a:gd name="T55" fmla="*/ 6 h 288"/>
              <a:gd name="T56" fmla="*/ 22 w 221"/>
              <a:gd name="T57" fmla="*/ 1 h 288"/>
              <a:gd name="T58" fmla="*/ 7 w 221"/>
              <a:gd name="T59" fmla="*/ 1 h 288"/>
              <a:gd name="T60" fmla="*/ 8 w 221"/>
              <a:gd name="T61" fmla="*/ 5 h 288"/>
              <a:gd name="T62" fmla="*/ 26 w 221"/>
              <a:gd name="T63" fmla="*/ 13 h 288"/>
              <a:gd name="T64" fmla="*/ 47 w 221"/>
              <a:gd name="T65" fmla="*/ 22 h 288"/>
              <a:gd name="T66" fmla="*/ 71 w 221"/>
              <a:gd name="T67" fmla="*/ 34 h 288"/>
              <a:gd name="T68" fmla="*/ 96 w 221"/>
              <a:gd name="T69" fmla="*/ 48 h 288"/>
              <a:gd name="T70" fmla="*/ 121 w 221"/>
              <a:gd name="T71" fmla="*/ 64 h 288"/>
              <a:gd name="T72" fmla="*/ 146 w 221"/>
              <a:gd name="T73" fmla="*/ 81 h 288"/>
              <a:gd name="T74" fmla="*/ 169 w 221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1" h="288">
                <a:moveTo>
                  <a:pt x="179" y="108"/>
                </a:moveTo>
                <a:lnTo>
                  <a:pt x="186" y="115"/>
                </a:lnTo>
                <a:lnTo>
                  <a:pt x="193" y="124"/>
                </a:lnTo>
                <a:lnTo>
                  <a:pt x="197" y="133"/>
                </a:lnTo>
                <a:lnTo>
                  <a:pt x="201" y="143"/>
                </a:lnTo>
                <a:lnTo>
                  <a:pt x="202" y="153"/>
                </a:lnTo>
                <a:lnTo>
                  <a:pt x="202" y="163"/>
                </a:lnTo>
                <a:lnTo>
                  <a:pt x="199" y="174"/>
                </a:lnTo>
                <a:lnTo>
                  <a:pt x="195" y="184"/>
                </a:lnTo>
                <a:lnTo>
                  <a:pt x="187" y="194"/>
                </a:lnTo>
                <a:lnTo>
                  <a:pt x="179" y="204"/>
                </a:lnTo>
                <a:lnTo>
                  <a:pt x="170" y="212"/>
                </a:lnTo>
                <a:lnTo>
                  <a:pt x="159" y="221"/>
                </a:lnTo>
                <a:lnTo>
                  <a:pt x="150" y="229"/>
                </a:lnTo>
                <a:lnTo>
                  <a:pt x="139" y="237"/>
                </a:lnTo>
                <a:lnTo>
                  <a:pt x="129" y="246"/>
                </a:lnTo>
                <a:lnTo>
                  <a:pt x="119" y="255"/>
                </a:lnTo>
                <a:lnTo>
                  <a:pt x="116" y="258"/>
                </a:lnTo>
                <a:lnTo>
                  <a:pt x="114" y="263"/>
                </a:lnTo>
                <a:lnTo>
                  <a:pt x="112" y="267"/>
                </a:lnTo>
                <a:lnTo>
                  <a:pt x="110" y="271"/>
                </a:lnTo>
                <a:lnTo>
                  <a:pt x="109" y="276"/>
                </a:lnTo>
                <a:lnTo>
                  <a:pt x="109" y="280"/>
                </a:lnTo>
                <a:lnTo>
                  <a:pt x="110" y="284"/>
                </a:lnTo>
                <a:lnTo>
                  <a:pt x="113" y="287"/>
                </a:lnTo>
                <a:lnTo>
                  <a:pt x="117" y="288"/>
                </a:lnTo>
                <a:lnTo>
                  <a:pt x="121" y="288"/>
                </a:lnTo>
                <a:lnTo>
                  <a:pt x="125" y="287"/>
                </a:lnTo>
                <a:lnTo>
                  <a:pt x="129" y="284"/>
                </a:lnTo>
                <a:lnTo>
                  <a:pt x="139" y="272"/>
                </a:lnTo>
                <a:lnTo>
                  <a:pt x="151" y="261"/>
                </a:lnTo>
                <a:lnTo>
                  <a:pt x="162" y="250"/>
                </a:lnTo>
                <a:lnTo>
                  <a:pt x="175" y="239"/>
                </a:lnTo>
                <a:lnTo>
                  <a:pt x="186" y="229"/>
                </a:lnTo>
                <a:lnTo>
                  <a:pt x="197" y="217"/>
                </a:lnTo>
                <a:lnTo>
                  <a:pt x="207" y="204"/>
                </a:lnTo>
                <a:lnTo>
                  <a:pt x="215" y="190"/>
                </a:lnTo>
                <a:lnTo>
                  <a:pt x="220" y="174"/>
                </a:lnTo>
                <a:lnTo>
                  <a:pt x="221" y="158"/>
                </a:lnTo>
                <a:lnTo>
                  <a:pt x="218" y="142"/>
                </a:lnTo>
                <a:lnTo>
                  <a:pt x="213" y="127"/>
                </a:lnTo>
                <a:lnTo>
                  <a:pt x="204" y="112"/>
                </a:lnTo>
                <a:lnTo>
                  <a:pt x="194" y="99"/>
                </a:lnTo>
                <a:lnTo>
                  <a:pt x="181" y="87"/>
                </a:lnTo>
                <a:lnTo>
                  <a:pt x="169" y="77"/>
                </a:lnTo>
                <a:lnTo>
                  <a:pt x="159" y="69"/>
                </a:lnTo>
                <a:lnTo>
                  <a:pt x="149" y="63"/>
                </a:lnTo>
                <a:lnTo>
                  <a:pt x="137" y="55"/>
                </a:lnTo>
                <a:lnTo>
                  <a:pt x="125" y="48"/>
                </a:lnTo>
                <a:lnTo>
                  <a:pt x="114" y="40"/>
                </a:lnTo>
                <a:lnTo>
                  <a:pt x="101" y="33"/>
                </a:lnTo>
                <a:lnTo>
                  <a:pt x="89" y="27"/>
                </a:lnTo>
                <a:lnTo>
                  <a:pt x="77" y="20"/>
                </a:lnTo>
                <a:lnTo>
                  <a:pt x="66" y="15"/>
                </a:lnTo>
                <a:lnTo>
                  <a:pt x="54" y="9"/>
                </a:lnTo>
                <a:lnTo>
                  <a:pt x="42" y="6"/>
                </a:lnTo>
                <a:lnTo>
                  <a:pt x="32" y="3"/>
                </a:lnTo>
                <a:lnTo>
                  <a:pt x="22" y="1"/>
                </a:lnTo>
                <a:lnTo>
                  <a:pt x="14" y="0"/>
                </a:lnTo>
                <a:lnTo>
                  <a:pt x="7" y="1"/>
                </a:lnTo>
                <a:lnTo>
                  <a:pt x="0" y="3"/>
                </a:lnTo>
                <a:lnTo>
                  <a:pt x="8" y="5"/>
                </a:lnTo>
                <a:lnTo>
                  <a:pt x="16" y="8"/>
                </a:lnTo>
                <a:lnTo>
                  <a:pt x="26" y="13"/>
                </a:lnTo>
                <a:lnTo>
                  <a:pt x="35" y="17"/>
                </a:lnTo>
                <a:lnTo>
                  <a:pt x="47" y="22"/>
                </a:lnTo>
                <a:lnTo>
                  <a:pt x="58" y="28"/>
                </a:lnTo>
                <a:lnTo>
                  <a:pt x="71" y="34"/>
                </a:lnTo>
                <a:lnTo>
                  <a:pt x="83" y="40"/>
                </a:lnTo>
                <a:lnTo>
                  <a:pt x="96" y="48"/>
                </a:lnTo>
                <a:lnTo>
                  <a:pt x="109" y="55"/>
                </a:lnTo>
                <a:lnTo>
                  <a:pt x="121" y="64"/>
                </a:lnTo>
                <a:lnTo>
                  <a:pt x="134" y="72"/>
                </a:lnTo>
                <a:lnTo>
                  <a:pt x="146" y="81"/>
                </a:lnTo>
                <a:lnTo>
                  <a:pt x="158" y="90"/>
                </a:lnTo>
                <a:lnTo>
                  <a:pt x="169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46" name="Freeform 326"/>
          <p:cNvSpPr>
            <a:spLocks/>
          </p:cNvSpPr>
          <p:nvPr/>
        </p:nvSpPr>
        <p:spPr bwMode="auto">
          <a:xfrm>
            <a:off x="6751638" y="5402263"/>
            <a:ext cx="14287" cy="39687"/>
          </a:xfrm>
          <a:custGeom>
            <a:avLst/>
            <a:gdLst>
              <a:gd name="T0" fmla="*/ 28 w 74"/>
              <a:gd name="T1" fmla="*/ 12 h 174"/>
              <a:gd name="T2" fmla="*/ 26 w 74"/>
              <a:gd name="T3" fmla="*/ 7 h 174"/>
              <a:gd name="T4" fmla="*/ 23 w 74"/>
              <a:gd name="T5" fmla="*/ 3 h 174"/>
              <a:gd name="T6" fmla="*/ 17 w 74"/>
              <a:gd name="T7" fmla="*/ 1 h 174"/>
              <a:gd name="T8" fmla="*/ 12 w 74"/>
              <a:gd name="T9" fmla="*/ 0 h 174"/>
              <a:gd name="T10" fmla="*/ 7 w 74"/>
              <a:gd name="T11" fmla="*/ 2 h 174"/>
              <a:gd name="T12" fmla="*/ 3 w 74"/>
              <a:gd name="T13" fmla="*/ 5 h 174"/>
              <a:gd name="T14" fmla="*/ 0 w 74"/>
              <a:gd name="T15" fmla="*/ 10 h 174"/>
              <a:gd name="T16" fmla="*/ 0 w 74"/>
              <a:gd name="T17" fmla="*/ 16 h 174"/>
              <a:gd name="T18" fmla="*/ 5 w 74"/>
              <a:gd name="T19" fmla="*/ 39 h 174"/>
              <a:gd name="T20" fmla="*/ 13 w 74"/>
              <a:gd name="T21" fmla="*/ 66 h 174"/>
              <a:gd name="T22" fmla="*/ 24 w 74"/>
              <a:gd name="T23" fmla="*/ 92 h 174"/>
              <a:gd name="T24" fmla="*/ 36 w 74"/>
              <a:gd name="T25" fmla="*/ 118 h 174"/>
              <a:gd name="T26" fmla="*/ 49 w 74"/>
              <a:gd name="T27" fmla="*/ 141 h 174"/>
              <a:gd name="T28" fmla="*/ 61 w 74"/>
              <a:gd name="T29" fmla="*/ 159 h 174"/>
              <a:gd name="T30" fmla="*/ 69 w 74"/>
              <a:gd name="T31" fmla="*/ 171 h 174"/>
              <a:gd name="T32" fmla="*/ 74 w 74"/>
              <a:gd name="T33" fmla="*/ 174 h 174"/>
              <a:gd name="T34" fmla="*/ 72 w 74"/>
              <a:gd name="T35" fmla="*/ 162 h 174"/>
              <a:gd name="T36" fmla="*/ 67 w 74"/>
              <a:gd name="T37" fmla="*/ 147 h 174"/>
              <a:gd name="T38" fmla="*/ 61 w 74"/>
              <a:gd name="T39" fmla="*/ 128 h 174"/>
              <a:gd name="T40" fmla="*/ 53 w 74"/>
              <a:gd name="T41" fmla="*/ 105 h 174"/>
              <a:gd name="T42" fmla="*/ 46 w 74"/>
              <a:gd name="T43" fmla="*/ 82 h 174"/>
              <a:gd name="T44" fmla="*/ 38 w 74"/>
              <a:gd name="T45" fmla="*/ 58 h 174"/>
              <a:gd name="T46" fmla="*/ 32 w 74"/>
              <a:gd name="T47" fmla="*/ 35 h 174"/>
              <a:gd name="T48" fmla="*/ 28 w 74"/>
              <a:gd name="T49" fmla="*/ 1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4" h="174">
                <a:moveTo>
                  <a:pt x="28" y="12"/>
                </a:moveTo>
                <a:lnTo>
                  <a:pt x="26" y="7"/>
                </a:lnTo>
                <a:lnTo>
                  <a:pt x="23" y="3"/>
                </a:lnTo>
                <a:lnTo>
                  <a:pt x="17" y="1"/>
                </a:lnTo>
                <a:lnTo>
                  <a:pt x="12" y="0"/>
                </a:lnTo>
                <a:lnTo>
                  <a:pt x="7" y="2"/>
                </a:lnTo>
                <a:lnTo>
                  <a:pt x="3" y="5"/>
                </a:lnTo>
                <a:lnTo>
                  <a:pt x="0" y="10"/>
                </a:lnTo>
                <a:lnTo>
                  <a:pt x="0" y="16"/>
                </a:lnTo>
                <a:lnTo>
                  <a:pt x="5" y="39"/>
                </a:lnTo>
                <a:lnTo>
                  <a:pt x="13" y="66"/>
                </a:lnTo>
                <a:lnTo>
                  <a:pt x="24" y="92"/>
                </a:lnTo>
                <a:lnTo>
                  <a:pt x="36" y="118"/>
                </a:lnTo>
                <a:lnTo>
                  <a:pt x="49" y="141"/>
                </a:lnTo>
                <a:lnTo>
                  <a:pt x="61" y="159"/>
                </a:lnTo>
                <a:lnTo>
                  <a:pt x="69" y="171"/>
                </a:lnTo>
                <a:lnTo>
                  <a:pt x="74" y="174"/>
                </a:lnTo>
                <a:lnTo>
                  <a:pt x="72" y="162"/>
                </a:lnTo>
                <a:lnTo>
                  <a:pt x="67" y="147"/>
                </a:lnTo>
                <a:lnTo>
                  <a:pt x="61" y="128"/>
                </a:lnTo>
                <a:lnTo>
                  <a:pt x="53" y="105"/>
                </a:lnTo>
                <a:lnTo>
                  <a:pt x="46" y="82"/>
                </a:lnTo>
                <a:lnTo>
                  <a:pt x="38" y="58"/>
                </a:lnTo>
                <a:lnTo>
                  <a:pt x="32" y="35"/>
                </a:lnTo>
                <a:lnTo>
                  <a:pt x="28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47" name="Freeform 327"/>
          <p:cNvSpPr>
            <a:spLocks/>
          </p:cNvSpPr>
          <p:nvPr/>
        </p:nvSpPr>
        <p:spPr bwMode="auto">
          <a:xfrm>
            <a:off x="6745288" y="5381625"/>
            <a:ext cx="7937" cy="19050"/>
          </a:xfrm>
          <a:custGeom>
            <a:avLst/>
            <a:gdLst>
              <a:gd name="T0" fmla="*/ 20 w 39"/>
              <a:gd name="T1" fmla="*/ 9 h 87"/>
              <a:gd name="T2" fmla="*/ 19 w 39"/>
              <a:gd name="T3" fmla="*/ 5 h 87"/>
              <a:gd name="T4" fmla="*/ 16 w 39"/>
              <a:gd name="T5" fmla="*/ 2 h 87"/>
              <a:gd name="T6" fmla="*/ 13 w 39"/>
              <a:gd name="T7" fmla="*/ 0 h 87"/>
              <a:gd name="T8" fmla="*/ 8 w 39"/>
              <a:gd name="T9" fmla="*/ 0 h 87"/>
              <a:gd name="T10" fmla="*/ 5 w 39"/>
              <a:gd name="T11" fmla="*/ 1 h 87"/>
              <a:gd name="T12" fmla="*/ 2 w 39"/>
              <a:gd name="T13" fmla="*/ 3 h 87"/>
              <a:gd name="T14" fmla="*/ 0 w 39"/>
              <a:gd name="T15" fmla="*/ 6 h 87"/>
              <a:gd name="T16" fmla="*/ 0 w 39"/>
              <a:gd name="T17" fmla="*/ 10 h 87"/>
              <a:gd name="T18" fmla="*/ 0 w 39"/>
              <a:gd name="T19" fmla="*/ 22 h 87"/>
              <a:gd name="T20" fmla="*/ 3 w 39"/>
              <a:gd name="T21" fmla="*/ 35 h 87"/>
              <a:gd name="T22" fmla="*/ 7 w 39"/>
              <a:gd name="T23" fmla="*/ 48 h 87"/>
              <a:gd name="T24" fmla="*/ 13 w 39"/>
              <a:gd name="T25" fmla="*/ 60 h 87"/>
              <a:gd name="T26" fmla="*/ 19 w 39"/>
              <a:gd name="T27" fmla="*/ 72 h 87"/>
              <a:gd name="T28" fmla="*/ 25 w 39"/>
              <a:gd name="T29" fmla="*/ 81 h 87"/>
              <a:gd name="T30" fmla="*/ 33 w 39"/>
              <a:gd name="T31" fmla="*/ 86 h 87"/>
              <a:gd name="T32" fmla="*/ 38 w 39"/>
              <a:gd name="T33" fmla="*/ 87 h 87"/>
              <a:gd name="T34" fmla="*/ 39 w 39"/>
              <a:gd name="T35" fmla="*/ 70 h 87"/>
              <a:gd name="T36" fmla="*/ 34 w 39"/>
              <a:gd name="T37" fmla="*/ 50 h 87"/>
              <a:gd name="T38" fmla="*/ 27 w 39"/>
              <a:gd name="T39" fmla="*/ 29 h 87"/>
              <a:gd name="T40" fmla="*/ 20 w 39"/>
              <a:gd name="T41" fmla="*/ 9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87">
                <a:moveTo>
                  <a:pt x="20" y="9"/>
                </a:moveTo>
                <a:lnTo>
                  <a:pt x="19" y="5"/>
                </a:lnTo>
                <a:lnTo>
                  <a:pt x="16" y="2"/>
                </a:lnTo>
                <a:lnTo>
                  <a:pt x="13" y="0"/>
                </a:lnTo>
                <a:lnTo>
                  <a:pt x="8" y="0"/>
                </a:lnTo>
                <a:lnTo>
                  <a:pt x="5" y="1"/>
                </a:lnTo>
                <a:lnTo>
                  <a:pt x="2" y="3"/>
                </a:lnTo>
                <a:lnTo>
                  <a:pt x="0" y="6"/>
                </a:lnTo>
                <a:lnTo>
                  <a:pt x="0" y="10"/>
                </a:lnTo>
                <a:lnTo>
                  <a:pt x="0" y="22"/>
                </a:lnTo>
                <a:lnTo>
                  <a:pt x="3" y="35"/>
                </a:lnTo>
                <a:lnTo>
                  <a:pt x="7" y="48"/>
                </a:lnTo>
                <a:lnTo>
                  <a:pt x="13" y="60"/>
                </a:lnTo>
                <a:lnTo>
                  <a:pt x="19" y="72"/>
                </a:lnTo>
                <a:lnTo>
                  <a:pt x="25" y="81"/>
                </a:lnTo>
                <a:lnTo>
                  <a:pt x="33" y="86"/>
                </a:lnTo>
                <a:lnTo>
                  <a:pt x="38" y="87"/>
                </a:lnTo>
                <a:lnTo>
                  <a:pt x="39" y="70"/>
                </a:lnTo>
                <a:lnTo>
                  <a:pt x="34" y="50"/>
                </a:lnTo>
                <a:lnTo>
                  <a:pt x="27" y="29"/>
                </a:lnTo>
                <a:lnTo>
                  <a:pt x="2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48" name="Freeform 328"/>
          <p:cNvSpPr>
            <a:spLocks/>
          </p:cNvSpPr>
          <p:nvPr/>
        </p:nvSpPr>
        <p:spPr bwMode="auto">
          <a:xfrm>
            <a:off x="6738938" y="5367338"/>
            <a:ext cx="6350" cy="11112"/>
          </a:xfrm>
          <a:custGeom>
            <a:avLst/>
            <a:gdLst>
              <a:gd name="T0" fmla="*/ 18 w 34"/>
              <a:gd name="T1" fmla="*/ 7 h 51"/>
              <a:gd name="T2" fmla="*/ 18 w 34"/>
              <a:gd name="T3" fmla="*/ 8 h 51"/>
              <a:gd name="T4" fmla="*/ 18 w 34"/>
              <a:gd name="T5" fmla="*/ 8 h 51"/>
              <a:gd name="T6" fmla="*/ 18 w 34"/>
              <a:gd name="T7" fmla="*/ 8 h 51"/>
              <a:gd name="T8" fmla="*/ 18 w 34"/>
              <a:gd name="T9" fmla="*/ 8 h 51"/>
              <a:gd name="T10" fmla="*/ 17 w 34"/>
              <a:gd name="T11" fmla="*/ 5 h 51"/>
              <a:gd name="T12" fmla="*/ 14 w 34"/>
              <a:gd name="T13" fmla="*/ 1 h 51"/>
              <a:gd name="T14" fmla="*/ 11 w 34"/>
              <a:gd name="T15" fmla="*/ 0 h 51"/>
              <a:gd name="T16" fmla="*/ 7 w 34"/>
              <a:gd name="T17" fmla="*/ 0 h 51"/>
              <a:gd name="T18" fmla="*/ 4 w 34"/>
              <a:gd name="T19" fmla="*/ 1 h 51"/>
              <a:gd name="T20" fmla="*/ 1 w 34"/>
              <a:gd name="T21" fmla="*/ 5 h 51"/>
              <a:gd name="T22" fmla="*/ 0 w 34"/>
              <a:gd name="T23" fmla="*/ 8 h 51"/>
              <a:gd name="T24" fmla="*/ 0 w 34"/>
              <a:gd name="T25" fmla="*/ 11 h 51"/>
              <a:gd name="T26" fmla="*/ 1 w 34"/>
              <a:gd name="T27" fmla="*/ 16 h 51"/>
              <a:gd name="T28" fmla="*/ 4 w 34"/>
              <a:gd name="T29" fmla="*/ 23 h 51"/>
              <a:gd name="T30" fmla="*/ 8 w 34"/>
              <a:gd name="T31" fmla="*/ 30 h 51"/>
              <a:gd name="T32" fmla="*/ 13 w 34"/>
              <a:gd name="T33" fmla="*/ 37 h 51"/>
              <a:gd name="T34" fmla="*/ 18 w 34"/>
              <a:gd name="T35" fmla="*/ 43 h 51"/>
              <a:gd name="T36" fmla="*/ 25 w 34"/>
              <a:gd name="T37" fmla="*/ 47 h 51"/>
              <a:gd name="T38" fmla="*/ 30 w 34"/>
              <a:gd name="T39" fmla="*/ 51 h 51"/>
              <a:gd name="T40" fmla="*/ 34 w 34"/>
              <a:gd name="T41" fmla="*/ 51 h 51"/>
              <a:gd name="T42" fmla="*/ 33 w 34"/>
              <a:gd name="T43" fmla="*/ 40 h 51"/>
              <a:gd name="T44" fmla="*/ 29 w 34"/>
              <a:gd name="T45" fmla="*/ 27 h 51"/>
              <a:gd name="T46" fmla="*/ 23 w 34"/>
              <a:gd name="T47" fmla="*/ 15 h 51"/>
              <a:gd name="T48" fmla="*/ 18 w 34"/>
              <a:gd name="T49" fmla="*/ 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4" h="51">
                <a:moveTo>
                  <a:pt x="18" y="7"/>
                </a:moveTo>
                <a:lnTo>
                  <a:pt x="18" y="8"/>
                </a:lnTo>
                <a:lnTo>
                  <a:pt x="18" y="8"/>
                </a:lnTo>
                <a:lnTo>
                  <a:pt x="18" y="8"/>
                </a:lnTo>
                <a:lnTo>
                  <a:pt x="18" y="8"/>
                </a:lnTo>
                <a:lnTo>
                  <a:pt x="17" y="5"/>
                </a:lnTo>
                <a:lnTo>
                  <a:pt x="14" y="1"/>
                </a:lnTo>
                <a:lnTo>
                  <a:pt x="11" y="0"/>
                </a:lnTo>
                <a:lnTo>
                  <a:pt x="7" y="0"/>
                </a:lnTo>
                <a:lnTo>
                  <a:pt x="4" y="1"/>
                </a:lnTo>
                <a:lnTo>
                  <a:pt x="1" y="5"/>
                </a:lnTo>
                <a:lnTo>
                  <a:pt x="0" y="8"/>
                </a:lnTo>
                <a:lnTo>
                  <a:pt x="0" y="11"/>
                </a:lnTo>
                <a:lnTo>
                  <a:pt x="1" y="16"/>
                </a:lnTo>
                <a:lnTo>
                  <a:pt x="4" y="23"/>
                </a:lnTo>
                <a:lnTo>
                  <a:pt x="8" y="30"/>
                </a:lnTo>
                <a:lnTo>
                  <a:pt x="13" y="37"/>
                </a:lnTo>
                <a:lnTo>
                  <a:pt x="18" y="43"/>
                </a:lnTo>
                <a:lnTo>
                  <a:pt x="25" y="47"/>
                </a:lnTo>
                <a:lnTo>
                  <a:pt x="30" y="51"/>
                </a:lnTo>
                <a:lnTo>
                  <a:pt x="34" y="51"/>
                </a:lnTo>
                <a:lnTo>
                  <a:pt x="33" y="40"/>
                </a:lnTo>
                <a:lnTo>
                  <a:pt x="29" y="27"/>
                </a:lnTo>
                <a:lnTo>
                  <a:pt x="23" y="15"/>
                </a:lnTo>
                <a:lnTo>
                  <a:pt x="18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49" name="Freeform 329"/>
          <p:cNvSpPr>
            <a:spLocks/>
          </p:cNvSpPr>
          <p:nvPr/>
        </p:nvSpPr>
        <p:spPr bwMode="auto">
          <a:xfrm>
            <a:off x="6732588" y="5357813"/>
            <a:ext cx="9525" cy="6350"/>
          </a:xfrm>
          <a:custGeom>
            <a:avLst/>
            <a:gdLst>
              <a:gd name="T0" fmla="*/ 37 w 46"/>
              <a:gd name="T1" fmla="*/ 24 h 33"/>
              <a:gd name="T2" fmla="*/ 41 w 46"/>
              <a:gd name="T3" fmla="*/ 22 h 33"/>
              <a:gd name="T4" fmla="*/ 45 w 46"/>
              <a:gd name="T5" fmla="*/ 19 h 33"/>
              <a:gd name="T6" fmla="*/ 46 w 46"/>
              <a:gd name="T7" fmla="*/ 15 h 33"/>
              <a:gd name="T8" fmla="*/ 46 w 46"/>
              <a:gd name="T9" fmla="*/ 10 h 33"/>
              <a:gd name="T10" fmla="*/ 44 w 46"/>
              <a:gd name="T11" fmla="*/ 5 h 33"/>
              <a:gd name="T12" fmla="*/ 41 w 46"/>
              <a:gd name="T13" fmla="*/ 2 h 33"/>
              <a:gd name="T14" fmla="*/ 37 w 46"/>
              <a:gd name="T15" fmla="*/ 0 h 33"/>
              <a:gd name="T16" fmla="*/ 32 w 46"/>
              <a:gd name="T17" fmla="*/ 0 h 33"/>
              <a:gd name="T18" fmla="*/ 29 w 46"/>
              <a:gd name="T19" fmla="*/ 0 h 33"/>
              <a:gd name="T20" fmla="*/ 25 w 46"/>
              <a:gd name="T21" fmla="*/ 1 h 33"/>
              <a:gd name="T22" fmla="*/ 19 w 46"/>
              <a:gd name="T23" fmla="*/ 3 h 33"/>
              <a:gd name="T24" fmla="*/ 12 w 46"/>
              <a:gd name="T25" fmla="*/ 7 h 33"/>
              <a:gd name="T26" fmla="*/ 5 w 46"/>
              <a:gd name="T27" fmla="*/ 14 h 33"/>
              <a:gd name="T28" fmla="*/ 2 w 46"/>
              <a:gd name="T29" fmla="*/ 20 h 33"/>
              <a:gd name="T30" fmla="*/ 0 w 46"/>
              <a:gd name="T31" fmla="*/ 26 h 33"/>
              <a:gd name="T32" fmla="*/ 0 w 46"/>
              <a:gd name="T33" fmla="*/ 29 h 33"/>
              <a:gd name="T34" fmla="*/ 3 w 46"/>
              <a:gd name="T35" fmla="*/ 31 h 33"/>
              <a:gd name="T36" fmla="*/ 7 w 46"/>
              <a:gd name="T37" fmla="*/ 33 h 33"/>
              <a:gd name="T38" fmla="*/ 12 w 46"/>
              <a:gd name="T39" fmla="*/ 33 h 33"/>
              <a:gd name="T40" fmla="*/ 16 w 46"/>
              <a:gd name="T41" fmla="*/ 33 h 33"/>
              <a:gd name="T42" fmla="*/ 21 w 46"/>
              <a:gd name="T43" fmla="*/ 31 h 33"/>
              <a:gd name="T44" fmla="*/ 26 w 46"/>
              <a:gd name="T45" fmla="*/ 30 h 33"/>
              <a:gd name="T46" fmla="*/ 32 w 46"/>
              <a:gd name="T47" fmla="*/ 28 h 33"/>
              <a:gd name="T48" fmla="*/ 37 w 46"/>
              <a:gd name="T49" fmla="*/ 24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6" h="33">
                <a:moveTo>
                  <a:pt x="37" y="24"/>
                </a:moveTo>
                <a:lnTo>
                  <a:pt x="41" y="22"/>
                </a:lnTo>
                <a:lnTo>
                  <a:pt x="45" y="19"/>
                </a:lnTo>
                <a:lnTo>
                  <a:pt x="46" y="15"/>
                </a:lnTo>
                <a:lnTo>
                  <a:pt x="46" y="10"/>
                </a:lnTo>
                <a:lnTo>
                  <a:pt x="44" y="5"/>
                </a:lnTo>
                <a:lnTo>
                  <a:pt x="41" y="2"/>
                </a:lnTo>
                <a:lnTo>
                  <a:pt x="37" y="0"/>
                </a:lnTo>
                <a:lnTo>
                  <a:pt x="32" y="0"/>
                </a:lnTo>
                <a:lnTo>
                  <a:pt x="29" y="0"/>
                </a:lnTo>
                <a:lnTo>
                  <a:pt x="25" y="1"/>
                </a:lnTo>
                <a:lnTo>
                  <a:pt x="19" y="3"/>
                </a:lnTo>
                <a:lnTo>
                  <a:pt x="12" y="7"/>
                </a:lnTo>
                <a:lnTo>
                  <a:pt x="5" y="14"/>
                </a:lnTo>
                <a:lnTo>
                  <a:pt x="2" y="20"/>
                </a:lnTo>
                <a:lnTo>
                  <a:pt x="0" y="26"/>
                </a:lnTo>
                <a:lnTo>
                  <a:pt x="0" y="29"/>
                </a:lnTo>
                <a:lnTo>
                  <a:pt x="3" y="31"/>
                </a:lnTo>
                <a:lnTo>
                  <a:pt x="7" y="33"/>
                </a:lnTo>
                <a:lnTo>
                  <a:pt x="12" y="33"/>
                </a:lnTo>
                <a:lnTo>
                  <a:pt x="16" y="33"/>
                </a:lnTo>
                <a:lnTo>
                  <a:pt x="21" y="31"/>
                </a:lnTo>
                <a:lnTo>
                  <a:pt x="26" y="30"/>
                </a:lnTo>
                <a:lnTo>
                  <a:pt x="32" y="28"/>
                </a:lnTo>
                <a:lnTo>
                  <a:pt x="37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50" name="Freeform 330"/>
          <p:cNvSpPr>
            <a:spLocks/>
          </p:cNvSpPr>
          <p:nvPr/>
        </p:nvSpPr>
        <p:spPr bwMode="auto">
          <a:xfrm>
            <a:off x="6689725" y="5345113"/>
            <a:ext cx="36513" cy="49212"/>
          </a:xfrm>
          <a:custGeom>
            <a:avLst/>
            <a:gdLst>
              <a:gd name="T0" fmla="*/ 65 w 177"/>
              <a:gd name="T1" fmla="*/ 33 h 219"/>
              <a:gd name="T2" fmla="*/ 52 w 177"/>
              <a:gd name="T3" fmla="*/ 43 h 219"/>
              <a:gd name="T4" fmla="*/ 41 w 177"/>
              <a:gd name="T5" fmla="*/ 54 h 219"/>
              <a:gd name="T6" fmla="*/ 29 w 177"/>
              <a:gd name="T7" fmla="*/ 66 h 219"/>
              <a:gd name="T8" fmla="*/ 20 w 177"/>
              <a:gd name="T9" fmla="*/ 79 h 219"/>
              <a:gd name="T10" fmla="*/ 12 w 177"/>
              <a:gd name="T11" fmla="*/ 93 h 219"/>
              <a:gd name="T12" fmla="*/ 6 w 177"/>
              <a:gd name="T13" fmla="*/ 107 h 219"/>
              <a:gd name="T14" fmla="*/ 2 w 177"/>
              <a:gd name="T15" fmla="*/ 121 h 219"/>
              <a:gd name="T16" fmla="*/ 0 w 177"/>
              <a:gd name="T17" fmla="*/ 136 h 219"/>
              <a:gd name="T18" fmla="*/ 2 w 177"/>
              <a:gd name="T19" fmla="*/ 158 h 219"/>
              <a:gd name="T20" fmla="*/ 10 w 177"/>
              <a:gd name="T21" fmla="*/ 177 h 219"/>
              <a:gd name="T22" fmla="*/ 23 w 177"/>
              <a:gd name="T23" fmla="*/ 193 h 219"/>
              <a:gd name="T24" fmla="*/ 38 w 177"/>
              <a:gd name="T25" fmla="*/ 204 h 219"/>
              <a:gd name="T26" fmla="*/ 57 w 177"/>
              <a:gd name="T27" fmla="*/ 213 h 219"/>
              <a:gd name="T28" fmla="*/ 78 w 177"/>
              <a:gd name="T29" fmla="*/ 218 h 219"/>
              <a:gd name="T30" fmla="*/ 98 w 177"/>
              <a:gd name="T31" fmla="*/ 219 h 219"/>
              <a:gd name="T32" fmla="*/ 118 w 177"/>
              <a:gd name="T33" fmla="*/ 216 h 219"/>
              <a:gd name="T34" fmla="*/ 123 w 177"/>
              <a:gd name="T35" fmla="*/ 216 h 219"/>
              <a:gd name="T36" fmla="*/ 127 w 177"/>
              <a:gd name="T37" fmla="*/ 214 h 219"/>
              <a:gd name="T38" fmla="*/ 130 w 177"/>
              <a:gd name="T39" fmla="*/ 210 h 219"/>
              <a:gd name="T40" fmla="*/ 131 w 177"/>
              <a:gd name="T41" fmla="*/ 205 h 219"/>
              <a:gd name="T42" fmla="*/ 130 w 177"/>
              <a:gd name="T43" fmla="*/ 203 h 219"/>
              <a:gd name="T44" fmla="*/ 127 w 177"/>
              <a:gd name="T45" fmla="*/ 203 h 219"/>
              <a:gd name="T46" fmla="*/ 123 w 177"/>
              <a:gd name="T47" fmla="*/ 202 h 219"/>
              <a:gd name="T48" fmla="*/ 117 w 177"/>
              <a:gd name="T49" fmla="*/ 202 h 219"/>
              <a:gd name="T50" fmla="*/ 111 w 177"/>
              <a:gd name="T51" fmla="*/ 202 h 219"/>
              <a:gd name="T52" fmla="*/ 106 w 177"/>
              <a:gd name="T53" fmla="*/ 202 h 219"/>
              <a:gd name="T54" fmla="*/ 100 w 177"/>
              <a:gd name="T55" fmla="*/ 202 h 219"/>
              <a:gd name="T56" fmla="*/ 97 w 177"/>
              <a:gd name="T57" fmla="*/ 202 h 219"/>
              <a:gd name="T58" fmla="*/ 87 w 177"/>
              <a:gd name="T59" fmla="*/ 201 h 219"/>
              <a:gd name="T60" fmla="*/ 77 w 177"/>
              <a:gd name="T61" fmla="*/ 200 h 219"/>
              <a:gd name="T62" fmla="*/ 67 w 177"/>
              <a:gd name="T63" fmla="*/ 199 h 219"/>
              <a:gd name="T64" fmla="*/ 56 w 177"/>
              <a:gd name="T65" fmla="*/ 196 h 219"/>
              <a:gd name="T66" fmla="*/ 46 w 177"/>
              <a:gd name="T67" fmla="*/ 193 h 219"/>
              <a:gd name="T68" fmla="*/ 35 w 177"/>
              <a:gd name="T69" fmla="*/ 185 h 219"/>
              <a:gd name="T70" fmla="*/ 26 w 177"/>
              <a:gd name="T71" fmla="*/ 175 h 219"/>
              <a:gd name="T72" fmla="*/ 15 w 177"/>
              <a:gd name="T73" fmla="*/ 162 h 219"/>
              <a:gd name="T74" fmla="*/ 13 w 177"/>
              <a:gd name="T75" fmla="*/ 146 h 219"/>
              <a:gd name="T76" fmla="*/ 14 w 177"/>
              <a:gd name="T77" fmla="*/ 131 h 219"/>
              <a:gd name="T78" fmla="*/ 19 w 177"/>
              <a:gd name="T79" fmla="*/ 116 h 219"/>
              <a:gd name="T80" fmla="*/ 25 w 177"/>
              <a:gd name="T81" fmla="*/ 102 h 219"/>
              <a:gd name="T82" fmla="*/ 34 w 177"/>
              <a:gd name="T83" fmla="*/ 89 h 219"/>
              <a:gd name="T84" fmla="*/ 45 w 177"/>
              <a:gd name="T85" fmla="*/ 76 h 219"/>
              <a:gd name="T86" fmla="*/ 56 w 177"/>
              <a:gd name="T87" fmla="*/ 65 h 219"/>
              <a:gd name="T88" fmla="*/ 70 w 177"/>
              <a:gd name="T89" fmla="*/ 55 h 219"/>
              <a:gd name="T90" fmla="*/ 84 w 177"/>
              <a:gd name="T91" fmla="*/ 45 h 219"/>
              <a:gd name="T92" fmla="*/ 98 w 177"/>
              <a:gd name="T93" fmla="*/ 37 h 219"/>
              <a:gd name="T94" fmla="*/ 113 w 177"/>
              <a:gd name="T95" fmla="*/ 29 h 219"/>
              <a:gd name="T96" fmla="*/ 127 w 177"/>
              <a:gd name="T97" fmla="*/ 23 h 219"/>
              <a:gd name="T98" fmla="*/ 141 w 177"/>
              <a:gd name="T99" fmla="*/ 17 h 219"/>
              <a:gd name="T100" fmla="*/ 154 w 177"/>
              <a:gd name="T101" fmla="*/ 12 h 219"/>
              <a:gd name="T102" fmla="*/ 167 w 177"/>
              <a:gd name="T103" fmla="*/ 9 h 219"/>
              <a:gd name="T104" fmla="*/ 177 w 177"/>
              <a:gd name="T105" fmla="*/ 7 h 219"/>
              <a:gd name="T106" fmla="*/ 170 w 177"/>
              <a:gd name="T107" fmla="*/ 2 h 219"/>
              <a:gd name="T108" fmla="*/ 158 w 177"/>
              <a:gd name="T109" fmla="*/ 0 h 219"/>
              <a:gd name="T110" fmla="*/ 145 w 177"/>
              <a:gd name="T111" fmla="*/ 2 h 219"/>
              <a:gd name="T112" fmla="*/ 129 w 177"/>
              <a:gd name="T113" fmla="*/ 6 h 219"/>
              <a:gd name="T114" fmla="*/ 111 w 177"/>
              <a:gd name="T115" fmla="*/ 11 h 219"/>
              <a:gd name="T116" fmla="*/ 94 w 177"/>
              <a:gd name="T117" fmla="*/ 17 h 219"/>
              <a:gd name="T118" fmla="*/ 78 w 177"/>
              <a:gd name="T119" fmla="*/ 26 h 219"/>
              <a:gd name="T120" fmla="*/ 65 w 177"/>
              <a:gd name="T121" fmla="*/ 33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7" h="219">
                <a:moveTo>
                  <a:pt x="65" y="33"/>
                </a:moveTo>
                <a:lnTo>
                  <a:pt x="52" y="43"/>
                </a:lnTo>
                <a:lnTo>
                  <a:pt x="41" y="54"/>
                </a:lnTo>
                <a:lnTo>
                  <a:pt x="29" y="66"/>
                </a:lnTo>
                <a:lnTo>
                  <a:pt x="20" y="79"/>
                </a:lnTo>
                <a:lnTo>
                  <a:pt x="12" y="93"/>
                </a:lnTo>
                <a:lnTo>
                  <a:pt x="6" y="107"/>
                </a:lnTo>
                <a:lnTo>
                  <a:pt x="2" y="121"/>
                </a:lnTo>
                <a:lnTo>
                  <a:pt x="0" y="136"/>
                </a:lnTo>
                <a:lnTo>
                  <a:pt x="2" y="158"/>
                </a:lnTo>
                <a:lnTo>
                  <a:pt x="10" y="177"/>
                </a:lnTo>
                <a:lnTo>
                  <a:pt x="23" y="193"/>
                </a:lnTo>
                <a:lnTo>
                  <a:pt x="38" y="204"/>
                </a:lnTo>
                <a:lnTo>
                  <a:pt x="57" y="213"/>
                </a:lnTo>
                <a:lnTo>
                  <a:pt x="78" y="218"/>
                </a:lnTo>
                <a:lnTo>
                  <a:pt x="98" y="219"/>
                </a:lnTo>
                <a:lnTo>
                  <a:pt x="118" y="216"/>
                </a:lnTo>
                <a:lnTo>
                  <a:pt x="123" y="216"/>
                </a:lnTo>
                <a:lnTo>
                  <a:pt x="127" y="214"/>
                </a:lnTo>
                <a:lnTo>
                  <a:pt x="130" y="210"/>
                </a:lnTo>
                <a:lnTo>
                  <a:pt x="131" y="205"/>
                </a:lnTo>
                <a:lnTo>
                  <a:pt x="130" y="203"/>
                </a:lnTo>
                <a:lnTo>
                  <a:pt x="127" y="203"/>
                </a:lnTo>
                <a:lnTo>
                  <a:pt x="123" y="202"/>
                </a:lnTo>
                <a:lnTo>
                  <a:pt x="117" y="202"/>
                </a:lnTo>
                <a:lnTo>
                  <a:pt x="111" y="202"/>
                </a:lnTo>
                <a:lnTo>
                  <a:pt x="106" y="202"/>
                </a:lnTo>
                <a:lnTo>
                  <a:pt x="100" y="202"/>
                </a:lnTo>
                <a:lnTo>
                  <a:pt x="97" y="202"/>
                </a:lnTo>
                <a:lnTo>
                  <a:pt x="87" y="201"/>
                </a:lnTo>
                <a:lnTo>
                  <a:pt x="77" y="200"/>
                </a:lnTo>
                <a:lnTo>
                  <a:pt x="67" y="199"/>
                </a:lnTo>
                <a:lnTo>
                  <a:pt x="56" y="196"/>
                </a:lnTo>
                <a:lnTo>
                  <a:pt x="46" y="193"/>
                </a:lnTo>
                <a:lnTo>
                  <a:pt x="35" y="185"/>
                </a:lnTo>
                <a:lnTo>
                  <a:pt x="26" y="175"/>
                </a:lnTo>
                <a:lnTo>
                  <a:pt x="15" y="162"/>
                </a:lnTo>
                <a:lnTo>
                  <a:pt x="13" y="146"/>
                </a:lnTo>
                <a:lnTo>
                  <a:pt x="14" y="131"/>
                </a:lnTo>
                <a:lnTo>
                  <a:pt x="19" y="116"/>
                </a:lnTo>
                <a:lnTo>
                  <a:pt x="25" y="102"/>
                </a:lnTo>
                <a:lnTo>
                  <a:pt x="34" y="89"/>
                </a:lnTo>
                <a:lnTo>
                  <a:pt x="45" y="76"/>
                </a:lnTo>
                <a:lnTo>
                  <a:pt x="56" y="65"/>
                </a:lnTo>
                <a:lnTo>
                  <a:pt x="70" y="55"/>
                </a:lnTo>
                <a:lnTo>
                  <a:pt x="84" y="45"/>
                </a:lnTo>
                <a:lnTo>
                  <a:pt x="98" y="37"/>
                </a:lnTo>
                <a:lnTo>
                  <a:pt x="113" y="29"/>
                </a:lnTo>
                <a:lnTo>
                  <a:pt x="127" y="23"/>
                </a:lnTo>
                <a:lnTo>
                  <a:pt x="141" y="17"/>
                </a:lnTo>
                <a:lnTo>
                  <a:pt x="154" y="12"/>
                </a:lnTo>
                <a:lnTo>
                  <a:pt x="167" y="9"/>
                </a:lnTo>
                <a:lnTo>
                  <a:pt x="177" y="7"/>
                </a:lnTo>
                <a:lnTo>
                  <a:pt x="170" y="2"/>
                </a:lnTo>
                <a:lnTo>
                  <a:pt x="158" y="0"/>
                </a:lnTo>
                <a:lnTo>
                  <a:pt x="145" y="2"/>
                </a:lnTo>
                <a:lnTo>
                  <a:pt x="129" y="6"/>
                </a:lnTo>
                <a:lnTo>
                  <a:pt x="111" y="11"/>
                </a:lnTo>
                <a:lnTo>
                  <a:pt x="94" y="17"/>
                </a:lnTo>
                <a:lnTo>
                  <a:pt x="78" y="26"/>
                </a:lnTo>
                <a:lnTo>
                  <a:pt x="65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51" name="Freeform 331"/>
          <p:cNvSpPr>
            <a:spLocks/>
          </p:cNvSpPr>
          <p:nvPr/>
        </p:nvSpPr>
        <p:spPr bwMode="auto">
          <a:xfrm>
            <a:off x="6750050" y="5343525"/>
            <a:ext cx="23813" cy="39688"/>
          </a:xfrm>
          <a:custGeom>
            <a:avLst/>
            <a:gdLst>
              <a:gd name="T0" fmla="*/ 97 w 115"/>
              <a:gd name="T1" fmla="*/ 57 h 170"/>
              <a:gd name="T2" fmla="*/ 100 w 115"/>
              <a:gd name="T3" fmla="*/ 75 h 170"/>
              <a:gd name="T4" fmla="*/ 98 w 115"/>
              <a:gd name="T5" fmla="*/ 90 h 170"/>
              <a:gd name="T6" fmla="*/ 91 w 115"/>
              <a:gd name="T7" fmla="*/ 103 h 170"/>
              <a:gd name="T8" fmla="*/ 80 w 115"/>
              <a:gd name="T9" fmla="*/ 114 h 170"/>
              <a:gd name="T10" fmla="*/ 68 w 115"/>
              <a:gd name="T11" fmla="*/ 125 h 170"/>
              <a:gd name="T12" fmla="*/ 54 w 115"/>
              <a:gd name="T13" fmla="*/ 135 h 170"/>
              <a:gd name="T14" fmla="*/ 39 w 115"/>
              <a:gd name="T15" fmla="*/ 145 h 170"/>
              <a:gd name="T16" fmla="*/ 27 w 115"/>
              <a:gd name="T17" fmla="*/ 155 h 170"/>
              <a:gd name="T18" fmla="*/ 25 w 115"/>
              <a:gd name="T19" fmla="*/ 158 h 170"/>
              <a:gd name="T20" fmla="*/ 23 w 115"/>
              <a:gd name="T21" fmla="*/ 160 h 170"/>
              <a:gd name="T22" fmla="*/ 23 w 115"/>
              <a:gd name="T23" fmla="*/ 164 h 170"/>
              <a:gd name="T24" fmla="*/ 26 w 115"/>
              <a:gd name="T25" fmla="*/ 167 h 170"/>
              <a:gd name="T26" fmla="*/ 28 w 115"/>
              <a:gd name="T27" fmla="*/ 169 h 170"/>
              <a:gd name="T28" fmla="*/ 31 w 115"/>
              <a:gd name="T29" fmla="*/ 170 h 170"/>
              <a:gd name="T30" fmla="*/ 34 w 115"/>
              <a:gd name="T31" fmla="*/ 170 h 170"/>
              <a:gd name="T32" fmla="*/ 37 w 115"/>
              <a:gd name="T33" fmla="*/ 169 h 170"/>
              <a:gd name="T34" fmla="*/ 53 w 115"/>
              <a:gd name="T35" fmla="*/ 159 h 170"/>
              <a:gd name="T36" fmla="*/ 69 w 115"/>
              <a:gd name="T37" fmla="*/ 149 h 170"/>
              <a:gd name="T38" fmla="*/ 83 w 115"/>
              <a:gd name="T39" fmla="*/ 137 h 170"/>
              <a:gd name="T40" fmla="*/ 97 w 115"/>
              <a:gd name="T41" fmla="*/ 123 h 170"/>
              <a:gd name="T42" fmla="*/ 106 w 115"/>
              <a:gd name="T43" fmla="*/ 108 h 170"/>
              <a:gd name="T44" fmla="*/ 113 w 115"/>
              <a:gd name="T45" fmla="*/ 91 h 170"/>
              <a:gd name="T46" fmla="*/ 115 w 115"/>
              <a:gd name="T47" fmla="*/ 73 h 170"/>
              <a:gd name="T48" fmla="*/ 111 w 115"/>
              <a:gd name="T49" fmla="*/ 53 h 170"/>
              <a:gd name="T50" fmla="*/ 101 w 115"/>
              <a:gd name="T51" fmla="*/ 39 h 170"/>
              <a:gd name="T52" fmla="*/ 89 w 115"/>
              <a:gd name="T53" fmla="*/ 26 h 170"/>
              <a:gd name="T54" fmla="*/ 72 w 115"/>
              <a:gd name="T55" fmla="*/ 15 h 170"/>
              <a:gd name="T56" fmla="*/ 55 w 115"/>
              <a:gd name="T57" fmla="*/ 8 h 170"/>
              <a:gd name="T58" fmla="*/ 37 w 115"/>
              <a:gd name="T59" fmla="*/ 2 h 170"/>
              <a:gd name="T60" fmla="*/ 21 w 115"/>
              <a:gd name="T61" fmla="*/ 0 h 170"/>
              <a:gd name="T62" fmla="*/ 9 w 115"/>
              <a:gd name="T63" fmla="*/ 1 h 170"/>
              <a:gd name="T64" fmla="*/ 0 w 115"/>
              <a:gd name="T65" fmla="*/ 5 h 170"/>
              <a:gd name="T66" fmla="*/ 15 w 115"/>
              <a:gd name="T67" fmla="*/ 10 h 170"/>
              <a:gd name="T68" fmla="*/ 30 w 115"/>
              <a:gd name="T69" fmla="*/ 13 h 170"/>
              <a:gd name="T70" fmla="*/ 43 w 115"/>
              <a:gd name="T71" fmla="*/ 16 h 170"/>
              <a:gd name="T72" fmla="*/ 57 w 115"/>
              <a:gd name="T73" fmla="*/ 20 h 170"/>
              <a:gd name="T74" fmla="*/ 70 w 115"/>
              <a:gd name="T75" fmla="*/ 26 h 170"/>
              <a:gd name="T76" fmla="*/ 81 w 115"/>
              <a:gd name="T77" fmla="*/ 33 h 170"/>
              <a:gd name="T78" fmla="*/ 91 w 115"/>
              <a:gd name="T79" fmla="*/ 43 h 170"/>
              <a:gd name="T80" fmla="*/ 97 w 115"/>
              <a:gd name="T81" fmla="*/ 5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5" h="170">
                <a:moveTo>
                  <a:pt x="97" y="57"/>
                </a:moveTo>
                <a:lnTo>
                  <a:pt x="100" y="75"/>
                </a:lnTo>
                <a:lnTo>
                  <a:pt x="98" y="90"/>
                </a:lnTo>
                <a:lnTo>
                  <a:pt x="91" y="103"/>
                </a:lnTo>
                <a:lnTo>
                  <a:pt x="80" y="114"/>
                </a:lnTo>
                <a:lnTo>
                  <a:pt x="68" y="125"/>
                </a:lnTo>
                <a:lnTo>
                  <a:pt x="54" y="135"/>
                </a:lnTo>
                <a:lnTo>
                  <a:pt x="39" y="145"/>
                </a:lnTo>
                <a:lnTo>
                  <a:pt x="27" y="155"/>
                </a:lnTo>
                <a:lnTo>
                  <a:pt x="25" y="158"/>
                </a:lnTo>
                <a:lnTo>
                  <a:pt x="23" y="160"/>
                </a:lnTo>
                <a:lnTo>
                  <a:pt x="23" y="164"/>
                </a:lnTo>
                <a:lnTo>
                  <a:pt x="26" y="167"/>
                </a:lnTo>
                <a:lnTo>
                  <a:pt x="28" y="169"/>
                </a:lnTo>
                <a:lnTo>
                  <a:pt x="31" y="170"/>
                </a:lnTo>
                <a:lnTo>
                  <a:pt x="34" y="170"/>
                </a:lnTo>
                <a:lnTo>
                  <a:pt x="37" y="169"/>
                </a:lnTo>
                <a:lnTo>
                  <a:pt x="53" y="159"/>
                </a:lnTo>
                <a:lnTo>
                  <a:pt x="69" y="149"/>
                </a:lnTo>
                <a:lnTo>
                  <a:pt x="83" y="137"/>
                </a:lnTo>
                <a:lnTo>
                  <a:pt x="97" y="123"/>
                </a:lnTo>
                <a:lnTo>
                  <a:pt x="106" y="108"/>
                </a:lnTo>
                <a:lnTo>
                  <a:pt x="113" y="91"/>
                </a:lnTo>
                <a:lnTo>
                  <a:pt x="115" y="73"/>
                </a:lnTo>
                <a:lnTo>
                  <a:pt x="111" y="53"/>
                </a:lnTo>
                <a:lnTo>
                  <a:pt x="101" y="39"/>
                </a:lnTo>
                <a:lnTo>
                  <a:pt x="89" y="26"/>
                </a:lnTo>
                <a:lnTo>
                  <a:pt x="72" y="15"/>
                </a:lnTo>
                <a:lnTo>
                  <a:pt x="55" y="8"/>
                </a:lnTo>
                <a:lnTo>
                  <a:pt x="37" y="2"/>
                </a:lnTo>
                <a:lnTo>
                  <a:pt x="21" y="0"/>
                </a:lnTo>
                <a:lnTo>
                  <a:pt x="9" y="1"/>
                </a:lnTo>
                <a:lnTo>
                  <a:pt x="0" y="5"/>
                </a:lnTo>
                <a:lnTo>
                  <a:pt x="15" y="10"/>
                </a:lnTo>
                <a:lnTo>
                  <a:pt x="30" y="13"/>
                </a:lnTo>
                <a:lnTo>
                  <a:pt x="43" y="16"/>
                </a:lnTo>
                <a:lnTo>
                  <a:pt x="57" y="20"/>
                </a:lnTo>
                <a:lnTo>
                  <a:pt x="70" y="26"/>
                </a:lnTo>
                <a:lnTo>
                  <a:pt x="81" y="33"/>
                </a:lnTo>
                <a:lnTo>
                  <a:pt x="91" y="43"/>
                </a:lnTo>
                <a:lnTo>
                  <a:pt x="97" y="5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652" name="Freeform 332"/>
          <p:cNvSpPr>
            <a:spLocks/>
          </p:cNvSpPr>
          <p:nvPr/>
        </p:nvSpPr>
        <p:spPr bwMode="auto">
          <a:xfrm>
            <a:off x="6667500" y="5335588"/>
            <a:ext cx="57150" cy="79375"/>
          </a:xfrm>
          <a:custGeom>
            <a:avLst/>
            <a:gdLst>
              <a:gd name="T0" fmla="*/ 90 w 289"/>
              <a:gd name="T1" fmla="*/ 65 h 352"/>
              <a:gd name="T2" fmla="*/ 48 w 289"/>
              <a:gd name="T3" fmla="*/ 106 h 352"/>
              <a:gd name="T4" fmla="*/ 16 w 289"/>
              <a:gd name="T5" fmla="*/ 156 h 352"/>
              <a:gd name="T6" fmla="*/ 0 w 289"/>
              <a:gd name="T7" fmla="*/ 211 h 352"/>
              <a:gd name="T8" fmla="*/ 3 w 289"/>
              <a:gd name="T9" fmla="*/ 249 h 352"/>
              <a:gd name="T10" fmla="*/ 10 w 289"/>
              <a:gd name="T11" fmla="*/ 264 h 352"/>
              <a:gd name="T12" fmla="*/ 19 w 289"/>
              <a:gd name="T13" fmla="*/ 277 h 352"/>
              <a:gd name="T14" fmla="*/ 31 w 289"/>
              <a:gd name="T15" fmla="*/ 289 h 352"/>
              <a:gd name="T16" fmla="*/ 51 w 289"/>
              <a:gd name="T17" fmla="*/ 302 h 352"/>
              <a:gd name="T18" fmla="*/ 78 w 289"/>
              <a:gd name="T19" fmla="*/ 316 h 352"/>
              <a:gd name="T20" fmla="*/ 107 w 289"/>
              <a:gd name="T21" fmla="*/ 327 h 352"/>
              <a:gd name="T22" fmla="*/ 137 w 289"/>
              <a:gd name="T23" fmla="*/ 335 h 352"/>
              <a:gd name="T24" fmla="*/ 167 w 289"/>
              <a:gd name="T25" fmla="*/ 342 h 352"/>
              <a:gd name="T26" fmla="*/ 198 w 289"/>
              <a:gd name="T27" fmla="*/ 346 h 352"/>
              <a:gd name="T28" fmla="*/ 229 w 289"/>
              <a:gd name="T29" fmla="*/ 349 h 352"/>
              <a:gd name="T30" fmla="*/ 260 w 289"/>
              <a:gd name="T31" fmla="*/ 351 h 352"/>
              <a:gd name="T32" fmla="*/ 280 w 289"/>
              <a:gd name="T33" fmla="*/ 352 h 352"/>
              <a:gd name="T34" fmla="*/ 287 w 289"/>
              <a:gd name="T35" fmla="*/ 346 h 352"/>
              <a:gd name="T36" fmla="*/ 289 w 289"/>
              <a:gd name="T37" fmla="*/ 335 h 352"/>
              <a:gd name="T38" fmla="*/ 283 w 289"/>
              <a:gd name="T39" fmla="*/ 328 h 352"/>
              <a:gd name="T40" fmla="*/ 264 w 289"/>
              <a:gd name="T41" fmla="*/ 327 h 352"/>
              <a:gd name="T42" fmla="*/ 235 w 289"/>
              <a:gd name="T43" fmla="*/ 326 h 352"/>
              <a:gd name="T44" fmla="*/ 207 w 289"/>
              <a:gd name="T45" fmla="*/ 323 h 352"/>
              <a:gd name="T46" fmla="*/ 179 w 289"/>
              <a:gd name="T47" fmla="*/ 319 h 352"/>
              <a:gd name="T48" fmla="*/ 150 w 289"/>
              <a:gd name="T49" fmla="*/ 314 h 352"/>
              <a:gd name="T50" fmla="*/ 122 w 289"/>
              <a:gd name="T51" fmla="*/ 306 h 352"/>
              <a:gd name="T52" fmla="*/ 95 w 289"/>
              <a:gd name="T53" fmla="*/ 298 h 352"/>
              <a:gd name="T54" fmla="*/ 68 w 289"/>
              <a:gd name="T55" fmla="*/ 285 h 352"/>
              <a:gd name="T56" fmla="*/ 45 w 289"/>
              <a:gd name="T57" fmla="*/ 271 h 352"/>
              <a:gd name="T58" fmla="*/ 32 w 289"/>
              <a:gd name="T59" fmla="*/ 250 h 352"/>
              <a:gd name="T60" fmla="*/ 27 w 289"/>
              <a:gd name="T61" fmla="*/ 222 h 352"/>
              <a:gd name="T62" fmla="*/ 34 w 289"/>
              <a:gd name="T63" fmla="*/ 183 h 352"/>
              <a:gd name="T64" fmla="*/ 45 w 289"/>
              <a:gd name="T65" fmla="*/ 153 h 352"/>
              <a:gd name="T66" fmla="*/ 61 w 289"/>
              <a:gd name="T67" fmla="*/ 127 h 352"/>
              <a:gd name="T68" fmla="*/ 80 w 289"/>
              <a:gd name="T69" fmla="*/ 103 h 352"/>
              <a:gd name="T70" fmla="*/ 102 w 289"/>
              <a:gd name="T71" fmla="*/ 82 h 352"/>
              <a:gd name="T72" fmla="*/ 129 w 289"/>
              <a:gd name="T73" fmla="*/ 59 h 352"/>
              <a:gd name="T74" fmla="*/ 162 w 289"/>
              <a:gd name="T75" fmla="*/ 38 h 352"/>
              <a:gd name="T76" fmla="*/ 197 w 289"/>
              <a:gd name="T77" fmla="*/ 20 h 352"/>
              <a:gd name="T78" fmla="*/ 227 w 289"/>
              <a:gd name="T79" fmla="*/ 6 h 352"/>
              <a:gd name="T80" fmla="*/ 228 w 289"/>
              <a:gd name="T81" fmla="*/ 0 h 352"/>
              <a:gd name="T82" fmla="*/ 198 w 289"/>
              <a:gd name="T83" fmla="*/ 5 h 352"/>
              <a:gd name="T84" fmla="*/ 162 w 289"/>
              <a:gd name="T85" fmla="*/ 18 h 352"/>
              <a:gd name="T86" fmla="*/ 127 w 289"/>
              <a:gd name="T87" fmla="*/ 36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2">
                <a:moveTo>
                  <a:pt x="113" y="47"/>
                </a:moveTo>
                <a:lnTo>
                  <a:pt x="90" y="65"/>
                </a:lnTo>
                <a:lnTo>
                  <a:pt x="68" y="85"/>
                </a:lnTo>
                <a:lnTo>
                  <a:pt x="48" y="106"/>
                </a:lnTo>
                <a:lnTo>
                  <a:pt x="31" y="130"/>
                </a:lnTo>
                <a:lnTo>
                  <a:pt x="16" y="156"/>
                </a:lnTo>
                <a:lnTo>
                  <a:pt x="5" y="182"/>
                </a:lnTo>
                <a:lnTo>
                  <a:pt x="0" y="211"/>
                </a:lnTo>
                <a:lnTo>
                  <a:pt x="1" y="241"/>
                </a:lnTo>
                <a:lnTo>
                  <a:pt x="3" y="249"/>
                </a:lnTo>
                <a:lnTo>
                  <a:pt x="6" y="257"/>
                </a:lnTo>
                <a:lnTo>
                  <a:pt x="10" y="264"/>
                </a:lnTo>
                <a:lnTo>
                  <a:pt x="14" y="271"/>
                </a:lnTo>
                <a:lnTo>
                  <a:pt x="19" y="277"/>
                </a:lnTo>
                <a:lnTo>
                  <a:pt x="24" y="284"/>
                </a:lnTo>
                <a:lnTo>
                  <a:pt x="31" y="289"/>
                </a:lnTo>
                <a:lnTo>
                  <a:pt x="37" y="293"/>
                </a:lnTo>
                <a:lnTo>
                  <a:pt x="51" y="302"/>
                </a:lnTo>
                <a:lnTo>
                  <a:pt x="64" y="309"/>
                </a:lnTo>
                <a:lnTo>
                  <a:pt x="78" y="316"/>
                </a:lnTo>
                <a:lnTo>
                  <a:pt x="93" y="321"/>
                </a:lnTo>
                <a:lnTo>
                  <a:pt x="107" y="327"/>
                </a:lnTo>
                <a:lnTo>
                  <a:pt x="122" y="331"/>
                </a:lnTo>
                <a:lnTo>
                  <a:pt x="137" y="335"/>
                </a:lnTo>
                <a:lnTo>
                  <a:pt x="151" y="338"/>
                </a:lnTo>
                <a:lnTo>
                  <a:pt x="167" y="342"/>
                </a:lnTo>
                <a:lnTo>
                  <a:pt x="183" y="344"/>
                </a:lnTo>
                <a:lnTo>
                  <a:pt x="198" y="346"/>
                </a:lnTo>
                <a:lnTo>
                  <a:pt x="213" y="348"/>
                </a:lnTo>
                <a:lnTo>
                  <a:pt x="229" y="349"/>
                </a:lnTo>
                <a:lnTo>
                  <a:pt x="245" y="350"/>
                </a:lnTo>
                <a:lnTo>
                  <a:pt x="260" y="351"/>
                </a:lnTo>
                <a:lnTo>
                  <a:pt x="275" y="352"/>
                </a:lnTo>
                <a:lnTo>
                  <a:pt x="280" y="352"/>
                </a:lnTo>
                <a:lnTo>
                  <a:pt x="284" y="349"/>
                </a:lnTo>
                <a:lnTo>
                  <a:pt x="287" y="346"/>
                </a:lnTo>
                <a:lnTo>
                  <a:pt x="289" y="340"/>
                </a:lnTo>
                <a:lnTo>
                  <a:pt x="289" y="335"/>
                </a:lnTo>
                <a:lnTo>
                  <a:pt x="287" y="331"/>
                </a:lnTo>
                <a:lnTo>
                  <a:pt x="283" y="328"/>
                </a:lnTo>
                <a:lnTo>
                  <a:pt x="279" y="327"/>
                </a:lnTo>
                <a:lnTo>
                  <a:pt x="264" y="327"/>
                </a:lnTo>
                <a:lnTo>
                  <a:pt x="250" y="327"/>
                </a:lnTo>
                <a:lnTo>
                  <a:pt x="235" y="326"/>
                </a:lnTo>
                <a:lnTo>
                  <a:pt x="222" y="324"/>
                </a:lnTo>
                <a:lnTo>
                  <a:pt x="207" y="323"/>
                </a:lnTo>
                <a:lnTo>
                  <a:pt x="192" y="321"/>
                </a:lnTo>
                <a:lnTo>
                  <a:pt x="179" y="319"/>
                </a:lnTo>
                <a:lnTo>
                  <a:pt x="164" y="317"/>
                </a:lnTo>
                <a:lnTo>
                  <a:pt x="150" y="314"/>
                </a:lnTo>
                <a:lnTo>
                  <a:pt x="136" y="311"/>
                </a:lnTo>
                <a:lnTo>
                  <a:pt x="122" y="306"/>
                </a:lnTo>
                <a:lnTo>
                  <a:pt x="108" y="302"/>
                </a:lnTo>
                <a:lnTo>
                  <a:pt x="95" y="298"/>
                </a:lnTo>
                <a:lnTo>
                  <a:pt x="82" y="291"/>
                </a:lnTo>
                <a:lnTo>
                  <a:pt x="68" y="285"/>
                </a:lnTo>
                <a:lnTo>
                  <a:pt x="56" y="278"/>
                </a:lnTo>
                <a:lnTo>
                  <a:pt x="45" y="271"/>
                </a:lnTo>
                <a:lnTo>
                  <a:pt x="37" y="260"/>
                </a:lnTo>
                <a:lnTo>
                  <a:pt x="32" y="250"/>
                </a:lnTo>
                <a:lnTo>
                  <a:pt x="27" y="237"/>
                </a:lnTo>
                <a:lnTo>
                  <a:pt x="27" y="222"/>
                </a:lnTo>
                <a:lnTo>
                  <a:pt x="30" y="203"/>
                </a:lnTo>
                <a:lnTo>
                  <a:pt x="34" y="183"/>
                </a:lnTo>
                <a:lnTo>
                  <a:pt x="38" y="169"/>
                </a:lnTo>
                <a:lnTo>
                  <a:pt x="45" y="153"/>
                </a:lnTo>
                <a:lnTo>
                  <a:pt x="54" y="140"/>
                </a:lnTo>
                <a:lnTo>
                  <a:pt x="61" y="127"/>
                </a:lnTo>
                <a:lnTo>
                  <a:pt x="71" y="115"/>
                </a:lnTo>
                <a:lnTo>
                  <a:pt x="80" y="103"/>
                </a:lnTo>
                <a:lnTo>
                  <a:pt x="90" y="93"/>
                </a:lnTo>
                <a:lnTo>
                  <a:pt x="102" y="82"/>
                </a:lnTo>
                <a:lnTo>
                  <a:pt x="116" y="70"/>
                </a:lnTo>
                <a:lnTo>
                  <a:pt x="129" y="59"/>
                </a:lnTo>
                <a:lnTo>
                  <a:pt x="145" y="49"/>
                </a:lnTo>
                <a:lnTo>
                  <a:pt x="162" y="38"/>
                </a:lnTo>
                <a:lnTo>
                  <a:pt x="180" y="28"/>
                </a:lnTo>
                <a:lnTo>
                  <a:pt x="197" y="20"/>
                </a:lnTo>
                <a:lnTo>
                  <a:pt x="212" y="12"/>
                </a:lnTo>
                <a:lnTo>
                  <a:pt x="227" y="6"/>
                </a:lnTo>
                <a:lnTo>
                  <a:pt x="240" y="1"/>
                </a:lnTo>
                <a:lnTo>
                  <a:pt x="228" y="0"/>
                </a:lnTo>
                <a:lnTo>
                  <a:pt x="213" y="1"/>
                </a:lnTo>
                <a:lnTo>
                  <a:pt x="198" y="5"/>
                </a:lnTo>
                <a:lnTo>
                  <a:pt x="180" y="10"/>
                </a:lnTo>
                <a:lnTo>
                  <a:pt x="162" y="18"/>
                </a:lnTo>
                <a:lnTo>
                  <a:pt x="144" y="26"/>
                </a:lnTo>
                <a:lnTo>
                  <a:pt x="127" y="36"/>
                </a:lnTo>
                <a:lnTo>
                  <a:pt x="113" y="4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653" name="Freeform 333"/>
          <p:cNvSpPr>
            <a:spLocks/>
          </p:cNvSpPr>
          <p:nvPr/>
        </p:nvSpPr>
        <p:spPr bwMode="auto">
          <a:xfrm>
            <a:off x="6748463" y="5332413"/>
            <a:ext cx="50800" cy="53975"/>
          </a:xfrm>
          <a:custGeom>
            <a:avLst/>
            <a:gdLst>
              <a:gd name="T0" fmla="*/ 210 w 252"/>
              <a:gd name="T1" fmla="*/ 72 h 235"/>
              <a:gd name="T2" fmla="*/ 222 w 252"/>
              <a:gd name="T3" fmla="*/ 85 h 235"/>
              <a:gd name="T4" fmla="*/ 228 w 252"/>
              <a:gd name="T5" fmla="*/ 100 h 235"/>
              <a:gd name="T6" fmla="*/ 232 w 252"/>
              <a:gd name="T7" fmla="*/ 116 h 235"/>
              <a:gd name="T8" fmla="*/ 232 w 252"/>
              <a:gd name="T9" fmla="*/ 133 h 235"/>
              <a:gd name="T10" fmla="*/ 230 w 252"/>
              <a:gd name="T11" fmla="*/ 147 h 235"/>
              <a:gd name="T12" fmla="*/ 226 w 252"/>
              <a:gd name="T13" fmla="*/ 159 h 235"/>
              <a:gd name="T14" fmla="*/ 218 w 252"/>
              <a:gd name="T15" fmla="*/ 171 h 235"/>
              <a:gd name="T16" fmla="*/ 211 w 252"/>
              <a:gd name="T17" fmla="*/ 180 h 235"/>
              <a:gd name="T18" fmla="*/ 202 w 252"/>
              <a:gd name="T19" fmla="*/ 191 h 235"/>
              <a:gd name="T20" fmla="*/ 192 w 252"/>
              <a:gd name="T21" fmla="*/ 200 h 235"/>
              <a:gd name="T22" fmla="*/ 183 w 252"/>
              <a:gd name="T23" fmla="*/ 209 h 235"/>
              <a:gd name="T24" fmla="*/ 173 w 252"/>
              <a:gd name="T25" fmla="*/ 219 h 235"/>
              <a:gd name="T26" fmla="*/ 171 w 252"/>
              <a:gd name="T27" fmla="*/ 222 h 235"/>
              <a:gd name="T28" fmla="*/ 170 w 252"/>
              <a:gd name="T29" fmla="*/ 225 h 235"/>
              <a:gd name="T30" fmla="*/ 171 w 252"/>
              <a:gd name="T31" fmla="*/ 229 h 235"/>
              <a:gd name="T32" fmla="*/ 173 w 252"/>
              <a:gd name="T33" fmla="*/ 232 h 235"/>
              <a:gd name="T34" fmla="*/ 176 w 252"/>
              <a:gd name="T35" fmla="*/ 234 h 235"/>
              <a:gd name="T36" fmla="*/ 180 w 252"/>
              <a:gd name="T37" fmla="*/ 235 h 235"/>
              <a:gd name="T38" fmla="*/ 184 w 252"/>
              <a:gd name="T39" fmla="*/ 234 h 235"/>
              <a:gd name="T40" fmla="*/ 187 w 252"/>
              <a:gd name="T41" fmla="*/ 232 h 235"/>
              <a:gd name="T42" fmla="*/ 208 w 252"/>
              <a:gd name="T43" fmla="*/ 218 h 235"/>
              <a:gd name="T44" fmla="*/ 225 w 252"/>
              <a:gd name="T45" fmla="*/ 200 h 235"/>
              <a:gd name="T46" fmla="*/ 239 w 252"/>
              <a:gd name="T47" fmla="*/ 178 h 235"/>
              <a:gd name="T48" fmla="*/ 249 w 252"/>
              <a:gd name="T49" fmla="*/ 156 h 235"/>
              <a:gd name="T50" fmla="*/ 252 w 252"/>
              <a:gd name="T51" fmla="*/ 131 h 235"/>
              <a:gd name="T52" fmla="*/ 250 w 252"/>
              <a:gd name="T53" fmla="*/ 108 h 235"/>
              <a:gd name="T54" fmla="*/ 242 w 252"/>
              <a:gd name="T55" fmla="*/ 85 h 235"/>
              <a:gd name="T56" fmla="*/ 225 w 252"/>
              <a:gd name="T57" fmla="*/ 65 h 235"/>
              <a:gd name="T58" fmla="*/ 212 w 252"/>
              <a:gd name="T59" fmla="*/ 54 h 235"/>
              <a:gd name="T60" fmla="*/ 197 w 252"/>
              <a:gd name="T61" fmla="*/ 45 h 235"/>
              <a:gd name="T62" fmla="*/ 181 w 252"/>
              <a:gd name="T63" fmla="*/ 36 h 235"/>
              <a:gd name="T64" fmla="*/ 164 w 252"/>
              <a:gd name="T65" fmla="*/ 29 h 235"/>
              <a:gd name="T66" fmla="*/ 146 w 252"/>
              <a:gd name="T67" fmla="*/ 22 h 235"/>
              <a:gd name="T68" fmla="*/ 127 w 252"/>
              <a:gd name="T69" fmla="*/ 17 h 235"/>
              <a:gd name="T70" fmla="*/ 109 w 252"/>
              <a:gd name="T71" fmla="*/ 12 h 235"/>
              <a:gd name="T72" fmla="*/ 90 w 252"/>
              <a:gd name="T73" fmla="*/ 7 h 235"/>
              <a:gd name="T74" fmla="*/ 73 w 252"/>
              <a:gd name="T75" fmla="*/ 4 h 235"/>
              <a:gd name="T76" fmla="*/ 57 w 252"/>
              <a:gd name="T77" fmla="*/ 2 h 235"/>
              <a:gd name="T78" fmla="*/ 42 w 252"/>
              <a:gd name="T79" fmla="*/ 0 h 235"/>
              <a:gd name="T80" fmla="*/ 28 w 252"/>
              <a:gd name="T81" fmla="*/ 0 h 235"/>
              <a:gd name="T82" fmla="*/ 17 w 252"/>
              <a:gd name="T83" fmla="*/ 0 h 235"/>
              <a:gd name="T84" fmla="*/ 8 w 252"/>
              <a:gd name="T85" fmla="*/ 1 h 235"/>
              <a:gd name="T86" fmla="*/ 3 w 252"/>
              <a:gd name="T87" fmla="*/ 3 h 235"/>
              <a:gd name="T88" fmla="*/ 0 w 252"/>
              <a:gd name="T89" fmla="*/ 5 h 235"/>
              <a:gd name="T90" fmla="*/ 10 w 252"/>
              <a:gd name="T91" fmla="*/ 7 h 235"/>
              <a:gd name="T92" fmla="*/ 22 w 252"/>
              <a:gd name="T93" fmla="*/ 8 h 235"/>
              <a:gd name="T94" fmla="*/ 33 w 252"/>
              <a:gd name="T95" fmla="*/ 11 h 235"/>
              <a:gd name="T96" fmla="*/ 46 w 252"/>
              <a:gd name="T97" fmla="*/ 13 h 235"/>
              <a:gd name="T98" fmla="*/ 60 w 252"/>
              <a:gd name="T99" fmla="*/ 15 h 235"/>
              <a:gd name="T100" fmla="*/ 73 w 252"/>
              <a:gd name="T101" fmla="*/ 17 h 235"/>
              <a:gd name="T102" fmla="*/ 87 w 252"/>
              <a:gd name="T103" fmla="*/ 20 h 235"/>
              <a:gd name="T104" fmla="*/ 102 w 252"/>
              <a:gd name="T105" fmla="*/ 23 h 235"/>
              <a:gd name="T106" fmla="*/ 115 w 252"/>
              <a:gd name="T107" fmla="*/ 28 h 235"/>
              <a:gd name="T108" fmla="*/ 130 w 252"/>
              <a:gd name="T109" fmla="*/ 32 h 235"/>
              <a:gd name="T110" fmla="*/ 145 w 252"/>
              <a:gd name="T111" fmla="*/ 37 h 235"/>
              <a:gd name="T112" fmla="*/ 159 w 252"/>
              <a:gd name="T113" fmla="*/ 43 h 235"/>
              <a:gd name="T114" fmla="*/ 172 w 252"/>
              <a:gd name="T115" fmla="*/ 49 h 235"/>
              <a:gd name="T116" fmla="*/ 186 w 252"/>
              <a:gd name="T117" fmla="*/ 55 h 235"/>
              <a:gd name="T118" fmla="*/ 198 w 252"/>
              <a:gd name="T119" fmla="*/ 64 h 235"/>
              <a:gd name="T120" fmla="*/ 210 w 252"/>
              <a:gd name="T121" fmla="*/ 72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2" h="235">
                <a:moveTo>
                  <a:pt x="210" y="72"/>
                </a:moveTo>
                <a:lnTo>
                  <a:pt x="222" y="85"/>
                </a:lnTo>
                <a:lnTo>
                  <a:pt x="228" y="100"/>
                </a:lnTo>
                <a:lnTo>
                  <a:pt x="232" y="116"/>
                </a:lnTo>
                <a:lnTo>
                  <a:pt x="232" y="133"/>
                </a:lnTo>
                <a:lnTo>
                  <a:pt x="230" y="147"/>
                </a:lnTo>
                <a:lnTo>
                  <a:pt x="226" y="159"/>
                </a:lnTo>
                <a:lnTo>
                  <a:pt x="218" y="171"/>
                </a:lnTo>
                <a:lnTo>
                  <a:pt x="211" y="180"/>
                </a:lnTo>
                <a:lnTo>
                  <a:pt x="202" y="191"/>
                </a:lnTo>
                <a:lnTo>
                  <a:pt x="192" y="200"/>
                </a:lnTo>
                <a:lnTo>
                  <a:pt x="183" y="209"/>
                </a:lnTo>
                <a:lnTo>
                  <a:pt x="173" y="219"/>
                </a:lnTo>
                <a:lnTo>
                  <a:pt x="171" y="222"/>
                </a:lnTo>
                <a:lnTo>
                  <a:pt x="170" y="225"/>
                </a:lnTo>
                <a:lnTo>
                  <a:pt x="171" y="229"/>
                </a:lnTo>
                <a:lnTo>
                  <a:pt x="173" y="232"/>
                </a:lnTo>
                <a:lnTo>
                  <a:pt x="176" y="234"/>
                </a:lnTo>
                <a:lnTo>
                  <a:pt x="180" y="235"/>
                </a:lnTo>
                <a:lnTo>
                  <a:pt x="184" y="234"/>
                </a:lnTo>
                <a:lnTo>
                  <a:pt x="187" y="232"/>
                </a:lnTo>
                <a:lnTo>
                  <a:pt x="208" y="218"/>
                </a:lnTo>
                <a:lnTo>
                  <a:pt x="225" y="200"/>
                </a:lnTo>
                <a:lnTo>
                  <a:pt x="239" y="178"/>
                </a:lnTo>
                <a:lnTo>
                  <a:pt x="249" y="156"/>
                </a:lnTo>
                <a:lnTo>
                  <a:pt x="252" y="131"/>
                </a:lnTo>
                <a:lnTo>
                  <a:pt x="250" y="108"/>
                </a:lnTo>
                <a:lnTo>
                  <a:pt x="242" y="85"/>
                </a:lnTo>
                <a:lnTo>
                  <a:pt x="225" y="65"/>
                </a:lnTo>
                <a:lnTo>
                  <a:pt x="212" y="54"/>
                </a:lnTo>
                <a:lnTo>
                  <a:pt x="197" y="45"/>
                </a:lnTo>
                <a:lnTo>
                  <a:pt x="181" y="36"/>
                </a:lnTo>
                <a:lnTo>
                  <a:pt x="164" y="29"/>
                </a:lnTo>
                <a:lnTo>
                  <a:pt x="146" y="22"/>
                </a:lnTo>
                <a:lnTo>
                  <a:pt x="127" y="17"/>
                </a:lnTo>
                <a:lnTo>
                  <a:pt x="109" y="12"/>
                </a:lnTo>
                <a:lnTo>
                  <a:pt x="90" y="7"/>
                </a:lnTo>
                <a:lnTo>
                  <a:pt x="73" y="4"/>
                </a:lnTo>
                <a:lnTo>
                  <a:pt x="57" y="2"/>
                </a:lnTo>
                <a:lnTo>
                  <a:pt x="42" y="0"/>
                </a:lnTo>
                <a:lnTo>
                  <a:pt x="28" y="0"/>
                </a:lnTo>
                <a:lnTo>
                  <a:pt x="17" y="0"/>
                </a:lnTo>
                <a:lnTo>
                  <a:pt x="8" y="1"/>
                </a:lnTo>
                <a:lnTo>
                  <a:pt x="3" y="3"/>
                </a:lnTo>
                <a:lnTo>
                  <a:pt x="0" y="5"/>
                </a:lnTo>
                <a:lnTo>
                  <a:pt x="10" y="7"/>
                </a:lnTo>
                <a:lnTo>
                  <a:pt x="22" y="8"/>
                </a:lnTo>
                <a:lnTo>
                  <a:pt x="33" y="11"/>
                </a:lnTo>
                <a:lnTo>
                  <a:pt x="46" y="13"/>
                </a:lnTo>
                <a:lnTo>
                  <a:pt x="60" y="15"/>
                </a:lnTo>
                <a:lnTo>
                  <a:pt x="73" y="17"/>
                </a:lnTo>
                <a:lnTo>
                  <a:pt x="87" y="20"/>
                </a:lnTo>
                <a:lnTo>
                  <a:pt x="102" y="23"/>
                </a:lnTo>
                <a:lnTo>
                  <a:pt x="115" y="28"/>
                </a:lnTo>
                <a:lnTo>
                  <a:pt x="130" y="32"/>
                </a:lnTo>
                <a:lnTo>
                  <a:pt x="145" y="37"/>
                </a:lnTo>
                <a:lnTo>
                  <a:pt x="159" y="43"/>
                </a:lnTo>
                <a:lnTo>
                  <a:pt x="172" y="49"/>
                </a:lnTo>
                <a:lnTo>
                  <a:pt x="186" y="55"/>
                </a:lnTo>
                <a:lnTo>
                  <a:pt x="198" y="64"/>
                </a:lnTo>
                <a:lnTo>
                  <a:pt x="210" y="7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654" name="Freeform 334"/>
          <p:cNvSpPr>
            <a:spLocks/>
          </p:cNvSpPr>
          <p:nvPr/>
        </p:nvSpPr>
        <p:spPr bwMode="auto">
          <a:xfrm>
            <a:off x="6648450" y="5360988"/>
            <a:ext cx="20638" cy="50800"/>
          </a:xfrm>
          <a:custGeom>
            <a:avLst/>
            <a:gdLst>
              <a:gd name="T0" fmla="*/ 0 w 103"/>
              <a:gd name="T1" fmla="*/ 120 h 220"/>
              <a:gd name="T2" fmla="*/ 0 w 103"/>
              <a:gd name="T3" fmla="*/ 138 h 220"/>
              <a:gd name="T4" fmla="*/ 4 w 103"/>
              <a:gd name="T5" fmla="*/ 155 h 220"/>
              <a:gd name="T6" fmla="*/ 12 w 103"/>
              <a:gd name="T7" fmla="*/ 171 h 220"/>
              <a:gd name="T8" fmla="*/ 22 w 103"/>
              <a:gd name="T9" fmla="*/ 185 h 220"/>
              <a:gd name="T10" fmla="*/ 35 w 103"/>
              <a:gd name="T11" fmla="*/ 197 h 220"/>
              <a:gd name="T12" fmla="*/ 50 w 103"/>
              <a:gd name="T13" fmla="*/ 207 h 220"/>
              <a:gd name="T14" fmla="*/ 66 w 103"/>
              <a:gd name="T15" fmla="*/ 215 h 220"/>
              <a:gd name="T16" fmla="*/ 83 w 103"/>
              <a:gd name="T17" fmla="*/ 219 h 220"/>
              <a:gd name="T18" fmla="*/ 89 w 103"/>
              <a:gd name="T19" fmla="*/ 220 h 220"/>
              <a:gd name="T20" fmla="*/ 94 w 103"/>
              <a:gd name="T21" fmla="*/ 218 h 220"/>
              <a:gd name="T22" fmla="*/ 98 w 103"/>
              <a:gd name="T23" fmla="*/ 215 h 220"/>
              <a:gd name="T24" fmla="*/ 100 w 103"/>
              <a:gd name="T25" fmla="*/ 211 h 220"/>
              <a:gd name="T26" fmla="*/ 100 w 103"/>
              <a:gd name="T27" fmla="*/ 205 h 220"/>
              <a:gd name="T28" fmla="*/ 99 w 103"/>
              <a:gd name="T29" fmla="*/ 200 h 220"/>
              <a:gd name="T30" fmla="*/ 96 w 103"/>
              <a:gd name="T31" fmla="*/ 196 h 220"/>
              <a:gd name="T32" fmla="*/ 91 w 103"/>
              <a:gd name="T33" fmla="*/ 193 h 220"/>
              <a:gd name="T34" fmla="*/ 74 w 103"/>
              <a:gd name="T35" fmla="*/ 187 h 220"/>
              <a:gd name="T36" fmla="*/ 58 w 103"/>
              <a:gd name="T37" fmla="*/ 178 h 220"/>
              <a:gd name="T38" fmla="*/ 45 w 103"/>
              <a:gd name="T39" fmla="*/ 167 h 220"/>
              <a:gd name="T40" fmla="*/ 36 w 103"/>
              <a:gd name="T41" fmla="*/ 154 h 220"/>
              <a:gd name="T42" fmla="*/ 30 w 103"/>
              <a:gd name="T43" fmla="*/ 138 h 220"/>
              <a:gd name="T44" fmla="*/ 27 w 103"/>
              <a:gd name="T45" fmla="*/ 121 h 220"/>
              <a:gd name="T46" fmla="*/ 27 w 103"/>
              <a:gd name="T47" fmla="*/ 103 h 220"/>
              <a:gd name="T48" fmla="*/ 32 w 103"/>
              <a:gd name="T49" fmla="*/ 83 h 220"/>
              <a:gd name="T50" fmla="*/ 39 w 103"/>
              <a:gd name="T51" fmla="*/ 69 h 220"/>
              <a:gd name="T52" fmla="*/ 51 w 103"/>
              <a:gd name="T53" fmla="*/ 56 h 220"/>
              <a:gd name="T54" fmla="*/ 63 w 103"/>
              <a:gd name="T55" fmla="*/ 43 h 220"/>
              <a:gd name="T56" fmla="*/ 77 w 103"/>
              <a:gd name="T57" fmla="*/ 31 h 220"/>
              <a:gd name="T58" fmla="*/ 89 w 103"/>
              <a:gd name="T59" fmla="*/ 21 h 220"/>
              <a:gd name="T60" fmla="*/ 98 w 103"/>
              <a:gd name="T61" fmla="*/ 12 h 220"/>
              <a:gd name="T62" fmla="*/ 103 w 103"/>
              <a:gd name="T63" fmla="*/ 5 h 220"/>
              <a:gd name="T64" fmla="*/ 103 w 103"/>
              <a:gd name="T65" fmla="*/ 0 h 220"/>
              <a:gd name="T66" fmla="*/ 92 w 103"/>
              <a:gd name="T67" fmla="*/ 4 h 220"/>
              <a:gd name="T68" fmla="*/ 77 w 103"/>
              <a:gd name="T69" fmla="*/ 12 h 220"/>
              <a:gd name="T70" fmla="*/ 61 w 103"/>
              <a:gd name="T71" fmla="*/ 25 h 220"/>
              <a:gd name="T72" fmla="*/ 44 w 103"/>
              <a:gd name="T73" fmla="*/ 40 h 220"/>
              <a:gd name="T74" fmla="*/ 29 w 103"/>
              <a:gd name="T75" fmla="*/ 57 h 220"/>
              <a:gd name="T76" fmla="*/ 16 w 103"/>
              <a:gd name="T77" fmla="*/ 77 h 220"/>
              <a:gd name="T78" fmla="*/ 6 w 103"/>
              <a:gd name="T79" fmla="*/ 98 h 220"/>
              <a:gd name="T80" fmla="*/ 0 w 103"/>
              <a:gd name="T81" fmla="*/ 1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0">
                <a:moveTo>
                  <a:pt x="0" y="120"/>
                </a:moveTo>
                <a:lnTo>
                  <a:pt x="0" y="138"/>
                </a:lnTo>
                <a:lnTo>
                  <a:pt x="4" y="155"/>
                </a:lnTo>
                <a:lnTo>
                  <a:pt x="12" y="171"/>
                </a:lnTo>
                <a:lnTo>
                  <a:pt x="22" y="185"/>
                </a:lnTo>
                <a:lnTo>
                  <a:pt x="35" y="197"/>
                </a:lnTo>
                <a:lnTo>
                  <a:pt x="50" y="207"/>
                </a:lnTo>
                <a:lnTo>
                  <a:pt x="66" y="215"/>
                </a:lnTo>
                <a:lnTo>
                  <a:pt x="83" y="219"/>
                </a:lnTo>
                <a:lnTo>
                  <a:pt x="89" y="220"/>
                </a:lnTo>
                <a:lnTo>
                  <a:pt x="94" y="218"/>
                </a:lnTo>
                <a:lnTo>
                  <a:pt x="98" y="215"/>
                </a:lnTo>
                <a:lnTo>
                  <a:pt x="100" y="211"/>
                </a:lnTo>
                <a:lnTo>
                  <a:pt x="100" y="205"/>
                </a:lnTo>
                <a:lnTo>
                  <a:pt x="99" y="200"/>
                </a:lnTo>
                <a:lnTo>
                  <a:pt x="96" y="196"/>
                </a:lnTo>
                <a:lnTo>
                  <a:pt x="91" y="193"/>
                </a:lnTo>
                <a:lnTo>
                  <a:pt x="74" y="187"/>
                </a:lnTo>
                <a:lnTo>
                  <a:pt x="58" y="178"/>
                </a:lnTo>
                <a:lnTo>
                  <a:pt x="45" y="167"/>
                </a:lnTo>
                <a:lnTo>
                  <a:pt x="36" y="154"/>
                </a:lnTo>
                <a:lnTo>
                  <a:pt x="30" y="138"/>
                </a:lnTo>
                <a:lnTo>
                  <a:pt x="27" y="121"/>
                </a:lnTo>
                <a:lnTo>
                  <a:pt x="27" y="103"/>
                </a:lnTo>
                <a:lnTo>
                  <a:pt x="32" y="83"/>
                </a:lnTo>
                <a:lnTo>
                  <a:pt x="39" y="69"/>
                </a:lnTo>
                <a:lnTo>
                  <a:pt x="51" y="56"/>
                </a:lnTo>
                <a:lnTo>
                  <a:pt x="63" y="43"/>
                </a:lnTo>
                <a:lnTo>
                  <a:pt x="77" y="31"/>
                </a:lnTo>
                <a:lnTo>
                  <a:pt x="89" y="21"/>
                </a:lnTo>
                <a:lnTo>
                  <a:pt x="98" y="12"/>
                </a:lnTo>
                <a:lnTo>
                  <a:pt x="103" y="5"/>
                </a:lnTo>
                <a:lnTo>
                  <a:pt x="103" y="0"/>
                </a:lnTo>
                <a:lnTo>
                  <a:pt x="92" y="4"/>
                </a:lnTo>
                <a:lnTo>
                  <a:pt x="77" y="12"/>
                </a:lnTo>
                <a:lnTo>
                  <a:pt x="61" y="25"/>
                </a:lnTo>
                <a:lnTo>
                  <a:pt x="44" y="40"/>
                </a:lnTo>
                <a:lnTo>
                  <a:pt x="29" y="57"/>
                </a:lnTo>
                <a:lnTo>
                  <a:pt x="16" y="77"/>
                </a:lnTo>
                <a:lnTo>
                  <a:pt x="6" y="98"/>
                </a:lnTo>
                <a:lnTo>
                  <a:pt x="0" y="12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655" name="Freeform 335"/>
          <p:cNvSpPr>
            <a:spLocks/>
          </p:cNvSpPr>
          <p:nvPr/>
        </p:nvSpPr>
        <p:spPr bwMode="auto">
          <a:xfrm>
            <a:off x="6789738" y="5329238"/>
            <a:ext cx="44450" cy="65087"/>
          </a:xfrm>
          <a:custGeom>
            <a:avLst/>
            <a:gdLst>
              <a:gd name="T0" fmla="*/ 186 w 220"/>
              <a:gd name="T1" fmla="*/ 115 h 288"/>
              <a:gd name="T2" fmla="*/ 196 w 220"/>
              <a:gd name="T3" fmla="*/ 133 h 288"/>
              <a:gd name="T4" fmla="*/ 202 w 220"/>
              <a:gd name="T5" fmla="*/ 153 h 288"/>
              <a:gd name="T6" fmla="*/ 199 w 220"/>
              <a:gd name="T7" fmla="*/ 174 h 288"/>
              <a:gd name="T8" fmla="*/ 186 w 220"/>
              <a:gd name="T9" fmla="*/ 194 h 288"/>
              <a:gd name="T10" fmla="*/ 168 w 220"/>
              <a:gd name="T11" fmla="*/ 213 h 288"/>
              <a:gd name="T12" fmla="*/ 148 w 220"/>
              <a:gd name="T13" fmla="*/ 229 h 288"/>
              <a:gd name="T14" fmla="*/ 127 w 220"/>
              <a:gd name="T15" fmla="*/ 246 h 288"/>
              <a:gd name="T16" fmla="*/ 115 w 220"/>
              <a:gd name="T17" fmla="*/ 258 h 288"/>
              <a:gd name="T18" fmla="*/ 110 w 220"/>
              <a:gd name="T19" fmla="*/ 267 h 288"/>
              <a:gd name="T20" fmla="*/ 107 w 220"/>
              <a:gd name="T21" fmla="*/ 276 h 288"/>
              <a:gd name="T22" fmla="*/ 109 w 220"/>
              <a:gd name="T23" fmla="*/ 284 h 288"/>
              <a:gd name="T24" fmla="*/ 117 w 220"/>
              <a:gd name="T25" fmla="*/ 288 h 288"/>
              <a:gd name="T26" fmla="*/ 124 w 220"/>
              <a:gd name="T27" fmla="*/ 287 h 288"/>
              <a:gd name="T28" fmla="*/ 138 w 220"/>
              <a:gd name="T29" fmla="*/ 271 h 288"/>
              <a:gd name="T30" fmla="*/ 161 w 220"/>
              <a:gd name="T31" fmla="*/ 250 h 288"/>
              <a:gd name="T32" fmla="*/ 185 w 220"/>
              <a:gd name="T33" fmla="*/ 229 h 288"/>
              <a:gd name="T34" fmla="*/ 206 w 220"/>
              <a:gd name="T35" fmla="*/ 204 h 288"/>
              <a:gd name="T36" fmla="*/ 219 w 220"/>
              <a:gd name="T37" fmla="*/ 173 h 288"/>
              <a:gd name="T38" fmla="*/ 218 w 220"/>
              <a:gd name="T39" fmla="*/ 141 h 288"/>
              <a:gd name="T40" fmla="*/ 204 w 220"/>
              <a:gd name="T41" fmla="*/ 111 h 288"/>
              <a:gd name="T42" fmla="*/ 182 w 220"/>
              <a:gd name="T43" fmla="*/ 86 h 288"/>
              <a:gd name="T44" fmla="*/ 158 w 220"/>
              <a:gd name="T45" fmla="*/ 70 h 288"/>
              <a:gd name="T46" fmla="*/ 134 w 220"/>
              <a:gd name="T47" fmla="*/ 56 h 288"/>
              <a:gd name="T48" fmla="*/ 109 w 220"/>
              <a:gd name="T49" fmla="*/ 43 h 288"/>
              <a:gd name="T50" fmla="*/ 83 w 220"/>
              <a:gd name="T51" fmla="*/ 29 h 288"/>
              <a:gd name="T52" fmla="*/ 59 w 220"/>
              <a:gd name="T53" fmla="*/ 17 h 288"/>
              <a:gd name="T54" fmla="*/ 36 w 220"/>
              <a:gd name="T55" fmla="*/ 7 h 288"/>
              <a:gd name="T56" fmla="*/ 18 w 220"/>
              <a:gd name="T57" fmla="*/ 1 h 288"/>
              <a:gd name="T58" fmla="*/ 4 w 220"/>
              <a:gd name="T59" fmla="*/ 0 h 288"/>
              <a:gd name="T60" fmla="*/ 9 w 220"/>
              <a:gd name="T61" fmla="*/ 7 h 288"/>
              <a:gd name="T62" fmla="*/ 31 w 220"/>
              <a:gd name="T63" fmla="*/ 18 h 288"/>
              <a:gd name="T64" fmla="*/ 54 w 220"/>
              <a:gd name="T65" fmla="*/ 29 h 288"/>
              <a:gd name="T66" fmla="*/ 77 w 220"/>
              <a:gd name="T67" fmla="*/ 40 h 288"/>
              <a:gd name="T68" fmla="*/ 101 w 220"/>
              <a:gd name="T69" fmla="*/ 53 h 288"/>
              <a:gd name="T70" fmla="*/ 124 w 220"/>
              <a:gd name="T71" fmla="*/ 66 h 288"/>
              <a:gd name="T72" fmla="*/ 147 w 220"/>
              <a:gd name="T73" fmla="*/ 82 h 288"/>
              <a:gd name="T74" fmla="*/ 168 w 220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0" h="288">
                <a:moveTo>
                  <a:pt x="179" y="108"/>
                </a:moveTo>
                <a:lnTo>
                  <a:pt x="186" y="115"/>
                </a:lnTo>
                <a:lnTo>
                  <a:pt x="191" y="124"/>
                </a:lnTo>
                <a:lnTo>
                  <a:pt x="196" y="133"/>
                </a:lnTo>
                <a:lnTo>
                  <a:pt x="200" y="143"/>
                </a:lnTo>
                <a:lnTo>
                  <a:pt x="202" y="153"/>
                </a:lnTo>
                <a:lnTo>
                  <a:pt x="201" y="163"/>
                </a:lnTo>
                <a:lnTo>
                  <a:pt x="199" y="174"/>
                </a:lnTo>
                <a:lnTo>
                  <a:pt x="193" y="184"/>
                </a:lnTo>
                <a:lnTo>
                  <a:pt x="186" y="194"/>
                </a:lnTo>
                <a:lnTo>
                  <a:pt x="178" y="204"/>
                </a:lnTo>
                <a:lnTo>
                  <a:pt x="168" y="213"/>
                </a:lnTo>
                <a:lnTo>
                  <a:pt x="159" y="221"/>
                </a:lnTo>
                <a:lnTo>
                  <a:pt x="148" y="229"/>
                </a:lnTo>
                <a:lnTo>
                  <a:pt x="138" y="237"/>
                </a:lnTo>
                <a:lnTo>
                  <a:pt x="127" y="246"/>
                </a:lnTo>
                <a:lnTo>
                  <a:pt x="118" y="255"/>
                </a:lnTo>
                <a:lnTo>
                  <a:pt x="115" y="258"/>
                </a:lnTo>
                <a:lnTo>
                  <a:pt x="112" y="263"/>
                </a:lnTo>
                <a:lnTo>
                  <a:pt x="110" y="267"/>
                </a:lnTo>
                <a:lnTo>
                  <a:pt x="108" y="271"/>
                </a:lnTo>
                <a:lnTo>
                  <a:pt x="107" y="276"/>
                </a:lnTo>
                <a:lnTo>
                  <a:pt x="107" y="280"/>
                </a:lnTo>
                <a:lnTo>
                  <a:pt x="109" y="284"/>
                </a:lnTo>
                <a:lnTo>
                  <a:pt x="112" y="287"/>
                </a:lnTo>
                <a:lnTo>
                  <a:pt x="117" y="288"/>
                </a:lnTo>
                <a:lnTo>
                  <a:pt x="121" y="288"/>
                </a:lnTo>
                <a:lnTo>
                  <a:pt x="124" y="287"/>
                </a:lnTo>
                <a:lnTo>
                  <a:pt x="127" y="284"/>
                </a:lnTo>
                <a:lnTo>
                  <a:pt x="138" y="271"/>
                </a:lnTo>
                <a:lnTo>
                  <a:pt x="149" y="261"/>
                </a:lnTo>
                <a:lnTo>
                  <a:pt x="161" y="250"/>
                </a:lnTo>
                <a:lnTo>
                  <a:pt x="173" y="239"/>
                </a:lnTo>
                <a:lnTo>
                  <a:pt x="185" y="229"/>
                </a:lnTo>
                <a:lnTo>
                  <a:pt x="196" y="217"/>
                </a:lnTo>
                <a:lnTo>
                  <a:pt x="206" y="204"/>
                </a:lnTo>
                <a:lnTo>
                  <a:pt x="213" y="190"/>
                </a:lnTo>
                <a:lnTo>
                  <a:pt x="219" y="173"/>
                </a:lnTo>
                <a:lnTo>
                  <a:pt x="220" y="157"/>
                </a:lnTo>
                <a:lnTo>
                  <a:pt x="218" y="141"/>
                </a:lnTo>
                <a:lnTo>
                  <a:pt x="212" y="125"/>
                </a:lnTo>
                <a:lnTo>
                  <a:pt x="204" y="111"/>
                </a:lnTo>
                <a:lnTo>
                  <a:pt x="194" y="97"/>
                </a:lnTo>
                <a:lnTo>
                  <a:pt x="182" y="86"/>
                </a:lnTo>
                <a:lnTo>
                  <a:pt x="168" y="77"/>
                </a:lnTo>
                <a:lnTo>
                  <a:pt x="158" y="70"/>
                </a:lnTo>
                <a:lnTo>
                  <a:pt x="146" y="64"/>
                </a:lnTo>
                <a:lnTo>
                  <a:pt x="134" y="56"/>
                </a:lnTo>
                <a:lnTo>
                  <a:pt x="122" y="50"/>
                </a:lnTo>
                <a:lnTo>
                  <a:pt x="109" y="43"/>
                </a:lnTo>
                <a:lnTo>
                  <a:pt x="96" y="36"/>
                </a:lnTo>
                <a:lnTo>
                  <a:pt x="83" y="29"/>
                </a:lnTo>
                <a:lnTo>
                  <a:pt x="70" y="22"/>
                </a:lnTo>
                <a:lnTo>
                  <a:pt x="59" y="17"/>
                </a:lnTo>
                <a:lnTo>
                  <a:pt x="47" y="12"/>
                </a:lnTo>
                <a:lnTo>
                  <a:pt x="36" y="7"/>
                </a:lnTo>
                <a:lnTo>
                  <a:pt x="26" y="4"/>
                </a:lnTo>
                <a:lnTo>
                  <a:pt x="18" y="1"/>
                </a:lnTo>
                <a:lnTo>
                  <a:pt x="10" y="0"/>
                </a:lnTo>
                <a:lnTo>
                  <a:pt x="4" y="0"/>
                </a:lnTo>
                <a:lnTo>
                  <a:pt x="0" y="2"/>
                </a:lnTo>
                <a:lnTo>
                  <a:pt x="9" y="7"/>
                </a:lnTo>
                <a:lnTo>
                  <a:pt x="20" y="13"/>
                </a:lnTo>
                <a:lnTo>
                  <a:pt x="31" y="18"/>
                </a:lnTo>
                <a:lnTo>
                  <a:pt x="42" y="23"/>
                </a:lnTo>
                <a:lnTo>
                  <a:pt x="54" y="29"/>
                </a:lnTo>
                <a:lnTo>
                  <a:pt x="65" y="34"/>
                </a:lnTo>
                <a:lnTo>
                  <a:pt x="77" y="40"/>
                </a:lnTo>
                <a:lnTo>
                  <a:pt x="88" y="47"/>
                </a:lnTo>
                <a:lnTo>
                  <a:pt x="101" y="53"/>
                </a:lnTo>
                <a:lnTo>
                  <a:pt x="112" y="60"/>
                </a:lnTo>
                <a:lnTo>
                  <a:pt x="124" y="66"/>
                </a:lnTo>
                <a:lnTo>
                  <a:pt x="136" y="74"/>
                </a:lnTo>
                <a:lnTo>
                  <a:pt x="147" y="82"/>
                </a:lnTo>
                <a:lnTo>
                  <a:pt x="158" y="90"/>
                </a:lnTo>
                <a:lnTo>
                  <a:pt x="168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656" name="Freeform 336"/>
          <p:cNvSpPr>
            <a:spLocks/>
          </p:cNvSpPr>
          <p:nvPr/>
        </p:nvSpPr>
        <p:spPr bwMode="auto">
          <a:xfrm>
            <a:off x="6746875" y="5429250"/>
            <a:ext cx="169863" cy="112713"/>
          </a:xfrm>
          <a:custGeom>
            <a:avLst/>
            <a:gdLst>
              <a:gd name="T0" fmla="*/ 141 w 1070"/>
              <a:gd name="T1" fmla="*/ 0 h 844"/>
              <a:gd name="T2" fmla="*/ 1070 w 1070"/>
              <a:gd name="T3" fmla="*/ 194 h 844"/>
              <a:gd name="T4" fmla="*/ 919 w 1070"/>
              <a:gd name="T5" fmla="*/ 844 h 844"/>
              <a:gd name="T6" fmla="*/ 0 w 1070"/>
              <a:gd name="T7" fmla="*/ 624 h 844"/>
              <a:gd name="T8" fmla="*/ 141 w 1070"/>
              <a:gd name="T9" fmla="*/ 0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0" h="844">
                <a:moveTo>
                  <a:pt x="141" y="0"/>
                </a:moveTo>
                <a:lnTo>
                  <a:pt x="1070" y="194"/>
                </a:lnTo>
                <a:lnTo>
                  <a:pt x="919" y="844"/>
                </a:lnTo>
                <a:lnTo>
                  <a:pt x="0" y="624"/>
                </a:lnTo>
                <a:lnTo>
                  <a:pt x="141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57" name="Freeform 337"/>
          <p:cNvSpPr>
            <a:spLocks/>
          </p:cNvSpPr>
          <p:nvPr/>
        </p:nvSpPr>
        <p:spPr bwMode="auto">
          <a:xfrm>
            <a:off x="6761163" y="5432425"/>
            <a:ext cx="130175" cy="44450"/>
          </a:xfrm>
          <a:custGeom>
            <a:avLst/>
            <a:gdLst>
              <a:gd name="T0" fmla="*/ 97 w 819"/>
              <a:gd name="T1" fmla="*/ 0 h 333"/>
              <a:gd name="T2" fmla="*/ 819 w 819"/>
              <a:gd name="T3" fmla="*/ 139 h 333"/>
              <a:gd name="T4" fmla="*/ 172 w 819"/>
              <a:gd name="T5" fmla="*/ 98 h 333"/>
              <a:gd name="T6" fmla="*/ 0 w 819"/>
              <a:gd name="T7" fmla="*/ 333 h 333"/>
              <a:gd name="T8" fmla="*/ 97 w 819"/>
              <a:gd name="T9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9" h="333">
                <a:moveTo>
                  <a:pt x="97" y="0"/>
                </a:moveTo>
                <a:lnTo>
                  <a:pt x="819" y="139"/>
                </a:lnTo>
                <a:lnTo>
                  <a:pt x="172" y="98"/>
                </a:lnTo>
                <a:lnTo>
                  <a:pt x="0" y="333"/>
                </a:lnTo>
                <a:lnTo>
                  <a:pt x="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58" name="Freeform 338"/>
          <p:cNvSpPr>
            <a:spLocks/>
          </p:cNvSpPr>
          <p:nvPr/>
        </p:nvSpPr>
        <p:spPr bwMode="auto">
          <a:xfrm>
            <a:off x="6729413" y="5564188"/>
            <a:ext cx="171450" cy="41275"/>
          </a:xfrm>
          <a:custGeom>
            <a:avLst/>
            <a:gdLst>
              <a:gd name="T0" fmla="*/ 34 w 1083"/>
              <a:gd name="T1" fmla="*/ 0 h 306"/>
              <a:gd name="T2" fmla="*/ 1083 w 1083"/>
              <a:gd name="T3" fmla="*/ 261 h 306"/>
              <a:gd name="T4" fmla="*/ 1055 w 1083"/>
              <a:gd name="T5" fmla="*/ 306 h 306"/>
              <a:gd name="T6" fmla="*/ 0 w 1083"/>
              <a:gd name="T7" fmla="*/ 28 h 306"/>
              <a:gd name="T8" fmla="*/ 34 w 1083"/>
              <a:gd name="T9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3" h="306">
                <a:moveTo>
                  <a:pt x="34" y="0"/>
                </a:moveTo>
                <a:lnTo>
                  <a:pt x="1083" y="261"/>
                </a:lnTo>
                <a:lnTo>
                  <a:pt x="1055" y="306"/>
                </a:lnTo>
                <a:lnTo>
                  <a:pt x="0" y="28"/>
                </a:lnTo>
                <a:lnTo>
                  <a:pt x="34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59" name="Freeform 339"/>
          <p:cNvSpPr>
            <a:spLocks/>
          </p:cNvSpPr>
          <p:nvPr/>
        </p:nvSpPr>
        <p:spPr bwMode="auto">
          <a:xfrm>
            <a:off x="6713538" y="5576888"/>
            <a:ext cx="173037" cy="41275"/>
          </a:xfrm>
          <a:custGeom>
            <a:avLst/>
            <a:gdLst>
              <a:gd name="T0" fmla="*/ 39 w 1088"/>
              <a:gd name="T1" fmla="*/ 0 h 311"/>
              <a:gd name="T2" fmla="*/ 1088 w 1088"/>
              <a:gd name="T3" fmla="*/ 260 h 311"/>
              <a:gd name="T4" fmla="*/ 1055 w 1088"/>
              <a:gd name="T5" fmla="*/ 311 h 311"/>
              <a:gd name="T6" fmla="*/ 0 w 1088"/>
              <a:gd name="T7" fmla="*/ 34 h 311"/>
              <a:gd name="T8" fmla="*/ 39 w 1088"/>
              <a:gd name="T9" fmla="*/ 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8" h="311">
                <a:moveTo>
                  <a:pt x="39" y="0"/>
                </a:moveTo>
                <a:lnTo>
                  <a:pt x="1088" y="260"/>
                </a:lnTo>
                <a:lnTo>
                  <a:pt x="1055" y="311"/>
                </a:lnTo>
                <a:lnTo>
                  <a:pt x="0" y="34"/>
                </a:lnTo>
                <a:lnTo>
                  <a:pt x="39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60" name="Freeform 340"/>
          <p:cNvSpPr>
            <a:spLocks/>
          </p:cNvSpPr>
          <p:nvPr/>
        </p:nvSpPr>
        <p:spPr bwMode="auto">
          <a:xfrm>
            <a:off x="6740525" y="5614988"/>
            <a:ext cx="25400" cy="9525"/>
          </a:xfrm>
          <a:custGeom>
            <a:avLst/>
            <a:gdLst>
              <a:gd name="T0" fmla="*/ 16 w 164"/>
              <a:gd name="T1" fmla="*/ 1 h 72"/>
              <a:gd name="T2" fmla="*/ 21 w 164"/>
              <a:gd name="T3" fmla="*/ 1 h 72"/>
              <a:gd name="T4" fmla="*/ 35 w 164"/>
              <a:gd name="T5" fmla="*/ 0 h 72"/>
              <a:gd name="T6" fmla="*/ 54 w 164"/>
              <a:gd name="T7" fmla="*/ 0 h 72"/>
              <a:gd name="T8" fmla="*/ 78 w 164"/>
              <a:gd name="T9" fmla="*/ 2 h 72"/>
              <a:gd name="T10" fmla="*/ 104 w 164"/>
              <a:gd name="T11" fmla="*/ 7 h 72"/>
              <a:gd name="T12" fmla="*/ 128 w 164"/>
              <a:gd name="T13" fmla="*/ 17 h 72"/>
              <a:gd name="T14" fmla="*/ 149 w 164"/>
              <a:gd name="T15" fmla="*/ 31 h 72"/>
              <a:gd name="T16" fmla="*/ 164 w 164"/>
              <a:gd name="T17" fmla="*/ 51 h 72"/>
              <a:gd name="T18" fmla="*/ 164 w 164"/>
              <a:gd name="T19" fmla="*/ 52 h 72"/>
              <a:gd name="T20" fmla="*/ 164 w 164"/>
              <a:gd name="T21" fmla="*/ 57 h 72"/>
              <a:gd name="T22" fmla="*/ 163 w 164"/>
              <a:gd name="T23" fmla="*/ 62 h 72"/>
              <a:gd name="T24" fmla="*/ 161 w 164"/>
              <a:gd name="T25" fmla="*/ 67 h 72"/>
              <a:gd name="T26" fmla="*/ 156 w 164"/>
              <a:gd name="T27" fmla="*/ 71 h 72"/>
              <a:gd name="T28" fmla="*/ 149 w 164"/>
              <a:gd name="T29" fmla="*/ 72 h 72"/>
              <a:gd name="T30" fmla="*/ 138 w 164"/>
              <a:gd name="T31" fmla="*/ 71 h 72"/>
              <a:gd name="T32" fmla="*/ 124 w 164"/>
              <a:gd name="T33" fmla="*/ 65 h 72"/>
              <a:gd name="T34" fmla="*/ 124 w 164"/>
              <a:gd name="T35" fmla="*/ 63 h 72"/>
              <a:gd name="T36" fmla="*/ 123 w 164"/>
              <a:gd name="T37" fmla="*/ 59 h 72"/>
              <a:gd name="T38" fmla="*/ 120 w 164"/>
              <a:gd name="T39" fmla="*/ 52 h 72"/>
              <a:gd name="T40" fmla="*/ 113 w 164"/>
              <a:gd name="T41" fmla="*/ 45 h 72"/>
              <a:gd name="T42" fmla="*/ 100 w 164"/>
              <a:gd name="T43" fmla="*/ 38 h 72"/>
              <a:gd name="T44" fmla="*/ 81 w 164"/>
              <a:gd name="T45" fmla="*/ 32 h 72"/>
              <a:gd name="T46" fmla="*/ 55 w 164"/>
              <a:gd name="T47" fmla="*/ 29 h 72"/>
              <a:gd name="T48" fmla="*/ 20 w 164"/>
              <a:gd name="T49" fmla="*/ 29 h 72"/>
              <a:gd name="T50" fmla="*/ 18 w 164"/>
              <a:gd name="T51" fmla="*/ 29 h 72"/>
              <a:gd name="T52" fmla="*/ 14 w 164"/>
              <a:gd name="T53" fmla="*/ 27 h 72"/>
              <a:gd name="T54" fmla="*/ 9 w 164"/>
              <a:gd name="T55" fmla="*/ 25 h 72"/>
              <a:gd name="T56" fmla="*/ 4 w 164"/>
              <a:gd name="T57" fmla="*/ 22 h 72"/>
              <a:gd name="T58" fmla="*/ 0 w 164"/>
              <a:gd name="T59" fmla="*/ 18 h 72"/>
              <a:gd name="T60" fmla="*/ 0 w 164"/>
              <a:gd name="T61" fmla="*/ 14 h 72"/>
              <a:gd name="T62" fmla="*/ 5 w 164"/>
              <a:gd name="T63" fmla="*/ 7 h 72"/>
              <a:gd name="T64" fmla="*/ 16 w 164"/>
              <a:gd name="T65" fmla="*/ 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4" h="72">
                <a:moveTo>
                  <a:pt x="16" y="1"/>
                </a:moveTo>
                <a:lnTo>
                  <a:pt x="21" y="1"/>
                </a:lnTo>
                <a:lnTo>
                  <a:pt x="35" y="0"/>
                </a:lnTo>
                <a:lnTo>
                  <a:pt x="54" y="0"/>
                </a:lnTo>
                <a:lnTo>
                  <a:pt x="78" y="2"/>
                </a:lnTo>
                <a:lnTo>
                  <a:pt x="104" y="7"/>
                </a:lnTo>
                <a:lnTo>
                  <a:pt x="128" y="17"/>
                </a:lnTo>
                <a:lnTo>
                  <a:pt x="149" y="31"/>
                </a:lnTo>
                <a:lnTo>
                  <a:pt x="164" y="51"/>
                </a:lnTo>
                <a:lnTo>
                  <a:pt x="164" y="52"/>
                </a:lnTo>
                <a:lnTo>
                  <a:pt x="164" y="57"/>
                </a:lnTo>
                <a:lnTo>
                  <a:pt x="163" y="62"/>
                </a:lnTo>
                <a:lnTo>
                  <a:pt x="161" y="67"/>
                </a:lnTo>
                <a:lnTo>
                  <a:pt x="156" y="71"/>
                </a:lnTo>
                <a:lnTo>
                  <a:pt x="149" y="72"/>
                </a:lnTo>
                <a:lnTo>
                  <a:pt x="138" y="71"/>
                </a:lnTo>
                <a:lnTo>
                  <a:pt x="124" y="65"/>
                </a:lnTo>
                <a:lnTo>
                  <a:pt x="124" y="63"/>
                </a:lnTo>
                <a:lnTo>
                  <a:pt x="123" y="59"/>
                </a:lnTo>
                <a:lnTo>
                  <a:pt x="120" y="52"/>
                </a:lnTo>
                <a:lnTo>
                  <a:pt x="113" y="45"/>
                </a:lnTo>
                <a:lnTo>
                  <a:pt x="100" y="38"/>
                </a:lnTo>
                <a:lnTo>
                  <a:pt x="81" y="32"/>
                </a:lnTo>
                <a:lnTo>
                  <a:pt x="55" y="29"/>
                </a:lnTo>
                <a:lnTo>
                  <a:pt x="20" y="29"/>
                </a:lnTo>
                <a:lnTo>
                  <a:pt x="18" y="29"/>
                </a:lnTo>
                <a:lnTo>
                  <a:pt x="14" y="27"/>
                </a:lnTo>
                <a:lnTo>
                  <a:pt x="9" y="25"/>
                </a:lnTo>
                <a:lnTo>
                  <a:pt x="4" y="22"/>
                </a:lnTo>
                <a:lnTo>
                  <a:pt x="0" y="18"/>
                </a:lnTo>
                <a:lnTo>
                  <a:pt x="0" y="14"/>
                </a:lnTo>
                <a:lnTo>
                  <a:pt x="5" y="7"/>
                </a:lnTo>
                <a:lnTo>
                  <a:pt x="16" y="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61" name="Freeform 341"/>
          <p:cNvSpPr>
            <a:spLocks/>
          </p:cNvSpPr>
          <p:nvPr/>
        </p:nvSpPr>
        <p:spPr bwMode="auto">
          <a:xfrm>
            <a:off x="6745288" y="5546725"/>
            <a:ext cx="23812" cy="14288"/>
          </a:xfrm>
          <a:custGeom>
            <a:avLst/>
            <a:gdLst>
              <a:gd name="T0" fmla="*/ 45 w 146"/>
              <a:gd name="T1" fmla="*/ 0 h 109"/>
              <a:gd name="T2" fmla="*/ 42 w 146"/>
              <a:gd name="T3" fmla="*/ 0 h 109"/>
              <a:gd name="T4" fmla="*/ 35 w 146"/>
              <a:gd name="T5" fmla="*/ 3 h 109"/>
              <a:gd name="T6" fmla="*/ 26 w 146"/>
              <a:gd name="T7" fmla="*/ 7 h 109"/>
              <a:gd name="T8" fmla="*/ 15 w 146"/>
              <a:gd name="T9" fmla="*/ 14 h 109"/>
              <a:gd name="T10" fmla="*/ 6 w 146"/>
              <a:gd name="T11" fmla="*/ 24 h 109"/>
              <a:gd name="T12" fmla="*/ 1 w 146"/>
              <a:gd name="T13" fmla="*/ 39 h 109"/>
              <a:gd name="T14" fmla="*/ 0 w 146"/>
              <a:gd name="T15" fmla="*/ 59 h 109"/>
              <a:gd name="T16" fmla="*/ 6 w 146"/>
              <a:gd name="T17" fmla="*/ 85 h 109"/>
              <a:gd name="T18" fmla="*/ 85 w 146"/>
              <a:gd name="T19" fmla="*/ 109 h 109"/>
              <a:gd name="T20" fmla="*/ 84 w 146"/>
              <a:gd name="T21" fmla="*/ 104 h 109"/>
              <a:gd name="T22" fmla="*/ 84 w 146"/>
              <a:gd name="T23" fmla="*/ 93 h 109"/>
              <a:gd name="T24" fmla="*/ 84 w 146"/>
              <a:gd name="T25" fmla="*/ 76 h 109"/>
              <a:gd name="T26" fmla="*/ 87 w 146"/>
              <a:gd name="T27" fmla="*/ 58 h 109"/>
              <a:gd name="T28" fmla="*/ 93 w 146"/>
              <a:gd name="T29" fmla="*/ 40 h 109"/>
              <a:gd name="T30" fmla="*/ 104 w 146"/>
              <a:gd name="T31" fmla="*/ 27 h 109"/>
              <a:gd name="T32" fmla="*/ 121 w 146"/>
              <a:gd name="T33" fmla="*/ 20 h 109"/>
              <a:gd name="T34" fmla="*/ 146 w 146"/>
              <a:gd name="T35" fmla="*/ 23 h 109"/>
              <a:gd name="T36" fmla="*/ 45 w 146"/>
              <a:gd name="T37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6" h="109">
                <a:moveTo>
                  <a:pt x="45" y="0"/>
                </a:moveTo>
                <a:lnTo>
                  <a:pt x="42" y="0"/>
                </a:lnTo>
                <a:lnTo>
                  <a:pt x="35" y="3"/>
                </a:lnTo>
                <a:lnTo>
                  <a:pt x="26" y="7"/>
                </a:lnTo>
                <a:lnTo>
                  <a:pt x="15" y="14"/>
                </a:lnTo>
                <a:lnTo>
                  <a:pt x="6" y="24"/>
                </a:lnTo>
                <a:lnTo>
                  <a:pt x="1" y="39"/>
                </a:lnTo>
                <a:lnTo>
                  <a:pt x="0" y="59"/>
                </a:lnTo>
                <a:lnTo>
                  <a:pt x="6" y="85"/>
                </a:lnTo>
                <a:lnTo>
                  <a:pt x="85" y="109"/>
                </a:lnTo>
                <a:lnTo>
                  <a:pt x="84" y="104"/>
                </a:lnTo>
                <a:lnTo>
                  <a:pt x="84" y="93"/>
                </a:lnTo>
                <a:lnTo>
                  <a:pt x="84" y="76"/>
                </a:lnTo>
                <a:lnTo>
                  <a:pt x="87" y="58"/>
                </a:lnTo>
                <a:lnTo>
                  <a:pt x="93" y="40"/>
                </a:lnTo>
                <a:lnTo>
                  <a:pt x="104" y="27"/>
                </a:lnTo>
                <a:lnTo>
                  <a:pt x="121" y="20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62" name="Freeform 342"/>
          <p:cNvSpPr>
            <a:spLocks/>
          </p:cNvSpPr>
          <p:nvPr/>
        </p:nvSpPr>
        <p:spPr bwMode="auto">
          <a:xfrm>
            <a:off x="6877050" y="5572125"/>
            <a:ext cx="23813" cy="14288"/>
          </a:xfrm>
          <a:custGeom>
            <a:avLst/>
            <a:gdLst>
              <a:gd name="T0" fmla="*/ 45 w 146"/>
              <a:gd name="T1" fmla="*/ 0 h 107"/>
              <a:gd name="T2" fmla="*/ 42 w 146"/>
              <a:gd name="T3" fmla="*/ 0 h 107"/>
              <a:gd name="T4" fmla="*/ 35 w 146"/>
              <a:gd name="T5" fmla="*/ 2 h 107"/>
              <a:gd name="T6" fmla="*/ 25 w 146"/>
              <a:gd name="T7" fmla="*/ 6 h 107"/>
              <a:gd name="T8" fmla="*/ 15 w 146"/>
              <a:gd name="T9" fmla="*/ 12 h 107"/>
              <a:gd name="T10" fmla="*/ 6 w 146"/>
              <a:gd name="T11" fmla="*/ 23 h 107"/>
              <a:gd name="T12" fmla="*/ 0 w 146"/>
              <a:gd name="T13" fmla="*/ 38 h 107"/>
              <a:gd name="T14" fmla="*/ 0 w 146"/>
              <a:gd name="T15" fmla="*/ 58 h 107"/>
              <a:gd name="T16" fmla="*/ 6 w 146"/>
              <a:gd name="T17" fmla="*/ 85 h 107"/>
              <a:gd name="T18" fmla="*/ 84 w 146"/>
              <a:gd name="T19" fmla="*/ 107 h 107"/>
              <a:gd name="T20" fmla="*/ 83 w 146"/>
              <a:gd name="T21" fmla="*/ 103 h 107"/>
              <a:gd name="T22" fmla="*/ 83 w 146"/>
              <a:gd name="T23" fmla="*/ 91 h 107"/>
              <a:gd name="T24" fmla="*/ 83 w 146"/>
              <a:gd name="T25" fmla="*/ 75 h 107"/>
              <a:gd name="T26" fmla="*/ 86 w 146"/>
              <a:gd name="T27" fmla="*/ 56 h 107"/>
              <a:gd name="T28" fmla="*/ 92 w 146"/>
              <a:gd name="T29" fmla="*/ 40 h 107"/>
              <a:gd name="T30" fmla="*/ 103 w 146"/>
              <a:gd name="T31" fmla="*/ 27 h 107"/>
              <a:gd name="T32" fmla="*/ 121 w 146"/>
              <a:gd name="T33" fmla="*/ 19 h 107"/>
              <a:gd name="T34" fmla="*/ 146 w 146"/>
              <a:gd name="T35" fmla="*/ 23 h 107"/>
              <a:gd name="T36" fmla="*/ 45 w 146"/>
              <a:gd name="T37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6" h="107">
                <a:moveTo>
                  <a:pt x="45" y="0"/>
                </a:moveTo>
                <a:lnTo>
                  <a:pt x="42" y="0"/>
                </a:lnTo>
                <a:lnTo>
                  <a:pt x="35" y="2"/>
                </a:lnTo>
                <a:lnTo>
                  <a:pt x="25" y="6"/>
                </a:lnTo>
                <a:lnTo>
                  <a:pt x="15" y="12"/>
                </a:lnTo>
                <a:lnTo>
                  <a:pt x="6" y="23"/>
                </a:lnTo>
                <a:lnTo>
                  <a:pt x="0" y="38"/>
                </a:lnTo>
                <a:lnTo>
                  <a:pt x="0" y="58"/>
                </a:lnTo>
                <a:lnTo>
                  <a:pt x="6" y="85"/>
                </a:lnTo>
                <a:lnTo>
                  <a:pt x="84" y="107"/>
                </a:lnTo>
                <a:lnTo>
                  <a:pt x="83" y="103"/>
                </a:lnTo>
                <a:lnTo>
                  <a:pt x="83" y="91"/>
                </a:lnTo>
                <a:lnTo>
                  <a:pt x="83" y="75"/>
                </a:lnTo>
                <a:lnTo>
                  <a:pt x="86" y="56"/>
                </a:lnTo>
                <a:lnTo>
                  <a:pt x="92" y="40"/>
                </a:lnTo>
                <a:lnTo>
                  <a:pt x="103" y="27"/>
                </a:lnTo>
                <a:lnTo>
                  <a:pt x="121" y="19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63" name="Freeform 343"/>
          <p:cNvSpPr>
            <a:spLocks/>
          </p:cNvSpPr>
          <p:nvPr/>
        </p:nvSpPr>
        <p:spPr bwMode="auto">
          <a:xfrm>
            <a:off x="6770688" y="5549900"/>
            <a:ext cx="100012" cy="25400"/>
          </a:xfrm>
          <a:custGeom>
            <a:avLst/>
            <a:gdLst>
              <a:gd name="T0" fmla="*/ 0 w 629"/>
              <a:gd name="T1" fmla="*/ 40 h 182"/>
              <a:gd name="T2" fmla="*/ 601 w 629"/>
              <a:gd name="T3" fmla="*/ 182 h 182"/>
              <a:gd name="T4" fmla="*/ 629 w 629"/>
              <a:gd name="T5" fmla="*/ 142 h 182"/>
              <a:gd name="T6" fmla="*/ 29 w 629"/>
              <a:gd name="T7" fmla="*/ 0 h 182"/>
              <a:gd name="T8" fmla="*/ 0 w 629"/>
              <a:gd name="T9" fmla="*/ 4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9" h="182">
                <a:moveTo>
                  <a:pt x="0" y="40"/>
                </a:moveTo>
                <a:lnTo>
                  <a:pt x="601" y="182"/>
                </a:lnTo>
                <a:lnTo>
                  <a:pt x="629" y="142"/>
                </a:lnTo>
                <a:lnTo>
                  <a:pt x="29" y="0"/>
                </a:lnTo>
                <a:lnTo>
                  <a:pt x="0" y="4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64" name="Freeform 344"/>
          <p:cNvSpPr>
            <a:spLocks/>
          </p:cNvSpPr>
          <p:nvPr/>
        </p:nvSpPr>
        <p:spPr bwMode="auto">
          <a:xfrm>
            <a:off x="6770688" y="5561013"/>
            <a:ext cx="95250" cy="22225"/>
          </a:xfrm>
          <a:custGeom>
            <a:avLst/>
            <a:gdLst>
              <a:gd name="T0" fmla="*/ 0 w 606"/>
              <a:gd name="T1" fmla="*/ 28 h 170"/>
              <a:gd name="T2" fmla="*/ 600 w 606"/>
              <a:gd name="T3" fmla="*/ 170 h 170"/>
              <a:gd name="T4" fmla="*/ 606 w 606"/>
              <a:gd name="T5" fmla="*/ 142 h 170"/>
              <a:gd name="T6" fmla="*/ 5 w 606"/>
              <a:gd name="T7" fmla="*/ 0 h 170"/>
              <a:gd name="T8" fmla="*/ 0 w 606"/>
              <a:gd name="T9" fmla="*/ 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65" name="Freeform 345"/>
          <p:cNvSpPr>
            <a:spLocks/>
          </p:cNvSpPr>
          <p:nvPr/>
        </p:nvSpPr>
        <p:spPr bwMode="auto">
          <a:xfrm>
            <a:off x="6770688" y="5545138"/>
            <a:ext cx="95250" cy="22225"/>
          </a:xfrm>
          <a:custGeom>
            <a:avLst/>
            <a:gdLst>
              <a:gd name="T0" fmla="*/ 0 w 606"/>
              <a:gd name="T1" fmla="*/ 28 h 170"/>
              <a:gd name="T2" fmla="*/ 600 w 606"/>
              <a:gd name="T3" fmla="*/ 170 h 170"/>
              <a:gd name="T4" fmla="*/ 606 w 606"/>
              <a:gd name="T5" fmla="*/ 142 h 170"/>
              <a:gd name="T6" fmla="*/ 5 w 606"/>
              <a:gd name="T7" fmla="*/ 0 h 170"/>
              <a:gd name="T8" fmla="*/ 0 w 606"/>
              <a:gd name="T9" fmla="*/ 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312666" name="Group 346"/>
          <p:cNvGrpSpPr>
            <a:grpSpLocks/>
          </p:cNvGrpSpPr>
          <p:nvPr/>
        </p:nvGrpSpPr>
        <p:grpSpPr bwMode="auto">
          <a:xfrm>
            <a:off x="6189663" y="5181600"/>
            <a:ext cx="338137" cy="282575"/>
            <a:chOff x="3899" y="3264"/>
            <a:chExt cx="213" cy="178"/>
          </a:xfrm>
        </p:grpSpPr>
        <p:sp>
          <p:nvSpPr>
            <p:cNvPr id="312667" name="Freeform 347"/>
            <p:cNvSpPr>
              <a:spLocks/>
            </p:cNvSpPr>
            <p:nvPr/>
          </p:nvSpPr>
          <p:spPr bwMode="auto">
            <a:xfrm>
              <a:off x="3899" y="3264"/>
              <a:ext cx="213" cy="178"/>
            </a:xfrm>
            <a:custGeom>
              <a:avLst/>
              <a:gdLst>
                <a:gd name="T0" fmla="*/ 539 w 1913"/>
                <a:gd name="T1" fmla="*/ 115 h 1606"/>
                <a:gd name="T2" fmla="*/ 544 w 1913"/>
                <a:gd name="T3" fmla="*/ 114 h 1606"/>
                <a:gd name="T4" fmla="*/ 555 w 1913"/>
                <a:gd name="T5" fmla="*/ 110 h 1606"/>
                <a:gd name="T6" fmla="*/ 574 w 1913"/>
                <a:gd name="T7" fmla="*/ 103 h 1606"/>
                <a:gd name="T8" fmla="*/ 602 w 1913"/>
                <a:gd name="T9" fmla="*/ 95 h 1606"/>
                <a:gd name="T10" fmla="*/ 636 w 1913"/>
                <a:gd name="T11" fmla="*/ 85 h 1606"/>
                <a:gd name="T12" fmla="*/ 679 w 1913"/>
                <a:gd name="T13" fmla="*/ 75 h 1606"/>
                <a:gd name="T14" fmla="*/ 730 w 1913"/>
                <a:gd name="T15" fmla="*/ 64 h 1606"/>
                <a:gd name="T16" fmla="*/ 789 w 1913"/>
                <a:gd name="T17" fmla="*/ 52 h 1606"/>
                <a:gd name="T18" fmla="*/ 855 w 1913"/>
                <a:gd name="T19" fmla="*/ 41 h 1606"/>
                <a:gd name="T20" fmla="*/ 929 w 1913"/>
                <a:gd name="T21" fmla="*/ 31 h 1606"/>
                <a:gd name="T22" fmla="*/ 1013 w 1913"/>
                <a:gd name="T23" fmla="*/ 21 h 1606"/>
                <a:gd name="T24" fmla="*/ 1103 w 1913"/>
                <a:gd name="T25" fmla="*/ 13 h 1606"/>
                <a:gd name="T26" fmla="*/ 1202 w 1913"/>
                <a:gd name="T27" fmla="*/ 6 h 1606"/>
                <a:gd name="T28" fmla="*/ 1309 w 1913"/>
                <a:gd name="T29" fmla="*/ 1 h 1606"/>
                <a:gd name="T30" fmla="*/ 1425 w 1913"/>
                <a:gd name="T31" fmla="*/ 0 h 1606"/>
                <a:gd name="T32" fmla="*/ 1548 w 1913"/>
                <a:gd name="T33" fmla="*/ 1 h 1606"/>
                <a:gd name="T34" fmla="*/ 1601 w 1913"/>
                <a:gd name="T35" fmla="*/ 221 h 1606"/>
                <a:gd name="T36" fmla="*/ 1620 w 1913"/>
                <a:gd name="T37" fmla="*/ 230 h 1606"/>
                <a:gd name="T38" fmla="*/ 1663 w 1913"/>
                <a:gd name="T39" fmla="*/ 260 h 1606"/>
                <a:gd name="T40" fmla="*/ 1709 w 1913"/>
                <a:gd name="T41" fmla="*/ 312 h 1606"/>
                <a:gd name="T42" fmla="*/ 1736 w 1913"/>
                <a:gd name="T43" fmla="*/ 388 h 1606"/>
                <a:gd name="T44" fmla="*/ 1849 w 1913"/>
                <a:gd name="T45" fmla="*/ 898 h 1606"/>
                <a:gd name="T46" fmla="*/ 1895 w 1913"/>
                <a:gd name="T47" fmla="*/ 1110 h 1606"/>
                <a:gd name="T48" fmla="*/ 1902 w 1913"/>
                <a:gd name="T49" fmla="*/ 1125 h 1606"/>
                <a:gd name="T50" fmla="*/ 1912 w 1913"/>
                <a:gd name="T51" fmla="*/ 1166 h 1606"/>
                <a:gd name="T52" fmla="*/ 1911 w 1913"/>
                <a:gd name="T53" fmla="*/ 1229 h 1606"/>
                <a:gd name="T54" fmla="*/ 1884 w 1913"/>
                <a:gd name="T55" fmla="*/ 1307 h 1606"/>
                <a:gd name="T56" fmla="*/ 0 w 1913"/>
                <a:gd name="T57" fmla="*/ 1258 h 1606"/>
                <a:gd name="T58" fmla="*/ 188 w 1913"/>
                <a:gd name="T59" fmla="*/ 1159 h 1606"/>
                <a:gd name="T60" fmla="*/ 189 w 1913"/>
                <a:gd name="T61" fmla="*/ 220 h 1606"/>
                <a:gd name="T62" fmla="*/ 198 w 1913"/>
                <a:gd name="T63" fmla="*/ 214 h 1606"/>
                <a:gd name="T64" fmla="*/ 218 w 1913"/>
                <a:gd name="T65" fmla="*/ 203 h 1606"/>
                <a:gd name="T66" fmla="*/ 245 w 1913"/>
                <a:gd name="T67" fmla="*/ 191 h 1606"/>
                <a:gd name="T68" fmla="*/ 281 w 1913"/>
                <a:gd name="T69" fmla="*/ 179 h 1606"/>
                <a:gd name="T70" fmla="*/ 326 w 1913"/>
                <a:gd name="T71" fmla="*/ 173 h 1606"/>
                <a:gd name="T72" fmla="*/ 378 w 1913"/>
                <a:gd name="T73" fmla="*/ 172 h 1606"/>
                <a:gd name="T74" fmla="*/ 439 w 1913"/>
                <a:gd name="T75" fmla="*/ 181 h 1606"/>
                <a:gd name="T76" fmla="*/ 518 w 1913"/>
                <a:gd name="T77" fmla="*/ 213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13" h="1606">
                  <a:moveTo>
                    <a:pt x="518" y="213"/>
                  </a:moveTo>
                  <a:lnTo>
                    <a:pt x="539" y="115"/>
                  </a:lnTo>
                  <a:lnTo>
                    <a:pt x="540" y="115"/>
                  </a:lnTo>
                  <a:lnTo>
                    <a:pt x="544" y="114"/>
                  </a:lnTo>
                  <a:lnTo>
                    <a:pt x="549" y="112"/>
                  </a:lnTo>
                  <a:lnTo>
                    <a:pt x="555" y="110"/>
                  </a:lnTo>
                  <a:lnTo>
                    <a:pt x="564" y="107"/>
                  </a:lnTo>
                  <a:lnTo>
                    <a:pt x="574" y="103"/>
                  </a:lnTo>
                  <a:lnTo>
                    <a:pt x="586" y="100"/>
                  </a:lnTo>
                  <a:lnTo>
                    <a:pt x="602" y="95"/>
                  </a:lnTo>
                  <a:lnTo>
                    <a:pt x="618" y="90"/>
                  </a:lnTo>
                  <a:lnTo>
                    <a:pt x="636" y="85"/>
                  </a:lnTo>
                  <a:lnTo>
                    <a:pt x="656" y="80"/>
                  </a:lnTo>
                  <a:lnTo>
                    <a:pt x="679" y="75"/>
                  </a:lnTo>
                  <a:lnTo>
                    <a:pt x="703" y="70"/>
                  </a:lnTo>
                  <a:lnTo>
                    <a:pt x="730" y="64"/>
                  </a:lnTo>
                  <a:lnTo>
                    <a:pt x="758" y="58"/>
                  </a:lnTo>
                  <a:lnTo>
                    <a:pt x="789" y="52"/>
                  </a:lnTo>
                  <a:lnTo>
                    <a:pt x="820" y="46"/>
                  </a:lnTo>
                  <a:lnTo>
                    <a:pt x="855" y="41"/>
                  </a:lnTo>
                  <a:lnTo>
                    <a:pt x="892" y="36"/>
                  </a:lnTo>
                  <a:lnTo>
                    <a:pt x="929" y="31"/>
                  </a:lnTo>
                  <a:lnTo>
                    <a:pt x="970" y="26"/>
                  </a:lnTo>
                  <a:lnTo>
                    <a:pt x="1013" y="21"/>
                  </a:lnTo>
                  <a:lnTo>
                    <a:pt x="1056" y="17"/>
                  </a:lnTo>
                  <a:lnTo>
                    <a:pt x="1103" y="13"/>
                  </a:lnTo>
                  <a:lnTo>
                    <a:pt x="1152" y="10"/>
                  </a:lnTo>
                  <a:lnTo>
                    <a:pt x="1202" y="6"/>
                  </a:lnTo>
                  <a:lnTo>
                    <a:pt x="1255" y="3"/>
                  </a:lnTo>
                  <a:lnTo>
                    <a:pt x="1309" y="1"/>
                  </a:lnTo>
                  <a:lnTo>
                    <a:pt x="1366" y="0"/>
                  </a:lnTo>
                  <a:lnTo>
                    <a:pt x="1425" y="0"/>
                  </a:lnTo>
                  <a:lnTo>
                    <a:pt x="1485" y="0"/>
                  </a:lnTo>
                  <a:lnTo>
                    <a:pt x="1548" y="1"/>
                  </a:lnTo>
                  <a:lnTo>
                    <a:pt x="1616" y="39"/>
                  </a:lnTo>
                  <a:lnTo>
                    <a:pt x="1601" y="221"/>
                  </a:lnTo>
                  <a:lnTo>
                    <a:pt x="1606" y="223"/>
                  </a:lnTo>
                  <a:lnTo>
                    <a:pt x="1620" y="230"/>
                  </a:lnTo>
                  <a:lnTo>
                    <a:pt x="1640" y="243"/>
                  </a:lnTo>
                  <a:lnTo>
                    <a:pt x="1663" y="260"/>
                  </a:lnTo>
                  <a:lnTo>
                    <a:pt x="1688" y="284"/>
                  </a:lnTo>
                  <a:lnTo>
                    <a:pt x="1709" y="312"/>
                  </a:lnTo>
                  <a:lnTo>
                    <a:pt x="1726" y="347"/>
                  </a:lnTo>
                  <a:lnTo>
                    <a:pt x="1736" y="388"/>
                  </a:lnTo>
                  <a:lnTo>
                    <a:pt x="1891" y="528"/>
                  </a:lnTo>
                  <a:lnTo>
                    <a:pt x="1849" y="898"/>
                  </a:lnTo>
                  <a:lnTo>
                    <a:pt x="1601" y="1023"/>
                  </a:lnTo>
                  <a:lnTo>
                    <a:pt x="1895" y="1110"/>
                  </a:lnTo>
                  <a:lnTo>
                    <a:pt x="1897" y="1114"/>
                  </a:lnTo>
                  <a:lnTo>
                    <a:pt x="1902" y="1125"/>
                  </a:lnTo>
                  <a:lnTo>
                    <a:pt x="1907" y="1143"/>
                  </a:lnTo>
                  <a:lnTo>
                    <a:pt x="1912" y="1166"/>
                  </a:lnTo>
                  <a:lnTo>
                    <a:pt x="1913" y="1195"/>
                  </a:lnTo>
                  <a:lnTo>
                    <a:pt x="1911" y="1229"/>
                  </a:lnTo>
                  <a:lnTo>
                    <a:pt x="1901" y="1266"/>
                  </a:lnTo>
                  <a:lnTo>
                    <a:pt x="1884" y="1307"/>
                  </a:lnTo>
                  <a:lnTo>
                    <a:pt x="1107" y="1606"/>
                  </a:lnTo>
                  <a:lnTo>
                    <a:pt x="0" y="1258"/>
                  </a:lnTo>
                  <a:lnTo>
                    <a:pt x="19" y="1217"/>
                  </a:lnTo>
                  <a:lnTo>
                    <a:pt x="188" y="1159"/>
                  </a:lnTo>
                  <a:lnTo>
                    <a:pt x="188" y="221"/>
                  </a:lnTo>
                  <a:lnTo>
                    <a:pt x="189" y="220"/>
                  </a:lnTo>
                  <a:lnTo>
                    <a:pt x="193" y="217"/>
                  </a:lnTo>
                  <a:lnTo>
                    <a:pt x="198" y="214"/>
                  </a:lnTo>
                  <a:lnTo>
                    <a:pt x="207" y="209"/>
                  </a:lnTo>
                  <a:lnTo>
                    <a:pt x="218" y="203"/>
                  </a:lnTo>
                  <a:lnTo>
                    <a:pt x="230" y="197"/>
                  </a:lnTo>
                  <a:lnTo>
                    <a:pt x="245" y="191"/>
                  </a:lnTo>
                  <a:lnTo>
                    <a:pt x="262" y="184"/>
                  </a:lnTo>
                  <a:lnTo>
                    <a:pt x="281" y="179"/>
                  </a:lnTo>
                  <a:lnTo>
                    <a:pt x="302" y="175"/>
                  </a:lnTo>
                  <a:lnTo>
                    <a:pt x="326" y="173"/>
                  </a:lnTo>
                  <a:lnTo>
                    <a:pt x="350" y="171"/>
                  </a:lnTo>
                  <a:lnTo>
                    <a:pt x="378" y="172"/>
                  </a:lnTo>
                  <a:lnTo>
                    <a:pt x="407" y="175"/>
                  </a:lnTo>
                  <a:lnTo>
                    <a:pt x="439" y="181"/>
                  </a:lnTo>
                  <a:lnTo>
                    <a:pt x="471" y="191"/>
                  </a:lnTo>
                  <a:lnTo>
                    <a:pt x="518" y="21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68" name="Freeform 348"/>
            <p:cNvSpPr>
              <a:spLocks/>
            </p:cNvSpPr>
            <p:nvPr/>
          </p:nvSpPr>
          <p:spPr bwMode="auto">
            <a:xfrm>
              <a:off x="3977" y="3278"/>
              <a:ext cx="68" cy="78"/>
            </a:xfrm>
            <a:custGeom>
              <a:avLst/>
              <a:gdLst>
                <a:gd name="T0" fmla="*/ 609 w 614"/>
                <a:gd name="T1" fmla="*/ 26 h 697"/>
                <a:gd name="T2" fmla="*/ 606 w 614"/>
                <a:gd name="T3" fmla="*/ 25 h 697"/>
                <a:gd name="T4" fmla="*/ 596 w 614"/>
                <a:gd name="T5" fmla="*/ 23 h 697"/>
                <a:gd name="T6" fmla="*/ 581 w 614"/>
                <a:gd name="T7" fmla="*/ 18 h 697"/>
                <a:gd name="T8" fmla="*/ 559 w 614"/>
                <a:gd name="T9" fmla="*/ 14 h 697"/>
                <a:gd name="T10" fmla="*/ 534 w 614"/>
                <a:gd name="T11" fmla="*/ 10 h 697"/>
                <a:gd name="T12" fmla="*/ 503 w 614"/>
                <a:gd name="T13" fmla="*/ 6 h 697"/>
                <a:gd name="T14" fmla="*/ 469 w 614"/>
                <a:gd name="T15" fmla="*/ 3 h 697"/>
                <a:gd name="T16" fmla="*/ 430 w 614"/>
                <a:gd name="T17" fmla="*/ 1 h 697"/>
                <a:gd name="T18" fmla="*/ 388 w 614"/>
                <a:gd name="T19" fmla="*/ 0 h 697"/>
                <a:gd name="T20" fmla="*/ 344 w 614"/>
                <a:gd name="T21" fmla="*/ 2 h 697"/>
                <a:gd name="T22" fmla="*/ 297 w 614"/>
                <a:gd name="T23" fmla="*/ 6 h 697"/>
                <a:gd name="T24" fmla="*/ 247 w 614"/>
                <a:gd name="T25" fmla="*/ 14 h 697"/>
                <a:gd name="T26" fmla="*/ 197 w 614"/>
                <a:gd name="T27" fmla="*/ 25 h 697"/>
                <a:gd name="T28" fmla="*/ 145 w 614"/>
                <a:gd name="T29" fmla="*/ 40 h 697"/>
                <a:gd name="T30" fmla="*/ 92 w 614"/>
                <a:gd name="T31" fmla="*/ 58 h 697"/>
                <a:gd name="T32" fmla="*/ 39 w 614"/>
                <a:gd name="T33" fmla="*/ 83 h 697"/>
                <a:gd name="T34" fmla="*/ 35 w 614"/>
                <a:gd name="T35" fmla="*/ 96 h 697"/>
                <a:gd name="T36" fmla="*/ 26 w 614"/>
                <a:gd name="T37" fmla="*/ 134 h 697"/>
                <a:gd name="T38" fmla="*/ 15 w 614"/>
                <a:gd name="T39" fmla="*/ 192 h 697"/>
                <a:gd name="T40" fmla="*/ 5 w 614"/>
                <a:gd name="T41" fmla="*/ 268 h 697"/>
                <a:gd name="T42" fmla="*/ 0 w 614"/>
                <a:gd name="T43" fmla="*/ 358 h 697"/>
                <a:gd name="T44" fmla="*/ 4 w 614"/>
                <a:gd name="T45" fmla="*/ 459 h 697"/>
                <a:gd name="T46" fmla="*/ 19 w 614"/>
                <a:gd name="T47" fmla="*/ 568 h 697"/>
                <a:gd name="T48" fmla="*/ 50 w 614"/>
                <a:gd name="T49" fmla="*/ 679 h 697"/>
                <a:gd name="T50" fmla="*/ 54 w 614"/>
                <a:gd name="T51" fmla="*/ 679 h 697"/>
                <a:gd name="T52" fmla="*/ 62 w 614"/>
                <a:gd name="T53" fmla="*/ 678 h 697"/>
                <a:gd name="T54" fmla="*/ 75 w 614"/>
                <a:gd name="T55" fmla="*/ 676 h 697"/>
                <a:gd name="T56" fmla="*/ 93 w 614"/>
                <a:gd name="T57" fmla="*/ 675 h 697"/>
                <a:gd name="T58" fmla="*/ 117 w 614"/>
                <a:gd name="T59" fmla="*/ 673 h 697"/>
                <a:gd name="T60" fmla="*/ 144 w 614"/>
                <a:gd name="T61" fmla="*/ 671 h 697"/>
                <a:gd name="T62" fmla="*/ 177 w 614"/>
                <a:gd name="T63" fmla="*/ 670 h 697"/>
                <a:gd name="T64" fmla="*/ 212 w 614"/>
                <a:gd name="T65" fmla="*/ 669 h 697"/>
                <a:gd name="T66" fmla="*/ 252 w 614"/>
                <a:gd name="T67" fmla="*/ 668 h 697"/>
                <a:gd name="T68" fmla="*/ 295 w 614"/>
                <a:gd name="T69" fmla="*/ 669 h 697"/>
                <a:gd name="T70" fmla="*/ 342 w 614"/>
                <a:gd name="T71" fmla="*/ 670 h 697"/>
                <a:gd name="T72" fmla="*/ 391 w 614"/>
                <a:gd name="T73" fmla="*/ 672 h 697"/>
                <a:gd name="T74" fmla="*/ 443 w 614"/>
                <a:gd name="T75" fmla="*/ 676 h 697"/>
                <a:gd name="T76" fmla="*/ 498 w 614"/>
                <a:gd name="T77" fmla="*/ 681 h 697"/>
                <a:gd name="T78" fmla="*/ 555 w 614"/>
                <a:gd name="T79" fmla="*/ 688 h 697"/>
                <a:gd name="T80" fmla="*/ 614 w 614"/>
                <a:gd name="T81" fmla="*/ 697 h 697"/>
                <a:gd name="T82" fmla="*/ 611 w 614"/>
                <a:gd name="T83" fmla="*/ 676 h 697"/>
                <a:gd name="T84" fmla="*/ 605 w 614"/>
                <a:gd name="T85" fmla="*/ 621 h 697"/>
                <a:gd name="T86" fmla="*/ 596 w 614"/>
                <a:gd name="T87" fmla="*/ 538 h 697"/>
                <a:gd name="T88" fmla="*/ 589 w 614"/>
                <a:gd name="T89" fmla="*/ 438 h 697"/>
                <a:gd name="T90" fmla="*/ 584 w 614"/>
                <a:gd name="T91" fmla="*/ 327 h 697"/>
                <a:gd name="T92" fmla="*/ 584 w 614"/>
                <a:gd name="T93" fmla="*/ 217 h 697"/>
                <a:gd name="T94" fmla="*/ 592 w 614"/>
                <a:gd name="T95" fmla="*/ 114 h 697"/>
                <a:gd name="T96" fmla="*/ 609 w 614"/>
                <a:gd name="T97" fmla="*/ 26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14" h="697">
                  <a:moveTo>
                    <a:pt x="609" y="26"/>
                  </a:moveTo>
                  <a:lnTo>
                    <a:pt x="606" y="25"/>
                  </a:lnTo>
                  <a:lnTo>
                    <a:pt x="596" y="23"/>
                  </a:lnTo>
                  <a:lnTo>
                    <a:pt x="581" y="18"/>
                  </a:lnTo>
                  <a:lnTo>
                    <a:pt x="559" y="14"/>
                  </a:lnTo>
                  <a:lnTo>
                    <a:pt x="534" y="10"/>
                  </a:lnTo>
                  <a:lnTo>
                    <a:pt x="503" y="6"/>
                  </a:lnTo>
                  <a:lnTo>
                    <a:pt x="469" y="3"/>
                  </a:lnTo>
                  <a:lnTo>
                    <a:pt x="430" y="1"/>
                  </a:lnTo>
                  <a:lnTo>
                    <a:pt x="388" y="0"/>
                  </a:lnTo>
                  <a:lnTo>
                    <a:pt x="344" y="2"/>
                  </a:lnTo>
                  <a:lnTo>
                    <a:pt x="297" y="6"/>
                  </a:lnTo>
                  <a:lnTo>
                    <a:pt x="247" y="14"/>
                  </a:lnTo>
                  <a:lnTo>
                    <a:pt x="197" y="25"/>
                  </a:lnTo>
                  <a:lnTo>
                    <a:pt x="145" y="40"/>
                  </a:lnTo>
                  <a:lnTo>
                    <a:pt x="92" y="58"/>
                  </a:lnTo>
                  <a:lnTo>
                    <a:pt x="39" y="83"/>
                  </a:lnTo>
                  <a:lnTo>
                    <a:pt x="35" y="96"/>
                  </a:lnTo>
                  <a:lnTo>
                    <a:pt x="26" y="134"/>
                  </a:lnTo>
                  <a:lnTo>
                    <a:pt x="15" y="192"/>
                  </a:lnTo>
                  <a:lnTo>
                    <a:pt x="5" y="268"/>
                  </a:lnTo>
                  <a:lnTo>
                    <a:pt x="0" y="358"/>
                  </a:lnTo>
                  <a:lnTo>
                    <a:pt x="4" y="459"/>
                  </a:lnTo>
                  <a:lnTo>
                    <a:pt x="19" y="568"/>
                  </a:lnTo>
                  <a:lnTo>
                    <a:pt x="50" y="679"/>
                  </a:lnTo>
                  <a:lnTo>
                    <a:pt x="54" y="679"/>
                  </a:lnTo>
                  <a:lnTo>
                    <a:pt x="62" y="678"/>
                  </a:lnTo>
                  <a:lnTo>
                    <a:pt x="75" y="676"/>
                  </a:lnTo>
                  <a:lnTo>
                    <a:pt x="93" y="675"/>
                  </a:lnTo>
                  <a:lnTo>
                    <a:pt x="117" y="673"/>
                  </a:lnTo>
                  <a:lnTo>
                    <a:pt x="144" y="671"/>
                  </a:lnTo>
                  <a:lnTo>
                    <a:pt x="177" y="670"/>
                  </a:lnTo>
                  <a:lnTo>
                    <a:pt x="212" y="669"/>
                  </a:lnTo>
                  <a:lnTo>
                    <a:pt x="252" y="668"/>
                  </a:lnTo>
                  <a:lnTo>
                    <a:pt x="295" y="669"/>
                  </a:lnTo>
                  <a:lnTo>
                    <a:pt x="342" y="670"/>
                  </a:lnTo>
                  <a:lnTo>
                    <a:pt x="391" y="672"/>
                  </a:lnTo>
                  <a:lnTo>
                    <a:pt x="443" y="676"/>
                  </a:lnTo>
                  <a:lnTo>
                    <a:pt x="498" y="681"/>
                  </a:lnTo>
                  <a:lnTo>
                    <a:pt x="555" y="688"/>
                  </a:lnTo>
                  <a:lnTo>
                    <a:pt x="614" y="697"/>
                  </a:lnTo>
                  <a:lnTo>
                    <a:pt x="611" y="676"/>
                  </a:lnTo>
                  <a:lnTo>
                    <a:pt x="605" y="621"/>
                  </a:lnTo>
                  <a:lnTo>
                    <a:pt x="596" y="538"/>
                  </a:lnTo>
                  <a:lnTo>
                    <a:pt x="589" y="438"/>
                  </a:lnTo>
                  <a:lnTo>
                    <a:pt x="584" y="327"/>
                  </a:lnTo>
                  <a:lnTo>
                    <a:pt x="584" y="217"/>
                  </a:lnTo>
                  <a:lnTo>
                    <a:pt x="592" y="114"/>
                  </a:lnTo>
                  <a:lnTo>
                    <a:pt x="609" y="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69" name="Freeform 349"/>
            <p:cNvSpPr>
              <a:spLocks/>
            </p:cNvSpPr>
            <p:nvPr/>
          </p:nvSpPr>
          <p:spPr bwMode="auto">
            <a:xfrm>
              <a:off x="3984" y="3299"/>
              <a:ext cx="113" cy="77"/>
            </a:xfrm>
            <a:custGeom>
              <a:avLst/>
              <a:gdLst>
                <a:gd name="T0" fmla="*/ 6 w 1014"/>
                <a:gd name="T1" fmla="*/ 523 h 693"/>
                <a:gd name="T2" fmla="*/ 0 w 1014"/>
                <a:gd name="T3" fmla="*/ 608 h 693"/>
                <a:gd name="T4" fmla="*/ 660 w 1014"/>
                <a:gd name="T5" fmla="*/ 693 h 693"/>
                <a:gd name="T6" fmla="*/ 665 w 1014"/>
                <a:gd name="T7" fmla="*/ 691 h 693"/>
                <a:gd name="T8" fmla="*/ 679 w 1014"/>
                <a:gd name="T9" fmla="*/ 683 h 693"/>
                <a:gd name="T10" fmla="*/ 700 w 1014"/>
                <a:gd name="T11" fmla="*/ 672 h 693"/>
                <a:gd name="T12" fmla="*/ 726 w 1014"/>
                <a:gd name="T13" fmla="*/ 657 h 693"/>
                <a:gd name="T14" fmla="*/ 758 w 1014"/>
                <a:gd name="T15" fmla="*/ 636 h 693"/>
                <a:gd name="T16" fmla="*/ 793 w 1014"/>
                <a:gd name="T17" fmla="*/ 611 h 693"/>
                <a:gd name="T18" fmla="*/ 829 w 1014"/>
                <a:gd name="T19" fmla="*/ 581 h 693"/>
                <a:gd name="T20" fmla="*/ 866 w 1014"/>
                <a:gd name="T21" fmla="*/ 546 h 693"/>
                <a:gd name="T22" fmla="*/ 902 w 1014"/>
                <a:gd name="T23" fmla="*/ 508 h 693"/>
                <a:gd name="T24" fmla="*/ 935 w 1014"/>
                <a:gd name="T25" fmla="*/ 465 h 693"/>
                <a:gd name="T26" fmla="*/ 964 w 1014"/>
                <a:gd name="T27" fmla="*/ 416 h 693"/>
                <a:gd name="T28" fmla="*/ 987 w 1014"/>
                <a:gd name="T29" fmla="*/ 362 h 693"/>
                <a:gd name="T30" fmla="*/ 1004 w 1014"/>
                <a:gd name="T31" fmla="*/ 305 h 693"/>
                <a:gd name="T32" fmla="*/ 1014 w 1014"/>
                <a:gd name="T33" fmla="*/ 242 h 693"/>
                <a:gd name="T34" fmla="*/ 1012 w 1014"/>
                <a:gd name="T35" fmla="*/ 175 h 693"/>
                <a:gd name="T36" fmla="*/ 1000 w 1014"/>
                <a:gd name="T37" fmla="*/ 103 h 693"/>
                <a:gd name="T38" fmla="*/ 998 w 1014"/>
                <a:gd name="T39" fmla="*/ 98 h 693"/>
                <a:gd name="T40" fmla="*/ 992 w 1014"/>
                <a:gd name="T41" fmla="*/ 87 h 693"/>
                <a:gd name="T42" fmla="*/ 981 w 1014"/>
                <a:gd name="T43" fmla="*/ 72 h 693"/>
                <a:gd name="T44" fmla="*/ 967 w 1014"/>
                <a:gd name="T45" fmla="*/ 53 h 693"/>
                <a:gd name="T46" fmla="*/ 948 w 1014"/>
                <a:gd name="T47" fmla="*/ 35 h 693"/>
                <a:gd name="T48" fmla="*/ 926 w 1014"/>
                <a:gd name="T49" fmla="*/ 19 h 693"/>
                <a:gd name="T50" fmla="*/ 900 w 1014"/>
                <a:gd name="T51" fmla="*/ 6 h 693"/>
                <a:gd name="T52" fmla="*/ 870 w 1014"/>
                <a:gd name="T53" fmla="*/ 0 h 693"/>
                <a:gd name="T54" fmla="*/ 874 w 1014"/>
                <a:gd name="T55" fmla="*/ 12 h 693"/>
                <a:gd name="T56" fmla="*/ 884 w 1014"/>
                <a:gd name="T57" fmla="*/ 41 h 693"/>
                <a:gd name="T58" fmla="*/ 896 w 1014"/>
                <a:gd name="T59" fmla="*/ 89 h 693"/>
                <a:gd name="T60" fmla="*/ 907 w 1014"/>
                <a:gd name="T61" fmla="*/ 151 h 693"/>
                <a:gd name="T62" fmla="*/ 910 w 1014"/>
                <a:gd name="T63" fmla="*/ 225 h 693"/>
                <a:gd name="T64" fmla="*/ 902 w 1014"/>
                <a:gd name="T65" fmla="*/ 307 h 693"/>
                <a:gd name="T66" fmla="*/ 878 w 1014"/>
                <a:gd name="T67" fmla="*/ 396 h 693"/>
                <a:gd name="T68" fmla="*/ 836 w 1014"/>
                <a:gd name="T69" fmla="*/ 489 h 693"/>
                <a:gd name="T70" fmla="*/ 835 w 1014"/>
                <a:gd name="T71" fmla="*/ 490 h 693"/>
                <a:gd name="T72" fmla="*/ 831 w 1014"/>
                <a:gd name="T73" fmla="*/ 493 h 693"/>
                <a:gd name="T74" fmla="*/ 825 w 1014"/>
                <a:gd name="T75" fmla="*/ 498 h 693"/>
                <a:gd name="T76" fmla="*/ 816 w 1014"/>
                <a:gd name="T77" fmla="*/ 506 h 693"/>
                <a:gd name="T78" fmla="*/ 805 w 1014"/>
                <a:gd name="T79" fmla="*/ 513 h 693"/>
                <a:gd name="T80" fmla="*/ 792 w 1014"/>
                <a:gd name="T81" fmla="*/ 521 h 693"/>
                <a:gd name="T82" fmla="*/ 775 w 1014"/>
                <a:gd name="T83" fmla="*/ 529 h 693"/>
                <a:gd name="T84" fmla="*/ 757 w 1014"/>
                <a:gd name="T85" fmla="*/ 537 h 693"/>
                <a:gd name="T86" fmla="*/ 737 w 1014"/>
                <a:gd name="T87" fmla="*/ 544 h 693"/>
                <a:gd name="T88" fmla="*/ 713 w 1014"/>
                <a:gd name="T89" fmla="*/ 552 h 693"/>
                <a:gd name="T90" fmla="*/ 688 w 1014"/>
                <a:gd name="T91" fmla="*/ 557 h 693"/>
                <a:gd name="T92" fmla="*/ 659 w 1014"/>
                <a:gd name="T93" fmla="*/ 561 h 693"/>
                <a:gd name="T94" fmla="*/ 630 w 1014"/>
                <a:gd name="T95" fmla="*/ 562 h 693"/>
                <a:gd name="T96" fmla="*/ 597 w 1014"/>
                <a:gd name="T97" fmla="*/ 561 h 693"/>
                <a:gd name="T98" fmla="*/ 562 w 1014"/>
                <a:gd name="T99" fmla="*/ 558 h 693"/>
                <a:gd name="T100" fmla="*/ 525 w 1014"/>
                <a:gd name="T101" fmla="*/ 551 h 693"/>
                <a:gd name="T102" fmla="*/ 525 w 1014"/>
                <a:gd name="T103" fmla="*/ 642 h 693"/>
                <a:gd name="T104" fmla="*/ 23 w 1014"/>
                <a:gd name="T105" fmla="*/ 590 h 693"/>
                <a:gd name="T106" fmla="*/ 6 w 1014"/>
                <a:gd name="T107" fmla="*/ 52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14" h="693">
                  <a:moveTo>
                    <a:pt x="6" y="523"/>
                  </a:moveTo>
                  <a:lnTo>
                    <a:pt x="0" y="608"/>
                  </a:lnTo>
                  <a:lnTo>
                    <a:pt x="660" y="693"/>
                  </a:lnTo>
                  <a:lnTo>
                    <a:pt x="665" y="691"/>
                  </a:lnTo>
                  <a:lnTo>
                    <a:pt x="679" y="683"/>
                  </a:lnTo>
                  <a:lnTo>
                    <a:pt x="700" y="672"/>
                  </a:lnTo>
                  <a:lnTo>
                    <a:pt x="726" y="657"/>
                  </a:lnTo>
                  <a:lnTo>
                    <a:pt x="758" y="636"/>
                  </a:lnTo>
                  <a:lnTo>
                    <a:pt x="793" y="611"/>
                  </a:lnTo>
                  <a:lnTo>
                    <a:pt x="829" y="581"/>
                  </a:lnTo>
                  <a:lnTo>
                    <a:pt x="866" y="546"/>
                  </a:lnTo>
                  <a:lnTo>
                    <a:pt x="902" y="508"/>
                  </a:lnTo>
                  <a:lnTo>
                    <a:pt x="935" y="465"/>
                  </a:lnTo>
                  <a:lnTo>
                    <a:pt x="964" y="416"/>
                  </a:lnTo>
                  <a:lnTo>
                    <a:pt x="987" y="362"/>
                  </a:lnTo>
                  <a:lnTo>
                    <a:pt x="1004" y="305"/>
                  </a:lnTo>
                  <a:lnTo>
                    <a:pt x="1014" y="242"/>
                  </a:lnTo>
                  <a:lnTo>
                    <a:pt x="1012" y="175"/>
                  </a:lnTo>
                  <a:lnTo>
                    <a:pt x="1000" y="103"/>
                  </a:lnTo>
                  <a:lnTo>
                    <a:pt x="998" y="98"/>
                  </a:lnTo>
                  <a:lnTo>
                    <a:pt x="992" y="87"/>
                  </a:lnTo>
                  <a:lnTo>
                    <a:pt x="981" y="72"/>
                  </a:lnTo>
                  <a:lnTo>
                    <a:pt x="967" y="53"/>
                  </a:lnTo>
                  <a:lnTo>
                    <a:pt x="948" y="35"/>
                  </a:lnTo>
                  <a:lnTo>
                    <a:pt x="926" y="19"/>
                  </a:lnTo>
                  <a:lnTo>
                    <a:pt x="900" y="6"/>
                  </a:lnTo>
                  <a:lnTo>
                    <a:pt x="870" y="0"/>
                  </a:lnTo>
                  <a:lnTo>
                    <a:pt x="874" y="12"/>
                  </a:lnTo>
                  <a:lnTo>
                    <a:pt x="884" y="41"/>
                  </a:lnTo>
                  <a:lnTo>
                    <a:pt x="896" y="89"/>
                  </a:lnTo>
                  <a:lnTo>
                    <a:pt x="907" y="151"/>
                  </a:lnTo>
                  <a:lnTo>
                    <a:pt x="910" y="225"/>
                  </a:lnTo>
                  <a:lnTo>
                    <a:pt x="902" y="307"/>
                  </a:lnTo>
                  <a:lnTo>
                    <a:pt x="878" y="396"/>
                  </a:lnTo>
                  <a:lnTo>
                    <a:pt x="836" y="489"/>
                  </a:lnTo>
                  <a:lnTo>
                    <a:pt x="835" y="490"/>
                  </a:lnTo>
                  <a:lnTo>
                    <a:pt x="831" y="493"/>
                  </a:lnTo>
                  <a:lnTo>
                    <a:pt x="825" y="498"/>
                  </a:lnTo>
                  <a:lnTo>
                    <a:pt x="816" y="506"/>
                  </a:lnTo>
                  <a:lnTo>
                    <a:pt x="805" y="513"/>
                  </a:lnTo>
                  <a:lnTo>
                    <a:pt x="792" y="521"/>
                  </a:lnTo>
                  <a:lnTo>
                    <a:pt x="775" y="529"/>
                  </a:lnTo>
                  <a:lnTo>
                    <a:pt x="757" y="537"/>
                  </a:lnTo>
                  <a:lnTo>
                    <a:pt x="737" y="544"/>
                  </a:lnTo>
                  <a:lnTo>
                    <a:pt x="713" y="552"/>
                  </a:lnTo>
                  <a:lnTo>
                    <a:pt x="688" y="557"/>
                  </a:lnTo>
                  <a:lnTo>
                    <a:pt x="659" y="561"/>
                  </a:lnTo>
                  <a:lnTo>
                    <a:pt x="630" y="562"/>
                  </a:lnTo>
                  <a:lnTo>
                    <a:pt x="597" y="561"/>
                  </a:lnTo>
                  <a:lnTo>
                    <a:pt x="562" y="558"/>
                  </a:lnTo>
                  <a:lnTo>
                    <a:pt x="525" y="551"/>
                  </a:lnTo>
                  <a:lnTo>
                    <a:pt x="525" y="642"/>
                  </a:lnTo>
                  <a:lnTo>
                    <a:pt x="23" y="590"/>
                  </a:lnTo>
                  <a:lnTo>
                    <a:pt x="6" y="52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70" name="Freeform 350"/>
            <p:cNvSpPr>
              <a:spLocks/>
            </p:cNvSpPr>
            <p:nvPr/>
          </p:nvSpPr>
          <p:spPr bwMode="auto">
            <a:xfrm>
              <a:off x="3970" y="3375"/>
              <a:ext cx="83" cy="27"/>
            </a:xfrm>
            <a:custGeom>
              <a:avLst/>
              <a:gdLst>
                <a:gd name="T0" fmla="*/ 745 w 745"/>
                <a:gd name="T1" fmla="*/ 86 h 240"/>
                <a:gd name="T2" fmla="*/ 11 w 745"/>
                <a:gd name="T3" fmla="*/ 0 h 240"/>
                <a:gd name="T4" fmla="*/ 0 w 745"/>
                <a:gd name="T5" fmla="*/ 86 h 240"/>
                <a:gd name="T6" fmla="*/ 722 w 745"/>
                <a:gd name="T7" fmla="*/ 240 h 240"/>
                <a:gd name="T8" fmla="*/ 745 w 745"/>
                <a:gd name="T9" fmla="*/ 8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5" h="240">
                  <a:moveTo>
                    <a:pt x="745" y="86"/>
                  </a:moveTo>
                  <a:lnTo>
                    <a:pt x="11" y="0"/>
                  </a:lnTo>
                  <a:lnTo>
                    <a:pt x="0" y="86"/>
                  </a:lnTo>
                  <a:lnTo>
                    <a:pt x="722" y="240"/>
                  </a:lnTo>
                  <a:lnTo>
                    <a:pt x="745" y="8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71" name="Freeform 351"/>
            <p:cNvSpPr>
              <a:spLocks/>
            </p:cNvSpPr>
            <p:nvPr/>
          </p:nvSpPr>
          <p:spPr bwMode="auto">
            <a:xfrm>
              <a:off x="4011" y="3384"/>
              <a:ext cx="36" cy="12"/>
            </a:xfrm>
            <a:custGeom>
              <a:avLst/>
              <a:gdLst>
                <a:gd name="T0" fmla="*/ 319 w 319"/>
                <a:gd name="T1" fmla="*/ 47 h 109"/>
                <a:gd name="T2" fmla="*/ 4 w 319"/>
                <a:gd name="T3" fmla="*/ 0 h 109"/>
                <a:gd name="T4" fmla="*/ 0 w 319"/>
                <a:gd name="T5" fmla="*/ 45 h 109"/>
                <a:gd name="T6" fmla="*/ 309 w 319"/>
                <a:gd name="T7" fmla="*/ 109 h 109"/>
                <a:gd name="T8" fmla="*/ 319 w 319"/>
                <a:gd name="T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109">
                  <a:moveTo>
                    <a:pt x="319" y="47"/>
                  </a:moveTo>
                  <a:lnTo>
                    <a:pt x="4" y="0"/>
                  </a:lnTo>
                  <a:lnTo>
                    <a:pt x="0" y="45"/>
                  </a:lnTo>
                  <a:lnTo>
                    <a:pt x="309" y="109"/>
                  </a:lnTo>
                  <a:lnTo>
                    <a:pt x="319" y="4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72" name="Freeform 352"/>
            <p:cNvSpPr>
              <a:spLocks/>
            </p:cNvSpPr>
            <p:nvPr/>
          </p:nvSpPr>
          <p:spPr bwMode="auto">
            <a:xfrm>
              <a:off x="3975" y="3378"/>
              <a:ext cx="24" cy="9"/>
            </a:xfrm>
            <a:custGeom>
              <a:avLst/>
              <a:gdLst>
                <a:gd name="T0" fmla="*/ 213 w 213"/>
                <a:gd name="T1" fmla="*/ 37 h 81"/>
                <a:gd name="T2" fmla="*/ 0 w 213"/>
                <a:gd name="T3" fmla="*/ 0 h 81"/>
                <a:gd name="T4" fmla="*/ 2 w 213"/>
                <a:gd name="T5" fmla="*/ 39 h 81"/>
                <a:gd name="T6" fmla="*/ 206 w 213"/>
                <a:gd name="T7" fmla="*/ 81 h 81"/>
                <a:gd name="T8" fmla="*/ 213 w 213"/>
                <a:gd name="T9" fmla="*/ 3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81">
                  <a:moveTo>
                    <a:pt x="213" y="37"/>
                  </a:moveTo>
                  <a:lnTo>
                    <a:pt x="0" y="0"/>
                  </a:lnTo>
                  <a:lnTo>
                    <a:pt x="2" y="39"/>
                  </a:lnTo>
                  <a:lnTo>
                    <a:pt x="206" y="81"/>
                  </a:lnTo>
                  <a:lnTo>
                    <a:pt x="213" y="3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73" name="Freeform 353"/>
            <p:cNvSpPr>
              <a:spLocks/>
            </p:cNvSpPr>
            <p:nvPr/>
          </p:nvSpPr>
          <p:spPr bwMode="auto">
            <a:xfrm>
              <a:off x="3916" y="3386"/>
              <a:ext cx="139" cy="47"/>
            </a:xfrm>
            <a:custGeom>
              <a:avLst/>
              <a:gdLst>
                <a:gd name="T0" fmla="*/ 0 w 1254"/>
                <a:gd name="T1" fmla="*/ 124 h 415"/>
                <a:gd name="T2" fmla="*/ 3 w 1254"/>
                <a:gd name="T3" fmla="*/ 124 h 415"/>
                <a:gd name="T4" fmla="*/ 10 w 1254"/>
                <a:gd name="T5" fmla="*/ 122 h 415"/>
                <a:gd name="T6" fmla="*/ 23 w 1254"/>
                <a:gd name="T7" fmla="*/ 120 h 415"/>
                <a:gd name="T8" fmla="*/ 40 w 1254"/>
                <a:gd name="T9" fmla="*/ 117 h 415"/>
                <a:gd name="T10" fmla="*/ 59 w 1254"/>
                <a:gd name="T11" fmla="*/ 114 h 415"/>
                <a:gd name="T12" fmla="*/ 81 w 1254"/>
                <a:gd name="T13" fmla="*/ 109 h 415"/>
                <a:gd name="T14" fmla="*/ 107 w 1254"/>
                <a:gd name="T15" fmla="*/ 103 h 415"/>
                <a:gd name="T16" fmla="*/ 133 w 1254"/>
                <a:gd name="T17" fmla="*/ 96 h 415"/>
                <a:gd name="T18" fmla="*/ 161 w 1254"/>
                <a:gd name="T19" fmla="*/ 89 h 415"/>
                <a:gd name="T20" fmla="*/ 188 w 1254"/>
                <a:gd name="T21" fmla="*/ 79 h 415"/>
                <a:gd name="T22" fmla="*/ 216 w 1254"/>
                <a:gd name="T23" fmla="*/ 69 h 415"/>
                <a:gd name="T24" fmla="*/ 243 w 1254"/>
                <a:gd name="T25" fmla="*/ 58 h 415"/>
                <a:gd name="T26" fmla="*/ 270 w 1254"/>
                <a:gd name="T27" fmla="*/ 45 h 415"/>
                <a:gd name="T28" fmla="*/ 293 w 1254"/>
                <a:gd name="T29" fmla="*/ 31 h 415"/>
                <a:gd name="T30" fmla="*/ 316 w 1254"/>
                <a:gd name="T31" fmla="*/ 16 h 415"/>
                <a:gd name="T32" fmla="*/ 334 w 1254"/>
                <a:gd name="T33" fmla="*/ 0 h 415"/>
                <a:gd name="T34" fmla="*/ 1254 w 1254"/>
                <a:gd name="T35" fmla="*/ 210 h 415"/>
                <a:gd name="T36" fmla="*/ 1252 w 1254"/>
                <a:gd name="T37" fmla="*/ 212 h 415"/>
                <a:gd name="T38" fmla="*/ 1247 w 1254"/>
                <a:gd name="T39" fmla="*/ 218 h 415"/>
                <a:gd name="T40" fmla="*/ 1239 w 1254"/>
                <a:gd name="T41" fmla="*/ 226 h 415"/>
                <a:gd name="T42" fmla="*/ 1227 w 1254"/>
                <a:gd name="T43" fmla="*/ 236 h 415"/>
                <a:gd name="T44" fmla="*/ 1213 w 1254"/>
                <a:gd name="T45" fmla="*/ 248 h 415"/>
                <a:gd name="T46" fmla="*/ 1197 w 1254"/>
                <a:gd name="T47" fmla="*/ 263 h 415"/>
                <a:gd name="T48" fmla="*/ 1180 w 1254"/>
                <a:gd name="T49" fmla="*/ 279 h 415"/>
                <a:gd name="T50" fmla="*/ 1159 w 1254"/>
                <a:gd name="T51" fmla="*/ 295 h 415"/>
                <a:gd name="T52" fmla="*/ 1138 w 1254"/>
                <a:gd name="T53" fmla="*/ 313 h 415"/>
                <a:gd name="T54" fmla="*/ 1116 w 1254"/>
                <a:gd name="T55" fmla="*/ 330 h 415"/>
                <a:gd name="T56" fmla="*/ 1092 w 1254"/>
                <a:gd name="T57" fmla="*/ 347 h 415"/>
                <a:gd name="T58" fmla="*/ 1068 w 1254"/>
                <a:gd name="T59" fmla="*/ 364 h 415"/>
                <a:gd name="T60" fmla="*/ 1043 w 1254"/>
                <a:gd name="T61" fmla="*/ 379 h 415"/>
                <a:gd name="T62" fmla="*/ 1019 w 1254"/>
                <a:gd name="T63" fmla="*/ 392 h 415"/>
                <a:gd name="T64" fmla="*/ 994 w 1254"/>
                <a:gd name="T65" fmla="*/ 405 h 415"/>
                <a:gd name="T66" fmla="*/ 971 w 1254"/>
                <a:gd name="T67" fmla="*/ 415 h 415"/>
                <a:gd name="T68" fmla="*/ 0 w 1254"/>
                <a:gd name="T69" fmla="*/ 12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4" h="415">
                  <a:moveTo>
                    <a:pt x="0" y="124"/>
                  </a:moveTo>
                  <a:lnTo>
                    <a:pt x="3" y="124"/>
                  </a:lnTo>
                  <a:lnTo>
                    <a:pt x="10" y="122"/>
                  </a:lnTo>
                  <a:lnTo>
                    <a:pt x="23" y="120"/>
                  </a:lnTo>
                  <a:lnTo>
                    <a:pt x="40" y="117"/>
                  </a:lnTo>
                  <a:lnTo>
                    <a:pt x="59" y="114"/>
                  </a:lnTo>
                  <a:lnTo>
                    <a:pt x="81" y="109"/>
                  </a:lnTo>
                  <a:lnTo>
                    <a:pt x="107" y="103"/>
                  </a:lnTo>
                  <a:lnTo>
                    <a:pt x="133" y="96"/>
                  </a:lnTo>
                  <a:lnTo>
                    <a:pt x="161" y="89"/>
                  </a:lnTo>
                  <a:lnTo>
                    <a:pt x="188" y="79"/>
                  </a:lnTo>
                  <a:lnTo>
                    <a:pt x="216" y="69"/>
                  </a:lnTo>
                  <a:lnTo>
                    <a:pt x="243" y="58"/>
                  </a:lnTo>
                  <a:lnTo>
                    <a:pt x="270" y="45"/>
                  </a:lnTo>
                  <a:lnTo>
                    <a:pt x="293" y="31"/>
                  </a:lnTo>
                  <a:lnTo>
                    <a:pt x="316" y="16"/>
                  </a:lnTo>
                  <a:lnTo>
                    <a:pt x="334" y="0"/>
                  </a:lnTo>
                  <a:lnTo>
                    <a:pt x="1254" y="210"/>
                  </a:lnTo>
                  <a:lnTo>
                    <a:pt x="1252" y="212"/>
                  </a:lnTo>
                  <a:lnTo>
                    <a:pt x="1247" y="218"/>
                  </a:lnTo>
                  <a:lnTo>
                    <a:pt x="1239" y="226"/>
                  </a:lnTo>
                  <a:lnTo>
                    <a:pt x="1227" y="236"/>
                  </a:lnTo>
                  <a:lnTo>
                    <a:pt x="1213" y="248"/>
                  </a:lnTo>
                  <a:lnTo>
                    <a:pt x="1197" y="263"/>
                  </a:lnTo>
                  <a:lnTo>
                    <a:pt x="1180" y="279"/>
                  </a:lnTo>
                  <a:lnTo>
                    <a:pt x="1159" y="295"/>
                  </a:lnTo>
                  <a:lnTo>
                    <a:pt x="1138" y="313"/>
                  </a:lnTo>
                  <a:lnTo>
                    <a:pt x="1116" y="330"/>
                  </a:lnTo>
                  <a:lnTo>
                    <a:pt x="1092" y="347"/>
                  </a:lnTo>
                  <a:lnTo>
                    <a:pt x="1068" y="364"/>
                  </a:lnTo>
                  <a:lnTo>
                    <a:pt x="1043" y="379"/>
                  </a:lnTo>
                  <a:lnTo>
                    <a:pt x="1019" y="392"/>
                  </a:lnTo>
                  <a:lnTo>
                    <a:pt x="994" y="405"/>
                  </a:lnTo>
                  <a:lnTo>
                    <a:pt x="971" y="415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74" name="Freeform 354"/>
            <p:cNvSpPr>
              <a:spLocks/>
            </p:cNvSpPr>
            <p:nvPr/>
          </p:nvSpPr>
          <p:spPr bwMode="auto">
            <a:xfrm>
              <a:off x="4055" y="3381"/>
              <a:ext cx="49" cy="22"/>
            </a:xfrm>
            <a:custGeom>
              <a:avLst/>
              <a:gdLst>
                <a:gd name="T0" fmla="*/ 45 w 447"/>
                <a:gd name="T1" fmla="*/ 198 h 198"/>
                <a:gd name="T2" fmla="*/ 447 w 447"/>
                <a:gd name="T3" fmla="*/ 79 h 198"/>
                <a:gd name="T4" fmla="*/ 203 w 447"/>
                <a:gd name="T5" fmla="*/ 0 h 198"/>
                <a:gd name="T6" fmla="*/ 5 w 447"/>
                <a:gd name="T7" fmla="*/ 22 h 198"/>
                <a:gd name="T8" fmla="*/ 0 w 447"/>
                <a:gd name="T9" fmla="*/ 187 h 198"/>
                <a:gd name="T10" fmla="*/ 45 w 447"/>
                <a:gd name="T11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198">
                  <a:moveTo>
                    <a:pt x="45" y="198"/>
                  </a:moveTo>
                  <a:lnTo>
                    <a:pt x="447" y="79"/>
                  </a:lnTo>
                  <a:lnTo>
                    <a:pt x="203" y="0"/>
                  </a:lnTo>
                  <a:lnTo>
                    <a:pt x="5" y="22"/>
                  </a:lnTo>
                  <a:lnTo>
                    <a:pt x="0" y="187"/>
                  </a:lnTo>
                  <a:lnTo>
                    <a:pt x="45" y="19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75" name="Freeform 355"/>
            <p:cNvSpPr>
              <a:spLocks/>
            </p:cNvSpPr>
            <p:nvPr/>
          </p:nvSpPr>
          <p:spPr bwMode="auto">
            <a:xfrm>
              <a:off x="3926" y="3287"/>
              <a:ext cx="27" cy="105"/>
            </a:xfrm>
            <a:custGeom>
              <a:avLst/>
              <a:gdLst>
                <a:gd name="T0" fmla="*/ 238 w 238"/>
                <a:gd name="T1" fmla="*/ 22 h 947"/>
                <a:gd name="T2" fmla="*/ 237 w 238"/>
                <a:gd name="T3" fmla="*/ 21 h 947"/>
                <a:gd name="T4" fmla="*/ 233 w 238"/>
                <a:gd name="T5" fmla="*/ 19 h 947"/>
                <a:gd name="T6" fmla="*/ 226 w 238"/>
                <a:gd name="T7" fmla="*/ 17 h 947"/>
                <a:gd name="T8" fmla="*/ 217 w 238"/>
                <a:gd name="T9" fmla="*/ 14 h 947"/>
                <a:gd name="T10" fmla="*/ 206 w 238"/>
                <a:gd name="T11" fmla="*/ 10 h 947"/>
                <a:gd name="T12" fmla="*/ 194 w 238"/>
                <a:gd name="T13" fmla="*/ 7 h 947"/>
                <a:gd name="T14" fmla="*/ 180 w 238"/>
                <a:gd name="T15" fmla="*/ 4 h 947"/>
                <a:gd name="T16" fmla="*/ 164 w 238"/>
                <a:gd name="T17" fmla="*/ 1 h 947"/>
                <a:gd name="T18" fmla="*/ 146 w 238"/>
                <a:gd name="T19" fmla="*/ 0 h 947"/>
                <a:gd name="T20" fmla="*/ 127 w 238"/>
                <a:gd name="T21" fmla="*/ 0 h 947"/>
                <a:gd name="T22" fmla="*/ 108 w 238"/>
                <a:gd name="T23" fmla="*/ 2 h 947"/>
                <a:gd name="T24" fmla="*/ 87 w 238"/>
                <a:gd name="T25" fmla="*/ 5 h 947"/>
                <a:gd name="T26" fmla="*/ 66 w 238"/>
                <a:gd name="T27" fmla="*/ 11 h 947"/>
                <a:gd name="T28" fmla="*/ 44 w 238"/>
                <a:gd name="T29" fmla="*/ 19 h 947"/>
                <a:gd name="T30" fmla="*/ 22 w 238"/>
                <a:gd name="T31" fmla="*/ 30 h 947"/>
                <a:gd name="T32" fmla="*/ 0 w 238"/>
                <a:gd name="T33" fmla="*/ 45 h 947"/>
                <a:gd name="T34" fmla="*/ 0 w 238"/>
                <a:gd name="T35" fmla="*/ 947 h 947"/>
                <a:gd name="T36" fmla="*/ 1 w 238"/>
                <a:gd name="T37" fmla="*/ 947 h 947"/>
                <a:gd name="T38" fmla="*/ 6 w 238"/>
                <a:gd name="T39" fmla="*/ 947 h 947"/>
                <a:gd name="T40" fmla="*/ 13 w 238"/>
                <a:gd name="T41" fmla="*/ 946 h 947"/>
                <a:gd name="T42" fmla="*/ 22 w 238"/>
                <a:gd name="T43" fmla="*/ 945 h 947"/>
                <a:gd name="T44" fmla="*/ 33 w 238"/>
                <a:gd name="T45" fmla="*/ 943 h 947"/>
                <a:gd name="T46" fmla="*/ 47 w 238"/>
                <a:gd name="T47" fmla="*/ 941 h 947"/>
                <a:gd name="T48" fmla="*/ 62 w 238"/>
                <a:gd name="T49" fmla="*/ 938 h 947"/>
                <a:gd name="T50" fmla="*/ 78 w 238"/>
                <a:gd name="T51" fmla="*/ 934 h 947"/>
                <a:gd name="T52" fmla="*/ 96 w 238"/>
                <a:gd name="T53" fmla="*/ 928 h 947"/>
                <a:gd name="T54" fmla="*/ 115 w 238"/>
                <a:gd name="T55" fmla="*/ 922 h 947"/>
                <a:gd name="T56" fmla="*/ 135 w 238"/>
                <a:gd name="T57" fmla="*/ 915 h 947"/>
                <a:gd name="T58" fmla="*/ 155 w 238"/>
                <a:gd name="T59" fmla="*/ 906 h 947"/>
                <a:gd name="T60" fmla="*/ 176 w 238"/>
                <a:gd name="T61" fmla="*/ 896 h 947"/>
                <a:gd name="T62" fmla="*/ 197 w 238"/>
                <a:gd name="T63" fmla="*/ 884 h 947"/>
                <a:gd name="T64" fmla="*/ 217 w 238"/>
                <a:gd name="T65" fmla="*/ 871 h 947"/>
                <a:gd name="T66" fmla="*/ 238 w 238"/>
                <a:gd name="T67" fmla="*/ 856 h 947"/>
                <a:gd name="T68" fmla="*/ 238 w 238"/>
                <a:gd name="T69" fmla="*/ 22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8" h="947">
                  <a:moveTo>
                    <a:pt x="238" y="22"/>
                  </a:moveTo>
                  <a:lnTo>
                    <a:pt x="237" y="21"/>
                  </a:lnTo>
                  <a:lnTo>
                    <a:pt x="233" y="19"/>
                  </a:lnTo>
                  <a:lnTo>
                    <a:pt x="226" y="17"/>
                  </a:lnTo>
                  <a:lnTo>
                    <a:pt x="217" y="14"/>
                  </a:lnTo>
                  <a:lnTo>
                    <a:pt x="206" y="10"/>
                  </a:lnTo>
                  <a:lnTo>
                    <a:pt x="194" y="7"/>
                  </a:lnTo>
                  <a:lnTo>
                    <a:pt x="180" y="4"/>
                  </a:lnTo>
                  <a:lnTo>
                    <a:pt x="164" y="1"/>
                  </a:lnTo>
                  <a:lnTo>
                    <a:pt x="146" y="0"/>
                  </a:lnTo>
                  <a:lnTo>
                    <a:pt x="127" y="0"/>
                  </a:lnTo>
                  <a:lnTo>
                    <a:pt x="108" y="2"/>
                  </a:lnTo>
                  <a:lnTo>
                    <a:pt x="87" y="5"/>
                  </a:lnTo>
                  <a:lnTo>
                    <a:pt x="66" y="11"/>
                  </a:lnTo>
                  <a:lnTo>
                    <a:pt x="44" y="19"/>
                  </a:lnTo>
                  <a:lnTo>
                    <a:pt x="22" y="30"/>
                  </a:lnTo>
                  <a:lnTo>
                    <a:pt x="0" y="45"/>
                  </a:lnTo>
                  <a:lnTo>
                    <a:pt x="0" y="947"/>
                  </a:lnTo>
                  <a:lnTo>
                    <a:pt x="1" y="947"/>
                  </a:lnTo>
                  <a:lnTo>
                    <a:pt x="6" y="947"/>
                  </a:lnTo>
                  <a:lnTo>
                    <a:pt x="13" y="946"/>
                  </a:lnTo>
                  <a:lnTo>
                    <a:pt x="22" y="945"/>
                  </a:lnTo>
                  <a:lnTo>
                    <a:pt x="33" y="943"/>
                  </a:lnTo>
                  <a:lnTo>
                    <a:pt x="47" y="941"/>
                  </a:lnTo>
                  <a:lnTo>
                    <a:pt x="62" y="938"/>
                  </a:lnTo>
                  <a:lnTo>
                    <a:pt x="78" y="934"/>
                  </a:lnTo>
                  <a:lnTo>
                    <a:pt x="96" y="928"/>
                  </a:lnTo>
                  <a:lnTo>
                    <a:pt x="115" y="922"/>
                  </a:lnTo>
                  <a:lnTo>
                    <a:pt x="135" y="915"/>
                  </a:lnTo>
                  <a:lnTo>
                    <a:pt x="155" y="906"/>
                  </a:lnTo>
                  <a:lnTo>
                    <a:pt x="176" y="896"/>
                  </a:lnTo>
                  <a:lnTo>
                    <a:pt x="197" y="884"/>
                  </a:lnTo>
                  <a:lnTo>
                    <a:pt x="217" y="871"/>
                  </a:lnTo>
                  <a:lnTo>
                    <a:pt x="238" y="856"/>
                  </a:lnTo>
                  <a:lnTo>
                    <a:pt x="238" y="2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76" name="Freeform 356"/>
            <p:cNvSpPr>
              <a:spLocks/>
            </p:cNvSpPr>
            <p:nvPr/>
          </p:nvSpPr>
          <p:spPr bwMode="auto">
            <a:xfrm>
              <a:off x="3927" y="3288"/>
              <a:ext cx="23" cy="89"/>
            </a:xfrm>
            <a:custGeom>
              <a:avLst/>
              <a:gdLst>
                <a:gd name="T0" fmla="*/ 203 w 203"/>
                <a:gd name="T1" fmla="*/ 18 h 799"/>
                <a:gd name="T2" fmla="*/ 202 w 203"/>
                <a:gd name="T3" fmla="*/ 17 h 799"/>
                <a:gd name="T4" fmla="*/ 199 w 203"/>
                <a:gd name="T5" fmla="*/ 16 h 799"/>
                <a:gd name="T6" fmla="*/ 193 w 203"/>
                <a:gd name="T7" fmla="*/ 14 h 799"/>
                <a:gd name="T8" fmla="*/ 186 w 203"/>
                <a:gd name="T9" fmla="*/ 11 h 799"/>
                <a:gd name="T10" fmla="*/ 177 w 203"/>
                <a:gd name="T11" fmla="*/ 8 h 799"/>
                <a:gd name="T12" fmla="*/ 166 w 203"/>
                <a:gd name="T13" fmla="*/ 5 h 799"/>
                <a:gd name="T14" fmla="*/ 153 w 203"/>
                <a:gd name="T15" fmla="*/ 3 h 799"/>
                <a:gd name="T16" fmla="*/ 140 w 203"/>
                <a:gd name="T17" fmla="*/ 1 h 799"/>
                <a:gd name="T18" fmla="*/ 125 w 203"/>
                <a:gd name="T19" fmla="*/ 0 h 799"/>
                <a:gd name="T20" fmla="*/ 109 w 203"/>
                <a:gd name="T21" fmla="*/ 0 h 799"/>
                <a:gd name="T22" fmla="*/ 92 w 203"/>
                <a:gd name="T23" fmla="*/ 1 h 799"/>
                <a:gd name="T24" fmla="*/ 74 w 203"/>
                <a:gd name="T25" fmla="*/ 4 h 799"/>
                <a:gd name="T26" fmla="*/ 57 w 203"/>
                <a:gd name="T27" fmla="*/ 9 h 799"/>
                <a:gd name="T28" fmla="*/ 37 w 203"/>
                <a:gd name="T29" fmla="*/ 16 h 799"/>
                <a:gd name="T30" fmla="*/ 19 w 203"/>
                <a:gd name="T31" fmla="*/ 26 h 799"/>
                <a:gd name="T32" fmla="*/ 0 w 203"/>
                <a:gd name="T33" fmla="*/ 38 h 799"/>
                <a:gd name="T34" fmla="*/ 0 w 203"/>
                <a:gd name="T35" fmla="*/ 799 h 799"/>
                <a:gd name="T36" fmla="*/ 1 w 203"/>
                <a:gd name="T37" fmla="*/ 799 h 799"/>
                <a:gd name="T38" fmla="*/ 5 w 203"/>
                <a:gd name="T39" fmla="*/ 799 h 799"/>
                <a:gd name="T40" fmla="*/ 11 w 203"/>
                <a:gd name="T41" fmla="*/ 798 h 799"/>
                <a:gd name="T42" fmla="*/ 19 w 203"/>
                <a:gd name="T43" fmla="*/ 797 h 799"/>
                <a:gd name="T44" fmla="*/ 28 w 203"/>
                <a:gd name="T45" fmla="*/ 796 h 799"/>
                <a:gd name="T46" fmla="*/ 41 w 203"/>
                <a:gd name="T47" fmla="*/ 794 h 799"/>
                <a:gd name="T48" fmla="*/ 53 w 203"/>
                <a:gd name="T49" fmla="*/ 791 h 799"/>
                <a:gd name="T50" fmla="*/ 67 w 203"/>
                <a:gd name="T51" fmla="*/ 786 h 799"/>
                <a:gd name="T52" fmla="*/ 82 w 203"/>
                <a:gd name="T53" fmla="*/ 782 h 799"/>
                <a:gd name="T54" fmla="*/ 99 w 203"/>
                <a:gd name="T55" fmla="*/ 777 h 799"/>
                <a:gd name="T56" fmla="*/ 116 w 203"/>
                <a:gd name="T57" fmla="*/ 771 h 799"/>
                <a:gd name="T58" fmla="*/ 133 w 203"/>
                <a:gd name="T59" fmla="*/ 763 h 799"/>
                <a:gd name="T60" fmla="*/ 150 w 203"/>
                <a:gd name="T61" fmla="*/ 755 h 799"/>
                <a:gd name="T62" fmla="*/ 169 w 203"/>
                <a:gd name="T63" fmla="*/ 745 h 799"/>
                <a:gd name="T64" fmla="*/ 186 w 203"/>
                <a:gd name="T65" fmla="*/ 733 h 799"/>
                <a:gd name="T66" fmla="*/ 203 w 203"/>
                <a:gd name="T67" fmla="*/ 720 h 799"/>
                <a:gd name="T68" fmla="*/ 203 w 203"/>
                <a:gd name="T69" fmla="*/ 18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3" h="799">
                  <a:moveTo>
                    <a:pt x="203" y="18"/>
                  </a:moveTo>
                  <a:lnTo>
                    <a:pt x="202" y="17"/>
                  </a:lnTo>
                  <a:lnTo>
                    <a:pt x="199" y="16"/>
                  </a:lnTo>
                  <a:lnTo>
                    <a:pt x="193" y="14"/>
                  </a:lnTo>
                  <a:lnTo>
                    <a:pt x="186" y="11"/>
                  </a:lnTo>
                  <a:lnTo>
                    <a:pt x="177" y="8"/>
                  </a:lnTo>
                  <a:lnTo>
                    <a:pt x="166" y="5"/>
                  </a:lnTo>
                  <a:lnTo>
                    <a:pt x="153" y="3"/>
                  </a:lnTo>
                  <a:lnTo>
                    <a:pt x="140" y="1"/>
                  </a:lnTo>
                  <a:lnTo>
                    <a:pt x="125" y="0"/>
                  </a:lnTo>
                  <a:lnTo>
                    <a:pt x="109" y="0"/>
                  </a:lnTo>
                  <a:lnTo>
                    <a:pt x="92" y="1"/>
                  </a:lnTo>
                  <a:lnTo>
                    <a:pt x="74" y="4"/>
                  </a:lnTo>
                  <a:lnTo>
                    <a:pt x="57" y="9"/>
                  </a:lnTo>
                  <a:lnTo>
                    <a:pt x="37" y="16"/>
                  </a:lnTo>
                  <a:lnTo>
                    <a:pt x="19" y="26"/>
                  </a:lnTo>
                  <a:lnTo>
                    <a:pt x="0" y="38"/>
                  </a:lnTo>
                  <a:lnTo>
                    <a:pt x="0" y="799"/>
                  </a:lnTo>
                  <a:lnTo>
                    <a:pt x="1" y="799"/>
                  </a:lnTo>
                  <a:lnTo>
                    <a:pt x="5" y="799"/>
                  </a:lnTo>
                  <a:lnTo>
                    <a:pt x="11" y="798"/>
                  </a:lnTo>
                  <a:lnTo>
                    <a:pt x="19" y="797"/>
                  </a:lnTo>
                  <a:lnTo>
                    <a:pt x="28" y="796"/>
                  </a:lnTo>
                  <a:lnTo>
                    <a:pt x="41" y="794"/>
                  </a:lnTo>
                  <a:lnTo>
                    <a:pt x="53" y="791"/>
                  </a:lnTo>
                  <a:lnTo>
                    <a:pt x="67" y="786"/>
                  </a:lnTo>
                  <a:lnTo>
                    <a:pt x="82" y="782"/>
                  </a:lnTo>
                  <a:lnTo>
                    <a:pt x="99" y="777"/>
                  </a:lnTo>
                  <a:lnTo>
                    <a:pt x="116" y="771"/>
                  </a:lnTo>
                  <a:lnTo>
                    <a:pt x="133" y="763"/>
                  </a:lnTo>
                  <a:lnTo>
                    <a:pt x="150" y="755"/>
                  </a:lnTo>
                  <a:lnTo>
                    <a:pt x="169" y="745"/>
                  </a:lnTo>
                  <a:lnTo>
                    <a:pt x="186" y="733"/>
                  </a:lnTo>
                  <a:lnTo>
                    <a:pt x="203" y="720"/>
                  </a:lnTo>
                  <a:lnTo>
                    <a:pt x="203" y="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77" name="Freeform 357"/>
            <p:cNvSpPr>
              <a:spLocks/>
            </p:cNvSpPr>
            <p:nvPr/>
          </p:nvSpPr>
          <p:spPr bwMode="auto">
            <a:xfrm>
              <a:off x="3928" y="3289"/>
              <a:ext cx="19" cy="72"/>
            </a:xfrm>
            <a:custGeom>
              <a:avLst/>
              <a:gdLst>
                <a:gd name="T0" fmla="*/ 171 w 171"/>
                <a:gd name="T1" fmla="*/ 15 h 650"/>
                <a:gd name="T2" fmla="*/ 170 w 171"/>
                <a:gd name="T3" fmla="*/ 15 h 650"/>
                <a:gd name="T4" fmla="*/ 167 w 171"/>
                <a:gd name="T5" fmla="*/ 13 h 650"/>
                <a:gd name="T6" fmla="*/ 163 w 171"/>
                <a:gd name="T7" fmla="*/ 11 h 650"/>
                <a:gd name="T8" fmla="*/ 157 w 171"/>
                <a:gd name="T9" fmla="*/ 9 h 650"/>
                <a:gd name="T10" fmla="*/ 149 w 171"/>
                <a:gd name="T11" fmla="*/ 7 h 650"/>
                <a:gd name="T12" fmla="*/ 139 w 171"/>
                <a:gd name="T13" fmla="*/ 4 h 650"/>
                <a:gd name="T14" fmla="*/ 129 w 171"/>
                <a:gd name="T15" fmla="*/ 2 h 650"/>
                <a:gd name="T16" fmla="*/ 118 w 171"/>
                <a:gd name="T17" fmla="*/ 0 h 650"/>
                <a:gd name="T18" fmla="*/ 105 w 171"/>
                <a:gd name="T19" fmla="*/ 0 h 650"/>
                <a:gd name="T20" fmla="*/ 92 w 171"/>
                <a:gd name="T21" fmla="*/ 0 h 650"/>
                <a:gd name="T22" fmla="*/ 77 w 171"/>
                <a:gd name="T23" fmla="*/ 1 h 650"/>
                <a:gd name="T24" fmla="*/ 63 w 171"/>
                <a:gd name="T25" fmla="*/ 3 h 650"/>
                <a:gd name="T26" fmla="*/ 48 w 171"/>
                <a:gd name="T27" fmla="*/ 7 h 650"/>
                <a:gd name="T28" fmla="*/ 31 w 171"/>
                <a:gd name="T29" fmla="*/ 13 h 650"/>
                <a:gd name="T30" fmla="*/ 16 w 171"/>
                <a:gd name="T31" fmla="*/ 22 h 650"/>
                <a:gd name="T32" fmla="*/ 0 w 171"/>
                <a:gd name="T33" fmla="*/ 32 h 650"/>
                <a:gd name="T34" fmla="*/ 0 w 171"/>
                <a:gd name="T35" fmla="*/ 650 h 650"/>
                <a:gd name="T36" fmla="*/ 1 w 171"/>
                <a:gd name="T37" fmla="*/ 650 h 650"/>
                <a:gd name="T38" fmla="*/ 4 w 171"/>
                <a:gd name="T39" fmla="*/ 650 h 650"/>
                <a:gd name="T40" fmla="*/ 9 w 171"/>
                <a:gd name="T41" fmla="*/ 649 h 650"/>
                <a:gd name="T42" fmla="*/ 16 w 171"/>
                <a:gd name="T43" fmla="*/ 648 h 650"/>
                <a:gd name="T44" fmla="*/ 24 w 171"/>
                <a:gd name="T45" fmla="*/ 647 h 650"/>
                <a:gd name="T46" fmla="*/ 34 w 171"/>
                <a:gd name="T47" fmla="*/ 645 h 650"/>
                <a:gd name="T48" fmla="*/ 45 w 171"/>
                <a:gd name="T49" fmla="*/ 642 h 650"/>
                <a:gd name="T50" fmla="*/ 57 w 171"/>
                <a:gd name="T51" fmla="*/ 640 h 650"/>
                <a:gd name="T52" fmla="*/ 69 w 171"/>
                <a:gd name="T53" fmla="*/ 636 h 650"/>
                <a:gd name="T54" fmla="*/ 82 w 171"/>
                <a:gd name="T55" fmla="*/ 632 h 650"/>
                <a:gd name="T56" fmla="*/ 97 w 171"/>
                <a:gd name="T57" fmla="*/ 627 h 650"/>
                <a:gd name="T58" fmla="*/ 112 w 171"/>
                <a:gd name="T59" fmla="*/ 621 h 650"/>
                <a:gd name="T60" fmla="*/ 126 w 171"/>
                <a:gd name="T61" fmla="*/ 614 h 650"/>
                <a:gd name="T62" fmla="*/ 141 w 171"/>
                <a:gd name="T63" fmla="*/ 606 h 650"/>
                <a:gd name="T64" fmla="*/ 157 w 171"/>
                <a:gd name="T65" fmla="*/ 595 h 650"/>
                <a:gd name="T66" fmla="*/ 171 w 171"/>
                <a:gd name="T67" fmla="*/ 585 h 650"/>
                <a:gd name="T68" fmla="*/ 171 w 171"/>
                <a:gd name="T69" fmla="*/ 15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1" h="650">
                  <a:moveTo>
                    <a:pt x="171" y="15"/>
                  </a:moveTo>
                  <a:lnTo>
                    <a:pt x="170" y="15"/>
                  </a:lnTo>
                  <a:lnTo>
                    <a:pt x="167" y="13"/>
                  </a:lnTo>
                  <a:lnTo>
                    <a:pt x="163" y="11"/>
                  </a:lnTo>
                  <a:lnTo>
                    <a:pt x="157" y="9"/>
                  </a:lnTo>
                  <a:lnTo>
                    <a:pt x="149" y="7"/>
                  </a:lnTo>
                  <a:lnTo>
                    <a:pt x="139" y="4"/>
                  </a:lnTo>
                  <a:lnTo>
                    <a:pt x="129" y="2"/>
                  </a:lnTo>
                  <a:lnTo>
                    <a:pt x="118" y="0"/>
                  </a:lnTo>
                  <a:lnTo>
                    <a:pt x="105" y="0"/>
                  </a:lnTo>
                  <a:lnTo>
                    <a:pt x="92" y="0"/>
                  </a:lnTo>
                  <a:lnTo>
                    <a:pt x="77" y="1"/>
                  </a:lnTo>
                  <a:lnTo>
                    <a:pt x="63" y="3"/>
                  </a:lnTo>
                  <a:lnTo>
                    <a:pt x="48" y="7"/>
                  </a:lnTo>
                  <a:lnTo>
                    <a:pt x="31" y="13"/>
                  </a:lnTo>
                  <a:lnTo>
                    <a:pt x="16" y="22"/>
                  </a:lnTo>
                  <a:lnTo>
                    <a:pt x="0" y="32"/>
                  </a:lnTo>
                  <a:lnTo>
                    <a:pt x="0" y="650"/>
                  </a:lnTo>
                  <a:lnTo>
                    <a:pt x="1" y="650"/>
                  </a:lnTo>
                  <a:lnTo>
                    <a:pt x="4" y="650"/>
                  </a:lnTo>
                  <a:lnTo>
                    <a:pt x="9" y="649"/>
                  </a:lnTo>
                  <a:lnTo>
                    <a:pt x="16" y="648"/>
                  </a:lnTo>
                  <a:lnTo>
                    <a:pt x="24" y="647"/>
                  </a:lnTo>
                  <a:lnTo>
                    <a:pt x="34" y="645"/>
                  </a:lnTo>
                  <a:lnTo>
                    <a:pt x="45" y="642"/>
                  </a:lnTo>
                  <a:lnTo>
                    <a:pt x="57" y="640"/>
                  </a:lnTo>
                  <a:lnTo>
                    <a:pt x="69" y="636"/>
                  </a:lnTo>
                  <a:lnTo>
                    <a:pt x="82" y="632"/>
                  </a:lnTo>
                  <a:lnTo>
                    <a:pt x="97" y="627"/>
                  </a:lnTo>
                  <a:lnTo>
                    <a:pt x="112" y="621"/>
                  </a:lnTo>
                  <a:lnTo>
                    <a:pt x="126" y="614"/>
                  </a:lnTo>
                  <a:lnTo>
                    <a:pt x="141" y="606"/>
                  </a:lnTo>
                  <a:lnTo>
                    <a:pt x="157" y="595"/>
                  </a:lnTo>
                  <a:lnTo>
                    <a:pt x="171" y="585"/>
                  </a:lnTo>
                  <a:lnTo>
                    <a:pt x="171" y="1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78" name="Freeform 358"/>
            <p:cNvSpPr>
              <a:spLocks/>
            </p:cNvSpPr>
            <p:nvPr/>
          </p:nvSpPr>
          <p:spPr bwMode="auto">
            <a:xfrm>
              <a:off x="3929" y="3289"/>
              <a:ext cx="15" cy="56"/>
            </a:xfrm>
            <a:custGeom>
              <a:avLst/>
              <a:gdLst>
                <a:gd name="T0" fmla="*/ 138 w 138"/>
                <a:gd name="T1" fmla="*/ 14 h 502"/>
                <a:gd name="T2" fmla="*/ 135 w 138"/>
                <a:gd name="T3" fmla="*/ 13 h 502"/>
                <a:gd name="T4" fmla="*/ 126 w 138"/>
                <a:gd name="T5" fmla="*/ 8 h 502"/>
                <a:gd name="T6" fmla="*/ 113 w 138"/>
                <a:gd name="T7" fmla="*/ 4 h 502"/>
                <a:gd name="T8" fmla="*/ 96 w 138"/>
                <a:gd name="T9" fmla="*/ 1 h 502"/>
                <a:gd name="T10" fmla="*/ 74 w 138"/>
                <a:gd name="T11" fmla="*/ 0 h 502"/>
                <a:gd name="T12" fmla="*/ 51 w 138"/>
                <a:gd name="T13" fmla="*/ 3 h 502"/>
                <a:gd name="T14" fmla="*/ 25 w 138"/>
                <a:gd name="T15" fmla="*/ 12 h 502"/>
                <a:gd name="T16" fmla="*/ 0 w 138"/>
                <a:gd name="T17" fmla="*/ 26 h 502"/>
                <a:gd name="T18" fmla="*/ 0 w 138"/>
                <a:gd name="T19" fmla="*/ 502 h 502"/>
                <a:gd name="T20" fmla="*/ 3 w 138"/>
                <a:gd name="T21" fmla="*/ 502 h 502"/>
                <a:gd name="T22" fmla="*/ 13 w 138"/>
                <a:gd name="T23" fmla="*/ 501 h 502"/>
                <a:gd name="T24" fmla="*/ 28 w 138"/>
                <a:gd name="T25" fmla="*/ 499 h 502"/>
                <a:gd name="T26" fmla="*/ 46 w 138"/>
                <a:gd name="T27" fmla="*/ 494 h 502"/>
                <a:gd name="T28" fmla="*/ 67 w 138"/>
                <a:gd name="T29" fmla="*/ 488 h 502"/>
                <a:gd name="T30" fmla="*/ 91 w 138"/>
                <a:gd name="T31" fmla="*/ 479 h 502"/>
                <a:gd name="T32" fmla="*/ 114 w 138"/>
                <a:gd name="T33" fmla="*/ 467 h 502"/>
                <a:gd name="T34" fmla="*/ 138 w 138"/>
                <a:gd name="T35" fmla="*/ 450 h 502"/>
                <a:gd name="T36" fmla="*/ 138 w 138"/>
                <a:gd name="T37" fmla="*/ 14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502">
                  <a:moveTo>
                    <a:pt x="138" y="14"/>
                  </a:moveTo>
                  <a:lnTo>
                    <a:pt x="135" y="13"/>
                  </a:lnTo>
                  <a:lnTo>
                    <a:pt x="126" y="8"/>
                  </a:lnTo>
                  <a:lnTo>
                    <a:pt x="113" y="4"/>
                  </a:lnTo>
                  <a:lnTo>
                    <a:pt x="96" y="1"/>
                  </a:lnTo>
                  <a:lnTo>
                    <a:pt x="74" y="0"/>
                  </a:lnTo>
                  <a:lnTo>
                    <a:pt x="51" y="3"/>
                  </a:lnTo>
                  <a:lnTo>
                    <a:pt x="25" y="12"/>
                  </a:lnTo>
                  <a:lnTo>
                    <a:pt x="0" y="26"/>
                  </a:lnTo>
                  <a:lnTo>
                    <a:pt x="0" y="502"/>
                  </a:lnTo>
                  <a:lnTo>
                    <a:pt x="3" y="502"/>
                  </a:lnTo>
                  <a:lnTo>
                    <a:pt x="13" y="501"/>
                  </a:lnTo>
                  <a:lnTo>
                    <a:pt x="28" y="499"/>
                  </a:lnTo>
                  <a:lnTo>
                    <a:pt x="46" y="494"/>
                  </a:lnTo>
                  <a:lnTo>
                    <a:pt x="67" y="488"/>
                  </a:lnTo>
                  <a:lnTo>
                    <a:pt x="91" y="479"/>
                  </a:lnTo>
                  <a:lnTo>
                    <a:pt x="114" y="467"/>
                  </a:lnTo>
                  <a:lnTo>
                    <a:pt x="138" y="450"/>
                  </a:lnTo>
                  <a:lnTo>
                    <a:pt x="138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79" name="Freeform 359"/>
            <p:cNvSpPr>
              <a:spLocks/>
            </p:cNvSpPr>
            <p:nvPr/>
          </p:nvSpPr>
          <p:spPr bwMode="auto">
            <a:xfrm>
              <a:off x="3929" y="3290"/>
              <a:ext cx="12" cy="40"/>
            </a:xfrm>
            <a:custGeom>
              <a:avLst/>
              <a:gdLst>
                <a:gd name="T0" fmla="*/ 104 w 104"/>
                <a:gd name="T1" fmla="*/ 10 h 353"/>
                <a:gd name="T2" fmla="*/ 102 w 104"/>
                <a:gd name="T3" fmla="*/ 9 h 353"/>
                <a:gd name="T4" fmla="*/ 95 w 104"/>
                <a:gd name="T5" fmla="*/ 6 h 353"/>
                <a:gd name="T6" fmla="*/ 85 w 104"/>
                <a:gd name="T7" fmla="*/ 3 h 353"/>
                <a:gd name="T8" fmla="*/ 71 w 104"/>
                <a:gd name="T9" fmla="*/ 0 h 353"/>
                <a:gd name="T10" fmla="*/ 56 w 104"/>
                <a:gd name="T11" fmla="*/ 0 h 353"/>
                <a:gd name="T12" fmla="*/ 38 w 104"/>
                <a:gd name="T13" fmla="*/ 3 h 353"/>
                <a:gd name="T14" fmla="*/ 19 w 104"/>
                <a:gd name="T15" fmla="*/ 9 h 353"/>
                <a:gd name="T16" fmla="*/ 0 w 104"/>
                <a:gd name="T17" fmla="*/ 20 h 353"/>
                <a:gd name="T18" fmla="*/ 0 w 104"/>
                <a:gd name="T19" fmla="*/ 353 h 353"/>
                <a:gd name="T20" fmla="*/ 2 w 104"/>
                <a:gd name="T21" fmla="*/ 353 h 353"/>
                <a:gd name="T22" fmla="*/ 9 w 104"/>
                <a:gd name="T23" fmla="*/ 352 h 353"/>
                <a:gd name="T24" fmla="*/ 21 w 104"/>
                <a:gd name="T25" fmla="*/ 350 h 353"/>
                <a:gd name="T26" fmla="*/ 35 w 104"/>
                <a:gd name="T27" fmla="*/ 347 h 353"/>
                <a:gd name="T28" fmla="*/ 51 w 104"/>
                <a:gd name="T29" fmla="*/ 343 h 353"/>
                <a:gd name="T30" fmla="*/ 68 w 104"/>
                <a:gd name="T31" fmla="*/ 336 h 353"/>
                <a:gd name="T32" fmla="*/ 86 w 104"/>
                <a:gd name="T33" fmla="*/ 326 h 353"/>
                <a:gd name="T34" fmla="*/ 104 w 104"/>
                <a:gd name="T35" fmla="*/ 313 h 353"/>
                <a:gd name="T36" fmla="*/ 104 w 104"/>
                <a:gd name="T37" fmla="*/ 1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" h="353">
                  <a:moveTo>
                    <a:pt x="104" y="10"/>
                  </a:moveTo>
                  <a:lnTo>
                    <a:pt x="102" y="9"/>
                  </a:lnTo>
                  <a:lnTo>
                    <a:pt x="95" y="6"/>
                  </a:lnTo>
                  <a:lnTo>
                    <a:pt x="85" y="3"/>
                  </a:lnTo>
                  <a:lnTo>
                    <a:pt x="71" y="0"/>
                  </a:lnTo>
                  <a:lnTo>
                    <a:pt x="56" y="0"/>
                  </a:lnTo>
                  <a:lnTo>
                    <a:pt x="38" y="3"/>
                  </a:lnTo>
                  <a:lnTo>
                    <a:pt x="19" y="9"/>
                  </a:lnTo>
                  <a:lnTo>
                    <a:pt x="0" y="20"/>
                  </a:lnTo>
                  <a:lnTo>
                    <a:pt x="0" y="353"/>
                  </a:lnTo>
                  <a:lnTo>
                    <a:pt x="2" y="353"/>
                  </a:lnTo>
                  <a:lnTo>
                    <a:pt x="9" y="352"/>
                  </a:lnTo>
                  <a:lnTo>
                    <a:pt x="21" y="350"/>
                  </a:lnTo>
                  <a:lnTo>
                    <a:pt x="35" y="347"/>
                  </a:lnTo>
                  <a:lnTo>
                    <a:pt x="51" y="343"/>
                  </a:lnTo>
                  <a:lnTo>
                    <a:pt x="68" y="336"/>
                  </a:lnTo>
                  <a:lnTo>
                    <a:pt x="86" y="326"/>
                  </a:lnTo>
                  <a:lnTo>
                    <a:pt x="104" y="313"/>
                  </a:lnTo>
                  <a:lnTo>
                    <a:pt x="104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80" name="Freeform 360"/>
            <p:cNvSpPr>
              <a:spLocks/>
            </p:cNvSpPr>
            <p:nvPr/>
          </p:nvSpPr>
          <p:spPr bwMode="auto">
            <a:xfrm>
              <a:off x="3930" y="3291"/>
              <a:ext cx="8" cy="23"/>
            </a:xfrm>
            <a:custGeom>
              <a:avLst/>
              <a:gdLst>
                <a:gd name="T0" fmla="*/ 72 w 72"/>
                <a:gd name="T1" fmla="*/ 6 h 204"/>
                <a:gd name="T2" fmla="*/ 69 w 72"/>
                <a:gd name="T3" fmla="*/ 5 h 204"/>
                <a:gd name="T4" fmla="*/ 65 w 72"/>
                <a:gd name="T5" fmla="*/ 4 h 204"/>
                <a:gd name="T6" fmla="*/ 58 w 72"/>
                <a:gd name="T7" fmla="*/ 2 h 204"/>
                <a:gd name="T8" fmla="*/ 49 w 72"/>
                <a:gd name="T9" fmla="*/ 0 h 204"/>
                <a:gd name="T10" fmla="*/ 39 w 72"/>
                <a:gd name="T11" fmla="*/ 0 h 204"/>
                <a:gd name="T12" fmla="*/ 27 w 72"/>
                <a:gd name="T13" fmla="*/ 1 h 204"/>
                <a:gd name="T14" fmla="*/ 13 w 72"/>
                <a:gd name="T15" fmla="*/ 6 h 204"/>
                <a:gd name="T16" fmla="*/ 0 w 72"/>
                <a:gd name="T17" fmla="*/ 13 h 204"/>
                <a:gd name="T18" fmla="*/ 0 w 72"/>
                <a:gd name="T19" fmla="*/ 204 h 204"/>
                <a:gd name="T20" fmla="*/ 2 w 72"/>
                <a:gd name="T21" fmla="*/ 204 h 204"/>
                <a:gd name="T22" fmla="*/ 6 w 72"/>
                <a:gd name="T23" fmla="*/ 203 h 204"/>
                <a:gd name="T24" fmla="*/ 15 w 72"/>
                <a:gd name="T25" fmla="*/ 202 h 204"/>
                <a:gd name="T26" fmla="*/ 24 w 72"/>
                <a:gd name="T27" fmla="*/ 200 h 204"/>
                <a:gd name="T28" fmla="*/ 35 w 72"/>
                <a:gd name="T29" fmla="*/ 197 h 204"/>
                <a:gd name="T30" fmla="*/ 47 w 72"/>
                <a:gd name="T31" fmla="*/ 192 h 204"/>
                <a:gd name="T32" fmla="*/ 59 w 72"/>
                <a:gd name="T33" fmla="*/ 185 h 204"/>
                <a:gd name="T34" fmla="*/ 72 w 72"/>
                <a:gd name="T35" fmla="*/ 177 h 204"/>
                <a:gd name="T36" fmla="*/ 72 w 72"/>
                <a:gd name="T37" fmla="*/ 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04">
                  <a:moveTo>
                    <a:pt x="72" y="6"/>
                  </a:moveTo>
                  <a:lnTo>
                    <a:pt x="69" y="5"/>
                  </a:lnTo>
                  <a:lnTo>
                    <a:pt x="65" y="4"/>
                  </a:lnTo>
                  <a:lnTo>
                    <a:pt x="58" y="2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7" y="1"/>
                  </a:lnTo>
                  <a:lnTo>
                    <a:pt x="13" y="6"/>
                  </a:lnTo>
                  <a:lnTo>
                    <a:pt x="0" y="13"/>
                  </a:lnTo>
                  <a:lnTo>
                    <a:pt x="0" y="204"/>
                  </a:lnTo>
                  <a:lnTo>
                    <a:pt x="2" y="204"/>
                  </a:lnTo>
                  <a:lnTo>
                    <a:pt x="6" y="203"/>
                  </a:lnTo>
                  <a:lnTo>
                    <a:pt x="15" y="202"/>
                  </a:lnTo>
                  <a:lnTo>
                    <a:pt x="24" y="200"/>
                  </a:lnTo>
                  <a:lnTo>
                    <a:pt x="35" y="197"/>
                  </a:lnTo>
                  <a:lnTo>
                    <a:pt x="47" y="192"/>
                  </a:lnTo>
                  <a:lnTo>
                    <a:pt x="59" y="185"/>
                  </a:lnTo>
                  <a:lnTo>
                    <a:pt x="72" y="177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81" name="Freeform 361"/>
            <p:cNvSpPr>
              <a:spLocks/>
            </p:cNvSpPr>
            <p:nvPr/>
          </p:nvSpPr>
          <p:spPr bwMode="auto">
            <a:xfrm>
              <a:off x="4025" y="3357"/>
              <a:ext cx="12" cy="11"/>
            </a:xfrm>
            <a:custGeom>
              <a:avLst/>
              <a:gdLst>
                <a:gd name="T0" fmla="*/ 52 w 104"/>
                <a:gd name="T1" fmla="*/ 104 h 104"/>
                <a:gd name="T2" fmla="*/ 62 w 104"/>
                <a:gd name="T3" fmla="*/ 103 h 104"/>
                <a:gd name="T4" fmla="*/ 73 w 104"/>
                <a:gd name="T5" fmla="*/ 100 h 104"/>
                <a:gd name="T6" fmla="*/ 81 w 104"/>
                <a:gd name="T7" fmla="*/ 95 h 104"/>
                <a:gd name="T8" fmla="*/ 89 w 104"/>
                <a:gd name="T9" fmla="*/ 89 h 104"/>
                <a:gd name="T10" fmla="*/ 95 w 104"/>
                <a:gd name="T11" fmla="*/ 81 h 104"/>
                <a:gd name="T12" fmla="*/ 100 w 104"/>
                <a:gd name="T13" fmla="*/ 72 h 104"/>
                <a:gd name="T14" fmla="*/ 103 w 104"/>
                <a:gd name="T15" fmla="*/ 62 h 104"/>
                <a:gd name="T16" fmla="*/ 104 w 104"/>
                <a:gd name="T17" fmla="*/ 52 h 104"/>
                <a:gd name="T18" fmla="*/ 103 w 104"/>
                <a:gd name="T19" fmla="*/ 41 h 104"/>
                <a:gd name="T20" fmla="*/ 100 w 104"/>
                <a:gd name="T21" fmla="*/ 31 h 104"/>
                <a:gd name="T22" fmla="*/ 95 w 104"/>
                <a:gd name="T23" fmla="*/ 22 h 104"/>
                <a:gd name="T24" fmla="*/ 89 w 104"/>
                <a:gd name="T25" fmla="*/ 15 h 104"/>
                <a:gd name="T26" fmla="*/ 81 w 104"/>
                <a:gd name="T27" fmla="*/ 8 h 104"/>
                <a:gd name="T28" fmla="*/ 73 w 104"/>
                <a:gd name="T29" fmla="*/ 4 h 104"/>
                <a:gd name="T30" fmla="*/ 62 w 104"/>
                <a:gd name="T31" fmla="*/ 1 h 104"/>
                <a:gd name="T32" fmla="*/ 52 w 104"/>
                <a:gd name="T33" fmla="*/ 0 h 104"/>
                <a:gd name="T34" fmla="*/ 42 w 104"/>
                <a:gd name="T35" fmla="*/ 1 h 104"/>
                <a:gd name="T36" fmla="*/ 32 w 104"/>
                <a:gd name="T37" fmla="*/ 4 h 104"/>
                <a:gd name="T38" fmla="*/ 24 w 104"/>
                <a:gd name="T39" fmla="*/ 8 h 104"/>
                <a:gd name="T40" fmla="*/ 16 w 104"/>
                <a:gd name="T41" fmla="*/ 15 h 104"/>
                <a:gd name="T42" fmla="*/ 9 w 104"/>
                <a:gd name="T43" fmla="*/ 22 h 104"/>
                <a:gd name="T44" fmla="*/ 4 w 104"/>
                <a:gd name="T45" fmla="*/ 31 h 104"/>
                <a:gd name="T46" fmla="*/ 1 w 104"/>
                <a:gd name="T47" fmla="*/ 41 h 104"/>
                <a:gd name="T48" fmla="*/ 0 w 104"/>
                <a:gd name="T49" fmla="*/ 52 h 104"/>
                <a:gd name="T50" fmla="*/ 1 w 104"/>
                <a:gd name="T51" fmla="*/ 62 h 104"/>
                <a:gd name="T52" fmla="*/ 4 w 104"/>
                <a:gd name="T53" fmla="*/ 72 h 104"/>
                <a:gd name="T54" fmla="*/ 9 w 104"/>
                <a:gd name="T55" fmla="*/ 81 h 104"/>
                <a:gd name="T56" fmla="*/ 16 w 104"/>
                <a:gd name="T57" fmla="*/ 89 h 104"/>
                <a:gd name="T58" fmla="*/ 24 w 104"/>
                <a:gd name="T59" fmla="*/ 95 h 104"/>
                <a:gd name="T60" fmla="*/ 32 w 104"/>
                <a:gd name="T61" fmla="*/ 100 h 104"/>
                <a:gd name="T62" fmla="*/ 42 w 104"/>
                <a:gd name="T63" fmla="*/ 103 h 104"/>
                <a:gd name="T64" fmla="*/ 52 w 104"/>
                <a:gd name="T6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lnTo>
                    <a:pt x="62" y="103"/>
                  </a:lnTo>
                  <a:lnTo>
                    <a:pt x="73" y="100"/>
                  </a:lnTo>
                  <a:lnTo>
                    <a:pt x="81" y="95"/>
                  </a:lnTo>
                  <a:lnTo>
                    <a:pt x="89" y="89"/>
                  </a:lnTo>
                  <a:lnTo>
                    <a:pt x="95" y="81"/>
                  </a:lnTo>
                  <a:lnTo>
                    <a:pt x="100" y="72"/>
                  </a:lnTo>
                  <a:lnTo>
                    <a:pt x="103" y="62"/>
                  </a:lnTo>
                  <a:lnTo>
                    <a:pt x="104" y="52"/>
                  </a:lnTo>
                  <a:lnTo>
                    <a:pt x="103" y="41"/>
                  </a:lnTo>
                  <a:lnTo>
                    <a:pt x="100" y="31"/>
                  </a:lnTo>
                  <a:lnTo>
                    <a:pt x="95" y="22"/>
                  </a:lnTo>
                  <a:lnTo>
                    <a:pt x="89" y="15"/>
                  </a:lnTo>
                  <a:lnTo>
                    <a:pt x="81" y="8"/>
                  </a:lnTo>
                  <a:lnTo>
                    <a:pt x="73" y="4"/>
                  </a:lnTo>
                  <a:lnTo>
                    <a:pt x="62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2" y="4"/>
                  </a:lnTo>
                  <a:lnTo>
                    <a:pt x="24" y="8"/>
                  </a:lnTo>
                  <a:lnTo>
                    <a:pt x="16" y="15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1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4" y="72"/>
                  </a:lnTo>
                  <a:lnTo>
                    <a:pt x="9" y="81"/>
                  </a:lnTo>
                  <a:lnTo>
                    <a:pt x="16" y="89"/>
                  </a:lnTo>
                  <a:lnTo>
                    <a:pt x="24" y="95"/>
                  </a:lnTo>
                  <a:lnTo>
                    <a:pt x="32" y="100"/>
                  </a:lnTo>
                  <a:lnTo>
                    <a:pt x="42" y="103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82" name="Freeform 362"/>
            <p:cNvSpPr>
              <a:spLocks/>
            </p:cNvSpPr>
            <p:nvPr/>
          </p:nvSpPr>
          <p:spPr bwMode="auto">
            <a:xfrm>
              <a:off x="3990" y="3357"/>
              <a:ext cx="6" cy="6"/>
            </a:xfrm>
            <a:custGeom>
              <a:avLst/>
              <a:gdLst>
                <a:gd name="T0" fmla="*/ 25 w 52"/>
                <a:gd name="T1" fmla="*/ 52 h 52"/>
                <a:gd name="T2" fmla="*/ 35 w 52"/>
                <a:gd name="T3" fmla="*/ 50 h 52"/>
                <a:gd name="T4" fmla="*/ 44 w 52"/>
                <a:gd name="T5" fmla="*/ 44 h 52"/>
                <a:gd name="T6" fmla="*/ 50 w 52"/>
                <a:gd name="T7" fmla="*/ 36 h 52"/>
                <a:gd name="T8" fmla="*/ 52 w 52"/>
                <a:gd name="T9" fmla="*/ 25 h 52"/>
                <a:gd name="T10" fmla="*/ 50 w 52"/>
                <a:gd name="T11" fmla="*/ 15 h 52"/>
                <a:gd name="T12" fmla="*/ 44 w 52"/>
                <a:gd name="T13" fmla="*/ 7 h 52"/>
                <a:gd name="T14" fmla="*/ 35 w 52"/>
                <a:gd name="T15" fmla="*/ 2 h 52"/>
                <a:gd name="T16" fmla="*/ 25 w 52"/>
                <a:gd name="T17" fmla="*/ 0 h 52"/>
                <a:gd name="T18" fmla="*/ 15 w 52"/>
                <a:gd name="T19" fmla="*/ 2 h 52"/>
                <a:gd name="T20" fmla="*/ 7 w 52"/>
                <a:gd name="T21" fmla="*/ 7 h 52"/>
                <a:gd name="T22" fmla="*/ 2 w 52"/>
                <a:gd name="T23" fmla="*/ 15 h 52"/>
                <a:gd name="T24" fmla="*/ 0 w 52"/>
                <a:gd name="T25" fmla="*/ 25 h 52"/>
                <a:gd name="T26" fmla="*/ 2 w 52"/>
                <a:gd name="T27" fmla="*/ 36 h 52"/>
                <a:gd name="T28" fmla="*/ 7 w 52"/>
                <a:gd name="T29" fmla="*/ 44 h 52"/>
                <a:gd name="T30" fmla="*/ 15 w 52"/>
                <a:gd name="T31" fmla="*/ 50 h 52"/>
                <a:gd name="T32" fmla="*/ 25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5" y="52"/>
                  </a:moveTo>
                  <a:lnTo>
                    <a:pt x="35" y="50"/>
                  </a:lnTo>
                  <a:lnTo>
                    <a:pt x="44" y="44"/>
                  </a:lnTo>
                  <a:lnTo>
                    <a:pt x="50" y="36"/>
                  </a:lnTo>
                  <a:lnTo>
                    <a:pt x="52" y="25"/>
                  </a:lnTo>
                  <a:lnTo>
                    <a:pt x="50" y="15"/>
                  </a:lnTo>
                  <a:lnTo>
                    <a:pt x="44" y="7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15" y="2"/>
                  </a:lnTo>
                  <a:lnTo>
                    <a:pt x="7" y="7"/>
                  </a:lnTo>
                  <a:lnTo>
                    <a:pt x="2" y="15"/>
                  </a:lnTo>
                  <a:lnTo>
                    <a:pt x="0" y="25"/>
                  </a:lnTo>
                  <a:lnTo>
                    <a:pt x="2" y="36"/>
                  </a:lnTo>
                  <a:lnTo>
                    <a:pt x="7" y="44"/>
                  </a:lnTo>
                  <a:lnTo>
                    <a:pt x="15" y="50"/>
                  </a:lnTo>
                  <a:lnTo>
                    <a:pt x="25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83" name="Freeform 363"/>
            <p:cNvSpPr>
              <a:spLocks/>
            </p:cNvSpPr>
            <p:nvPr/>
          </p:nvSpPr>
          <p:spPr bwMode="auto">
            <a:xfrm>
              <a:off x="4000" y="3357"/>
              <a:ext cx="5" cy="6"/>
            </a:xfrm>
            <a:custGeom>
              <a:avLst/>
              <a:gdLst>
                <a:gd name="T0" fmla="*/ 27 w 52"/>
                <a:gd name="T1" fmla="*/ 52 h 52"/>
                <a:gd name="T2" fmla="*/ 37 w 52"/>
                <a:gd name="T3" fmla="*/ 50 h 52"/>
                <a:gd name="T4" fmla="*/ 45 w 52"/>
                <a:gd name="T5" fmla="*/ 45 h 52"/>
                <a:gd name="T6" fmla="*/ 50 w 52"/>
                <a:gd name="T7" fmla="*/ 37 h 52"/>
                <a:gd name="T8" fmla="*/ 52 w 52"/>
                <a:gd name="T9" fmla="*/ 26 h 52"/>
                <a:gd name="T10" fmla="*/ 50 w 52"/>
                <a:gd name="T11" fmla="*/ 16 h 52"/>
                <a:gd name="T12" fmla="*/ 45 w 52"/>
                <a:gd name="T13" fmla="*/ 8 h 52"/>
                <a:gd name="T14" fmla="*/ 37 w 52"/>
                <a:gd name="T15" fmla="*/ 2 h 52"/>
                <a:gd name="T16" fmla="*/ 27 w 52"/>
                <a:gd name="T17" fmla="*/ 0 h 52"/>
                <a:gd name="T18" fmla="*/ 17 w 52"/>
                <a:gd name="T19" fmla="*/ 2 h 52"/>
                <a:gd name="T20" fmla="*/ 8 w 52"/>
                <a:gd name="T21" fmla="*/ 8 h 52"/>
                <a:gd name="T22" fmla="*/ 2 w 52"/>
                <a:gd name="T23" fmla="*/ 16 h 52"/>
                <a:gd name="T24" fmla="*/ 0 w 52"/>
                <a:gd name="T25" fmla="*/ 26 h 52"/>
                <a:gd name="T26" fmla="*/ 2 w 52"/>
                <a:gd name="T27" fmla="*/ 37 h 52"/>
                <a:gd name="T28" fmla="*/ 8 w 52"/>
                <a:gd name="T29" fmla="*/ 45 h 52"/>
                <a:gd name="T30" fmla="*/ 17 w 52"/>
                <a:gd name="T31" fmla="*/ 50 h 52"/>
                <a:gd name="T32" fmla="*/ 27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7" y="52"/>
                  </a:moveTo>
                  <a:lnTo>
                    <a:pt x="37" y="50"/>
                  </a:lnTo>
                  <a:lnTo>
                    <a:pt x="45" y="45"/>
                  </a:lnTo>
                  <a:lnTo>
                    <a:pt x="50" y="37"/>
                  </a:lnTo>
                  <a:lnTo>
                    <a:pt x="52" y="26"/>
                  </a:lnTo>
                  <a:lnTo>
                    <a:pt x="50" y="16"/>
                  </a:lnTo>
                  <a:lnTo>
                    <a:pt x="45" y="8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2" y="37"/>
                  </a:lnTo>
                  <a:lnTo>
                    <a:pt x="8" y="45"/>
                  </a:lnTo>
                  <a:lnTo>
                    <a:pt x="17" y="50"/>
                  </a:lnTo>
                  <a:lnTo>
                    <a:pt x="27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84" name="Freeform 364"/>
            <p:cNvSpPr>
              <a:spLocks/>
            </p:cNvSpPr>
            <p:nvPr/>
          </p:nvSpPr>
          <p:spPr bwMode="auto">
            <a:xfrm>
              <a:off x="3961" y="3278"/>
              <a:ext cx="16" cy="79"/>
            </a:xfrm>
            <a:custGeom>
              <a:avLst/>
              <a:gdLst>
                <a:gd name="T0" fmla="*/ 46 w 148"/>
                <a:gd name="T1" fmla="*/ 14 h 712"/>
                <a:gd name="T2" fmla="*/ 42 w 148"/>
                <a:gd name="T3" fmla="*/ 29 h 712"/>
                <a:gd name="T4" fmla="*/ 32 w 148"/>
                <a:gd name="T5" fmla="*/ 68 h 712"/>
                <a:gd name="T6" fmla="*/ 18 w 148"/>
                <a:gd name="T7" fmla="*/ 132 h 712"/>
                <a:gd name="T8" fmla="*/ 7 w 148"/>
                <a:gd name="T9" fmla="*/ 217 h 712"/>
                <a:gd name="T10" fmla="*/ 0 w 148"/>
                <a:gd name="T11" fmla="*/ 319 h 712"/>
                <a:gd name="T12" fmla="*/ 1 w 148"/>
                <a:gd name="T13" fmla="*/ 438 h 712"/>
                <a:gd name="T14" fmla="*/ 13 w 148"/>
                <a:gd name="T15" fmla="*/ 570 h 712"/>
                <a:gd name="T16" fmla="*/ 41 w 148"/>
                <a:gd name="T17" fmla="*/ 712 h 712"/>
                <a:gd name="T18" fmla="*/ 143 w 148"/>
                <a:gd name="T19" fmla="*/ 707 h 712"/>
                <a:gd name="T20" fmla="*/ 139 w 148"/>
                <a:gd name="T21" fmla="*/ 685 h 712"/>
                <a:gd name="T22" fmla="*/ 128 w 148"/>
                <a:gd name="T23" fmla="*/ 628 h 712"/>
                <a:gd name="T24" fmla="*/ 116 w 148"/>
                <a:gd name="T25" fmla="*/ 543 h 712"/>
                <a:gd name="T26" fmla="*/ 105 w 148"/>
                <a:gd name="T27" fmla="*/ 439 h 712"/>
                <a:gd name="T28" fmla="*/ 99 w 148"/>
                <a:gd name="T29" fmla="*/ 324 h 712"/>
                <a:gd name="T30" fmla="*/ 102 w 148"/>
                <a:gd name="T31" fmla="*/ 209 h 712"/>
                <a:gd name="T32" fmla="*/ 117 w 148"/>
                <a:gd name="T33" fmla="*/ 100 h 712"/>
                <a:gd name="T34" fmla="*/ 148 w 148"/>
                <a:gd name="T35" fmla="*/ 8 h 712"/>
                <a:gd name="T36" fmla="*/ 148 w 148"/>
                <a:gd name="T37" fmla="*/ 7 h 712"/>
                <a:gd name="T38" fmla="*/ 148 w 148"/>
                <a:gd name="T39" fmla="*/ 5 h 712"/>
                <a:gd name="T40" fmla="*/ 146 w 148"/>
                <a:gd name="T41" fmla="*/ 3 h 712"/>
                <a:gd name="T42" fmla="*/ 140 w 148"/>
                <a:gd name="T43" fmla="*/ 0 h 712"/>
                <a:gd name="T44" fmla="*/ 127 w 148"/>
                <a:gd name="T45" fmla="*/ 0 h 712"/>
                <a:gd name="T46" fmla="*/ 109 w 148"/>
                <a:gd name="T47" fmla="*/ 1 h 712"/>
                <a:gd name="T48" fmla="*/ 83 w 148"/>
                <a:gd name="T49" fmla="*/ 6 h 712"/>
                <a:gd name="T50" fmla="*/ 46 w 148"/>
                <a:gd name="T51" fmla="*/ 14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8" h="712">
                  <a:moveTo>
                    <a:pt x="46" y="14"/>
                  </a:moveTo>
                  <a:lnTo>
                    <a:pt x="42" y="29"/>
                  </a:lnTo>
                  <a:lnTo>
                    <a:pt x="32" y="68"/>
                  </a:lnTo>
                  <a:lnTo>
                    <a:pt x="18" y="132"/>
                  </a:lnTo>
                  <a:lnTo>
                    <a:pt x="7" y="217"/>
                  </a:lnTo>
                  <a:lnTo>
                    <a:pt x="0" y="319"/>
                  </a:lnTo>
                  <a:lnTo>
                    <a:pt x="1" y="438"/>
                  </a:lnTo>
                  <a:lnTo>
                    <a:pt x="13" y="570"/>
                  </a:lnTo>
                  <a:lnTo>
                    <a:pt x="41" y="712"/>
                  </a:lnTo>
                  <a:lnTo>
                    <a:pt x="143" y="707"/>
                  </a:lnTo>
                  <a:lnTo>
                    <a:pt x="139" y="685"/>
                  </a:lnTo>
                  <a:lnTo>
                    <a:pt x="128" y="628"/>
                  </a:lnTo>
                  <a:lnTo>
                    <a:pt x="116" y="543"/>
                  </a:lnTo>
                  <a:lnTo>
                    <a:pt x="105" y="439"/>
                  </a:lnTo>
                  <a:lnTo>
                    <a:pt x="99" y="324"/>
                  </a:lnTo>
                  <a:lnTo>
                    <a:pt x="102" y="209"/>
                  </a:lnTo>
                  <a:lnTo>
                    <a:pt x="117" y="100"/>
                  </a:lnTo>
                  <a:lnTo>
                    <a:pt x="148" y="8"/>
                  </a:lnTo>
                  <a:lnTo>
                    <a:pt x="148" y="7"/>
                  </a:lnTo>
                  <a:lnTo>
                    <a:pt x="148" y="5"/>
                  </a:lnTo>
                  <a:lnTo>
                    <a:pt x="146" y="3"/>
                  </a:lnTo>
                  <a:lnTo>
                    <a:pt x="140" y="0"/>
                  </a:lnTo>
                  <a:lnTo>
                    <a:pt x="127" y="0"/>
                  </a:lnTo>
                  <a:lnTo>
                    <a:pt x="109" y="1"/>
                  </a:lnTo>
                  <a:lnTo>
                    <a:pt x="83" y="6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85" name="Freeform 365"/>
            <p:cNvSpPr>
              <a:spLocks/>
            </p:cNvSpPr>
            <p:nvPr/>
          </p:nvSpPr>
          <p:spPr bwMode="auto">
            <a:xfrm>
              <a:off x="4045" y="3268"/>
              <a:ext cx="23" cy="88"/>
            </a:xfrm>
            <a:custGeom>
              <a:avLst/>
              <a:gdLst>
                <a:gd name="T0" fmla="*/ 201 w 201"/>
                <a:gd name="T1" fmla="*/ 5 h 795"/>
                <a:gd name="T2" fmla="*/ 196 w 201"/>
                <a:gd name="T3" fmla="*/ 10 h 795"/>
                <a:gd name="T4" fmla="*/ 183 w 201"/>
                <a:gd name="T5" fmla="*/ 31 h 795"/>
                <a:gd name="T6" fmla="*/ 165 w 201"/>
                <a:gd name="T7" fmla="*/ 73 h 795"/>
                <a:gd name="T8" fmla="*/ 148 w 201"/>
                <a:gd name="T9" fmla="*/ 140 h 795"/>
                <a:gd name="T10" fmla="*/ 134 w 201"/>
                <a:gd name="T11" fmla="*/ 240 h 795"/>
                <a:gd name="T12" fmla="*/ 127 w 201"/>
                <a:gd name="T13" fmla="*/ 379 h 795"/>
                <a:gd name="T14" fmla="*/ 131 w 201"/>
                <a:gd name="T15" fmla="*/ 561 h 795"/>
                <a:gd name="T16" fmla="*/ 150 w 201"/>
                <a:gd name="T17" fmla="*/ 795 h 795"/>
                <a:gd name="T18" fmla="*/ 37 w 201"/>
                <a:gd name="T19" fmla="*/ 795 h 795"/>
                <a:gd name="T20" fmla="*/ 33 w 201"/>
                <a:gd name="T21" fmla="*/ 771 h 795"/>
                <a:gd name="T22" fmla="*/ 24 w 201"/>
                <a:gd name="T23" fmla="*/ 707 h 795"/>
                <a:gd name="T24" fmla="*/ 13 w 201"/>
                <a:gd name="T25" fmla="*/ 611 h 795"/>
                <a:gd name="T26" fmla="*/ 3 w 201"/>
                <a:gd name="T27" fmla="*/ 493 h 795"/>
                <a:gd name="T28" fmla="*/ 0 w 201"/>
                <a:gd name="T29" fmla="*/ 363 h 795"/>
                <a:gd name="T30" fmla="*/ 7 w 201"/>
                <a:gd name="T31" fmla="*/ 231 h 795"/>
                <a:gd name="T32" fmla="*/ 28 w 201"/>
                <a:gd name="T33" fmla="*/ 107 h 795"/>
                <a:gd name="T34" fmla="*/ 66 w 201"/>
                <a:gd name="T35" fmla="*/ 0 h 795"/>
                <a:gd name="T36" fmla="*/ 201 w 201"/>
                <a:gd name="T37" fmla="*/ 5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1" h="795">
                  <a:moveTo>
                    <a:pt x="201" y="5"/>
                  </a:moveTo>
                  <a:lnTo>
                    <a:pt x="196" y="10"/>
                  </a:lnTo>
                  <a:lnTo>
                    <a:pt x="183" y="31"/>
                  </a:lnTo>
                  <a:lnTo>
                    <a:pt x="165" y="73"/>
                  </a:lnTo>
                  <a:lnTo>
                    <a:pt x="148" y="140"/>
                  </a:lnTo>
                  <a:lnTo>
                    <a:pt x="134" y="240"/>
                  </a:lnTo>
                  <a:lnTo>
                    <a:pt x="127" y="379"/>
                  </a:lnTo>
                  <a:lnTo>
                    <a:pt x="131" y="561"/>
                  </a:lnTo>
                  <a:lnTo>
                    <a:pt x="150" y="795"/>
                  </a:lnTo>
                  <a:lnTo>
                    <a:pt x="37" y="795"/>
                  </a:lnTo>
                  <a:lnTo>
                    <a:pt x="33" y="771"/>
                  </a:lnTo>
                  <a:lnTo>
                    <a:pt x="24" y="707"/>
                  </a:lnTo>
                  <a:lnTo>
                    <a:pt x="13" y="611"/>
                  </a:lnTo>
                  <a:lnTo>
                    <a:pt x="3" y="493"/>
                  </a:lnTo>
                  <a:lnTo>
                    <a:pt x="0" y="363"/>
                  </a:lnTo>
                  <a:lnTo>
                    <a:pt x="7" y="231"/>
                  </a:lnTo>
                  <a:lnTo>
                    <a:pt x="28" y="107"/>
                  </a:lnTo>
                  <a:lnTo>
                    <a:pt x="66" y="0"/>
                  </a:lnTo>
                  <a:lnTo>
                    <a:pt x="201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86" name="Freeform 366"/>
            <p:cNvSpPr>
              <a:spLocks/>
            </p:cNvSpPr>
            <p:nvPr/>
          </p:nvSpPr>
          <p:spPr bwMode="auto">
            <a:xfrm>
              <a:off x="3961" y="3282"/>
              <a:ext cx="15" cy="69"/>
            </a:xfrm>
            <a:custGeom>
              <a:avLst/>
              <a:gdLst>
                <a:gd name="T0" fmla="*/ 41 w 129"/>
                <a:gd name="T1" fmla="*/ 12 h 622"/>
                <a:gd name="T2" fmla="*/ 37 w 129"/>
                <a:gd name="T3" fmla="*/ 24 h 622"/>
                <a:gd name="T4" fmla="*/ 29 w 129"/>
                <a:gd name="T5" fmla="*/ 59 h 622"/>
                <a:gd name="T6" fmla="*/ 18 w 129"/>
                <a:gd name="T7" fmla="*/ 115 h 622"/>
                <a:gd name="T8" fmla="*/ 6 w 129"/>
                <a:gd name="T9" fmla="*/ 189 h 622"/>
                <a:gd name="T10" fmla="*/ 0 w 129"/>
                <a:gd name="T11" fmla="*/ 279 h 622"/>
                <a:gd name="T12" fmla="*/ 1 w 129"/>
                <a:gd name="T13" fmla="*/ 382 h 622"/>
                <a:gd name="T14" fmla="*/ 11 w 129"/>
                <a:gd name="T15" fmla="*/ 497 h 622"/>
                <a:gd name="T16" fmla="*/ 36 w 129"/>
                <a:gd name="T17" fmla="*/ 622 h 622"/>
                <a:gd name="T18" fmla="*/ 124 w 129"/>
                <a:gd name="T19" fmla="*/ 617 h 622"/>
                <a:gd name="T20" fmla="*/ 120 w 129"/>
                <a:gd name="T21" fmla="*/ 598 h 622"/>
                <a:gd name="T22" fmla="*/ 112 w 129"/>
                <a:gd name="T23" fmla="*/ 548 h 622"/>
                <a:gd name="T24" fmla="*/ 101 w 129"/>
                <a:gd name="T25" fmla="*/ 473 h 622"/>
                <a:gd name="T26" fmla="*/ 92 w 129"/>
                <a:gd name="T27" fmla="*/ 382 h 622"/>
                <a:gd name="T28" fmla="*/ 87 w 129"/>
                <a:gd name="T29" fmla="*/ 282 h 622"/>
                <a:gd name="T30" fmla="*/ 89 w 129"/>
                <a:gd name="T31" fmla="*/ 182 h 622"/>
                <a:gd name="T32" fmla="*/ 102 w 129"/>
                <a:gd name="T33" fmla="*/ 87 h 622"/>
                <a:gd name="T34" fmla="*/ 129 w 129"/>
                <a:gd name="T35" fmla="*/ 7 h 622"/>
                <a:gd name="T36" fmla="*/ 129 w 129"/>
                <a:gd name="T37" fmla="*/ 6 h 622"/>
                <a:gd name="T38" fmla="*/ 129 w 129"/>
                <a:gd name="T39" fmla="*/ 4 h 622"/>
                <a:gd name="T40" fmla="*/ 127 w 129"/>
                <a:gd name="T41" fmla="*/ 2 h 622"/>
                <a:gd name="T42" fmla="*/ 122 w 129"/>
                <a:gd name="T43" fmla="*/ 0 h 622"/>
                <a:gd name="T44" fmla="*/ 112 w 129"/>
                <a:gd name="T45" fmla="*/ 0 h 622"/>
                <a:gd name="T46" fmla="*/ 96 w 129"/>
                <a:gd name="T47" fmla="*/ 1 h 622"/>
                <a:gd name="T48" fmla="*/ 72 w 129"/>
                <a:gd name="T49" fmla="*/ 5 h 622"/>
                <a:gd name="T50" fmla="*/ 41 w 129"/>
                <a:gd name="T51" fmla="*/ 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622">
                  <a:moveTo>
                    <a:pt x="41" y="12"/>
                  </a:moveTo>
                  <a:lnTo>
                    <a:pt x="37" y="24"/>
                  </a:lnTo>
                  <a:lnTo>
                    <a:pt x="29" y="59"/>
                  </a:lnTo>
                  <a:lnTo>
                    <a:pt x="18" y="115"/>
                  </a:lnTo>
                  <a:lnTo>
                    <a:pt x="6" y="189"/>
                  </a:lnTo>
                  <a:lnTo>
                    <a:pt x="0" y="279"/>
                  </a:lnTo>
                  <a:lnTo>
                    <a:pt x="1" y="382"/>
                  </a:lnTo>
                  <a:lnTo>
                    <a:pt x="11" y="497"/>
                  </a:lnTo>
                  <a:lnTo>
                    <a:pt x="36" y="622"/>
                  </a:lnTo>
                  <a:lnTo>
                    <a:pt x="124" y="617"/>
                  </a:lnTo>
                  <a:lnTo>
                    <a:pt x="120" y="598"/>
                  </a:lnTo>
                  <a:lnTo>
                    <a:pt x="112" y="548"/>
                  </a:lnTo>
                  <a:lnTo>
                    <a:pt x="101" y="473"/>
                  </a:lnTo>
                  <a:lnTo>
                    <a:pt x="92" y="382"/>
                  </a:lnTo>
                  <a:lnTo>
                    <a:pt x="87" y="282"/>
                  </a:lnTo>
                  <a:lnTo>
                    <a:pt x="89" y="182"/>
                  </a:lnTo>
                  <a:lnTo>
                    <a:pt x="102" y="87"/>
                  </a:lnTo>
                  <a:lnTo>
                    <a:pt x="129" y="7"/>
                  </a:lnTo>
                  <a:lnTo>
                    <a:pt x="129" y="6"/>
                  </a:lnTo>
                  <a:lnTo>
                    <a:pt x="129" y="4"/>
                  </a:lnTo>
                  <a:lnTo>
                    <a:pt x="127" y="2"/>
                  </a:lnTo>
                  <a:lnTo>
                    <a:pt x="122" y="0"/>
                  </a:lnTo>
                  <a:lnTo>
                    <a:pt x="112" y="0"/>
                  </a:lnTo>
                  <a:lnTo>
                    <a:pt x="96" y="1"/>
                  </a:lnTo>
                  <a:lnTo>
                    <a:pt x="72" y="5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87" name="Freeform 367"/>
            <p:cNvSpPr>
              <a:spLocks/>
            </p:cNvSpPr>
            <p:nvPr/>
          </p:nvSpPr>
          <p:spPr bwMode="auto">
            <a:xfrm>
              <a:off x="3962" y="3287"/>
              <a:ext cx="12" cy="59"/>
            </a:xfrm>
            <a:custGeom>
              <a:avLst/>
              <a:gdLst>
                <a:gd name="T0" fmla="*/ 35 w 110"/>
                <a:gd name="T1" fmla="*/ 10 h 531"/>
                <a:gd name="T2" fmla="*/ 32 w 110"/>
                <a:gd name="T3" fmla="*/ 20 h 531"/>
                <a:gd name="T4" fmla="*/ 24 w 110"/>
                <a:gd name="T5" fmla="*/ 50 h 531"/>
                <a:gd name="T6" fmla="*/ 15 w 110"/>
                <a:gd name="T7" fmla="*/ 98 h 531"/>
                <a:gd name="T8" fmla="*/ 5 w 110"/>
                <a:gd name="T9" fmla="*/ 160 h 531"/>
                <a:gd name="T10" fmla="*/ 0 w 110"/>
                <a:gd name="T11" fmla="*/ 237 h 531"/>
                <a:gd name="T12" fmla="*/ 1 w 110"/>
                <a:gd name="T13" fmla="*/ 326 h 531"/>
                <a:gd name="T14" fmla="*/ 10 w 110"/>
                <a:gd name="T15" fmla="*/ 424 h 531"/>
                <a:gd name="T16" fmla="*/ 31 w 110"/>
                <a:gd name="T17" fmla="*/ 531 h 531"/>
                <a:gd name="T18" fmla="*/ 106 w 110"/>
                <a:gd name="T19" fmla="*/ 525 h 531"/>
                <a:gd name="T20" fmla="*/ 103 w 110"/>
                <a:gd name="T21" fmla="*/ 510 h 531"/>
                <a:gd name="T22" fmla="*/ 96 w 110"/>
                <a:gd name="T23" fmla="*/ 467 h 531"/>
                <a:gd name="T24" fmla="*/ 87 w 110"/>
                <a:gd name="T25" fmla="*/ 404 h 531"/>
                <a:gd name="T26" fmla="*/ 79 w 110"/>
                <a:gd name="T27" fmla="*/ 326 h 531"/>
                <a:gd name="T28" fmla="*/ 74 w 110"/>
                <a:gd name="T29" fmla="*/ 241 h 531"/>
                <a:gd name="T30" fmla="*/ 76 w 110"/>
                <a:gd name="T31" fmla="*/ 155 h 531"/>
                <a:gd name="T32" fmla="*/ 87 w 110"/>
                <a:gd name="T33" fmla="*/ 74 h 531"/>
                <a:gd name="T34" fmla="*/ 110 w 110"/>
                <a:gd name="T35" fmla="*/ 6 h 531"/>
                <a:gd name="T36" fmla="*/ 110 w 110"/>
                <a:gd name="T37" fmla="*/ 5 h 531"/>
                <a:gd name="T38" fmla="*/ 110 w 110"/>
                <a:gd name="T39" fmla="*/ 4 h 531"/>
                <a:gd name="T40" fmla="*/ 108 w 110"/>
                <a:gd name="T41" fmla="*/ 2 h 531"/>
                <a:gd name="T42" fmla="*/ 104 w 110"/>
                <a:gd name="T43" fmla="*/ 0 h 531"/>
                <a:gd name="T44" fmla="*/ 95 w 110"/>
                <a:gd name="T45" fmla="*/ 0 h 531"/>
                <a:gd name="T46" fmla="*/ 82 w 110"/>
                <a:gd name="T47" fmla="*/ 1 h 531"/>
                <a:gd name="T48" fmla="*/ 62 w 110"/>
                <a:gd name="T49" fmla="*/ 4 h 531"/>
                <a:gd name="T50" fmla="*/ 35 w 110"/>
                <a:gd name="T51" fmla="*/ 1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0" h="531">
                  <a:moveTo>
                    <a:pt x="35" y="10"/>
                  </a:moveTo>
                  <a:lnTo>
                    <a:pt x="32" y="20"/>
                  </a:lnTo>
                  <a:lnTo>
                    <a:pt x="24" y="50"/>
                  </a:lnTo>
                  <a:lnTo>
                    <a:pt x="15" y="98"/>
                  </a:lnTo>
                  <a:lnTo>
                    <a:pt x="5" y="160"/>
                  </a:lnTo>
                  <a:lnTo>
                    <a:pt x="0" y="237"/>
                  </a:lnTo>
                  <a:lnTo>
                    <a:pt x="1" y="326"/>
                  </a:lnTo>
                  <a:lnTo>
                    <a:pt x="10" y="424"/>
                  </a:lnTo>
                  <a:lnTo>
                    <a:pt x="31" y="531"/>
                  </a:lnTo>
                  <a:lnTo>
                    <a:pt x="106" y="525"/>
                  </a:lnTo>
                  <a:lnTo>
                    <a:pt x="103" y="510"/>
                  </a:lnTo>
                  <a:lnTo>
                    <a:pt x="96" y="467"/>
                  </a:lnTo>
                  <a:lnTo>
                    <a:pt x="87" y="404"/>
                  </a:lnTo>
                  <a:lnTo>
                    <a:pt x="79" y="326"/>
                  </a:lnTo>
                  <a:lnTo>
                    <a:pt x="74" y="241"/>
                  </a:lnTo>
                  <a:lnTo>
                    <a:pt x="76" y="155"/>
                  </a:lnTo>
                  <a:lnTo>
                    <a:pt x="87" y="74"/>
                  </a:lnTo>
                  <a:lnTo>
                    <a:pt x="110" y="6"/>
                  </a:lnTo>
                  <a:lnTo>
                    <a:pt x="110" y="5"/>
                  </a:lnTo>
                  <a:lnTo>
                    <a:pt x="110" y="4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2" y="1"/>
                  </a:lnTo>
                  <a:lnTo>
                    <a:pt x="62" y="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88" name="Freeform 368"/>
            <p:cNvSpPr>
              <a:spLocks/>
            </p:cNvSpPr>
            <p:nvPr/>
          </p:nvSpPr>
          <p:spPr bwMode="auto">
            <a:xfrm>
              <a:off x="3963" y="3292"/>
              <a:ext cx="10" cy="48"/>
            </a:xfrm>
            <a:custGeom>
              <a:avLst/>
              <a:gdLst>
                <a:gd name="T0" fmla="*/ 29 w 92"/>
                <a:gd name="T1" fmla="*/ 8 h 438"/>
                <a:gd name="T2" fmla="*/ 26 w 92"/>
                <a:gd name="T3" fmla="*/ 16 h 438"/>
                <a:gd name="T4" fmla="*/ 20 w 92"/>
                <a:gd name="T5" fmla="*/ 42 h 438"/>
                <a:gd name="T6" fmla="*/ 12 w 92"/>
                <a:gd name="T7" fmla="*/ 81 h 438"/>
                <a:gd name="T8" fmla="*/ 4 w 92"/>
                <a:gd name="T9" fmla="*/ 133 h 438"/>
                <a:gd name="T10" fmla="*/ 0 w 92"/>
                <a:gd name="T11" fmla="*/ 196 h 438"/>
                <a:gd name="T12" fmla="*/ 0 w 92"/>
                <a:gd name="T13" fmla="*/ 270 h 438"/>
                <a:gd name="T14" fmla="*/ 9 w 92"/>
                <a:gd name="T15" fmla="*/ 351 h 438"/>
                <a:gd name="T16" fmla="*/ 25 w 92"/>
                <a:gd name="T17" fmla="*/ 438 h 438"/>
                <a:gd name="T18" fmla="*/ 88 w 92"/>
                <a:gd name="T19" fmla="*/ 435 h 438"/>
                <a:gd name="T20" fmla="*/ 85 w 92"/>
                <a:gd name="T21" fmla="*/ 422 h 438"/>
                <a:gd name="T22" fmla="*/ 79 w 92"/>
                <a:gd name="T23" fmla="*/ 386 h 438"/>
                <a:gd name="T24" fmla="*/ 72 w 92"/>
                <a:gd name="T25" fmla="*/ 334 h 438"/>
                <a:gd name="T26" fmla="*/ 65 w 92"/>
                <a:gd name="T27" fmla="*/ 270 h 438"/>
                <a:gd name="T28" fmla="*/ 61 w 92"/>
                <a:gd name="T29" fmla="*/ 199 h 438"/>
                <a:gd name="T30" fmla="*/ 63 w 92"/>
                <a:gd name="T31" fmla="*/ 129 h 438"/>
                <a:gd name="T32" fmla="*/ 73 w 92"/>
                <a:gd name="T33" fmla="*/ 61 h 438"/>
                <a:gd name="T34" fmla="*/ 92 w 92"/>
                <a:gd name="T35" fmla="*/ 5 h 438"/>
                <a:gd name="T36" fmla="*/ 92 w 92"/>
                <a:gd name="T37" fmla="*/ 4 h 438"/>
                <a:gd name="T38" fmla="*/ 92 w 92"/>
                <a:gd name="T39" fmla="*/ 3 h 438"/>
                <a:gd name="T40" fmla="*/ 90 w 92"/>
                <a:gd name="T41" fmla="*/ 1 h 438"/>
                <a:gd name="T42" fmla="*/ 87 w 92"/>
                <a:gd name="T43" fmla="*/ 0 h 438"/>
                <a:gd name="T44" fmla="*/ 80 w 92"/>
                <a:gd name="T45" fmla="*/ 0 h 438"/>
                <a:gd name="T46" fmla="*/ 68 w 92"/>
                <a:gd name="T47" fmla="*/ 0 h 438"/>
                <a:gd name="T48" fmla="*/ 51 w 92"/>
                <a:gd name="T49" fmla="*/ 3 h 438"/>
                <a:gd name="T50" fmla="*/ 29 w 92"/>
                <a:gd name="T51" fmla="*/ 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2" h="438">
                  <a:moveTo>
                    <a:pt x="29" y="8"/>
                  </a:moveTo>
                  <a:lnTo>
                    <a:pt x="26" y="16"/>
                  </a:lnTo>
                  <a:lnTo>
                    <a:pt x="20" y="42"/>
                  </a:lnTo>
                  <a:lnTo>
                    <a:pt x="12" y="81"/>
                  </a:lnTo>
                  <a:lnTo>
                    <a:pt x="4" y="133"/>
                  </a:lnTo>
                  <a:lnTo>
                    <a:pt x="0" y="196"/>
                  </a:lnTo>
                  <a:lnTo>
                    <a:pt x="0" y="270"/>
                  </a:lnTo>
                  <a:lnTo>
                    <a:pt x="9" y="351"/>
                  </a:lnTo>
                  <a:lnTo>
                    <a:pt x="25" y="438"/>
                  </a:lnTo>
                  <a:lnTo>
                    <a:pt x="88" y="435"/>
                  </a:lnTo>
                  <a:lnTo>
                    <a:pt x="85" y="422"/>
                  </a:lnTo>
                  <a:lnTo>
                    <a:pt x="79" y="386"/>
                  </a:lnTo>
                  <a:lnTo>
                    <a:pt x="72" y="334"/>
                  </a:lnTo>
                  <a:lnTo>
                    <a:pt x="65" y="270"/>
                  </a:lnTo>
                  <a:lnTo>
                    <a:pt x="61" y="199"/>
                  </a:lnTo>
                  <a:lnTo>
                    <a:pt x="63" y="129"/>
                  </a:lnTo>
                  <a:lnTo>
                    <a:pt x="73" y="61"/>
                  </a:lnTo>
                  <a:lnTo>
                    <a:pt x="92" y="5"/>
                  </a:lnTo>
                  <a:lnTo>
                    <a:pt x="92" y="4"/>
                  </a:lnTo>
                  <a:lnTo>
                    <a:pt x="92" y="3"/>
                  </a:lnTo>
                  <a:lnTo>
                    <a:pt x="90" y="1"/>
                  </a:lnTo>
                  <a:lnTo>
                    <a:pt x="87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1" y="3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89" name="Freeform 369"/>
            <p:cNvSpPr>
              <a:spLocks/>
            </p:cNvSpPr>
            <p:nvPr/>
          </p:nvSpPr>
          <p:spPr bwMode="auto">
            <a:xfrm>
              <a:off x="3963" y="3296"/>
              <a:ext cx="8" cy="39"/>
            </a:xfrm>
            <a:custGeom>
              <a:avLst/>
              <a:gdLst>
                <a:gd name="T0" fmla="*/ 23 w 73"/>
                <a:gd name="T1" fmla="*/ 7 h 347"/>
                <a:gd name="T2" fmla="*/ 21 w 73"/>
                <a:gd name="T3" fmla="*/ 14 h 347"/>
                <a:gd name="T4" fmla="*/ 16 w 73"/>
                <a:gd name="T5" fmla="*/ 33 h 347"/>
                <a:gd name="T6" fmla="*/ 10 w 73"/>
                <a:gd name="T7" fmla="*/ 64 h 347"/>
                <a:gd name="T8" fmla="*/ 4 w 73"/>
                <a:gd name="T9" fmla="*/ 105 h 347"/>
                <a:gd name="T10" fmla="*/ 0 w 73"/>
                <a:gd name="T11" fmla="*/ 155 h 347"/>
                <a:gd name="T12" fmla="*/ 0 w 73"/>
                <a:gd name="T13" fmla="*/ 213 h 347"/>
                <a:gd name="T14" fmla="*/ 7 w 73"/>
                <a:gd name="T15" fmla="*/ 278 h 347"/>
                <a:gd name="T16" fmla="*/ 20 w 73"/>
                <a:gd name="T17" fmla="*/ 347 h 347"/>
                <a:gd name="T18" fmla="*/ 70 w 73"/>
                <a:gd name="T19" fmla="*/ 344 h 347"/>
                <a:gd name="T20" fmla="*/ 68 w 73"/>
                <a:gd name="T21" fmla="*/ 334 h 347"/>
                <a:gd name="T22" fmla="*/ 63 w 73"/>
                <a:gd name="T23" fmla="*/ 305 h 347"/>
                <a:gd name="T24" fmla="*/ 56 w 73"/>
                <a:gd name="T25" fmla="*/ 265 h 347"/>
                <a:gd name="T26" fmla="*/ 51 w 73"/>
                <a:gd name="T27" fmla="*/ 213 h 347"/>
                <a:gd name="T28" fmla="*/ 48 w 73"/>
                <a:gd name="T29" fmla="*/ 158 h 347"/>
                <a:gd name="T30" fmla="*/ 50 w 73"/>
                <a:gd name="T31" fmla="*/ 101 h 347"/>
                <a:gd name="T32" fmla="*/ 57 w 73"/>
                <a:gd name="T33" fmla="*/ 49 h 347"/>
                <a:gd name="T34" fmla="*/ 73 w 73"/>
                <a:gd name="T35" fmla="*/ 4 h 347"/>
                <a:gd name="T36" fmla="*/ 73 w 73"/>
                <a:gd name="T37" fmla="*/ 4 h 347"/>
                <a:gd name="T38" fmla="*/ 73 w 73"/>
                <a:gd name="T39" fmla="*/ 2 h 347"/>
                <a:gd name="T40" fmla="*/ 72 w 73"/>
                <a:gd name="T41" fmla="*/ 1 h 347"/>
                <a:gd name="T42" fmla="*/ 69 w 73"/>
                <a:gd name="T43" fmla="*/ 0 h 347"/>
                <a:gd name="T44" fmla="*/ 63 w 73"/>
                <a:gd name="T45" fmla="*/ 0 h 347"/>
                <a:gd name="T46" fmla="*/ 53 w 73"/>
                <a:gd name="T47" fmla="*/ 1 h 347"/>
                <a:gd name="T48" fmla="*/ 41 w 73"/>
                <a:gd name="T49" fmla="*/ 3 h 347"/>
                <a:gd name="T50" fmla="*/ 23 w 73"/>
                <a:gd name="T51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347">
                  <a:moveTo>
                    <a:pt x="23" y="7"/>
                  </a:moveTo>
                  <a:lnTo>
                    <a:pt x="21" y="14"/>
                  </a:lnTo>
                  <a:lnTo>
                    <a:pt x="16" y="33"/>
                  </a:lnTo>
                  <a:lnTo>
                    <a:pt x="10" y="64"/>
                  </a:lnTo>
                  <a:lnTo>
                    <a:pt x="4" y="105"/>
                  </a:lnTo>
                  <a:lnTo>
                    <a:pt x="0" y="155"/>
                  </a:lnTo>
                  <a:lnTo>
                    <a:pt x="0" y="213"/>
                  </a:lnTo>
                  <a:lnTo>
                    <a:pt x="7" y="278"/>
                  </a:lnTo>
                  <a:lnTo>
                    <a:pt x="20" y="347"/>
                  </a:lnTo>
                  <a:lnTo>
                    <a:pt x="70" y="344"/>
                  </a:lnTo>
                  <a:lnTo>
                    <a:pt x="68" y="334"/>
                  </a:lnTo>
                  <a:lnTo>
                    <a:pt x="63" y="305"/>
                  </a:lnTo>
                  <a:lnTo>
                    <a:pt x="56" y="265"/>
                  </a:lnTo>
                  <a:lnTo>
                    <a:pt x="51" y="213"/>
                  </a:lnTo>
                  <a:lnTo>
                    <a:pt x="48" y="158"/>
                  </a:lnTo>
                  <a:lnTo>
                    <a:pt x="50" y="101"/>
                  </a:lnTo>
                  <a:lnTo>
                    <a:pt x="57" y="49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2" y="1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3" y="1"/>
                  </a:lnTo>
                  <a:lnTo>
                    <a:pt x="41" y="3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90" name="Freeform 370"/>
            <p:cNvSpPr>
              <a:spLocks/>
            </p:cNvSpPr>
            <p:nvPr/>
          </p:nvSpPr>
          <p:spPr bwMode="auto">
            <a:xfrm>
              <a:off x="3964" y="3301"/>
              <a:ext cx="6" cy="28"/>
            </a:xfrm>
            <a:custGeom>
              <a:avLst/>
              <a:gdLst>
                <a:gd name="T0" fmla="*/ 16 w 52"/>
                <a:gd name="T1" fmla="*/ 5 h 256"/>
                <a:gd name="T2" fmla="*/ 15 w 52"/>
                <a:gd name="T3" fmla="*/ 10 h 256"/>
                <a:gd name="T4" fmla="*/ 11 w 52"/>
                <a:gd name="T5" fmla="*/ 24 h 256"/>
                <a:gd name="T6" fmla="*/ 6 w 52"/>
                <a:gd name="T7" fmla="*/ 47 h 256"/>
                <a:gd name="T8" fmla="*/ 2 w 52"/>
                <a:gd name="T9" fmla="*/ 77 h 256"/>
                <a:gd name="T10" fmla="*/ 0 w 52"/>
                <a:gd name="T11" fmla="*/ 115 h 256"/>
                <a:gd name="T12" fmla="*/ 0 w 52"/>
                <a:gd name="T13" fmla="*/ 157 h 256"/>
                <a:gd name="T14" fmla="*/ 4 w 52"/>
                <a:gd name="T15" fmla="*/ 205 h 256"/>
                <a:gd name="T16" fmla="*/ 14 w 52"/>
                <a:gd name="T17" fmla="*/ 256 h 256"/>
                <a:gd name="T18" fmla="*/ 50 w 52"/>
                <a:gd name="T19" fmla="*/ 254 h 256"/>
                <a:gd name="T20" fmla="*/ 49 w 52"/>
                <a:gd name="T21" fmla="*/ 247 h 256"/>
                <a:gd name="T22" fmla="*/ 45 w 52"/>
                <a:gd name="T23" fmla="*/ 226 h 256"/>
                <a:gd name="T24" fmla="*/ 41 w 52"/>
                <a:gd name="T25" fmla="*/ 195 h 256"/>
                <a:gd name="T26" fmla="*/ 37 w 52"/>
                <a:gd name="T27" fmla="*/ 157 h 256"/>
                <a:gd name="T28" fmla="*/ 35 w 52"/>
                <a:gd name="T29" fmla="*/ 116 h 256"/>
                <a:gd name="T30" fmla="*/ 36 w 52"/>
                <a:gd name="T31" fmla="*/ 74 h 256"/>
                <a:gd name="T32" fmla="*/ 41 w 52"/>
                <a:gd name="T33" fmla="*/ 35 h 256"/>
                <a:gd name="T34" fmla="*/ 52 w 52"/>
                <a:gd name="T35" fmla="*/ 3 h 256"/>
                <a:gd name="T36" fmla="*/ 52 w 52"/>
                <a:gd name="T37" fmla="*/ 3 h 256"/>
                <a:gd name="T38" fmla="*/ 52 w 52"/>
                <a:gd name="T39" fmla="*/ 2 h 256"/>
                <a:gd name="T40" fmla="*/ 51 w 52"/>
                <a:gd name="T41" fmla="*/ 1 h 256"/>
                <a:gd name="T42" fmla="*/ 49 w 52"/>
                <a:gd name="T43" fmla="*/ 0 h 256"/>
                <a:gd name="T44" fmla="*/ 45 w 52"/>
                <a:gd name="T45" fmla="*/ 0 h 256"/>
                <a:gd name="T46" fmla="*/ 39 w 52"/>
                <a:gd name="T47" fmla="*/ 0 h 256"/>
                <a:gd name="T48" fmla="*/ 29 w 52"/>
                <a:gd name="T49" fmla="*/ 2 h 256"/>
                <a:gd name="T50" fmla="*/ 16 w 52"/>
                <a:gd name="T51" fmla="*/ 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256">
                  <a:moveTo>
                    <a:pt x="16" y="5"/>
                  </a:moveTo>
                  <a:lnTo>
                    <a:pt x="15" y="10"/>
                  </a:lnTo>
                  <a:lnTo>
                    <a:pt x="11" y="24"/>
                  </a:lnTo>
                  <a:lnTo>
                    <a:pt x="6" y="47"/>
                  </a:lnTo>
                  <a:lnTo>
                    <a:pt x="2" y="77"/>
                  </a:lnTo>
                  <a:lnTo>
                    <a:pt x="0" y="115"/>
                  </a:lnTo>
                  <a:lnTo>
                    <a:pt x="0" y="157"/>
                  </a:lnTo>
                  <a:lnTo>
                    <a:pt x="4" y="205"/>
                  </a:lnTo>
                  <a:lnTo>
                    <a:pt x="14" y="256"/>
                  </a:lnTo>
                  <a:lnTo>
                    <a:pt x="50" y="254"/>
                  </a:lnTo>
                  <a:lnTo>
                    <a:pt x="49" y="247"/>
                  </a:lnTo>
                  <a:lnTo>
                    <a:pt x="45" y="226"/>
                  </a:lnTo>
                  <a:lnTo>
                    <a:pt x="41" y="195"/>
                  </a:lnTo>
                  <a:lnTo>
                    <a:pt x="37" y="157"/>
                  </a:lnTo>
                  <a:lnTo>
                    <a:pt x="35" y="116"/>
                  </a:lnTo>
                  <a:lnTo>
                    <a:pt x="36" y="74"/>
                  </a:lnTo>
                  <a:lnTo>
                    <a:pt x="41" y="35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9" y="2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91" name="Freeform 371"/>
            <p:cNvSpPr>
              <a:spLocks/>
            </p:cNvSpPr>
            <p:nvPr/>
          </p:nvSpPr>
          <p:spPr bwMode="auto">
            <a:xfrm>
              <a:off x="4046" y="3273"/>
              <a:ext cx="20" cy="77"/>
            </a:xfrm>
            <a:custGeom>
              <a:avLst/>
              <a:gdLst>
                <a:gd name="T0" fmla="*/ 176 w 176"/>
                <a:gd name="T1" fmla="*/ 5 h 693"/>
                <a:gd name="T2" fmla="*/ 172 w 176"/>
                <a:gd name="T3" fmla="*/ 10 h 693"/>
                <a:gd name="T4" fmla="*/ 159 w 176"/>
                <a:gd name="T5" fmla="*/ 28 h 693"/>
                <a:gd name="T6" fmla="*/ 144 w 176"/>
                <a:gd name="T7" fmla="*/ 63 h 693"/>
                <a:gd name="T8" fmla="*/ 129 w 176"/>
                <a:gd name="T9" fmla="*/ 123 h 693"/>
                <a:gd name="T10" fmla="*/ 117 w 176"/>
                <a:gd name="T11" fmla="*/ 210 h 693"/>
                <a:gd name="T12" fmla="*/ 110 w 176"/>
                <a:gd name="T13" fmla="*/ 331 h 693"/>
                <a:gd name="T14" fmla="*/ 115 w 176"/>
                <a:gd name="T15" fmla="*/ 490 h 693"/>
                <a:gd name="T16" fmla="*/ 131 w 176"/>
                <a:gd name="T17" fmla="*/ 693 h 693"/>
                <a:gd name="T18" fmla="*/ 32 w 176"/>
                <a:gd name="T19" fmla="*/ 693 h 693"/>
                <a:gd name="T20" fmla="*/ 29 w 176"/>
                <a:gd name="T21" fmla="*/ 673 h 693"/>
                <a:gd name="T22" fmla="*/ 20 w 176"/>
                <a:gd name="T23" fmla="*/ 617 h 693"/>
                <a:gd name="T24" fmla="*/ 11 w 176"/>
                <a:gd name="T25" fmla="*/ 533 h 693"/>
                <a:gd name="T26" fmla="*/ 3 w 176"/>
                <a:gd name="T27" fmla="*/ 430 h 693"/>
                <a:gd name="T28" fmla="*/ 0 w 176"/>
                <a:gd name="T29" fmla="*/ 317 h 693"/>
                <a:gd name="T30" fmla="*/ 6 w 176"/>
                <a:gd name="T31" fmla="*/ 202 h 693"/>
                <a:gd name="T32" fmla="*/ 23 w 176"/>
                <a:gd name="T33" fmla="*/ 93 h 693"/>
                <a:gd name="T34" fmla="*/ 57 w 176"/>
                <a:gd name="T35" fmla="*/ 0 h 693"/>
                <a:gd name="T36" fmla="*/ 176 w 176"/>
                <a:gd name="T37" fmla="*/ 5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693">
                  <a:moveTo>
                    <a:pt x="176" y="5"/>
                  </a:moveTo>
                  <a:lnTo>
                    <a:pt x="172" y="10"/>
                  </a:lnTo>
                  <a:lnTo>
                    <a:pt x="159" y="28"/>
                  </a:lnTo>
                  <a:lnTo>
                    <a:pt x="144" y="63"/>
                  </a:lnTo>
                  <a:lnTo>
                    <a:pt x="129" y="123"/>
                  </a:lnTo>
                  <a:lnTo>
                    <a:pt x="117" y="210"/>
                  </a:lnTo>
                  <a:lnTo>
                    <a:pt x="110" y="331"/>
                  </a:lnTo>
                  <a:lnTo>
                    <a:pt x="115" y="490"/>
                  </a:lnTo>
                  <a:lnTo>
                    <a:pt x="131" y="693"/>
                  </a:lnTo>
                  <a:lnTo>
                    <a:pt x="32" y="693"/>
                  </a:lnTo>
                  <a:lnTo>
                    <a:pt x="29" y="673"/>
                  </a:lnTo>
                  <a:lnTo>
                    <a:pt x="20" y="617"/>
                  </a:lnTo>
                  <a:lnTo>
                    <a:pt x="11" y="533"/>
                  </a:lnTo>
                  <a:lnTo>
                    <a:pt x="3" y="430"/>
                  </a:lnTo>
                  <a:lnTo>
                    <a:pt x="0" y="317"/>
                  </a:lnTo>
                  <a:lnTo>
                    <a:pt x="6" y="202"/>
                  </a:lnTo>
                  <a:lnTo>
                    <a:pt x="23" y="93"/>
                  </a:lnTo>
                  <a:lnTo>
                    <a:pt x="57" y="0"/>
                  </a:lnTo>
                  <a:lnTo>
                    <a:pt x="17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92" name="Freeform 372"/>
            <p:cNvSpPr>
              <a:spLocks/>
            </p:cNvSpPr>
            <p:nvPr/>
          </p:nvSpPr>
          <p:spPr bwMode="auto">
            <a:xfrm>
              <a:off x="4047" y="3279"/>
              <a:ext cx="16" cy="65"/>
            </a:xfrm>
            <a:custGeom>
              <a:avLst/>
              <a:gdLst>
                <a:gd name="T0" fmla="*/ 149 w 149"/>
                <a:gd name="T1" fmla="*/ 4 h 592"/>
                <a:gd name="T2" fmla="*/ 145 w 149"/>
                <a:gd name="T3" fmla="*/ 8 h 592"/>
                <a:gd name="T4" fmla="*/ 136 w 149"/>
                <a:gd name="T5" fmla="*/ 24 h 592"/>
                <a:gd name="T6" fmla="*/ 123 w 149"/>
                <a:gd name="T7" fmla="*/ 54 h 592"/>
                <a:gd name="T8" fmla="*/ 110 w 149"/>
                <a:gd name="T9" fmla="*/ 104 h 592"/>
                <a:gd name="T10" fmla="*/ 99 w 149"/>
                <a:gd name="T11" fmla="*/ 179 h 592"/>
                <a:gd name="T12" fmla="*/ 94 w 149"/>
                <a:gd name="T13" fmla="*/ 282 h 592"/>
                <a:gd name="T14" fmla="*/ 97 w 149"/>
                <a:gd name="T15" fmla="*/ 418 h 592"/>
                <a:gd name="T16" fmla="*/ 112 w 149"/>
                <a:gd name="T17" fmla="*/ 592 h 592"/>
                <a:gd name="T18" fmla="*/ 27 w 149"/>
                <a:gd name="T19" fmla="*/ 592 h 592"/>
                <a:gd name="T20" fmla="*/ 24 w 149"/>
                <a:gd name="T21" fmla="*/ 575 h 592"/>
                <a:gd name="T22" fmla="*/ 17 w 149"/>
                <a:gd name="T23" fmla="*/ 527 h 592"/>
                <a:gd name="T24" fmla="*/ 9 w 149"/>
                <a:gd name="T25" fmla="*/ 455 h 592"/>
                <a:gd name="T26" fmla="*/ 2 w 149"/>
                <a:gd name="T27" fmla="*/ 367 h 592"/>
                <a:gd name="T28" fmla="*/ 0 w 149"/>
                <a:gd name="T29" fmla="*/ 271 h 592"/>
                <a:gd name="T30" fmla="*/ 5 w 149"/>
                <a:gd name="T31" fmla="*/ 173 h 592"/>
                <a:gd name="T32" fmla="*/ 20 w 149"/>
                <a:gd name="T33" fmla="*/ 80 h 592"/>
                <a:gd name="T34" fmla="*/ 48 w 149"/>
                <a:gd name="T35" fmla="*/ 0 h 592"/>
                <a:gd name="T36" fmla="*/ 149 w 149"/>
                <a:gd name="T37" fmla="*/ 4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9" h="592">
                  <a:moveTo>
                    <a:pt x="149" y="4"/>
                  </a:moveTo>
                  <a:lnTo>
                    <a:pt x="145" y="8"/>
                  </a:lnTo>
                  <a:lnTo>
                    <a:pt x="136" y="24"/>
                  </a:lnTo>
                  <a:lnTo>
                    <a:pt x="123" y="54"/>
                  </a:lnTo>
                  <a:lnTo>
                    <a:pt x="110" y="104"/>
                  </a:lnTo>
                  <a:lnTo>
                    <a:pt x="99" y="179"/>
                  </a:lnTo>
                  <a:lnTo>
                    <a:pt x="94" y="282"/>
                  </a:lnTo>
                  <a:lnTo>
                    <a:pt x="97" y="418"/>
                  </a:lnTo>
                  <a:lnTo>
                    <a:pt x="112" y="592"/>
                  </a:lnTo>
                  <a:lnTo>
                    <a:pt x="27" y="592"/>
                  </a:lnTo>
                  <a:lnTo>
                    <a:pt x="24" y="575"/>
                  </a:lnTo>
                  <a:lnTo>
                    <a:pt x="17" y="527"/>
                  </a:lnTo>
                  <a:lnTo>
                    <a:pt x="9" y="455"/>
                  </a:lnTo>
                  <a:lnTo>
                    <a:pt x="2" y="367"/>
                  </a:lnTo>
                  <a:lnTo>
                    <a:pt x="0" y="271"/>
                  </a:lnTo>
                  <a:lnTo>
                    <a:pt x="5" y="173"/>
                  </a:lnTo>
                  <a:lnTo>
                    <a:pt x="20" y="80"/>
                  </a:lnTo>
                  <a:lnTo>
                    <a:pt x="48" y="0"/>
                  </a:lnTo>
                  <a:lnTo>
                    <a:pt x="149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93" name="Freeform 373"/>
            <p:cNvSpPr>
              <a:spLocks/>
            </p:cNvSpPr>
            <p:nvPr/>
          </p:nvSpPr>
          <p:spPr bwMode="auto">
            <a:xfrm>
              <a:off x="4048" y="3284"/>
              <a:ext cx="13" cy="54"/>
            </a:xfrm>
            <a:custGeom>
              <a:avLst/>
              <a:gdLst>
                <a:gd name="T0" fmla="*/ 124 w 124"/>
                <a:gd name="T1" fmla="*/ 4 h 490"/>
                <a:gd name="T2" fmla="*/ 121 w 124"/>
                <a:gd name="T3" fmla="*/ 7 h 490"/>
                <a:gd name="T4" fmla="*/ 113 w 124"/>
                <a:gd name="T5" fmla="*/ 21 h 490"/>
                <a:gd name="T6" fmla="*/ 103 w 124"/>
                <a:gd name="T7" fmla="*/ 45 h 490"/>
                <a:gd name="T8" fmla="*/ 91 w 124"/>
                <a:gd name="T9" fmla="*/ 87 h 490"/>
                <a:gd name="T10" fmla="*/ 83 w 124"/>
                <a:gd name="T11" fmla="*/ 148 h 490"/>
                <a:gd name="T12" fmla="*/ 79 w 124"/>
                <a:gd name="T13" fmla="*/ 234 h 490"/>
                <a:gd name="T14" fmla="*/ 81 w 124"/>
                <a:gd name="T15" fmla="*/ 347 h 490"/>
                <a:gd name="T16" fmla="*/ 93 w 124"/>
                <a:gd name="T17" fmla="*/ 490 h 490"/>
                <a:gd name="T18" fmla="*/ 23 w 124"/>
                <a:gd name="T19" fmla="*/ 490 h 490"/>
                <a:gd name="T20" fmla="*/ 21 w 124"/>
                <a:gd name="T21" fmla="*/ 476 h 490"/>
                <a:gd name="T22" fmla="*/ 15 w 124"/>
                <a:gd name="T23" fmla="*/ 436 h 490"/>
                <a:gd name="T24" fmla="*/ 8 w 124"/>
                <a:gd name="T25" fmla="*/ 377 h 490"/>
                <a:gd name="T26" fmla="*/ 2 w 124"/>
                <a:gd name="T27" fmla="*/ 304 h 490"/>
                <a:gd name="T28" fmla="*/ 0 w 124"/>
                <a:gd name="T29" fmla="*/ 224 h 490"/>
                <a:gd name="T30" fmla="*/ 4 w 124"/>
                <a:gd name="T31" fmla="*/ 143 h 490"/>
                <a:gd name="T32" fmla="*/ 17 w 124"/>
                <a:gd name="T33" fmla="*/ 67 h 490"/>
                <a:gd name="T34" fmla="*/ 40 w 124"/>
                <a:gd name="T35" fmla="*/ 0 h 490"/>
                <a:gd name="T36" fmla="*/ 124 w 124"/>
                <a:gd name="T37" fmla="*/ 4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490">
                  <a:moveTo>
                    <a:pt x="124" y="4"/>
                  </a:moveTo>
                  <a:lnTo>
                    <a:pt x="121" y="7"/>
                  </a:lnTo>
                  <a:lnTo>
                    <a:pt x="113" y="21"/>
                  </a:lnTo>
                  <a:lnTo>
                    <a:pt x="103" y="45"/>
                  </a:lnTo>
                  <a:lnTo>
                    <a:pt x="91" y="87"/>
                  </a:lnTo>
                  <a:lnTo>
                    <a:pt x="83" y="148"/>
                  </a:lnTo>
                  <a:lnTo>
                    <a:pt x="79" y="234"/>
                  </a:lnTo>
                  <a:lnTo>
                    <a:pt x="81" y="347"/>
                  </a:lnTo>
                  <a:lnTo>
                    <a:pt x="93" y="490"/>
                  </a:lnTo>
                  <a:lnTo>
                    <a:pt x="23" y="490"/>
                  </a:lnTo>
                  <a:lnTo>
                    <a:pt x="21" y="476"/>
                  </a:lnTo>
                  <a:lnTo>
                    <a:pt x="15" y="436"/>
                  </a:lnTo>
                  <a:lnTo>
                    <a:pt x="8" y="377"/>
                  </a:lnTo>
                  <a:lnTo>
                    <a:pt x="2" y="304"/>
                  </a:lnTo>
                  <a:lnTo>
                    <a:pt x="0" y="224"/>
                  </a:lnTo>
                  <a:lnTo>
                    <a:pt x="4" y="143"/>
                  </a:lnTo>
                  <a:lnTo>
                    <a:pt x="17" y="67"/>
                  </a:lnTo>
                  <a:lnTo>
                    <a:pt x="40" y="0"/>
                  </a:lnTo>
                  <a:lnTo>
                    <a:pt x="124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94" name="Freeform 374"/>
            <p:cNvSpPr>
              <a:spLocks/>
            </p:cNvSpPr>
            <p:nvPr/>
          </p:nvSpPr>
          <p:spPr bwMode="auto">
            <a:xfrm>
              <a:off x="4048" y="3289"/>
              <a:ext cx="11" cy="43"/>
            </a:xfrm>
            <a:custGeom>
              <a:avLst/>
              <a:gdLst>
                <a:gd name="T0" fmla="*/ 99 w 99"/>
                <a:gd name="T1" fmla="*/ 3 h 389"/>
                <a:gd name="T2" fmla="*/ 96 w 99"/>
                <a:gd name="T3" fmla="*/ 6 h 389"/>
                <a:gd name="T4" fmla="*/ 89 w 99"/>
                <a:gd name="T5" fmla="*/ 16 h 389"/>
                <a:gd name="T6" fmla="*/ 81 w 99"/>
                <a:gd name="T7" fmla="*/ 36 h 389"/>
                <a:gd name="T8" fmla="*/ 72 w 99"/>
                <a:gd name="T9" fmla="*/ 69 h 389"/>
                <a:gd name="T10" fmla="*/ 66 w 99"/>
                <a:gd name="T11" fmla="*/ 118 h 389"/>
                <a:gd name="T12" fmla="*/ 62 w 99"/>
                <a:gd name="T13" fmla="*/ 185 h 389"/>
                <a:gd name="T14" fmla="*/ 64 w 99"/>
                <a:gd name="T15" fmla="*/ 275 h 389"/>
                <a:gd name="T16" fmla="*/ 73 w 99"/>
                <a:gd name="T17" fmla="*/ 389 h 389"/>
                <a:gd name="T18" fmla="*/ 18 w 99"/>
                <a:gd name="T19" fmla="*/ 389 h 389"/>
                <a:gd name="T20" fmla="*/ 16 w 99"/>
                <a:gd name="T21" fmla="*/ 378 h 389"/>
                <a:gd name="T22" fmla="*/ 11 w 99"/>
                <a:gd name="T23" fmla="*/ 346 h 389"/>
                <a:gd name="T24" fmla="*/ 6 w 99"/>
                <a:gd name="T25" fmla="*/ 299 h 389"/>
                <a:gd name="T26" fmla="*/ 2 w 99"/>
                <a:gd name="T27" fmla="*/ 242 h 389"/>
                <a:gd name="T28" fmla="*/ 0 w 99"/>
                <a:gd name="T29" fmla="*/ 178 h 389"/>
                <a:gd name="T30" fmla="*/ 4 w 99"/>
                <a:gd name="T31" fmla="*/ 114 h 389"/>
                <a:gd name="T32" fmla="*/ 14 w 99"/>
                <a:gd name="T33" fmla="*/ 52 h 389"/>
                <a:gd name="T34" fmla="*/ 32 w 99"/>
                <a:gd name="T35" fmla="*/ 0 h 389"/>
                <a:gd name="T36" fmla="*/ 99 w 99"/>
                <a:gd name="T37" fmla="*/ 3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389">
                  <a:moveTo>
                    <a:pt x="99" y="3"/>
                  </a:moveTo>
                  <a:lnTo>
                    <a:pt x="96" y="6"/>
                  </a:lnTo>
                  <a:lnTo>
                    <a:pt x="89" y="16"/>
                  </a:lnTo>
                  <a:lnTo>
                    <a:pt x="81" y="36"/>
                  </a:lnTo>
                  <a:lnTo>
                    <a:pt x="72" y="69"/>
                  </a:lnTo>
                  <a:lnTo>
                    <a:pt x="66" y="118"/>
                  </a:lnTo>
                  <a:lnTo>
                    <a:pt x="62" y="185"/>
                  </a:lnTo>
                  <a:lnTo>
                    <a:pt x="64" y="275"/>
                  </a:lnTo>
                  <a:lnTo>
                    <a:pt x="73" y="389"/>
                  </a:lnTo>
                  <a:lnTo>
                    <a:pt x="18" y="389"/>
                  </a:lnTo>
                  <a:lnTo>
                    <a:pt x="16" y="378"/>
                  </a:lnTo>
                  <a:lnTo>
                    <a:pt x="11" y="346"/>
                  </a:lnTo>
                  <a:lnTo>
                    <a:pt x="6" y="299"/>
                  </a:lnTo>
                  <a:lnTo>
                    <a:pt x="2" y="242"/>
                  </a:lnTo>
                  <a:lnTo>
                    <a:pt x="0" y="178"/>
                  </a:lnTo>
                  <a:lnTo>
                    <a:pt x="4" y="114"/>
                  </a:lnTo>
                  <a:lnTo>
                    <a:pt x="14" y="52"/>
                  </a:lnTo>
                  <a:lnTo>
                    <a:pt x="32" y="0"/>
                  </a:lnTo>
                  <a:lnTo>
                    <a:pt x="99" y="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95" name="Freeform 375"/>
            <p:cNvSpPr>
              <a:spLocks/>
            </p:cNvSpPr>
            <p:nvPr/>
          </p:nvSpPr>
          <p:spPr bwMode="auto">
            <a:xfrm>
              <a:off x="4049" y="3295"/>
              <a:ext cx="8" cy="31"/>
            </a:xfrm>
            <a:custGeom>
              <a:avLst/>
              <a:gdLst>
                <a:gd name="T0" fmla="*/ 72 w 72"/>
                <a:gd name="T1" fmla="*/ 2 h 287"/>
                <a:gd name="T2" fmla="*/ 70 w 72"/>
                <a:gd name="T3" fmla="*/ 4 h 287"/>
                <a:gd name="T4" fmla="*/ 66 w 72"/>
                <a:gd name="T5" fmla="*/ 12 h 287"/>
                <a:gd name="T6" fmla="*/ 59 w 72"/>
                <a:gd name="T7" fmla="*/ 27 h 287"/>
                <a:gd name="T8" fmla="*/ 53 w 72"/>
                <a:gd name="T9" fmla="*/ 50 h 287"/>
                <a:gd name="T10" fmla="*/ 48 w 72"/>
                <a:gd name="T11" fmla="*/ 87 h 287"/>
                <a:gd name="T12" fmla="*/ 46 w 72"/>
                <a:gd name="T13" fmla="*/ 137 h 287"/>
                <a:gd name="T14" fmla="*/ 47 w 72"/>
                <a:gd name="T15" fmla="*/ 203 h 287"/>
                <a:gd name="T16" fmla="*/ 54 w 72"/>
                <a:gd name="T17" fmla="*/ 287 h 287"/>
                <a:gd name="T18" fmla="*/ 13 w 72"/>
                <a:gd name="T19" fmla="*/ 287 h 287"/>
                <a:gd name="T20" fmla="*/ 12 w 72"/>
                <a:gd name="T21" fmla="*/ 279 h 287"/>
                <a:gd name="T22" fmla="*/ 8 w 72"/>
                <a:gd name="T23" fmla="*/ 255 h 287"/>
                <a:gd name="T24" fmla="*/ 4 w 72"/>
                <a:gd name="T25" fmla="*/ 220 h 287"/>
                <a:gd name="T26" fmla="*/ 1 w 72"/>
                <a:gd name="T27" fmla="*/ 178 h 287"/>
                <a:gd name="T28" fmla="*/ 0 w 72"/>
                <a:gd name="T29" fmla="*/ 131 h 287"/>
                <a:gd name="T30" fmla="*/ 2 w 72"/>
                <a:gd name="T31" fmla="*/ 84 h 287"/>
                <a:gd name="T32" fmla="*/ 9 w 72"/>
                <a:gd name="T33" fmla="*/ 39 h 287"/>
                <a:gd name="T34" fmla="*/ 23 w 72"/>
                <a:gd name="T35" fmla="*/ 0 h 287"/>
                <a:gd name="T36" fmla="*/ 72 w 72"/>
                <a:gd name="T37" fmla="*/ 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87">
                  <a:moveTo>
                    <a:pt x="72" y="2"/>
                  </a:moveTo>
                  <a:lnTo>
                    <a:pt x="70" y="4"/>
                  </a:lnTo>
                  <a:lnTo>
                    <a:pt x="66" y="12"/>
                  </a:lnTo>
                  <a:lnTo>
                    <a:pt x="59" y="27"/>
                  </a:lnTo>
                  <a:lnTo>
                    <a:pt x="53" y="50"/>
                  </a:lnTo>
                  <a:lnTo>
                    <a:pt x="48" y="87"/>
                  </a:lnTo>
                  <a:lnTo>
                    <a:pt x="46" y="137"/>
                  </a:lnTo>
                  <a:lnTo>
                    <a:pt x="47" y="203"/>
                  </a:lnTo>
                  <a:lnTo>
                    <a:pt x="54" y="287"/>
                  </a:lnTo>
                  <a:lnTo>
                    <a:pt x="13" y="287"/>
                  </a:lnTo>
                  <a:lnTo>
                    <a:pt x="12" y="279"/>
                  </a:lnTo>
                  <a:lnTo>
                    <a:pt x="8" y="255"/>
                  </a:lnTo>
                  <a:lnTo>
                    <a:pt x="4" y="220"/>
                  </a:lnTo>
                  <a:lnTo>
                    <a:pt x="1" y="178"/>
                  </a:lnTo>
                  <a:lnTo>
                    <a:pt x="0" y="131"/>
                  </a:lnTo>
                  <a:lnTo>
                    <a:pt x="2" y="84"/>
                  </a:lnTo>
                  <a:lnTo>
                    <a:pt x="9" y="39"/>
                  </a:lnTo>
                  <a:lnTo>
                    <a:pt x="23" y="0"/>
                  </a:lnTo>
                  <a:lnTo>
                    <a:pt x="72" y="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96" name="Rectangle 376"/>
            <p:cNvSpPr>
              <a:spLocks noChangeArrowheads="1"/>
            </p:cNvSpPr>
            <p:nvPr/>
          </p:nvSpPr>
          <p:spPr bwMode="auto">
            <a:xfrm>
              <a:off x="3944" y="3287"/>
              <a:ext cx="3" cy="10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97" name="Freeform 377"/>
            <p:cNvSpPr>
              <a:spLocks/>
            </p:cNvSpPr>
            <p:nvPr/>
          </p:nvSpPr>
          <p:spPr bwMode="auto">
            <a:xfrm>
              <a:off x="3980" y="3285"/>
              <a:ext cx="39" cy="47"/>
            </a:xfrm>
            <a:custGeom>
              <a:avLst/>
              <a:gdLst>
                <a:gd name="T0" fmla="*/ 33 w 354"/>
                <a:gd name="T1" fmla="*/ 39 h 418"/>
                <a:gd name="T2" fmla="*/ 30 w 354"/>
                <a:gd name="T3" fmla="*/ 48 h 418"/>
                <a:gd name="T4" fmla="*/ 23 w 354"/>
                <a:gd name="T5" fmla="*/ 71 h 418"/>
                <a:gd name="T6" fmla="*/ 15 w 354"/>
                <a:gd name="T7" fmla="*/ 107 h 418"/>
                <a:gd name="T8" fmla="*/ 7 w 354"/>
                <a:gd name="T9" fmla="*/ 155 h 418"/>
                <a:gd name="T10" fmla="*/ 1 w 354"/>
                <a:gd name="T11" fmla="*/ 212 h 418"/>
                <a:gd name="T12" fmla="*/ 0 w 354"/>
                <a:gd name="T13" fmla="*/ 276 h 418"/>
                <a:gd name="T14" fmla="*/ 6 w 354"/>
                <a:gd name="T15" fmla="*/ 345 h 418"/>
                <a:gd name="T16" fmla="*/ 21 w 354"/>
                <a:gd name="T17" fmla="*/ 418 h 418"/>
                <a:gd name="T18" fmla="*/ 21 w 354"/>
                <a:gd name="T19" fmla="*/ 415 h 418"/>
                <a:gd name="T20" fmla="*/ 21 w 354"/>
                <a:gd name="T21" fmla="*/ 405 h 418"/>
                <a:gd name="T22" fmla="*/ 21 w 354"/>
                <a:gd name="T23" fmla="*/ 390 h 418"/>
                <a:gd name="T24" fmla="*/ 21 w 354"/>
                <a:gd name="T25" fmla="*/ 372 h 418"/>
                <a:gd name="T26" fmla="*/ 23 w 354"/>
                <a:gd name="T27" fmla="*/ 348 h 418"/>
                <a:gd name="T28" fmla="*/ 27 w 354"/>
                <a:gd name="T29" fmla="*/ 324 h 418"/>
                <a:gd name="T30" fmla="*/ 31 w 354"/>
                <a:gd name="T31" fmla="*/ 296 h 418"/>
                <a:gd name="T32" fmla="*/ 37 w 354"/>
                <a:gd name="T33" fmla="*/ 267 h 418"/>
                <a:gd name="T34" fmla="*/ 46 w 354"/>
                <a:gd name="T35" fmla="*/ 239 h 418"/>
                <a:gd name="T36" fmla="*/ 57 w 354"/>
                <a:gd name="T37" fmla="*/ 211 h 418"/>
                <a:gd name="T38" fmla="*/ 70 w 354"/>
                <a:gd name="T39" fmla="*/ 185 h 418"/>
                <a:gd name="T40" fmla="*/ 88 w 354"/>
                <a:gd name="T41" fmla="*/ 160 h 418"/>
                <a:gd name="T42" fmla="*/ 109 w 354"/>
                <a:gd name="T43" fmla="*/ 139 h 418"/>
                <a:gd name="T44" fmla="*/ 133 w 354"/>
                <a:gd name="T45" fmla="*/ 121 h 418"/>
                <a:gd name="T46" fmla="*/ 163 w 354"/>
                <a:gd name="T47" fmla="*/ 109 h 418"/>
                <a:gd name="T48" fmla="*/ 197 w 354"/>
                <a:gd name="T49" fmla="*/ 102 h 418"/>
                <a:gd name="T50" fmla="*/ 199 w 354"/>
                <a:gd name="T51" fmla="*/ 100 h 418"/>
                <a:gd name="T52" fmla="*/ 205 w 354"/>
                <a:gd name="T53" fmla="*/ 96 h 418"/>
                <a:gd name="T54" fmla="*/ 215 w 354"/>
                <a:gd name="T55" fmla="*/ 88 h 418"/>
                <a:gd name="T56" fmla="*/ 231 w 354"/>
                <a:gd name="T57" fmla="*/ 78 h 418"/>
                <a:gd name="T58" fmla="*/ 252 w 354"/>
                <a:gd name="T59" fmla="*/ 66 h 418"/>
                <a:gd name="T60" fmla="*/ 280 w 354"/>
                <a:gd name="T61" fmla="*/ 52 h 418"/>
                <a:gd name="T62" fmla="*/ 314 w 354"/>
                <a:gd name="T63" fmla="*/ 35 h 418"/>
                <a:gd name="T64" fmla="*/ 354 w 354"/>
                <a:gd name="T65" fmla="*/ 17 h 418"/>
                <a:gd name="T66" fmla="*/ 352 w 354"/>
                <a:gd name="T67" fmla="*/ 16 h 418"/>
                <a:gd name="T68" fmla="*/ 346 w 354"/>
                <a:gd name="T69" fmla="*/ 15 h 418"/>
                <a:gd name="T70" fmla="*/ 337 w 354"/>
                <a:gd name="T71" fmla="*/ 13 h 418"/>
                <a:gd name="T72" fmla="*/ 324 w 354"/>
                <a:gd name="T73" fmla="*/ 11 h 418"/>
                <a:gd name="T74" fmla="*/ 308 w 354"/>
                <a:gd name="T75" fmla="*/ 8 h 418"/>
                <a:gd name="T76" fmla="*/ 290 w 354"/>
                <a:gd name="T77" fmla="*/ 6 h 418"/>
                <a:gd name="T78" fmla="*/ 269 w 354"/>
                <a:gd name="T79" fmla="*/ 4 h 418"/>
                <a:gd name="T80" fmla="*/ 246 w 354"/>
                <a:gd name="T81" fmla="*/ 1 h 418"/>
                <a:gd name="T82" fmla="*/ 222 w 354"/>
                <a:gd name="T83" fmla="*/ 0 h 418"/>
                <a:gd name="T84" fmla="*/ 197 w 354"/>
                <a:gd name="T85" fmla="*/ 1 h 418"/>
                <a:gd name="T86" fmla="*/ 170 w 354"/>
                <a:gd name="T87" fmla="*/ 3 h 418"/>
                <a:gd name="T88" fmla="*/ 143 w 354"/>
                <a:gd name="T89" fmla="*/ 6 h 418"/>
                <a:gd name="T90" fmla="*/ 115 w 354"/>
                <a:gd name="T91" fmla="*/ 11 h 418"/>
                <a:gd name="T92" fmla="*/ 87 w 354"/>
                <a:gd name="T93" fmla="*/ 18 h 418"/>
                <a:gd name="T94" fmla="*/ 59 w 354"/>
                <a:gd name="T95" fmla="*/ 27 h 418"/>
                <a:gd name="T96" fmla="*/ 33 w 354"/>
                <a:gd name="T97" fmla="*/ 3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4" h="418">
                  <a:moveTo>
                    <a:pt x="33" y="39"/>
                  </a:moveTo>
                  <a:lnTo>
                    <a:pt x="30" y="48"/>
                  </a:lnTo>
                  <a:lnTo>
                    <a:pt x="23" y="71"/>
                  </a:lnTo>
                  <a:lnTo>
                    <a:pt x="15" y="107"/>
                  </a:lnTo>
                  <a:lnTo>
                    <a:pt x="7" y="155"/>
                  </a:lnTo>
                  <a:lnTo>
                    <a:pt x="1" y="212"/>
                  </a:lnTo>
                  <a:lnTo>
                    <a:pt x="0" y="276"/>
                  </a:lnTo>
                  <a:lnTo>
                    <a:pt x="6" y="345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21" y="405"/>
                  </a:lnTo>
                  <a:lnTo>
                    <a:pt x="21" y="390"/>
                  </a:lnTo>
                  <a:lnTo>
                    <a:pt x="21" y="372"/>
                  </a:lnTo>
                  <a:lnTo>
                    <a:pt x="23" y="348"/>
                  </a:lnTo>
                  <a:lnTo>
                    <a:pt x="27" y="324"/>
                  </a:lnTo>
                  <a:lnTo>
                    <a:pt x="31" y="296"/>
                  </a:lnTo>
                  <a:lnTo>
                    <a:pt x="37" y="267"/>
                  </a:lnTo>
                  <a:lnTo>
                    <a:pt x="46" y="239"/>
                  </a:lnTo>
                  <a:lnTo>
                    <a:pt x="57" y="211"/>
                  </a:lnTo>
                  <a:lnTo>
                    <a:pt x="70" y="185"/>
                  </a:lnTo>
                  <a:lnTo>
                    <a:pt x="88" y="160"/>
                  </a:lnTo>
                  <a:lnTo>
                    <a:pt x="109" y="139"/>
                  </a:lnTo>
                  <a:lnTo>
                    <a:pt x="133" y="121"/>
                  </a:lnTo>
                  <a:lnTo>
                    <a:pt x="163" y="109"/>
                  </a:lnTo>
                  <a:lnTo>
                    <a:pt x="197" y="102"/>
                  </a:lnTo>
                  <a:lnTo>
                    <a:pt x="199" y="100"/>
                  </a:lnTo>
                  <a:lnTo>
                    <a:pt x="205" y="96"/>
                  </a:lnTo>
                  <a:lnTo>
                    <a:pt x="215" y="88"/>
                  </a:lnTo>
                  <a:lnTo>
                    <a:pt x="231" y="78"/>
                  </a:lnTo>
                  <a:lnTo>
                    <a:pt x="252" y="66"/>
                  </a:lnTo>
                  <a:lnTo>
                    <a:pt x="280" y="52"/>
                  </a:lnTo>
                  <a:lnTo>
                    <a:pt x="314" y="35"/>
                  </a:lnTo>
                  <a:lnTo>
                    <a:pt x="354" y="17"/>
                  </a:lnTo>
                  <a:lnTo>
                    <a:pt x="352" y="16"/>
                  </a:lnTo>
                  <a:lnTo>
                    <a:pt x="346" y="15"/>
                  </a:lnTo>
                  <a:lnTo>
                    <a:pt x="337" y="13"/>
                  </a:lnTo>
                  <a:lnTo>
                    <a:pt x="324" y="11"/>
                  </a:lnTo>
                  <a:lnTo>
                    <a:pt x="308" y="8"/>
                  </a:lnTo>
                  <a:lnTo>
                    <a:pt x="290" y="6"/>
                  </a:lnTo>
                  <a:lnTo>
                    <a:pt x="269" y="4"/>
                  </a:lnTo>
                  <a:lnTo>
                    <a:pt x="246" y="1"/>
                  </a:lnTo>
                  <a:lnTo>
                    <a:pt x="222" y="0"/>
                  </a:lnTo>
                  <a:lnTo>
                    <a:pt x="197" y="1"/>
                  </a:lnTo>
                  <a:lnTo>
                    <a:pt x="170" y="3"/>
                  </a:lnTo>
                  <a:lnTo>
                    <a:pt x="143" y="6"/>
                  </a:lnTo>
                  <a:lnTo>
                    <a:pt x="115" y="11"/>
                  </a:lnTo>
                  <a:lnTo>
                    <a:pt x="87" y="18"/>
                  </a:lnTo>
                  <a:lnTo>
                    <a:pt x="59" y="27"/>
                  </a:lnTo>
                  <a:lnTo>
                    <a:pt x="33" y="3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98" name="Freeform 378"/>
            <p:cNvSpPr>
              <a:spLocks/>
            </p:cNvSpPr>
            <p:nvPr/>
          </p:nvSpPr>
          <p:spPr bwMode="auto">
            <a:xfrm>
              <a:off x="3925" y="3320"/>
              <a:ext cx="32" cy="8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8 h 79"/>
                <a:gd name="T16" fmla="*/ 51 w 290"/>
                <a:gd name="T17" fmla="*/ 12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8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5 h 79"/>
                <a:gd name="T36" fmla="*/ 281 w 290"/>
                <a:gd name="T37" fmla="*/ 44 h 79"/>
                <a:gd name="T38" fmla="*/ 274 w 290"/>
                <a:gd name="T39" fmla="*/ 42 h 79"/>
                <a:gd name="T40" fmla="*/ 263 w 290"/>
                <a:gd name="T41" fmla="*/ 39 h 79"/>
                <a:gd name="T42" fmla="*/ 249 w 290"/>
                <a:gd name="T43" fmla="*/ 35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2 h 79"/>
                <a:gd name="T52" fmla="*/ 144 w 290"/>
                <a:gd name="T53" fmla="*/ 21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8"/>
                  </a:lnTo>
                  <a:lnTo>
                    <a:pt x="51" y="12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8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5"/>
                  </a:lnTo>
                  <a:lnTo>
                    <a:pt x="281" y="44"/>
                  </a:lnTo>
                  <a:lnTo>
                    <a:pt x="274" y="42"/>
                  </a:lnTo>
                  <a:lnTo>
                    <a:pt x="263" y="39"/>
                  </a:lnTo>
                  <a:lnTo>
                    <a:pt x="249" y="35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2"/>
                  </a:lnTo>
                  <a:lnTo>
                    <a:pt x="144" y="21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99" name="Freeform 379"/>
            <p:cNvSpPr>
              <a:spLocks/>
            </p:cNvSpPr>
            <p:nvPr/>
          </p:nvSpPr>
          <p:spPr bwMode="auto">
            <a:xfrm>
              <a:off x="3925" y="3299"/>
              <a:ext cx="32" cy="9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7 h 79"/>
                <a:gd name="T16" fmla="*/ 51 w 290"/>
                <a:gd name="T17" fmla="*/ 11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7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4 h 79"/>
                <a:gd name="T36" fmla="*/ 281 w 290"/>
                <a:gd name="T37" fmla="*/ 43 h 79"/>
                <a:gd name="T38" fmla="*/ 274 w 290"/>
                <a:gd name="T39" fmla="*/ 41 h 79"/>
                <a:gd name="T40" fmla="*/ 263 w 290"/>
                <a:gd name="T41" fmla="*/ 38 h 79"/>
                <a:gd name="T42" fmla="*/ 249 w 290"/>
                <a:gd name="T43" fmla="*/ 34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1 h 79"/>
                <a:gd name="T52" fmla="*/ 144 w 290"/>
                <a:gd name="T53" fmla="*/ 20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7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4"/>
                  </a:lnTo>
                  <a:lnTo>
                    <a:pt x="281" y="43"/>
                  </a:lnTo>
                  <a:lnTo>
                    <a:pt x="274" y="41"/>
                  </a:lnTo>
                  <a:lnTo>
                    <a:pt x="263" y="38"/>
                  </a:lnTo>
                  <a:lnTo>
                    <a:pt x="249" y="34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1"/>
                  </a:lnTo>
                  <a:lnTo>
                    <a:pt x="144" y="20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00" name="Freeform 380"/>
            <p:cNvSpPr>
              <a:spLocks/>
            </p:cNvSpPr>
            <p:nvPr/>
          </p:nvSpPr>
          <p:spPr bwMode="auto">
            <a:xfrm>
              <a:off x="3955" y="3289"/>
              <a:ext cx="52" cy="96"/>
            </a:xfrm>
            <a:custGeom>
              <a:avLst/>
              <a:gdLst>
                <a:gd name="T0" fmla="*/ 0 w 469"/>
                <a:gd name="T1" fmla="*/ 0 h 868"/>
                <a:gd name="T2" fmla="*/ 0 w 469"/>
                <a:gd name="T3" fmla="*/ 840 h 868"/>
                <a:gd name="T4" fmla="*/ 142 w 469"/>
                <a:gd name="T5" fmla="*/ 868 h 868"/>
                <a:gd name="T6" fmla="*/ 136 w 469"/>
                <a:gd name="T7" fmla="*/ 755 h 868"/>
                <a:gd name="T8" fmla="*/ 469 w 469"/>
                <a:gd name="T9" fmla="*/ 806 h 868"/>
                <a:gd name="T10" fmla="*/ 463 w 469"/>
                <a:gd name="T11" fmla="*/ 761 h 868"/>
                <a:gd name="T12" fmla="*/ 232 w 469"/>
                <a:gd name="T13" fmla="*/ 732 h 868"/>
                <a:gd name="T14" fmla="*/ 226 w 469"/>
                <a:gd name="T15" fmla="*/ 635 h 868"/>
                <a:gd name="T16" fmla="*/ 68 w 469"/>
                <a:gd name="T17" fmla="*/ 635 h 868"/>
                <a:gd name="T18" fmla="*/ 64 w 469"/>
                <a:gd name="T19" fmla="*/ 623 h 868"/>
                <a:gd name="T20" fmla="*/ 53 w 469"/>
                <a:gd name="T21" fmla="*/ 587 h 868"/>
                <a:gd name="T22" fmla="*/ 39 w 469"/>
                <a:gd name="T23" fmla="*/ 530 h 868"/>
                <a:gd name="T24" fmla="*/ 25 w 469"/>
                <a:gd name="T25" fmla="*/ 455 h 868"/>
                <a:gd name="T26" fmla="*/ 14 w 469"/>
                <a:gd name="T27" fmla="*/ 365 h 868"/>
                <a:gd name="T28" fmla="*/ 10 w 469"/>
                <a:gd name="T29" fmla="*/ 262 h 868"/>
                <a:gd name="T30" fmla="*/ 19 w 469"/>
                <a:gd name="T31" fmla="*/ 149 h 868"/>
                <a:gd name="T32" fmla="*/ 40 w 469"/>
                <a:gd name="T33" fmla="*/ 29 h 868"/>
                <a:gd name="T34" fmla="*/ 0 w 469"/>
                <a:gd name="T35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9" h="868">
                  <a:moveTo>
                    <a:pt x="0" y="0"/>
                  </a:moveTo>
                  <a:lnTo>
                    <a:pt x="0" y="840"/>
                  </a:lnTo>
                  <a:lnTo>
                    <a:pt x="142" y="868"/>
                  </a:lnTo>
                  <a:lnTo>
                    <a:pt x="136" y="755"/>
                  </a:lnTo>
                  <a:lnTo>
                    <a:pt x="469" y="806"/>
                  </a:lnTo>
                  <a:lnTo>
                    <a:pt x="463" y="761"/>
                  </a:lnTo>
                  <a:lnTo>
                    <a:pt x="232" y="732"/>
                  </a:lnTo>
                  <a:lnTo>
                    <a:pt x="226" y="635"/>
                  </a:lnTo>
                  <a:lnTo>
                    <a:pt x="68" y="635"/>
                  </a:lnTo>
                  <a:lnTo>
                    <a:pt x="64" y="623"/>
                  </a:lnTo>
                  <a:lnTo>
                    <a:pt x="53" y="587"/>
                  </a:lnTo>
                  <a:lnTo>
                    <a:pt x="39" y="530"/>
                  </a:lnTo>
                  <a:lnTo>
                    <a:pt x="25" y="455"/>
                  </a:lnTo>
                  <a:lnTo>
                    <a:pt x="14" y="365"/>
                  </a:lnTo>
                  <a:lnTo>
                    <a:pt x="10" y="262"/>
                  </a:lnTo>
                  <a:lnTo>
                    <a:pt x="19" y="149"/>
                  </a:lnTo>
                  <a:lnTo>
                    <a:pt x="4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01" name="Freeform 381"/>
            <p:cNvSpPr>
              <a:spLocks/>
            </p:cNvSpPr>
            <p:nvPr/>
          </p:nvSpPr>
          <p:spPr bwMode="auto">
            <a:xfrm>
              <a:off x="3981" y="3267"/>
              <a:ext cx="67" cy="13"/>
            </a:xfrm>
            <a:custGeom>
              <a:avLst/>
              <a:gdLst>
                <a:gd name="T0" fmla="*/ 0 w 604"/>
                <a:gd name="T1" fmla="*/ 118 h 118"/>
                <a:gd name="T2" fmla="*/ 3 w 604"/>
                <a:gd name="T3" fmla="*/ 117 h 118"/>
                <a:gd name="T4" fmla="*/ 14 w 604"/>
                <a:gd name="T5" fmla="*/ 113 h 118"/>
                <a:gd name="T6" fmla="*/ 29 w 604"/>
                <a:gd name="T7" fmla="*/ 108 h 118"/>
                <a:gd name="T8" fmla="*/ 50 w 604"/>
                <a:gd name="T9" fmla="*/ 101 h 118"/>
                <a:gd name="T10" fmla="*/ 77 w 604"/>
                <a:gd name="T11" fmla="*/ 93 h 118"/>
                <a:gd name="T12" fmla="*/ 107 w 604"/>
                <a:gd name="T13" fmla="*/ 85 h 118"/>
                <a:gd name="T14" fmla="*/ 143 w 604"/>
                <a:gd name="T15" fmla="*/ 76 h 118"/>
                <a:gd name="T16" fmla="*/ 181 w 604"/>
                <a:gd name="T17" fmla="*/ 69 h 118"/>
                <a:gd name="T18" fmla="*/ 224 w 604"/>
                <a:gd name="T19" fmla="*/ 62 h 118"/>
                <a:gd name="T20" fmla="*/ 270 w 604"/>
                <a:gd name="T21" fmla="*/ 57 h 118"/>
                <a:gd name="T22" fmla="*/ 319 w 604"/>
                <a:gd name="T23" fmla="*/ 53 h 118"/>
                <a:gd name="T24" fmla="*/ 369 w 604"/>
                <a:gd name="T25" fmla="*/ 52 h 118"/>
                <a:gd name="T26" fmla="*/ 422 w 604"/>
                <a:gd name="T27" fmla="*/ 53 h 118"/>
                <a:gd name="T28" fmla="*/ 476 w 604"/>
                <a:gd name="T29" fmla="*/ 58 h 118"/>
                <a:gd name="T30" fmla="*/ 531 w 604"/>
                <a:gd name="T31" fmla="*/ 66 h 118"/>
                <a:gd name="T32" fmla="*/ 587 w 604"/>
                <a:gd name="T33" fmla="*/ 78 h 118"/>
                <a:gd name="T34" fmla="*/ 604 w 604"/>
                <a:gd name="T35" fmla="*/ 0 h 118"/>
                <a:gd name="T36" fmla="*/ 600 w 604"/>
                <a:gd name="T37" fmla="*/ 0 h 118"/>
                <a:gd name="T38" fmla="*/ 587 w 604"/>
                <a:gd name="T39" fmla="*/ 0 h 118"/>
                <a:gd name="T40" fmla="*/ 566 w 604"/>
                <a:gd name="T41" fmla="*/ 0 h 118"/>
                <a:gd name="T42" fmla="*/ 540 w 604"/>
                <a:gd name="T43" fmla="*/ 1 h 118"/>
                <a:gd name="T44" fmla="*/ 507 w 604"/>
                <a:gd name="T45" fmla="*/ 2 h 118"/>
                <a:gd name="T46" fmla="*/ 470 w 604"/>
                <a:gd name="T47" fmla="*/ 3 h 118"/>
                <a:gd name="T48" fmla="*/ 428 w 604"/>
                <a:gd name="T49" fmla="*/ 6 h 118"/>
                <a:gd name="T50" fmla="*/ 383 w 604"/>
                <a:gd name="T51" fmla="*/ 8 h 118"/>
                <a:gd name="T52" fmla="*/ 335 w 604"/>
                <a:gd name="T53" fmla="*/ 12 h 118"/>
                <a:gd name="T54" fmla="*/ 285 w 604"/>
                <a:gd name="T55" fmla="*/ 16 h 118"/>
                <a:gd name="T56" fmla="*/ 235 w 604"/>
                <a:gd name="T57" fmla="*/ 21 h 118"/>
                <a:gd name="T58" fmla="*/ 186 w 604"/>
                <a:gd name="T59" fmla="*/ 28 h 118"/>
                <a:gd name="T60" fmla="*/ 136 w 604"/>
                <a:gd name="T61" fmla="*/ 36 h 118"/>
                <a:gd name="T62" fmla="*/ 88 w 604"/>
                <a:gd name="T63" fmla="*/ 45 h 118"/>
                <a:gd name="T64" fmla="*/ 42 w 604"/>
                <a:gd name="T65" fmla="*/ 55 h 118"/>
                <a:gd name="T66" fmla="*/ 0 w 604"/>
                <a:gd name="T67" fmla="*/ 67 h 118"/>
                <a:gd name="T68" fmla="*/ 0 w 604"/>
                <a:gd name="T6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4" h="118">
                  <a:moveTo>
                    <a:pt x="0" y="118"/>
                  </a:moveTo>
                  <a:lnTo>
                    <a:pt x="3" y="117"/>
                  </a:lnTo>
                  <a:lnTo>
                    <a:pt x="14" y="113"/>
                  </a:lnTo>
                  <a:lnTo>
                    <a:pt x="29" y="108"/>
                  </a:lnTo>
                  <a:lnTo>
                    <a:pt x="50" y="101"/>
                  </a:lnTo>
                  <a:lnTo>
                    <a:pt x="77" y="93"/>
                  </a:lnTo>
                  <a:lnTo>
                    <a:pt x="107" y="85"/>
                  </a:lnTo>
                  <a:lnTo>
                    <a:pt x="143" y="76"/>
                  </a:lnTo>
                  <a:lnTo>
                    <a:pt x="181" y="69"/>
                  </a:lnTo>
                  <a:lnTo>
                    <a:pt x="224" y="62"/>
                  </a:lnTo>
                  <a:lnTo>
                    <a:pt x="270" y="57"/>
                  </a:lnTo>
                  <a:lnTo>
                    <a:pt x="319" y="53"/>
                  </a:lnTo>
                  <a:lnTo>
                    <a:pt x="369" y="52"/>
                  </a:lnTo>
                  <a:lnTo>
                    <a:pt x="422" y="53"/>
                  </a:lnTo>
                  <a:lnTo>
                    <a:pt x="476" y="58"/>
                  </a:lnTo>
                  <a:lnTo>
                    <a:pt x="531" y="66"/>
                  </a:lnTo>
                  <a:lnTo>
                    <a:pt x="587" y="78"/>
                  </a:lnTo>
                  <a:lnTo>
                    <a:pt x="604" y="0"/>
                  </a:lnTo>
                  <a:lnTo>
                    <a:pt x="600" y="0"/>
                  </a:lnTo>
                  <a:lnTo>
                    <a:pt x="587" y="0"/>
                  </a:lnTo>
                  <a:lnTo>
                    <a:pt x="566" y="0"/>
                  </a:lnTo>
                  <a:lnTo>
                    <a:pt x="540" y="1"/>
                  </a:lnTo>
                  <a:lnTo>
                    <a:pt x="507" y="2"/>
                  </a:lnTo>
                  <a:lnTo>
                    <a:pt x="470" y="3"/>
                  </a:lnTo>
                  <a:lnTo>
                    <a:pt x="428" y="6"/>
                  </a:lnTo>
                  <a:lnTo>
                    <a:pt x="383" y="8"/>
                  </a:lnTo>
                  <a:lnTo>
                    <a:pt x="335" y="12"/>
                  </a:lnTo>
                  <a:lnTo>
                    <a:pt x="285" y="16"/>
                  </a:lnTo>
                  <a:lnTo>
                    <a:pt x="235" y="21"/>
                  </a:lnTo>
                  <a:lnTo>
                    <a:pt x="186" y="28"/>
                  </a:lnTo>
                  <a:lnTo>
                    <a:pt x="136" y="36"/>
                  </a:lnTo>
                  <a:lnTo>
                    <a:pt x="88" y="45"/>
                  </a:lnTo>
                  <a:lnTo>
                    <a:pt x="42" y="55"/>
                  </a:lnTo>
                  <a:lnTo>
                    <a:pt x="0" y="67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02" name="Freeform 382"/>
            <p:cNvSpPr>
              <a:spLocks/>
            </p:cNvSpPr>
            <p:nvPr/>
          </p:nvSpPr>
          <p:spPr bwMode="auto">
            <a:xfrm>
              <a:off x="3942" y="3387"/>
              <a:ext cx="113" cy="38"/>
            </a:xfrm>
            <a:custGeom>
              <a:avLst/>
              <a:gdLst>
                <a:gd name="T0" fmla="*/ 430 w 1017"/>
                <a:gd name="T1" fmla="*/ 326 h 337"/>
                <a:gd name="T2" fmla="*/ 432 w 1017"/>
                <a:gd name="T3" fmla="*/ 325 h 337"/>
                <a:gd name="T4" fmla="*/ 438 w 1017"/>
                <a:gd name="T5" fmla="*/ 323 h 337"/>
                <a:gd name="T6" fmla="*/ 447 w 1017"/>
                <a:gd name="T7" fmla="*/ 319 h 337"/>
                <a:gd name="T8" fmla="*/ 459 w 1017"/>
                <a:gd name="T9" fmla="*/ 314 h 337"/>
                <a:gd name="T10" fmla="*/ 474 w 1017"/>
                <a:gd name="T11" fmla="*/ 308 h 337"/>
                <a:gd name="T12" fmla="*/ 491 w 1017"/>
                <a:gd name="T13" fmla="*/ 301 h 337"/>
                <a:gd name="T14" fmla="*/ 509 w 1017"/>
                <a:gd name="T15" fmla="*/ 291 h 337"/>
                <a:gd name="T16" fmla="*/ 528 w 1017"/>
                <a:gd name="T17" fmla="*/ 282 h 337"/>
                <a:gd name="T18" fmla="*/ 549 w 1017"/>
                <a:gd name="T19" fmla="*/ 272 h 337"/>
                <a:gd name="T20" fmla="*/ 568 w 1017"/>
                <a:gd name="T21" fmla="*/ 260 h 337"/>
                <a:gd name="T22" fmla="*/ 587 w 1017"/>
                <a:gd name="T23" fmla="*/ 248 h 337"/>
                <a:gd name="T24" fmla="*/ 606 w 1017"/>
                <a:gd name="T25" fmla="*/ 235 h 337"/>
                <a:gd name="T26" fmla="*/ 623 w 1017"/>
                <a:gd name="T27" fmla="*/ 222 h 337"/>
                <a:gd name="T28" fmla="*/ 638 w 1017"/>
                <a:gd name="T29" fmla="*/ 208 h 337"/>
                <a:gd name="T30" fmla="*/ 651 w 1017"/>
                <a:gd name="T31" fmla="*/ 193 h 337"/>
                <a:gd name="T32" fmla="*/ 662 w 1017"/>
                <a:gd name="T33" fmla="*/ 179 h 337"/>
                <a:gd name="T34" fmla="*/ 0 w 1017"/>
                <a:gd name="T35" fmla="*/ 17 h 337"/>
                <a:gd name="T36" fmla="*/ 51 w 1017"/>
                <a:gd name="T37" fmla="*/ 0 h 337"/>
                <a:gd name="T38" fmla="*/ 1017 w 1017"/>
                <a:gd name="T39" fmla="*/ 237 h 337"/>
                <a:gd name="T40" fmla="*/ 977 w 1017"/>
                <a:gd name="T41" fmla="*/ 260 h 337"/>
                <a:gd name="T42" fmla="*/ 698 w 1017"/>
                <a:gd name="T43" fmla="*/ 188 h 337"/>
                <a:gd name="T44" fmla="*/ 697 w 1017"/>
                <a:gd name="T45" fmla="*/ 189 h 337"/>
                <a:gd name="T46" fmla="*/ 695 w 1017"/>
                <a:gd name="T47" fmla="*/ 192 h 337"/>
                <a:gd name="T48" fmla="*/ 691 w 1017"/>
                <a:gd name="T49" fmla="*/ 196 h 337"/>
                <a:gd name="T50" fmla="*/ 685 w 1017"/>
                <a:gd name="T51" fmla="*/ 202 h 337"/>
                <a:gd name="T52" fmla="*/ 678 w 1017"/>
                <a:gd name="T53" fmla="*/ 211 h 337"/>
                <a:gd name="T54" fmla="*/ 668 w 1017"/>
                <a:gd name="T55" fmla="*/ 219 h 337"/>
                <a:gd name="T56" fmla="*/ 657 w 1017"/>
                <a:gd name="T57" fmla="*/ 229 h 337"/>
                <a:gd name="T58" fmla="*/ 642 w 1017"/>
                <a:gd name="T59" fmla="*/ 239 h 337"/>
                <a:gd name="T60" fmla="*/ 626 w 1017"/>
                <a:gd name="T61" fmla="*/ 250 h 337"/>
                <a:gd name="T62" fmla="*/ 609 w 1017"/>
                <a:gd name="T63" fmla="*/ 263 h 337"/>
                <a:gd name="T64" fmla="*/ 587 w 1017"/>
                <a:gd name="T65" fmla="*/ 275 h 337"/>
                <a:gd name="T66" fmla="*/ 565 w 1017"/>
                <a:gd name="T67" fmla="*/ 287 h 337"/>
                <a:gd name="T68" fmla="*/ 540 w 1017"/>
                <a:gd name="T69" fmla="*/ 301 h 337"/>
                <a:gd name="T70" fmla="*/ 511 w 1017"/>
                <a:gd name="T71" fmla="*/ 313 h 337"/>
                <a:gd name="T72" fmla="*/ 480 w 1017"/>
                <a:gd name="T73" fmla="*/ 325 h 337"/>
                <a:gd name="T74" fmla="*/ 447 w 1017"/>
                <a:gd name="T75" fmla="*/ 337 h 337"/>
                <a:gd name="T76" fmla="*/ 430 w 1017"/>
                <a:gd name="T77" fmla="*/ 32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17" h="337">
                  <a:moveTo>
                    <a:pt x="430" y="326"/>
                  </a:moveTo>
                  <a:lnTo>
                    <a:pt x="432" y="325"/>
                  </a:lnTo>
                  <a:lnTo>
                    <a:pt x="438" y="323"/>
                  </a:lnTo>
                  <a:lnTo>
                    <a:pt x="447" y="319"/>
                  </a:lnTo>
                  <a:lnTo>
                    <a:pt x="459" y="314"/>
                  </a:lnTo>
                  <a:lnTo>
                    <a:pt x="474" y="308"/>
                  </a:lnTo>
                  <a:lnTo>
                    <a:pt x="491" y="301"/>
                  </a:lnTo>
                  <a:lnTo>
                    <a:pt x="509" y="291"/>
                  </a:lnTo>
                  <a:lnTo>
                    <a:pt x="528" y="282"/>
                  </a:lnTo>
                  <a:lnTo>
                    <a:pt x="549" y="272"/>
                  </a:lnTo>
                  <a:lnTo>
                    <a:pt x="568" y="260"/>
                  </a:lnTo>
                  <a:lnTo>
                    <a:pt x="587" y="248"/>
                  </a:lnTo>
                  <a:lnTo>
                    <a:pt x="606" y="235"/>
                  </a:lnTo>
                  <a:lnTo>
                    <a:pt x="623" y="222"/>
                  </a:lnTo>
                  <a:lnTo>
                    <a:pt x="638" y="208"/>
                  </a:lnTo>
                  <a:lnTo>
                    <a:pt x="651" y="193"/>
                  </a:lnTo>
                  <a:lnTo>
                    <a:pt x="662" y="179"/>
                  </a:lnTo>
                  <a:lnTo>
                    <a:pt x="0" y="17"/>
                  </a:lnTo>
                  <a:lnTo>
                    <a:pt x="51" y="0"/>
                  </a:lnTo>
                  <a:lnTo>
                    <a:pt x="1017" y="237"/>
                  </a:lnTo>
                  <a:lnTo>
                    <a:pt x="977" y="260"/>
                  </a:lnTo>
                  <a:lnTo>
                    <a:pt x="698" y="188"/>
                  </a:lnTo>
                  <a:lnTo>
                    <a:pt x="697" y="189"/>
                  </a:lnTo>
                  <a:lnTo>
                    <a:pt x="695" y="192"/>
                  </a:lnTo>
                  <a:lnTo>
                    <a:pt x="691" y="196"/>
                  </a:lnTo>
                  <a:lnTo>
                    <a:pt x="685" y="202"/>
                  </a:lnTo>
                  <a:lnTo>
                    <a:pt x="678" y="211"/>
                  </a:lnTo>
                  <a:lnTo>
                    <a:pt x="668" y="219"/>
                  </a:lnTo>
                  <a:lnTo>
                    <a:pt x="657" y="229"/>
                  </a:lnTo>
                  <a:lnTo>
                    <a:pt x="642" y="239"/>
                  </a:lnTo>
                  <a:lnTo>
                    <a:pt x="626" y="250"/>
                  </a:lnTo>
                  <a:lnTo>
                    <a:pt x="609" y="263"/>
                  </a:lnTo>
                  <a:lnTo>
                    <a:pt x="587" y="275"/>
                  </a:lnTo>
                  <a:lnTo>
                    <a:pt x="565" y="287"/>
                  </a:lnTo>
                  <a:lnTo>
                    <a:pt x="540" y="301"/>
                  </a:lnTo>
                  <a:lnTo>
                    <a:pt x="511" y="313"/>
                  </a:lnTo>
                  <a:lnTo>
                    <a:pt x="480" y="325"/>
                  </a:lnTo>
                  <a:lnTo>
                    <a:pt x="447" y="337"/>
                  </a:lnTo>
                  <a:lnTo>
                    <a:pt x="430" y="3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03" name="Freeform 383"/>
            <p:cNvSpPr>
              <a:spLocks/>
            </p:cNvSpPr>
            <p:nvPr/>
          </p:nvSpPr>
          <p:spPr bwMode="auto">
            <a:xfrm>
              <a:off x="3918" y="3397"/>
              <a:ext cx="116" cy="34"/>
            </a:xfrm>
            <a:custGeom>
              <a:avLst/>
              <a:gdLst>
                <a:gd name="T0" fmla="*/ 0 w 1036"/>
                <a:gd name="T1" fmla="*/ 0 h 303"/>
                <a:gd name="T2" fmla="*/ 1013 w 1036"/>
                <a:gd name="T3" fmla="*/ 303 h 303"/>
                <a:gd name="T4" fmla="*/ 1036 w 1036"/>
                <a:gd name="T5" fmla="*/ 303 h 303"/>
                <a:gd name="T6" fmla="*/ 31 w 1036"/>
                <a:gd name="T7" fmla="*/ 0 h 303"/>
                <a:gd name="T8" fmla="*/ 0 w 1036"/>
                <a:gd name="T9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303">
                  <a:moveTo>
                    <a:pt x="0" y="0"/>
                  </a:moveTo>
                  <a:lnTo>
                    <a:pt x="1013" y="303"/>
                  </a:lnTo>
                  <a:lnTo>
                    <a:pt x="1036" y="303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04" name="Freeform 384"/>
            <p:cNvSpPr>
              <a:spLocks/>
            </p:cNvSpPr>
            <p:nvPr/>
          </p:nvSpPr>
          <p:spPr bwMode="auto">
            <a:xfrm>
              <a:off x="3938" y="3393"/>
              <a:ext cx="113" cy="30"/>
            </a:xfrm>
            <a:custGeom>
              <a:avLst/>
              <a:gdLst>
                <a:gd name="T0" fmla="*/ 0 w 1023"/>
                <a:gd name="T1" fmla="*/ 1 h 270"/>
                <a:gd name="T2" fmla="*/ 1001 w 1023"/>
                <a:gd name="T3" fmla="*/ 270 h 270"/>
                <a:gd name="T4" fmla="*/ 1023 w 1023"/>
                <a:gd name="T5" fmla="*/ 269 h 270"/>
                <a:gd name="T6" fmla="*/ 31 w 1023"/>
                <a:gd name="T7" fmla="*/ 0 h 270"/>
                <a:gd name="T8" fmla="*/ 0 w 1023"/>
                <a:gd name="T9" fmla="*/ 1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3" h="270">
                  <a:moveTo>
                    <a:pt x="0" y="1"/>
                  </a:moveTo>
                  <a:lnTo>
                    <a:pt x="1001" y="270"/>
                  </a:lnTo>
                  <a:lnTo>
                    <a:pt x="1023" y="269"/>
                  </a:lnTo>
                  <a:lnTo>
                    <a:pt x="3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05" name="Freeform 385"/>
            <p:cNvSpPr>
              <a:spLocks/>
            </p:cNvSpPr>
            <p:nvPr/>
          </p:nvSpPr>
          <p:spPr bwMode="auto">
            <a:xfrm>
              <a:off x="3929" y="3394"/>
              <a:ext cx="114" cy="33"/>
            </a:xfrm>
            <a:custGeom>
              <a:avLst/>
              <a:gdLst>
                <a:gd name="T0" fmla="*/ 0 w 1028"/>
                <a:gd name="T1" fmla="*/ 0 h 299"/>
                <a:gd name="T2" fmla="*/ 1009 w 1028"/>
                <a:gd name="T3" fmla="*/ 299 h 299"/>
                <a:gd name="T4" fmla="*/ 1028 w 1028"/>
                <a:gd name="T5" fmla="*/ 292 h 299"/>
                <a:gd name="T6" fmla="*/ 30 w 1028"/>
                <a:gd name="T7" fmla="*/ 0 h 299"/>
                <a:gd name="T8" fmla="*/ 0 w 1028"/>
                <a:gd name="T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8" h="299">
                  <a:moveTo>
                    <a:pt x="0" y="0"/>
                  </a:moveTo>
                  <a:lnTo>
                    <a:pt x="1009" y="299"/>
                  </a:lnTo>
                  <a:lnTo>
                    <a:pt x="1028" y="292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312706" name="Group 386"/>
          <p:cNvGrpSpPr>
            <a:grpSpLocks/>
          </p:cNvGrpSpPr>
          <p:nvPr/>
        </p:nvGrpSpPr>
        <p:grpSpPr bwMode="auto">
          <a:xfrm>
            <a:off x="5843588" y="5184775"/>
            <a:ext cx="338137" cy="282575"/>
            <a:chOff x="3899" y="3264"/>
            <a:chExt cx="213" cy="178"/>
          </a:xfrm>
        </p:grpSpPr>
        <p:sp>
          <p:nvSpPr>
            <p:cNvPr id="312707" name="Freeform 387"/>
            <p:cNvSpPr>
              <a:spLocks/>
            </p:cNvSpPr>
            <p:nvPr/>
          </p:nvSpPr>
          <p:spPr bwMode="auto">
            <a:xfrm>
              <a:off x="3899" y="3264"/>
              <a:ext cx="213" cy="178"/>
            </a:xfrm>
            <a:custGeom>
              <a:avLst/>
              <a:gdLst>
                <a:gd name="T0" fmla="*/ 539 w 1913"/>
                <a:gd name="T1" fmla="*/ 115 h 1606"/>
                <a:gd name="T2" fmla="*/ 544 w 1913"/>
                <a:gd name="T3" fmla="*/ 114 h 1606"/>
                <a:gd name="T4" fmla="*/ 555 w 1913"/>
                <a:gd name="T5" fmla="*/ 110 h 1606"/>
                <a:gd name="T6" fmla="*/ 574 w 1913"/>
                <a:gd name="T7" fmla="*/ 103 h 1606"/>
                <a:gd name="T8" fmla="*/ 602 w 1913"/>
                <a:gd name="T9" fmla="*/ 95 h 1606"/>
                <a:gd name="T10" fmla="*/ 636 w 1913"/>
                <a:gd name="T11" fmla="*/ 85 h 1606"/>
                <a:gd name="T12" fmla="*/ 679 w 1913"/>
                <a:gd name="T13" fmla="*/ 75 h 1606"/>
                <a:gd name="T14" fmla="*/ 730 w 1913"/>
                <a:gd name="T15" fmla="*/ 64 h 1606"/>
                <a:gd name="T16" fmla="*/ 789 w 1913"/>
                <a:gd name="T17" fmla="*/ 52 h 1606"/>
                <a:gd name="T18" fmla="*/ 855 w 1913"/>
                <a:gd name="T19" fmla="*/ 41 h 1606"/>
                <a:gd name="T20" fmla="*/ 929 w 1913"/>
                <a:gd name="T21" fmla="*/ 31 h 1606"/>
                <a:gd name="T22" fmla="*/ 1013 w 1913"/>
                <a:gd name="T23" fmla="*/ 21 h 1606"/>
                <a:gd name="T24" fmla="*/ 1103 w 1913"/>
                <a:gd name="T25" fmla="*/ 13 h 1606"/>
                <a:gd name="T26" fmla="*/ 1202 w 1913"/>
                <a:gd name="T27" fmla="*/ 6 h 1606"/>
                <a:gd name="T28" fmla="*/ 1309 w 1913"/>
                <a:gd name="T29" fmla="*/ 1 h 1606"/>
                <a:gd name="T30" fmla="*/ 1425 w 1913"/>
                <a:gd name="T31" fmla="*/ 0 h 1606"/>
                <a:gd name="T32" fmla="*/ 1548 w 1913"/>
                <a:gd name="T33" fmla="*/ 1 h 1606"/>
                <a:gd name="T34" fmla="*/ 1601 w 1913"/>
                <a:gd name="T35" fmla="*/ 221 h 1606"/>
                <a:gd name="T36" fmla="*/ 1620 w 1913"/>
                <a:gd name="T37" fmla="*/ 230 h 1606"/>
                <a:gd name="T38" fmla="*/ 1663 w 1913"/>
                <a:gd name="T39" fmla="*/ 260 h 1606"/>
                <a:gd name="T40" fmla="*/ 1709 w 1913"/>
                <a:gd name="T41" fmla="*/ 312 h 1606"/>
                <a:gd name="T42" fmla="*/ 1736 w 1913"/>
                <a:gd name="T43" fmla="*/ 388 h 1606"/>
                <a:gd name="T44" fmla="*/ 1849 w 1913"/>
                <a:gd name="T45" fmla="*/ 898 h 1606"/>
                <a:gd name="T46" fmla="*/ 1895 w 1913"/>
                <a:gd name="T47" fmla="*/ 1110 h 1606"/>
                <a:gd name="T48" fmla="*/ 1902 w 1913"/>
                <a:gd name="T49" fmla="*/ 1125 h 1606"/>
                <a:gd name="T50" fmla="*/ 1912 w 1913"/>
                <a:gd name="T51" fmla="*/ 1166 h 1606"/>
                <a:gd name="T52" fmla="*/ 1911 w 1913"/>
                <a:gd name="T53" fmla="*/ 1229 h 1606"/>
                <a:gd name="T54" fmla="*/ 1884 w 1913"/>
                <a:gd name="T55" fmla="*/ 1307 h 1606"/>
                <a:gd name="T56" fmla="*/ 0 w 1913"/>
                <a:gd name="T57" fmla="*/ 1258 h 1606"/>
                <a:gd name="T58" fmla="*/ 188 w 1913"/>
                <a:gd name="T59" fmla="*/ 1159 h 1606"/>
                <a:gd name="T60" fmla="*/ 189 w 1913"/>
                <a:gd name="T61" fmla="*/ 220 h 1606"/>
                <a:gd name="T62" fmla="*/ 198 w 1913"/>
                <a:gd name="T63" fmla="*/ 214 h 1606"/>
                <a:gd name="T64" fmla="*/ 218 w 1913"/>
                <a:gd name="T65" fmla="*/ 203 h 1606"/>
                <a:gd name="T66" fmla="*/ 245 w 1913"/>
                <a:gd name="T67" fmla="*/ 191 h 1606"/>
                <a:gd name="T68" fmla="*/ 281 w 1913"/>
                <a:gd name="T69" fmla="*/ 179 h 1606"/>
                <a:gd name="T70" fmla="*/ 326 w 1913"/>
                <a:gd name="T71" fmla="*/ 173 h 1606"/>
                <a:gd name="T72" fmla="*/ 378 w 1913"/>
                <a:gd name="T73" fmla="*/ 172 h 1606"/>
                <a:gd name="T74" fmla="*/ 439 w 1913"/>
                <a:gd name="T75" fmla="*/ 181 h 1606"/>
                <a:gd name="T76" fmla="*/ 518 w 1913"/>
                <a:gd name="T77" fmla="*/ 213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13" h="1606">
                  <a:moveTo>
                    <a:pt x="518" y="213"/>
                  </a:moveTo>
                  <a:lnTo>
                    <a:pt x="539" y="115"/>
                  </a:lnTo>
                  <a:lnTo>
                    <a:pt x="540" y="115"/>
                  </a:lnTo>
                  <a:lnTo>
                    <a:pt x="544" y="114"/>
                  </a:lnTo>
                  <a:lnTo>
                    <a:pt x="549" y="112"/>
                  </a:lnTo>
                  <a:lnTo>
                    <a:pt x="555" y="110"/>
                  </a:lnTo>
                  <a:lnTo>
                    <a:pt x="564" y="107"/>
                  </a:lnTo>
                  <a:lnTo>
                    <a:pt x="574" y="103"/>
                  </a:lnTo>
                  <a:lnTo>
                    <a:pt x="586" y="100"/>
                  </a:lnTo>
                  <a:lnTo>
                    <a:pt x="602" y="95"/>
                  </a:lnTo>
                  <a:lnTo>
                    <a:pt x="618" y="90"/>
                  </a:lnTo>
                  <a:lnTo>
                    <a:pt x="636" y="85"/>
                  </a:lnTo>
                  <a:lnTo>
                    <a:pt x="656" y="80"/>
                  </a:lnTo>
                  <a:lnTo>
                    <a:pt x="679" y="75"/>
                  </a:lnTo>
                  <a:lnTo>
                    <a:pt x="703" y="70"/>
                  </a:lnTo>
                  <a:lnTo>
                    <a:pt x="730" y="64"/>
                  </a:lnTo>
                  <a:lnTo>
                    <a:pt x="758" y="58"/>
                  </a:lnTo>
                  <a:lnTo>
                    <a:pt x="789" y="52"/>
                  </a:lnTo>
                  <a:lnTo>
                    <a:pt x="820" y="46"/>
                  </a:lnTo>
                  <a:lnTo>
                    <a:pt x="855" y="41"/>
                  </a:lnTo>
                  <a:lnTo>
                    <a:pt x="892" y="36"/>
                  </a:lnTo>
                  <a:lnTo>
                    <a:pt x="929" y="31"/>
                  </a:lnTo>
                  <a:lnTo>
                    <a:pt x="970" y="26"/>
                  </a:lnTo>
                  <a:lnTo>
                    <a:pt x="1013" y="21"/>
                  </a:lnTo>
                  <a:lnTo>
                    <a:pt x="1056" y="17"/>
                  </a:lnTo>
                  <a:lnTo>
                    <a:pt x="1103" y="13"/>
                  </a:lnTo>
                  <a:lnTo>
                    <a:pt x="1152" y="10"/>
                  </a:lnTo>
                  <a:lnTo>
                    <a:pt x="1202" y="6"/>
                  </a:lnTo>
                  <a:lnTo>
                    <a:pt x="1255" y="3"/>
                  </a:lnTo>
                  <a:lnTo>
                    <a:pt x="1309" y="1"/>
                  </a:lnTo>
                  <a:lnTo>
                    <a:pt x="1366" y="0"/>
                  </a:lnTo>
                  <a:lnTo>
                    <a:pt x="1425" y="0"/>
                  </a:lnTo>
                  <a:lnTo>
                    <a:pt x="1485" y="0"/>
                  </a:lnTo>
                  <a:lnTo>
                    <a:pt x="1548" y="1"/>
                  </a:lnTo>
                  <a:lnTo>
                    <a:pt x="1616" y="39"/>
                  </a:lnTo>
                  <a:lnTo>
                    <a:pt x="1601" y="221"/>
                  </a:lnTo>
                  <a:lnTo>
                    <a:pt x="1606" y="223"/>
                  </a:lnTo>
                  <a:lnTo>
                    <a:pt x="1620" y="230"/>
                  </a:lnTo>
                  <a:lnTo>
                    <a:pt x="1640" y="243"/>
                  </a:lnTo>
                  <a:lnTo>
                    <a:pt x="1663" y="260"/>
                  </a:lnTo>
                  <a:lnTo>
                    <a:pt x="1688" y="284"/>
                  </a:lnTo>
                  <a:lnTo>
                    <a:pt x="1709" y="312"/>
                  </a:lnTo>
                  <a:lnTo>
                    <a:pt x="1726" y="347"/>
                  </a:lnTo>
                  <a:lnTo>
                    <a:pt x="1736" y="388"/>
                  </a:lnTo>
                  <a:lnTo>
                    <a:pt x="1891" y="528"/>
                  </a:lnTo>
                  <a:lnTo>
                    <a:pt x="1849" y="898"/>
                  </a:lnTo>
                  <a:lnTo>
                    <a:pt x="1601" y="1023"/>
                  </a:lnTo>
                  <a:lnTo>
                    <a:pt x="1895" y="1110"/>
                  </a:lnTo>
                  <a:lnTo>
                    <a:pt x="1897" y="1114"/>
                  </a:lnTo>
                  <a:lnTo>
                    <a:pt x="1902" y="1125"/>
                  </a:lnTo>
                  <a:lnTo>
                    <a:pt x="1907" y="1143"/>
                  </a:lnTo>
                  <a:lnTo>
                    <a:pt x="1912" y="1166"/>
                  </a:lnTo>
                  <a:lnTo>
                    <a:pt x="1913" y="1195"/>
                  </a:lnTo>
                  <a:lnTo>
                    <a:pt x="1911" y="1229"/>
                  </a:lnTo>
                  <a:lnTo>
                    <a:pt x="1901" y="1266"/>
                  </a:lnTo>
                  <a:lnTo>
                    <a:pt x="1884" y="1307"/>
                  </a:lnTo>
                  <a:lnTo>
                    <a:pt x="1107" y="1606"/>
                  </a:lnTo>
                  <a:lnTo>
                    <a:pt x="0" y="1258"/>
                  </a:lnTo>
                  <a:lnTo>
                    <a:pt x="19" y="1217"/>
                  </a:lnTo>
                  <a:lnTo>
                    <a:pt x="188" y="1159"/>
                  </a:lnTo>
                  <a:lnTo>
                    <a:pt x="188" y="221"/>
                  </a:lnTo>
                  <a:lnTo>
                    <a:pt x="189" y="220"/>
                  </a:lnTo>
                  <a:lnTo>
                    <a:pt x="193" y="217"/>
                  </a:lnTo>
                  <a:lnTo>
                    <a:pt x="198" y="214"/>
                  </a:lnTo>
                  <a:lnTo>
                    <a:pt x="207" y="209"/>
                  </a:lnTo>
                  <a:lnTo>
                    <a:pt x="218" y="203"/>
                  </a:lnTo>
                  <a:lnTo>
                    <a:pt x="230" y="197"/>
                  </a:lnTo>
                  <a:lnTo>
                    <a:pt x="245" y="191"/>
                  </a:lnTo>
                  <a:lnTo>
                    <a:pt x="262" y="184"/>
                  </a:lnTo>
                  <a:lnTo>
                    <a:pt x="281" y="179"/>
                  </a:lnTo>
                  <a:lnTo>
                    <a:pt x="302" y="175"/>
                  </a:lnTo>
                  <a:lnTo>
                    <a:pt x="326" y="173"/>
                  </a:lnTo>
                  <a:lnTo>
                    <a:pt x="350" y="171"/>
                  </a:lnTo>
                  <a:lnTo>
                    <a:pt x="378" y="172"/>
                  </a:lnTo>
                  <a:lnTo>
                    <a:pt x="407" y="175"/>
                  </a:lnTo>
                  <a:lnTo>
                    <a:pt x="439" y="181"/>
                  </a:lnTo>
                  <a:lnTo>
                    <a:pt x="471" y="191"/>
                  </a:lnTo>
                  <a:lnTo>
                    <a:pt x="518" y="21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08" name="Freeform 388"/>
            <p:cNvSpPr>
              <a:spLocks/>
            </p:cNvSpPr>
            <p:nvPr/>
          </p:nvSpPr>
          <p:spPr bwMode="auto">
            <a:xfrm>
              <a:off x="3977" y="3278"/>
              <a:ext cx="68" cy="78"/>
            </a:xfrm>
            <a:custGeom>
              <a:avLst/>
              <a:gdLst>
                <a:gd name="T0" fmla="*/ 609 w 614"/>
                <a:gd name="T1" fmla="*/ 26 h 697"/>
                <a:gd name="T2" fmla="*/ 606 w 614"/>
                <a:gd name="T3" fmla="*/ 25 h 697"/>
                <a:gd name="T4" fmla="*/ 596 w 614"/>
                <a:gd name="T5" fmla="*/ 23 h 697"/>
                <a:gd name="T6" fmla="*/ 581 w 614"/>
                <a:gd name="T7" fmla="*/ 18 h 697"/>
                <a:gd name="T8" fmla="*/ 559 w 614"/>
                <a:gd name="T9" fmla="*/ 14 h 697"/>
                <a:gd name="T10" fmla="*/ 534 w 614"/>
                <a:gd name="T11" fmla="*/ 10 h 697"/>
                <a:gd name="T12" fmla="*/ 503 w 614"/>
                <a:gd name="T13" fmla="*/ 6 h 697"/>
                <a:gd name="T14" fmla="*/ 469 w 614"/>
                <a:gd name="T15" fmla="*/ 3 h 697"/>
                <a:gd name="T16" fmla="*/ 430 w 614"/>
                <a:gd name="T17" fmla="*/ 1 h 697"/>
                <a:gd name="T18" fmla="*/ 388 w 614"/>
                <a:gd name="T19" fmla="*/ 0 h 697"/>
                <a:gd name="T20" fmla="*/ 344 w 614"/>
                <a:gd name="T21" fmla="*/ 2 h 697"/>
                <a:gd name="T22" fmla="*/ 297 w 614"/>
                <a:gd name="T23" fmla="*/ 6 h 697"/>
                <a:gd name="T24" fmla="*/ 247 w 614"/>
                <a:gd name="T25" fmla="*/ 14 h 697"/>
                <a:gd name="T26" fmla="*/ 197 w 614"/>
                <a:gd name="T27" fmla="*/ 25 h 697"/>
                <a:gd name="T28" fmla="*/ 145 w 614"/>
                <a:gd name="T29" fmla="*/ 40 h 697"/>
                <a:gd name="T30" fmla="*/ 92 w 614"/>
                <a:gd name="T31" fmla="*/ 58 h 697"/>
                <a:gd name="T32" fmla="*/ 39 w 614"/>
                <a:gd name="T33" fmla="*/ 83 h 697"/>
                <a:gd name="T34" fmla="*/ 35 w 614"/>
                <a:gd name="T35" fmla="*/ 96 h 697"/>
                <a:gd name="T36" fmla="*/ 26 w 614"/>
                <a:gd name="T37" fmla="*/ 134 h 697"/>
                <a:gd name="T38" fmla="*/ 15 w 614"/>
                <a:gd name="T39" fmla="*/ 192 h 697"/>
                <a:gd name="T40" fmla="*/ 5 w 614"/>
                <a:gd name="T41" fmla="*/ 268 h 697"/>
                <a:gd name="T42" fmla="*/ 0 w 614"/>
                <a:gd name="T43" fmla="*/ 358 h 697"/>
                <a:gd name="T44" fmla="*/ 4 w 614"/>
                <a:gd name="T45" fmla="*/ 459 h 697"/>
                <a:gd name="T46" fmla="*/ 19 w 614"/>
                <a:gd name="T47" fmla="*/ 568 h 697"/>
                <a:gd name="T48" fmla="*/ 50 w 614"/>
                <a:gd name="T49" fmla="*/ 679 h 697"/>
                <a:gd name="T50" fmla="*/ 54 w 614"/>
                <a:gd name="T51" fmla="*/ 679 h 697"/>
                <a:gd name="T52" fmla="*/ 62 w 614"/>
                <a:gd name="T53" fmla="*/ 678 h 697"/>
                <a:gd name="T54" fmla="*/ 75 w 614"/>
                <a:gd name="T55" fmla="*/ 676 h 697"/>
                <a:gd name="T56" fmla="*/ 93 w 614"/>
                <a:gd name="T57" fmla="*/ 675 h 697"/>
                <a:gd name="T58" fmla="*/ 117 w 614"/>
                <a:gd name="T59" fmla="*/ 673 h 697"/>
                <a:gd name="T60" fmla="*/ 144 w 614"/>
                <a:gd name="T61" fmla="*/ 671 h 697"/>
                <a:gd name="T62" fmla="*/ 177 w 614"/>
                <a:gd name="T63" fmla="*/ 670 h 697"/>
                <a:gd name="T64" fmla="*/ 212 w 614"/>
                <a:gd name="T65" fmla="*/ 669 h 697"/>
                <a:gd name="T66" fmla="*/ 252 w 614"/>
                <a:gd name="T67" fmla="*/ 668 h 697"/>
                <a:gd name="T68" fmla="*/ 295 w 614"/>
                <a:gd name="T69" fmla="*/ 669 h 697"/>
                <a:gd name="T70" fmla="*/ 342 w 614"/>
                <a:gd name="T71" fmla="*/ 670 h 697"/>
                <a:gd name="T72" fmla="*/ 391 w 614"/>
                <a:gd name="T73" fmla="*/ 672 h 697"/>
                <a:gd name="T74" fmla="*/ 443 w 614"/>
                <a:gd name="T75" fmla="*/ 676 h 697"/>
                <a:gd name="T76" fmla="*/ 498 w 614"/>
                <a:gd name="T77" fmla="*/ 681 h 697"/>
                <a:gd name="T78" fmla="*/ 555 w 614"/>
                <a:gd name="T79" fmla="*/ 688 h 697"/>
                <a:gd name="T80" fmla="*/ 614 w 614"/>
                <a:gd name="T81" fmla="*/ 697 h 697"/>
                <a:gd name="T82" fmla="*/ 611 w 614"/>
                <a:gd name="T83" fmla="*/ 676 h 697"/>
                <a:gd name="T84" fmla="*/ 605 w 614"/>
                <a:gd name="T85" fmla="*/ 621 h 697"/>
                <a:gd name="T86" fmla="*/ 596 w 614"/>
                <a:gd name="T87" fmla="*/ 538 h 697"/>
                <a:gd name="T88" fmla="*/ 589 w 614"/>
                <a:gd name="T89" fmla="*/ 438 h 697"/>
                <a:gd name="T90" fmla="*/ 584 w 614"/>
                <a:gd name="T91" fmla="*/ 327 h 697"/>
                <a:gd name="T92" fmla="*/ 584 w 614"/>
                <a:gd name="T93" fmla="*/ 217 h 697"/>
                <a:gd name="T94" fmla="*/ 592 w 614"/>
                <a:gd name="T95" fmla="*/ 114 h 697"/>
                <a:gd name="T96" fmla="*/ 609 w 614"/>
                <a:gd name="T97" fmla="*/ 26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14" h="697">
                  <a:moveTo>
                    <a:pt x="609" y="26"/>
                  </a:moveTo>
                  <a:lnTo>
                    <a:pt x="606" y="25"/>
                  </a:lnTo>
                  <a:lnTo>
                    <a:pt x="596" y="23"/>
                  </a:lnTo>
                  <a:lnTo>
                    <a:pt x="581" y="18"/>
                  </a:lnTo>
                  <a:lnTo>
                    <a:pt x="559" y="14"/>
                  </a:lnTo>
                  <a:lnTo>
                    <a:pt x="534" y="10"/>
                  </a:lnTo>
                  <a:lnTo>
                    <a:pt x="503" y="6"/>
                  </a:lnTo>
                  <a:lnTo>
                    <a:pt x="469" y="3"/>
                  </a:lnTo>
                  <a:lnTo>
                    <a:pt x="430" y="1"/>
                  </a:lnTo>
                  <a:lnTo>
                    <a:pt x="388" y="0"/>
                  </a:lnTo>
                  <a:lnTo>
                    <a:pt x="344" y="2"/>
                  </a:lnTo>
                  <a:lnTo>
                    <a:pt x="297" y="6"/>
                  </a:lnTo>
                  <a:lnTo>
                    <a:pt x="247" y="14"/>
                  </a:lnTo>
                  <a:lnTo>
                    <a:pt x="197" y="25"/>
                  </a:lnTo>
                  <a:lnTo>
                    <a:pt x="145" y="40"/>
                  </a:lnTo>
                  <a:lnTo>
                    <a:pt x="92" y="58"/>
                  </a:lnTo>
                  <a:lnTo>
                    <a:pt x="39" y="83"/>
                  </a:lnTo>
                  <a:lnTo>
                    <a:pt x="35" y="96"/>
                  </a:lnTo>
                  <a:lnTo>
                    <a:pt x="26" y="134"/>
                  </a:lnTo>
                  <a:lnTo>
                    <a:pt x="15" y="192"/>
                  </a:lnTo>
                  <a:lnTo>
                    <a:pt x="5" y="268"/>
                  </a:lnTo>
                  <a:lnTo>
                    <a:pt x="0" y="358"/>
                  </a:lnTo>
                  <a:lnTo>
                    <a:pt x="4" y="459"/>
                  </a:lnTo>
                  <a:lnTo>
                    <a:pt x="19" y="568"/>
                  </a:lnTo>
                  <a:lnTo>
                    <a:pt x="50" y="679"/>
                  </a:lnTo>
                  <a:lnTo>
                    <a:pt x="54" y="679"/>
                  </a:lnTo>
                  <a:lnTo>
                    <a:pt x="62" y="678"/>
                  </a:lnTo>
                  <a:lnTo>
                    <a:pt x="75" y="676"/>
                  </a:lnTo>
                  <a:lnTo>
                    <a:pt x="93" y="675"/>
                  </a:lnTo>
                  <a:lnTo>
                    <a:pt x="117" y="673"/>
                  </a:lnTo>
                  <a:lnTo>
                    <a:pt x="144" y="671"/>
                  </a:lnTo>
                  <a:lnTo>
                    <a:pt x="177" y="670"/>
                  </a:lnTo>
                  <a:lnTo>
                    <a:pt x="212" y="669"/>
                  </a:lnTo>
                  <a:lnTo>
                    <a:pt x="252" y="668"/>
                  </a:lnTo>
                  <a:lnTo>
                    <a:pt x="295" y="669"/>
                  </a:lnTo>
                  <a:lnTo>
                    <a:pt x="342" y="670"/>
                  </a:lnTo>
                  <a:lnTo>
                    <a:pt x="391" y="672"/>
                  </a:lnTo>
                  <a:lnTo>
                    <a:pt x="443" y="676"/>
                  </a:lnTo>
                  <a:lnTo>
                    <a:pt x="498" y="681"/>
                  </a:lnTo>
                  <a:lnTo>
                    <a:pt x="555" y="688"/>
                  </a:lnTo>
                  <a:lnTo>
                    <a:pt x="614" y="697"/>
                  </a:lnTo>
                  <a:lnTo>
                    <a:pt x="611" y="676"/>
                  </a:lnTo>
                  <a:lnTo>
                    <a:pt x="605" y="621"/>
                  </a:lnTo>
                  <a:lnTo>
                    <a:pt x="596" y="538"/>
                  </a:lnTo>
                  <a:lnTo>
                    <a:pt x="589" y="438"/>
                  </a:lnTo>
                  <a:lnTo>
                    <a:pt x="584" y="327"/>
                  </a:lnTo>
                  <a:lnTo>
                    <a:pt x="584" y="217"/>
                  </a:lnTo>
                  <a:lnTo>
                    <a:pt x="592" y="114"/>
                  </a:lnTo>
                  <a:lnTo>
                    <a:pt x="609" y="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09" name="Freeform 389"/>
            <p:cNvSpPr>
              <a:spLocks/>
            </p:cNvSpPr>
            <p:nvPr/>
          </p:nvSpPr>
          <p:spPr bwMode="auto">
            <a:xfrm>
              <a:off x="3984" y="3299"/>
              <a:ext cx="113" cy="77"/>
            </a:xfrm>
            <a:custGeom>
              <a:avLst/>
              <a:gdLst>
                <a:gd name="T0" fmla="*/ 6 w 1014"/>
                <a:gd name="T1" fmla="*/ 523 h 693"/>
                <a:gd name="T2" fmla="*/ 0 w 1014"/>
                <a:gd name="T3" fmla="*/ 608 h 693"/>
                <a:gd name="T4" fmla="*/ 660 w 1014"/>
                <a:gd name="T5" fmla="*/ 693 h 693"/>
                <a:gd name="T6" fmla="*/ 665 w 1014"/>
                <a:gd name="T7" fmla="*/ 691 h 693"/>
                <a:gd name="T8" fmla="*/ 679 w 1014"/>
                <a:gd name="T9" fmla="*/ 683 h 693"/>
                <a:gd name="T10" fmla="*/ 700 w 1014"/>
                <a:gd name="T11" fmla="*/ 672 h 693"/>
                <a:gd name="T12" fmla="*/ 726 w 1014"/>
                <a:gd name="T13" fmla="*/ 657 h 693"/>
                <a:gd name="T14" fmla="*/ 758 w 1014"/>
                <a:gd name="T15" fmla="*/ 636 h 693"/>
                <a:gd name="T16" fmla="*/ 793 w 1014"/>
                <a:gd name="T17" fmla="*/ 611 h 693"/>
                <a:gd name="T18" fmla="*/ 829 w 1014"/>
                <a:gd name="T19" fmla="*/ 581 h 693"/>
                <a:gd name="T20" fmla="*/ 866 w 1014"/>
                <a:gd name="T21" fmla="*/ 546 h 693"/>
                <a:gd name="T22" fmla="*/ 902 w 1014"/>
                <a:gd name="T23" fmla="*/ 508 h 693"/>
                <a:gd name="T24" fmla="*/ 935 w 1014"/>
                <a:gd name="T25" fmla="*/ 465 h 693"/>
                <a:gd name="T26" fmla="*/ 964 w 1014"/>
                <a:gd name="T27" fmla="*/ 416 h 693"/>
                <a:gd name="T28" fmla="*/ 987 w 1014"/>
                <a:gd name="T29" fmla="*/ 362 h 693"/>
                <a:gd name="T30" fmla="*/ 1004 w 1014"/>
                <a:gd name="T31" fmla="*/ 305 h 693"/>
                <a:gd name="T32" fmla="*/ 1014 w 1014"/>
                <a:gd name="T33" fmla="*/ 242 h 693"/>
                <a:gd name="T34" fmla="*/ 1012 w 1014"/>
                <a:gd name="T35" fmla="*/ 175 h 693"/>
                <a:gd name="T36" fmla="*/ 1000 w 1014"/>
                <a:gd name="T37" fmla="*/ 103 h 693"/>
                <a:gd name="T38" fmla="*/ 998 w 1014"/>
                <a:gd name="T39" fmla="*/ 98 h 693"/>
                <a:gd name="T40" fmla="*/ 992 w 1014"/>
                <a:gd name="T41" fmla="*/ 87 h 693"/>
                <a:gd name="T42" fmla="*/ 981 w 1014"/>
                <a:gd name="T43" fmla="*/ 72 h 693"/>
                <a:gd name="T44" fmla="*/ 967 w 1014"/>
                <a:gd name="T45" fmla="*/ 53 h 693"/>
                <a:gd name="T46" fmla="*/ 948 w 1014"/>
                <a:gd name="T47" fmla="*/ 35 h 693"/>
                <a:gd name="T48" fmla="*/ 926 w 1014"/>
                <a:gd name="T49" fmla="*/ 19 h 693"/>
                <a:gd name="T50" fmla="*/ 900 w 1014"/>
                <a:gd name="T51" fmla="*/ 6 h 693"/>
                <a:gd name="T52" fmla="*/ 870 w 1014"/>
                <a:gd name="T53" fmla="*/ 0 h 693"/>
                <a:gd name="T54" fmla="*/ 874 w 1014"/>
                <a:gd name="T55" fmla="*/ 12 h 693"/>
                <a:gd name="T56" fmla="*/ 884 w 1014"/>
                <a:gd name="T57" fmla="*/ 41 h 693"/>
                <a:gd name="T58" fmla="*/ 896 w 1014"/>
                <a:gd name="T59" fmla="*/ 89 h 693"/>
                <a:gd name="T60" fmla="*/ 907 w 1014"/>
                <a:gd name="T61" fmla="*/ 151 h 693"/>
                <a:gd name="T62" fmla="*/ 910 w 1014"/>
                <a:gd name="T63" fmla="*/ 225 h 693"/>
                <a:gd name="T64" fmla="*/ 902 w 1014"/>
                <a:gd name="T65" fmla="*/ 307 h 693"/>
                <a:gd name="T66" fmla="*/ 878 w 1014"/>
                <a:gd name="T67" fmla="*/ 396 h 693"/>
                <a:gd name="T68" fmla="*/ 836 w 1014"/>
                <a:gd name="T69" fmla="*/ 489 h 693"/>
                <a:gd name="T70" fmla="*/ 835 w 1014"/>
                <a:gd name="T71" fmla="*/ 490 h 693"/>
                <a:gd name="T72" fmla="*/ 831 w 1014"/>
                <a:gd name="T73" fmla="*/ 493 h 693"/>
                <a:gd name="T74" fmla="*/ 825 w 1014"/>
                <a:gd name="T75" fmla="*/ 498 h 693"/>
                <a:gd name="T76" fmla="*/ 816 w 1014"/>
                <a:gd name="T77" fmla="*/ 506 h 693"/>
                <a:gd name="T78" fmla="*/ 805 w 1014"/>
                <a:gd name="T79" fmla="*/ 513 h 693"/>
                <a:gd name="T80" fmla="*/ 792 w 1014"/>
                <a:gd name="T81" fmla="*/ 521 h 693"/>
                <a:gd name="T82" fmla="*/ 775 w 1014"/>
                <a:gd name="T83" fmla="*/ 529 h 693"/>
                <a:gd name="T84" fmla="*/ 757 w 1014"/>
                <a:gd name="T85" fmla="*/ 537 h 693"/>
                <a:gd name="T86" fmla="*/ 737 w 1014"/>
                <a:gd name="T87" fmla="*/ 544 h 693"/>
                <a:gd name="T88" fmla="*/ 713 w 1014"/>
                <a:gd name="T89" fmla="*/ 552 h 693"/>
                <a:gd name="T90" fmla="*/ 688 w 1014"/>
                <a:gd name="T91" fmla="*/ 557 h 693"/>
                <a:gd name="T92" fmla="*/ 659 w 1014"/>
                <a:gd name="T93" fmla="*/ 561 h 693"/>
                <a:gd name="T94" fmla="*/ 630 w 1014"/>
                <a:gd name="T95" fmla="*/ 562 h 693"/>
                <a:gd name="T96" fmla="*/ 597 w 1014"/>
                <a:gd name="T97" fmla="*/ 561 h 693"/>
                <a:gd name="T98" fmla="*/ 562 w 1014"/>
                <a:gd name="T99" fmla="*/ 558 h 693"/>
                <a:gd name="T100" fmla="*/ 525 w 1014"/>
                <a:gd name="T101" fmla="*/ 551 h 693"/>
                <a:gd name="T102" fmla="*/ 525 w 1014"/>
                <a:gd name="T103" fmla="*/ 642 h 693"/>
                <a:gd name="T104" fmla="*/ 23 w 1014"/>
                <a:gd name="T105" fmla="*/ 590 h 693"/>
                <a:gd name="T106" fmla="*/ 6 w 1014"/>
                <a:gd name="T107" fmla="*/ 52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14" h="693">
                  <a:moveTo>
                    <a:pt x="6" y="523"/>
                  </a:moveTo>
                  <a:lnTo>
                    <a:pt x="0" y="608"/>
                  </a:lnTo>
                  <a:lnTo>
                    <a:pt x="660" y="693"/>
                  </a:lnTo>
                  <a:lnTo>
                    <a:pt x="665" y="691"/>
                  </a:lnTo>
                  <a:lnTo>
                    <a:pt x="679" y="683"/>
                  </a:lnTo>
                  <a:lnTo>
                    <a:pt x="700" y="672"/>
                  </a:lnTo>
                  <a:lnTo>
                    <a:pt x="726" y="657"/>
                  </a:lnTo>
                  <a:lnTo>
                    <a:pt x="758" y="636"/>
                  </a:lnTo>
                  <a:lnTo>
                    <a:pt x="793" y="611"/>
                  </a:lnTo>
                  <a:lnTo>
                    <a:pt x="829" y="581"/>
                  </a:lnTo>
                  <a:lnTo>
                    <a:pt x="866" y="546"/>
                  </a:lnTo>
                  <a:lnTo>
                    <a:pt x="902" y="508"/>
                  </a:lnTo>
                  <a:lnTo>
                    <a:pt x="935" y="465"/>
                  </a:lnTo>
                  <a:lnTo>
                    <a:pt x="964" y="416"/>
                  </a:lnTo>
                  <a:lnTo>
                    <a:pt x="987" y="362"/>
                  </a:lnTo>
                  <a:lnTo>
                    <a:pt x="1004" y="305"/>
                  </a:lnTo>
                  <a:lnTo>
                    <a:pt x="1014" y="242"/>
                  </a:lnTo>
                  <a:lnTo>
                    <a:pt x="1012" y="175"/>
                  </a:lnTo>
                  <a:lnTo>
                    <a:pt x="1000" y="103"/>
                  </a:lnTo>
                  <a:lnTo>
                    <a:pt x="998" y="98"/>
                  </a:lnTo>
                  <a:lnTo>
                    <a:pt x="992" y="87"/>
                  </a:lnTo>
                  <a:lnTo>
                    <a:pt x="981" y="72"/>
                  </a:lnTo>
                  <a:lnTo>
                    <a:pt x="967" y="53"/>
                  </a:lnTo>
                  <a:lnTo>
                    <a:pt x="948" y="35"/>
                  </a:lnTo>
                  <a:lnTo>
                    <a:pt x="926" y="19"/>
                  </a:lnTo>
                  <a:lnTo>
                    <a:pt x="900" y="6"/>
                  </a:lnTo>
                  <a:lnTo>
                    <a:pt x="870" y="0"/>
                  </a:lnTo>
                  <a:lnTo>
                    <a:pt x="874" y="12"/>
                  </a:lnTo>
                  <a:lnTo>
                    <a:pt x="884" y="41"/>
                  </a:lnTo>
                  <a:lnTo>
                    <a:pt x="896" y="89"/>
                  </a:lnTo>
                  <a:lnTo>
                    <a:pt x="907" y="151"/>
                  </a:lnTo>
                  <a:lnTo>
                    <a:pt x="910" y="225"/>
                  </a:lnTo>
                  <a:lnTo>
                    <a:pt x="902" y="307"/>
                  </a:lnTo>
                  <a:lnTo>
                    <a:pt x="878" y="396"/>
                  </a:lnTo>
                  <a:lnTo>
                    <a:pt x="836" y="489"/>
                  </a:lnTo>
                  <a:lnTo>
                    <a:pt x="835" y="490"/>
                  </a:lnTo>
                  <a:lnTo>
                    <a:pt x="831" y="493"/>
                  </a:lnTo>
                  <a:lnTo>
                    <a:pt x="825" y="498"/>
                  </a:lnTo>
                  <a:lnTo>
                    <a:pt x="816" y="506"/>
                  </a:lnTo>
                  <a:lnTo>
                    <a:pt x="805" y="513"/>
                  </a:lnTo>
                  <a:lnTo>
                    <a:pt x="792" y="521"/>
                  </a:lnTo>
                  <a:lnTo>
                    <a:pt x="775" y="529"/>
                  </a:lnTo>
                  <a:lnTo>
                    <a:pt x="757" y="537"/>
                  </a:lnTo>
                  <a:lnTo>
                    <a:pt x="737" y="544"/>
                  </a:lnTo>
                  <a:lnTo>
                    <a:pt x="713" y="552"/>
                  </a:lnTo>
                  <a:lnTo>
                    <a:pt x="688" y="557"/>
                  </a:lnTo>
                  <a:lnTo>
                    <a:pt x="659" y="561"/>
                  </a:lnTo>
                  <a:lnTo>
                    <a:pt x="630" y="562"/>
                  </a:lnTo>
                  <a:lnTo>
                    <a:pt x="597" y="561"/>
                  </a:lnTo>
                  <a:lnTo>
                    <a:pt x="562" y="558"/>
                  </a:lnTo>
                  <a:lnTo>
                    <a:pt x="525" y="551"/>
                  </a:lnTo>
                  <a:lnTo>
                    <a:pt x="525" y="642"/>
                  </a:lnTo>
                  <a:lnTo>
                    <a:pt x="23" y="590"/>
                  </a:lnTo>
                  <a:lnTo>
                    <a:pt x="6" y="52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10" name="Freeform 390"/>
            <p:cNvSpPr>
              <a:spLocks/>
            </p:cNvSpPr>
            <p:nvPr/>
          </p:nvSpPr>
          <p:spPr bwMode="auto">
            <a:xfrm>
              <a:off x="3970" y="3375"/>
              <a:ext cx="83" cy="27"/>
            </a:xfrm>
            <a:custGeom>
              <a:avLst/>
              <a:gdLst>
                <a:gd name="T0" fmla="*/ 745 w 745"/>
                <a:gd name="T1" fmla="*/ 86 h 240"/>
                <a:gd name="T2" fmla="*/ 11 w 745"/>
                <a:gd name="T3" fmla="*/ 0 h 240"/>
                <a:gd name="T4" fmla="*/ 0 w 745"/>
                <a:gd name="T5" fmla="*/ 86 h 240"/>
                <a:gd name="T6" fmla="*/ 722 w 745"/>
                <a:gd name="T7" fmla="*/ 240 h 240"/>
                <a:gd name="T8" fmla="*/ 745 w 745"/>
                <a:gd name="T9" fmla="*/ 8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5" h="240">
                  <a:moveTo>
                    <a:pt x="745" y="86"/>
                  </a:moveTo>
                  <a:lnTo>
                    <a:pt x="11" y="0"/>
                  </a:lnTo>
                  <a:lnTo>
                    <a:pt x="0" y="86"/>
                  </a:lnTo>
                  <a:lnTo>
                    <a:pt x="722" y="240"/>
                  </a:lnTo>
                  <a:lnTo>
                    <a:pt x="745" y="8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11" name="Freeform 391"/>
            <p:cNvSpPr>
              <a:spLocks/>
            </p:cNvSpPr>
            <p:nvPr/>
          </p:nvSpPr>
          <p:spPr bwMode="auto">
            <a:xfrm>
              <a:off x="4011" y="3384"/>
              <a:ext cx="36" cy="12"/>
            </a:xfrm>
            <a:custGeom>
              <a:avLst/>
              <a:gdLst>
                <a:gd name="T0" fmla="*/ 319 w 319"/>
                <a:gd name="T1" fmla="*/ 47 h 109"/>
                <a:gd name="T2" fmla="*/ 4 w 319"/>
                <a:gd name="T3" fmla="*/ 0 h 109"/>
                <a:gd name="T4" fmla="*/ 0 w 319"/>
                <a:gd name="T5" fmla="*/ 45 h 109"/>
                <a:gd name="T6" fmla="*/ 309 w 319"/>
                <a:gd name="T7" fmla="*/ 109 h 109"/>
                <a:gd name="T8" fmla="*/ 319 w 319"/>
                <a:gd name="T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109">
                  <a:moveTo>
                    <a:pt x="319" y="47"/>
                  </a:moveTo>
                  <a:lnTo>
                    <a:pt x="4" y="0"/>
                  </a:lnTo>
                  <a:lnTo>
                    <a:pt x="0" y="45"/>
                  </a:lnTo>
                  <a:lnTo>
                    <a:pt x="309" y="109"/>
                  </a:lnTo>
                  <a:lnTo>
                    <a:pt x="319" y="4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12" name="Freeform 392"/>
            <p:cNvSpPr>
              <a:spLocks/>
            </p:cNvSpPr>
            <p:nvPr/>
          </p:nvSpPr>
          <p:spPr bwMode="auto">
            <a:xfrm>
              <a:off x="3975" y="3378"/>
              <a:ext cx="24" cy="9"/>
            </a:xfrm>
            <a:custGeom>
              <a:avLst/>
              <a:gdLst>
                <a:gd name="T0" fmla="*/ 213 w 213"/>
                <a:gd name="T1" fmla="*/ 37 h 81"/>
                <a:gd name="T2" fmla="*/ 0 w 213"/>
                <a:gd name="T3" fmla="*/ 0 h 81"/>
                <a:gd name="T4" fmla="*/ 2 w 213"/>
                <a:gd name="T5" fmla="*/ 39 h 81"/>
                <a:gd name="T6" fmla="*/ 206 w 213"/>
                <a:gd name="T7" fmla="*/ 81 h 81"/>
                <a:gd name="T8" fmla="*/ 213 w 213"/>
                <a:gd name="T9" fmla="*/ 3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81">
                  <a:moveTo>
                    <a:pt x="213" y="37"/>
                  </a:moveTo>
                  <a:lnTo>
                    <a:pt x="0" y="0"/>
                  </a:lnTo>
                  <a:lnTo>
                    <a:pt x="2" y="39"/>
                  </a:lnTo>
                  <a:lnTo>
                    <a:pt x="206" y="81"/>
                  </a:lnTo>
                  <a:lnTo>
                    <a:pt x="213" y="3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13" name="Freeform 393"/>
            <p:cNvSpPr>
              <a:spLocks/>
            </p:cNvSpPr>
            <p:nvPr/>
          </p:nvSpPr>
          <p:spPr bwMode="auto">
            <a:xfrm>
              <a:off x="3916" y="3386"/>
              <a:ext cx="139" cy="47"/>
            </a:xfrm>
            <a:custGeom>
              <a:avLst/>
              <a:gdLst>
                <a:gd name="T0" fmla="*/ 0 w 1254"/>
                <a:gd name="T1" fmla="*/ 124 h 415"/>
                <a:gd name="T2" fmla="*/ 3 w 1254"/>
                <a:gd name="T3" fmla="*/ 124 h 415"/>
                <a:gd name="T4" fmla="*/ 10 w 1254"/>
                <a:gd name="T5" fmla="*/ 122 h 415"/>
                <a:gd name="T6" fmla="*/ 23 w 1254"/>
                <a:gd name="T7" fmla="*/ 120 h 415"/>
                <a:gd name="T8" fmla="*/ 40 w 1254"/>
                <a:gd name="T9" fmla="*/ 117 h 415"/>
                <a:gd name="T10" fmla="*/ 59 w 1254"/>
                <a:gd name="T11" fmla="*/ 114 h 415"/>
                <a:gd name="T12" fmla="*/ 81 w 1254"/>
                <a:gd name="T13" fmla="*/ 109 h 415"/>
                <a:gd name="T14" fmla="*/ 107 w 1254"/>
                <a:gd name="T15" fmla="*/ 103 h 415"/>
                <a:gd name="T16" fmla="*/ 133 w 1254"/>
                <a:gd name="T17" fmla="*/ 96 h 415"/>
                <a:gd name="T18" fmla="*/ 161 w 1254"/>
                <a:gd name="T19" fmla="*/ 89 h 415"/>
                <a:gd name="T20" fmla="*/ 188 w 1254"/>
                <a:gd name="T21" fmla="*/ 79 h 415"/>
                <a:gd name="T22" fmla="*/ 216 w 1254"/>
                <a:gd name="T23" fmla="*/ 69 h 415"/>
                <a:gd name="T24" fmla="*/ 243 w 1254"/>
                <a:gd name="T25" fmla="*/ 58 h 415"/>
                <a:gd name="T26" fmla="*/ 270 w 1254"/>
                <a:gd name="T27" fmla="*/ 45 h 415"/>
                <a:gd name="T28" fmla="*/ 293 w 1254"/>
                <a:gd name="T29" fmla="*/ 31 h 415"/>
                <a:gd name="T30" fmla="*/ 316 w 1254"/>
                <a:gd name="T31" fmla="*/ 16 h 415"/>
                <a:gd name="T32" fmla="*/ 334 w 1254"/>
                <a:gd name="T33" fmla="*/ 0 h 415"/>
                <a:gd name="T34" fmla="*/ 1254 w 1254"/>
                <a:gd name="T35" fmla="*/ 210 h 415"/>
                <a:gd name="T36" fmla="*/ 1252 w 1254"/>
                <a:gd name="T37" fmla="*/ 212 h 415"/>
                <a:gd name="T38" fmla="*/ 1247 w 1254"/>
                <a:gd name="T39" fmla="*/ 218 h 415"/>
                <a:gd name="T40" fmla="*/ 1239 w 1254"/>
                <a:gd name="T41" fmla="*/ 226 h 415"/>
                <a:gd name="T42" fmla="*/ 1227 w 1254"/>
                <a:gd name="T43" fmla="*/ 236 h 415"/>
                <a:gd name="T44" fmla="*/ 1213 w 1254"/>
                <a:gd name="T45" fmla="*/ 248 h 415"/>
                <a:gd name="T46" fmla="*/ 1197 w 1254"/>
                <a:gd name="T47" fmla="*/ 263 h 415"/>
                <a:gd name="T48" fmla="*/ 1180 w 1254"/>
                <a:gd name="T49" fmla="*/ 279 h 415"/>
                <a:gd name="T50" fmla="*/ 1159 w 1254"/>
                <a:gd name="T51" fmla="*/ 295 h 415"/>
                <a:gd name="T52" fmla="*/ 1138 w 1254"/>
                <a:gd name="T53" fmla="*/ 313 h 415"/>
                <a:gd name="T54" fmla="*/ 1116 w 1254"/>
                <a:gd name="T55" fmla="*/ 330 h 415"/>
                <a:gd name="T56" fmla="*/ 1092 w 1254"/>
                <a:gd name="T57" fmla="*/ 347 h 415"/>
                <a:gd name="T58" fmla="*/ 1068 w 1254"/>
                <a:gd name="T59" fmla="*/ 364 h 415"/>
                <a:gd name="T60" fmla="*/ 1043 w 1254"/>
                <a:gd name="T61" fmla="*/ 379 h 415"/>
                <a:gd name="T62" fmla="*/ 1019 w 1254"/>
                <a:gd name="T63" fmla="*/ 392 h 415"/>
                <a:gd name="T64" fmla="*/ 994 w 1254"/>
                <a:gd name="T65" fmla="*/ 405 h 415"/>
                <a:gd name="T66" fmla="*/ 971 w 1254"/>
                <a:gd name="T67" fmla="*/ 415 h 415"/>
                <a:gd name="T68" fmla="*/ 0 w 1254"/>
                <a:gd name="T69" fmla="*/ 12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4" h="415">
                  <a:moveTo>
                    <a:pt x="0" y="124"/>
                  </a:moveTo>
                  <a:lnTo>
                    <a:pt x="3" y="124"/>
                  </a:lnTo>
                  <a:lnTo>
                    <a:pt x="10" y="122"/>
                  </a:lnTo>
                  <a:lnTo>
                    <a:pt x="23" y="120"/>
                  </a:lnTo>
                  <a:lnTo>
                    <a:pt x="40" y="117"/>
                  </a:lnTo>
                  <a:lnTo>
                    <a:pt x="59" y="114"/>
                  </a:lnTo>
                  <a:lnTo>
                    <a:pt x="81" y="109"/>
                  </a:lnTo>
                  <a:lnTo>
                    <a:pt x="107" y="103"/>
                  </a:lnTo>
                  <a:lnTo>
                    <a:pt x="133" y="96"/>
                  </a:lnTo>
                  <a:lnTo>
                    <a:pt x="161" y="89"/>
                  </a:lnTo>
                  <a:lnTo>
                    <a:pt x="188" y="79"/>
                  </a:lnTo>
                  <a:lnTo>
                    <a:pt x="216" y="69"/>
                  </a:lnTo>
                  <a:lnTo>
                    <a:pt x="243" y="58"/>
                  </a:lnTo>
                  <a:lnTo>
                    <a:pt x="270" y="45"/>
                  </a:lnTo>
                  <a:lnTo>
                    <a:pt x="293" y="31"/>
                  </a:lnTo>
                  <a:lnTo>
                    <a:pt x="316" y="16"/>
                  </a:lnTo>
                  <a:lnTo>
                    <a:pt x="334" y="0"/>
                  </a:lnTo>
                  <a:lnTo>
                    <a:pt x="1254" y="210"/>
                  </a:lnTo>
                  <a:lnTo>
                    <a:pt x="1252" y="212"/>
                  </a:lnTo>
                  <a:lnTo>
                    <a:pt x="1247" y="218"/>
                  </a:lnTo>
                  <a:lnTo>
                    <a:pt x="1239" y="226"/>
                  </a:lnTo>
                  <a:lnTo>
                    <a:pt x="1227" y="236"/>
                  </a:lnTo>
                  <a:lnTo>
                    <a:pt x="1213" y="248"/>
                  </a:lnTo>
                  <a:lnTo>
                    <a:pt x="1197" y="263"/>
                  </a:lnTo>
                  <a:lnTo>
                    <a:pt x="1180" y="279"/>
                  </a:lnTo>
                  <a:lnTo>
                    <a:pt x="1159" y="295"/>
                  </a:lnTo>
                  <a:lnTo>
                    <a:pt x="1138" y="313"/>
                  </a:lnTo>
                  <a:lnTo>
                    <a:pt x="1116" y="330"/>
                  </a:lnTo>
                  <a:lnTo>
                    <a:pt x="1092" y="347"/>
                  </a:lnTo>
                  <a:lnTo>
                    <a:pt x="1068" y="364"/>
                  </a:lnTo>
                  <a:lnTo>
                    <a:pt x="1043" y="379"/>
                  </a:lnTo>
                  <a:lnTo>
                    <a:pt x="1019" y="392"/>
                  </a:lnTo>
                  <a:lnTo>
                    <a:pt x="994" y="405"/>
                  </a:lnTo>
                  <a:lnTo>
                    <a:pt x="971" y="415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14" name="Freeform 394"/>
            <p:cNvSpPr>
              <a:spLocks/>
            </p:cNvSpPr>
            <p:nvPr/>
          </p:nvSpPr>
          <p:spPr bwMode="auto">
            <a:xfrm>
              <a:off x="4055" y="3381"/>
              <a:ext cx="49" cy="22"/>
            </a:xfrm>
            <a:custGeom>
              <a:avLst/>
              <a:gdLst>
                <a:gd name="T0" fmla="*/ 45 w 447"/>
                <a:gd name="T1" fmla="*/ 198 h 198"/>
                <a:gd name="T2" fmla="*/ 447 w 447"/>
                <a:gd name="T3" fmla="*/ 79 h 198"/>
                <a:gd name="T4" fmla="*/ 203 w 447"/>
                <a:gd name="T5" fmla="*/ 0 h 198"/>
                <a:gd name="T6" fmla="*/ 5 w 447"/>
                <a:gd name="T7" fmla="*/ 22 h 198"/>
                <a:gd name="T8" fmla="*/ 0 w 447"/>
                <a:gd name="T9" fmla="*/ 187 h 198"/>
                <a:gd name="T10" fmla="*/ 45 w 447"/>
                <a:gd name="T11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198">
                  <a:moveTo>
                    <a:pt x="45" y="198"/>
                  </a:moveTo>
                  <a:lnTo>
                    <a:pt x="447" y="79"/>
                  </a:lnTo>
                  <a:lnTo>
                    <a:pt x="203" y="0"/>
                  </a:lnTo>
                  <a:lnTo>
                    <a:pt x="5" y="22"/>
                  </a:lnTo>
                  <a:lnTo>
                    <a:pt x="0" y="187"/>
                  </a:lnTo>
                  <a:lnTo>
                    <a:pt x="45" y="19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15" name="Freeform 395"/>
            <p:cNvSpPr>
              <a:spLocks/>
            </p:cNvSpPr>
            <p:nvPr/>
          </p:nvSpPr>
          <p:spPr bwMode="auto">
            <a:xfrm>
              <a:off x="3926" y="3287"/>
              <a:ext cx="27" cy="105"/>
            </a:xfrm>
            <a:custGeom>
              <a:avLst/>
              <a:gdLst>
                <a:gd name="T0" fmla="*/ 238 w 238"/>
                <a:gd name="T1" fmla="*/ 22 h 947"/>
                <a:gd name="T2" fmla="*/ 237 w 238"/>
                <a:gd name="T3" fmla="*/ 21 h 947"/>
                <a:gd name="T4" fmla="*/ 233 w 238"/>
                <a:gd name="T5" fmla="*/ 19 h 947"/>
                <a:gd name="T6" fmla="*/ 226 w 238"/>
                <a:gd name="T7" fmla="*/ 17 h 947"/>
                <a:gd name="T8" fmla="*/ 217 w 238"/>
                <a:gd name="T9" fmla="*/ 14 h 947"/>
                <a:gd name="T10" fmla="*/ 206 w 238"/>
                <a:gd name="T11" fmla="*/ 10 h 947"/>
                <a:gd name="T12" fmla="*/ 194 w 238"/>
                <a:gd name="T13" fmla="*/ 7 h 947"/>
                <a:gd name="T14" fmla="*/ 180 w 238"/>
                <a:gd name="T15" fmla="*/ 4 h 947"/>
                <a:gd name="T16" fmla="*/ 164 w 238"/>
                <a:gd name="T17" fmla="*/ 1 h 947"/>
                <a:gd name="T18" fmla="*/ 146 w 238"/>
                <a:gd name="T19" fmla="*/ 0 h 947"/>
                <a:gd name="T20" fmla="*/ 127 w 238"/>
                <a:gd name="T21" fmla="*/ 0 h 947"/>
                <a:gd name="T22" fmla="*/ 108 w 238"/>
                <a:gd name="T23" fmla="*/ 2 h 947"/>
                <a:gd name="T24" fmla="*/ 87 w 238"/>
                <a:gd name="T25" fmla="*/ 5 h 947"/>
                <a:gd name="T26" fmla="*/ 66 w 238"/>
                <a:gd name="T27" fmla="*/ 11 h 947"/>
                <a:gd name="T28" fmla="*/ 44 w 238"/>
                <a:gd name="T29" fmla="*/ 19 h 947"/>
                <a:gd name="T30" fmla="*/ 22 w 238"/>
                <a:gd name="T31" fmla="*/ 30 h 947"/>
                <a:gd name="T32" fmla="*/ 0 w 238"/>
                <a:gd name="T33" fmla="*/ 45 h 947"/>
                <a:gd name="T34" fmla="*/ 0 w 238"/>
                <a:gd name="T35" fmla="*/ 947 h 947"/>
                <a:gd name="T36" fmla="*/ 1 w 238"/>
                <a:gd name="T37" fmla="*/ 947 h 947"/>
                <a:gd name="T38" fmla="*/ 6 w 238"/>
                <a:gd name="T39" fmla="*/ 947 h 947"/>
                <a:gd name="T40" fmla="*/ 13 w 238"/>
                <a:gd name="T41" fmla="*/ 946 h 947"/>
                <a:gd name="T42" fmla="*/ 22 w 238"/>
                <a:gd name="T43" fmla="*/ 945 h 947"/>
                <a:gd name="T44" fmla="*/ 33 w 238"/>
                <a:gd name="T45" fmla="*/ 943 h 947"/>
                <a:gd name="T46" fmla="*/ 47 w 238"/>
                <a:gd name="T47" fmla="*/ 941 h 947"/>
                <a:gd name="T48" fmla="*/ 62 w 238"/>
                <a:gd name="T49" fmla="*/ 938 h 947"/>
                <a:gd name="T50" fmla="*/ 78 w 238"/>
                <a:gd name="T51" fmla="*/ 934 h 947"/>
                <a:gd name="T52" fmla="*/ 96 w 238"/>
                <a:gd name="T53" fmla="*/ 928 h 947"/>
                <a:gd name="T54" fmla="*/ 115 w 238"/>
                <a:gd name="T55" fmla="*/ 922 h 947"/>
                <a:gd name="T56" fmla="*/ 135 w 238"/>
                <a:gd name="T57" fmla="*/ 915 h 947"/>
                <a:gd name="T58" fmla="*/ 155 w 238"/>
                <a:gd name="T59" fmla="*/ 906 h 947"/>
                <a:gd name="T60" fmla="*/ 176 w 238"/>
                <a:gd name="T61" fmla="*/ 896 h 947"/>
                <a:gd name="T62" fmla="*/ 197 w 238"/>
                <a:gd name="T63" fmla="*/ 884 h 947"/>
                <a:gd name="T64" fmla="*/ 217 w 238"/>
                <a:gd name="T65" fmla="*/ 871 h 947"/>
                <a:gd name="T66" fmla="*/ 238 w 238"/>
                <a:gd name="T67" fmla="*/ 856 h 947"/>
                <a:gd name="T68" fmla="*/ 238 w 238"/>
                <a:gd name="T69" fmla="*/ 22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8" h="947">
                  <a:moveTo>
                    <a:pt x="238" y="22"/>
                  </a:moveTo>
                  <a:lnTo>
                    <a:pt x="237" y="21"/>
                  </a:lnTo>
                  <a:lnTo>
                    <a:pt x="233" y="19"/>
                  </a:lnTo>
                  <a:lnTo>
                    <a:pt x="226" y="17"/>
                  </a:lnTo>
                  <a:lnTo>
                    <a:pt x="217" y="14"/>
                  </a:lnTo>
                  <a:lnTo>
                    <a:pt x="206" y="10"/>
                  </a:lnTo>
                  <a:lnTo>
                    <a:pt x="194" y="7"/>
                  </a:lnTo>
                  <a:lnTo>
                    <a:pt x="180" y="4"/>
                  </a:lnTo>
                  <a:lnTo>
                    <a:pt x="164" y="1"/>
                  </a:lnTo>
                  <a:lnTo>
                    <a:pt x="146" y="0"/>
                  </a:lnTo>
                  <a:lnTo>
                    <a:pt x="127" y="0"/>
                  </a:lnTo>
                  <a:lnTo>
                    <a:pt x="108" y="2"/>
                  </a:lnTo>
                  <a:lnTo>
                    <a:pt x="87" y="5"/>
                  </a:lnTo>
                  <a:lnTo>
                    <a:pt x="66" y="11"/>
                  </a:lnTo>
                  <a:lnTo>
                    <a:pt x="44" y="19"/>
                  </a:lnTo>
                  <a:lnTo>
                    <a:pt x="22" y="30"/>
                  </a:lnTo>
                  <a:lnTo>
                    <a:pt x="0" y="45"/>
                  </a:lnTo>
                  <a:lnTo>
                    <a:pt x="0" y="947"/>
                  </a:lnTo>
                  <a:lnTo>
                    <a:pt x="1" y="947"/>
                  </a:lnTo>
                  <a:lnTo>
                    <a:pt x="6" y="947"/>
                  </a:lnTo>
                  <a:lnTo>
                    <a:pt x="13" y="946"/>
                  </a:lnTo>
                  <a:lnTo>
                    <a:pt x="22" y="945"/>
                  </a:lnTo>
                  <a:lnTo>
                    <a:pt x="33" y="943"/>
                  </a:lnTo>
                  <a:lnTo>
                    <a:pt x="47" y="941"/>
                  </a:lnTo>
                  <a:lnTo>
                    <a:pt x="62" y="938"/>
                  </a:lnTo>
                  <a:lnTo>
                    <a:pt x="78" y="934"/>
                  </a:lnTo>
                  <a:lnTo>
                    <a:pt x="96" y="928"/>
                  </a:lnTo>
                  <a:lnTo>
                    <a:pt x="115" y="922"/>
                  </a:lnTo>
                  <a:lnTo>
                    <a:pt x="135" y="915"/>
                  </a:lnTo>
                  <a:lnTo>
                    <a:pt x="155" y="906"/>
                  </a:lnTo>
                  <a:lnTo>
                    <a:pt x="176" y="896"/>
                  </a:lnTo>
                  <a:lnTo>
                    <a:pt x="197" y="884"/>
                  </a:lnTo>
                  <a:lnTo>
                    <a:pt x="217" y="871"/>
                  </a:lnTo>
                  <a:lnTo>
                    <a:pt x="238" y="856"/>
                  </a:lnTo>
                  <a:lnTo>
                    <a:pt x="238" y="2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16" name="Freeform 396"/>
            <p:cNvSpPr>
              <a:spLocks/>
            </p:cNvSpPr>
            <p:nvPr/>
          </p:nvSpPr>
          <p:spPr bwMode="auto">
            <a:xfrm>
              <a:off x="3927" y="3288"/>
              <a:ext cx="23" cy="89"/>
            </a:xfrm>
            <a:custGeom>
              <a:avLst/>
              <a:gdLst>
                <a:gd name="T0" fmla="*/ 203 w 203"/>
                <a:gd name="T1" fmla="*/ 18 h 799"/>
                <a:gd name="T2" fmla="*/ 202 w 203"/>
                <a:gd name="T3" fmla="*/ 17 h 799"/>
                <a:gd name="T4" fmla="*/ 199 w 203"/>
                <a:gd name="T5" fmla="*/ 16 h 799"/>
                <a:gd name="T6" fmla="*/ 193 w 203"/>
                <a:gd name="T7" fmla="*/ 14 h 799"/>
                <a:gd name="T8" fmla="*/ 186 w 203"/>
                <a:gd name="T9" fmla="*/ 11 h 799"/>
                <a:gd name="T10" fmla="*/ 177 w 203"/>
                <a:gd name="T11" fmla="*/ 8 h 799"/>
                <a:gd name="T12" fmla="*/ 166 w 203"/>
                <a:gd name="T13" fmla="*/ 5 h 799"/>
                <a:gd name="T14" fmla="*/ 153 w 203"/>
                <a:gd name="T15" fmla="*/ 3 h 799"/>
                <a:gd name="T16" fmla="*/ 140 w 203"/>
                <a:gd name="T17" fmla="*/ 1 h 799"/>
                <a:gd name="T18" fmla="*/ 125 w 203"/>
                <a:gd name="T19" fmla="*/ 0 h 799"/>
                <a:gd name="T20" fmla="*/ 109 w 203"/>
                <a:gd name="T21" fmla="*/ 0 h 799"/>
                <a:gd name="T22" fmla="*/ 92 w 203"/>
                <a:gd name="T23" fmla="*/ 1 h 799"/>
                <a:gd name="T24" fmla="*/ 74 w 203"/>
                <a:gd name="T25" fmla="*/ 4 h 799"/>
                <a:gd name="T26" fmla="*/ 57 w 203"/>
                <a:gd name="T27" fmla="*/ 9 h 799"/>
                <a:gd name="T28" fmla="*/ 37 w 203"/>
                <a:gd name="T29" fmla="*/ 16 h 799"/>
                <a:gd name="T30" fmla="*/ 19 w 203"/>
                <a:gd name="T31" fmla="*/ 26 h 799"/>
                <a:gd name="T32" fmla="*/ 0 w 203"/>
                <a:gd name="T33" fmla="*/ 38 h 799"/>
                <a:gd name="T34" fmla="*/ 0 w 203"/>
                <a:gd name="T35" fmla="*/ 799 h 799"/>
                <a:gd name="T36" fmla="*/ 1 w 203"/>
                <a:gd name="T37" fmla="*/ 799 h 799"/>
                <a:gd name="T38" fmla="*/ 5 w 203"/>
                <a:gd name="T39" fmla="*/ 799 h 799"/>
                <a:gd name="T40" fmla="*/ 11 w 203"/>
                <a:gd name="T41" fmla="*/ 798 h 799"/>
                <a:gd name="T42" fmla="*/ 19 w 203"/>
                <a:gd name="T43" fmla="*/ 797 h 799"/>
                <a:gd name="T44" fmla="*/ 28 w 203"/>
                <a:gd name="T45" fmla="*/ 796 h 799"/>
                <a:gd name="T46" fmla="*/ 41 w 203"/>
                <a:gd name="T47" fmla="*/ 794 h 799"/>
                <a:gd name="T48" fmla="*/ 53 w 203"/>
                <a:gd name="T49" fmla="*/ 791 h 799"/>
                <a:gd name="T50" fmla="*/ 67 w 203"/>
                <a:gd name="T51" fmla="*/ 786 h 799"/>
                <a:gd name="T52" fmla="*/ 82 w 203"/>
                <a:gd name="T53" fmla="*/ 782 h 799"/>
                <a:gd name="T54" fmla="*/ 99 w 203"/>
                <a:gd name="T55" fmla="*/ 777 h 799"/>
                <a:gd name="T56" fmla="*/ 116 w 203"/>
                <a:gd name="T57" fmla="*/ 771 h 799"/>
                <a:gd name="T58" fmla="*/ 133 w 203"/>
                <a:gd name="T59" fmla="*/ 763 h 799"/>
                <a:gd name="T60" fmla="*/ 150 w 203"/>
                <a:gd name="T61" fmla="*/ 755 h 799"/>
                <a:gd name="T62" fmla="*/ 169 w 203"/>
                <a:gd name="T63" fmla="*/ 745 h 799"/>
                <a:gd name="T64" fmla="*/ 186 w 203"/>
                <a:gd name="T65" fmla="*/ 733 h 799"/>
                <a:gd name="T66" fmla="*/ 203 w 203"/>
                <a:gd name="T67" fmla="*/ 720 h 799"/>
                <a:gd name="T68" fmla="*/ 203 w 203"/>
                <a:gd name="T69" fmla="*/ 18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3" h="799">
                  <a:moveTo>
                    <a:pt x="203" y="18"/>
                  </a:moveTo>
                  <a:lnTo>
                    <a:pt x="202" y="17"/>
                  </a:lnTo>
                  <a:lnTo>
                    <a:pt x="199" y="16"/>
                  </a:lnTo>
                  <a:lnTo>
                    <a:pt x="193" y="14"/>
                  </a:lnTo>
                  <a:lnTo>
                    <a:pt x="186" y="11"/>
                  </a:lnTo>
                  <a:lnTo>
                    <a:pt x="177" y="8"/>
                  </a:lnTo>
                  <a:lnTo>
                    <a:pt x="166" y="5"/>
                  </a:lnTo>
                  <a:lnTo>
                    <a:pt x="153" y="3"/>
                  </a:lnTo>
                  <a:lnTo>
                    <a:pt x="140" y="1"/>
                  </a:lnTo>
                  <a:lnTo>
                    <a:pt x="125" y="0"/>
                  </a:lnTo>
                  <a:lnTo>
                    <a:pt x="109" y="0"/>
                  </a:lnTo>
                  <a:lnTo>
                    <a:pt x="92" y="1"/>
                  </a:lnTo>
                  <a:lnTo>
                    <a:pt x="74" y="4"/>
                  </a:lnTo>
                  <a:lnTo>
                    <a:pt x="57" y="9"/>
                  </a:lnTo>
                  <a:lnTo>
                    <a:pt x="37" y="16"/>
                  </a:lnTo>
                  <a:lnTo>
                    <a:pt x="19" y="26"/>
                  </a:lnTo>
                  <a:lnTo>
                    <a:pt x="0" y="38"/>
                  </a:lnTo>
                  <a:lnTo>
                    <a:pt x="0" y="799"/>
                  </a:lnTo>
                  <a:lnTo>
                    <a:pt x="1" y="799"/>
                  </a:lnTo>
                  <a:lnTo>
                    <a:pt x="5" y="799"/>
                  </a:lnTo>
                  <a:lnTo>
                    <a:pt x="11" y="798"/>
                  </a:lnTo>
                  <a:lnTo>
                    <a:pt x="19" y="797"/>
                  </a:lnTo>
                  <a:lnTo>
                    <a:pt x="28" y="796"/>
                  </a:lnTo>
                  <a:lnTo>
                    <a:pt x="41" y="794"/>
                  </a:lnTo>
                  <a:lnTo>
                    <a:pt x="53" y="791"/>
                  </a:lnTo>
                  <a:lnTo>
                    <a:pt x="67" y="786"/>
                  </a:lnTo>
                  <a:lnTo>
                    <a:pt x="82" y="782"/>
                  </a:lnTo>
                  <a:lnTo>
                    <a:pt x="99" y="777"/>
                  </a:lnTo>
                  <a:lnTo>
                    <a:pt x="116" y="771"/>
                  </a:lnTo>
                  <a:lnTo>
                    <a:pt x="133" y="763"/>
                  </a:lnTo>
                  <a:lnTo>
                    <a:pt x="150" y="755"/>
                  </a:lnTo>
                  <a:lnTo>
                    <a:pt x="169" y="745"/>
                  </a:lnTo>
                  <a:lnTo>
                    <a:pt x="186" y="733"/>
                  </a:lnTo>
                  <a:lnTo>
                    <a:pt x="203" y="720"/>
                  </a:lnTo>
                  <a:lnTo>
                    <a:pt x="203" y="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17" name="Freeform 397"/>
            <p:cNvSpPr>
              <a:spLocks/>
            </p:cNvSpPr>
            <p:nvPr/>
          </p:nvSpPr>
          <p:spPr bwMode="auto">
            <a:xfrm>
              <a:off x="3928" y="3289"/>
              <a:ext cx="19" cy="72"/>
            </a:xfrm>
            <a:custGeom>
              <a:avLst/>
              <a:gdLst>
                <a:gd name="T0" fmla="*/ 171 w 171"/>
                <a:gd name="T1" fmla="*/ 15 h 650"/>
                <a:gd name="T2" fmla="*/ 170 w 171"/>
                <a:gd name="T3" fmla="*/ 15 h 650"/>
                <a:gd name="T4" fmla="*/ 167 w 171"/>
                <a:gd name="T5" fmla="*/ 13 h 650"/>
                <a:gd name="T6" fmla="*/ 163 w 171"/>
                <a:gd name="T7" fmla="*/ 11 h 650"/>
                <a:gd name="T8" fmla="*/ 157 w 171"/>
                <a:gd name="T9" fmla="*/ 9 h 650"/>
                <a:gd name="T10" fmla="*/ 149 w 171"/>
                <a:gd name="T11" fmla="*/ 7 h 650"/>
                <a:gd name="T12" fmla="*/ 139 w 171"/>
                <a:gd name="T13" fmla="*/ 4 h 650"/>
                <a:gd name="T14" fmla="*/ 129 w 171"/>
                <a:gd name="T15" fmla="*/ 2 h 650"/>
                <a:gd name="T16" fmla="*/ 118 w 171"/>
                <a:gd name="T17" fmla="*/ 0 h 650"/>
                <a:gd name="T18" fmla="*/ 105 w 171"/>
                <a:gd name="T19" fmla="*/ 0 h 650"/>
                <a:gd name="T20" fmla="*/ 92 w 171"/>
                <a:gd name="T21" fmla="*/ 0 h 650"/>
                <a:gd name="T22" fmla="*/ 77 w 171"/>
                <a:gd name="T23" fmla="*/ 1 h 650"/>
                <a:gd name="T24" fmla="*/ 63 w 171"/>
                <a:gd name="T25" fmla="*/ 3 h 650"/>
                <a:gd name="T26" fmla="*/ 48 w 171"/>
                <a:gd name="T27" fmla="*/ 7 h 650"/>
                <a:gd name="T28" fmla="*/ 31 w 171"/>
                <a:gd name="T29" fmla="*/ 13 h 650"/>
                <a:gd name="T30" fmla="*/ 16 w 171"/>
                <a:gd name="T31" fmla="*/ 22 h 650"/>
                <a:gd name="T32" fmla="*/ 0 w 171"/>
                <a:gd name="T33" fmla="*/ 32 h 650"/>
                <a:gd name="T34" fmla="*/ 0 w 171"/>
                <a:gd name="T35" fmla="*/ 650 h 650"/>
                <a:gd name="T36" fmla="*/ 1 w 171"/>
                <a:gd name="T37" fmla="*/ 650 h 650"/>
                <a:gd name="T38" fmla="*/ 4 w 171"/>
                <a:gd name="T39" fmla="*/ 650 h 650"/>
                <a:gd name="T40" fmla="*/ 9 w 171"/>
                <a:gd name="T41" fmla="*/ 649 h 650"/>
                <a:gd name="T42" fmla="*/ 16 w 171"/>
                <a:gd name="T43" fmla="*/ 648 h 650"/>
                <a:gd name="T44" fmla="*/ 24 w 171"/>
                <a:gd name="T45" fmla="*/ 647 h 650"/>
                <a:gd name="T46" fmla="*/ 34 w 171"/>
                <a:gd name="T47" fmla="*/ 645 h 650"/>
                <a:gd name="T48" fmla="*/ 45 w 171"/>
                <a:gd name="T49" fmla="*/ 642 h 650"/>
                <a:gd name="T50" fmla="*/ 57 w 171"/>
                <a:gd name="T51" fmla="*/ 640 h 650"/>
                <a:gd name="T52" fmla="*/ 69 w 171"/>
                <a:gd name="T53" fmla="*/ 636 h 650"/>
                <a:gd name="T54" fmla="*/ 82 w 171"/>
                <a:gd name="T55" fmla="*/ 632 h 650"/>
                <a:gd name="T56" fmla="*/ 97 w 171"/>
                <a:gd name="T57" fmla="*/ 627 h 650"/>
                <a:gd name="T58" fmla="*/ 112 w 171"/>
                <a:gd name="T59" fmla="*/ 621 h 650"/>
                <a:gd name="T60" fmla="*/ 126 w 171"/>
                <a:gd name="T61" fmla="*/ 614 h 650"/>
                <a:gd name="T62" fmla="*/ 141 w 171"/>
                <a:gd name="T63" fmla="*/ 606 h 650"/>
                <a:gd name="T64" fmla="*/ 157 w 171"/>
                <a:gd name="T65" fmla="*/ 595 h 650"/>
                <a:gd name="T66" fmla="*/ 171 w 171"/>
                <a:gd name="T67" fmla="*/ 585 h 650"/>
                <a:gd name="T68" fmla="*/ 171 w 171"/>
                <a:gd name="T69" fmla="*/ 15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1" h="650">
                  <a:moveTo>
                    <a:pt x="171" y="15"/>
                  </a:moveTo>
                  <a:lnTo>
                    <a:pt x="170" y="15"/>
                  </a:lnTo>
                  <a:lnTo>
                    <a:pt x="167" y="13"/>
                  </a:lnTo>
                  <a:lnTo>
                    <a:pt x="163" y="11"/>
                  </a:lnTo>
                  <a:lnTo>
                    <a:pt x="157" y="9"/>
                  </a:lnTo>
                  <a:lnTo>
                    <a:pt x="149" y="7"/>
                  </a:lnTo>
                  <a:lnTo>
                    <a:pt x="139" y="4"/>
                  </a:lnTo>
                  <a:lnTo>
                    <a:pt x="129" y="2"/>
                  </a:lnTo>
                  <a:lnTo>
                    <a:pt x="118" y="0"/>
                  </a:lnTo>
                  <a:lnTo>
                    <a:pt x="105" y="0"/>
                  </a:lnTo>
                  <a:lnTo>
                    <a:pt x="92" y="0"/>
                  </a:lnTo>
                  <a:lnTo>
                    <a:pt x="77" y="1"/>
                  </a:lnTo>
                  <a:lnTo>
                    <a:pt x="63" y="3"/>
                  </a:lnTo>
                  <a:lnTo>
                    <a:pt x="48" y="7"/>
                  </a:lnTo>
                  <a:lnTo>
                    <a:pt x="31" y="13"/>
                  </a:lnTo>
                  <a:lnTo>
                    <a:pt x="16" y="22"/>
                  </a:lnTo>
                  <a:lnTo>
                    <a:pt x="0" y="32"/>
                  </a:lnTo>
                  <a:lnTo>
                    <a:pt x="0" y="650"/>
                  </a:lnTo>
                  <a:lnTo>
                    <a:pt x="1" y="650"/>
                  </a:lnTo>
                  <a:lnTo>
                    <a:pt x="4" y="650"/>
                  </a:lnTo>
                  <a:lnTo>
                    <a:pt x="9" y="649"/>
                  </a:lnTo>
                  <a:lnTo>
                    <a:pt x="16" y="648"/>
                  </a:lnTo>
                  <a:lnTo>
                    <a:pt x="24" y="647"/>
                  </a:lnTo>
                  <a:lnTo>
                    <a:pt x="34" y="645"/>
                  </a:lnTo>
                  <a:lnTo>
                    <a:pt x="45" y="642"/>
                  </a:lnTo>
                  <a:lnTo>
                    <a:pt x="57" y="640"/>
                  </a:lnTo>
                  <a:lnTo>
                    <a:pt x="69" y="636"/>
                  </a:lnTo>
                  <a:lnTo>
                    <a:pt x="82" y="632"/>
                  </a:lnTo>
                  <a:lnTo>
                    <a:pt x="97" y="627"/>
                  </a:lnTo>
                  <a:lnTo>
                    <a:pt x="112" y="621"/>
                  </a:lnTo>
                  <a:lnTo>
                    <a:pt x="126" y="614"/>
                  </a:lnTo>
                  <a:lnTo>
                    <a:pt x="141" y="606"/>
                  </a:lnTo>
                  <a:lnTo>
                    <a:pt x="157" y="595"/>
                  </a:lnTo>
                  <a:lnTo>
                    <a:pt x="171" y="585"/>
                  </a:lnTo>
                  <a:lnTo>
                    <a:pt x="171" y="1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18" name="Freeform 398"/>
            <p:cNvSpPr>
              <a:spLocks/>
            </p:cNvSpPr>
            <p:nvPr/>
          </p:nvSpPr>
          <p:spPr bwMode="auto">
            <a:xfrm>
              <a:off x="3929" y="3289"/>
              <a:ext cx="15" cy="56"/>
            </a:xfrm>
            <a:custGeom>
              <a:avLst/>
              <a:gdLst>
                <a:gd name="T0" fmla="*/ 138 w 138"/>
                <a:gd name="T1" fmla="*/ 14 h 502"/>
                <a:gd name="T2" fmla="*/ 135 w 138"/>
                <a:gd name="T3" fmla="*/ 13 h 502"/>
                <a:gd name="T4" fmla="*/ 126 w 138"/>
                <a:gd name="T5" fmla="*/ 8 h 502"/>
                <a:gd name="T6" fmla="*/ 113 w 138"/>
                <a:gd name="T7" fmla="*/ 4 h 502"/>
                <a:gd name="T8" fmla="*/ 96 w 138"/>
                <a:gd name="T9" fmla="*/ 1 h 502"/>
                <a:gd name="T10" fmla="*/ 74 w 138"/>
                <a:gd name="T11" fmla="*/ 0 h 502"/>
                <a:gd name="T12" fmla="*/ 51 w 138"/>
                <a:gd name="T13" fmla="*/ 3 h 502"/>
                <a:gd name="T14" fmla="*/ 25 w 138"/>
                <a:gd name="T15" fmla="*/ 12 h 502"/>
                <a:gd name="T16" fmla="*/ 0 w 138"/>
                <a:gd name="T17" fmla="*/ 26 h 502"/>
                <a:gd name="T18" fmla="*/ 0 w 138"/>
                <a:gd name="T19" fmla="*/ 502 h 502"/>
                <a:gd name="T20" fmla="*/ 3 w 138"/>
                <a:gd name="T21" fmla="*/ 502 h 502"/>
                <a:gd name="T22" fmla="*/ 13 w 138"/>
                <a:gd name="T23" fmla="*/ 501 h 502"/>
                <a:gd name="T24" fmla="*/ 28 w 138"/>
                <a:gd name="T25" fmla="*/ 499 h 502"/>
                <a:gd name="T26" fmla="*/ 46 w 138"/>
                <a:gd name="T27" fmla="*/ 494 h 502"/>
                <a:gd name="T28" fmla="*/ 67 w 138"/>
                <a:gd name="T29" fmla="*/ 488 h 502"/>
                <a:gd name="T30" fmla="*/ 91 w 138"/>
                <a:gd name="T31" fmla="*/ 479 h 502"/>
                <a:gd name="T32" fmla="*/ 114 w 138"/>
                <a:gd name="T33" fmla="*/ 467 h 502"/>
                <a:gd name="T34" fmla="*/ 138 w 138"/>
                <a:gd name="T35" fmla="*/ 450 h 502"/>
                <a:gd name="T36" fmla="*/ 138 w 138"/>
                <a:gd name="T37" fmla="*/ 14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502">
                  <a:moveTo>
                    <a:pt x="138" y="14"/>
                  </a:moveTo>
                  <a:lnTo>
                    <a:pt x="135" y="13"/>
                  </a:lnTo>
                  <a:lnTo>
                    <a:pt x="126" y="8"/>
                  </a:lnTo>
                  <a:lnTo>
                    <a:pt x="113" y="4"/>
                  </a:lnTo>
                  <a:lnTo>
                    <a:pt x="96" y="1"/>
                  </a:lnTo>
                  <a:lnTo>
                    <a:pt x="74" y="0"/>
                  </a:lnTo>
                  <a:lnTo>
                    <a:pt x="51" y="3"/>
                  </a:lnTo>
                  <a:lnTo>
                    <a:pt x="25" y="12"/>
                  </a:lnTo>
                  <a:lnTo>
                    <a:pt x="0" y="26"/>
                  </a:lnTo>
                  <a:lnTo>
                    <a:pt x="0" y="502"/>
                  </a:lnTo>
                  <a:lnTo>
                    <a:pt x="3" y="502"/>
                  </a:lnTo>
                  <a:lnTo>
                    <a:pt x="13" y="501"/>
                  </a:lnTo>
                  <a:lnTo>
                    <a:pt x="28" y="499"/>
                  </a:lnTo>
                  <a:lnTo>
                    <a:pt x="46" y="494"/>
                  </a:lnTo>
                  <a:lnTo>
                    <a:pt x="67" y="488"/>
                  </a:lnTo>
                  <a:lnTo>
                    <a:pt x="91" y="479"/>
                  </a:lnTo>
                  <a:lnTo>
                    <a:pt x="114" y="467"/>
                  </a:lnTo>
                  <a:lnTo>
                    <a:pt x="138" y="450"/>
                  </a:lnTo>
                  <a:lnTo>
                    <a:pt x="138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19" name="Freeform 399"/>
            <p:cNvSpPr>
              <a:spLocks/>
            </p:cNvSpPr>
            <p:nvPr/>
          </p:nvSpPr>
          <p:spPr bwMode="auto">
            <a:xfrm>
              <a:off x="3929" y="3290"/>
              <a:ext cx="12" cy="40"/>
            </a:xfrm>
            <a:custGeom>
              <a:avLst/>
              <a:gdLst>
                <a:gd name="T0" fmla="*/ 104 w 104"/>
                <a:gd name="T1" fmla="*/ 10 h 353"/>
                <a:gd name="T2" fmla="*/ 102 w 104"/>
                <a:gd name="T3" fmla="*/ 9 h 353"/>
                <a:gd name="T4" fmla="*/ 95 w 104"/>
                <a:gd name="T5" fmla="*/ 6 h 353"/>
                <a:gd name="T6" fmla="*/ 85 w 104"/>
                <a:gd name="T7" fmla="*/ 3 h 353"/>
                <a:gd name="T8" fmla="*/ 71 w 104"/>
                <a:gd name="T9" fmla="*/ 0 h 353"/>
                <a:gd name="T10" fmla="*/ 56 w 104"/>
                <a:gd name="T11" fmla="*/ 0 h 353"/>
                <a:gd name="T12" fmla="*/ 38 w 104"/>
                <a:gd name="T13" fmla="*/ 3 h 353"/>
                <a:gd name="T14" fmla="*/ 19 w 104"/>
                <a:gd name="T15" fmla="*/ 9 h 353"/>
                <a:gd name="T16" fmla="*/ 0 w 104"/>
                <a:gd name="T17" fmla="*/ 20 h 353"/>
                <a:gd name="T18" fmla="*/ 0 w 104"/>
                <a:gd name="T19" fmla="*/ 353 h 353"/>
                <a:gd name="T20" fmla="*/ 2 w 104"/>
                <a:gd name="T21" fmla="*/ 353 h 353"/>
                <a:gd name="T22" fmla="*/ 9 w 104"/>
                <a:gd name="T23" fmla="*/ 352 h 353"/>
                <a:gd name="T24" fmla="*/ 21 w 104"/>
                <a:gd name="T25" fmla="*/ 350 h 353"/>
                <a:gd name="T26" fmla="*/ 35 w 104"/>
                <a:gd name="T27" fmla="*/ 347 h 353"/>
                <a:gd name="T28" fmla="*/ 51 w 104"/>
                <a:gd name="T29" fmla="*/ 343 h 353"/>
                <a:gd name="T30" fmla="*/ 68 w 104"/>
                <a:gd name="T31" fmla="*/ 336 h 353"/>
                <a:gd name="T32" fmla="*/ 86 w 104"/>
                <a:gd name="T33" fmla="*/ 326 h 353"/>
                <a:gd name="T34" fmla="*/ 104 w 104"/>
                <a:gd name="T35" fmla="*/ 313 h 353"/>
                <a:gd name="T36" fmla="*/ 104 w 104"/>
                <a:gd name="T37" fmla="*/ 1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" h="353">
                  <a:moveTo>
                    <a:pt x="104" y="10"/>
                  </a:moveTo>
                  <a:lnTo>
                    <a:pt x="102" y="9"/>
                  </a:lnTo>
                  <a:lnTo>
                    <a:pt x="95" y="6"/>
                  </a:lnTo>
                  <a:lnTo>
                    <a:pt x="85" y="3"/>
                  </a:lnTo>
                  <a:lnTo>
                    <a:pt x="71" y="0"/>
                  </a:lnTo>
                  <a:lnTo>
                    <a:pt x="56" y="0"/>
                  </a:lnTo>
                  <a:lnTo>
                    <a:pt x="38" y="3"/>
                  </a:lnTo>
                  <a:lnTo>
                    <a:pt x="19" y="9"/>
                  </a:lnTo>
                  <a:lnTo>
                    <a:pt x="0" y="20"/>
                  </a:lnTo>
                  <a:lnTo>
                    <a:pt x="0" y="353"/>
                  </a:lnTo>
                  <a:lnTo>
                    <a:pt x="2" y="353"/>
                  </a:lnTo>
                  <a:lnTo>
                    <a:pt x="9" y="352"/>
                  </a:lnTo>
                  <a:lnTo>
                    <a:pt x="21" y="350"/>
                  </a:lnTo>
                  <a:lnTo>
                    <a:pt x="35" y="347"/>
                  </a:lnTo>
                  <a:lnTo>
                    <a:pt x="51" y="343"/>
                  </a:lnTo>
                  <a:lnTo>
                    <a:pt x="68" y="336"/>
                  </a:lnTo>
                  <a:lnTo>
                    <a:pt x="86" y="326"/>
                  </a:lnTo>
                  <a:lnTo>
                    <a:pt x="104" y="313"/>
                  </a:lnTo>
                  <a:lnTo>
                    <a:pt x="104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20" name="Freeform 400"/>
            <p:cNvSpPr>
              <a:spLocks/>
            </p:cNvSpPr>
            <p:nvPr/>
          </p:nvSpPr>
          <p:spPr bwMode="auto">
            <a:xfrm>
              <a:off x="3930" y="3291"/>
              <a:ext cx="8" cy="23"/>
            </a:xfrm>
            <a:custGeom>
              <a:avLst/>
              <a:gdLst>
                <a:gd name="T0" fmla="*/ 72 w 72"/>
                <a:gd name="T1" fmla="*/ 6 h 204"/>
                <a:gd name="T2" fmla="*/ 69 w 72"/>
                <a:gd name="T3" fmla="*/ 5 h 204"/>
                <a:gd name="T4" fmla="*/ 65 w 72"/>
                <a:gd name="T5" fmla="*/ 4 h 204"/>
                <a:gd name="T6" fmla="*/ 58 w 72"/>
                <a:gd name="T7" fmla="*/ 2 h 204"/>
                <a:gd name="T8" fmla="*/ 49 w 72"/>
                <a:gd name="T9" fmla="*/ 0 h 204"/>
                <a:gd name="T10" fmla="*/ 39 w 72"/>
                <a:gd name="T11" fmla="*/ 0 h 204"/>
                <a:gd name="T12" fmla="*/ 27 w 72"/>
                <a:gd name="T13" fmla="*/ 1 h 204"/>
                <a:gd name="T14" fmla="*/ 13 w 72"/>
                <a:gd name="T15" fmla="*/ 6 h 204"/>
                <a:gd name="T16" fmla="*/ 0 w 72"/>
                <a:gd name="T17" fmla="*/ 13 h 204"/>
                <a:gd name="T18" fmla="*/ 0 w 72"/>
                <a:gd name="T19" fmla="*/ 204 h 204"/>
                <a:gd name="T20" fmla="*/ 2 w 72"/>
                <a:gd name="T21" fmla="*/ 204 h 204"/>
                <a:gd name="T22" fmla="*/ 6 w 72"/>
                <a:gd name="T23" fmla="*/ 203 h 204"/>
                <a:gd name="T24" fmla="*/ 15 w 72"/>
                <a:gd name="T25" fmla="*/ 202 h 204"/>
                <a:gd name="T26" fmla="*/ 24 w 72"/>
                <a:gd name="T27" fmla="*/ 200 h 204"/>
                <a:gd name="T28" fmla="*/ 35 w 72"/>
                <a:gd name="T29" fmla="*/ 197 h 204"/>
                <a:gd name="T30" fmla="*/ 47 w 72"/>
                <a:gd name="T31" fmla="*/ 192 h 204"/>
                <a:gd name="T32" fmla="*/ 59 w 72"/>
                <a:gd name="T33" fmla="*/ 185 h 204"/>
                <a:gd name="T34" fmla="*/ 72 w 72"/>
                <a:gd name="T35" fmla="*/ 177 h 204"/>
                <a:gd name="T36" fmla="*/ 72 w 72"/>
                <a:gd name="T37" fmla="*/ 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04">
                  <a:moveTo>
                    <a:pt x="72" y="6"/>
                  </a:moveTo>
                  <a:lnTo>
                    <a:pt x="69" y="5"/>
                  </a:lnTo>
                  <a:lnTo>
                    <a:pt x="65" y="4"/>
                  </a:lnTo>
                  <a:lnTo>
                    <a:pt x="58" y="2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7" y="1"/>
                  </a:lnTo>
                  <a:lnTo>
                    <a:pt x="13" y="6"/>
                  </a:lnTo>
                  <a:lnTo>
                    <a:pt x="0" y="13"/>
                  </a:lnTo>
                  <a:lnTo>
                    <a:pt x="0" y="204"/>
                  </a:lnTo>
                  <a:lnTo>
                    <a:pt x="2" y="204"/>
                  </a:lnTo>
                  <a:lnTo>
                    <a:pt x="6" y="203"/>
                  </a:lnTo>
                  <a:lnTo>
                    <a:pt x="15" y="202"/>
                  </a:lnTo>
                  <a:lnTo>
                    <a:pt x="24" y="200"/>
                  </a:lnTo>
                  <a:lnTo>
                    <a:pt x="35" y="197"/>
                  </a:lnTo>
                  <a:lnTo>
                    <a:pt x="47" y="192"/>
                  </a:lnTo>
                  <a:lnTo>
                    <a:pt x="59" y="185"/>
                  </a:lnTo>
                  <a:lnTo>
                    <a:pt x="72" y="177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21" name="Freeform 401"/>
            <p:cNvSpPr>
              <a:spLocks/>
            </p:cNvSpPr>
            <p:nvPr/>
          </p:nvSpPr>
          <p:spPr bwMode="auto">
            <a:xfrm>
              <a:off x="4025" y="3357"/>
              <a:ext cx="12" cy="11"/>
            </a:xfrm>
            <a:custGeom>
              <a:avLst/>
              <a:gdLst>
                <a:gd name="T0" fmla="*/ 52 w 104"/>
                <a:gd name="T1" fmla="*/ 104 h 104"/>
                <a:gd name="T2" fmla="*/ 62 w 104"/>
                <a:gd name="T3" fmla="*/ 103 h 104"/>
                <a:gd name="T4" fmla="*/ 73 w 104"/>
                <a:gd name="T5" fmla="*/ 100 h 104"/>
                <a:gd name="T6" fmla="*/ 81 w 104"/>
                <a:gd name="T7" fmla="*/ 95 h 104"/>
                <a:gd name="T8" fmla="*/ 89 w 104"/>
                <a:gd name="T9" fmla="*/ 89 h 104"/>
                <a:gd name="T10" fmla="*/ 95 w 104"/>
                <a:gd name="T11" fmla="*/ 81 h 104"/>
                <a:gd name="T12" fmla="*/ 100 w 104"/>
                <a:gd name="T13" fmla="*/ 72 h 104"/>
                <a:gd name="T14" fmla="*/ 103 w 104"/>
                <a:gd name="T15" fmla="*/ 62 h 104"/>
                <a:gd name="T16" fmla="*/ 104 w 104"/>
                <a:gd name="T17" fmla="*/ 52 h 104"/>
                <a:gd name="T18" fmla="*/ 103 w 104"/>
                <a:gd name="T19" fmla="*/ 41 h 104"/>
                <a:gd name="T20" fmla="*/ 100 w 104"/>
                <a:gd name="T21" fmla="*/ 31 h 104"/>
                <a:gd name="T22" fmla="*/ 95 w 104"/>
                <a:gd name="T23" fmla="*/ 22 h 104"/>
                <a:gd name="T24" fmla="*/ 89 w 104"/>
                <a:gd name="T25" fmla="*/ 15 h 104"/>
                <a:gd name="T26" fmla="*/ 81 w 104"/>
                <a:gd name="T27" fmla="*/ 8 h 104"/>
                <a:gd name="T28" fmla="*/ 73 w 104"/>
                <a:gd name="T29" fmla="*/ 4 h 104"/>
                <a:gd name="T30" fmla="*/ 62 w 104"/>
                <a:gd name="T31" fmla="*/ 1 h 104"/>
                <a:gd name="T32" fmla="*/ 52 w 104"/>
                <a:gd name="T33" fmla="*/ 0 h 104"/>
                <a:gd name="T34" fmla="*/ 42 w 104"/>
                <a:gd name="T35" fmla="*/ 1 h 104"/>
                <a:gd name="T36" fmla="*/ 32 w 104"/>
                <a:gd name="T37" fmla="*/ 4 h 104"/>
                <a:gd name="T38" fmla="*/ 24 w 104"/>
                <a:gd name="T39" fmla="*/ 8 h 104"/>
                <a:gd name="T40" fmla="*/ 16 w 104"/>
                <a:gd name="T41" fmla="*/ 15 h 104"/>
                <a:gd name="T42" fmla="*/ 9 w 104"/>
                <a:gd name="T43" fmla="*/ 22 h 104"/>
                <a:gd name="T44" fmla="*/ 4 w 104"/>
                <a:gd name="T45" fmla="*/ 31 h 104"/>
                <a:gd name="T46" fmla="*/ 1 w 104"/>
                <a:gd name="T47" fmla="*/ 41 h 104"/>
                <a:gd name="T48" fmla="*/ 0 w 104"/>
                <a:gd name="T49" fmla="*/ 52 h 104"/>
                <a:gd name="T50" fmla="*/ 1 w 104"/>
                <a:gd name="T51" fmla="*/ 62 h 104"/>
                <a:gd name="T52" fmla="*/ 4 w 104"/>
                <a:gd name="T53" fmla="*/ 72 h 104"/>
                <a:gd name="T54" fmla="*/ 9 w 104"/>
                <a:gd name="T55" fmla="*/ 81 h 104"/>
                <a:gd name="T56" fmla="*/ 16 w 104"/>
                <a:gd name="T57" fmla="*/ 89 h 104"/>
                <a:gd name="T58" fmla="*/ 24 w 104"/>
                <a:gd name="T59" fmla="*/ 95 h 104"/>
                <a:gd name="T60" fmla="*/ 32 w 104"/>
                <a:gd name="T61" fmla="*/ 100 h 104"/>
                <a:gd name="T62" fmla="*/ 42 w 104"/>
                <a:gd name="T63" fmla="*/ 103 h 104"/>
                <a:gd name="T64" fmla="*/ 52 w 104"/>
                <a:gd name="T6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lnTo>
                    <a:pt x="62" y="103"/>
                  </a:lnTo>
                  <a:lnTo>
                    <a:pt x="73" y="100"/>
                  </a:lnTo>
                  <a:lnTo>
                    <a:pt x="81" y="95"/>
                  </a:lnTo>
                  <a:lnTo>
                    <a:pt x="89" y="89"/>
                  </a:lnTo>
                  <a:lnTo>
                    <a:pt x="95" y="81"/>
                  </a:lnTo>
                  <a:lnTo>
                    <a:pt x="100" y="72"/>
                  </a:lnTo>
                  <a:lnTo>
                    <a:pt x="103" y="62"/>
                  </a:lnTo>
                  <a:lnTo>
                    <a:pt x="104" y="52"/>
                  </a:lnTo>
                  <a:lnTo>
                    <a:pt x="103" y="41"/>
                  </a:lnTo>
                  <a:lnTo>
                    <a:pt x="100" y="31"/>
                  </a:lnTo>
                  <a:lnTo>
                    <a:pt x="95" y="22"/>
                  </a:lnTo>
                  <a:lnTo>
                    <a:pt x="89" y="15"/>
                  </a:lnTo>
                  <a:lnTo>
                    <a:pt x="81" y="8"/>
                  </a:lnTo>
                  <a:lnTo>
                    <a:pt x="73" y="4"/>
                  </a:lnTo>
                  <a:lnTo>
                    <a:pt x="62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2" y="4"/>
                  </a:lnTo>
                  <a:lnTo>
                    <a:pt x="24" y="8"/>
                  </a:lnTo>
                  <a:lnTo>
                    <a:pt x="16" y="15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1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4" y="72"/>
                  </a:lnTo>
                  <a:lnTo>
                    <a:pt x="9" y="81"/>
                  </a:lnTo>
                  <a:lnTo>
                    <a:pt x="16" y="89"/>
                  </a:lnTo>
                  <a:lnTo>
                    <a:pt x="24" y="95"/>
                  </a:lnTo>
                  <a:lnTo>
                    <a:pt x="32" y="100"/>
                  </a:lnTo>
                  <a:lnTo>
                    <a:pt x="42" y="103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22" name="Freeform 402"/>
            <p:cNvSpPr>
              <a:spLocks/>
            </p:cNvSpPr>
            <p:nvPr/>
          </p:nvSpPr>
          <p:spPr bwMode="auto">
            <a:xfrm>
              <a:off x="3990" y="3357"/>
              <a:ext cx="6" cy="6"/>
            </a:xfrm>
            <a:custGeom>
              <a:avLst/>
              <a:gdLst>
                <a:gd name="T0" fmla="*/ 25 w 52"/>
                <a:gd name="T1" fmla="*/ 52 h 52"/>
                <a:gd name="T2" fmla="*/ 35 w 52"/>
                <a:gd name="T3" fmla="*/ 50 h 52"/>
                <a:gd name="T4" fmla="*/ 44 w 52"/>
                <a:gd name="T5" fmla="*/ 44 h 52"/>
                <a:gd name="T6" fmla="*/ 50 w 52"/>
                <a:gd name="T7" fmla="*/ 36 h 52"/>
                <a:gd name="T8" fmla="*/ 52 w 52"/>
                <a:gd name="T9" fmla="*/ 25 h 52"/>
                <a:gd name="T10" fmla="*/ 50 w 52"/>
                <a:gd name="T11" fmla="*/ 15 h 52"/>
                <a:gd name="T12" fmla="*/ 44 w 52"/>
                <a:gd name="T13" fmla="*/ 7 h 52"/>
                <a:gd name="T14" fmla="*/ 35 w 52"/>
                <a:gd name="T15" fmla="*/ 2 h 52"/>
                <a:gd name="T16" fmla="*/ 25 w 52"/>
                <a:gd name="T17" fmla="*/ 0 h 52"/>
                <a:gd name="T18" fmla="*/ 15 w 52"/>
                <a:gd name="T19" fmla="*/ 2 h 52"/>
                <a:gd name="T20" fmla="*/ 7 w 52"/>
                <a:gd name="T21" fmla="*/ 7 h 52"/>
                <a:gd name="T22" fmla="*/ 2 w 52"/>
                <a:gd name="T23" fmla="*/ 15 h 52"/>
                <a:gd name="T24" fmla="*/ 0 w 52"/>
                <a:gd name="T25" fmla="*/ 25 h 52"/>
                <a:gd name="T26" fmla="*/ 2 w 52"/>
                <a:gd name="T27" fmla="*/ 36 h 52"/>
                <a:gd name="T28" fmla="*/ 7 w 52"/>
                <a:gd name="T29" fmla="*/ 44 h 52"/>
                <a:gd name="T30" fmla="*/ 15 w 52"/>
                <a:gd name="T31" fmla="*/ 50 h 52"/>
                <a:gd name="T32" fmla="*/ 25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5" y="52"/>
                  </a:moveTo>
                  <a:lnTo>
                    <a:pt x="35" y="50"/>
                  </a:lnTo>
                  <a:lnTo>
                    <a:pt x="44" y="44"/>
                  </a:lnTo>
                  <a:lnTo>
                    <a:pt x="50" y="36"/>
                  </a:lnTo>
                  <a:lnTo>
                    <a:pt x="52" y="25"/>
                  </a:lnTo>
                  <a:lnTo>
                    <a:pt x="50" y="15"/>
                  </a:lnTo>
                  <a:lnTo>
                    <a:pt x="44" y="7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15" y="2"/>
                  </a:lnTo>
                  <a:lnTo>
                    <a:pt x="7" y="7"/>
                  </a:lnTo>
                  <a:lnTo>
                    <a:pt x="2" y="15"/>
                  </a:lnTo>
                  <a:lnTo>
                    <a:pt x="0" y="25"/>
                  </a:lnTo>
                  <a:lnTo>
                    <a:pt x="2" y="36"/>
                  </a:lnTo>
                  <a:lnTo>
                    <a:pt x="7" y="44"/>
                  </a:lnTo>
                  <a:lnTo>
                    <a:pt x="15" y="50"/>
                  </a:lnTo>
                  <a:lnTo>
                    <a:pt x="25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23" name="Freeform 403"/>
            <p:cNvSpPr>
              <a:spLocks/>
            </p:cNvSpPr>
            <p:nvPr/>
          </p:nvSpPr>
          <p:spPr bwMode="auto">
            <a:xfrm>
              <a:off x="4000" y="3357"/>
              <a:ext cx="5" cy="6"/>
            </a:xfrm>
            <a:custGeom>
              <a:avLst/>
              <a:gdLst>
                <a:gd name="T0" fmla="*/ 27 w 52"/>
                <a:gd name="T1" fmla="*/ 52 h 52"/>
                <a:gd name="T2" fmla="*/ 37 w 52"/>
                <a:gd name="T3" fmla="*/ 50 h 52"/>
                <a:gd name="T4" fmla="*/ 45 w 52"/>
                <a:gd name="T5" fmla="*/ 45 h 52"/>
                <a:gd name="T6" fmla="*/ 50 w 52"/>
                <a:gd name="T7" fmla="*/ 37 h 52"/>
                <a:gd name="T8" fmla="*/ 52 w 52"/>
                <a:gd name="T9" fmla="*/ 26 h 52"/>
                <a:gd name="T10" fmla="*/ 50 w 52"/>
                <a:gd name="T11" fmla="*/ 16 h 52"/>
                <a:gd name="T12" fmla="*/ 45 w 52"/>
                <a:gd name="T13" fmla="*/ 8 h 52"/>
                <a:gd name="T14" fmla="*/ 37 w 52"/>
                <a:gd name="T15" fmla="*/ 2 h 52"/>
                <a:gd name="T16" fmla="*/ 27 w 52"/>
                <a:gd name="T17" fmla="*/ 0 h 52"/>
                <a:gd name="T18" fmla="*/ 17 w 52"/>
                <a:gd name="T19" fmla="*/ 2 h 52"/>
                <a:gd name="T20" fmla="*/ 8 w 52"/>
                <a:gd name="T21" fmla="*/ 8 h 52"/>
                <a:gd name="T22" fmla="*/ 2 w 52"/>
                <a:gd name="T23" fmla="*/ 16 h 52"/>
                <a:gd name="T24" fmla="*/ 0 w 52"/>
                <a:gd name="T25" fmla="*/ 26 h 52"/>
                <a:gd name="T26" fmla="*/ 2 w 52"/>
                <a:gd name="T27" fmla="*/ 37 h 52"/>
                <a:gd name="T28" fmla="*/ 8 w 52"/>
                <a:gd name="T29" fmla="*/ 45 h 52"/>
                <a:gd name="T30" fmla="*/ 17 w 52"/>
                <a:gd name="T31" fmla="*/ 50 h 52"/>
                <a:gd name="T32" fmla="*/ 27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7" y="52"/>
                  </a:moveTo>
                  <a:lnTo>
                    <a:pt x="37" y="50"/>
                  </a:lnTo>
                  <a:lnTo>
                    <a:pt x="45" y="45"/>
                  </a:lnTo>
                  <a:lnTo>
                    <a:pt x="50" y="37"/>
                  </a:lnTo>
                  <a:lnTo>
                    <a:pt x="52" y="26"/>
                  </a:lnTo>
                  <a:lnTo>
                    <a:pt x="50" y="16"/>
                  </a:lnTo>
                  <a:lnTo>
                    <a:pt x="45" y="8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2" y="37"/>
                  </a:lnTo>
                  <a:lnTo>
                    <a:pt x="8" y="45"/>
                  </a:lnTo>
                  <a:lnTo>
                    <a:pt x="17" y="50"/>
                  </a:lnTo>
                  <a:lnTo>
                    <a:pt x="27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24" name="Freeform 404"/>
            <p:cNvSpPr>
              <a:spLocks/>
            </p:cNvSpPr>
            <p:nvPr/>
          </p:nvSpPr>
          <p:spPr bwMode="auto">
            <a:xfrm>
              <a:off x="3961" y="3278"/>
              <a:ext cx="16" cy="79"/>
            </a:xfrm>
            <a:custGeom>
              <a:avLst/>
              <a:gdLst>
                <a:gd name="T0" fmla="*/ 46 w 148"/>
                <a:gd name="T1" fmla="*/ 14 h 712"/>
                <a:gd name="T2" fmla="*/ 42 w 148"/>
                <a:gd name="T3" fmla="*/ 29 h 712"/>
                <a:gd name="T4" fmla="*/ 32 w 148"/>
                <a:gd name="T5" fmla="*/ 68 h 712"/>
                <a:gd name="T6" fmla="*/ 18 w 148"/>
                <a:gd name="T7" fmla="*/ 132 h 712"/>
                <a:gd name="T8" fmla="*/ 7 w 148"/>
                <a:gd name="T9" fmla="*/ 217 h 712"/>
                <a:gd name="T10" fmla="*/ 0 w 148"/>
                <a:gd name="T11" fmla="*/ 319 h 712"/>
                <a:gd name="T12" fmla="*/ 1 w 148"/>
                <a:gd name="T13" fmla="*/ 438 h 712"/>
                <a:gd name="T14" fmla="*/ 13 w 148"/>
                <a:gd name="T15" fmla="*/ 570 h 712"/>
                <a:gd name="T16" fmla="*/ 41 w 148"/>
                <a:gd name="T17" fmla="*/ 712 h 712"/>
                <a:gd name="T18" fmla="*/ 143 w 148"/>
                <a:gd name="T19" fmla="*/ 707 h 712"/>
                <a:gd name="T20" fmla="*/ 139 w 148"/>
                <a:gd name="T21" fmla="*/ 685 h 712"/>
                <a:gd name="T22" fmla="*/ 128 w 148"/>
                <a:gd name="T23" fmla="*/ 628 h 712"/>
                <a:gd name="T24" fmla="*/ 116 w 148"/>
                <a:gd name="T25" fmla="*/ 543 h 712"/>
                <a:gd name="T26" fmla="*/ 105 w 148"/>
                <a:gd name="T27" fmla="*/ 439 h 712"/>
                <a:gd name="T28" fmla="*/ 99 w 148"/>
                <a:gd name="T29" fmla="*/ 324 h 712"/>
                <a:gd name="T30" fmla="*/ 102 w 148"/>
                <a:gd name="T31" fmla="*/ 209 h 712"/>
                <a:gd name="T32" fmla="*/ 117 w 148"/>
                <a:gd name="T33" fmla="*/ 100 h 712"/>
                <a:gd name="T34" fmla="*/ 148 w 148"/>
                <a:gd name="T35" fmla="*/ 8 h 712"/>
                <a:gd name="T36" fmla="*/ 148 w 148"/>
                <a:gd name="T37" fmla="*/ 7 h 712"/>
                <a:gd name="T38" fmla="*/ 148 w 148"/>
                <a:gd name="T39" fmla="*/ 5 h 712"/>
                <a:gd name="T40" fmla="*/ 146 w 148"/>
                <a:gd name="T41" fmla="*/ 3 h 712"/>
                <a:gd name="T42" fmla="*/ 140 w 148"/>
                <a:gd name="T43" fmla="*/ 0 h 712"/>
                <a:gd name="T44" fmla="*/ 127 w 148"/>
                <a:gd name="T45" fmla="*/ 0 h 712"/>
                <a:gd name="T46" fmla="*/ 109 w 148"/>
                <a:gd name="T47" fmla="*/ 1 h 712"/>
                <a:gd name="T48" fmla="*/ 83 w 148"/>
                <a:gd name="T49" fmla="*/ 6 h 712"/>
                <a:gd name="T50" fmla="*/ 46 w 148"/>
                <a:gd name="T51" fmla="*/ 14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8" h="712">
                  <a:moveTo>
                    <a:pt x="46" y="14"/>
                  </a:moveTo>
                  <a:lnTo>
                    <a:pt x="42" y="29"/>
                  </a:lnTo>
                  <a:lnTo>
                    <a:pt x="32" y="68"/>
                  </a:lnTo>
                  <a:lnTo>
                    <a:pt x="18" y="132"/>
                  </a:lnTo>
                  <a:lnTo>
                    <a:pt x="7" y="217"/>
                  </a:lnTo>
                  <a:lnTo>
                    <a:pt x="0" y="319"/>
                  </a:lnTo>
                  <a:lnTo>
                    <a:pt x="1" y="438"/>
                  </a:lnTo>
                  <a:lnTo>
                    <a:pt x="13" y="570"/>
                  </a:lnTo>
                  <a:lnTo>
                    <a:pt x="41" y="712"/>
                  </a:lnTo>
                  <a:lnTo>
                    <a:pt x="143" y="707"/>
                  </a:lnTo>
                  <a:lnTo>
                    <a:pt x="139" y="685"/>
                  </a:lnTo>
                  <a:lnTo>
                    <a:pt x="128" y="628"/>
                  </a:lnTo>
                  <a:lnTo>
                    <a:pt x="116" y="543"/>
                  </a:lnTo>
                  <a:lnTo>
                    <a:pt x="105" y="439"/>
                  </a:lnTo>
                  <a:lnTo>
                    <a:pt x="99" y="324"/>
                  </a:lnTo>
                  <a:lnTo>
                    <a:pt x="102" y="209"/>
                  </a:lnTo>
                  <a:lnTo>
                    <a:pt x="117" y="100"/>
                  </a:lnTo>
                  <a:lnTo>
                    <a:pt x="148" y="8"/>
                  </a:lnTo>
                  <a:lnTo>
                    <a:pt x="148" y="7"/>
                  </a:lnTo>
                  <a:lnTo>
                    <a:pt x="148" y="5"/>
                  </a:lnTo>
                  <a:lnTo>
                    <a:pt x="146" y="3"/>
                  </a:lnTo>
                  <a:lnTo>
                    <a:pt x="140" y="0"/>
                  </a:lnTo>
                  <a:lnTo>
                    <a:pt x="127" y="0"/>
                  </a:lnTo>
                  <a:lnTo>
                    <a:pt x="109" y="1"/>
                  </a:lnTo>
                  <a:lnTo>
                    <a:pt x="83" y="6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25" name="Freeform 405"/>
            <p:cNvSpPr>
              <a:spLocks/>
            </p:cNvSpPr>
            <p:nvPr/>
          </p:nvSpPr>
          <p:spPr bwMode="auto">
            <a:xfrm>
              <a:off x="4045" y="3268"/>
              <a:ext cx="23" cy="88"/>
            </a:xfrm>
            <a:custGeom>
              <a:avLst/>
              <a:gdLst>
                <a:gd name="T0" fmla="*/ 201 w 201"/>
                <a:gd name="T1" fmla="*/ 5 h 795"/>
                <a:gd name="T2" fmla="*/ 196 w 201"/>
                <a:gd name="T3" fmla="*/ 10 h 795"/>
                <a:gd name="T4" fmla="*/ 183 w 201"/>
                <a:gd name="T5" fmla="*/ 31 h 795"/>
                <a:gd name="T6" fmla="*/ 165 w 201"/>
                <a:gd name="T7" fmla="*/ 73 h 795"/>
                <a:gd name="T8" fmla="*/ 148 w 201"/>
                <a:gd name="T9" fmla="*/ 140 h 795"/>
                <a:gd name="T10" fmla="*/ 134 w 201"/>
                <a:gd name="T11" fmla="*/ 240 h 795"/>
                <a:gd name="T12" fmla="*/ 127 w 201"/>
                <a:gd name="T13" fmla="*/ 379 h 795"/>
                <a:gd name="T14" fmla="*/ 131 w 201"/>
                <a:gd name="T15" fmla="*/ 561 h 795"/>
                <a:gd name="T16" fmla="*/ 150 w 201"/>
                <a:gd name="T17" fmla="*/ 795 h 795"/>
                <a:gd name="T18" fmla="*/ 37 w 201"/>
                <a:gd name="T19" fmla="*/ 795 h 795"/>
                <a:gd name="T20" fmla="*/ 33 w 201"/>
                <a:gd name="T21" fmla="*/ 771 h 795"/>
                <a:gd name="T22" fmla="*/ 24 w 201"/>
                <a:gd name="T23" fmla="*/ 707 h 795"/>
                <a:gd name="T24" fmla="*/ 13 w 201"/>
                <a:gd name="T25" fmla="*/ 611 h 795"/>
                <a:gd name="T26" fmla="*/ 3 w 201"/>
                <a:gd name="T27" fmla="*/ 493 h 795"/>
                <a:gd name="T28" fmla="*/ 0 w 201"/>
                <a:gd name="T29" fmla="*/ 363 h 795"/>
                <a:gd name="T30" fmla="*/ 7 w 201"/>
                <a:gd name="T31" fmla="*/ 231 h 795"/>
                <a:gd name="T32" fmla="*/ 28 w 201"/>
                <a:gd name="T33" fmla="*/ 107 h 795"/>
                <a:gd name="T34" fmla="*/ 66 w 201"/>
                <a:gd name="T35" fmla="*/ 0 h 795"/>
                <a:gd name="T36" fmla="*/ 201 w 201"/>
                <a:gd name="T37" fmla="*/ 5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1" h="795">
                  <a:moveTo>
                    <a:pt x="201" y="5"/>
                  </a:moveTo>
                  <a:lnTo>
                    <a:pt x="196" y="10"/>
                  </a:lnTo>
                  <a:lnTo>
                    <a:pt x="183" y="31"/>
                  </a:lnTo>
                  <a:lnTo>
                    <a:pt x="165" y="73"/>
                  </a:lnTo>
                  <a:lnTo>
                    <a:pt x="148" y="140"/>
                  </a:lnTo>
                  <a:lnTo>
                    <a:pt x="134" y="240"/>
                  </a:lnTo>
                  <a:lnTo>
                    <a:pt x="127" y="379"/>
                  </a:lnTo>
                  <a:lnTo>
                    <a:pt x="131" y="561"/>
                  </a:lnTo>
                  <a:lnTo>
                    <a:pt x="150" y="795"/>
                  </a:lnTo>
                  <a:lnTo>
                    <a:pt x="37" y="795"/>
                  </a:lnTo>
                  <a:lnTo>
                    <a:pt x="33" y="771"/>
                  </a:lnTo>
                  <a:lnTo>
                    <a:pt x="24" y="707"/>
                  </a:lnTo>
                  <a:lnTo>
                    <a:pt x="13" y="611"/>
                  </a:lnTo>
                  <a:lnTo>
                    <a:pt x="3" y="493"/>
                  </a:lnTo>
                  <a:lnTo>
                    <a:pt x="0" y="363"/>
                  </a:lnTo>
                  <a:lnTo>
                    <a:pt x="7" y="231"/>
                  </a:lnTo>
                  <a:lnTo>
                    <a:pt x="28" y="107"/>
                  </a:lnTo>
                  <a:lnTo>
                    <a:pt x="66" y="0"/>
                  </a:lnTo>
                  <a:lnTo>
                    <a:pt x="201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26" name="Freeform 406"/>
            <p:cNvSpPr>
              <a:spLocks/>
            </p:cNvSpPr>
            <p:nvPr/>
          </p:nvSpPr>
          <p:spPr bwMode="auto">
            <a:xfrm>
              <a:off x="3961" y="3282"/>
              <a:ext cx="15" cy="69"/>
            </a:xfrm>
            <a:custGeom>
              <a:avLst/>
              <a:gdLst>
                <a:gd name="T0" fmla="*/ 41 w 129"/>
                <a:gd name="T1" fmla="*/ 12 h 622"/>
                <a:gd name="T2" fmla="*/ 37 w 129"/>
                <a:gd name="T3" fmla="*/ 24 h 622"/>
                <a:gd name="T4" fmla="*/ 29 w 129"/>
                <a:gd name="T5" fmla="*/ 59 h 622"/>
                <a:gd name="T6" fmla="*/ 18 w 129"/>
                <a:gd name="T7" fmla="*/ 115 h 622"/>
                <a:gd name="T8" fmla="*/ 6 w 129"/>
                <a:gd name="T9" fmla="*/ 189 h 622"/>
                <a:gd name="T10" fmla="*/ 0 w 129"/>
                <a:gd name="T11" fmla="*/ 279 h 622"/>
                <a:gd name="T12" fmla="*/ 1 w 129"/>
                <a:gd name="T13" fmla="*/ 382 h 622"/>
                <a:gd name="T14" fmla="*/ 11 w 129"/>
                <a:gd name="T15" fmla="*/ 497 h 622"/>
                <a:gd name="T16" fmla="*/ 36 w 129"/>
                <a:gd name="T17" fmla="*/ 622 h 622"/>
                <a:gd name="T18" fmla="*/ 124 w 129"/>
                <a:gd name="T19" fmla="*/ 617 h 622"/>
                <a:gd name="T20" fmla="*/ 120 w 129"/>
                <a:gd name="T21" fmla="*/ 598 h 622"/>
                <a:gd name="T22" fmla="*/ 112 w 129"/>
                <a:gd name="T23" fmla="*/ 548 h 622"/>
                <a:gd name="T24" fmla="*/ 101 w 129"/>
                <a:gd name="T25" fmla="*/ 473 h 622"/>
                <a:gd name="T26" fmla="*/ 92 w 129"/>
                <a:gd name="T27" fmla="*/ 382 h 622"/>
                <a:gd name="T28" fmla="*/ 87 w 129"/>
                <a:gd name="T29" fmla="*/ 282 h 622"/>
                <a:gd name="T30" fmla="*/ 89 w 129"/>
                <a:gd name="T31" fmla="*/ 182 h 622"/>
                <a:gd name="T32" fmla="*/ 102 w 129"/>
                <a:gd name="T33" fmla="*/ 87 h 622"/>
                <a:gd name="T34" fmla="*/ 129 w 129"/>
                <a:gd name="T35" fmla="*/ 7 h 622"/>
                <a:gd name="T36" fmla="*/ 129 w 129"/>
                <a:gd name="T37" fmla="*/ 6 h 622"/>
                <a:gd name="T38" fmla="*/ 129 w 129"/>
                <a:gd name="T39" fmla="*/ 4 h 622"/>
                <a:gd name="T40" fmla="*/ 127 w 129"/>
                <a:gd name="T41" fmla="*/ 2 h 622"/>
                <a:gd name="T42" fmla="*/ 122 w 129"/>
                <a:gd name="T43" fmla="*/ 0 h 622"/>
                <a:gd name="T44" fmla="*/ 112 w 129"/>
                <a:gd name="T45" fmla="*/ 0 h 622"/>
                <a:gd name="T46" fmla="*/ 96 w 129"/>
                <a:gd name="T47" fmla="*/ 1 h 622"/>
                <a:gd name="T48" fmla="*/ 72 w 129"/>
                <a:gd name="T49" fmla="*/ 5 h 622"/>
                <a:gd name="T50" fmla="*/ 41 w 129"/>
                <a:gd name="T51" fmla="*/ 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622">
                  <a:moveTo>
                    <a:pt x="41" y="12"/>
                  </a:moveTo>
                  <a:lnTo>
                    <a:pt x="37" y="24"/>
                  </a:lnTo>
                  <a:lnTo>
                    <a:pt x="29" y="59"/>
                  </a:lnTo>
                  <a:lnTo>
                    <a:pt x="18" y="115"/>
                  </a:lnTo>
                  <a:lnTo>
                    <a:pt x="6" y="189"/>
                  </a:lnTo>
                  <a:lnTo>
                    <a:pt x="0" y="279"/>
                  </a:lnTo>
                  <a:lnTo>
                    <a:pt x="1" y="382"/>
                  </a:lnTo>
                  <a:lnTo>
                    <a:pt x="11" y="497"/>
                  </a:lnTo>
                  <a:lnTo>
                    <a:pt x="36" y="622"/>
                  </a:lnTo>
                  <a:lnTo>
                    <a:pt x="124" y="617"/>
                  </a:lnTo>
                  <a:lnTo>
                    <a:pt x="120" y="598"/>
                  </a:lnTo>
                  <a:lnTo>
                    <a:pt x="112" y="548"/>
                  </a:lnTo>
                  <a:lnTo>
                    <a:pt x="101" y="473"/>
                  </a:lnTo>
                  <a:lnTo>
                    <a:pt x="92" y="382"/>
                  </a:lnTo>
                  <a:lnTo>
                    <a:pt x="87" y="282"/>
                  </a:lnTo>
                  <a:lnTo>
                    <a:pt x="89" y="182"/>
                  </a:lnTo>
                  <a:lnTo>
                    <a:pt x="102" y="87"/>
                  </a:lnTo>
                  <a:lnTo>
                    <a:pt x="129" y="7"/>
                  </a:lnTo>
                  <a:lnTo>
                    <a:pt x="129" y="6"/>
                  </a:lnTo>
                  <a:lnTo>
                    <a:pt x="129" y="4"/>
                  </a:lnTo>
                  <a:lnTo>
                    <a:pt x="127" y="2"/>
                  </a:lnTo>
                  <a:lnTo>
                    <a:pt x="122" y="0"/>
                  </a:lnTo>
                  <a:lnTo>
                    <a:pt x="112" y="0"/>
                  </a:lnTo>
                  <a:lnTo>
                    <a:pt x="96" y="1"/>
                  </a:lnTo>
                  <a:lnTo>
                    <a:pt x="72" y="5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27" name="Freeform 407"/>
            <p:cNvSpPr>
              <a:spLocks/>
            </p:cNvSpPr>
            <p:nvPr/>
          </p:nvSpPr>
          <p:spPr bwMode="auto">
            <a:xfrm>
              <a:off x="3962" y="3287"/>
              <a:ext cx="12" cy="59"/>
            </a:xfrm>
            <a:custGeom>
              <a:avLst/>
              <a:gdLst>
                <a:gd name="T0" fmla="*/ 35 w 110"/>
                <a:gd name="T1" fmla="*/ 10 h 531"/>
                <a:gd name="T2" fmla="*/ 32 w 110"/>
                <a:gd name="T3" fmla="*/ 20 h 531"/>
                <a:gd name="T4" fmla="*/ 24 w 110"/>
                <a:gd name="T5" fmla="*/ 50 h 531"/>
                <a:gd name="T6" fmla="*/ 15 w 110"/>
                <a:gd name="T7" fmla="*/ 98 h 531"/>
                <a:gd name="T8" fmla="*/ 5 w 110"/>
                <a:gd name="T9" fmla="*/ 160 h 531"/>
                <a:gd name="T10" fmla="*/ 0 w 110"/>
                <a:gd name="T11" fmla="*/ 237 h 531"/>
                <a:gd name="T12" fmla="*/ 1 w 110"/>
                <a:gd name="T13" fmla="*/ 326 h 531"/>
                <a:gd name="T14" fmla="*/ 10 w 110"/>
                <a:gd name="T15" fmla="*/ 424 h 531"/>
                <a:gd name="T16" fmla="*/ 31 w 110"/>
                <a:gd name="T17" fmla="*/ 531 h 531"/>
                <a:gd name="T18" fmla="*/ 106 w 110"/>
                <a:gd name="T19" fmla="*/ 525 h 531"/>
                <a:gd name="T20" fmla="*/ 103 w 110"/>
                <a:gd name="T21" fmla="*/ 510 h 531"/>
                <a:gd name="T22" fmla="*/ 96 w 110"/>
                <a:gd name="T23" fmla="*/ 467 h 531"/>
                <a:gd name="T24" fmla="*/ 87 w 110"/>
                <a:gd name="T25" fmla="*/ 404 h 531"/>
                <a:gd name="T26" fmla="*/ 79 w 110"/>
                <a:gd name="T27" fmla="*/ 326 h 531"/>
                <a:gd name="T28" fmla="*/ 74 w 110"/>
                <a:gd name="T29" fmla="*/ 241 h 531"/>
                <a:gd name="T30" fmla="*/ 76 w 110"/>
                <a:gd name="T31" fmla="*/ 155 h 531"/>
                <a:gd name="T32" fmla="*/ 87 w 110"/>
                <a:gd name="T33" fmla="*/ 74 h 531"/>
                <a:gd name="T34" fmla="*/ 110 w 110"/>
                <a:gd name="T35" fmla="*/ 6 h 531"/>
                <a:gd name="T36" fmla="*/ 110 w 110"/>
                <a:gd name="T37" fmla="*/ 5 h 531"/>
                <a:gd name="T38" fmla="*/ 110 w 110"/>
                <a:gd name="T39" fmla="*/ 4 h 531"/>
                <a:gd name="T40" fmla="*/ 108 w 110"/>
                <a:gd name="T41" fmla="*/ 2 h 531"/>
                <a:gd name="T42" fmla="*/ 104 w 110"/>
                <a:gd name="T43" fmla="*/ 0 h 531"/>
                <a:gd name="T44" fmla="*/ 95 w 110"/>
                <a:gd name="T45" fmla="*/ 0 h 531"/>
                <a:gd name="T46" fmla="*/ 82 w 110"/>
                <a:gd name="T47" fmla="*/ 1 h 531"/>
                <a:gd name="T48" fmla="*/ 62 w 110"/>
                <a:gd name="T49" fmla="*/ 4 h 531"/>
                <a:gd name="T50" fmla="*/ 35 w 110"/>
                <a:gd name="T51" fmla="*/ 1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0" h="531">
                  <a:moveTo>
                    <a:pt x="35" y="10"/>
                  </a:moveTo>
                  <a:lnTo>
                    <a:pt x="32" y="20"/>
                  </a:lnTo>
                  <a:lnTo>
                    <a:pt x="24" y="50"/>
                  </a:lnTo>
                  <a:lnTo>
                    <a:pt x="15" y="98"/>
                  </a:lnTo>
                  <a:lnTo>
                    <a:pt x="5" y="160"/>
                  </a:lnTo>
                  <a:lnTo>
                    <a:pt x="0" y="237"/>
                  </a:lnTo>
                  <a:lnTo>
                    <a:pt x="1" y="326"/>
                  </a:lnTo>
                  <a:lnTo>
                    <a:pt x="10" y="424"/>
                  </a:lnTo>
                  <a:lnTo>
                    <a:pt x="31" y="531"/>
                  </a:lnTo>
                  <a:lnTo>
                    <a:pt x="106" y="525"/>
                  </a:lnTo>
                  <a:lnTo>
                    <a:pt x="103" y="510"/>
                  </a:lnTo>
                  <a:lnTo>
                    <a:pt x="96" y="467"/>
                  </a:lnTo>
                  <a:lnTo>
                    <a:pt x="87" y="404"/>
                  </a:lnTo>
                  <a:lnTo>
                    <a:pt x="79" y="326"/>
                  </a:lnTo>
                  <a:lnTo>
                    <a:pt x="74" y="241"/>
                  </a:lnTo>
                  <a:lnTo>
                    <a:pt x="76" y="155"/>
                  </a:lnTo>
                  <a:lnTo>
                    <a:pt x="87" y="74"/>
                  </a:lnTo>
                  <a:lnTo>
                    <a:pt x="110" y="6"/>
                  </a:lnTo>
                  <a:lnTo>
                    <a:pt x="110" y="5"/>
                  </a:lnTo>
                  <a:lnTo>
                    <a:pt x="110" y="4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2" y="1"/>
                  </a:lnTo>
                  <a:lnTo>
                    <a:pt x="62" y="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28" name="Freeform 408"/>
            <p:cNvSpPr>
              <a:spLocks/>
            </p:cNvSpPr>
            <p:nvPr/>
          </p:nvSpPr>
          <p:spPr bwMode="auto">
            <a:xfrm>
              <a:off x="3963" y="3292"/>
              <a:ext cx="10" cy="48"/>
            </a:xfrm>
            <a:custGeom>
              <a:avLst/>
              <a:gdLst>
                <a:gd name="T0" fmla="*/ 29 w 92"/>
                <a:gd name="T1" fmla="*/ 8 h 438"/>
                <a:gd name="T2" fmla="*/ 26 w 92"/>
                <a:gd name="T3" fmla="*/ 16 h 438"/>
                <a:gd name="T4" fmla="*/ 20 w 92"/>
                <a:gd name="T5" fmla="*/ 42 h 438"/>
                <a:gd name="T6" fmla="*/ 12 w 92"/>
                <a:gd name="T7" fmla="*/ 81 h 438"/>
                <a:gd name="T8" fmla="*/ 4 w 92"/>
                <a:gd name="T9" fmla="*/ 133 h 438"/>
                <a:gd name="T10" fmla="*/ 0 w 92"/>
                <a:gd name="T11" fmla="*/ 196 h 438"/>
                <a:gd name="T12" fmla="*/ 0 w 92"/>
                <a:gd name="T13" fmla="*/ 270 h 438"/>
                <a:gd name="T14" fmla="*/ 9 w 92"/>
                <a:gd name="T15" fmla="*/ 351 h 438"/>
                <a:gd name="T16" fmla="*/ 25 w 92"/>
                <a:gd name="T17" fmla="*/ 438 h 438"/>
                <a:gd name="T18" fmla="*/ 88 w 92"/>
                <a:gd name="T19" fmla="*/ 435 h 438"/>
                <a:gd name="T20" fmla="*/ 85 w 92"/>
                <a:gd name="T21" fmla="*/ 422 h 438"/>
                <a:gd name="T22" fmla="*/ 79 w 92"/>
                <a:gd name="T23" fmla="*/ 386 h 438"/>
                <a:gd name="T24" fmla="*/ 72 w 92"/>
                <a:gd name="T25" fmla="*/ 334 h 438"/>
                <a:gd name="T26" fmla="*/ 65 w 92"/>
                <a:gd name="T27" fmla="*/ 270 h 438"/>
                <a:gd name="T28" fmla="*/ 61 w 92"/>
                <a:gd name="T29" fmla="*/ 199 h 438"/>
                <a:gd name="T30" fmla="*/ 63 w 92"/>
                <a:gd name="T31" fmla="*/ 129 h 438"/>
                <a:gd name="T32" fmla="*/ 73 w 92"/>
                <a:gd name="T33" fmla="*/ 61 h 438"/>
                <a:gd name="T34" fmla="*/ 92 w 92"/>
                <a:gd name="T35" fmla="*/ 5 h 438"/>
                <a:gd name="T36" fmla="*/ 92 w 92"/>
                <a:gd name="T37" fmla="*/ 4 h 438"/>
                <a:gd name="T38" fmla="*/ 92 w 92"/>
                <a:gd name="T39" fmla="*/ 3 h 438"/>
                <a:gd name="T40" fmla="*/ 90 w 92"/>
                <a:gd name="T41" fmla="*/ 1 h 438"/>
                <a:gd name="T42" fmla="*/ 87 w 92"/>
                <a:gd name="T43" fmla="*/ 0 h 438"/>
                <a:gd name="T44" fmla="*/ 80 w 92"/>
                <a:gd name="T45" fmla="*/ 0 h 438"/>
                <a:gd name="T46" fmla="*/ 68 w 92"/>
                <a:gd name="T47" fmla="*/ 0 h 438"/>
                <a:gd name="T48" fmla="*/ 51 w 92"/>
                <a:gd name="T49" fmla="*/ 3 h 438"/>
                <a:gd name="T50" fmla="*/ 29 w 92"/>
                <a:gd name="T51" fmla="*/ 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2" h="438">
                  <a:moveTo>
                    <a:pt x="29" y="8"/>
                  </a:moveTo>
                  <a:lnTo>
                    <a:pt x="26" y="16"/>
                  </a:lnTo>
                  <a:lnTo>
                    <a:pt x="20" y="42"/>
                  </a:lnTo>
                  <a:lnTo>
                    <a:pt x="12" y="81"/>
                  </a:lnTo>
                  <a:lnTo>
                    <a:pt x="4" y="133"/>
                  </a:lnTo>
                  <a:lnTo>
                    <a:pt x="0" y="196"/>
                  </a:lnTo>
                  <a:lnTo>
                    <a:pt x="0" y="270"/>
                  </a:lnTo>
                  <a:lnTo>
                    <a:pt x="9" y="351"/>
                  </a:lnTo>
                  <a:lnTo>
                    <a:pt x="25" y="438"/>
                  </a:lnTo>
                  <a:lnTo>
                    <a:pt x="88" y="435"/>
                  </a:lnTo>
                  <a:lnTo>
                    <a:pt x="85" y="422"/>
                  </a:lnTo>
                  <a:lnTo>
                    <a:pt x="79" y="386"/>
                  </a:lnTo>
                  <a:lnTo>
                    <a:pt x="72" y="334"/>
                  </a:lnTo>
                  <a:lnTo>
                    <a:pt x="65" y="270"/>
                  </a:lnTo>
                  <a:lnTo>
                    <a:pt x="61" y="199"/>
                  </a:lnTo>
                  <a:lnTo>
                    <a:pt x="63" y="129"/>
                  </a:lnTo>
                  <a:lnTo>
                    <a:pt x="73" y="61"/>
                  </a:lnTo>
                  <a:lnTo>
                    <a:pt x="92" y="5"/>
                  </a:lnTo>
                  <a:lnTo>
                    <a:pt x="92" y="4"/>
                  </a:lnTo>
                  <a:lnTo>
                    <a:pt x="92" y="3"/>
                  </a:lnTo>
                  <a:lnTo>
                    <a:pt x="90" y="1"/>
                  </a:lnTo>
                  <a:lnTo>
                    <a:pt x="87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1" y="3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29" name="Freeform 409"/>
            <p:cNvSpPr>
              <a:spLocks/>
            </p:cNvSpPr>
            <p:nvPr/>
          </p:nvSpPr>
          <p:spPr bwMode="auto">
            <a:xfrm>
              <a:off x="3963" y="3296"/>
              <a:ext cx="8" cy="39"/>
            </a:xfrm>
            <a:custGeom>
              <a:avLst/>
              <a:gdLst>
                <a:gd name="T0" fmla="*/ 23 w 73"/>
                <a:gd name="T1" fmla="*/ 7 h 347"/>
                <a:gd name="T2" fmla="*/ 21 w 73"/>
                <a:gd name="T3" fmla="*/ 14 h 347"/>
                <a:gd name="T4" fmla="*/ 16 w 73"/>
                <a:gd name="T5" fmla="*/ 33 h 347"/>
                <a:gd name="T6" fmla="*/ 10 w 73"/>
                <a:gd name="T7" fmla="*/ 64 h 347"/>
                <a:gd name="T8" fmla="*/ 4 w 73"/>
                <a:gd name="T9" fmla="*/ 105 h 347"/>
                <a:gd name="T10" fmla="*/ 0 w 73"/>
                <a:gd name="T11" fmla="*/ 155 h 347"/>
                <a:gd name="T12" fmla="*/ 0 w 73"/>
                <a:gd name="T13" fmla="*/ 213 h 347"/>
                <a:gd name="T14" fmla="*/ 7 w 73"/>
                <a:gd name="T15" fmla="*/ 278 h 347"/>
                <a:gd name="T16" fmla="*/ 20 w 73"/>
                <a:gd name="T17" fmla="*/ 347 h 347"/>
                <a:gd name="T18" fmla="*/ 70 w 73"/>
                <a:gd name="T19" fmla="*/ 344 h 347"/>
                <a:gd name="T20" fmla="*/ 68 w 73"/>
                <a:gd name="T21" fmla="*/ 334 h 347"/>
                <a:gd name="T22" fmla="*/ 63 w 73"/>
                <a:gd name="T23" fmla="*/ 305 h 347"/>
                <a:gd name="T24" fmla="*/ 56 w 73"/>
                <a:gd name="T25" fmla="*/ 265 h 347"/>
                <a:gd name="T26" fmla="*/ 51 w 73"/>
                <a:gd name="T27" fmla="*/ 213 h 347"/>
                <a:gd name="T28" fmla="*/ 48 w 73"/>
                <a:gd name="T29" fmla="*/ 158 h 347"/>
                <a:gd name="T30" fmla="*/ 50 w 73"/>
                <a:gd name="T31" fmla="*/ 101 h 347"/>
                <a:gd name="T32" fmla="*/ 57 w 73"/>
                <a:gd name="T33" fmla="*/ 49 h 347"/>
                <a:gd name="T34" fmla="*/ 73 w 73"/>
                <a:gd name="T35" fmla="*/ 4 h 347"/>
                <a:gd name="T36" fmla="*/ 73 w 73"/>
                <a:gd name="T37" fmla="*/ 4 h 347"/>
                <a:gd name="T38" fmla="*/ 73 w 73"/>
                <a:gd name="T39" fmla="*/ 2 h 347"/>
                <a:gd name="T40" fmla="*/ 72 w 73"/>
                <a:gd name="T41" fmla="*/ 1 h 347"/>
                <a:gd name="T42" fmla="*/ 69 w 73"/>
                <a:gd name="T43" fmla="*/ 0 h 347"/>
                <a:gd name="T44" fmla="*/ 63 w 73"/>
                <a:gd name="T45" fmla="*/ 0 h 347"/>
                <a:gd name="T46" fmla="*/ 53 w 73"/>
                <a:gd name="T47" fmla="*/ 1 h 347"/>
                <a:gd name="T48" fmla="*/ 41 w 73"/>
                <a:gd name="T49" fmla="*/ 3 h 347"/>
                <a:gd name="T50" fmla="*/ 23 w 73"/>
                <a:gd name="T51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347">
                  <a:moveTo>
                    <a:pt x="23" y="7"/>
                  </a:moveTo>
                  <a:lnTo>
                    <a:pt x="21" y="14"/>
                  </a:lnTo>
                  <a:lnTo>
                    <a:pt x="16" y="33"/>
                  </a:lnTo>
                  <a:lnTo>
                    <a:pt x="10" y="64"/>
                  </a:lnTo>
                  <a:lnTo>
                    <a:pt x="4" y="105"/>
                  </a:lnTo>
                  <a:lnTo>
                    <a:pt x="0" y="155"/>
                  </a:lnTo>
                  <a:lnTo>
                    <a:pt x="0" y="213"/>
                  </a:lnTo>
                  <a:lnTo>
                    <a:pt x="7" y="278"/>
                  </a:lnTo>
                  <a:lnTo>
                    <a:pt x="20" y="347"/>
                  </a:lnTo>
                  <a:lnTo>
                    <a:pt x="70" y="344"/>
                  </a:lnTo>
                  <a:lnTo>
                    <a:pt x="68" y="334"/>
                  </a:lnTo>
                  <a:lnTo>
                    <a:pt x="63" y="305"/>
                  </a:lnTo>
                  <a:lnTo>
                    <a:pt x="56" y="265"/>
                  </a:lnTo>
                  <a:lnTo>
                    <a:pt x="51" y="213"/>
                  </a:lnTo>
                  <a:lnTo>
                    <a:pt x="48" y="158"/>
                  </a:lnTo>
                  <a:lnTo>
                    <a:pt x="50" y="101"/>
                  </a:lnTo>
                  <a:lnTo>
                    <a:pt x="57" y="49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2" y="1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3" y="1"/>
                  </a:lnTo>
                  <a:lnTo>
                    <a:pt x="41" y="3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30" name="Freeform 410"/>
            <p:cNvSpPr>
              <a:spLocks/>
            </p:cNvSpPr>
            <p:nvPr/>
          </p:nvSpPr>
          <p:spPr bwMode="auto">
            <a:xfrm>
              <a:off x="3964" y="3301"/>
              <a:ext cx="6" cy="28"/>
            </a:xfrm>
            <a:custGeom>
              <a:avLst/>
              <a:gdLst>
                <a:gd name="T0" fmla="*/ 16 w 52"/>
                <a:gd name="T1" fmla="*/ 5 h 256"/>
                <a:gd name="T2" fmla="*/ 15 w 52"/>
                <a:gd name="T3" fmla="*/ 10 h 256"/>
                <a:gd name="T4" fmla="*/ 11 w 52"/>
                <a:gd name="T5" fmla="*/ 24 h 256"/>
                <a:gd name="T6" fmla="*/ 6 w 52"/>
                <a:gd name="T7" fmla="*/ 47 h 256"/>
                <a:gd name="T8" fmla="*/ 2 w 52"/>
                <a:gd name="T9" fmla="*/ 77 h 256"/>
                <a:gd name="T10" fmla="*/ 0 w 52"/>
                <a:gd name="T11" fmla="*/ 115 h 256"/>
                <a:gd name="T12" fmla="*/ 0 w 52"/>
                <a:gd name="T13" fmla="*/ 157 h 256"/>
                <a:gd name="T14" fmla="*/ 4 w 52"/>
                <a:gd name="T15" fmla="*/ 205 h 256"/>
                <a:gd name="T16" fmla="*/ 14 w 52"/>
                <a:gd name="T17" fmla="*/ 256 h 256"/>
                <a:gd name="T18" fmla="*/ 50 w 52"/>
                <a:gd name="T19" fmla="*/ 254 h 256"/>
                <a:gd name="T20" fmla="*/ 49 w 52"/>
                <a:gd name="T21" fmla="*/ 247 h 256"/>
                <a:gd name="T22" fmla="*/ 45 w 52"/>
                <a:gd name="T23" fmla="*/ 226 h 256"/>
                <a:gd name="T24" fmla="*/ 41 w 52"/>
                <a:gd name="T25" fmla="*/ 195 h 256"/>
                <a:gd name="T26" fmla="*/ 37 w 52"/>
                <a:gd name="T27" fmla="*/ 157 h 256"/>
                <a:gd name="T28" fmla="*/ 35 w 52"/>
                <a:gd name="T29" fmla="*/ 116 h 256"/>
                <a:gd name="T30" fmla="*/ 36 w 52"/>
                <a:gd name="T31" fmla="*/ 74 h 256"/>
                <a:gd name="T32" fmla="*/ 41 w 52"/>
                <a:gd name="T33" fmla="*/ 35 h 256"/>
                <a:gd name="T34" fmla="*/ 52 w 52"/>
                <a:gd name="T35" fmla="*/ 3 h 256"/>
                <a:gd name="T36" fmla="*/ 52 w 52"/>
                <a:gd name="T37" fmla="*/ 3 h 256"/>
                <a:gd name="T38" fmla="*/ 52 w 52"/>
                <a:gd name="T39" fmla="*/ 2 h 256"/>
                <a:gd name="T40" fmla="*/ 51 w 52"/>
                <a:gd name="T41" fmla="*/ 1 h 256"/>
                <a:gd name="T42" fmla="*/ 49 w 52"/>
                <a:gd name="T43" fmla="*/ 0 h 256"/>
                <a:gd name="T44" fmla="*/ 45 w 52"/>
                <a:gd name="T45" fmla="*/ 0 h 256"/>
                <a:gd name="T46" fmla="*/ 39 w 52"/>
                <a:gd name="T47" fmla="*/ 0 h 256"/>
                <a:gd name="T48" fmla="*/ 29 w 52"/>
                <a:gd name="T49" fmla="*/ 2 h 256"/>
                <a:gd name="T50" fmla="*/ 16 w 52"/>
                <a:gd name="T51" fmla="*/ 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256">
                  <a:moveTo>
                    <a:pt x="16" y="5"/>
                  </a:moveTo>
                  <a:lnTo>
                    <a:pt x="15" y="10"/>
                  </a:lnTo>
                  <a:lnTo>
                    <a:pt x="11" y="24"/>
                  </a:lnTo>
                  <a:lnTo>
                    <a:pt x="6" y="47"/>
                  </a:lnTo>
                  <a:lnTo>
                    <a:pt x="2" y="77"/>
                  </a:lnTo>
                  <a:lnTo>
                    <a:pt x="0" y="115"/>
                  </a:lnTo>
                  <a:lnTo>
                    <a:pt x="0" y="157"/>
                  </a:lnTo>
                  <a:lnTo>
                    <a:pt x="4" y="205"/>
                  </a:lnTo>
                  <a:lnTo>
                    <a:pt x="14" y="256"/>
                  </a:lnTo>
                  <a:lnTo>
                    <a:pt x="50" y="254"/>
                  </a:lnTo>
                  <a:lnTo>
                    <a:pt x="49" y="247"/>
                  </a:lnTo>
                  <a:lnTo>
                    <a:pt x="45" y="226"/>
                  </a:lnTo>
                  <a:lnTo>
                    <a:pt x="41" y="195"/>
                  </a:lnTo>
                  <a:lnTo>
                    <a:pt x="37" y="157"/>
                  </a:lnTo>
                  <a:lnTo>
                    <a:pt x="35" y="116"/>
                  </a:lnTo>
                  <a:lnTo>
                    <a:pt x="36" y="74"/>
                  </a:lnTo>
                  <a:lnTo>
                    <a:pt x="41" y="35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9" y="2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31" name="Freeform 411"/>
            <p:cNvSpPr>
              <a:spLocks/>
            </p:cNvSpPr>
            <p:nvPr/>
          </p:nvSpPr>
          <p:spPr bwMode="auto">
            <a:xfrm>
              <a:off x="4046" y="3273"/>
              <a:ext cx="20" cy="77"/>
            </a:xfrm>
            <a:custGeom>
              <a:avLst/>
              <a:gdLst>
                <a:gd name="T0" fmla="*/ 176 w 176"/>
                <a:gd name="T1" fmla="*/ 5 h 693"/>
                <a:gd name="T2" fmla="*/ 172 w 176"/>
                <a:gd name="T3" fmla="*/ 10 h 693"/>
                <a:gd name="T4" fmla="*/ 159 w 176"/>
                <a:gd name="T5" fmla="*/ 28 h 693"/>
                <a:gd name="T6" fmla="*/ 144 w 176"/>
                <a:gd name="T7" fmla="*/ 63 h 693"/>
                <a:gd name="T8" fmla="*/ 129 w 176"/>
                <a:gd name="T9" fmla="*/ 123 h 693"/>
                <a:gd name="T10" fmla="*/ 117 w 176"/>
                <a:gd name="T11" fmla="*/ 210 h 693"/>
                <a:gd name="T12" fmla="*/ 110 w 176"/>
                <a:gd name="T13" fmla="*/ 331 h 693"/>
                <a:gd name="T14" fmla="*/ 115 w 176"/>
                <a:gd name="T15" fmla="*/ 490 h 693"/>
                <a:gd name="T16" fmla="*/ 131 w 176"/>
                <a:gd name="T17" fmla="*/ 693 h 693"/>
                <a:gd name="T18" fmla="*/ 32 w 176"/>
                <a:gd name="T19" fmla="*/ 693 h 693"/>
                <a:gd name="T20" fmla="*/ 29 w 176"/>
                <a:gd name="T21" fmla="*/ 673 h 693"/>
                <a:gd name="T22" fmla="*/ 20 w 176"/>
                <a:gd name="T23" fmla="*/ 617 h 693"/>
                <a:gd name="T24" fmla="*/ 11 w 176"/>
                <a:gd name="T25" fmla="*/ 533 h 693"/>
                <a:gd name="T26" fmla="*/ 3 w 176"/>
                <a:gd name="T27" fmla="*/ 430 h 693"/>
                <a:gd name="T28" fmla="*/ 0 w 176"/>
                <a:gd name="T29" fmla="*/ 317 h 693"/>
                <a:gd name="T30" fmla="*/ 6 w 176"/>
                <a:gd name="T31" fmla="*/ 202 h 693"/>
                <a:gd name="T32" fmla="*/ 23 w 176"/>
                <a:gd name="T33" fmla="*/ 93 h 693"/>
                <a:gd name="T34" fmla="*/ 57 w 176"/>
                <a:gd name="T35" fmla="*/ 0 h 693"/>
                <a:gd name="T36" fmla="*/ 176 w 176"/>
                <a:gd name="T37" fmla="*/ 5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693">
                  <a:moveTo>
                    <a:pt x="176" y="5"/>
                  </a:moveTo>
                  <a:lnTo>
                    <a:pt x="172" y="10"/>
                  </a:lnTo>
                  <a:lnTo>
                    <a:pt x="159" y="28"/>
                  </a:lnTo>
                  <a:lnTo>
                    <a:pt x="144" y="63"/>
                  </a:lnTo>
                  <a:lnTo>
                    <a:pt x="129" y="123"/>
                  </a:lnTo>
                  <a:lnTo>
                    <a:pt x="117" y="210"/>
                  </a:lnTo>
                  <a:lnTo>
                    <a:pt x="110" y="331"/>
                  </a:lnTo>
                  <a:lnTo>
                    <a:pt x="115" y="490"/>
                  </a:lnTo>
                  <a:lnTo>
                    <a:pt x="131" y="693"/>
                  </a:lnTo>
                  <a:lnTo>
                    <a:pt x="32" y="693"/>
                  </a:lnTo>
                  <a:lnTo>
                    <a:pt x="29" y="673"/>
                  </a:lnTo>
                  <a:lnTo>
                    <a:pt x="20" y="617"/>
                  </a:lnTo>
                  <a:lnTo>
                    <a:pt x="11" y="533"/>
                  </a:lnTo>
                  <a:lnTo>
                    <a:pt x="3" y="430"/>
                  </a:lnTo>
                  <a:lnTo>
                    <a:pt x="0" y="317"/>
                  </a:lnTo>
                  <a:lnTo>
                    <a:pt x="6" y="202"/>
                  </a:lnTo>
                  <a:lnTo>
                    <a:pt x="23" y="93"/>
                  </a:lnTo>
                  <a:lnTo>
                    <a:pt x="57" y="0"/>
                  </a:lnTo>
                  <a:lnTo>
                    <a:pt x="17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32" name="Freeform 412"/>
            <p:cNvSpPr>
              <a:spLocks/>
            </p:cNvSpPr>
            <p:nvPr/>
          </p:nvSpPr>
          <p:spPr bwMode="auto">
            <a:xfrm>
              <a:off x="4047" y="3279"/>
              <a:ext cx="16" cy="65"/>
            </a:xfrm>
            <a:custGeom>
              <a:avLst/>
              <a:gdLst>
                <a:gd name="T0" fmla="*/ 149 w 149"/>
                <a:gd name="T1" fmla="*/ 4 h 592"/>
                <a:gd name="T2" fmla="*/ 145 w 149"/>
                <a:gd name="T3" fmla="*/ 8 h 592"/>
                <a:gd name="T4" fmla="*/ 136 w 149"/>
                <a:gd name="T5" fmla="*/ 24 h 592"/>
                <a:gd name="T6" fmla="*/ 123 w 149"/>
                <a:gd name="T7" fmla="*/ 54 h 592"/>
                <a:gd name="T8" fmla="*/ 110 w 149"/>
                <a:gd name="T9" fmla="*/ 104 h 592"/>
                <a:gd name="T10" fmla="*/ 99 w 149"/>
                <a:gd name="T11" fmla="*/ 179 h 592"/>
                <a:gd name="T12" fmla="*/ 94 w 149"/>
                <a:gd name="T13" fmla="*/ 282 h 592"/>
                <a:gd name="T14" fmla="*/ 97 w 149"/>
                <a:gd name="T15" fmla="*/ 418 h 592"/>
                <a:gd name="T16" fmla="*/ 112 w 149"/>
                <a:gd name="T17" fmla="*/ 592 h 592"/>
                <a:gd name="T18" fmla="*/ 27 w 149"/>
                <a:gd name="T19" fmla="*/ 592 h 592"/>
                <a:gd name="T20" fmla="*/ 24 w 149"/>
                <a:gd name="T21" fmla="*/ 575 h 592"/>
                <a:gd name="T22" fmla="*/ 17 w 149"/>
                <a:gd name="T23" fmla="*/ 527 h 592"/>
                <a:gd name="T24" fmla="*/ 9 w 149"/>
                <a:gd name="T25" fmla="*/ 455 h 592"/>
                <a:gd name="T26" fmla="*/ 2 w 149"/>
                <a:gd name="T27" fmla="*/ 367 h 592"/>
                <a:gd name="T28" fmla="*/ 0 w 149"/>
                <a:gd name="T29" fmla="*/ 271 h 592"/>
                <a:gd name="T30" fmla="*/ 5 w 149"/>
                <a:gd name="T31" fmla="*/ 173 h 592"/>
                <a:gd name="T32" fmla="*/ 20 w 149"/>
                <a:gd name="T33" fmla="*/ 80 h 592"/>
                <a:gd name="T34" fmla="*/ 48 w 149"/>
                <a:gd name="T35" fmla="*/ 0 h 592"/>
                <a:gd name="T36" fmla="*/ 149 w 149"/>
                <a:gd name="T37" fmla="*/ 4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9" h="592">
                  <a:moveTo>
                    <a:pt x="149" y="4"/>
                  </a:moveTo>
                  <a:lnTo>
                    <a:pt x="145" y="8"/>
                  </a:lnTo>
                  <a:lnTo>
                    <a:pt x="136" y="24"/>
                  </a:lnTo>
                  <a:lnTo>
                    <a:pt x="123" y="54"/>
                  </a:lnTo>
                  <a:lnTo>
                    <a:pt x="110" y="104"/>
                  </a:lnTo>
                  <a:lnTo>
                    <a:pt x="99" y="179"/>
                  </a:lnTo>
                  <a:lnTo>
                    <a:pt x="94" y="282"/>
                  </a:lnTo>
                  <a:lnTo>
                    <a:pt x="97" y="418"/>
                  </a:lnTo>
                  <a:lnTo>
                    <a:pt x="112" y="592"/>
                  </a:lnTo>
                  <a:lnTo>
                    <a:pt x="27" y="592"/>
                  </a:lnTo>
                  <a:lnTo>
                    <a:pt x="24" y="575"/>
                  </a:lnTo>
                  <a:lnTo>
                    <a:pt x="17" y="527"/>
                  </a:lnTo>
                  <a:lnTo>
                    <a:pt x="9" y="455"/>
                  </a:lnTo>
                  <a:lnTo>
                    <a:pt x="2" y="367"/>
                  </a:lnTo>
                  <a:lnTo>
                    <a:pt x="0" y="271"/>
                  </a:lnTo>
                  <a:lnTo>
                    <a:pt x="5" y="173"/>
                  </a:lnTo>
                  <a:lnTo>
                    <a:pt x="20" y="80"/>
                  </a:lnTo>
                  <a:lnTo>
                    <a:pt x="48" y="0"/>
                  </a:lnTo>
                  <a:lnTo>
                    <a:pt x="149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33" name="Freeform 413"/>
            <p:cNvSpPr>
              <a:spLocks/>
            </p:cNvSpPr>
            <p:nvPr/>
          </p:nvSpPr>
          <p:spPr bwMode="auto">
            <a:xfrm>
              <a:off x="4048" y="3284"/>
              <a:ext cx="13" cy="54"/>
            </a:xfrm>
            <a:custGeom>
              <a:avLst/>
              <a:gdLst>
                <a:gd name="T0" fmla="*/ 124 w 124"/>
                <a:gd name="T1" fmla="*/ 4 h 490"/>
                <a:gd name="T2" fmla="*/ 121 w 124"/>
                <a:gd name="T3" fmla="*/ 7 h 490"/>
                <a:gd name="T4" fmla="*/ 113 w 124"/>
                <a:gd name="T5" fmla="*/ 21 h 490"/>
                <a:gd name="T6" fmla="*/ 103 w 124"/>
                <a:gd name="T7" fmla="*/ 45 h 490"/>
                <a:gd name="T8" fmla="*/ 91 w 124"/>
                <a:gd name="T9" fmla="*/ 87 h 490"/>
                <a:gd name="T10" fmla="*/ 83 w 124"/>
                <a:gd name="T11" fmla="*/ 148 h 490"/>
                <a:gd name="T12" fmla="*/ 79 w 124"/>
                <a:gd name="T13" fmla="*/ 234 h 490"/>
                <a:gd name="T14" fmla="*/ 81 w 124"/>
                <a:gd name="T15" fmla="*/ 347 h 490"/>
                <a:gd name="T16" fmla="*/ 93 w 124"/>
                <a:gd name="T17" fmla="*/ 490 h 490"/>
                <a:gd name="T18" fmla="*/ 23 w 124"/>
                <a:gd name="T19" fmla="*/ 490 h 490"/>
                <a:gd name="T20" fmla="*/ 21 w 124"/>
                <a:gd name="T21" fmla="*/ 476 h 490"/>
                <a:gd name="T22" fmla="*/ 15 w 124"/>
                <a:gd name="T23" fmla="*/ 436 h 490"/>
                <a:gd name="T24" fmla="*/ 8 w 124"/>
                <a:gd name="T25" fmla="*/ 377 h 490"/>
                <a:gd name="T26" fmla="*/ 2 w 124"/>
                <a:gd name="T27" fmla="*/ 304 h 490"/>
                <a:gd name="T28" fmla="*/ 0 w 124"/>
                <a:gd name="T29" fmla="*/ 224 h 490"/>
                <a:gd name="T30" fmla="*/ 4 w 124"/>
                <a:gd name="T31" fmla="*/ 143 h 490"/>
                <a:gd name="T32" fmla="*/ 17 w 124"/>
                <a:gd name="T33" fmla="*/ 67 h 490"/>
                <a:gd name="T34" fmla="*/ 40 w 124"/>
                <a:gd name="T35" fmla="*/ 0 h 490"/>
                <a:gd name="T36" fmla="*/ 124 w 124"/>
                <a:gd name="T37" fmla="*/ 4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490">
                  <a:moveTo>
                    <a:pt x="124" y="4"/>
                  </a:moveTo>
                  <a:lnTo>
                    <a:pt x="121" y="7"/>
                  </a:lnTo>
                  <a:lnTo>
                    <a:pt x="113" y="21"/>
                  </a:lnTo>
                  <a:lnTo>
                    <a:pt x="103" y="45"/>
                  </a:lnTo>
                  <a:lnTo>
                    <a:pt x="91" y="87"/>
                  </a:lnTo>
                  <a:lnTo>
                    <a:pt x="83" y="148"/>
                  </a:lnTo>
                  <a:lnTo>
                    <a:pt x="79" y="234"/>
                  </a:lnTo>
                  <a:lnTo>
                    <a:pt x="81" y="347"/>
                  </a:lnTo>
                  <a:lnTo>
                    <a:pt x="93" y="490"/>
                  </a:lnTo>
                  <a:lnTo>
                    <a:pt x="23" y="490"/>
                  </a:lnTo>
                  <a:lnTo>
                    <a:pt x="21" y="476"/>
                  </a:lnTo>
                  <a:lnTo>
                    <a:pt x="15" y="436"/>
                  </a:lnTo>
                  <a:lnTo>
                    <a:pt x="8" y="377"/>
                  </a:lnTo>
                  <a:lnTo>
                    <a:pt x="2" y="304"/>
                  </a:lnTo>
                  <a:lnTo>
                    <a:pt x="0" y="224"/>
                  </a:lnTo>
                  <a:lnTo>
                    <a:pt x="4" y="143"/>
                  </a:lnTo>
                  <a:lnTo>
                    <a:pt x="17" y="67"/>
                  </a:lnTo>
                  <a:lnTo>
                    <a:pt x="40" y="0"/>
                  </a:lnTo>
                  <a:lnTo>
                    <a:pt x="124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34" name="Freeform 414"/>
            <p:cNvSpPr>
              <a:spLocks/>
            </p:cNvSpPr>
            <p:nvPr/>
          </p:nvSpPr>
          <p:spPr bwMode="auto">
            <a:xfrm>
              <a:off x="4048" y="3289"/>
              <a:ext cx="11" cy="43"/>
            </a:xfrm>
            <a:custGeom>
              <a:avLst/>
              <a:gdLst>
                <a:gd name="T0" fmla="*/ 99 w 99"/>
                <a:gd name="T1" fmla="*/ 3 h 389"/>
                <a:gd name="T2" fmla="*/ 96 w 99"/>
                <a:gd name="T3" fmla="*/ 6 h 389"/>
                <a:gd name="T4" fmla="*/ 89 w 99"/>
                <a:gd name="T5" fmla="*/ 16 h 389"/>
                <a:gd name="T6" fmla="*/ 81 w 99"/>
                <a:gd name="T7" fmla="*/ 36 h 389"/>
                <a:gd name="T8" fmla="*/ 72 w 99"/>
                <a:gd name="T9" fmla="*/ 69 h 389"/>
                <a:gd name="T10" fmla="*/ 66 w 99"/>
                <a:gd name="T11" fmla="*/ 118 h 389"/>
                <a:gd name="T12" fmla="*/ 62 w 99"/>
                <a:gd name="T13" fmla="*/ 185 h 389"/>
                <a:gd name="T14" fmla="*/ 64 w 99"/>
                <a:gd name="T15" fmla="*/ 275 h 389"/>
                <a:gd name="T16" fmla="*/ 73 w 99"/>
                <a:gd name="T17" fmla="*/ 389 h 389"/>
                <a:gd name="T18" fmla="*/ 18 w 99"/>
                <a:gd name="T19" fmla="*/ 389 h 389"/>
                <a:gd name="T20" fmla="*/ 16 w 99"/>
                <a:gd name="T21" fmla="*/ 378 h 389"/>
                <a:gd name="T22" fmla="*/ 11 w 99"/>
                <a:gd name="T23" fmla="*/ 346 h 389"/>
                <a:gd name="T24" fmla="*/ 6 w 99"/>
                <a:gd name="T25" fmla="*/ 299 h 389"/>
                <a:gd name="T26" fmla="*/ 2 w 99"/>
                <a:gd name="T27" fmla="*/ 242 h 389"/>
                <a:gd name="T28" fmla="*/ 0 w 99"/>
                <a:gd name="T29" fmla="*/ 178 h 389"/>
                <a:gd name="T30" fmla="*/ 4 w 99"/>
                <a:gd name="T31" fmla="*/ 114 h 389"/>
                <a:gd name="T32" fmla="*/ 14 w 99"/>
                <a:gd name="T33" fmla="*/ 52 h 389"/>
                <a:gd name="T34" fmla="*/ 32 w 99"/>
                <a:gd name="T35" fmla="*/ 0 h 389"/>
                <a:gd name="T36" fmla="*/ 99 w 99"/>
                <a:gd name="T37" fmla="*/ 3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389">
                  <a:moveTo>
                    <a:pt x="99" y="3"/>
                  </a:moveTo>
                  <a:lnTo>
                    <a:pt x="96" y="6"/>
                  </a:lnTo>
                  <a:lnTo>
                    <a:pt x="89" y="16"/>
                  </a:lnTo>
                  <a:lnTo>
                    <a:pt x="81" y="36"/>
                  </a:lnTo>
                  <a:lnTo>
                    <a:pt x="72" y="69"/>
                  </a:lnTo>
                  <a:lnTo>
                    <a:pt x="66" y="118"/>
                  </a:lnTo>
                  <a:lnTo>
                    <a:pt x="62" y="185"/>
                  </a:lnTo>
                  <a:lnTo>
                    <a:pt x="64" y="275"/>
                  </a:lnTo>
                  <a:lnTo>
                    <a:pt x="73" y="389"/>
                  </a:lnTo>
                  <a:lnTo>
                    <a:pt x="18" y="389"/>
                  </a:lnTo>
                  <a:lnTo>
                    <a:pt x="16" y="378"/>
                  </a:lnTo>
                  <a:lnTo>
                    <a:pt x="11" y="346"/>
                  </a:lnTo>
                  <a:lnTo>
                    <a:pt x="6" y="299"/>
                  </a:lnTo>
                  <a:lnTo>
                    <a:pt x="2" y="242"/>
                  </a:lnTo>
                  <a:lnTo>
                    <a:pt x="0" y="178"/>
                  </a:lnTo>
                  <a:lnTo>
                    <a:pt x="4" y="114"/>
                  </a:lnTo>
                  <a:lnTo>
                    <a:pt x="14" y="52"/>
                  </a:lnTo>
                  <a:lnTo>
                    <a:pt x="32" y="0"/>
                  </a:lnTo>
                  <a:lnTo>
                    <a:pt x="99" y="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35" name="Freeform 415"/>
            <p:cNvSpPr>
              <a:spLocks/>
            </p:cNvSpPr>
            <p:nvPr/>
          </p:nvSpPr>
          <p:spPr bwMode="auto">
            <a:xfrm>
              <a:off x="4049" y="3295"/>
              <a:ext cx="8" cy="31"/>
            </a:xfrm>
            <a:custGeom>
              <a:avLst/>
              <a:gdLst>
                <a:gd name="T0" fmla="*/ 72 w 72"/>
                <a:gd name="T1" fmla="*/ 2 h 287"/>
                <a:gd name="T2" fmla="*/ 70 w 72"/>
                <a:gd name="T3" fmla="*/ 4 h 287"/>
                <a:gd name="T4" fmla="*/ 66 w 72"/>
                <a:gd name="T5" fmla="*/ 12 h 287"/>
                <a:gd name="T6" fmla="*/ 59 w 72"/>
                <a:gd name="T7" fmla="*/ 27 h 287"/>
                <a:gd name="T8" fmla="*/ 53 w 72"/>
                <a:gd name="T9" fmla="*/ 50 h 287"/>
                <a:gd name="T10" fmla="*/ 48 w 72"/>
                <a:gd name="T11" fmla="*/ 87 h 287"/>
                <a:gd name="T12" fmla="*/ 46 w 72"/>
                <a:gd name="T13" fmla="*/ 137 h 287"/>
                <a:gd name="T14" fmla="*/ 47 w 72"/>
                <a:gd name="T15" fmla="*/ 203 h 287"/>
                <a:gd name="T16" fmla="*/ 54 w 72"/>
                <a:gd name="T17" fmla="*/ 287 h 287"/>
                <a:gd name="T18" fmla="*/ 13 w 72"/>
                <a:gd name="T19" fmla="*/ 287 h 287"/>
                <a:gd name="T20" fmla="*/ 12 w 72"/>
                <a:gd name="T21" fmla="*/ 279 h 287"/>
                <a:gd name="T22" fmla="*/ 8 w 72"/>
                <a:gd name="T23" fmla="*/ 255 h 287"/>
                <a:gd name="T24" fmla="*/ 4 w 72"/>
                <a:gd name="T25" fmla="*/ 220 h 287"/>
                <a:gd name="T26" fmla="*/ 1 w 72"/>
                <a:gd name="T27" fmla="*/ 178 h 287"/>
                <a:gd name="T28" fmla="*/ 0 w 72"/>
                <a:gd name="T29" fmla="*/ 131 h 287"/>
                <a:gd name="T30" fmla="*/ 2 w 72"/>
                <a:gd name="T31" fmla="*/ 84 h 287"/>
                <a:gd name="T32" fmla="*/ 9 w 72"/>
                <a:gd name="T33" fmla="*/ 39 h 287"/>
                <a:gd name="T34" fmla="*/ 23 w 72"/>
                <a:gd name="T35" fmla="*/ 0 h 287"/>
                <a:gd name="T36" fmla="*/ 72 w 72"/>
                <a:gd name="T37" fmla="*/ 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87">
                  <a:moveTo>
                    <a:pt x="72" y="2"/>
                  </a:moveTo>
                  <a:lnTo>
                    <a:pt x="70" y="4"/>
                  </a:lnTo>
                  <a:lnTo>
                    <a:pt x="66" y="12"/>
                  </a:lnTo>
                  <a:lnTo>
                    <a:pt x="59" y="27"/>
                  </a:lnTo>
                  <a:lnTo>
                    <a:pt x="53" y="50"/>
                  </a:lnTo>
                  <a:lnTo>
                    <a:pt x="48" y="87"/>
                  </a:lnTo>
                  <a:lnTo>
                    <a:pt x="46" y="137"/>
                  </a:lnTo>
                  <a:lnTo>
                    <a:pt x="47" y="203"/>
                  </a:lnTo>
                  <a:lnTo>
                    <a:pt x="54" y="287"/>
                  </a:lnTo>
                  <a:lnTo>
                    <a:pt x="13" y="287"/>
                  </a:lnTo>
                  <a:lnTo>
                    <a:pt x="12" y="279"/>
                  </a:lnTo>
                  <a:lnTo>
                    <a:pt x="8" y="255"/>
                  </a:lnTo>
                  <a:lnTo>
                    <a:pt x="4" y="220"/>
                  </a:lnTo>
                  <a:lnTo>
                    <a:pt x="1" y="178"/>
                  </a:lnTo>
                  <a:lnTo>
                    <a:pt x="0" y="131"/>
                  </a:lnTo>
                  <a:lnTo>
                    <a:pt x="2" y="84"/>
                  </a:lnTo>
                  <a:lnTo>
                    <a:pt x="9" y="39"/>
                  </a:lnTo>
                  <a:lnTo>
                    <a:pt x="23" y="0"/>
                  </a:lnTo>
                  <a:lnTo>
                    <a:pt x="72" y="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36" name="Rectangle 416"/>
            <p:cNvSpPr>
              <a:spLocks noChangeArrowheads="1"/>
            </p:cNvSpPr>
            <p:nvPr/>
          </p:nvSpPr>
          <p:spPr bwMode="auto">
            <a:xfrm>
              <a:off x="3944" y="3287"/>
              <a:ext cx="3" cy="10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37" name="Freeform 417"/>
            <p:cNvSpPr>
              <a:spLocks/>
            </p:cNvSpPr>
            <p:nvPr/>
          </p:nvSpPr>
          <p:spPr bwMode="auto">
            <a:xfrm>
              <a:off x="3980" y="3285"/>
              <a:ext cx="39" cy="47"/>
            </a:xfrm>
            <a:custGeom>
              <a:avLst/>
              <a:gdLst>
                <a:gd name="T0" fmla="*/ 33 w 354"/>
                <a:gd name="T1" fmla="*/ 39 h 418"/>
                <a:gd name="T2" fmla="*/ 30 w 354"/>
                <a:gd name="T3" fmla="*/ 48 h 418"/>
                <a:gd name="T4" fmla="*/ 23 w 354"/>
                <a:gd name="T5" fmla="*/ 71 h 418"/>
                <a:gd name="T6" fmla="*/ 15 w 354"/>
                <a:gd name="T7" fmla="*/ 107 h 418"/>
                <a:gd name="T8" fmla="*/ 7 w 354"/>
                <a:gd name="T9" fmla="*/ 155 h 418"/>
                <a:gd name="T10" fmla="*/ 1 w 354"/>
                <a:gd name="T11" fmla="*/ 212 h 418"/>
                <a:gd name="T12" fmla="*/ 0 w 354"/>
                <a:gd name="T13" fmla="*/ 276 h 418"/>
                <a:gd name="T14" fmla="*/ 6 w 354"/>
                <a:gd name="T15" fmla="*/ 345 h 418"/>
                <a:gd name="T16" fmla="*/ 21 w 354"/>
                <a:gd name="T17" fmla="*/ 418 h 418"/>
                <a:gd name="T18" fmla="*/ 21 w 354"/>
                <a:gd name="T19" fmla="*/ 415 h 418"/>
                <a:gd name="T20" fmla="*/ 21 w 354"/>
                <a:gd name="T21" fmla="*/ 405 h 418"/>
                <a:gd name="T22" fmla="*/ 21 w 354"/>
                <a:gd name="T23" fmla="*/ 390 h 418"/>
                <a:gd name="T24" fmla="*/ 21 w 354"/>
                <a:gd name="T25" fmla="*/ 372 h 418"/>
                <a:gd name="T26" fmla="*/ 23 w 354"/>
                <a:gd name="T27" fmla="*/ 348 h 418"/>
                <a:gd name="T28" fmla="*/ 27 w 354"/>
                <a:gd name="T29" fmla="*/ 324 h 418"/>
                <a:gd name="T30" fmla="*/ 31 w 354"/>
                <a:gd name="T31" fmla="*/ 296 h 418"/>
                <a:gd name="T32" fmla="*/ 37 w 354"/>
                <a:gd name="T33" fmla="*/ 267 h 418"/>
                <a:gd name="T34" fmla="*/ 46 w 354"/>
                <a:gd name="T35" fmla="*/ 239 h 418"/>
                <a:gd name="T36" fmla="*/ 57 w 354"/>
                <a:gd name="T37" fmla="*/ 211 h 418"/>
                <a:gd name="T38" fmla="*/ 70 w 354"/>
                <a:gd name="T39" fmla="*/ 185 h 418"/>
                <a:gd name="T40" fmla="*/ 88 w 354"/>
                <a:gd name="T41" fmla="*/ 160 h 418"/>
                <a:gd name="T42" fmla="*/ 109 w 354"/>
                <a:gd name="T43" fmla="*/ 139 h 418"/>
                <a:gd name="T44" fmla="*/ 133 w 354"/>
                <a:gd name="T45" fmla="*/ 121 h 418"/>
                <a:gd name="T46" fmla="*/ 163 w 354"/>
                <a:gd name="T47" fmla="*/ 109 h 418"/>
                <a:gd name="T48" fmla="*/ 197 w 354"/>
                <a:gd name="T49" fmla="*/ 102 h 418"/>
                <a:gd name="T50" fmla="*/ 199 w 354"/>
                <a:gd name="T51" fmla="*/ 100 h 418"/>
                <a:gd name="T52" fmla="*/ 205 w 354"/>
                <a:gd name="T53" fmla="*/ 96 h 418"/>
                <a:gd name="T54" fmla="*/ 215 w 354"/>
                <a:gd name="T55" fmla="*/ 88 h 418"/>
                <a:gd name="T56" fmla="*/ 231 w 354"/>
                <a:gd name="T57" fmla="*/ 78 h 418"/>
                <a:gd name="T58" fmla="*/ 252 w 354"/>
                <a:gd name="T59" fmla="*/ 66 h 418"/>
                <a:gd name="T60" fmla="*/ 280 w 354"/>
                <a:gd name="T61" fmla="*/ 52 h 418"/>
                <a:gd name="T62" fmla="*/ 314 w 354"/>
                <a:gd name="T63" fmla="*/ 35 h 418"/>
                <a:gd name="T64" fmla="*/ 354 w 354"/>
                <a:gd name="T65" fmla="*/ 17 h 418"/>
                <a:gd name="T66" fmla="*/ 352 w 354"/>
                <a:gd name="T67" fmla="*/ 16 h 418"/>
                <a:gd name="T68" fmla="*/ 346 w 354"/>
                <a:gd name="T69" fmla="*/ 15 h 418"/>
                <a:gd name="T70" fmla="*/ 337 w 354"/>
                <a:gd name="T71" fmla="*/ 13 h 418"/>
                <a:gd name="T72" fmla="*/ 324 w 354"/>
                <a:gd name="T73" fmla="*/ 11 h 418"/>
                <a:gd name="T74" fmla="*/ 308 w 354"/>
                <a:gd name="T75" fmla="*/ 8 h 418"/>
                <a:gd name="T76" fmla="*/ 290 w 354"/>
                <a:gd name="T77" fmla="*/ 6 h 418"/>
                <a:gd name="T78" fmla="*/ 269 w 354"/>
                <a:gd name="T79" fmla="*/ 4 h 418"/>
                <a:gd name="T80" fmla="*/ 246 w 354"/>
                <a:gd name="T81" fmla="*/ 1 h 418"/>
                <a:gd name="T82" fmla="*/ 222 w 354"/>
                <a:gd name="T83" fmla="*/ 0 h 418"/>
                <a:gd name="T84" fmla="*/ 197 w 354"/>
                <a:gd name="T85" fmla="*/ 1 h 418"/>
                <a:gd name="T86" fmla="*/ 170 w 354"/>
                <a:gd name="T87" fmla="*/ 3 h 418"/>
                <a:gd name="T88" fmla="*/ 143 w 354"/>
                <a:gd name="T89" fmla="*/ 6 h 418"/>
                <a:gd name="T90" fmla="*/ 115 w 354"/>
                <a:gd name="T91" fmla="*/ 11 h 418"/>
                <a:gd name="T92" fmla="*/ 87 w 354"/>
                <a:gd name="T93" fmla="*/ 18 h 418"/>
                <a:gd name="T94" fmla="*/ 59 w 354"/>
                <a:gd name="T95" fmla="*/ 27 h 418"/>
                <a:gd name="T96" fmla="*/ 33 w 354"/>
                <a:gd name="T97" fmla="*/ 3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4" h="418">
                  <a:moveTo>
                    <a:pt x="33" y="39"/>
                  </a:moveTo>
                  <a:lnTo>
                    <a:pt x="30" y="48"/>
                  </a:lnTo>
                  <a:lnTo>
                    <a:pt x="23" y="71"/>
                  </a:lnTo>
                  <a:lnTo>
                    <a:pt x="15" y="107"/>
                  </a:lnTo>
                  <a:lnTo>
                    <a:pt x="7" y="155"/>
                  </a:lnTo>
                  <a:lnTo>
                    <a:pt x="1" y="212"/>
                  </a:lnTo>
                  <a:lnTo>
                    <a:pt x="0" y="276"/>
                  </a:lnTo>
                  <a:lnTo>
                    <a:pt x="6" y="345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21" y="405"/>
                  </a:lnTo>
                  <a:lnTo>
                    <a:pt x="21" y="390"/>
                  </a:lnTo>
                  <a:lnTo>
                    <a:pt x="21" y="372"/>
                  </a:lnTo>
                  <a:lnTo>
                    <a:pt x="23" y="348"/>
                  </a:lnTo>
                  <a:lnTo>
                    <a:pt x="27" y="324"/>
                  </a:lnTo>
                  <a:lnTo>
                    <a:pt x="31" y="296"/>
                  </a:lnTo>
                  <a:lnTo>
                    <a:pt x="37" y="267"/>
                  </a:lnTo>
                  <a:lnTo>
                    <a:pt x="46" y="239"/>
                  </a:lnTo>
                  <a:lnTo>
                    <a:pt x="57" y="211"/>
                  </a:lnTo>
                  <a:lnTo>
                    <a:pt x="70" y="185"/>
                  </a:lnTo>
                  <a:lnTo>
                    <a:pt x="88" y="160"/>
                  </a:lnTo>
                  <a:lnTo>
                    <a:pt x="109" y="139"/>
                  </a:lnTo>
                  <a:lnTo>
                    <a:pt x="133" y="121"/>
                  </a:lnTo>
                  <a:lnTo>
                    <a:pt x="163" y="109"/>
                  </a:lnTo>
                  <a:lnTo>
                    <a:pt x="197" y="102"/>
                  </a:lnTo>
                  <a:lnTo>
                    <a:pt x="199" y="100"/>
                  </a:lnTo>
                  <a:lnTo>
                    <a:pt x="205" y="96"/>
                  </a:lnTo>
                  <a:lnTo>
                    <a:pt x="215" y="88"/>
                  </a:lnTo>
                  <a:lnTo>
                    <a:pt x="231" y="78"/>
                  </a:lnTo>
                  <a:lnTo>
                    <a:pt x="252" y="66"/>
                  </a:lnTo>
                  <a:lnTo>
                    <a:pt x="280" y="52"/>
                  </a:lnTo>
                  <a:lnTo>
                    <a:pt x="314" y="35"/>
                  </a:lnTo>
                  <a:lnTo>
                    <a:pt x="354" y="17"/>
                  </a:lnTo>
                  <a:lnTo>
                    <a:pt x="352" y="16"/>
                  </a:lnTo>
                  <a:lnTo>
                    <a:pt x="346" y="15"/>
                  </a:lnTo>
                  <a:lnTo>
                    <a:pt x="337" y="13"/>
                  </a:lnTo>
                  <a:lnTo>
                    <a:pt x="324" y="11"/>
                  </a:lnTo>
                  <a:lnTo>
                    <a:pt x="308" y="8"/>
                  </a:lnTo>
                  <a:lnTo>
                    <a:pt x="290" y="6"/>
                  </a:lnTo>
                  <a:lnTo>
                    <a:pt x="269" y="4"/>
                  </a:lnTo>
                  <a:lnTo>
                    <a:pt x="246" y="1"/>
                  </a:lnTo>
                  <a:lnTo>
                    <a:pt x="222" y="0"/>
                  </a:lnTo>
                  <a:lnTo>
                    <a:pt x="197" y="1"/>
                  </a:lnTo>
                  <a:lnTo>
                    <a:pt x="170" y="3"/>
                  </a:lnTo>
                  <a:lnTo>
                    <a:pt x="143" y="6"/>
                  </a:lnTo>
                  <a:lnTo>
                    <a:pt x="115" y="11"/>
                  </a:lnTo>
                  <a:lnTo>
                    <a:pt x="87" y="18"/>
                  </a:lnTo>
                  <a:lnTo>
                    <a:pt x="59" y="27"/>
                  </a:lnTo>
                  <a:lnTo>
                    <a:pt x="33" y="3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38" name="Freeform 418"/>
            <p:cNvSpPr>
              <a:spLocks/>
            </p:cNvSpPr>
            <p:nvPr/>
          </p:nvSpPr>
          <p:spPr bwMode="auto">
            <a:xfrm>
              <a:off x="3925" y="3320"/>
              <a:ext cx="32" cy="8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8 h 79"/>
                <a:gd name="T16" fmla="*/ 51 w 290"/>
                <a:gd name="T17" fmla="*/ 12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8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5 h 79"/>
                <a:gd name="T36" fmla="*/ 281 w 290"/>
                <a:gd name="T37" fmla="*/ 44 h 79"/>
                <a:gd name="T38" fmla="*/ 274 w 290"/>
                <a:gd name="T39" fmla="*/ 42 h 79"/>
                <a:gd name="T40" fmla="*/ 263 w 290"/>
                <a:gd name="T41" fmla="*/ 39 h 79"/>
                <a:gd name="T42" fmla="*/ 249 w 290"/>
                <a:gd name="T43" fmla="*/ 35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2 h 79"/>
                <a:gd name="T52" fmla="*/ 144 w 290"/>
                <a:gd name="T53" fmla="*/ 21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8"/>
                  </a:lnTo>
                  <a:lnTo>
                    <a:pt x="51" y="12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8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5"/>
                  </a:lnTo>
                  <a:lnTo>
                    <a:pt x="281" y="44"/>
                  </a:lnTo>
                  <a:lnTo>
                    <a:pt x="274" y="42"/>
                  </a:lnTo>
                  <a:lnTo>
                    <a:pt x="263" y="39"/>
                  </a:lnTo>
                  <a:lnTo>
                    <a:pt x="249" y="35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2"/>
                  </a:lnTo>
                  <a:lnTo>
                    <a:pt x="144" y="21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39" name="Freeform 419"/>
            <p:cNvSpPr>
              <a:spLocks/>
            </p:cNvSpPr>
            <p:nvPr/>
          </p:nvSpPr>
          <p:spPr bwMode="auto">
            <a:xfrm>
              <a:off x="3925" y="3299"/>
              <a:ext cx="32" cy="9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7 h 79"/>
                <a:gd name="T16" fmla="*/ 51 w 290"/>
                <a:gd name="T17" fmla="*/ 11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7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4 h 79"/>
                <a:gd name="T36" fmla="*/ 281 w 290"/>
                <a:gd name="T37" fmla="*/ 43 h 79"/>
                <a:gd name="T38" fmla="*/ 274 w 290"/>
                <a:gd name="T39" fmla="*/ 41 h 79"/>
                <a:gd name="T40" fmla="*/ 263 w 290"/>
                <a:gd name="T41" fmla="*/ 38 h 79"/>
                <a:gd name="T42" fmla="*/ 249 w 290"/>
                <a:gd name="T43" fmla="*/ 34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1 h 79"/>
                <a:gd name="T52" fmla="*/ 144 w 290"/>
                <a:gd name="T53" fmla="*/ 20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7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4"/>
                  </a:lnTo>
                  <a:lnTo>
                    <a:pt x="281" y="43"/>
                  </a:lnTo>
                  <a:lnTo>
                    <a:pt x="274" y="41"/>
                  </a:lnTo>
                  <a:lnTo>
                    <a:pt x="263" y="38"/>
                  </a:lnTo>
                  <a:lnTo>
                    <a:pt x="249" y="34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1"/>
                  </a:lnTo>
                  <a:lnTo>
                    <a:pt x="144" y="20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40" name="Freeform 420"/>
            <p:cNvSpPr>
              <a:spLocks/>
            </p:cNvSpPr>
            <p:nvPr/>
          </p:nvSpPr>
          <p:spPr bwMode="auto">
            <a:xfrm>
              <a:off x="3955" y="3289"/>
              <a:ext cx="52" cy="96"/>
            </a:xfrm>
            <a:custGeom>
              <a:avLst/>
              <a:gdLst>
                <a:gd name="T0" fmla="*/ 0 w 469"/>
                <a:gd name="T1" fmla="*/ 0 h 868"/>
                <a:gd name="T2" fmla="*/ 0 w 469"/>
                <a:gd name="T3" fmla="*/ 840 h 868"/>
                <a:gd name="T4" fmla="*/ 142 w 469"/>
                <a:gd name="T5" fmla="*/ 868 h 868"/>
                <a:gd name="T6" fmla="*/ 136 w 469"/>
                <a:gd name="T7" fmla="*/ 755 h 868"/>
                <a:gd name="T8" fmla="*/ 469 w 469"/>
                <a:gd name="T9" fmla="*/ 806 h 868"/>
                <a:gd name="T10" fmla="*/ 463 w 469"/>
                <a:gd name="T11" fmla="*/ 761 h 868"/>
                <a:gd name="T12" fmla="*/ 232 w 469"/>
                <a:gd name="T13" fmla="*/ 732 h 868"/>
                <a:gd name="T14" fmla="*/ 226 w 469"/>
                <a:gd name="T15" fmla="*/ 635 h 868"/>
                <a:gd name="T16" fmla="*/ 68 w 469"/>
                <a:gd name="T17" fmla="*/ 635 h 868"/>
                <a:gd name="T18" fmla="*/ 64 w 469"/>
                <a:gd name="T19" fmla="*/ 623 h 868"/>
                <a:gd name="T20" fmla="*/ 53 w 469"/>
                <a:gd name="T21" fmla="*/ 587 h 868"/>
                <a:gd name="T22" fmla="*/ 39 w 469"/>
                <a:gd name="T23" fmla="*/ 530 h 868"/>
                <a:gd name="T24" fmla="*/ 25 w 469"/>
                <a:gd name="T25" fmla="*/ 455 h 868"/>
                <a:gd name="T26" fmla="*/ 14 w 469"/>
                <a:gd name="T27" fmla="*/ 365 h 868"/>
                <a:gd name="T28" fmla="*/ 10 w 469"/>
                <a:gd name="T29" fmla="*/ 262 h 868"/>
                <a:gd name="T30" fmla="*/ 19 w 469"/>
                <a:gd name="T31" fmla="*/ 149 h 868"/>
                <a:gd name="T32" fmla="*/ 40 w 469"/>
                <a:gd name="T33" fmla="*/ 29 h 868"/>
                <a:gd name="T34" fmla="*/ 0 w 469"/>
                <a:gd name="T35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9" h="868">
                  <a:moveTo>
                    <a:pt x="0" y="0"/>
                  </a:moveTo>
                  <a:lnTo>
                    <a:pt x="0" y="840"/>
                  </a:lnTo>
                  <a:lnTo>
                    <a:pt x="142" y="868"/>
                  </a:lnTo>
                  <a:lnTo>
                    <a:pt x="136" y="755"/>
                  </a:lnTo>
                  <a:lnTo>
                    <a:pt x="469" y="806"/>
                  </a:lnTo>
                  <a:lnTo>
                    <a:pt x="463" y="761"/>
                  </a:lnTo>
                  <a:lnTo>
                    <a:pt x="232" y="732"/>
                  </a:lnTo>
                  <a:lnTo>
                    <a:pt x="226" y="635"/>
                  </a:lnTo>
                  <a:lnTo>
                    <a:pt x="68" y="635"/>
                  </a:lnTo>
                  <a:lnTo>
                    <a:pt x="64" y="623"/>
                  </a:lnTo>
                  <a:lnTo>
                    <a:pt x="53" y="587"/>
                  </a:lnTo>
                  <a:lnTo>
                    <a:pt x="39" y="530"/>
                  </a:lnTo>
                  <a:lnTo>
                    <a:pt x="25" y="455"/>
                  </a:lnTo>
                  <a:lnTo>
                    <a:pt x="14" y="365"/>
                  </a:lnTo>
                  <a:lnTo>
                    <a:pt x="10" y="262"/>
                  </a:lnTo>
                  <a:lnTo>
                    <a:pt x="19" y="149"/>
                  </a:lnTo>
                  <a:lnTo>
                    <a:pt x="4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41" name="Freeform 421"/>
            <p:cNvSpPr>
              <a:spLocks/>
            </p:cNvSpPr>
            <p:nvPr/>
          </p:nvSpPr>
          <p:spPr bwMode="auto">
            <a:xfrm>
              <a:off x="3981" y="3267"/>
              <a:ext cx="67" cy="13"/>
            </a:xfrm>
            <a:custGeom>
              <a:avLst/>
              <a:gdLst>
                <a:gd name="T0" fmla="*/ 0 w 604"/>
                <a:gd name="T1" fmla="*/ 118 h 118"/>
                <a:gd name="T2" fmla="*/ 3 w 604"/>
                <a:gd name="T3" fmla="*/ 117 h 118"/>
                <a:gd name="T4" fmla="*/ 14 w 604"/>
                <a:gd name="T5" fmla="*/ 113 h 118"/>
                <a:gd name="T6" fmla="*/ 29 w 604"/>
                <a:gd name="T7" fmla="*/ 108 h 118"/>
                <a:gd name="T8" fmla="*/ 50 w 604"/>
                <a:gd name="T9" fmla="*/ 101 h 118"/>
                <a:gd name="T10" fmla="*/ 77 w 604"/>
                <a:gd name="T11" fmla="*/ 93 h 118"/>
                <a:gd name="T12" fmla="*/ 107 w 604"/>
                <a:gd name="T13" fmla="*/ 85 h 118"/>
                <a:gd name="T14" fmla="*/ 143 w 604"/>
                <a:gd name="T15" fmla="*/ 76 h 118"/>
                <a:gd name="T16" fmla="*/ 181 w 604"/>
                <a:gd name="T17" fmla="*/ 69 h 118"/>
                <a:gd name="T18" fmla="*/ 224 w 604"/>
                <a:gd name="T19" fmla="*/ 62 h 118"/>
                <a:gd name="T20" fmla="*/ 270 w 604"/>
                <a:gd name="T21" fmla="*/ 57 h 118"/>
                <a:gd name="T22" fmla="*/ 319 w 604"/>
                <a:gd name="T23" fmla="*/ 53 h 118"/>
                <a:gd name="T24" fmla="*/ 369 w 604"/>
                <a:gd name="T25" fmla="*/ 52 h 118"/>
                <a:gd name="T26" fmla="*/ 422 w 604"/>
                <a:gd name="T27" fmla="*/ 53 h 118"/>
                <a:gd name="T28" fmla="*/ 476 w 604"/>
                <a:gd name="T29" fmla="*/ 58 h 118"/>
                <a:gd name="T30" fmla="*/ 531 w 604"/>
                <a:gd name="T31" fmla="*/ 66 h 118"/>
                <a:gd name="T32" fmla="*/ 587 w 604"/>
                <a:gd name="T33" fmla="*/ 78 h 118"/>
                <a:gd name="T34" fmla="*/ 604 w 604"/>
                <a:gd name="T35" fmla="*/ 0 h 118"/>
                <a:gd name="T36" fmla="*/ 600 w 604"/>
                <a:gd name="T37" fmla="*/ 0 h 118"/>
                <a:gd name="T38" fmla="*/ 587 w 604"/>
                <a:gd name="T39" fmla="*/ 0 h 118"/>
                <a:gd name="T40" fmla="*/ 566 w 604"/>
                <a:gd name="T41" fmla="*/ 0 h 118"/>
                <a:gd name="T42" fmla="*/ 540 w 604"/>
                <a:gd name="T43" fmla="*/ 1 h 118"/>
                <a:gd name="T44" fmla="*/ 507 w 604"/>
                <a:gd name="T45" fmla="*/ 2 h 118"/>
                <a:gd name="T46" fmla="*/ 470 w 604"/>
                <a:gd name="T47" fmla="*/ 3 h 118"/>
                <a:gd name="T48" fmla="*/ 428 w 604"/>
                <a:gd name="T49" fmla="*/ 6 h 118"/>
                <a:gd name="T50" fmla="*/ 383 w 604"/>
                <a:gd name="T51" fmla="*/ 8 h 118"/>
                <a:gd name="T52" fmla="*/ 335 w 604"/>
                <a:gd name="T53" fmla="*/ 12 h 118"/>
                <a:gd name="T54" fmla="*/ 285 w 604"/>
                <a:gd name="T55" fmla="*/ 16 h 118"/>
                <a:gd name="T56" fmla="*/ 235 w 604"/>
                <a:gd name="T57" fmla="*/ 21 h 118"/>
                <a:gd name="T58" fmla="*/ 186 w 604"/>
                <a:gd name="T59" fmla="*/ 28 h 118"/>
                <a:gd name="T60" fmla="*/ 136 w 604"/>
                <a:gd name="T61" fmla="*/ 36 h 118"/>
                <a:gd name="T62" fmla="*/ 88 w 604"/>
                <a:gd name="T63" fmla="*/ 45 h 118"/>
                <a:gd name="T64" fmla="*/ 42 w 604"/>
                <a:gd name="T65" fmla="*/ 55 h 118"/>
                <a:gd name="T66" fmla="*/ 0 w 604"/>
                <a:gd name="T67" fmla="*/ 67 h 118"/>
                <a:gd name="T68" fmla="*/ 0 w 604"/>
                <a:gd name="T6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4" h="118">
                  <a:moveTo>
                    <a:pt x="0" y="118"/>
                  </a:moveTo>
                  <a:lnTo>
                    <a:pt x="3" y="117"/>
                  </a:lnTo>
                  <a:lnTo>
                    <a:pt x="14" y="113"/>
                  </a:lnTo>
                  <a:lnTo>
                    <a:pt x="29" y="108"/>
                  </a:lnTo>
                  <a:lnTo>
                    <a:pt x="50" y="101"/>
                  </a:lnTo>
                  <a:lnTo>
                    <a:pt x="77" y="93"/>
                  </a:lnTo>
                  <a:lnTo>
                    <a:pt x="107" y="85"/>
                  </a:lnTo>
                  <a:lnTo>
                    <a:pt x="143" y="76"/>
                  </a:lnTo>
                  <a:lnTo>
                    <a:pt x="181" y="69"/>
                  </a:lnTo>
                  <a:lnTo>
                    <a:pt x="224" y="62"/>
                  </a:lnTo>
                  <a:lnTo>
                    <a:pt x="270" y="57"/>
                  </a:lnTo>
                  <a:lnTo>
                    <a:pt x="319" y="53"/>
                  </a:lnTo>
                  <a:lnTo>
                    <a:pt x="369" y="52"/>
                  </a:lnTo>
                  <a:lnTo>
                    <a:pt x="422" y="53"/>
                  </a:lnTo>
                  <a:lnTo>
                    <a:pt x="476" y="58"/>
                  </a:lnTo>
                  <a:lnTo>
                    <a:pt x="531" y="66"/>
                  </a:lnTo>
                  <a:lnTo>
                    <a:pt x="587" y="78"/>
                  </a:lnTo>
                  <a:lnTo>
                    <a:pt x="604" y="0"/>
                  </a:lnTo>
                  <a:lnTo>
                    <a:pt x="600" y="0"/>
                  </a:lnTo>
                  <a:lnTo>
                    <a:pt x="587" y="0"/>
                  </a:lnTo>
                  <a:lnTo>
                    <a:pt x="566" y="0"/>
                  </a:lnTo>
                  <a:lnTo>
                    <a:pt x="540" y="1"/>
                  </a:lnTo>
                  <a:lnTo>
                    <a:pt x="507" y="2"/>
                  </a:lnTo>
                  <a:lnTo>
                    <a:pt x="470" y="3"/>
                  </a:lnTo>
                  <a:lnTo>
                    <a:pt x="428" y="6"/>
                  </a:lnTo>
                  <a:lnTo>
                    <a:pt x="383" y="8"/>
                  </a:lnTo>
                  <a:lnTo>
                    <a:pt x="335" y="12"/>
                  </a:lnTo>
                  <a:lnTo>
                    <a:pt x="285" y="16"/>
                  </a:lnTo>
                  <a:lnTo>
                    <a:pt x="235" y="21"/>
                  </a:lnTo>
                  <a:lnTo>
                    <a:pt x="186" y="28"/>
                  </a:lnTo>
                  <a:lnTo>
                    <a:pt x="136" y="36"/>
                  </a:lnTo>
                  <a:lnTo>
                    <a:pt x="88" y="45"/>
                  </a:lnTo>
                  <a:lnTo>
                    <a:pt x="42" y="55"/>
                  </a:lnTo>
                  <a:lnTo>
                    <a:pt x="0" y="67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42" name="Freeform 422"/>
            <p:cNvSpPr>
              <a:spLocks/>
            </p:cNvSpPr>
            <p:nvPr/>
          </p:nvSpPr>
          <p:spPr bwMode="auto">
            <a:xfrm>
              <a:off x="3942" y="3387"/>
              <a:ext cx="113" cy="38"/>
            </a:xfrm>
            <a:custGeom>
              <a:avLst/>
              <a:gdLst>
                <a:gd name="T0" fmla="*/ 430 w 1017"/>
                <a:gd name="T1" fmla="*/ 326 h 337"/>
                <a:gd name="T2" fmla="*/ 432 w 1017"/>
                <a:gd name="T3" fmla="*/ 325 h 337"/>
                <a:gd name="T4" fmla="*/ 438 w 1017"/>
                <a:gd name="T5" fmla="*/ 323 h 337"/>
                <a:gd name="T6" fmla="*/ 447 w 1017"/>
                <a:gd name="T7" fmla="*/ 319 h 337"/>
                <a:gd name="T8" fmla="*/ 459 w 1017"/>
                <a:gd name="T9" fmla="*/ 314 h 337"/>
                <a:gd name="T10" fmla="*/ 474 w 1017"/>
                <a:gd name="T11" fmla="*/ 308 h 337"/>
                <a:gd name="T12" fmla="*/ 491 w 1017"/>
                <a:gd name="T13" fmla="*/ 301 h 337"/>
                <a:gd name="T14" fmla="*/ 509 w 1017"/>
                <a:gd name="T15" fmla="*/ 291 h 337"/>
                <a:gd name="T16" fmla="*/ 528 w 1017"/>
                <a:gd name="T17" fmla="*/ 282 h 337"/>
                <a:gd name="T18" fmla="*/ 549 w 1017"/>
                <a:gd name="T19" fmla="*/ 272 h 337"/>
                <a:gd name="T20" fmla="*/ 568 w 1017"/>
                <a:gd name="T21" fmla="*/ 260 h 337"/>
                <a:gd name="T22" fmla="*/ 587 w 1017"/>
                <a:gd name="T23" fmla="*/ 248 h 337"/>
                <a:gd name="T24" fmla="*/ 606 w 1017"/>
                <a:gd name="T25" fmla="*/ 235 h 337"/>
                <a:gd name="T26" fmla="*/ 623 w 1017"/>
                <a:gd name="T27" fmla="*/ 222 h 337"/>
                <a:gd name="T28" fmla="*/ 638 w 1017"/>
                <a:gd name="T29" fmla="*/ 208 h 337"/>
                <a:gd name="T30" fmla="*/ 651 w 1017"/>
                <a:gd name="T31" fmla="*/ 193 h 337"/>
                <a:gd name="T32" fmla="*/ 662 w 1017"/>
                <a:gd name="T33" fmla="*/ 179 h 337"/>
                <a:gd name="T34" fmla="*/ 0 w 1017"/>
                <a:gd name="T35" fmla="*/ 17 h 337"/>
                <a:gd name="T36" fmla="*/ 51 w 1017"/>
                <a:gd name="T37" fmla="*/ 0 h 337"/>
                <a:gd name="T38" fmla="*/ 1017 w 1017"/>
                <a:gd name="T39" fmla="*/ 237 h 337"/>
                <a:gd name="T40" fmla="*/ 977 w 1017"/>
                <a:gd name="T41" fmla="*/ 260 h 337"/>
                <a:gd name="T42" fmla="*/ 698 w 1017"/>
                <a:gd name="T43" fmla="*/ 188 h 337"/>
                <a:gd name="T44" fmla="*/ 697 w 1017"/>
                <a:gd name="T45" fmla="*/ 189 h 337"/>
                <a:gd name="T46" fmla="*/ 695 w 1017"/>
                <a:gd name="T47" fmla="*/ 192 h 337"/>
                <a:gd name="T48" fmla="*/ 691 w 1017"/>
                <a:gd name="T49" fmla="*/ 196 h 337"/>
                <a:gd name="T50" fmla="*/ 685 w 1017"/>
                <a:gd name="T51" fmla="*/ 202 h 337"/>
                <a:gd name="T52" fmla="*/ 678 w 1017"/>
                <a:gd name="T53" fmla="*/ 211 h 337"/>
                <a:gd name="T54" fmla="*/ 668 w 1017"/>
                <a:gd name="T55" fmla="*/ 219 h 337"/>
                <a:gd name="T56" fmla="*/ 657 w 1017"/>
                <a:gd name="T57" fmla="*/ 229 h 337"/>
                <a:gd name="T58" fmla="*/ 642 w 1017"/>
                <a:gd name="T59" fmla="*/ 239 h 337"/>
                <a:gd name="T60" fmla="*/ 626 w 1017"/>
                <a:gd name="T61" fmla="*/ 250 h 337"/>
                <a:gd name="T62" fmla="*/ 609 w 1017"/>
                <a:gd name="T63" fmla="*/ 263 h 337"/>
                <a:gd name="T64" fmla="*/ 587 w 1017"/>
                <a:gd name="T65" fmla="*/ 275 h 337"/>
                <a:gd name="T66" fmla="*/ 565 w 1017"/>
                <a:gd name="T67" fmla="*/ 287 h 337"/>
                <a:gd name="T68" fmla="*/ 540 w 1017"/>
                <a:gd name="T69" fmla="*/ 301 h 337"/>
                <a:gd name="T70" fmla="*/ 511 w 1017"/>
                <a:gd name="T71" fmla="*/ 313 h 337"/>
                <a:gd name="T72" fmla="*/ 480 w 1017"/>
                <a:gd name="T73" fmla="*/ 325 h 337"/>
                <a:gd name="T74" fmla="*/ 447 w 1017"/>
                <a:gd name="T75" fmla="*/ 337 h 337"/>
                <a:gd name="T76" fmla="*/ 430 w 1017"/>
                <a:gd name="T77" fmla="*/ 32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17" h="337">
                  <a:moveTo>
                    <a:pt x="430" y="326"/>
                  </a:moveTo>
                  <a:lnTo>
                    <a:pt x="432" y="325"/>
                  </a:lnTo>
                  <a:lnTo>
                    <a:pt x="438" y="323"/>
                  </a:lnTo>
                  <a:lnTo>
                    <a:pt x="447" y="319"/>
                  </a:lnTo>
                  <a:lnTo>
                    <a:pt x="459" y="314"/>
                  </a:lnTo>
                  <a:lnTo>
                    <a:pt x="474" y="308"/>
                  </a:lnTo>
                  <a:lnTo>
                    <a:pt x="491" y="301"/>
                  </a:lnTo>
                  <a:lnTo>
                    <a:pt x="509" y="291"/>
                  </a:lnTo>
                  <a:lnTo>
                    <a:pt x="528" y="282"/>
                  </a:lnTo>
                  <a:lnTo>
                    <a:pt x="549" y="272"/>
                  </a:lnTo>
                  <a:lnTo>
                    <a:pt x="568" y="260"/>
                  </a:lnTo>
                  <a:lnTo>
                    <a:pt x="587" y="248"/>
                  </a:lnTo>
                  <a:lnTo>
                    <a:pt x="606" y="235"/>
                  </a:lnTo>
                  <a:lnTo>
                    <a:pt x="623" y="222"/>
                  </a:lnTo>
                  <a:lnTo>
                    <a:pt x="638" y="208"/>
                  </a:lnTo>
                  <a:lnTo>
                    <a:pt x="651" y="193"/>
                  </a:lnTo>
                  <a:lnTo>
                    <a:pt x="662" y="179"/>
                  </a:lnTo>
                  <a:lnTo>
                    <a:pt x="0" y="17"/>
                  </a:lnTo>
                  <a:lnTo>
                    <a:pt x="51" y="0"/>
                  </a:lnTo>
                  <a:lnTo>
                    <a:pt x="1017" y="237"/>
                  </a:lnTo>
                  <a:lnTo>
                    <a:pt x="977" y="260"/>
                  </a:lnTo>
                  <a:lnTo>
                    <a:pt x="698" y="188"/>
                  </a:lnTo>
                  <a:lnTo>
                    <a:pt x="697" y="189"/>
                  </a:lnTo>
                  <a:lnTo>
                    <a:pt x="695" y="192"/>
                  </a:lnTo>
                  <a:lnTo>
                    <a:pt x="691" y="196"/>
                  </a:lnTo>
                  <a:lnTo>
                    <a:pt x="685" y="202"/>
                  </a:lnTo>
                  <a:lnTo>
                    <a:pt x="678" y="211"/>
                  </a:lnTo>
                  <a:lnTo>
                    <a:pt x="668" y="219"/>
                  </a:lnTo>
                  <a:lnTo>
                    <a:pt x="657" y="229"/>
                  </a:lnTo>
                  <a:lnTo>
                    <a:pt x="642" y="239"/>
                  </a:lnTo>
                  <a:lnTo>
                    <a:pt x="626" y="250"/>
                  </a:lnTo>
                  <a:lnTo>
                    <a:pt x="609" y="263"/>
                  </a:lnTo>
                  <a:lnTo>
                    <a:pt x="587" y="275"/>
                  </a:lnTo>
                  <a:lnTo>
                    <a:pt x="565" y="287"/>
                  </a:lnTo>
                  <a:lnTo>
                    <a:pt x="540" y="301"/>
                  </a:lnTo>
                  <a:lnTo>
                    <a:pt x="511" y="313"/>
                  </a:lnTo>
                  <a:lnTo>
                    <a:pt x="480" y="325"/>
                  </a:lnTo>
                  <a:lnTo>
                    <a:pt x="447" y="337"/>
                  </a:lnTo>
                  <a:lnTo>
                    <a:pt x="430" y="3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43" name="Freeform 423"/>
            <p:cNvSpPr>
              <a:spLocks/>
            </p:cNvSpPr>
            <p:nvPr/>
          </p:nvSpPr>
          <p:spPr bwMode="auto">
            <a:xfrm>
              <a:off x="3918" y="3397"/>
              <a:ext cx="116" cy="34"/>
            </a:xfrm>
            <a:custGeom>
              <a:avLst/>
              <a:gdLst>
                <a:gd name="T0" fmla="*/ 0 w 1036"/>
                <a:gd name="T1" fmla="*/ 0 h 303"/>
                <a:gd name="T2" fmla="*/ 1013 w 1036"/>
                <a:gd name="T3" fmla="*/ 303 h 303"/>
                <a:gd name="T4" fmla="*/ 1036 w 1036"/>
                <a:gd name="T5" fmla="*/ 303 h 303"/>
                <a:gd name="T6" fmla="*/ 31 w 1036"/>
                <a:gd name="T7" fmla="*/ 0 h 303"/>
                <a:gd name="T8" fmla="*/ 0 w 1036"/>
                <a:gd name="T9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303">
                  <a:moveTo>
                    <a:pt x="0" y="0"/>
                  </a:moveTo>
                  <a:lnTo>
                    <a:pt x="1013" y="303"/>
                  </a:lnTo>
                  <a:lnTo>
                    <a:pt x="1036" y="303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44" name="Freeform 424"/>
            <p:cNvSpPr>
              <a:spLocks/>
            </p:cNvSpPr>
            <p:nvPr/>
          </p:nvSpPr>
          <p:spPr bwMode="auto">
            <a:xfrm>
              <a:off x="3938" y="3393"/>
              <a:ext cx="113" cy="30"/>
            </a:xfrm>
            <a:custGeom>
              <a:avLst/>
              <a:gdLst>
                <a:gd name="T0" fmla="*/ 0 w 1023"/>
                <a:gd name="T1" fmla="*/ 1 h 270"/>
                <a:gd name="T2" fmla="*/ 1001 w 1023"/>
                <a:gd name="T3" fmla="*/ 270 h 270"/>
                <a:gd name="T4" fmla="*/ 1023 w 1023"/>
                <a:gd name="T5" fmla="*/ 269 h 270"/>
                <a:gd name="T6" fmla="*/ 31 w 1023"/>
                <a:gd name="T7" fmla="*/ 0 h 270"/>
                <a:gd name="T8" fmla="*/ 0 w 1023"/>
                <a:gd name="T9" fmla="*/ 1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3" h="270">
                  <a:moveTo>
                    <a:pt x="0" y="1"/>
                  </a:moveTo>
                  <a:lnTo>
                    <a:pt x="1001" y="270"/>
                  </a:lnTo>
                  <a:lnTo>
                    <a:pt x="1023" y="269"/>
                  </a:lnTo>
                  <a:lnTo>
                    <a:pt x="3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45" name="Freeform 425"/>
            <p:cNvSpPr>
              <a:spLocks/>
            </p:cNvSpPr>
            <p:nvPr/>
          </p:nvSpPr>
          <p:spPr bwMode="auto">
            <a:xfrm>
              <a:off x="3929" y="3394"/>
              <a:ext cx="114" cy="33"/>
            </a:xfrm>
            <a:custGeom>
              <a:avLst/>
              <a:gdLst>
                <a:gd name="T0" fmla="*/ 0 w 1028"/>
                <a:gd name="T1" fmla="*/ 0 h 299"/>
                <a:gd name="T2" fmla="*/ 1009 w 1028"/>
                <a:gd name="T3" fmla="*/ 299 h 299"/>
                <a:gd name="T4" fmla="*/ 1028 w 1028"/>
                <a:gd name="T5" fmla="*/ 292 h 299"/>
                <a:gd name="T6" fmla="*/ 30 w 1028"/>
                <a:gd name="T7" fmla="*/ 0 h 299"/>
                <a:gd name="T8" fmla="*/ 0 w 1028"/>
                <a:gd name="T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8" h="299">
                  <a:moveTo>
                    <a:pt x="0" y="0"/>
                  </a:moveTo>
                  <a:lnTo>
                    <a:pt x="1009" y="299"/>
                  </a:lnTo>
                  <a:lnTo>
                    <a:pt x="1028" y="292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312746" name="Group 426"/>
          <p:cNvGrpSpPr>
            <a:grpSpLocks/>
          </p:cNvGrpSpPr>
          <p:nvPr/>
        </p:nvGrpSpPr>
        <p:grpSpPr bwMode="auto">
          <a:xfrm>
            <a:off x="5424488" y="4926013"/>
            <a:ext cx="338137" cy="282575"/>
            <a:chOff x="3899" y="3264"/>
            <a:chExt cx="213" cy="178"/>
          </a:xfrm>
        </p:grpSpPr>
        <p:sp>
          <p:nvSpPr>
            <p:cNvPr id="312747" name="Freeform 427"/>
            <p:cNvSpPr>
              <a:spLocks/>
            </p:cNvSpPr>
            <p:nvPr/>
          </p:nvSpPr>
          <p:spPr bwMode="auto">
            <a:xfrm>
              <a:off x="3899" y="3264"/>
              <a:ext cx="213" cy="178"/>
            </a:xfrm>
            <a:custGeom>
              <a:avLst/>
              <a:gdLst>
                <a:gd name="T0" fmla="*/ 539 w 1913"/>
                <a:gd name="T1" fmla="*/ 115 h 1606"/>
                <a:gd name="T2" fmla="*/ 544 w 1913"/>
                <a:gd name="T3" fmla="*/ 114 h 1606"/>
                <a:gd name="T4" fmla="*/ 555 w 1913"/>
                <a:gd name="T5" fmla="*/ 110 h 1606"/>
                <a:gd name="T6" fmla="*/ 574 w 1913"/>
                <a:gd name="T7" fmla="*/ 103 h 1606"/>
                <a:gd name="T8" fmla="*/ 602 w 1913"/>
                <a:gd name="T9" fmla="*/ 95 h 1606"/>
                <a:gd name="T10" fmla="*/ 636 w 1913"/>
                <a:gd name="T11" fmla="*/ 85 h 1606"/>
                <a:gd name="T12" fmla="*/ 679 w 1913"/>
                <a:gd name="T13" fmla="*/ 75 h 1606"/>
                <a:gd name="T14" fmla="*/ 730 w 1913"/>
                <a:gd name="T15" fmla="*/ 64 h 1606"/>
                <a:gd name="T16" fmla="*/ 789 w 1913"/>
                <a:gd name="T17" fmla="*/ 52 h 1606"/>
                <a:gd name="T18" fmla="*/ 855 w 1913"/>
                <a:gd name="T19" fmla="*/ 41 h 1606"/>
                <a:gd name="T20" fmla="*/ 929 w 1913"/>
                <a:gd name="T21" fmla="*/ 31 h 1606"/>
                <a:gd name="T22" fmla="*/ 1013 w 1913"/>
                <a:gd name="T23" fmla="*/ 21 h 1606"/>
                <a:gd name="T24" fmla="*/ 1103 w 1913"/>
                <a:gd name="T25" fmla="*/ 13 h 1606"/>
                <a:gd name="T26" fmla="*/ 1202 w 1913"/>
                <a:gd name="T27" fmla="*/ 6 h 1606"/>
                <a:gd name="T28" fmla="*/ 1309 w 1913"/>
                <a:gd name="T29" fmla="*/ 1 h 1606"/>
                <a:gd name="T30" fmla="*/ 1425 w 1913"/>
                <a:gd name="T31" fmla="*/ 0 h 1606"/>
                <a:gd name="T32" fmla="*/ 1548 w 1913"/>
                <a:gd name="T33" fmla="*/ 1 h 1606"/>
                <a:gd name="T34" fmla="*/ 1601 w 1913"/>
                <a:gd name="T35" fmla="*/ 221 h 1606"/>
                <a:gd name="T36" fmla="*/ 1620 w 1913"/>
                <a:gd name="T37" fmla="*/ 230 h 1606"/>
                <a:gd name="T38" fmla="*/ 1663 w 1913"/>
                <a:gd name="T39" fmla="*/ 260 h 1606"/>
                <a:gd name="T40" fmla="*/ 1709 w 1913"/>
                <a:gd name="T41" fmla="*/ 312 h 1606"/>
                <a:gd name="T42" fmla="*/ 1736 w 1913"/>
                <a:gd name="T43" fmla="*/ 388 h 1606"/>
                <a:gd name="T44" fmla="*/ 1849 w 1913"/>
                <a:gd name="T45" fmla="*/ 898 h 1606"/>
                <a:gd name="T46" fmla="*/ 1895 w 1913"/>
                <a:gd name="T47" fmla="*/ 1110 h 1606"/>
                <a:gd name="T48" fmla="*/ 1902 w 1913"/>
                <a:gd name="T49" fmla="*/ 1125 h 1606"/>
                <a:gd name="T50" fmla="*/ 1912 w 1913"/>
                <a:gd name="T51" fmla="*/ 1166 h 1606"/>
                <a:gd name="T52" fmla="*/ 1911 w 1913"/>
                <a:gd name="T53" fmla="*/ 1229 h 1606"/>
                <a:gd name="T54" fmla="*/ 1884 w 1913"/>
                <a:gd name="T55" fmla="*/ 1307 h 1606"/>
                <a:gd name="T56" fmla="*/ 0 w 1913"/>
                <a:gd name="T57" fmla="*/ 1258 h 1606"/>
                <a:gd name="T58" fmla="*/ 188 w 1913"/>
                <a:gd name="T59" fmla="*/ 1159 h 1606"/>
                <a:gd name="T60" fmla="*/ 189 w 1913"/>
                <a:gd name="T61" fmla="*/ 220 h 1606"/>
                <a:gd name="T62" fmla="*/ 198 w 1913"/>
                <a:gd name="T63" fmla="*/ 214 h 1606"/>
                <a:gd name="T64" fmla="*/ 218 w 1913"/>
                <a:gd name="T65" fmla="*/ 203 h 1606"/>
                <a:gd name="T66" fmla="*/ 245 w 1913"/>
                <a:gd name="T67" fmla="*/ 191 h 1606"/>
                <a:gd name="T68" fmla="*/ 281 w 1913"/>
                <a:gd name="T69" fmla="*/ 179 h 1606"/>
                <a:gd name="T70" fmla="*/ 326 w 1913"/>
                <a:gd name="T71" fmla="*/ 173 h 1606"/>
                <a:gd name="T72" fmla="*/ 378 w 1913"/>
                <a:gd name="T73" fmla="*/ 172 h 1606"/>
                <a:gd name="T74" fmla="*/ 439 w 1913"/>
                <a:gd name="T75" fmla="*/ 181 h 1606"/>
                <a:gd name="T76" fmla="*/ 518 w 1913"/>
                <a:gd name="T77" fmla="*/ 213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13" h="1606">
                  <a:moveTo>
                    <a:pt x="518" y="213"/>
                  </a:moveTo>
                  <a:lnTo>
                    <a:pt x="539" y="115"/>
                  </a:lnTo>
                  <a:lnTo>
                    <a:pt x="540" y="115"/>
                  </a:lnTo>
                  <a:lnTo>
                    <a:pt x="544" y="114"/>
                  </a:lnTo>
                  <a:lnTo>
                    <a:pt x="549" y="112"/>
                  </a:lnTo>
                  <a:lnTo>
                    <a:pt x="555" y="110"/>
                  </a:lnTo>
                  <a:lnTo>
                    <a:pt x="564" y="107"/>
                  </a:lnTo>
                  <a:lnTo>
                    <a:pt x="574" y="103"/>
                  </a:lnTo>
                  <a:lnTo>
                    <a:pt x="586" y="100"/>
                  </a:lnTo>
                  <a:lnTo>
                    <a:pt x="602" y="95"/>
                  </a:lnTo>
                  <a:lnTo>
                    <a:pt x="618" y="90"/>
                  </a:lnTo>
                  <a:lnTo>
                    <a:pt x="636" y="85"/>
                  </a:lnTo>
                  <a:lnTo>
                    <a:pt x="656" y="80"/>
                  </a:lnTo>
                  <a:lnTo>
                    <a:pt x="679" y="75"/>
                  </a:lnTo>
                  <a:lnTo>
                    <a:pt x="703" y="70"/>
                  </a:lnTo>
                  <a:lnTo>
                    <a:pt x="730" y="64"/>
                  </a:lnTo>
                  <a:lnTo>
                    <a:pt x="758" y="58"/>
                  </a:lnTo>
                  <a:lnTo>
                    <a:pt x="789" y="52"/>
                  </a:lnTo>
                  <a:lnTo>
                    <a:pt x="820" y="46"/>
                  </a:lnTo>
                  <a:lnTo>
                    <a:pt x="855" y="41"/>
                  </a:lnTo>
                  <a:lnTo>
                    <a:pt x="892" y="36"/>
                  </a:lnTo>
                  <a:lnTo>
                    <a:pt x="929" y="31"/>
                  </a:lnTo>
                  <a:lnTo>
                    <a:pt x="970" y="26"/>
                  </a:lnTo>
                  <a:lnTo>
                    <a:pt x="1013" y="21"/>
                  </a:lnTo>
                  <a:lnTo>
                    <a:pt x="1056" y="17"/>
                  </a:lnTo>
                  <a:lnTo>
                    <a:pt x="1103" y="13"/>
                  </a:lnTo>
                  <a:lnTo>
                    <a:pt x="1152" y="10"/>
                  </a:lnTo>
                  <a:lnTo>
                    <a:pt x="1202" y="6"/>
                  </a:lnTo>
                  <a:lnTo>
                    <a:pt x="1255" y="3"/>
                  </a:lnTo>
                  <a:lnTo>
                    <a:pt x="1309" y="1"/>
                  </a:lnTo>
                  <a:lnTo>
                    <a:pt x="1366" y="0"/>
                  </a:lnTo>
                  <a:lnTo>
                    <a:pt x="1425" y="0"/>
                  </a:lnTo>
                  <a:lnTo>
                    <a:pt x="1485" y="0"/>
                  </a:lnTo>
                  <a:lnTo>
                    <a:pt x="1548" y="1"/>
                  </a:lnTo>
                  <a:lnTo>
                    <a:pt x="1616" y="39"/>
                  </a:lnTo>
                  <a:lnTo>
                    <a:pt x="1601" y="221"/>
                  </a:lnTo>
                  <a:lnTo>
                    <a:pt x="1606" y="223"/>
                  </a:lnTo>
                  <a:lnTo>
                    <a:pt x="1620" y="230"/>
                  </a:lnTo>
                  <a:lnTo>
                    <a:pt x="1640" y="243"/>
                  </a:lnTo>
                  <a:lnTo>
                    <a:pt x="1663" y="260"/>
                  </a:lnTo>
                  <a:lnTo>
                    <a:pt x="1688" y="284"/>
                  </a:lnTo>
                  <a:lnTo>
                    <a:pt x="1709" y="312"/>
                  </a:lnTo>
                  <a:lnTo>
                    <a:pt x="1726" y="347"/>
                  </a:lnTo>
                  <a:lnTo>
                    <a:pt x="1736" y="388"/>
                  </a:lnTo>
                  <a:lnTo>
                    <a:pt x="1891" y="528"/>
                  </a:lnTo>
                  <a:lnTo>
                    <a:pt x="1849" y="898"/>
                  </a:lnTo>
                  <a:lnTo>
                    <a:pt x="1601" y="1023"/>
                  </a:lnTo>
                  <a:lnTo>
                    <a:pt x="1895" y="1110"/>
                  </a:lnTo>
                  <a:lnTo>
                    <a:pt x="1897" y="1114"/>
                  </a:lnTo>
                  <a:lnTo>
                    <a:pt x="1902" y="1125"/>
                  </a:lnTo>
                  <a:lnTo>
                    <a:pt x="1907" y="1143"/>
                  </a:lnTo>
                  <a:lnTo>
                    <a:pt x="1912" y="1166"/>
                  </a:lnTo>
                  <a:lnTo>
                    <a:pt x="1913" y="1195"/>
                  </a:lnTo>
                  <a:lnTo>
                    <a:pt x="1911" y="1229"/>
                  </a:lnTo>
                  <a:lnTo>
                    <a:pt x="1901" y="1266"/>
                  </a:lnTo>
                  <a:lnTo>
                    <a:pt x="1884" y="1307"/>
                  </a:lnTo>
                  <a:lnTo>
                    <a:pt x="1107" y="1606"/>
                  </a:lnTo>
                  <a:lnTo>
                    <a:pt x="0" y="1258"/>
                  </a:lnTo>
                  <a:lnTo>
                    <a:pt x="19" y="1217"/>
                  </a:lnTo>
                  <a:lnTo>
                    <a:pt x="188" y="1159"/>
                  </a:lnTo>
                  <a:lnTo>
                    <a:pt x="188" y="221"/>
                  </a:lnTo>
                  <a:lnTo>
                    <a:pt x="189" y="220"/>
                  </a:lnTo>
                  <a:lnTo>
                    <a:pt x="193" y="217"/>
                  </a:lnTo>
                  <a:lnTo>
                    <a:pt x="198" y="214"/>
                  </a:lnTo>
                  <a:lnTo>
                    <a:pt x="207" y="209"/>
                  </a:lnTo>
                  <a:lnTo>
                    <a:pt x="218" y="203"/>
                  </a:lnTo>
                  <a:lnTo>
                    <a:pt x="230" y="197"/>
                  </a:lnTo>
                  <a:lnTo>
                    <a:pt x="245" y="191"/>
                  </a:lnTo>
                  <a:lnTo>
                    <a:pt x="262" y="184"/>
                  </a:lnTo>
                  <a:lnTo>
                    <a:pt x="281" y="179"/>
                  </a:lnTo>
                  <a:lnTo>
                    <a:pt x="302" y="175"/>
                  </a:lnTo>
                  <a:lnTo>
                    <a:pt x="326" y="173"/>
                  </a:lnTo>
                  <a:lnTo>
                    <a:pt x="350" y="171"/>
                  </a:lnTo>
                  <a:lnTo>
                    <a:pt x="378" y="172"/>
                  </a:lnTo>
                  <a:lnTo>
                    <a:pt x="407" y="175"/>
                  </a:lnTo>
                  <a:lnTo>
                    <a:pt x="439" y="181"/>
                  </a:lnTo>
                  <a:lnTo>
                    <a:pt x="471" y="191"/>
                  </a:lnTo>
                  <a:lnTo>
                    <a:pt x="518" y="21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48" name="Freeform 428"/>
            <p:cNvSpPr>
              <a:spLocks/>
            </p:cNvSpPr>
            <p:nvPr/>
          </p:nvSpPr>
          <p:spPr bwMode="auto">
            <a:xfrm>
              <a:off x="3977" y="3278"/>
              <a:ext cx="68" cy="78"/>
            </a:xfrm>
            <a:custGeom>
              <a:avLst/>
              <a:gdLst>
                <a:gd name="T0" fmla="*/ 609 w 614"/>
                <a:gd name="T1" fmla="*/ 26 h 697"/>
                <a:gd name="T2" fmla="*/ 606 w 614"/>
                <a:gd name="T3" fmla="*/ 25 h 697"/>
                <a:gd name="T4" fmla="*/ 596 w 614"/>
                <a:gd name="T5" fmla="*/ 23 h 697"/>
                <a:gd name="T6" fmla="*/ 581 w 614"/>
                <a:gd name="T7" fmla="*/ 18 h 697"/>
                <a:gd name="T8" fmla="*/ 559 w 614"/>
                <a:gd name="T9" fmla="*/ 14 h 697"/>
                <a:gd name="T10" fmla="*/ 534 w 614"/>
                <a:gd name="T11" fmla="*/ 10 h 697"/>
                <a:gd name="T12" fmla="*/ 503 w 614"/>
                <a:gd name="T13" fmla="*/ 6 h 697"/>
                <a:gd name="T14" fmla="*/ 469 w 614"/>
                <a:gd name="T15" fmla="*/ 3 h 697"/>
                <a:gd name="T16" fmla="*/ 430 w 614"/>
                <a:gd name="T17" fmla="*/ 1 h 697"/>
                <a:gd name="T18" fmla="*/ 388 w 614"/>
                <a:gd name="T19" fmla="*/ 0 h 697"/>
                <a:gd name="T20" fmla="*/ 344 w 614"/>
                <a:gd name="T21" fmla="*/ 2 h 697"/>
                <a:gd name="T22" fmla="*/ 297 w 614"/>
                <a:gd name="T23" fmla="*/ 6 h 697"/>
                <a:gd name="T24" fmla="*/ 247 w 614"/>
                <a:gd name="T25" fmla="*/ 14 h 697"/>
                <a:gd name="T26" fmla="*/ 197 w 614"/>
                <a:gd name="T27" fmla="*/ 25 h 697"/>
                <a:gd name="T28" fmla="*/ 145 w 614"/>
                <a:gd name="T29" fmla="*/ 40 h 697"/>
                <a:gd name="T30" fmla="*/ 92 w 614"/>
                <a:gd name="T31" fmla="*/ 58 h 697"/>
                <a:gd name="T32" fmla="*/ 39 w 614"/>
                <a:gd name="T33" fmla="*/ 83 h 697"/>
                <a:gd name="T34" fmla="*/ 35 w 614"/>
                <a:gd name="T35" fmla="*/ 96 h 697"/>
                <a:gd name="T36" fmla="*/ 26 w 614"/>
                <a:gd name="T37" fmla="*/ 134 h 697"/>
                <a:gd name="T38" fmla="*/ 15 w 614"/>
                <a:gd name="T39" fmla="*/ 192 h 697"/>
                <a:gd name="T40" fmla="*/ 5 w 614"/>
                <a:gd name="T41" fmla="*/ 268 h 697"/>
                <a:gd name="T42" fmla="*/ 0 w 614"/>
                <a:gd name="T43" fmla="*/ 358 h 697"/>
                <a:gd name="T44" fmla="*/ 4 w 614"/>
                <a:gd name="T45" fmla="*/ 459 h 697"/>
                <a:gd name="T46" fmla="*/ 19 w 614"/>
                <a:gd name="T47" fmla="*/ 568 h 697"/>
                <a:gd name="T48" fmla="*/ 50 w 614"/>
                <a:gd name="T49" fmla="*/ 679 h 697"/>
                <a:gd name="T50" fmla="*/ 54 w 614"/>
                <a:gd name="T51" fmla="*/ 679 h 697"/>
                <a:gd name="T52" fmla="*/ 62 w 614"/>
                <a:gd name="T53" fmla="*/ 678 h 697"/>
                <a:gd name="T54" fmla="*/ 75 w 614"/>
                <a:gd name="T55" fmla="*/ 676 h 697"/>
                <a:gd name="T56" fmla="*/ 93 w 614"/>
                <a:gd name="T57" fmla="*/ 675 h 697"/>
                <a:gd name="T58" fmla="*/ 117 w 614"/>
                <a:gd name="T59" fmla="*/ 673 h 697"/>
                <a:gd name="T60" fmla="*/ 144 w 614"/>
                <a:gd name="T61" fmla="*/ 671 h 697"/>
                <a:gd name="T62" fmla="*/ 177 w 614"/>
                <a:gd name="T63" fmla="*/ 670 h 697"/>
                <a:gd name="T64" fmla="*/ 212 w 614"/>
                <a:gd name="T65" fmla="*/ 669 h 697"/>
                <a:gd name="T66" fmla="*/ 252 w 614"/>
                <a:gd name="T67" fmla="*/ 668 h 697"/>
                <a:gd name="T68" fmla="*/ 295 w 614"/>
                <a:gd name="T69" fmla="*/ 669 h 697"/>
                <a:gd name="T70" fmla="*/ 342 w 614"/>
                <a:gd name="T71" fmla="*/ 670 h 697"/>
                <a:gd name="T72" fmla="*/ 391 w 614"/>
                <a:gd name="T73" fmla="*/ 672 h 697"/>
                <a:gd name="T74" fmla="*/ 443 w 614"/>
                <a:gd name="T75" fmla="*/ 676 h 697"/>
                <a:gd name="T76" fmla="*/ 498 w 614"/>
                <a:gd name="T77" fmla="*/ 681 h 697"/>
                <a:gd name="T78" fmla="*/ 555 w 614"/>
                <a:gd name="T79" fmla="*/ 688 h 697"/>
                <a:gd name="T80" fmla="*/ 614 w 614"/>
                <a:gd name="T81" fmla="*/ 697 h 697"/>
                <a:gd name="T82" fmla="*/ 611 w 614"/>
                <a:gd name="T83" fmla="*/ 676 h 697"/>
                <a:gd name="T84" fmla="*/ 605 w 614"/>
                <a:gd name="T85" fmla="*/ 621 h 697"/>
                <a:gd name="T86" fmla="*/ 596 w 614"/>
                <a:gd name="T87" fmla="*/ 538 h 697"/>
                <a:gd name="T88" fmla="*/ 589 w 614"/>
                <a:gd name="T89" fmla="*/ 438 h 697"/>
                <a:gd name="T90" fmla="*/ 584 w 614"/>
                <a:gd name="T91" fmla="*/ 327 h 697"/>
                <a:gd name="T92" fmla="*/ 584 w 614"/>
                <a:gd name="T93" fmla="*/ 217 h 697"/>
                <a:gd name="T94" fmla="*/ 592 w 614"/>
                <a:gd name="T95" fmla="*/ 114 h 697"/>
                <a:gd name="T96" fmla="*/ 609 w 614"/>
                <a:gd name="T97" fmla="*/ 26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14" h="697">
                  <a:moveTo>
                    <a:pt x="609" y="26"/>
                  </a:moveTo>
                  <a:lnTo>
                    <a:pt x="606" y="25"/>
                  </a:lnTo>
                  <a:lnTo>
                    <a:pt x="596" y="23"/>
                  </a:lnTo>
                  <a:lnTo>
                    <a:pt x="581" y="18"/>
                  </a:lnTo>
                  <a:lnTo>
                    <a:pt x="559" y="14"/>
                  </a:lnTo>
                  <a:lnTo>
                    <a:pt x="534" y="10"/>
                  </a:lnTo>
                  <a:lnTo>
                    <a:pt x="503" y="6"/>
                  </a:lnTo>
                  <a:lnTo>
                    <a:pt x="469" y="3"/>
                  </a:lnTo>
                  <a:lnTo>
                    <a:pt x="430" y="1"/>
                  </a:lnTo>
                  <a:lnTo>
                    <a:pt x="388" y="0"/>
                  </a:lnTo>
                  <a:lnTo>
                    <a:pt x="344" y="2"/>
                  </a:lnTo>
                  <a:lnTo>
                    <a:pt x="297" y="6"/>
                  </a:lnTo>
                  <a:lnTo>
                    <a:pt x="247" y="14"/>
                  </a:lnTo>
                  <a:lnTo>
                    <a:pt x="197" y="25"/>
                  </a:lnTo>
                  <a:lnTo>
                    <a:pt x="145" y="40"/>
                  </a:lnTo>
                  <a:lnTo>
                    <a:pt x="92" y="58"/>
                  </a:lnTo>
                  <a:lnTo>
                    <a:pt x="39" y="83"/>
                  </a:lnTo>
                  <a:lnTo>
                    <a:pt x="35" y="96"/>
                  </a:lnTo>
                  <a:lnTo>
                    <a:pt x="26" y="134"/>
                  </a:lnTo>
                  <a:lnTo>
                    <a:pt x="15" y="192"/>
                  </a:lnTo>
                  <a:lnTo>
                    <a:pt x="5" y="268"/>
                  </a:lnTo>
                  <a:lnTo>
                    <a:pt x="0" y="358"/>
                  </a:lnTo>
                  <a:lnTo>
                    <a:pt x="4" y="459"/>
                  </a:lnTo>
                  <a:lnTo>
                    <a:pt x="19" y="568"/>
                  </a:lnTo>
                  <a:lnTo>
                    <a:pt x="50" y="679"/>
                  </a:lnTo>
                  <a:lnTo>
                    <a:pt x="54" y="679"/>
                  </a:lnTo>
                  <a:lnTo>
                    <a:pt x="62" y="678"/>
                  </a:lnTo>
                  <a:lnTo>
                    <a:pt x="75" y="676"/>
                  </a:lnTo>
                  <a:lnTo>
                    <a:pt x="93" y="675"/>
                  </a:lnTo>
                  <a:lnTo>
                    <a:pt x="117" y="673"/>
                  </a:lnTo>
                  <a:lnTo>
                    <a:pt x="144" y="671"/>
                  </a:lnTo>
                  <a:lnTo>
                    <a:pt x="177" y="670"/>
                  </a:lnTo>
                  <a:lnTo>
                    <a:pt x="212" y="669"/>
                  </a:lnTo>
                  <a:lnTo>
                    <a:pt x="252" y="668"/>
                  </a:lnTo>
                  <a:lnTo>
                    <a:pt x="295" y="669"/>
                  </a:lnTo>
                  <a:lnTo>
                    <a:pt x="342" y="670"/>
                  </a:lnTo>
                  <a:lnTo>
                    <a:pt x="391" y="672"/>
                  </a:lnTo>
                  <a:lnTo>
                    <a:pt x="443" y="676"/>
                  </a:lnTo>
                  <a:lnTo>
                    <a:pt x="498" y="681"/>
                  </a:lnTo>
                  <a:lnTo>
                    <a:pt x="555" y="688"/>
                  </a:lnTo>
                  <a:lnTo>
                    <a:pt x="614" y="697"/>
                  </a:lnTo>
                  <a:lnTo>
                    <a:pt x="611" y="676"/>
                  </a:lnTo>
                  <a:lnTo>
                    <a:pt x="605" y="621"/>
                  </a:lnTo>
                  <a:lnTo>
                    <a:pt x="596" y="538"/>
                  </a:lnTo>
                  <a:lnTo>
                    <a:pt x="589" y="438"/>
                  </a:lnTo>
                  <a:lnTo>
                    <a:pt x="584" y="327"/>
                  </a:lnTo>
                  <a:lnTo>
                    <a:pt x="584" y="217"/>
                  </a:lnTo>
                  <a:lnTo>
                    <a:pt x="592" y="114"/>
                  </a:lnTo>
                  <a:lnTo>
                    <a:pt x="609" y="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49" name="Freeform 429"/>
            <p:cNvSpPr>
              <a:spLocks/>
            </p:cNvSpPr>
            <p:nvPr/>
          </p:nvSpPr>
          <p:spPr bwMode="auto">
            <a:xfrm>
              <a:off x="3984" y="3299"/>
              <a:ext cx="113" cy="77"/>
            </a:xfrm>
            <a:custGeom>
              <a:avLst/>
              <a:gdLst>
                <a:gd name="T0" fmla="*/ 6 w 1014"/>
                <a:gd name="T1" fmla="*/ 523 h 693"/>
                <a:gd name="T2" fmla="*/ 0 w 1014"/>
                <a:gd name="T3" fmla="*/ 608 h 693"/>
                <a:gd name="T4" fmla="*/ 660 w 1014"/>
                <a:gd name="T5" fmla="*/ 693 h 693"/>
                <a:gd name="T6" fmla="*/ 665 w 1014"/>
                <a:gd name="T7" fmla="*/ 691 h 693"/>
                <a:gd name="T8" fmla="*/ 679 w 1014"/>
                <a:gd name="T9" fmla="*/ 683 h 693"/>
                <a:gd name="T10" fmla="*/ 700 w 1014"/>
                <a:gd name="T11" fmla="*/ 672 h 693"/>
                <a:gd name="T12" fmla="*/ 726 w 1014"/>
                <a:gd name="T13" fmla="*/ 657 h 693"/>
                <a:gd name="T14" fmla="*/ 758 w 1014"/>
                <a:gd name="T15" fmla="*/ 636 h 693"/>
                <a:gd name="T16" fmla="*/ 793 w 1014"/>
                <a:gd name="T17" fmla="*/ 611 h 693"/>
                <a:gd name="T18" fmla="*/ 829 w 1014"/>
                <a:gd name="T19" fmla="*/ 581 h 693"/>
                <a:gd name="T20" fmla="*/ 866 w 1014"/>
                <a:gd name="T21" fmla="*/ 546 h 693"/>
                <a:gd name="T22" fmla="*/ 902 w 1014"/>
                <a:gd name="T23" fmla="*/ 508 h 693"/>
                <a:gd name="T24" fmla="*/ 935 w 1014"/>
                <a:gd name="T25" fmla="*/ 465 h 693"/>
                <a:gd name="T26" fmla="*/ 964 w 1014"/>
                <a:gd name="T27" fmla="*/ 416 h 693"/>
                <a:gd name="T28" fmla="*/ 987 w 1014"/>
                <a:gd name="T29" fmla="*/ 362 h 693"/>
                <a:gd name="T30" fmla="*/ 1004 w 1014"/>
                <a:gd name="T31" fmla="*/ 305 h 693"/>
                <a:gd name="T32" fmla="*/ 1014 w 1014"/>
                <a:gd name="T33" fmla="*/ 242 h 693"/>
                <a:gd name="T34" fmla="*/ 1012 w 1014"/>
                <a:gd name="T35" fmla="*/ 175 h 693"/>
                <a:gd name="T36" fmla="*/ 1000 w 1014"/>
                <a:gd name="T37" fmla="*/ 103 h 693"/>
                <a:gd name="T38" fmla="*/ 998 w 1014"/>
                <a:gd name="T39" fmla="*/ 98 h 693"/>
                <a:gd name="T40" fmla="*/ 992 w 1014"/>
                <a:gd name="T41" fmla="*/ 87 h 693"/>
                <a:gd name="T42" fmla="*/ 981 w 1014"/>
                <a:gd name="T43" fmla="*/ 72 h 693"/>
                <a:gd name="T44" fmla="*/ 967 w 1014"/>
                <a:gd name="T45" fmla="*/ 53 h 693"/>
                <a:gd name="T46" fmla="*/ 948 w 1014"/>
                <a:gd name="T47" fmla="*/ 35 h 693"/>
                <a:gd name="T48" fmla="*/ 926 w 1014"/>
                <a:gd name="T49" fmla="*/ 19 h 693"/>
                <a:gd name="T50" fmla="*/ 900 w 1014"/>
                <a:gd name="T51" fmla="*/ 6 h 693"/>
                <a:gd name="T52" fmla="*/ 870 w 1014"/>
                <a:gd name="T53" fmla="*/ 0 h 693"/>
                <a:gd name="T54" fmla="*/ 874 w 1014"/>
                <a:gd name="T55" fmla="*/ 12 h 693"/>
                <a:gd name="T56" fmla="*/ 884 w 1014"/>
                <a:gd name="T57" fmla="*/ 41 h 693"/>
                <a:gd name="T58" fmla="*/ 896 w 1014"/>
                <a:gd name="T59" fmla="*/ 89 h 693"/>
                <a:gd name="T60" fmla="*/ 907 w 1014"/>
                <a:gd name="T61" fmla="*/ 151 h 693"/>
                <a:gd name="T62" fmla="*/ 910 w 1014"/>
                <a:gd name="T63" fmla="*/ 225 h 693"/>
                <a:gd name="T64" fmla="*/ 902 w 1014"/>
                <a:gd name="T65" fmla="*/ 307 h 693"/>
                <a:gd name="T66" fmla="*/ 878 w 1014"/>
                <a:gd name="T67" fmla="*/ 396 h 693"/>
                <a:gd name="T68" fmla="*/ 836 w 1014"/>
                <a:gd name="T69" fmla="*/ 489 h 693"/>
                <a:gd name="T70" fmla="*/ 835 w 1014"/>
                <a:gd name="T71" fmla="*/ 490 h 693"/>
                <a:gd name="T72" fmla="*/ 831 w 1014"/>
                <a:gd name="T73" fmla="*/ 493 h 693"/>
                <a:gd name="T74" fmla="*/ 825 w 1014"/>
                <a:gd name="T75" fmla="*/ 498 h 693"/>
                <a:gd name="T76" fmla="*/ 816 w 1014"/>
                <a:gd name="T77" fmla="*/ 506 h 693"/>
                <a:gd name="T78" fmla="*/ 805 w 1014"/>
                <a:gd name="T79" fmla="*/ 513 h 693"/>
                <a:gd name="T80" fmla="*/ 792 w 1014"/>
                <a:gd name="T81" fmla="*/ 521 h 693"/>
                <a:gd name="T82" fmla="*/ 775 w 1014"/>
                <a:gd name="T83" fmla="*/ 529 h 693"/>
                <a:gd name="T84" fmla="*/ 757 w 1014"/>
                <a:gd name="T85" fmla="*/ 537 h 693"/>
                <a:gd name="T86" fmla="*/ 737 w 1014"/>
                <a:gd name="T87" fmla="*/ 544 h 693"/>
                <a:gd name="T88" fmla="*/ 713 w 1014"/>
                <a:gd name="T89" fmla="*/ 552 h 693"/>
                <a:gd name="T90" fmla="*/ 688 w 1014"/>
                <a:gd name="T91" fmla="*/ 557 h 693"/>
                <a:gd name="T92" fmla="*/ 659 w 1014"/>
                <a:gd name="T93" fmla="*/ 561 h 693"/>
                <a:gd name="T94" fmla="*/ 630 w 1014"/>
                <a:gd name="T95" fmla="*/ 562 h 693"/>
                <a:gd name="T96" fmla="*/ 597 w 1014"/>
                <a:gd name="T97" fmla="*/ 561 h 693"/>
                <a:gd name="T98" fmla="*/ 562 w 1014"/>
                <a:gd name="T99" fmla="*/ 558 h 693"/>
                <a:gd name="T100" fmla="*/ 525 w 1014"/>
                <a:gd name="T101" fmla="*/ 551 h 693"/>
                <a:gd name="T102" fmla="*/ 525 w 1014"/>
                <a:gd name="T103" fmla="*/ 642 h 693"/>
                <a:gd name="T104" fmla="*/ 23 w 1014"/>
                <a:gd name="T105" fmla="*/ 590 h 693"/>
                <a:gd name="T106" fmla="*/ 6 w 1014"/>
                <a:gd name="T107" fmla="*/ 52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14" h="693">
                  <a:moveTo>
                    <a:pt x="6" y="523"/>
                  </a:moveTo>
                  <a:lnTo>
                    <a:pt x="0" y="608"/>
                  </a:lnTo>
                  <a:lnTo>
                    <a:pt x="660" y="693"/>
                  </a:lnTo>
                  <a:lnTo>
                    <a:pt x="665" y="691"/>
                  </a:lnTo>
                  <a:lnTo>
                    <a:pt x="679" y="683"/>
                  </a:lnTo>
                  <a:lnTo>
                    <a:pt x="700" y="672"/>
                  </a:lnTo>
                  <a:lnTo>
                    <a:pt x="726" y="657"/>
                  </a:lnTo>
                  <a:lnTo>
                    <a:pt x="758" y="636"/>
                  </a:lnTo>
                  <a:lnTo>
                    <a:pt x="793" y="611"/>
                  </a:lnTo>
                  <a:lnTo>
                    <a:pt x="829" y="581"/>
                  </a:lnTo>
                  <a:lnTo>
                    <a:pt x="866" y="546"/>
                  </a:lnTo>
                  <a:lnTo>
                    <a:pt x="902" y="508"/>
                  </a:lnTo>
                  <a:lnTo>
                    <a:pt x="935" y="465"/>
                  </a:lnTo>
                  <a:lnTo>
                    <a:pt x="964" y="416"/>
                  </a:lnTo>
                  <a:lnTo>
                    <a:pt x="987" y="362"/>
                  </a:lnTo>
                  <a:lnTo>
                    <a:pt x="1004" y="305"/>
                  </a:lnTo>
                  <a:lnTo>
                    <a:pt x="1014" y="242"/>
                  </a:lnTo>
                  <a:lnTo>
                    <a:pt x="1012" y="175"/>
                  </a:lnTo>
                  <a:lnTo>
                    <a:pt x="1000" y="103"/>
                  </a:lnTo>
                  <a:lnTo>
                    <a:pt x="998" y="98"/>
                  </a:lnTo>
                  <a:lnTo>
                    <a:pt x="992" y="87"/>
                  </a:lnTo>
                  <a:lnTo>
                    <a:pt x="981" y="72"/>
                  </a:lnTo>
                  <a:lnTo>
                    <a:pt x="967" y="53"/>
                  </a:lnTo>
                  <a:lnTo>
                    <a:pt x="948" y="35"/>
                  </a:lnTo>
                  <a:lnTo>
                    <a:pt x="926" y="19"/>
                  </a:lnTo>
                  <a:lnTo>
                    <a:pt x="900" y="6"/>
                  </a:lnTo>
                  <a:lnTo>
                    <a:pt x="870" y="0"/>
                  </a:lnTo>
                  <a:lnTo>
                    <a:pt x="874" y="12"/>
                  </a:lnTo>
                  <a:lnTo>
                    <a:pt x="884" y="41"/>
                  </a:lnTo>
                  <a:lnTo>
                    <a:pt x="896" y="89"/>
                  </a:lnTo>
                  <a:lnTo>
                    <a:pt x="907" y="151"/>
                  </a:lnTo>
                  <a:lnTo>
                    <a:pt x="910" y="225"/>
                  </a:lnTo>
                  <a:lnTo>
                    <a:pt x="902" y="307"/>
                  </a:lnTo>
                  <a:lnTo>
                    <a:pt x="878" y="396"/>
                  </a:lnTo>
                  <a:lnTo>
                    <a:pt x="836" y="489"/>
                  </a:lnTo>
                  <a:lnTo>
                    <a:pt x="835" y="490"/>
                  </a:lnTo>
                  <a:lnTo>
                    <a:pt x="831" y="493"/>
                  </a:lnTo>
                  <a:lnTo>
                    <a:pt x="825" y="498"/>
                  </a:lnTo>
                  <a:lnTo>
                    <a:pt x="816" y="506"/>
                  </a:lnTo>
                  <a:lnTo>
                    <a:pt x="805" y="513"/>
                  </a:lnTo>
                  <a:lnTo>
                    <a:pt x="792" y="521"/>
                  </a:lnTo>
                  <a:lnTo>
                    <a:pt x="775" y="529"/>
                  </a:lnTo>
                  <a:lnTo>
                    <a:pt x="757" y="537"/>
                  </a:lnTo>
                  <a:lnTo>
                    <a:pt x="737" y="544"/>
                  </a:lnTo>
                  <a:lnTo>
                    <a:pt x="713" y="552"/>
                  </a:lnTo>
                  <a:lnTo>
                    <a:pt x="688" y="557"/>
                  </a:lnTo>
                  <a:lnTo>
                    <a:pt x="659" y="561"/>
                  </a:lnTo>
                  <a:lnTo>
                    <a:pt x="630" y="562"/>
                  </a:lnTo>
                  <a:lnTo>
                    <a:pt x="597" y="561"/>
                  </a:lnTo>
                  <a:lnTo>
                    <a:pt x="562" y="558"/>
                  </a:lnTo>
                  <a:lnTo>
                    <a:pt x="525" y="551"/>
                  </a:lnTo>
                  <a:lnTo>
                    <a:pt x="525" y="642"/>
                  </a:lnTo>
                  <a:lnTo>
                    <a:pt x="23" y="590"/>
                  </a:lnTo>
                  <a:lnTo>
                    <a:pt x="6" y="52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50" name="Freeform 430"/>
            <p:cNvSpPr>
              <a:spLocks/>
            </p:cNvSpPr>
            <p:nvPr/>
          </p:nvSpPr>
          <p:spPr bwMode="auto">
            <a:xfrm>
              <a:off x="3970" y="3375"/>
              <a:ext cx="83" cy="27"/>
            </a:xfrm>
            <a:custGeom>
              <a:avLst/>
              <a:gdLst>
                <a:gd name="T0" fmla="*/ 745 w 745"/>
                <a:gd name="T1" fmla="*/ 86 h 240"/>
                <a:gd name="T2" fmla="*/ 11 w 745"/>
                <a:gd name="T3" fmla="*/ 0 h 240"/>
                <a:gd name="T4" fmla="*/ 0 w 745"/>
                <a:gd name="T5" fmla="*/ 86 h 240"/>
                <a:gd name="T6" fmla="*/ 722 w 745"/>
                <a:gd name="T7" fmla="*/ 240 h 240"/>
                <a:gd name="T8" fmla="*/ 745 w 745"/>
                <a:gd name="T9" fmla="*/ 8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5" h="240">
                  <a:moveTo>
                    <a:pt x="745" y="86"/>
                  </a:moveTo>
                  <a:lnTo>
                    <a:pt x="11" y="0"/>
                  </a:lnTo>
                  <a:lnTo>
                    <a:pt x="0" y="86"/>
                  </a:lnTo>
                  <a:lnTo>
                    <a:pt x="722" y="240"/>
                  </a:lnTo>
                  <a:lnTo>
                    <a:pt x="745" y="8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51" name="Freeform 431"/>
            <p:cNvSpPr>
              <a:spLocks/>
            </p:cNvSpPr>
            <p:nvPr/>
          </p:nvSpPr>
          <p:spPr bwMode="auto">
            <a:xfrm>
              <a:off x="4011" y="3384"/>
              <a:ext cx="36" cy="12"/>
            </a:xfrm>
            <a:custGeom>
              <a:avLst/>
              <a:gdLst>
                <a:gd name="T0" fmla="*/ 319 w 319"/>
                <a:gd name="T1" fmla="*/ 47 h 109"/>
                <a:gd name="T2" fmla="*/ 4 w 319"/>
                <a:gd name="T3" fmla="*/ 0 h 109"/>
                <a:gd name="T4" fmla="*/ 0 w 319"/>
                <a:gd name="T5" fmla="*/ 45 h 109"/>
                <a:gd name="T6" fmla="*/ 309 w 319"/>
                <a:gd name="T7" fmla="*/ 109 h 109"/>
                <a:gd name="T8" fmla="*/ 319 w 319"/>
                <a:gd name="T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109">
                  <a:moveTo>
                    <a:pt x="319" y="47"/>
                  </a:moveTo>
                  <a:lnTo>
                    <a:pt x="4" y="0"/>
                  </a:lnTo>
                  <a:lnTo>
                    <a:pt x="0" y="45"/>
                  </a:lnTo>
                  <a:lnTo>
                    <a:pt x="309" y="109"/>
                  </a:lnTo>
                  <a:lnTo>
                    <a:pt x="319" y="4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52" name="Freeform 432"/>
            <p:cNvSpPr>
              <a:spLocks/>
            </p:cNvSpPr>
            <p:nvPr/>
          </p:nvSpPr>
          <p:spPr bwMode="auto">
            <a:xfrm>
              <a:off x="3975" y="3378"/>
              <a:ext cx="24" cy="9"/>
            </a:xfrm>
            <a:custGeom>
              <a:avLst/>
              <a:gdLst>
                <a:gd name="T0" fmla="*/ 213 w 213"/>
                <a:gd name="T1" fmla="*/ 37 h 81"/>
                <a:gd name="T2" fmla="*/ 0 w 213"/>
                <a:gd name="T3" fmla="*/ 0 h 81"/>
                <a:gd name="T4" fmla="*/ 2 w 213"/>
                <a:gd name="T5" fmla="*/ 39 h 81"/>
                <a:gd name="T6" fmla="*/ 206 w 213"/>
                <a:gd name="T7" fmla="*/ 81 h 81"/>
                <a:gd name="T8" fmla="*/ 213 w 213"/>
                <a:gd name="T9" fmla="*/ 3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81">
                  <a:moveTo>
                    <a:pt x="213" y="37"/>
                  </a:moveTo>
                  <a:lnTo>
                    <a:pt x="0" y="0"/>
                  </a:lnTo>
                  <a:lnTo>
                    <a:pt x="2" y="39"/>
                  </a:lnTo>
                  <a:lnTo>
                    <a:pt x="206" y="81"/>
                  </a:lnTo>
                  <a:lnTo>
                    <a:pt x="213" y="3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53" name="Freeform 433"/>
            <p:cNvSpPr>
              <a:spLocks/>
            </p:cNvSpPr>
            <p:nvPr/>
          </p:nvSpPr>
          <p:spPr bwMode="auto">
            <a:xfrm>
              <a:off x="3916" y="3386"/>
              <a:ext cx="139" cy="47"/>
            </a:xfrm>
            <a:custGeom>
              <a:avLst/>
              <a:gdLst>
                <a:gd name="T0" fmla="*/ 0 w 1254"/>
                <a:gd name="T1" fmla="*/ 124 h 415"/>
                <a:gd name="T2" fmla="*/ 3 w 1254"/>
                <a:gd name="T3" fmla="*/ 124 h 415"/>
                <a:gd name="T4" fmla="*/ 10 w 1254"/>
                <a:gd name="T5" fmla="*/ 122 h 415"/>
                <a:gd name="T6" fmla="*/ 23 w 1254"/>
                <a:gd name="T7" fmla="*/ 120 h 415"/>
                <a:gd name="T8" fmla="*/ 40 w 1254"/>
                <a:gd name="T9" fmla="*/ 117 h 415"/>
                <a:gd name="T10" fmla="*/ 59 w 1254"/>
                <a:gd name="T11" fmla="*/ 114 h 415"/>
                <a:gd name="T12" fmla="*/ 81 w 1254"/>
                <a:gd name="T13" fmla="*/ 109 h 415"/>
                <a:gd name="T14" fmla="*/ 107 w 1254"/>
                <a:gd name="T15" fmla="*/ 103 h 415"/>
                <a:gd name="T16" fmla="*/ 133 w 1254"/>
                <a:gd name="T17" fmla="*/ 96 h 415"/>
                <a:gd name="T18" fmla="*/ 161 w 1254"/>
                <a:gd name="T19" fmla="*/ 89 h 415"/>
                <a:gd name="T20" fmla="*/ 188 w 1254"/>
                <a:gd name="T21" fmla="*/ 79 h 415"/>
                <a:gd name="T22" fmla="*/ 216 w 1254"/>
                <a:gd name="T23" fmla="*/ 69 h 415"/>
                <a:gd name="T24" fmla="*/ 243 w 1254"/>
                <a:gd name="T25" fmla="*/ 58 h 415"/>
                <a:gd name="T26" fmla="*/ 270 w 1254"/>
                <a:gd name="T27" fmla="*/ 45 h 415"/>
                <a:gd name="T28" fmla="*/ 293 w 1254"/>
                <a:gd name="T29" fmla="*/ 31 h 415"/>
                <a:gd name="T30" fmla="*/ 316 w 1254"/>
                <a:gd name="T31" fmla="*/ 16 h 415"/>
                <a:gd name="T32" fmla="*/ 334 w 1254"/>
                <a:gd name="T33" fmla="*/ 0 h 415"/>
                <a:gd name="T34" fmla="*/ 1254 w 1254"/>
                <a:gd name="T35" fmla="*/ 210 h 415"/>
                <a:gd name="T36" fmla="*/ 1252 w 1254"/>
                <a:gd name="T37" fmla="*/ 212 h 415"/>
                <a:gd name="T38" fmla="*/ 1247 w 1254"/>
                <a:gd name="T39" fmla="*/ 218 h 415"/>
                <a:gd name="T40" fmla="*/ 1239 w 1254"/>
                <a:gd name="T41" fmla="*/ 226 h 415"/>
                <a:gd name="T42" fmla="*/ 1227 w 1254"/>
                <a:gd name="T43" fmla="*/ 236 h 415"/>
                <a:gd name="T44" fmla="*/ 1213 w 1254"/>
                <a:gd name="T45" fmla="*/ 248 h 415"/>
                <a:gd name="T46" fmla="*/ 1197 w 1254"/>
                <a:gd name="T47" fmla="*/ 263 h 415"/>
                <a:gd name="T48" fmla="*/ 1180 w 1254"/>
                <a:gd name="T49" fmla="*/ 279 h 415"/>
                <a:gd name="T50" fmla="*/ 1159 w 1254"/>
                <a:gd name="T51" fmla="*/ 295 h 415"/>
                <a:gd name="T52" fmla="*/ 1138 w 1254"/>
                <a:gd name="T53" fmla="*/ 313 h 415"/>
                <a:gd name="T54" fmla="*/ 1116 w 1254"/>
                <a:gd name="T55" fmla="*/ 330 h 415"/>
                <a:gd name="T56" fmla="*/ 1092 w 1254"/>
                <a:gd name="T57" fmla="*/ 347 h 415"/>
                <a:gd name="T58" fmla="*/ 1068 w 1254"/>
                <a:gd name="T59" fmla="*/ 364 h 415"/>
                <a:gd name="T60" fmla="*/ 1043 w 1254"/>
                <a:gd name="T61" fmla="*/ 379 h 415"/>
                <a:gd name="T62" fmla="*/ 1019 w 1254"/>
                <a:gd name="T63" fmla="*/ 392 h 415"/>
                <a:gd name="T64" fmla="*/ 994 w 1254"/>
                <a:gd name="T65" fmla="*/ 405 h 415"/>
                <a:gd name="T66" fmla="*/ 971 w 1254"/>
                <a:gd name="T67" fmla="*/ 415 h 415"/>
                <a:gd name="T68" fmla="*/ 0 w 1254"/>
                <a:gd name="T69" fmla="*/ 12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4" h="415">
                  <a:moveTo>
                    <a:pt x="0" y="124"/>
                  </a:moveTo>
                  <a:lnTo>
                    <a:pt x="3" y="124"/>
                  </a:lnTo>
                  <a:lnTo>
                    <a:pt x="10" y="122"/>
                  </a:lnTo>
                  <a:lnTo>
                    <a:pt x="23" y="120"/>
                  </a:lnTo>
                  <a:lnTo>
                    <a:pt x="40" y="117"/>
                  </a:lnTo>
                  <a:lnTo>
                    <a:pt x="59" y="114"/>
                  </a:lnTo>
                  <a:lnTo>
                    <a:pt x="81" y="109"/>
                  </a:lnTo>
                  <a:lnTo>
                    <a:pt x="107" y="103"/>
                  </a:lnTo>
                  <a:lnTo>
                    <a:pt x="133" y="96"/>
                  </a:lnTo>
                  <a:lnTo>
                    <a:pt x="161" y="89"/>
                  </a:lnTo>
                  <a:lnTo>
                    <a:pt x="188" y="79"/>
                  </a:lnTo>
                  <a:lnTo>
                    <a:pt x="216" y="69"/>
                  </a:lnTo>
                  <a:lnTo>
                    <a:pt x="243" y="58"/>
                  </a:lnTo>
                  <a:lnTo>
                    <a:pt x="270" y="45"/>
                  </a:lnTo>
                  <a:lnTo>
                    <a:pt x="293" y="31"/>
                  </a:lnTo>
                  <a:lnTo>
                    <a:pt x="316" y="16"/>
                  </a:lnTo>
                  <a:lnTo>
                    <a:pt x="334" y="0"/>
                  </a:lnTo>
                  <a:lnTo>
                    <a:pt x="1254" y="210"/>
                  </a:lnTo>
                  <a:lnTo>
                    <a:pt x="1252" y="212"/>
                  </a:lnTo>
                  <a:lnTo>
                    <a:pt x="1247" y="218"/>
                  </a:lnTo>
                  <a:lnTo>
                    <a:pt x="1239" y="226"/>
                  </a:lnTo>
                  <a:lnTo>
                    <a:pt x="1227" y="236"/>
                  </a:lnTo>
                  <a:lnTo>
                    <a:pt x="1213" y="248"/>
                  </a:lnTo>
                  <a:lnTo>
                    <a:pt x="1197" y="263"/>
                  </a:lnTo>
                  <a:lnTo>
                    <a:pt x="1180" y="279"/>
                  </a:lnTo>
                  <a:lnTo>
                    <a:pt x="1159" y="295"/>
                  </a:lnTo>
                  <a:lnTo>
                    <a:pt x="1138" y="313"/>
                  </a:lnTo>
                  <a:lnTo>
                    <a:pt x="1116" y="330"/>
                  </a:lnTo>
                  <a:lnTo>
                    <a:pt x="1092" y="347"/>
                  </a:lnTo>
                  <a:lnTo>
                    <a:pt x="1068" y="364"/>
                  </a:lnTo>
                  <a:lnTo>
                    <a:pt x="1043" y="379"/>
                  </a:lnTo>
                  <a:lnTo>
                    <a:pt x="1019" y="392"/>
                  </a:lnTo>
                  <a:lnTo>
                    <a:pt x="994" y="405"/>
                  </a:lnTo>
                  <a:lnTo>
                    <a:pt x="971" y="415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54" name="Freeform 434"/>
            <p:cNvSpPr>
              <a:spLocks/>
            </p:cNvSpPr>
            <p:nvPr/>
          </p:nvSpPr>
          <p:spPr bwMode="auto">
            <a:xfrm>
              <a:off x="4055" y="3381"/>
              <a:ext cx="49" cy="22"/>
            </a:xfrm>
            <a:custGeom>
              <a:avLst/>
              <a:gdLst>
                <a:gd name="T0" fmla="*/ 45 w 447"/>
                <a:gd name="T1" fmla="*/ 198 h 198"/>
                <a:gd name="T2" fmla="*/ 447 w 447"/>
                <a:gd name="T3" fmla="*/ 79 h 198"/>
                <a:gd name="T4" fmla="*/ 203 w 447"/>
                <a:gd name="T5" fmla="*/ 0 h 198"/>
                <a:gd name="T6" fmla="*/ 5 w 447"/>
                <a:gd name="T7" fmla="*/ 22 h 198"/>
                <a:gd name="T8" fmla="*/ 0 w 447"/>
                <a:gd name="T9" fmla="*/ 187 h 198"/>
                <a:gd name="T10" fmla="*/ 45 w 447"/>
                <a:gd name="T11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198">
                  <a:moveTo>
                    <a:pt x="45" y="198"/>
                  </a:moveTo>
                  <a:lnTo>
                    <a:pt x="447" y="79"/>
                  </a:lnTo>
                  <a:lnTo>
                    <a:pt x="203" y="0"/>
                  </a:lnTo>
                  <a:lnTo>
                    <a:pt x="5" y="22"/>
                  </a:lnTo>
                  <a:lnTo>
                    <a:pt x="0" y="187"/>
                  </a:lnTo>
                  <a:lnTo>
                    <a:pt x="45" y="19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55" name="Freeform 435"/>
            <p:cNvSpPr>
              <a:spLocks/>
            </p:cNvSpPr>
            <p:nvPr/>
          </p:nvSpPr>
          <p:spPr bwMode="auto">
            <a:xfrm>
              <a:off x="3926" y="3287"/>
              <a:ext cx="27" cy="105"/>
            </a:xfrm>
            <a:custGeom>
              <a:avLst/>
              <a:gdLst>
                <a:gd name="T0" fmla="*/ 238 w 238"/>
                <a:gd name="T1" fmla="*/ 22 h 947"/>
                <a:gd name="T2" fmla="*/ 237 w 238"/>
                <a:gd name="T3" fmla="*/ 21 h 947"/>
                <a:gd name="T4" fmla="*/ 233 w 238"/>
                <a:gd name="T5" fmla="*/ 19 h 947"/>
                <a:gd name="T6" fmla="*/ 226 w 238"/>
                <a:gd name="T7" fmla="*/ 17 h 947"/>
                <a:gd name="T8" fmla="*/ 217 w 238"/>
                <a:gd name="T9" fmla="*/ 14 h 947"/>
                <a:gd name="T10" fmla="*/ 206 w 238"/>
                <a:gd name="T11" fmla="*/ 10 h 947"/>
                <a:gd name="T12" fmla="*/ 194 w 238"/>
                <a:gd name="T13" fmla="*/ 7 h 947"/>
                <a:gd name="T14" fmla="*/ 180 w 238"/>
                <a:gd name="T15" fmla="*/ 4 h 947"/>
                <a:gd name="T16" fmla="*/ 164 w 238"/>
                <a:gd name="T17" fmla="*/ 1 h 947"/>
                <a:gd name="T18" fmla="*/ 146 w 238"/>
                <a:gd name="T19" fmla="*/ 0 h 947"/>
                <a:gd name="T20" fmla="*/ 127 w 238"/>
                <a:gd name="T21" fmla="*/ 0 h 947"/>
                <a:gd name="T22" fmla="*/ 108 w 238"/>
                <a:gd name="T23" fmla="*/ 2 h 947"/>
                <a:gd name="T24" fmla="*/ 87 w 238"/>
                <a:gd name="T25" fmla="*/ 5 h 947"/>
                <a:gd name="T26" fmla="*/ 66 w 238"/>
                <a:gd name="T27" fmla="*/ 11 h 947"/>
                <a:gd name="T28" fmla="*/ 44 w 238"/>
                <a:gd name="T29" fmla="*/ 19 h 947"/>
                <a:gd name="T30" fmla="*/ 22 w 238"/>
                <a:gd name="T31" fmla="*/ 30 h 947"/>
                <a:gd name="T32" fmla="*/ 0 w 238"/>
                <a:gd name="T33" fmla="*/ 45 h 947"/>
                <a:gd name="T34" fmla="*/ 0 w 238"/>
                <a:gd name="T35" fmla="*/ 947 h 947"/>
                <a:gd name="T36" fmla="*/ 1 w 238"/>
                <a:gd name="T37" fmla="*/ 947 h 947"/>
                <a:gd name="T38" fmla="*/ 6 w 238"/>
                <a:gd name="T39" fmla="*/ 947 h 947"/>
                <a:gd name="T40" fmla="*/ 13 w 238"/>
                <a:gd name="T41" fmla="*/ 946 h 947"/>
                <a:gd name="T42" fmla="*/ 22 w 238"/>
                <a:gd name="T43" fmla="*/ 945 h 947"/>
                <a:gd name="T44" fmla="*/ 33 w 238"/>
                <a:gd name="T45" fmla="*/ 943 h 947"/>
                <a:gd name="T46" fmla="*/ 47 w 238"/>
                <a:gd name="T47" fmla="*/ 941 h 947"/>
                <a:gd name="T48" fmla="*/ 62 w 238"/>
                <a:gd name="T49" fmla="*/ 938 h 947"/>
                <a:gd name="T50" fmla="*/ 78 w 238"/>
                <a:gd name="T51" fmla="*/ 934 h 947"/>
                <a:gd name="T52" fmla="*/ 96 w 238"/>
                <a:gd name="T53" fmla="*/ 928 h 947"/>
                <a:gd name="T54" fmla="*/ 115 w 238"/>
                <a:gd name="T55" fmla="*/ 922 h 947"/>
                <a:gd name="T56" fmla="*/ 135 w 238"/>
                <a:gd name="T57" fmla="*/ 915 h 947"/>
                <a:gd name="T58" fmla="*/ 155 w 238"/>
                <a:gd name="T59" fmla="*/ 906 h 947"/>
                <a:gd name="T60" fmla="*/ 176 w 238"/>
                <a:gd name="T61" fmla="*/ 896 h 947"/>
                <a:gd name="T62" fmla="*/ 197 w 238"/>
                <a:gd name="T63" fmla="*/ 884 h 947"/>
                <a:gd name="T64" fmla="*/ 217 w 238"/>
                <a:gd name="T65" fmla="*/ 871 h 947"/>
                <a:gd name="T66" fmla="*/ 238 w 238"/>
                <a:gd name="T67" fmla="*/ 856 h 947"/>
                <a:gd name="T68" fmla="*/ 238 w 238"/>
                <a:gd name="T69" fmla="*/ 22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8" h="947">
                  <a:moveTo>
                    <a:pt x="238" y="22"/>
                  </a:moveTo>
                  <a:lnTo>
                    <a:pt x="237" y="21"/>
                  </a:lnTo>
                  <a:lnTo>
                    <a:pt x="233" y="19"/>
                  </a:lnTo>
                  <a:lnTo>
                    <a:pt x="226" y="17"/>
                  </a:lnTo>
                  <a:lnTo>
                    <a:pt x="217" y="14"/>
                  </a:lnTo>
                  <a:lnTo>
                    <a:pt x="206" y="10"/>
                  </a:lnTo>
                  <a:lnTo>
                    <a:pt x="194" y="7"/>
                  </a:lnTo>
                  <a:lnTo>
                    <a:pt x="180" y="4"/>
                  </a:lnTo>
                  <a:lnTo>
                    <a:pt x="164" y="1"/>
                  </a:lnTo>
                  <a:lnTo>
                    <a:pt x="146" y="0"/>
                  </a:lnTo>
                  <a:lnTo>
                    <a:pt x="127" y="0"/>
                  </a:lnTo>
                  <a:lnTo>
                    <a:pt x="108" y="2"/>
                  </a:lnTo>
                  <a:lnTo>
                    <a:pt x="87" y="5"/>
                  </a:lnTo>
                  <a:lnTo>
                    <a:pt x="66" y="11"/>
                  </a:lnTo>
                  <a:lnTo>
                    <a:pt x="44" y="19"/>
                  </a:lnTo>
                  <a:lnTo>
                    <a:pt x="22" y="30"/>
                  </a:lnTo>
                  <a:lnTo>
                    <a:pt x="0" y="45"/>
                  </a:lnTo>
                  <a:lnTo>
                    <a:pt x="0" y="947"/>
                  </a:lnTo>
                  <a:lnTo>
                    <a:pt x="1" y="947"/>
                  </a:lnTo>
                  <a:lnTo>
                    <a:pt x="6" y="947"/>
                  </a:lnTo>
                  <a:lnTo>
                    <a:pt x="13" y="946"/>
                  </a:lnTo>
                  <a:lnTo>
                    <a:pt x="22" y="945"/>
                  </a:lnTo>
                  <a:lnTo>
                    <a:pt x="33" y="943"/>
                  </a:lnTo>
                  <a:lnTo>
                    <a:pt x="47" y="941"/>
                  </a:lnTo>
                  <a:lnTo>
                    <a:pt x="62" y="938"/>
                  </a:lnTo>
                  <a:lnTo>
                    <a:pt x="78" y="934"/>
                  </a:lnTo>
                  <a:lnTo>
                    <a:pt x="96" y="928"/>
                  </a:lnTo>
                  <a:lnTo>
                    <a:pt x="115" y="922"/>
                  </a:lnTo>
                  <a:lnTo>
                    <a:pt x="135" y="915"/>
                  </a:lnTo>
                  <a:lnTo>
                    <a:pt x="155" y="906"/>
                  </a:lnTo>
                  <a:lnTo>
                    <a:pt x="176" y="896"/>
                  </a:lnTo>
                  <a:lnTo>
                    <a:pt x="197" y="884"/>
                  </a:lnTo>
                  <a:lnTo>
                    <a:pt x="217" y="871"/>
                  </a:lnTo>
                  <a:lnTo>
                    <a:pt x="238" y="856"/>
                  </a:lnTo>
                  <a:lnTo>
                    <a:pt x="238" y="2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56" name="Freeform 436"/>
            <p:cNvSpPr>
              <a:spLocks/>
            </p:cNvSpPr>
            <p:nvPr/>
          </p:nvSpPr>
          <p:spPr bwMode="auto">
            <a:xfrm>
              <a:off x="3927" y="3288"/>
              <a:ext cx="23" cy="89"/>
            </a:xfrm>
            <a:custGeom>
              <a:avLst/>
              <a:gdLst>
                <a:gd name="T0" fmla="*/ 203 w 203"/>
                <a:gd name="T1" fmla="*/ 18 h 799"/>
                <a:gd name="T2" fmla="*/ 202 w 203"/>
                <a:gd name="T3" fmla="*/ 17 h 799"/>
                <a:gd name="T4" fmla="*/ 199 w 203"/>
                <a:gd name="T5" fmla="*/ 16 h 799"/>
                <a:gd name="T6" fmla="*/ 193 w 203"/>
                <a:gd name="T7" fmla="*/ 14 h 799"/>
                <a:gd name="T8" fmla="*/ 186 w 203"/>
                <a:gd name="T9" fmla="*/ 11 h 799"/>
                <a:gd name="T10" fmla="*/ 177 w 203"/>
                <a:gd name="T11" fmla="*/ 8 h 799"/>
                <a:gd name="T12" fmla="*/ 166 w 203"/>
                <a:gd name="T13" fmla="*/ 5 h 799"/>
                <a:gd name="T14" fmla="*/ 153 w 203"/>
                <a:gd name="T15" fmla="*/ 3 h 799"/>
                <a:gd name="T16" fmla="*/ 140 w 203"/>
                <a:gd name="T17" fmla="*/ 1 h 799"/>
                <a:gd name="T18" fmla="*/ 125 w 203"/>
                <a:gd name="T19" fmla="*/ 0 h 799"/>
                <a:gd name="T20" fmla="*/ 109 w 203"/>
                <a:gd name="T21" fmla="*/ 0 h 799"/>
                <a:gd name="T22" fmla="*/ 92 w 203"/>
                <a:gd name="T23" fmla="*/ 1 h 799"/>
                <a:gd name="T24" fmla="*/ 74 w 203"/>
                <a:gd name="T25" fmla="*/ 4 h 799"/>
                <a:gd name="T26" fmla="*/ 57 w 203"/>
                <a:gd name="T27" fmla="*/ 9 h 799"/>
                <a:gd name="T28" fmla="*/ 37 w 203"/>
                <a:gd name="T29" fmla="*/ 16 h 799"/>
                <a:gd name="T30" fmla="*/ 19 w 203"/>
                <a:gd name="T31" fmla="*/ 26 h 799"/>
                <a:gd name="T32" fmla="*/ 0 w 203"/>
                <a:gd name="T33" fmla="*/ 38 h 799"/>
                <a:gd name="T34" fmla="*/ 0 w 203"/>
                <a:gd name="T35" fmla="*/ 799 h 799"/>
                <a:gd name="T36" fmla="*/ 1 w 203"/>
                <a:gd name="T37" fmla="*/ 799 h 799"/>
                <a:gd name="T38" fmla="*/ 5 w 203"/>
                <a:gd name="T39" fmla="*/ 799 h 799"/>
                <a:gd name="T40" fmla="*/ 11 w 203"/>
                <a:gd name="T41" fmla="*/ 798 h 799"/>
                <a:gd name="T42" fmla="*/ 19 w 203"/>
                <a:gd name="T43" fmla="*/ 797 h 799"/>
                <a:gd name="T44" fmla="*/ 28 w 203"/>
                <a:gd name="T45" fmla="*/ 796 h 799"/>
                <a:gd name="T46" fmla="*/ 41 w 203"/>
                <a:gd name="T47" fmla="*/ 794 h 799"/>
                <a:gd name="T48" fmla="*/ 53 w 203"/>
                <a:gd name="T49" fmla="*/ 791 h 799"/>
                <a:gd name="T50" fmla="*/ 67 w 203"/>
                <a:gd name="T51" fmla="*/ 786 h 799"/>
                <a:gd name="T52" fmla="*/ 82 w 203"/>
                <a:gd name="T53" fmla="*/ 782 h 799"/>
                <a:gd name="T54" fmla="*/ 99 w 203"/>
                <a:gd name="T55" fmla="*/ 777 h 799"/>
                <a:gd name="T56" fmla="*/ 116 w 203"/>
                <a:gd name="T57" fmla="*/ 771 h 799"/>
                <a:gd name="T58" fmla="*/ 133 w 203"/>
                <a:gd name="T59" fmla="*/ 763 h 799"/>
                <a:gd name="T60" fmla="*/ 150 w 203"/>
                <a:gd name="T61" fmla="*/ 755 h 799"/>
                <a:gd name="T62" fmla="*/ 169 w 203"/>
                <a:gd name="T63" fmla="*/ 745 h 799"/>
                <a:gd name="T64" fmla="*/ 186 w 203"/>
                <a:gd name="T65" fmla="*/ 733 h 799"/>
                <a:gd name="T66" fmla="*/ 203 w 203"/>
                <a:gd name="T67" fmla="*/ 720 h 799"/>
                <a:gd name="T68" fmla="*/ 203 w 203"/>
                <a:gd name="T69" fmla="*/ 18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3" h="799">
                  <a:moveTo>
                    <a:pt x="203" y="18"/>
                  </a:moveTo>
                  <a:lnTo>
                    <a:pt x="202" y="17"/>
                  </a:lnTo>
                  <a:lnTo>
                    <a:pt x="199" y="16"/>
                  </a:lnTo>
                  <a:lnTo>
                    <a:pt x="193" y="14"/>
                  </a:lnTo>
                  <a:lnTo>
                    <a:pt x="186" y="11"/>
                  </a:lnTo>
                  <a:lnTo>
                    <a:pt x="177" y="8"/>
                  </a:lnTo>
                  <a:lnTo>
                    <a:pt x="166" y="5"/>
                  </a:lnTo>
                  <a:lnTo>
                    <a:pt x="153" y="3"/>
                  </a:lnTo>
                  <a:lnTo>
                    <a:pt x="140" y="1"/>
                  </a:lnTo>
                  <a:lnTo>
                    <a:pt x="125" y="0"/>
                  </a:lnTo>
                  <a:lnTo>
                    <a:pt x="109" y="0"/>
                  </a:lnTo>
                  <a:lnTo>
                    <a:pt x="92" y="1"/>
                  </a:lnTo>
                  <a:lnTo>
                    <a:pt x="74" y="4"/>
                  </a:lnTo>
                  <a:lnTo>
                    <a:pt x="57" y="9"/>
                  </a:lnTo>
                  <a:lnTo>
                    <a:pt x="37" y="16"/>
                  </a:lnTo>
                  <a:lnTo>
                    <a:pt x="19" y="26"/>
                  </a:lnTo>
                  <a:lnTo>
                    <a:pt x="0" y="38"/>
                  </a:lnTo>
                  <a:lnTo>
                    <a:pt x="0" y="799"/>
                  </a:lnTo>
                  <a:lnTo>
                    <a:pt x="1" y="799"/>
                  </a:lnTo>
                  <a:lnTo>
                    <a:pt x="5" y="799"/>
                  </a:lnTo>
                  <a:lnTo>
                    <a:pt x="11" y="798"/>
                  </a:lnTo>
                  <a:lnTo>
                    <a:pt x="19" y="797"/>
                  </a:lnTo>
                  <a:lnTo>
                    <a:pt x="28" y="796"/>
                  </a:lnTo>
                  <a:lnTo>
                    <a:pt x="41" y="794"/>
                  </a:lnTo>
                  <a:lnTo>
                    <a:pt x="53" y="791"/>
                  </a:lnTo>
                  <a:lnTo>
                    <a:pt x="67" y="786"/>
                  </a:lnTo>
                  <a:lnTo>
                    <a:pt x="82" y="782"/>
                  </a:lnTo>
                  <a:lnTo>
                    <a:pt x="99" y="777"/>
                  </a:lnTo>
                  <a:lnTo>
                    <a:pt x="116" y="771"/>
                  </a:lnTo>
                  <a:lnTo>
                    <a:pt x="133" y="763"/>
                  </a:lnTo>
                  <a:lnTo>
                    <a:pt x="150" y="755"/>
                  </a:lnTo>
                  <a:lnTo>
                    <a:pt x="169" y="745"/>
                  </a:lnTo>
                  <a:lnTo>
                    <a:pt x="186" y="733"/>
                  </a:lnTo>
                  <a:lnTo>
                    <a:pt x="203" y="720"/>
                  </a:lnTo>
                  <a:lnTo>
                    <a:pt x="203" y="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57" name="Freeform 437"/>
            <p:cNvSpPr>
              <a:spLocks/>
            </p:cNvSpPr>
            <p:nvPr/>
          </p:nvSpPr>
          <p:spPr bwMode="auto">
            <a:xfrm>
              <a:off x="3928" y="3289"/>
              <a:ext cx="19" cy="72"/>
            </a:xfrm>
            <a:custGeom>
              <a:avLst/>
              <a:gdLst>
                <a:gd name="T0" fmla="*/ 171 w 171"/>
                <a:gd name="T1" fmla="*/ 15 h 650"/>
                <a:gd name="T2" fmla="*/ 170 w 171"/>
                <a:gd name="T3" fmla="*/ 15 h 650"/>
                <a:gd name="T4" fmla="*/ 167 w 171"/>
                <a:gd name="T5" fmla="*/ 13 h 650"/>
                <a:gd name="T6" fmla="*/ 163 w 171"/>
                <a:gd name="T7" fmla="*/ 11 h 650"/>
                <a:gd name="T8" fmla="*/ 157 w 171"/>
                <a:gd name="T9" fmla="*/ 9 h 650"/>
                <a:gd name="T10" fmla="*/ 149 w 171"/>
                <a:gd name="T11" fmla="*/ 7 h 650"/>
                <a:gd name="T12" fmla="*/ 139 w 171"/>
                <a:gd name="T13" fmla="*/ 4 h 650"/>
                <a:gd name="T14" fmla="*/ 129 w 171"/>
                <a:gd name="T15" fmla="*/ 2 h 650"/>
                <a:gd name="T16" fmla="*/ 118 w 171"/>
                <a:gd name="T17" fmla="*/ 0 h 650"/>
                <a:gd name="T18" fmla="*/ 105 w 171"/>
                <a:gd name="T19" fmla="*/ 0 h 650"/>
                <a:gd name="T20" fmla="*/ 92 w 171"/>
                <a:gd name="T21" fmla="*/ 0 h 650"/>
                <a:gd name="T22" fmla="*/ 77 w 171"/>
                <a:gd name="T23" fmla="*/ 1 h 650"/>
                <a:gd name="T24" fmla="*/ 63 w 171"/>
                <a:gd name="T25" fmla="*/ 3 h 650"/>
                <a:gd name="T26" fmla="*/ 48 w 171"/>
                <a:gd name="T27" fmla="*/ 7 h 650"/>
                <a:gd name="T28" fmla="*/ 31 w 171"/>
                <a:gd name="T29" fmla="*/ 13 h 650"/>
                <a:gd name="T30" fmla="*/ 16 w 171"/>
                <a:gd name="T31" fmla="*/ 22 h 650"/>
                <a:gd name="T32" fmla="*/ 0 w 171"/>
                <a:gd name="T33" fmla="*/ 32 h 650"/>
                <a:gd name="T34" fmla="*/ 0 w 171"/>
                <a:gd name="T35" fmla="*/ 650 h 650"/>
                <a:gd name="T36" fmla="*/ 1 w 171"/>
                <a:gd name="T37" fmla="*/ 650 h 650"/>
                <a:gd name="T38" fmla="*/ 4 w 171"/>
                <a:gd name="T39" fmla="*/ 650 h 650"/>
                <a:gd name="T40" fmla="*/ 9 w 171"/>
                <a:gd name="T41" fmla="*/ 649 h 650"/>
                <a:gd name="T42" fmla="*/ 16 w 171"/>
                <a:gd name="T43" fmla="*/ 648 h 650"/>
                <a:gd name="T44" fmla="*/ 24 w 171"/>
                <a:gd name="T45" fmla="*/ 647 h 650"/>
                <a:gd name="T46" fmla="*/ 34 w 171"/>
                <a:gd name="T47" fmla="*/ 645 h 650"/>
                <a:gd name="T48" fmla="*/ 45 w 171"/>
                <a:gd name="T49" fmla="*/ 642 h 650"/>
                <a:gd name="T50" fmla="*/ 57 w 171"/>
                <a:gd name="T51" fmla="*/ 640 h 650"/>
                <a:gd name="T52" fmla="*/ 69 w 171"/>
                <a:gd name="T53" fmla="*/ 636 h 650"/>
                <a:gd name="T54" fmla="*/ 82 w 171"/>
                <a:gd name="T55" fmla="*/ 632 h 650"/>
                <a:gd name="T56" fmla="*/ 97 w 171"/>
                <a:gd name="T57" fmla="*/ 627 h 650"/>
                <a:gd name="T58" fmla="*/ 112 w 171"/>
                <a:gd name="T59" fmla="*/ 621 h 650"/>
                <a:gd name="T60" fmla="*/ 126 w 171"/>
                <a:gd name="T61" fmla="*/ 614 h 650"/>
                <a:gd name="T62" fmla="*/ 141 w 171"/>
                <a:gd name="T63" fmla="*/ 606 h 650"/>
                <a:gd name="T64" fmla="*/ 157 w 171"/>
                <a:gd name="T65" fmla="*/ 595 h 650"/>
                <a:gd name="T66" fmla="*/ 171 w 171"/>
                <a:gd name="T67" fmla="*/ 585 h 650"/>
                <a:gd name="T68" fmla="*/ 171 w 171"/>
                <a:gd name="T69" fmla="*/ 15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1" h="650">
                  <a:moveTo>
                    <a:pt x="171" y="15"/>
                  </a:moveTo>
                  <a:lnTo>
                    <a:pt x="170" y="15"/>
                  </a:lnTo>
                  <a:lnTo>
                    <a:pt x="167" y="13"/>
                  </a:lnTo>
                  <a:lnTo>
                    <a:pt x="163" y="11"/>
                  </a:lnTo>
                  <a:lnTo>
                    <a:pt x="157" y="9"/>
                  </a:lnTo>
                  <a:lnTo>
                    <a:pt x="149" y="7"/>
                  </a:lnTo>
                  <a:lnTo>
                    <a:pt x="139" y="4"/>
                  </a:lnTo>
                  <a:lnTo>
                    <a:pt x="129" y="2"/>
                  </a:lnTo>
                  <a:lnTo>
                    <a:pt x="118" y="0"/>
                  </a:lnTo>
                  <a:lnTo>
                    <a:pt x="105" y="0"/>
                  </a:lnTo>
                  <a:lnTo>
                    <a:pt x="92" y="0"/>
                  </a:lnTo>
                  <a:lnTo>
                    <a:pt x="77" y="1"/>
                  </a:lnTo>
                  <a:lnTo>
                    <a:pt x="63" y="3"/>
                  </a:lnTo>
                  <a:lnTo>
                    <a:pt x="48" y="7"/>
                  </a:lnTo>
                  <a:lnTo>
                    <a:pt x="31" y="13"/>
                  </a:lnTo>
                  <a:lnTo>
                    <a:pt x="16" y="22"/>
                  </a:lnTo>
                  <a:lnTo>
                    <a:pt x="0" y="32"/>
                  </a:lnTo>
                  <a:lnTo>
                    <a:pt x="0" y="650"/>
                  </a:lnTo>
                  <a:lnTo>
                    <a:pt x="1" y="650"/>
                  </a:lnTo>
                  <a:lnTo>
                    <a:pt x="4" y="650"/>
                  </a:lnTo>
                  <a:lnTo>
                    <a:pt x="9" y="649"/>
                  </a:lnTo>
                  <a:lnTo>
                    <a:pt x="16" y="648"/>
                  </a:lnTo>
                  <a:lnTo>
                    <a:pt x="24" y="647"/>
                  </a:lnTo>
                  <a:lnTo>
                    <a:pt x="34" y="645"/>
                  </a:lnTo>
                  <a:lnTo>
                    <a:pt x="45" y="642"/>
                  </a:lnTo>
                  <a:lnTo>
                    <a:pt x="57" y="640"/>
                  </a:lnTo>
                  <a:lnTo>
                    <a:pt x="69" y="636"/>
                  </a:lnTo>
                  <a:lnTo>
                    <a:pt x="82" y="632"/>
                  </a:lnTo>
                  <a:lnTo>
                    <a:pt x="97" y="627"/>
                  </a:lnTo>
                  <a:lnTo>
                    <a:pt x="112" y="621"/>
                  </a:lnTo>
                  <a:lnTo>
                    <a:pt x="126" y="614"/>
                  </a:lnTo>
                  <a:lnTo>
                    <a:pt x="141" y="606"/>
                  </a:lnTo>
                  <a:lnTo>
                    <a:pt x="157" y="595"/>
                  </a:lnTo>
                  <a:lnTo>
                    <a:pt x="171" y="585"/>
                  </a:lnTo>
                  <a:lnTo>
                    <a:pt x="171" y="1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58" name="Freeform 438"/>
            <p:cNvSpPr>
              <a:spLocks/>
            </p:cNvSpPr>
            <p:nvPr/>
          </p:nvSpPr>
          <p:spPr bwMode="auto">
            <a:xfrm>
              <a:off x="3929" y="3289"/>
              <a:ext cx="15" cy="56"/>
            </a:xfrm>
            <a:custGeom>
              <a:avLst/>
              <a:gdLst>
                <a:gd name="T0" fmla="*/ 138 w 138"/>
                <a:gd name="T1" fmla="*/ 14 h 502"/>
                <a:gd name="T2" fmla="*/ 135 w 138"/>
                <a:gd name="T3" fmla="*/ 13 h 502"/>
                <a:gd name="T4" fmla="*/ 126 w 138"/>
                <a:gd name="T5" fmla="*/ 8 h 502"/>
                <a:gd name="T6" fmla="*/ 113 w 138"/>
                <a:gd name="T7" fmla="*/ 4 h 502"/>
                <a:gd name="T8" fmla="*/ 96 w 138"/>
                <a:gd name="T9" fmla="*/ 1 h 502"/>
                <a:gd name="T10" fmla="*/ 74 w 138"/>
                <a:gd name="T11" fmla="*/ 0 h 502"/>
                <a:gd name="T12" fmla="*/ 51 w 138"/>
                <a:gd name="T13" fmla="*/ 3 h 502"/>
                <a:gd name="T14" fmla="*/ 25 w 138"/>
                <a:gd name="T15" fmla="*/ 12 h 502"/>
                <a:gd name="T16" fmla="*/ 0 w 138"/>
                <a:gd name="T17" fmla="*/ 26 h 502"/>
                <a:gd name="T18" fmla="*/ 0 w 138"/>
                <a:gd name="T19" fmla="*/ 502 h 502"/>
                <a:gd name="T20" fmla="*/ 3 w 138"/>
                <a:gd name="T21" fmla="*/ 502 h 502"/>
                <a:gd name="T22" fmla="*/ 13 w 138"/>
                <a:gd name="T23" fmla="*/ 501 h 502"/>
                <a:gd name="T24" fmla="*/ 28 w 138"/>
                <a:gd name="T25" fmla="*/ 499 h 502"/>
                <a:gd name="T26" fmla="*/ 46 w 138"/>
                <a:gd name="T27" fmla="*/ 494 h 502"/>
                <a:gd name="T28" fmla="*/ 67 w 138"/>
                <a:gd name="T29" fmla="*/ 488 h 502"/>
                <a:gd name="T30" fmla="*/ 91 w 138"/>
                <a:gd name="T31" fmla="*/ 479 h 502"/>
                <a:gd name="T32" fmla="*/ 114 w 138"/>
                <a:gd name="T33" fmla="*/ 467 h 502"/>
                <a:gd name="T34" fmla="*/ 138 w 138"/>
                <a:gd name="T35" fmla="*/ 450 h 502"/>
                <a:gd name="T36" fmla="*/ 138 w 138"/>
                <a:gd name="T37" fmla="*/ 14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502">
                  <a:moveTo>
                    <a:pt x="138" y="14"/>
                  </a:moveTo>
                  <a:lnTo>
                    <a:pt x="135" y="13"/>
                  </a:lnTo>
                  <a:lnTo>
                    <a:pt x="126" y="8"/>
                  </a:lnTo>
                  <a:lnTo>
                    <a:pt x="113" y="4"/>
                  </a:lnTo>
                  <a:lnTo>
                    <a:pt x="96" y="1"/>
                  </a:lnTo>
                  <a:lnTo>
                    <a:pt x="74" y="0"/>
                  </a:lnTo>
                  <a:lnTo>
                    <a:pt x="51" y="3"/>
                  </a:lnTo>
                  <a:lnTo>
                    <a:pt x="25" y="12"/>
                  </a:lnTo>
                  <a:lnTo>
                    <a:pt x="0" y="26"/>
                  </a:lnTo>
                  <a:lnTo>
                    <a:pt x="0" y="502"/>
                  </a:lnTo>
                  <a:lnTo>
                    <a:pt x="3" y="502"/>
                  </a:lnTo>
                  <a:lnTo>
                    <a:pt x="13" y="501"/>
                  </a:lnTo>
                  <a:lnTo>
                    <a:pt x="28" y="499"/>
                  </a:lnTo>
                  <a:lnTo>
                    <a:pt x="46" y="494"/>
                  </a:lnTo>
                  <a:lnTo>
                    <a:pt x="67" y="488"/>
                  </a:lnTo>
                  <a:lnTo>
                    <a:pt x="91" y="479"/>
                  </a:lnTo>
                  <a:lnTo>
                    <a:pt x="114" y="467"/>
                  </a:lnTo>
                  <a:lnTo>
                    <a:pt x="138" y="450"/>
                  </a:lnTo>
                  <a:lnTo>
                    <a:pt x="138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59" name="Freeform 439"/>
            <p:cNvSpPr>
              <a:spLocks/>
            </p:cNvSpPr>
            <p:nvPr/>
          </p:nvSpPr>
          <p:spPr bwMode="auto">
            <a:xfrm>
              <a:off x="3929" y="3290"/>
              <a:ext cx="12" cy="40"/>
            </a:xfrm>
            <a:custGeom>
              <a:avLst/>
              <a:gdLst>
                <a:gd name="T0" fmla="*/ 104 w 104"/>
                <a:gd name="T1" fmla="*/ 10 h 353"/>
                <a:gd name="T2" fmla="*/ 102 w 104"/>
                <a:gd name="T3" fmla="*/ 9 h 353"/>
                <a:gd name="T4" fmla="*/ 95 w 104"/>
                <a:gd name="T5" fmla="*/ 6 h 353"/>
                <a:gd name="T6" fmla="*/ 85 w 104"/>
                <a:gd name="T7" fmla="*/ 3 h 353"/>
                <a:gd name="T8" fmla="*/ 71 w 104"/>
                <a:gd name="T9" fmla="*/ 0 h 353"/>
                <a:gd name="T10" fmla="*/ 56 w 104"/>
                <a:gd name="T11" fmla="*/ 0 h 353"/>
                <a:gd name="T12" fmla="*/ 38 w 104"/>
                <a:gd name="T13" fmla="*/ 3 h 353"/>
                <a:gd name="T14" fmla="*/ 19 w 104"/>
                <a:gd name="T15" fmla="*/ 9 h 353"/>
                <a:gd name="T16" fmla="*/ 0 w 104"/>
                <a:gd name="T17" fmla="*/ 20 h 353"/>
                <a:gd name="T18" fmla="*/ 0 w 104"/>
                <a:gd name="T19" fmla="*/ 353 h 353"/>
                <a:gd name="T20" fmla="*/ 2 w 104"/>
                <a:gd name="T21" fmla="*/ 353 h 353"/>
                <a:gd name="T22" fmla="*/ 9 w 104"/>
                <a:gd name="T23" fmla="*/ 352 h 353"/>
                <a:gd name="T24" fmla="*/ 21 w 104"/>
                <a:gd name="T25" fmla="*/ 350 h 353"/>
                <a:gd name="T26" fmla="*/ 35 w 104"/>
                <a:gd name="T27" fmla="*/ 347 h 353"/>
                <a:gd name="T28" fmla="*/ 51 w 104"/>
                <a:gd name="T29" fmla="*/ 343 h 353"/>
                <a:gd name="T30" fmla="*/ 68 w 104"/>
                <a:gd name="T31" fmla="*/ 336 h 353"/>
                <a:gd name="T32" fmla="*/ 86 w 104"/>
                <a:gd name="T33" fmla="*/ 326 h 353"/>
                <a:gd name="T34" fmla="*/ 104 w 104"/>
                <a:gd name="T35" fmla="*/ 313 h 353"/>
                <a:gd name="T36" fmla="*/ 104 w 104"/>
                <a:gd name="T37" fmla="*/ 1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" h="353">
                  <a:moveTo>
                    <a:pt x="104" y="10"/>
                  </a:moveTo>
                  <a:lnTo>
                    <a:pt x="102" y="9"/>
                  </a:lnTo>
                  <a:lnTo>
                    <a:pt x="95" y="6"/>
                  </a:lnTo>
                  <a:lnTo>
                    <a:pt x="85" y="3"/>
                  </a:lnTo>
                  <a:lnTo>
                    <a:pt x="71" y="0"/>
                  </a:lnTo>
                  <a:lnTo>
                    <a:pt x="56" y="0"/>
                  </a:lnTo>
                  <a:lnTo>
                    <a:pt x="38" y="3"/>
                  </a:lnTo>
                  <a:lnTo>
                    <a:pt x="19" y="9"/>
                  </a:lnTo>
                  <a:lnTo>
                    <a:pt x="0" y="20"/>
                  </a:lnTo>
                  <a:lnTo>
                    <a:pt x="0" y="353"/>
                  </a:lnTo>
                  <a:lnTo>
                    <a:pt x="2" y="353"/>
                  </a:lnTo>
                  <a:lnTo>
                    <a:pt x="9" y="352"/>
                  </a:lnTo>
                  <a:lnTo>
                    <a:pt x="21" y="350"/>
                  </a:lnTo>
                  <a:lnTo>
                    <a:pt x="35" y="347"/>
                  </a:lnTo>
                  <a:lnTo>
                    <a:pt x="51" y="343"/>
                  </a:lnTo>
                  <a:lnTo>
                    <a:pt x="68" y="336"/>
                  </a:lnTo>
                  <a:lnTo>
                    <a:pt x="86" y="326"/>
                  </a:lnTo>
                  <a:lnTo>
                    <a:pt x="104" y="313"/>
                  </a:lnTo>
                  <a:lnTo>
                    <a:pt x="104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60" name="Freeform 440"/>
            <p:cNvSpPr>
              <a:spLocks/>
            </p:cNvSpPr>
            <p:nvPr/>
          </p:nvSpPr>
          <p:spPr bwMode="auto">
            <a:xfrm>
              <a:off x="3930" y="3291"/>
              <a:ext cx="8" cy="23"/>
            </a:xfrm>
            <a:custGeom>
              <a:avLst/>
              <a:gdLst>
                <a:gd name="T0" fmla="*/ 72 w 72"/>
                <a:gd name="T1" fmla="*/ 6 h 204"/>
                <a:gd name="T2" fmla="*/ 69 w 72"/>
                <a:gd name="T3" fmla="*/ 5 h 204"/>
                <a:gd name="T4" fmla="*/ 65 w 72"/>
                <a:gd name="T5" fmla="*/ 4 h 204"/>
                <a:gd name="T6" fmla="*/ 58 w 72"/>
                <a:gd name="T7" fmla="*/ 2 h 204"/>
                <a:gd name="T8" fmla="*/ 49 w 72"/>
                <a:gd name="T9" fmla="*/ 0 h 204"/>
                <a:gd name="T10" fmla="*/ 39 w 72"/>
                <a:gd name="T11" fmla="*/ 0 h 204"/>
                <a:gd name="T12" fmla="*/ 27 w 72"/>
                <a:gd name="T13" fmla="*/ 1 h 204"/>
                <a:gd name="T14" fmla="*/ 13 w 72"/>
                <a:gd name="T15" fmla="*/ 6 h 204"/>
                <a:gd name="T16" fmla="*/ 0 w 72"/>
                <a:gd name="T17" fmla="*/ 13 h 204"/>
                <a:gd name="T18" fmla="*/ 0 w 72"/>
                <a:gd name="T19" fmla="*/ 204 h 204"/>
                <a:gd name="T20" fmla="*/ 2 w 72"/>
                <a:gd name="T21" fmla="*/ 204 h 204"/>
                <a:gd name="T22" fmla="*/ 6 w 72"/>
                <a:gd name="T23" fmla="*/ 203 h 204"/>
                <a:gd name="T24" fmla="*/ 15 w 72"/>
                <a:gd name="T25" fmla="*/ 202 h 204"/>
                <a:gd name="T26" fmla="*/ 24 w 72"/>
                <a:gd name="T27" fmla="*/ 200 h 204"/>
                <a:gd name="T28" fmla="*/ 35 w 72"/>
                <a:gd name="T29" fmla="*/ 197 h 204"/>
                <a:gd name="T30" fmla="*/ 47 w 72"/>
                <a:gd name="T31" fmla="*/ 192 h 204"/>
                <a:gd name="T32" fmla="*/ 59 w 72"/>
                <a:gd name="T33" fmla="*/ 185 h 204"/>
                <a:gd name="T34" fmla="*/ 72 w 72"/>
                <a:gd name="T35" fmla="*/ 177 h 204"/>
                <a:gd name="T36" fmla="*/ 72 w 72"/>
                <a:gd name="T37" fmla="*/ 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04">
                  <a:moveTo>
                    <a:pt x="72" y="6"/>
                  </a:moveTo>
                  <a:lnTo>
                    <a:pt x="69" y="5"/>
                  </a:lnTo>
                  <a:lnTo>
                    <a:pt x="65" y="4"/>
                  </a:lnTo>
                  <a:lnTo>
                    <a:pt x="58" y="2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7" y="1"/>
                  </a:lnTo>
                  <a:lnTo>
                    <a:pt x="13" y="6"/>
                  </a:lnTo>
                  <a:lnTo>
                    <a:pt x="0" y="13"/>
                  </a:lnTo>
                  <a:lnTo>
                    <a:pt x="0" y="204"/>
                  </a:lnTo>
                  <a:lnTo>
                    <a:pt x="2" y="204"/>
                  </a:lnTo>
                  <a:lnTo>
                    <a:pt x="6" y="203"/>
                  </a:lnTo>
                  <a:lnTo>
                    <a:pt x="15" y="202"/>
                  </a:lnTo>
                  <a:lnTo>
                    <a:pt x="24" y="200"/>
                  </a:lnTo>
                  <a:lnTo>
                    <a:pt x="35" y="197"/>
                  </a:lnTo>
                  <a:lnTo>
                    <a:pt x="47" y="192"/>
                  </a:lnTo>
                  <a:lnTo>
                    <a:pt x="59" y="185"/>
                  </a:lnTo>
                  <a:lnTo>
                    <a:pt x="72" y="177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61" name="Freeform 441"/>
            <p:cNvSpPr>
              <a:spLocks/>
            </p:cNvSpPr>
            <p:nvPr/>
          </p:nvSpPr>
          <p:spPr bwMode="auto">
            <a:xfrm>
              <a:off x="4025" y="3357"/>
              <a:ext cx="12" cy="11"/>
            </a:xfrm>
            <a:custGeom>
              <a:avLst/>
              <a:gdLst>
                <a:gd name="T0" fmla="*/ 52 w 104"/>
                <a:gd name="T1" fmla="*/ 104 h 104"/>
                <a:gd name="T2" fmla="*/ 62 w 104"/>
                <a:gd name="T3" fmla="*/ 103 h 104"/>
                <a:gd name="T4" fmla="*/ 73 w 104"/>
                <a:gd name="T5" fmla="*/ 100 h 104"/>
                <a:gd name="T6" fmla="*/ 81 w 104"/>
                <a:gd name="T7" fmla="*/ 95 h 104"/>
                <a:gd name="T8" fmla="*/ 89 w 104"/>
                <a:gd name="T9" fmla="*/ 89 h 104"/>
                <a:gd name="T10" fmla="*/ 95 w 104"/>
                <a:gd name="T11" fmla="*/ 81 h 104"/>
                <a:gd name="T12" fmla="*/ 100 w 104"/>
                <a:gd name="T13" fmla="*/ 72 h 104"/>
                <a:gd name="T14" fmla="*/ 103 w 104"/>
                <a:gd name="T15" fmla="*/ 62 h 104"/>
                <a:gd name="T16" fmla="*/ 104 w 104"/>
                <a:gd name="T17" fmla="*/ 52 h 104"/>
                <a:gd name="T18" fmla="*/ 103 w 104"/>
                <a:gd name="T19" fmla="*/ 41 h 104"/>
                <a:gd name="T20" fmla="*/ 100 w 104"/>
                <a:gd name="T21" fmla="*/ 31 h 104"/>
                <a:gd name="T22" fmla="*/ 95 w 104"/>
                <a:gd name="T23" fmla="*/ 22 h 104"/>
                <a:gd name="T24" fmla="*/ 89 w 104"/>
                <a:gd name="T25" fmla="*/ 15 h 104"/>
                <a:gd name="T26" fmla="*/ 81 w 104"/>
                <a:gd name="T27" fmla="*/ 8 h 104"/>
                <a:gd name="T28" fmla="*/ 73 w 104"/>
                <a:gd name="T29" fmla="*/ 4 h 104"/>
                <a:gd name="T30" fmla="*/ 62 w 104"/>
                <a:gd name="T31" fmla="*/ 1 h 104"/>
                <a:gd name="T32" fmla="*/ 52 w 104"/>
                <a:gd name="T33" fmla="*/ 0 h 104"/>
                <a:gd name="T34" fmla="*/ 42 w 104"/>
                <a:gd name="T35" fmla="*/ 1 h 104"/>
                <a:gd name="T36" fmla="*/ 32 w 104"/>
                <a:gd name="T37" fmla="*/ 4 h 104"/>
                <a:gd name="T38" fmla="*/ 24 w 104"/>
                <a:gd name="T39" fmla="*/ 8 h 104"/>
                <a:gd name="T40" fmla="*/ 16 w 104"/>
                <a:gd name="T41" fmla="*/ 15 h 104"/>
                <a:gd name="T42" fmla="*/ 9 w 104"/>
                <a:gd name="T43" fmla="*/ 22 h 104"/>
                <a:gd name="T44" fmla="*/ 4 w 104"/>
                <a:gd name="T45" fmla="*/ 31 h 104"/>
                <a:gd name="T46" fmla="*/ 1 w 104"/>
                <a:gd name="T47" fmla="*/ 41 h 104"/>
                <a:gd name="T48" fmla="*/ 0 w 104"/>
                <a:gd name="T49" fmla="*/ 52 h 104"/>
                <a:gd name="T50" fmla="*/ 1 w 104"/>
                <a:gd name="T51" fmla="*/ 62 h 104"/>
                <a:gd name="T52" fmla="*/ 4 w 104"/>
                <a:gd name="T53" fmla="*/ 72 h 104"/>
                <a:gd name="T54" fmla="*/ 9 w 104"/>
                <a:gd name="T55" fmla="*/ 81 h 104"/>
                <a:gd name="T56" fmla="*/ 16 w 104"/>
                <a:gd name="T57" fmla="*/ 89 h 104"/>
                <a:gd name="T58" fmla="*/ 24 w 104"/>
                <a:gd name="T59" fmla="*/ 95 h 104"/>
                <a:gd name="T60" fmla="*/ 32 w 104"/>
                <a:gd name="T61" fmla="*/ 100 h 104"/>
                <a:gd name="T62" fmla="*/ 42 w 104"/>
                <a:gd name="T63" fmla="*/ 103 h 104"/>
                <a:gd name="T64" fmla="*/ 52 w 104"/>
                <a:gd name="T6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lnTo>
                    <a:pt x="62" y="103"/>
                  </a:lnTo>
                  <a:lnTo>
                    <a:pt x="73" y="100"/>
                  </a:lnTo>
                  <a:lnTo>
                    <a:pt x="81" y="95"/>
                  </a:lnTo>
                  <a:lnTo>
                    <a:pt x="89" y="89"/>
                  </a:lnTo>
                  <a:lnTo>
                    <a:pt x="95" y="81"/>
                  </a:lnTo>
                  <a:lnTo>
                    <a:pt x="100" y="72"/>
                  </a:lnTo>
                  <a:lnTo>
                    <a:pt x="103" y="62"/>
                  </a:lnTo>
                  <a:lnTo>
                    <a:pt x="104" y="52"/>
                  </a:lnTo>
                  <a:lnTo>
                    <a:pt x="103" y="41"/>
                  </a:lnTo>
                  <a:lnTo>
                    <a:pt x="100" y="31"/>
                  </a:lnTo>
                  <a:lnTo>
                    <a:pt x="95" y="22"/>
                  </a:lnTo>
                  <a:lnTo>
                    <a:pt x="89" y="15"/>
                  </a:lnTo>
                  <a:lnTo>
                    <a:pt x="81" y="8"/>
                  </a:lnTo>
                  <a:lnTo>
                    <a:pt x="73" y="4"/>
                  </a:lnTo>
                  <a:lnTo>
                    <a:pt x="62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2" y="4"/>
                  </a:lnTo>
                  <a:lnTo>
                    <a:pt x="24" y="8"/>
                  </a:lnTo>
                  <a:lnTo>
                    <a:pt x="16" y="15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1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4" y="72"/>
                  </a:lnTo>
                  <a:lnTo>
                    <a:pt x="9" y="81"/>
                  </a:lnTo>
                  <a:lnTo>
                    <a:pt x="16" y="89"/>
                  </a:lnTo>
                  <a:lnTo>
                    <a:pt x="24" y="95"/>
                  </a:lnTo>
                  <a:lnTo>
                    <a:pt x="32" y="100"/>
                  </a:lnTo>
                  <a:lnTo>
                    <a:pt x="42" y="103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62" name="Freeform 442"/>
            <p:cNvSpPr>
              <a:spLocks/>
            </p:cNvSpPr>
            <p:nvPr/>
          </p:nvSpPr>
          <p:spPr bwMode="auto">
            <a:xfrm>
              <a:off x="3990" y="3357"/>
              <a:ext cx="6" cy="6"/>
            </a:xfrm>
            <a:custGeom>
              <a:avLst/>
              <a:gdLst>
                <a:gd name="T0" fmla="*/ 25 w 52"/>
                <a:gd name="T1" fmla="*/ 52 h 52"/>
                <a:gd name="T2" fmla="*/ 35 w 52"/>
                <a:gd name="T3" fmla="*/ 50 h 52"/>
                <a:gd name="T4" fmla="*/ 44 w 52"/>
                <a:gd name="T5" fmla="*/ 44 h 52"/>
                <a:gd name="T6" fmla="*/ 50 w 52"/>
                <a:gd name="T7" fmla="*/ 36 h 52"/>
                <a:gd name="T8" fmla="*/ 52 w 52"/>
                <a:gd name="T9" fmla="*/ 25 h 52"/>
                <a:gd name="T10" fmla="*/ 50 w 52"/>
                <a:gd name="T11" fmla="*/ 15 h 52"/>
                <a:gd name="T12" fmla="*/ 44 w 52"/>
                <a:gd name="T13" fmla="*/ 7 h 52"/>
                <a:gd name="T14" fmla="*/ 35 w 52"/>
                <a:gd name="T15" fmla="*/ 2 h 52"/>
                <a:gd name="T16" fmla="*/ 25 w 52"/>
                <a:gd name="T17" fmla="*/ 0 h 52"/>
                <a:gd name="T18" fmla="*/ 15 w 52"/>
                <a:gd name="T19" fmla="*/ 2 h 52"/>
                <a:gd name="T20" fmla="*/ 7 w 52"/>
                <a:gd name="T21" fmla="*/ 7 h 52"/>
                <a:gd name="T22" fmla="*/ 2 w 52"/>
                <a:gd name="T23" fmla="*/ 15 h 52"/>
                <a:gd name="T24" fmla="*/ 0 w 52"/>
                <a:gd name="T25" fmla="*/ 25 h 52"/>
                <a:gd name="T26" fmla="*/ 2 w 52"/>
                <a:gd name="T27" fmla="*/ 36 h 52"/>
                <a:gd name="T28" fmla="*/ 7 w 52"/>
                <a:gd name="T29" fmla="*/ 44 h 52"/>
                <a:gd name="T30" fmla="*/ 15 w 52"/>
                <a:gd name="T31" fmla="*/ 50 h 52"/>
                <a:gd name="T32" fmla="*/ 25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5" y="52"/>
                  </a:moveTo>
                  <a:lnTo>
                    <a:pt x="35" y="50"/>
                  </a:lnTo>
                  <a:lnTo>
                    <a:pt x="44" y="44"/>
                  </a:lnTo>
                  <a:lnTo>
                    <a:pt x="50" y="36"/>
                  </a:lnTo>
                  <a:lnTo>
                    <a:pt x="52" y="25"/>
                  </a:lnTo>
                  <a:lnTo>
                    <a:pt x="50" y="15"/>
                  </a:lnTo>
                  <a:lnTo>
                    <a:pt x="44" y="7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15" y="2"/>
                  </a:lnTo>
                  <a:lnTo>
                    <a:pt x="7" y="7"/>
                  </a:lnTo>
                  <a:lnTo>
                    <a:pt x="2" y="15"/>
                  </a:lnTo>
                  <a:lnTo>
                    <a:pt x="0" y="25"/>
                  </a:lnTo>
                  <a:lnTo>
                    <a:pt x="2" y="36"/>
                  </a:lnTo>
                  <a:lnTo>
                    <a:pt x="7" y="44"/>
                  </a:lnTo>
                  <a:lnTo>
                    <a:pt x="15" y="50"/>
                  </a:lnTo>
                  <a:lnTo>
                    <a:pt x="25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63" name="Freeform 443"/>
            <p:cNvSpPr>
              <a:spLocks/>
            </p:cNvSpPr>
            <p:nvPr/>
          </p:nvSpPr>
          <p:spPr bwMode="auto">
            <a:xfrm>
              <a:off x="4000" y="3357"/>
              <a:ext cx="5" cy="6"/>
            </a:xfrm>
            <a:custGeom>
              <a:avLst/>
              <a:gdLst>
                <a:gd name="T0" fmla="*/ 27 w 52"/>
                <a:gd name="T1" fmla="*/ 52 h 52"/>
                <a:gd name="T2" fmla="*/ 37 w 52"/>
                <a:gd name="T3" fmla="*/ 50 h 52"/>
                <a:gd name="T4" fmla="*/ 45 w 52"/>
                <a:gd name="T5" fmla="*/ 45 h 52"/>
                <a:gd name="T6" fmla="*/ 50 w 52"/>
                <a:gd name="T7" fmla="*/ 37 h 52"/>
                <a:gd name="T8" fmla="*/ 52 w 52"/>
                <a:gd name="T9" fmla="*/ 26 h 52"/>
                <a:gd name="T10" fmla="*/ 50 w 52"/>
                <a:gd name="T11" fmla="*/ 16 h 52"/>
                <a:gd name="T12" fmla="*/ 45 w 52"/>
                <a:gd name="T13" fmla="*/ 8 h 52"/>
                <a:gd name="T14" fmla="*/ 37 w 52"/>
                <a:gd name="T15" fmla="*/ 2 h 52"/>
                <a:gd name="T16" fmla="*/ 27 w 52"/>
                <a:gd name="T17" fmla="*/ 0 h 52"/>
                <a:gd name="T18" fmla="*/ 17 w 52"/>
                <a:gd name="T19" fmla="*/ 2 h 52"/>
                <a:gd name="T20" fmla="*/ 8 w 52"/>
                <a:gd name="T21" fmla="*/ 8 h 52"/>
                <a:gd name="T22" fmla="*/ 2 w 52"/>
                <a:gd name="T23" fmla="*/ 16 h 52"/>
                <a:gd name="T24" fmla="*/ 0 w 52"/>
                <a:gd name="T25" fmla="*/ 26 h 52"/>
                <a:gd name="T26" fmla="*/ 2 w 52"/>
                <a:gd name="T27" fmla="*/ 37 h 52"/>
                <a:gd name="T28" fmla="*/ 8 w 52"/>
                <a:gd name="T29" fmla="*/ 45 h 52"/>
                <a:gd name="T30" fmla="*/ 17 w 52"/>
                <a:gd name="T31" fmla="*/ 50 h 52"/>
                <a:gd name="T32" fmla="*/ 27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7" y="52"/>
                  </a:moveTo>
                  <a:lnTo>
                    <a:pt x="37" y="50"/>
                  </a:lnTo>
                  <a:lnTo>
                    <a:pt x="45" y="45"/>
                  </a:lnTo>
                  <a:lnTo>
                    <a:pt x="50" y="37"/>
                  </a:lnTo>
                  <a:lnTo>
                    <a:pt x="52" y="26"/>
                  </a:lnTo>
                  <a:lnTo>
                    <a:pt x="50" y="16"/>
                  </a:lnTo>
                  <a:lnTo>
                    <a:pt x="45" y="8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2" y="37"/>
                  </a:lnTo>
                  <a:lnTo>
                    <a:pt x="8" y="45"/>
                  </a:lnTo>
                  <a:lnTo>
                    <a:pt x="17" y="50"/>
                  </a:lnTo>
                  <a:lnTo>
                    <a:pt x="27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64" name="Freeform 444"/>
            <p:cNvSpPr>
              <a:spLocks/>
            </p:cNvSpPr>
            <p:nvPr/>
          </p:nvSpPr>
          <p:spPr bwMode="auto">
            <a:xfrm>
              <a:off x="3961" y="3278"/>
              <a:ext cx="16" cy="79"/>
            </a:xfrm>
            <a:custGeom>
              <a:avLst/>
              <a:gdLst>
                <a:gd name="T0" fmla="*/ 46 w 148"/>
                <a:gd name="T1" fmla="*/ 14 h 712"/>
                <a:gd name="T2" fmla="*/ 42 w 148"/>
                <a:gd name="T3" fmla="*/ 29 h 712"/>
                <a:gd name="T4" fmla="*/ 32 w 148"/>
                <a:gd name="T5" fmla="*/ 68 h 712"/>
                <a:gd name="T6" fmla="*/ 18 w 148"/>
                <a:gd name="T7" fmla="*/ 132 h 712"/>
                <a:gd name="T8" fmla="*/ 7 w 148"/>
                <a:gd name="T9" fmla="*/ 217 h 712"/>
                <a:gd name="T10" fmla="*/ 0 w 148"/>
                <a:gd name="T11" fmla="*/ 319 h 712"/>
                <a:gd name="T12" fmla="*/ 1 w 148"/>
                <a:gd name="T13" fmla="*/ 438 h 712"/>
                <a:gd name="T14" fmla="*/ 13 w 148"/>
                <a:gd name="T15" fmla="*/ 570 h 712"/>
                <a:gd name="T16" fmla="*/ 41 w 148"/>
                <a:gd name="T17" fmla="*/ 712 h 712"/>
                <a:gd name="T18" fmla="*/ 143 w 148"/>
                <a:gd name="T19" fmla="*/ 707 h 712"/>
                <a:gd name="T20" fmla="*/ 139 w 148"/>
                <a:gd name="T21" fmla="*/ 685 h 712"/>
                <a:gd name="T22" fmla="*/ 128 w 148"/>
                <a:gd name="T23" fmla="*/ 628 h 712"/>
                <a:gd name="T24" fmla="*/ 116 w 148"/>
                <a:gd name="T25" fmla="*/ 543 h 712"/>
                <a:gd name="T26" fmla="*/ 105 w 148"/>
                <a:gd name="T27" fmla="*/ 439 h 712"/>
                <a:gd name="T28" fmla="*/ 99 w 148"/>
                <a:gd name="T29" fmla="*/ 324 h 712"/>
                <a:gd name="T30" fmla="*/ 102 w 148"/>
                <a:gd name="T31" fmla="*/ 209 h 712"/>
                <a:gd name="T32" fmla="*/ 117 w 148"/>
                <a:gd name="T33" fmla="*/ 100 h 712"/>
                <a:gd name="T34" fmla="*/ 148 w 148"/>
                <a:gd name="T35" fmla="*/ 8 h 712"/>
                <a:gd name="T36" fmla="*/ 148 w 148"/>
                <a:gd name="T37" fmla="*/ 7 h 712"/>
                <a:gd name="T38" fmla="*/ 148 w 148"/>
                <a:gd name="T39" fmla="*/ 5 h 712"/>
                <a:gd name="T40" fmla="*/ 146 w 148"/>
                <a:gd name="T41" fmla="*/ 3 h 712"/>
                <a:gd name="T42" fmla="*/ 140 w 148"/>
                <a:gd name="T43" fmla="*/ 0 h 712"/>
                <a:gd name="T44" fmla="*/ 127 w 148"/>
                <a:gd name="T45" fmla="*/ 0 h 712"/>
                <a:gd name="T46" fmla="*/ 109 w 148"/>
                <a:gd name="T47" fmla="*/ 1 h 712"/>
                <a:gd name="T48" fmla="*/ 83 w 148"/>
                <a:gd name="T49" fmla="*/ 6 h 712"/>
                <a:gd name="T50" fmla="*/ 46 w 148"/>
                <a:gd name="T51" fmla="*/ 14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8" h="712">
                  <a:moveTo>
                    <a:pt x="46" y="14"/>
                  </a:moveTo>
                  <a:lnTo>
                    <a:pt x="42" y="29"/>
                  </a:lnTo>
                  <a:lnTo>
                    <a:pt x="32" y="68"/>
                  </a:lnTo>
                  <a:lnTo>
                    <a:pt x="18" y="132"/>
                  </a:lnTo>
                  <a:lnTo>
                    <a:pt x="7" y="217"/>
                  </a:lnTo>
                  <a:lnTo>
                    <a:pt x="0" y="319"/>
                  </a:lnTo>
                  <a:lnTo>
                    <a:pt x="1" y="438"/>
                  </a:lnTo>
                  <a:lnTo>
                    <a:pt x="13" y="570"/>
                  </a:lnTo>
                  <a:lnTo>
                    <a:pt x="41" y="712"/>
                  </a:lnTo>
                  <a:lnTo>
                    <a:pt x="143" y="707"/>
                  </a:lnTo>
                  <a:lnTo>
                    <a:pt x="139" y="685"/>
                  </a:lnTo>
                  <a:lnTo>
                    <a:pt x="128" y="628"/>
                  </a:lnTo>
                  <a:lnTo>
                    <a:pt x="116" y="543"/>
                  </a:lnTo>
                  <a:lnTo>
                    <a:pt x="105" y="439"/>
                  </a:lnTo>
                  <a:lnTo>
                    <a:pt x="99" y="324"/>
                  </a:lnTo>
                  <a:lnTo>
                    <a:pt x="102" y="209"/>
                  </a:lnTo>
                  <a:lnTo>
                    <a:pt x="117" y="100"/>
                  </a:lnTo>
                  <a:lnTo>
                    <a:pt x="148" y="8"/>
                  </a:lnTo>
                  <a:lnTo>
                    <a:pt x="148" y="7"/>
                  </a:lnTo>
                  <a:lnTo>
                    <a:pt x="148" y="5"/>
                  </a:lnTo>
                  <a:lnTo>
                    <a:pt x="146" y="3"/>
                  </a:lnTo>
                  <a:lnTo>
                    <a:pt x="140" y="0"/>
                  </a:lnTo>
                  <a:lnTo>
                    <a:pt x="127" y="0"/>
                  </a:lnTo>
                  <a:lnTo>
                    <a:pt x="109" y="1"/>
                  </a:lnTo>
                  <a:lnTo>
                    <a:pt x="83" y="6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65" name="Freeform 445"/>
            <p:cNvSpPr>
              <a:spLocks/>
            </p:cNvSpPr>
            <p:nvPr/>
          </p:nvSpPr>
          <p:spPr bwMode="auto">
            <a:xfrm>
              <a:off x="4045" y="3268"/>
              <a:ext cx="23" cy="88"/>
            </a:xfrm>
            <a:custGeom>
              <a:avLst/>
              <a:gdLst>
                <a:gd name="T0" fmla="*/ 201 w 201"/>
                <a:gd name="T1" fmla="*/ 5 h 795"/>
                <a:gd name="T2" fmla="*/ 196 w 201"/>
                <a:gd name="T3" fmla="*/ 10 h 795"/>
                <a:gd name="T4" fmla="*/ 183 w 201"/>
                <a:gd name="T5" fmla="*/ 31 h 795"/>
                <a:gd name="T6" fmla="*/ 165 w 201"/>
                <a:gd name="T7" fmla="*/ 73 h 795"/>
                <a:gd name="T8" fmla="*/ 148 w 201"/>
                <a:gd name="T9" fmla="*/ 140 h 795"/>
                <a:gd name="T10" fmla="*/ 134 w 201"/>
                <a:gd name="T11" fmla="*/ 240 h 795"/>
                <a:gd name="T12" fmla="*/ 127 w 201"/>
                <a:gd name="T13" fmla="*/ 379 h 795"/>
                <a:gd name="T14" fmla="*/ 131 w 201"/>
                <a:gd name="T15" fmla="*/ 561 h 795"/>
                <a:gd name="T16" fmla="*/ 150 w 201"/>
                <a:gd name="T17" fmla="*/ 795 h 795"/>
                <a:gd name="T18" fmla="*/ 37 w 201"/>
                <a:gd name="T19" fmla="*/ 795 h 795"/>
                <a:gd name="T20" fmla="*/ 33 w 201"/>
                <a:gd name="T21" fmla="*/ 771 h 795"/>
                <a:gd name="T22" fmla="*/ 24 w 201"/>
                <a:gd name="T23" fmla="*/ 707 h 795"/>
                <a:gd name="T24" fmla="*/ 13 w 201"/>
                <a:gd name="T25" fmla="*/ 611 h 795"/>
                <a:gd name="T26" fmla="*/ 3 w 201"/>
                <a:gd name="T27" fmla="*/ 493 h 795"/>
                <a:gd name="T28" fmla="*/ 0 w 201"/>
                <a:gd name="T29" fmla="*/ 363 h 795"/>
                <a:gd name="T30" fmla="*/ 7 w 201"/>
                <a:gd name="T31" fmla="*/ 231 h 795"/>
                <a:gd name="T32" fmla="*/ 28 w 201"/>
                <a:gd name="T33" fmla="*/ 107 h 795"/>
                <a:gd name="T34" fmla="*/ 66 w 201"/>
                <a:gd name="T35" fmla="*/ 0 h 795"/>
                <a:gd name="T36" fmla="*/ 201 w 201"/>
                <a:gd name="T37" fmla="*/ 5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1" h="795">
                  <a:moveTo>
                    <a:pt x="201" y="5"/>
                  </a:moveTo>
                  <a:lnTo>
                    <a:pt x="196" y="10"/>
                  </a:lnTo>
                  <a:lnTo>
                    <a:pt x="183" y="31"/>
                  </a:lnTo>
                  <a:lnTo>
                    <a:pt x="165" y="73"/>
                  </a:lnTo>
                  <a:lnTo>
                    <a:pt x="148" y="140"/>
                  </a:lnTo>
                  <a:lnTo>
                    <a:pt x="134" y="240"/>
                  </a:lnTo>
                  <a:lnTo>
                    <a:pt x="127" y="379"/>
                  </a:lnTo>
                  <a:lnTo>
                    <a:pt x="131" y="561"/>
                  </a:lnTo>
                  <a:lnTo>
                    <a:pt x="150" y="795"/>
                  </a:lnTo>
                  <a:lnTo>
                    <a:pt x="37" y="795"/>
                  </a:lnTo>
                  <a:lnTo>
                    <a:pt x="33" y="771"/>
                  </a:lnTo>
                  <a:lnTo>
                    <a:pt x="24" y="707"/>
                  </a:lnTo>
                  <a:lnTo>
                    <a:pt x="13" y="611"/>
                  </a:lnTo>
                  <a:lnTo>
                    <a:pt x="3" y="493"/>
                  </a:lnTo>
                  <a:lnTo>
                    <a:pt x="0" y="363"/>
                  </a:lnTo>
                  <a:lnTo>
                    <a:pt x="7" y="231"/>
                  </a:lnTo>
                  <a:lnTo>
                    <a:pt x="28" y="107"/>
                  </a:lnTo>
                  <a:lnTo>
                    <a:pt x="66" y="0"/>
                  </a:lnTo>
                  <a:lnTo>
                    <a:pt x="201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66" name="Freeform 446"/>
            <p:cNvSpPr>
              <a:spLocks/>
            </p:cNvSpPr>
            <p:nvPr/>
          </p:nvSpPr>
          <p:spPr bwMode="auto">
            <a:xfrm>
              <a:off x="3961" y="3282"/>
              <a:ext cx="15" cy="69"/>
            </a:xfrm>
            <a:custGeom>
              <a:avLst/>
              <a:gdLst>
                <a:gd name="T0" fmla="*/ 41 w 129"/>
                <a:gd name="T1" fmla="*/ 12 h 622"/>
                <a:gd name="T2" fmla="*/ 37 w 129"/>
                <a:gd name="T3" fmla="*/ 24 h 622"/>
                <a:gd name="T4" fmla="*/ 29 w 129"/>
                <a:gd name="T5" fmla="*/ 59 h 622"/>
                <a:gd name="T6" fmla="*/ 18 w 129"/>
                <a:gd name="T7" fmla="*/ 115 h 622"/>
                <a:gd name="T8" fmla="*/ 6 w 129"/>
                <a:gd name="T9" fmla="*/ 189 h 622"/>
                <a:gd name="T10" fmla="*/ 0 w 129"/>
                <a:gd name="T11" fmla="*/ 279 h 622"/>
                <a:gd name="T12" fmla="*/ 1 w 129"/>
                <a:gd name="T13" fmla="*/ 382 h 622"/>
                <a:gd name="T14" fmla="*/ 11 w 129"/>
                <a:gd name="T15" fmla="*/ 497 h 622"/>
                <a:gd name="T16" fmla="*/ 36 w 129"/>
                <a:gd name="T17" fmla="*/ 622 h 622"/>
                <a:gd name="T18" fmla="*/ 124 w 129"/>
                <a:gd name="T19" fmla="*/ 617 h 622"/>
                <a:gd name="T20" fmla="*/ 120 w 129"/>
                <a:gd name="T21" fmla="*/ 598 h 622"/>
                <a:gd name="T22" fmla="*/ 112 w 129"/>
                <a:gd name="T23" fmla="*/ 548 h 622"/>
                <a:gd name="T24" fmla="*/ 101 w 129"/>
                <a:gd name="T25" fmla="*/ 473 h 622"/>
                <a:gd name="T26" fmla="*/ 92 w 129"/>
                <a:gd name="T27" fmla="*/ 382 h 622"/>
                <a:gd name="T28" fmla="*/ 87 w 129"/>
                <a:gd name="T29" fmla="*/ 282 h 622"/>
                <a:gd name="T30" fmla="*/ 89 w 129"/>
                <a:gd name="T31" fmla="*/ 182 h 622"/>
                <a:gd name="T32" fmla="*/ 102 w 129"/>
                <a:gd name="T33" fmla="*/ 87 h 622"/>
                <a:gd name="T34" fmla="*/ 129 w 129"/>
                <a:gd name="T35" fmla="*/ 7 h 622"/>
                <a:gd name="T36" fmla="*/ 129 w 129"/>
                <a:gd name="T37" fmla="*/ 6 h 622"/>
                <a:gd name="T38" fmla="*/ 129 w 129"/>
                <a:gd name="T39" fmla="*/ 4 h 622"/>
                <a:gd name="T40" fmla="*/ 127 w 129"/>
                <a:gd name="T41" fmla="*/ 2 h 622"/>
                <a:gd name="T42" fmla="*/ 122 w 129"/>
                <a:gd name="T43" fmla="*/ 0 h 622"/>
                <a:gd name="T44" fmla="*/ 112 w 129"/>
                <a:gd name="T45" fmla="*/ 0 h 622"/>
                <a:gd name="T46" fmla="*/ 96 w 129"/>
                <a:gd name="T47" fmla="*/ 1 h 622"/>
                <a:gd name="T48" fmla="*/ 72 w 129"/>
                <a:gd name="T49" fmla="*/ 5 h 622"/>
                <a:gd name="T50" fmla="*/ 41 w 129"/>
                <a:gd name="T51" fmla="*/ 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622">
                  <a:moveTo>
                    <a:pt x="41" y="12"/>
                  </a:moveTo>
                  <a:lnTo>
                    <a:pt x="37" y="24"/>
                  </a:lnTo>
                  <a:lnTo>
                    <a:pt x="29" y="59"/>
                  </a:lnTo>
                  <a:lnTo>
                    <a:pt x="18" y="115"/>
                  </a:lnTo>
                  <a:lnTo>
                    <a:pt x="6" y="189"/>
                  </a:lnTo>
                  <a:lnTo>
                    <a:pt x="0" y="279"/>
                  </a:lnTo>
                  <a:lnTo>
                    <a:pt x="1" y="382"/>
                  </a:lnTo>
                  <a:lnTo>
                    <a:pt x="11" y="497"/>
                  </a:lnTo>
                  <a:lnTo>
                    <a:pt x="36" y="622"/>
                  </a:lnTo>
                  <a:lnTo>
                    <a:pt x="124" y="617"/>
                  </a:lnTo>
                  <a:lnTo>
                    <a:pt x="120" y="598"/>
                  </a:lnTo>
                  <a:lnTo>
                    <a:pt x="112" y="548"/>
                  </a:lnTo>
                  <a:lnTo>
                    <a:pt x="101" y="473"/>
                  </a:lnTo>
                  <a:lnTo>
                    <a:pt x="92" y="382"/>
                  </a:lnTo>
                  <a:lnTo>
                    <a:pt x="87" y="282"/>
                  </a:lnTo>
                  <a:lnTo>
                    <a:pt x="89" y="182"/>
                  </a:lnTo>
                  <a:lnTo>
                    <a:pt x="102" y="87"/>
                  </a:lnTo>
                  <a:lnTo>
                    <a:pt x="129" y="7"/>
                  </a:lnTo>
                  <a:lnTo>
                    <a:pt x="129" y="6"/>
                  </a:lnTo>
                  <a:lnTo>
                    <a:pt x="129" y="4"/>
                  </a:lnTo>
                  <a:lnTo>
                    <a:pt x="127" y="2"/>
                  </a:lnTo>
                  <a:lnTo>
                    <a:pt x="122" y="0"/>
                  </a:lnTo>
                  <a:lnTo>
                    <a:pt x="112" y="0"/>
                  </a:lnTo>
                  <a:lnTo>
                    <a:pt x="96" y="1"/>
                  </a:lnTo>
                  <a:lnTo>
                    <a:pt x="72" y="5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67" name="Freeform 447"/>
            <p:cNvSpPr>
              <a:spLocks/>
            </p:cNvSpPr>
            <p:nvPr/>
          </p:nvSpPr>
          <p:spPr bwMode="auto">
            <a:xfrm>
              <a:off x="3962" y="3287"/>
              <a:ext cx="12" cy="59"/>
            </a:xfrm>
            <a:custGeom>
              <a:avLst/>
              <a:gdLst>
                <a:gd name="T0" fmla="*/ 35 w 110"/>
                <a:gd name="T1" fmla="*/ 10 h 531"/>
                <a:gd name="T2" fmla="*/ 32 w 110"/>
                <a:gd name="T3" fmla="*/ 20 h 531"/>
                <a:gd name="T4" fmla="*/ 24 w 110"/>
                <a:gd name="T5" fmla="*/ 50 h 531"/>
                <a:gd name="T6" fmla="*/ 15 w 110"/>
                <a:gd name="T7" fmla="*/ 98 h 531"/>
                <a:gd name="T8" fmla="*/ 5 w 110"/>
                <a:gd name="T9" fmla="*/ 160 h 531"/>
                <a:gd name="T10" fmla="*/ 0 w 110"/>
                <a:gd name="T11" fmla="*/ 237 h 531"/>
                <a:gd name="T12" fmla="*/ 1 w 110"/>
                <a:gd name="T13" fmla="*/ 326 h 531"/>
                <a:gd name="T14" fmla="*/ 10 w 110"/>
                <a:gd name="T15" fmla="*/ 424 h 531"/>
                <a:gd name="T16" fmla="*/ 31 w 110"/>
                <a:gd name="T17" fmla="*/ 531 h 531"/>
                <a:gd name="T18" fmla="*/ 106 w 110"/>
                <a:gd name="T19" fmla="*/ 525 h 531"/>
                <a:gd name="T20" fmla="*/ 103 w 110"/>
                <a:gd name="T21" fmla="*/ 510 h 531"/>
                <a:gd name="T22" fmla="*/ 96 w 110"/>
                <a:gd name="T23" fmla="*/ 467 h 531"/>
                <a:gd name="T24" fmla="*/ 87 w 110"/>
                <a:gd name="T25" fmla="*/ 404 h 531"/>
                <a:gd name="T26" fmla="*/ 79 w 110"/>
                <a:gd name="T27" fmla="*/ 326 h 531"/>
                <a:gd name="T28" fmla="*/ 74 w 110"/>
                <a:gd name="T29" fmla="*/ 241 h 531"/>
                <a:gd name="T30" fmla="*/ 76 w 110"/>
                <a:gd name="T31" fmla="*/ 155 h 531"/>
                <a:gd name="T32" fmla="*/ 87 w 110"/>
                <a:gd name="T33" fmla="*/ 74 h 531"/>
                <a:gd name="T34" fmla="*/ 110 w 110"/>
                <a:gd name="T35" fmla="*/ 6 h 531"/>
                <a:gd name="T36" fmla="*/ 110 w 110"/>
                <a:gd name="T37" fmla="*/ 5 h 531"/>
                <a:gd name="T38" fmla="*/ 110 w 110"/>
                <a:gd name="T39" fmla="*/ 4 h 531"/>
                <a:gd name="T40" fmla="*/ 108 w 110"/>
                <a:gd name="T41" fmla="*/ 2 h 531"/>
                <a:gd name="T42" fmla="*/ 104 w 110"/>
                <a:gd name="T43" fmla="*/ 0 h 531"/>
                <a:gd name="T44" fmla="*/ 95 w 110"/>
                <a:gd name="T45" fmla="*/ 0 h 531"/>
                <a:gd name="T46" fmla="*/ 82 w 110"/>
                <a:gd name="T47" fmla="*/ 1 h 531"/>
                <a:gd name="T48" fmla="*/ 62 w 110"/>
                <a:gd name="T49" fmla="*/ 4 h 531"/>
                <a:gd name="T50" fmla="*/ 35 w 110"/>
                <a:gd name="T51" fmla="*/ 1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0" h="531">
                  <a:moveTo>
                    <a:pt x="35" y="10"/>
                  </a:moveTo>
                  <a:lnTo>
                    <a:pt x="32" y="20"/>
                  </a:lnTo>
                  <a:lnTo>
                    <a:pt x="24" y="50"/>
                  </a:lnTo>
                  <a:lnTo>
                    <a:pt x="15" y="98"/>
                  </a:lnTo>
                  <a:lnTo>
                    <a:pt x="5" y="160"/>
                  </a:lnTo>
                  <a:lnTo>
                    <a:pt x="0" y="237"/>
                  </a:lnTo>
                  <a:lnTo>
                    <a:pt x="1" y="326"/>
                  </a:lnTo>
                  <a:lnTo>
                    <a:pt x="10" y="424"/>
                  </a:lnTo>
                  <a:lnTo>
                    <a:pt x="31" y="531"/>
                  </a:lnTo>
                  <a:lnTo>
                    <a:pt x="106" y="525"/>
                  </a:lnTo>
                  <a:lnTo>
                    <a:pt x="103" y="510"/>
                  </a:lnTo>
                  <a:lnTo>
                    <a:pt x="96" y="467"/>
                  </a:lnTo>
                  <a:lnTo>
                    <a:pt x="87" y="404"/>
                  </a:lnTo>
                  <a:lnTo>
                    <a:pt x="79" y="326"/>
                  </a:lnTo>
                  <a:lnTo>
                    <a:pt x="74" y="241"/>
                  </a:lnTo>
                  <a:lnTo>
                    <a:pt x="76" y="155"/>
                  </a:lnTo>
                  <a:lnTo>
                    <a:pt x="87" y="74"/>
                  </a:lnTo>
                  <a:lnTo>
                    <a:pt x="110" y="6"/>
                  </a:lnTo>
                  <a:lnTo>
                    <a:pt x="110" y="5"/>
                  </a:lnTo>
                  <a:lnTo>
                    <a:pt x="110" y="4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2" y="1"/>
                  </a:lnTo>
                  <a:lnTo>
                    <a:pt x="62" y="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68" name="Freeform 448"/>
            <p:cNvSpPr>
              <a:spLocks/>
            </p:cNvSpPr>
            <p:nvPr/>
          </p:nvSpPr>
          <p:spPr bwMode="auto">
            <a:xfrm>
              <a:off x="3963" y="3292"/>
              <a:ext cx="10" cy="48"/>
            </a:xfrm>
            <a:custGeom>
              <a:avLst/>
              <a:gdLst>
                <a:gd name="T0" fmla="*/ 29 w 92"/>
                <a:gd name="T1" fmla="*/ 8 h 438"/>
                <a:gd name="T2" fmla="*/ 26 w 92"/>
                <a:gd name="T3" fmla="*/ 16 h 438"/>
                <a:gd name="T4" fmla="*/ 20 w 92"/>
                <a:gd name="T5" fmla="*/ 42 h 438"/>
                <a:gd name="T6" fmla="*/ 12 w 92"/>
                <a:gd name="T7" fmla="*/ 81 h 438"/>
                <a:gd name="T8" fmla="*/ 4 w 92"/>
                <a:gd name="T9" fmla="*/ 133 h 438"/>
                <a:gd name="T10" fmla="*/ 0 w 92"/>
                <a:gd name="T11" fmla="*/ 196 h 438"/>
                <a:gd name="T12" fmla="*/ 0 w 92"/>
                <a:gd name="T13" fmla="*/ 270 h 438"/>
                <a:gd name="T14" fmla="*/ 9 w 92"/>
                <a:gd name="T15" fmla="*/ 351 h 438"/>
                <a:gd name="T16" fmla="*/ 25 w 92"/>
                <a:gd name="T17" fmla="*/ 438 h 438"/>
                <a:gd name="T18" fmla="*/ 88 w 92"/>
                <a:gd name="T19" fmla="*/ 435 h 438"/>
                <a:gd name="T20" fmla="*/ 85 w 92"/>
                <a:gd name="T21" fmla="*/ 422 h 438"/>
                <a:gd name="T22" fmla="*/ 79 w 92"/>
                <a:gd name="T23" fmla="*/ 386 h 438"/>
                <a:gd name="T24" fmla="*/ 72 w 92"/>
                <a:gd name="T25" fmla="*/ 334 h 438"/>
                <a:gd name="T26" fmla="*/ 65 w 92"/>
                <a:gd name="T27" fmla="*/ 270 h 438"/>
                <a:gd name="T28" fmla="*/ 61 w 92"/>
                <a:gd name="T29" fmla="*/ 199 h 438"/>
                <a:gd name="T30" fmla="*/ 63 w 92"/>
                <a:gd name="T31" fmla="*/ 129 h 438"/>
                <a:gd name="T32" fmla="*/ 73 w 92"/>
                <a:gd name="T33" fmla="*/ 61 h 438"/>
                <a:gd name="T34" fmla="*/ 92 w 92"/>
                <a:gd name="T35" fmla="*/ 5 h 438"/>
                <a:gd name="T36" fmla="*/ 92 w 92"/>
                <a:gd name="T37" fmla="*/ 4 h 438"/>
                <a:gd name="T38" fmla="*/ 92 w 92"/>
                <a:gd name="T39" fmla="*/ 3 h 438"/>
                <a:gd name="T40" fmla="*/ 90 w 92"/>
                <a:gd name="T41" fmla="*/ 1 h 438"/>
                <a:gd name="T42" fmla="*/ 87 w 92"/>
                <a:gd name="T43" fmla="*/ 0 h 438"/>
                <a:gd name="T44" fmla="*/ 80 w 92"/>
                <a:gd name="T45" fmla="*/ 0 h 438"/>
                <a:gd name="T46" fmla="*/ 68 w 92"/>
                <a:gd name="T47" fmla="*/ 0 h 438"/>
                <a:gd name="T48" fmla="*/ 51 w 92"/>
                <a:gd name="T49" fmla="*/ 3 h 438"/>
                <a:gd name="T50" fmla="*/ 29 w 92"/>
                <a:gd name="T51" fmla="*/ 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2" h="438">
                  <a:moveTo>
                    <a:pt x="29" y="8"/>
                  </a:moveTo>
                  <a:lnTo>
                    <a:pt x="26" y="16"/>
                  </a:lnTo>
                  <a:lnTo>
                    <a:pt x="20" y="42"/>
                  </a:lnTo>
                  <a:lnTo>
                    <a:pt x="12" y="81"/>
                  </a:lnTo>
                  <a:lnTo>
                    <a:pt x="4" y="133"/>
                  </a:lnTo>
                  <a:lnTo>
                    <a:pt x="0" y="196"/>
                  </a:lnTo>
                  <a:lnTo>
                    <a:pt x="0" y="270"/>
                  </a:lnTo>
                  <a:lnTo>
                    <a:pt x="9" y="351"/>
                  </a:lnTo>
                  <a:lnTo>
                    <a:pt x="25" y="438"/>
                  </a:lnTo>
                  <a:lnTo>
                    <a:pt x="88" y="435"/>
                  </a:lnTo>
                  <a:lnTo>
                    <a:pt x="85" y="422"/>
                  </a:lnTo>
                  <a:lnTo>
                    <a:pt x="79" y="386"/>
                  </a:lnTo>
                  <a:lnTo>
                    <a:pt x="72" y="334"/>
                  </a:lnTo>
                  <a:lnTo>
                    <a:pt x="65" y="270"/>
                  </a:lnTo>
                  <a:lnTo>
                    <a:pt x="61" y="199"/>
                  </a:lnTo>
                  <a:lnTo>
                    <a:pt x="63" y="129"/>
                  </a:lnTo>
                  <a:lnTo>
                    <a:pt x="73" y="61"/>
                  </a:lnTo>
                  <a:lnTo>
                    <a:pt x="92" y="5"/>
                  </a:lnTo>
                  <a:lnTo>
                    <a:pt x="92" y="4"/>
                  </a:lnTo>
                  <a:lnTo>
                    <a:pt x="92" y="3"/>
                  </a:lnTo>
                  <a:lnTo>
                    <a:pt x="90" y="1"/>
                  </a:lnTo>
                  <a:lnTo>
                    <a:pt x="87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1" y="3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69" name="Freeform 449"/>
            <p:cNvSpPr>
              <a:spLocks/>
            </p:cNvSpPr>
            <p:nvPr/>
          </p:nvSpPr>
          <p:spPr bwMode="auto">
            <a:xfrm>
              <a:off x="3963" y="3296"/>
              <a:ext cx="8" cy="39"/>
            </a:xfrm>
            <a:custGeom>
              <a:avLst/>
              <a:gdLst>
                <a:gd name="T0" fmla="*/ 23 w 73"/>
                <a:gd name="T1" fmla="*/ 7 h 347"/>
                <a:gd name="T2" fmla="*/ 21 w 73"/>
                <a:gd name="T3" fmla="*/ 14 h 347"/>
                <a:gd name="T4" fmla="*/ 16 w 73"/>
                <a:gd name="T5" fmla="*/ 33 h 347"/>
                <a:gd name="T6" fmla="*/ 10 w 73"/>
                <a:gd name="T7" fmla="*/ 64 h 347"/>
                <a:gd name="T8" fmla="*/ 4 w 73"/>
                <a:gd name="T9" fmla="*/ 105 h 347"/>
                <a:gd name="T10" fmla="*/ 0 w 73"/>
                <a:gd name="T11" fmla="*/ 155 h 347"/>
                <a:gd name="T12" fmla="*/ 0 w 73"/>
                <a:gd name="T13" fmla="*/ 213 h 347"/>
                <a:gd name="T14" fmla="*/ 7 w 73"/>
                <a:gd name="T15" fmla="*/ 278 h 347"/>
                <a:gd name="T16" fmla="*/ 20 w 73"/>
                <a:gd name="T17" fmla="*/ 347 h 347"/>
                <a:gd name="T18" fmla="*/ 70 w 73"/>
                <a:gd name="T19" fmla="*/ 344 h 347"/>
                <a:gd name="T20" fmla="*/ 68 w 73"/>
                <a:gd name="T21" fmla="*/ 334 h 347"/>
                <a:gd name="T22" fmla="*/ 63 w 73"/>
                <a:gd name="T23" fmla="*/ 305 h 347"/>
                <a:gd name="T24" fmla="*/ 56 w 73"/>
                <a:gd name="T25" fmla="*/ 265 h 347"/>
                <a:gd name="T26" fmla="*/ 51 w 73"/>
                <a:gd name="T27" fmla="*/ 213 h 347"/>
                <a:gd name="T28" fmla="*/ 48 w 73"/>
                <a:gd name="T29" fmla="*/ 158 h 347"/>
                <a:gd name="T30" fmla="*/ 50 w 73"/>
                <a:gd name="T31" fmla="*/ 101 h 347"/>
                <a:gd name="T32" fmla="*/ 57 w 73"/>
                <a:gd name="T33" fmla="*/ 49 h 347"/>
                <a:gd name="T34" fmla="*/ 73 w 73"/>
                <a:gd name="T35" fmla="*/ 4 h 347"/>
                <a:gd name="T36" fmla="*/ 73 w 73"/>
                <a:gd name="T37" fmla="*/ 4 h 347"/>
                <a:gd name="T38" fmla="*/ 73 w 73"/>
                <a:gd name="T39" fmla="*/ 2 h 347"/>
                <a:gd name="T40" fmla="*/ 72 w 73"/>
                <a:gd name="T41" fmla="*/ 1 h 347"/>
                <a:gd name="T42" fmla="*/ 69 w 73"/>
                <a:gd name="T43" fmla="*/ 0 h 347"/>
                <a:gd name="T44" fmla="*/ 63 w 73"/>
                <a:gd name="T45" fmla="*/ 0 h 347"/>
                <a:gd name="T46" fmla="*/ 53 w 73"/>
                <a:gd name="T47" fmla="*/ 1 h 347"/>
                <a:gd name="T48" fmla="*/ 41 w 73"/>
                <a:gd name="T49" fmla="*/ 3 h 347"/>
                <a:gd name="T50" fmla="*/ 23 w 73"/>
                <a:gd name="T51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347">
                  <a:moveTo>
                    <a:pt x="23" y="7"/>
                  </a:moveTo>
                  <a:lnTo>
                    <a:pt x="21" y="14"/>
                  </a:lnTo>
                  <a:lnTo>
                    <a:pt x="16" y="33"/>
                  </a:lnTo>
                  <a:lnTo>
                    <a:pt x="10" y="64"/>
                  </a:lnTo>
                  <a:lnTo>
                    <a:pt x="4" y="105"/>
                  </a:lnTo>
                  <a:lnTo>
                    <a:pt x="0" y="155"/>
                  </a:lnTo>
                  <a:lnTo>
                    <a:pt x="0" y="213"/>
                  </a:lnTo>
                  <a:lnTo>
                    <a:pt x="7" y="278"/>
                  </a:lnTo>
                  <a:lnTo>
                    <a:pt x="20" y="347"/>
                  </a:lnTo>
                  <a:lnTo>
                    <a:pt x="70" y="344"/>
                  </a:lnTo>
                  <a:lnTo>
                    <a:pt x="68" y="334"/>
                  </a:lnTo>
                  <a:lnTo>
                    <a:pt x="63" y="305"/>
                  </a:lnTo>
                  <a:lnTo>
                    <a:pt x="56" y="265"/>
                  </a:lnTo>
                  <a:lnTo>
                    <a:pt x="51" y="213"/>
                  </a:lnTo>
                  <a:lnTo>
                    <a:pt x="48" y="158"/>
                  </a:lnTo>
                  <a:lnTo>
                    <a:pt x="50" y="101"/>
                  </a:lnTo>
                  <a:lnTo>
                    <a:pt x="57" y="49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2" y="1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3" y="1"/>
                  </a:lnTo>
                  <a:lnTo>
                    <a:pt x="41" y="3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70" name="Freeform 450"/>
            <p:cNvSpPr>
              <a:spLocks/>
            </p:cNvSpPr>
            <p:nvPr/>
          </p:nvSpPr>
          <p:spPr bwMode="auto">
            <a:xfrm>
              <a:off x="3964" y="3301"/>
              <a:ext cx="6" cy="28"/>
            </a:xfrm>
            <a:custGeom>
              <a:avLst/>
              <a:gdLst>
                <a:gd name="T0" fmla="*/ 16 w 52"/>
                <a:gd name="T1" fmla="*/ 5 h 256"/>
                <a:gd name="T2" fmla="*/ 15 w 52"/>
                <a:gd name="T3" fmla="*/ 10 h 256"/>
                <a:gd name="T4" fmla="*/ 11 w 52"/>
                <a:gd name="T5" fmla="*/ 24 h 256"/>
                <a:gd name="T6" fmla="*/ 6 w 52"/>
                <a:gd name="T7" fmla="*/ 47 h 256"/>
                <a:gd name="T8" fmla="*/ 2 w 52"/>
                <a:gd name="T9" fmla="*/ 77 h 256"/>
                <a:gd name="T10" fmla="*/ 0 w 52"/>
                <a:gd name="T11" fmla="*/ 115 h 256"/>
                <a:gd name="T12" fmla="*/ 0 w 52"/>
                <a:gd name="T13" fmla="*/ 157 h 256"/>
                <a:gd name="T14" fmla="*/ 4 w 52"/>
                <a:gd name="T15" fmla="*/ 205 h 256"/>
                <a:gd name="T16" fmla="*/ 14 w 52"/>
                <a:gd name="T17" fmla="*/ 256 h 256"/>
                <a:gd name="T18" fmla="*/ 50 w 52"/>
                <a:gd name="T19" fmla="*/ 254 h 256"/>
                <a:gd name="T20" fmla="*/ 49 w 52"/>
                <a:gd name="T21" fmla="*/ 247 h 256"/>
                <a:gd name="T22" fmla="*/ 45 w 52"/>
                <a:gd name="T23" fmla="*/ 226 h 256"/>
                <a:gd name="T24" fmla="*/ 41 w 52"/>
                <a:gd name="T25" fmla="*/ 195 h 256"/>
                <a:gd name="T26" fmla="*/ 37 w 52"/>
                <a:gd name="T27" fmla="*/ 157 h 256"/>
                <a:gd name="T28" fmla="*/ 35 w 52"/>
                <a:gd name="T29" fmla="*/ 116 h 256"/>
                <a:gd name="T30" fmla="*/ 36 w 52"/>
                <a:gd name="T31" fmla="*/ 74 h 256"/>
                <a:gd name="T32" fmla="*/ 41 w 52"/>
                <a:gd name="T33" fmla="*/ 35 h 256"/>
                <a:gd name="T34" fmla="*/ 52 w 52"/>
                <a:gd name="T35" fmla="*/ 3 h 256"/>
                <a:gd name="T36" fmla="*/ 52 w 52"/>
                <a:gd name="T37" fmla="*/ 3 h 256"/>
                <a:gd name="T38" fmla="*/ 52 w 52"/>
                <a:gd name="T39" fmla="*/ 2 h 256"/>
                <a:gd name="T40" fmla="*/ 51 w 52"/>
                <a:gd name="T41" fmla="*/ 1 h 256"/>
                <a:gd name="T42" fmla="*/ 49 w 52"/>
                <a:gd name="T43" fmla="*/ 0 h 256"/>
                <a:gd name="T44" fmla="*/ 45 w 52"/>
                <a:gd name="T45" fmla="*/ 0 h 256"/>
                <a:gd name="T46" fmla="*/ 39 w 52"/>
                <a:gd name="T47" fmla="*/ 0 h 256"/>
                <a:gd name="T48" fmla="*/ 29 w 52"/>
                <a:gd name="T49" fmla="*/ 2 h 256"/>
                <a:gd name="T50" fmla="*/ 16 w 52"/>
                <a:gd name="T51" fmla="*/ 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256">
                  <a:moveTo>
                    <a:pt x="16" y="5"/>
                  </a:moveTo>
                  <a:lnTo>
                    <a:pt x="15" y="10"/>
                  </a:lnTo>
                  <a:lnTo>
                    <a:pt x="11" y="24"/>
                  </a:lnTo>
                  <a:lnTo>
                    <a:pt x="6" y="47"/>
                  </a:lnTo>
                  <a:lnTo>
                    <a:pt x="2" y="77"/>
                  </a:lnTo>
                  <a:lnTo>
                    <a:pt x="0" y="115"/>
                  </a:lnTo>
                  <a:lnTo>
                    <a:pt x="0" y="157"/>
                  </a:lnTo>
                  <a:lnTo>
                    <a:pt x="4" y="205"/>
                  </a:lnTo>
                  <a:lnTo>
                    <a:pt x="14" y="256"/>
                  </a:lnTo>
                  <a:lnTo>
                    <a:pt x="50" y="254"/>
                  </a:lnTo>
                  <a:lnTo>
                    <a:pt x="49" y="247"/>
                  </a:lnTo>
                  <a:lnTo>
                    <a:pt x="45" y="226"/>
                  </a:lnTo>
                  <a:lnTo>
                    <a:pt x="41" y="195"/>
                  </a:lnTo>
                  <a:lnTo>
                    <a:pt x="37" y="157"/>
                  </a:lnTo>
                  <a:lnTo>
                    <a:pt x="35" y="116"/>
                  </a:lnTo>
                  <a:lnTo>
                    <a:pt x="36" y="74"/>
                  </a:lnTo>
                  <a:lnTo>
                    <a:pt x="41" y="35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9" y="2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71" name="Freeform 451"/>
            <p:cNvSpPr>
              <a:spLocks/>
            </p:cNvSpPr>
            <p:nvPr/>
          </p:nvSpPr>
          <p:spPr bwMode="auto">
            <a:xfrm>
              <a:off x="4046" y="3273"/>
              <a:ext cx="20" cy="77"/>
            </a:xfrm>
            <a:custGeom>
              <a:avLst/>
              <a:gdLst>
                <a:gd name="T0" fmla="*/ 176 w 176"/>
                <a:gd name="T1" fmla="*/ 5 h 693"/>
                <a:gd name="T2" fmla="*/ 172 w 176"/>
                <a:gd name="T3" fmla="*/ 10 h 693"/>
                <a:gd name="T4" fmla="*/ 159 w 176"/>
                <a:gd name="T5" fmla="*/ 28 h 693"/>
                <a:gd name="T6" fmla="*/ 144 w 176"/>
                <a:gd name="T7" fmla="*/ 63 h 693"/>
                <a:gd name="T8" fmla="*/ 129 w 176"/>
                <a:gd name="T9" fmla="*/ 123 h 693"/>
                <a:gd name="T10" fmla="*/ 117 w 176"/>
                <a:gd name="T11" fmla="*/ 210 h 693"/>
                <a:gd name="T12" fmla="*/ 110 w 176"/>
                <a:gd name="T13" fmla="*/ 331 h 693"/>
                <a:gd name="T14" fmla="*/ 115 w 176"/>
                <a:gd name="T15" fmla="*/ 490 h 693"/>
                <a:gd name="T16" fmla="*/ 131 w 176"/>
                <a:gd name="T17" fmla="*/ 693 h 693"/>
                <a:gd name="T18" fmla="*/ 32 w 176"/>
                <a:gd name="T19" fmla="*/ 693 h 693"/>
                <a:gd name="T20" fmla="*/ 29 w 176"/>
                <a:gd name="T21" fmla="*/ 673 h 693"/>
                <a:gd name="T22" fmla="*/ 20 w 176"/>
                <a:gd name="T23" fmla="*/ 617 h 693"/>
                <a:gd name="T24" fmla="*/ 11 w 176"/>
                <a:gd name="T25" fmla="*/ 533 h 693"/>
                <a:gd name="T26" fmla="*/ 3 w 176"/>
                <a:gd name="T27" fmla="*/ 430 h 693"/>
                <a:gd name="T28" fmla="*/ 0 w 176"/>
                <a:gd name="T29" fmla="*/ 317 h 693"/>
                <a:gd name="T30" fmla="*/ 6 w 176"/>
                <a:gd name="T31" fmla="*/ 202 h 693"/>
                <a:gd name="T32" fmla="*/ 23 w 176"/>
                <a:gd name="T33" fmla="*/ 93 h 693"/>
                <a:gd name="T34" fmla="*/ 57 w 176"/>
                <a:gd name="T35" fmla="*/ 0 h 693"/>
                <a:gd name="T36" fmla="*/ 176 w 176"/>
                <a:gd name="T37" fmla="*/ 5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693">
                  <a:moveTo>
                    <a:pt x="176" y="5"/>
                  </a:moveTo>
                  <a:lnTo>
                    <a:pt x="172" y="10"/>
                  </a:lnTo>
                  <a:lnTo>
                    <a:pt x="159" y="28"/>
                  </a:lnTo>
                  <a:lnTo>
                    <a:pt x="144" y="63"/>
                  </a:lnTo>
                  <a:lnTo>
                    <a:pt x="129" y="123"/>
                  </a:lnTo>
                  <a:lnTo>
                    <a:pt x="117" y="210"/>
                  </a:lnTo>
                  <a:lnTo>
                    <a:pt x="110" y="331"/>
                  </a:lnTo>
                  <a:lnTo>
                    <a:pt x="115" y="490"/>
                  </a:lnTo>
                  <a:lnTo>
                    <a:pt x="131" y="693"/>
                  </a:lnTo>
                  <a:lnTo>
                    <a:pt x="32" y="693"/>
                  </a:lnTo>
                  <a:lnTo>
                    <a:pt x="29" y="673"/>
                  </a:lnTo>
                  <a:lnTo>
                    <a:pt x="20" y="617"/>
                  </a:lnTo>
                  <a:lnTo>
                    <a:pt x="11" y="533"/>
                  </a:lnTo>
                  <a:lnTo>
                    <a:pt x="3" y="430"/>
                  </a:lnTo>
                  <a:lnTo>
                    <a:pt x="0" y="317"/>
                  </a:lnTo>
                  <a:lnTo>
                    <a:pt x="6" y="202"/>
                  </a:lnTo>
                  <a:lnTo>
                    <a:pt x="23" y="93"/>
                  </a:lnTo>
                  <a:lnTo>
                    <a:pt x="57" y="0"/>
                  </a:lnTo>
                  <a:lnTo>
                    <a:pt x="17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72" name="Freeform 452"/>
            <p:cNvSpPr>
              <a:spLocks/>
            </p:cNvSpPr>
            <p:nvPr/>
          </p:nvSpPr>
          <p:spPr bwMode="auto">
            <a:xfrm>
              <a:off x="4047" y="3279"/>
              <a:ext cx="16" cy="65"/>
            </a:xfrm>
            <a:custGeom>
              <a:avLst/>
              <a:gdLst>
                <a:gd name="T0" fmla="*/ 149 w 149"/>
                <a:gd name="T1" fmla="*/ 4 h 592"/>
                <a:gd name="T2" fmla="*/ 145 w 149"/>
                <a:gd name="T3" fmla="*/ 8 h 592"/>
                <a:gd name="T4" fmla="*/ 136 w 149"/>
                <a:gd name="T5" fmla="*/ 24 h 592"/>
                <a:gd name="T6" fmla="*/ 123 w 149"/>
                <a:gd name="T7" fmla="*/ 54 h 592"/>
                <a:gd name="T8" fmla="*/ 110 w 149"/>
                <a:gd name="T9" fmla="*/ 104 h 592"/>
                <a:gd name="T10" fmla="*/ 99 w 149"/>
                <a:gd name="T11" fmla="*/ 179 h 592"/>
                <a:gd name="T12" fmla="*/ 94 w 149"/>
                <a:gd name="T13" fmla="*/ 282 h 592"/>
                <a:gd name="T14" fmla="*/ 97 w 149"/>
                <a:gd name="T15" fmla="*/ 418 h 592"/>
                <a:gd name="T16" fmla="*/ 112 w 149"/>
                <a:gd name="T17" fmla="*/ 592 h 592"/>
                <a:gd name="T18" fmla="*/ 27 w 149"/>
                <a:gd name="T19" fmla="*/ 592 h 592"/>
                <a:gd name="T20" fmla="*/ 24 w 149"/>
                <a:gd name="T21" fmla="*/ 575 h 592"/>
                <a:gd name="T22" fmla="*/ 17 w 149"/>
                <a:gd name="T23" fmla="*/ 527 h 592"/>
                <a:gd name="T24" fmla="*/ 9 w 149"/>
                <a:gd name="T25" fmla="*/ 455 h 592"/>
                <a:gd name="T26" fmla="*/ 2 w 149"/>
                <a:gd name="T27" fmla="*/ 367 h 592"/>
                <a:gd name="T28" fmla="*/ 0 w 149"/>
                <a:gd name="T29" fmla="*/ 271 h 592"/>
                <a:gd name="T30" fmla="*/ 5 w 149"/>
                <a:gd name="T31" fmla="*/ 173 h 592"/>
                <a:gd name="T32" fmla="*/ 20 w 149"/>
                <a:gd name="T33" fmla="*/ 80 h 592"/>
                <a:gd name="T34" fmla="*/ 48 w 149"/>
                <a:gd name="T35" fmla="*/ 0 h 592"/>
                <a:gd name="T36" fmla="*/ 149 w 149"/>
                <a:gd name="T37" fmla="*/ 4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9" h="592">
                  <a:moveTo>
                    <a:pt x="149" y="4"/>
                  </a:moveTo>
                  <a:lnTo>
                    <a:pt x="145" y="8"/>
                  </a:lnTo>
                  <a:lnTo>
                    <a:pt x="136" y="24"/>
                  </a:lnTo>
                  <a:lnTo>
                    <a:pt x="123" y="54"/>
                  </a:lnTo>
                  <a:lnTo>
                    <a:pt x="110" y="104"/>
                  </a:lnTo>
                  <a:lnTo>
                    <a:pt x="99" y="179"/>
                  </a:lnTo>
                  <a:lnTo>
                    <a:pt x="94" y="282"/>
                  </a:lnTo>
                  <a:lnTo>
                    <a:pt x="97" y="418"/>
                  </a:lnTo>
                  <a:lnTo>
                    <a:pt x="112" y="592"/>
                  </a:lnTo>
                  <a:lnTo>
                    <a:pt x="27" y="592"/>
                  </a:lnTo>
                  <a:lnTo>
                    <a:pt x="24" y="575"/>
                  </a:lnTo>
                  <a:lnTo>
                    <a:pt x="17" y="527"/>
                  </a:lnTo>
                  <a:lnTo>
                    <a:pt x="9" y="455"/>
                  </a:lnTo>
                  <a:lnTo>
                    <a:pt x="2" y="367"/>
                  </a:lnTo>
                  <a:lnTo>
                    <a:pt x="0" y="271"/>
                  </a:lnTo>
                  <a:lnTo>
                    <a:pt x="5" y="173"/>
                  </a:lnTo>
                  <a:lnTo>
                    <a:pt x="20" y="80"/>
                  </a:lnTo>
                  <a:lnTo>
                    <a:pt x="48" y="0"/>
                  </a:lnTo>
                  <a:lnTo>
                    <a:pt x="149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73" name="Freeform 453"/>
            <p:cNvSpPr>
              <a:spLocks/>
            </p:cNvSpPr>
            <p:nvPr/>
          </p:nvSpPr>
          <p:spPr bwMode="auto">
            <a:xfrm>
              <a:off x="4048" y="3284"/>
              <a:ext cx="13" cy="54"/>
            </a:xfrm>
            <a:custGeom>
              <a:avLst/>
              <a:gdLst>
                <a:gd name="T0" fmla="*/ 124 w 124"/>
                <a:gd name="T1" fmla="*/ 4 h 490"/>
                <a:gd name="T2" fmla="*/ 121 w 124"/>
                <a:gd name="T3" fmla="*/ 7 h 490"/>
                <a:gd name="T4" fmla="*/ 113 w 124"/>
                <a:gd name="T5" fmla="*/ 21 h 490"/>
                <a:gd name="T6" fmla="*/ 103 w 124"/>
                <a:gd name="T7" fmla="*/ 45 h 490"/>
                <a:gd name="T8" fmla="*/ 91 w 124"/>
                <a:gd name="T9" fmla="*/ 87 h 490"/>
                <a:gd name="T10" fmla="*/ 83 w 124"/>
                <a:gd name="T11" fmla="*/ 148 h 490"/>
                <a:gd name="T12" fmla="*/ 79 w 124"/>
                <a:gd name="T13" fmla="*/ 234 h 490"/>
                <a:gd name="T14" fmla="*/ 81 w 124"/>
                <a:gd name="T15" fmla="*/ 347 h 490"/>
                <a:gd name="T16" fmla="*/ 93 w 124"/>
                <a:gd name="T17" fmla="*/ 490 h 490"/>
                <a:gd name="T18" fmla="*/ 23 w 124"/>
                <a:gd name="T19" fmla="*/ 490 h 490"/>
                <a:gd name="T20" fmla="*/ 21 w 124"/>
                <a:gd name="T21" fmla="*/ 476 h 490"/>
                <a:gd name="T22" fmla="*/ 15 w 124"/>
                <a:gd name="T23" fmla="*/ 436 h 490"/>
                <a:gd name="T24" fmla="*/ 8 w 124"/>
                <a:gd name="T25" fmla="*/ 377 h 490"/>
                <a:gd name="T26" fmla="*/ 2 w 124"/>
                <a:gd name="T27" fmla="*/ 304 h 490"/>
                <a:gd name="T28" fmla="*/ 0 w 124"/>
                <a:gd name="T29" fmla="*/ 224 h 490"/>
                <a:gd name="T30" fmla="*/ 4 w 124"/>
                <a:gd name="T31" fmla="*/ 143 h 490"/>
                <a:gd name="T32" fmla="*/ 17 w 124"/>
                <a:gd name="T33" fmla="*/ 67 h 490"/>
                <a:gd name="T34" fmla="*/ 40 w 124"/>
                <a:gd name="T35" fmla="*/ 0 h 490"/>
                <a:gd name="T36" fmla="*/ 124 w 124"/>
                <a:gd name="T37" fmla="*/ 4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490">
                  <a:moveTo>
                    <a:pt x="124" y="4"/>
                  </a:moveTo>
                  <a:lnTo>
                    <a:pt x="121" y="7"/>
                  </a:lnTo>
                  <a:lnTo>
                    <a:pt x="113" y="21"/>
                  </a:lnTo>
                  <a:lnTo>
                    <a:pt x="103" y="45"/>
                  </a:lnTo>
                  <a:lnTo>
                    <a:pt x="91" y="87"/>
                  </a:lnTo>
                  <a:lnTo>
                    <a:pt x="83" y="148"/>
                  </a:lnTo>
                  <a:lnTo>
                    <a:pt x="79" y="234"/>
                  </a:lnTo>
                  <a:lnTo>
                    <a:pt x="81" y="347"/>
                  </a:lnTo>
                  <a:lnTo>
                    <a:pt x="93" y="490"/>
                  </a:lnTo>
                  <a:lnTo>
                    <a:pt x="23" y="490"/>
                  </a:lnTo>
                  <a:lnTo>
                    <a:pt x="21" y="476"/>
                  </a:lnTo>
                  <a:lnTo>
                    <a:pt x="15" y="436"/>
                  </a:lnTo>
                  <a:lnTo>
                    <a:pt x="8" y="377"/>
                  </a:lnTo>
                  <a:lnTo>
                    <a:pt x="2" y="304"/>
                  </a:lnTo>
                  <a:lnTo>
                    <a:pt x="0" y="224"/>
                  </a:lnTo>
                  <a:lnTo>
                    <a:pt x="4" y="143"/>
                  </a:lnTo>
                  <a:lnTo>
                    <a:pt x="17" y="67"/>
                  </a:lnTo>
                  <a:lnTo>
                    <a:pt x="40" y="0"/>
                  </a:lnTo>
                  <a:lnTo>
                    <a:pt x="124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74" name="Freeform 454"/>
            <p:cNvSpPr>
              <a:spLocks/>
            </p:cNvSpPr>
            <p:nvPr/>
          </p:nvSpPr>
          <p:spPr bwMode="auto">
            <a:xfrm>
              <a:off x="4048" y="3289"/>
              <a:ext cx="11" cy="43"/>
            </a:xfrm>
            <a:custGeom>
              <a:avLst/>
              <a:gdLst>
                <a:gd name="T0" fmla="*/ 99 w 99"/>
                <a:gd name="T1" fmla="*/ 3 h 389"/>
                <a:gd name="T2" fmla="*/ 96 w 99"/>
                <a:gd name="T3" fmla="*/ 6 h 389"/>
                <a:gd name="T4" fmla="*/ 89 w 99"/>
                <a:gd name="T5" fmla="*/ 16 h 389"/>
                <a:gd name="T6" fmla="*/ 81 w 99"/>
                <a:gd name="T7" fmla="*/ 36 h 389"/>
                <a:gd name="T8" fmla="*/ 72 w 99"/>
                <a:gd name="T9" fmla="*/ 69 h 389"/>
                <a:gd name="T10" fmla="*/ 66 w 99"/>
                <a:gd name="T11" fmla="*/ 118 h 389"/>
                <a:gd name="T12" fmla="*/ 62 w 99"/>
                <a:gd name="T13" fmla="*/ 185 h 389"/>
                <a:gd name="T14" fmla="*/ 64 w 99"/>
                <a:gd name="T15" fmla="*/ 275 h 389"/>
                <a:gd name="T16" fmla="*/ 73 w 99"/>
                <a:gd name="T17" fmla="*/ 389 h 389"/>
                <a:gd name="T18" fmla="*/ 18 w 99"/>
                <a:gd name="T19" fmla="*/ 389 h 389"/>
                <a:gd name="T20" fmla="*/ 16 w 99"/>
                <a:gd name="T21" fmla="*/ 378 h 389"/>
                <a:gd name="T22" fmla="*/ 11 w 99"/>
                <a:gd name="T23" fmla="*/ 346 h 389"/>
                <a:gd name="T24" fmla="*/ 6 w 99"/>
                <a:gd name="T25" fmla="*/ 299 h 389"/>
                <a:gd name="T26" fmla="*/ 2 w 99"/>
                <a:gd name="T27" fmla="*/ 242 h 389"/>
                <a:gd name="T28" fmla="*/ 0 w 99"/>
                <a:gd name="T29" fmla="*/ 178 h 389"/>
                <a:gd name="T30" fmla="*/ 4 w 99"/>
                <a:gd name="T31" fmla="*/ 114 h 389"/>
                <a:gd name="T32" fmla="*/ 14 w 99"/>
                <a:gd name="T33" fmla="*/ 52 h 389"/>
                <a:gd name="T34" fmla="*/ 32 w 99"/>
                <a:gd name="T35" fmla="*/ 0 h 389"/>
                <a:gd name="T36" fmla="*/ 99 w 99"/>
                <a:gd name="T37" fmla="*/ 3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389">
                  <a:moveTo>
                    <a:pt x="99" y="3"/>
                  </a:moveTo>
                  <a:lnTo>
                    <a:pt x="96" y="6"/>
                  </a:lnTo>
                  <a:lnTo>
                    <a:pt x="89" y="16"/>
                  </a:lnTo>
                  <a:lnTo>
                    <a:pt x="81" y="36"/>
                  </a:lnTo>
                  <a:lnTo>
                    <a:pt x="72" y="69"/>
                  </a:lnTo>
                  <a:lnTo>
                    <a:pt x="66" y="118"/>
                  </a:lnTo>
                  <a:lnTo>
                    <a:pt x="62" y="185"/>
                  </a:lnTo>
                  <a:lnTo>
                    <a:pt x="64" y="275"/>
                  </a:lnTo>
                  <a:lnTo>
                    <a:pt x="73" y="389"/>
                  </a:lnTo>
                  <a:lnTo>
                    <a:pt x="18" y="389"/>
                  </a:lnTo>
                  <a:lnTo>
                    <a:pt x="16" y="378"/>
                  </a:lnTo>
                  <a:lnTo>
                    <a:pt x="11" y="346"/>
                  </a:lnTo>
                  <a:lnTo>
                    <a:pt x="6" y="299"/>
                  </a:lnTo>
                  <a:lnTo>
                    <a:pt x="2" y="242"/>
                  </a:lnTo>
                  <a:lnTo>
                    <a:pt x="0" y="178"/>
                  </a:lnTo>
                  <a:lnTo>
                    <a:pt x="4" y="114"/>
                  </a:lnTo>
                  <a:lnTo>
                    <a:pt x="14" y="52"/>
                  </a:lnTo>
                  <a:lnTo>
                    <a:pt x="32" y="0"/>
                  </a:lnTo>
                  <a:lnTo>
                    <a:pt x="99" y="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75" name="Freeform 455"/>
            <p:cNvSpPr>
              <a:spLocks/>
            </p:cNvSpPr>
            <p:nvPr/>
          </p:nvSpPr>
          <p:spPr bwMode="auto">
            <a:xfrm>
              <a:off x="4049" y="3295"/>
              <a:ext cx="8" cy="31"/>
            </a:xfrm>
            <a:custGeom>
              <a:avLst/>
              <a:gdLst>
                <a:gd name="T0" fmla="*/ 72 w 72"/>
                <a:gd name="T1" fmla="*/ 2 h 287"/>
                <a:gd name="T2" fmla="*/ 70 w 72"/>
                <a:gd name="T3" fmla="*/ 4 h 287"/>
                <a:gd name="T4" fmla="*/ 66 w 72"/>
                <a:gd name="T5" fmla="*/ 12 h 287"/>
                <a:gd name="T6" fmla="*/ 59 w 72"/>
                <a:gd name="T7" fmla="*/ 27 h 287"/>
                <a:gd name="T8" fmla="*/ 53 w 72"/>
                <a:gd name="T9" fmla="*/ 50 h 287"/>
                <a:gd name="T10" fmla="*/ 48 w 72"/>
                <a:gd name="T11" fmla="*/ 87 h 287"/>
                <a:gd name="T12" fmla="*/ 46 w 72"/>
                <a:gd name="T13" fmla="*/ 137 h 287"/>
                <a:gd name="T14" fmla="*/ 47 w 72"/>
                <a:gd name="T15" fmla="*/ 203 h 287"/>
                <a:gd name="T16" fmla="*/ 54 w 72"/>
                <a:gd name="T17" fmla="*/ 287 h 287"/>
                <a:gd name="T18" fmla="*/ 13 w 72"/>
                <a:gd name="T19" fmla="*/ 287 h 287"/>
                <a:gd name="T20" fmla="*/ 12 w 72"/>
                <a:gd name="T21" fmla="*/ 279 h 287"/>
                <a:gd name="T22" fmla="*/ 8 w 72"/>
                <a:gd name="T23" fmla="*/ 255 h 287"/>
                <a:gd name="T24" fmla="*/ 4 w 72"/>
                <a:gd name="T25" fmla="*/ 220 h 287"/>
                <a:gd name="T26" fmla="*/ 1 w 72"/>
                <a:gd name="T27" fmla="*/ 178 h 287"/>
                <a:gd name="T28" fmla="*/ 0 w 72"/>
                <a:gd name="T29" fmla="*/ 131 h 287"/>
                <a:gd name="T30" fmla="*/ 2 w 72"/>
                <a:gd name="T31" fmla="*/ 84 h 287"/>
                <a:gd name="T32" fmla="*/ 9 w 72"/>
                <a:gd name="T33" fmla="*/ 39 h 287"/>
                <a:gd name="T34" fmla="*/ 23 w 72"/>
                <a:gd name="T35" fmla="*/ 0 h 287"/>
                <a:gd name="T36" fmla="*/ 72 w 72"/>
                <a:gd name="T37" fmla="*/ 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87">
                  <a:moveTo>
                    <a:pt x="72" y="2"/>
                  </a:moveTo>
                  <a:lnTo>
                    <a:pt x="70" y="4"/>
                  </a:lnTo>
                  <a:lnTo>
                    <a:pt x="66" y="12"/>
                  </a:lnTo>
                  <a:lnTo>
                    <a:pt x="59" y="27"/>
                  </a:lnTo>
                  <a:lnTo>
                    <a:pt x="53" y="50"/>
                  </a:lnTo>
                  <a:lnTo>
                    <a:pt x="48" y="87"/>
                  </a:lnTo>
                  <a:lnTo>
                    <a:pt x="46" y="137"/>
                  </a:lnTo>
                  <a:lnTo>
                    <a:pt x="47" y="203"/>
                  </a:lnTo>
                  <a:lnTo>
                    <a:pt x="54" y="287"/>
                  </a:lnTo>
                  <a:lnTo>
                    <a:pt x="13" y="287"/>
                  </a:lnTo>
                  <a:lnTo>
                    <a:pt x="12" y="279"/>
                  </a:lnTo>
                  <a:lnTo>
                    <a:pt x="8" y="255"/>
                  </a:lnTo>
                  <a:lnTo>
                    <a:pt x="4" y="220"/>
                  </a:lnTo>
                  <a:lnTo>
                    <a:pt x="1" y="178"/>
                  </a:lnTo>
                  <a:lnTo>
                    <a:pt x="0" y="131"/>
                  </a:lnTo>
                  <a:lnTo>
                    <a:pt x="2" y="84"/>
                  </a:lnTo>
                  <a:lnTo>
                    <a:pt x="9" y="39"/>
                  </a:lnTo>
                  <a:lnTo>
                    <a:pt x="23" y="0"/>
                  </a:lnTo>
                  <a:lnTo>
                    <a:pt x="72" y="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76" name="Rectangle 456"/>
            <p:cNvSpPr>
              <a:spLocks noChangeArrowheads="1"/>
            </p:cNvSpPr>
            <p:nvPr/>
          </p:nvSpPr>
          <p:spPr bwMode="auto">
            <a:xfrm>
              <a:off x="3944" y="3287"/>
              <a:ext cx="3" cy="10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77" name="Freeform 457"/>
            <p:cNvSpPr>
              <a:spLocks/>
            </p:cNvSpPr>
            <p:nvPr/>
          </p:nvSpPr>
          <p:spPr bwMode="auto">
            <a:xfrm>
              <a:off x="3980" y="3285"/>
              <a:ext cx="39" cy="47"/>
            </a:xfrm>
            <a:custGeom>
              <a:avLst/>
              <a:gdLst>
                <a:gd name="T0" fmla="*/ 33 w 354"/>
                <a:gd name="T1" fmla="*/ 39 h 418"/>
                <a:gd name="T2" fmla="*/ 30 w 354"/>
                <a:gd name="T3" fmla="*/ 48 h 418"/>
                <a:gd name="T4" fmla="*/ 23 w 354"/>
                <a:gd name="T5" fmla="*/ 71 h 418"/>
                <a:gd name="T6" fmla="*/ 15 w 354"/>
                <a:gd name="T7" fmla="*/ 107 h 418"/>
                <a:gd name="T8" fmla="*/ 7 w 354"/>
                <a:gd name="T9" fmla="*/ 155 h 418"/>
                <a:gd name="T10" fmla="*/ 1 w 354"/>
                <a:gd name="T11" fmla="*/ 212 h 418"/>
                <a:gd name="T12" fmla="*/ 0 w 354"/>
                <a:gd name="T13" fmla="*/ 276 h 418"/>
                <a:gd name="T14" fmla="*/ 6 w 354"/>
                <a:gd name="T15" fmla="*/ 345 h 418"/>
                <a:gd name="T16" fmla="*/ 21 w 354"/>
                <a:gd name="T17" fmla="*/ 418 h 418"/>
                <a:gd name="T18" fmla="*/ 21 w 354"/>
                <a:gd name="T19" fmla="*/ 415 h 418"/>
                <a:gd name="T20" fmla="*/ 21 w 354"/>
                <a:gd name="T21" fmla="*/ 405 h 418"/>
                <a:gd name="T22" fmla="*/ 21 w 354"/>
                <a:gd name="T23" fmla="*/ 390 h 418"/>
                <a:gd name="T24" fmla="*/ 21 w 354"/>
                <a:gd name="T25" fmla="*/ 372 h 418"/>
                <a:gd name="T26" fmla="*/ 23 w 354"/>
                <a:gd name="T27" fmla="*/ 348 h 418"/>
                <a:gd name="T28" fmla="*/ 27 w 354"/>
                <a:gd name="T29" fmla="*/ 324 h 418"/>
                <a:gd name="T30" fmla="*/ 31 w 354"/>
                <a:gd name="T31" fmla="*/ 296 h 418"/>
                <a:gd name="T32" fmla="*/ 37 w 354"/>
                <a:gd name="T33" fmla="*/ 267 h 418"/>
                <a:gd name="T34" fmla="*/ 46 w 354"/>
                <a:gd name="T35" fmla="*/ 239 h 418"/>
                <a:gd name="T36" fmla="*/ 57 w 354"/>
                <a:gd name="T37" fmla="*/ 211 h 418"/>
                <a:gd name="T38" fmla="*/ 70 w 354"/>
                <a:gd name="T39" fmla="*/ 185 h 418"/>
                <a:gd name="T40" fmla="*/ 88 w 354"/>
                <a:gd name="T41" fmla="*/ 160 h 418"/>
                <a:gd name="T42" fmla="*/ 109 w 354"/>
                <a:gd name="T43" fmla="*/ 139 h 418"/>
                <a:gd name="T44" fmla="*/ 133 w 354"/>
                <a:gd name="T45" fmla="*/ 121 h 418"/>
                <a:gd name="T46" fmla="*/ 163 w 354"/>
                <a:gd name="T47" fmla="*/ 109 h 418"/>
                <a:gd name="T48" fmla="*/ 197 w 354"/>
                <a:gd name="T49" fmla="*/ 102 h 418"/>
                <a:gd name="T50" fmla="*/ 199 w 354"/>
                <a:gd name="T51" fmla="*/ 100 h 418"/>
                <a:gd name="T52" fmla="*/ 205 w 354"/>
                <a:gd name="T53" fmla="*/ 96 h 418"/>
                <a:gd name="T54" fmla="*/ 215 w 354"/>
                <a:gd name="T55" fmla="*/ 88 h 418"/>
                <a:gd name="T56" fmla="*/ 231 w 354"/>
                <a:gd name="T57" fmla="*/ 78 h 418"/>
                <a:gd name="T58" fmla="*/ 252 w 354"/>
                <a:gd name="T59" fmla="*/ 66 h 418"/>
                <a:gd name="T60" fmla="*/ 280 w 354"/>
                <a:gd name="T61" fmla="*/ 52 h 418"/>
                <a:gd name="T62" fmla="*/ 314 w 354"/>
                <a:gd name="T63" fmla="*/ 35 h 418"/>
                <a:gd name="T64" fmla="*/ 354 w 354"/>
                <a:gd name="T65" fmla="*/ 17 h 418"/>
                <a:gd name="T66" fmla="*/ 352 w 354"/>
                <a:gd name="T67" fmla="*/ 16 h 418"/>
                <a:gd name="T68" fmla="*/ 346 w 354"/>
                <a:gd name="T69" fmla="*/ 15 h 418"/>
                <a:gd name="T70" fmla="*/ 337 w 354"/>
                <a:gd name="T71" fmla="*/ 13 h 418"/>
                <a:gd name="T72" fmla="*/ 324 w 354"/>
                <a:gd name="T73" fmla="*/ 11 h 418"/>
                <a:gd name="T74" fmla="*/ 308 w 354"/>
                <a:gd name="T75" fmla="*/ 8 h 418"/>
                <a:gd name="T76" fmla="*/ 290 w 354"/>
                <a:gd name="T77" fmla="*/ 6 h 418"/>
                <a:gd name="T78" fmla="*/ 269 w 354"/>
                <a:gd name="T79" fmla="*/ 4 h 418"/>
                <a:gd name="T80" fmla="*/ 246 w 354"/>
                <a:gd name="T81" fmla="*/ 1 h 418"/>
                <a:gd name="T82" fmla="*/ 222 w 354"/>
                <a:gd name="T83" fmla="*/ 0 h 418"/>
                <a:gd name="T84" fmla="*/ 197 w 354"/>
                <a:gd name="T85" fmla="*/ 1 h 418"/>
                <a:gd name="T86" fmla="*/ 170 w 354"/>
                <a:gd name="T87" fmla="*/ 3 h 418"/>
                <a:gd name="T88" fmla="*/ 143 w 354"/>
                <a:gd name="T89" fmla="*/ 6 h 418"/>
                <a:gd name="T90" fmla="*/ 115 w 354"/>
                <a:gd name="T91" fmla="*/ 11 h 418"/>
                <a:gd name="T92" fmla="*/ 87 w 354"/>
                <a:gd name="T93" fmla="*/ 18 h 418"/>
                <a:gd name="T94" fmla="*/ 59 w 354"/>
                <a:gd name="T95" fmla="*/ 27 h 418"/>
                <a:gd name="T96" fmla="*/ 33 w 354"/>
                <a:gd name="T97" fmla="*/ 3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4" h="418">
                  <a:moveTo>
                    <a:pt x="33" y="39"/>
                  </a:moveTo>
                  <a:lnTo>
                    <a:pt x="30" y="48"/>
                  </a:lnTo>
                  <a:lnTo>
                    <a:pt x="23" y="71"/>
                  </a:lnTo>
                  <a:lnTo>
                    <a:pt x="15" y="107"/>
                  </a:lnTo>
                  <a:lnTo>
                    <a:pt x="7" y="155"/>
                  </a:lnTo>
                  <a:lnTo>
                    <a:pt x="1" y="212"/>
                  </a:lnTo>
                  <a:lnTo>
                    <a:pt x="0" y="276"/>
                  </a:lnTo>
                  <a:lnTo>
                    <a:pt x="6" y="345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21" y="405"/>
                  </a:lnTo>
                  <a:lnTo>
                    <a:pt x="21" y="390"/>
                  </a:lnTo>
                  <a:lnTo>
                    <a:pt x="21" y="372"/>
                  </a:lnTo>
                  <a:lnTo>
                    <a:pt x="23" y="348"/>
                  </a:lnTo>
                  <a:lnTo>
                    <a:pt x="27" y="324"/>
                  </a:lnTo>
                  <a:lnTo>
                    <a:pt x="31" y="296"/>
                  </a:lnTo>
                  <a:lnTo>
                    <a:pt x="37" y="267"/>
                  </a:lnTo>
                  <a:lnTo>
                    <a:pt x="46" y="239"/>
                  </a:lnTo>
                  <a:lnTo>
                    <a:pt x="57" y="211"/>
                  </a:lnTo>
                  <a:lnTo>
                    <a:pt x="70" y="185"/>
                  </a:lnTo>
                  <a:lnTo>
                    <a:pt x="88" y="160"/>
                  </a:lnTo>
                  <a:lnTo>
                    <a:pt x="109" y="139"/>
                  </a:lnTo>
                  <a:lnTo>
                    <a:pt x="133" y="121"/>
                  </a:lnTo>
                  <a:lnTo>
                    <a:pt x="163" y="109"/>
                  </a:lnTo>
                  <a:lnTo>
                    <a:pt x="197" y="102"/>
                  </a:lnTo>
                  <a:lnTo>
                    <a:pt x="199" y="100"/>
                  </a:lnTo>
                  <a:lnTo>
                    <a:pt x="205" y="96"/>
                  </a:lnTo>
                  <a:lnTo>
                    <a:pt x="215" y="88"/>
                  </a:lnTo>
                  <a:lnTo>
                    <a:pt x="231" y="78"/>
                  </a:lnTo>
                  <a:lnTo>
                    <a:pt x="252" y="66"/>
                  </a:lnTo>
                  <a:lnTo>
                    <a:pt x="280" y="52"/>
                  </a:lnTo>
                  <a:lnTo>
                    <a:pt x="314" y="35"/>
                  </a:lnTo>
                  <a:lnTo>
                    <a:pt x="354" y="17"/>
                  </a:lnTo>
                  <a:lnTo>
                    <a:pt x="352" y="16"/>
                  </a:lnTo>
                  <a:lnTo>
                    <a:pt x="346" y="15"/>
                  </a:lnTo>
                  <a:lnTo>
                    <a:pt x="337" y="13"/>
                  </a:lnTo>
                  <a:lnTo>
                    <a:pt x="324" y="11"/>
                  </a:lnTo>
                  <a:lnTo>
                    <a:pt x="308" y="8"/>
                  </a:lnTo>
                  <a:lnTo>
                    <a:pt x="290" y="6"/>
                  </a:lnTo>
                  <a:lnTo>
                    <a:pt x="269" y="4"/>
                  </a:lnTo>
                  <a:lnTo>
                    <a:pt x="246" y="1"/>
                  </a:lnTo>
                  <a:lnTo>
                    <a:pt x="222" y="0"/>
                  </a:lnTo>
                  <a:lnTo>
                    <a:pt x="197" y="1"/>
                  </a:lnTo>
                  <a:lnTo>
                    <a:pt x="170" y="3"/>
                  </a:lnTo>
                  <a:lnTo>
                    <a:pt x="143" y="6"/>
                  </a:lnTo>
                  <a:lnTo>
                    <a:pt x="115" y="11"/>
                  </a:lnTo>
                  <a:lnTo>
                    <a:pt x="87" y="18"/>
                  </a:lnTo>
                  <a:lnTo>
                    <a:pt x="59" y="27"/>
                  </a:lnTo>
                  <a:lnTo>
                    <a:pt x="33" y="3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78" name="Freeform 458"/>
            <p:cNvSpPr>
              <a:spLocks/>
            </p:cNvSpPr>
            <p:nvPr/>
          </p:nvSpPr>
          <p:spPr bwMode="auto">
            <a:xfrm>
              <a:off x="3925" y="3320"/>
              <a:ext cx="32" cy="8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8 h 79"/>
                <a:gd name="T16" fmla="*/ 51 w 290"/>
                <a:gd name="T17" fmla="*/ 12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8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5 h 79"/>
                <a:gd name="T36" fmla="*/ 281 w 290"/>
                <a:gd name="T37" fmla="*/ 44 h 79"/>
                <a:gd name="T38" fmla="*/ 274 w 290"/>
                <a:gd name="T39" fmla="*/ 42 h 79"/>
                <a:gd name="T40" fmla="*/ 263 w 290"/>
                <a:gd name="T41" fmla="*/ 39 h 79"/>
                <a:gd name="T42" fmla="*/ 249 w 290"/>
                <a:gd name="T43" fmla="*/ 35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2 h 79"/>
                <a:gd name="T52" fmla="*/ 144 w 290"/>
                <a:gd name="T53" fmla="*/ 21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8"/>
                  </a:lnTo>
                  <a:lnTo>
                    <a:pt x="51" y="12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8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5"/>
                  </a:lnTo>
                  <a:lnTo>
                    <a:pt x="281" y="44"/>
                  </a:lnTo>
                  <a:lnTo>
                    <a:pt x="274" y="42"/>
                  </a:lnTo>
                  <a:lnTo>
                    <a:pt x="263" y="39"/>
                  </a:lnTo>
                  <a:lnTo>
                    <a:pt x="249" y="35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2"/>
                  </a:lnTo>
                  <a:lnTo>
                    <a:pt x="144" y="21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79" name="Freeform 459"/>
            <p:cNvSpPr>
              <a:spLocks/>
            </p:cNvSpPr>
            <p:nvPr/>
          </p:nvSpPr>
          <p:spPr bwMode="auto">
            <a:xfrm>
              <a:off x="3925" y="3299"/>
              <a:ext cx="32" cy="9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7 h 79"/>
                <a:gd name="T16" fmla="*/ 51 w 290"/>
                <a:gd name="T17" fmla="*/ 11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7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4 h 79"/>
                <a:gd name="T36" fmla="*/ 281 w 290"/>
                <a:gd name="T37" fmla="*/ 43 h 79"/>
                <a:gd name="T38" fmla="*/ 274 w 290"/>
                <a:gd name="T39" fmla="*/ 41 h 79"/>
                <a:gd name="T40" fmla="*/ 263 w 290"/>
                <a:gd name="T41" fmla="*/ 38 h 79"/>
                <a:gd name="T42" fmla="*/ 249 w 290"/>
                <a:gd name="T43" fmla="*/ 34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1 h 79"/>
                <a:gd name="T52" fmla="*/ 144 w 290"/>
                <a:gd name="T53" fmla="*/ 20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7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4"/>
                  </a:lnTo>
                  <a:lnTo>
                    <a:pt x="281" y="43"/>
                  </a:lnTo>
                  <a:lnTo>
                    <a:pt x="274" y="41"/>
                  </a:lnTo>
                  <a:lnTo>
                    <a:pt x="263" y="38"/>
                  </a:lnTo>
                  <a:lnTo>
                    <a:pt x="249" y="34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1"/>
                  </a:lnTo>
                  <a:lnTo>
                    <a:pt x="144" y="20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80" name="Freeform 460"/>
            <p:cNvSpPr>
              <a:spLocks/>
            </p:cNvSpPr>
            <p:nvPr/>
          </p:nvSpPr>
          <p:spPr bwMode="auto">
            <a:xfrm>
              <a:off x="3955" y="3289"/>
              <a:ext cx="52" cy="96"/>
            </a:xfrm>
            <a:custGeom>
              <a:avLst/>
              <a:gdLst>
                <a:gd name="T0" fmla="*/ 0 w 469"/>
                <a:gd name="T1" fmla="*/ 0 h 868"/>
                <a:gd name="T2" fmla="*/ 0 w 469"/>
                <a:gd name="T3" fmla="*/ 840 h 868"/>
                <a:gd name="T4" fmla="*/ 142 w 469"/>
                <a:gd name="T5" fmla="*/ 868 h 868"/>
                <a:gd name="T6" fmla="*/ 136 w 469"/>
                <a:gd name="T7" fmla="*/ 755 h 868"/>
                <a:gd name="T8" fmla="*/ 469 w 469"/>
                <a:gd name="T9" fmla="*/ 806 h 868"/>
                <a:gd name="T10" fmla="*/ 463 w 469"/>
                <a:gd name="T11" fmla="*/ 761 h 868"/>
                <a:gd name="T12" fmla="*/ 232 w 469"/>
                <a:gd name="T13" fmla="*/ 732 h 868"/>
                <a:gd name="T14" fmla="*/ 226 w 469"/>
                <a:gd name="T15" fmla="*/ 635 h 868"/>
                <a:gd name="T16" fmla="*/ 68 w 469"/>
                <a:gd name="T17" fmla="*/ 635 h 868"/>
                <a:gd name="T18" fmla="*/ 64 w 469"/>
                <a:gd name="T19" fmla="*/ 623 h 868"/>
                <a:gd name="T20" fmla="*/ 53 w 469"/>
                <a:gd name="T21" fmla="*/ 587 h 868"/>
                <a:gd name="T22" fmla="*/ 39 w 469"/>
                <a:gd name="T23" fmla="*/ 530 h 868"/>
                <a:gd name="T24" fmla="*/ 25 w 469"/>
                <a:gd name="T25" fmla="*/ 455 h 868"/>
                <a:gd name="T26" fmla="*/ 14 w 469"/>
                <a:gd name="T27" fmla="*/ 365 h 868"/>
                <a:gd name="T28" fmla="*/ 10 w 469"/>
                <a:gd name="T29" fmla="*/ 262 h 868"/>
                <a:gd name="T30" fmla="*/ 19 w 469"/>
                <a:gd name="T31" fmla="*/ 149 h 868"/>
                <a:gd name="T32" fmla="*/ 40 w 469"/>
                <a:gd name="T33" fmla="*/ 29 h 868"/>
                <a:gd name="T34" fmla="*/ 0 w 469"/>
                <a:gd name="T35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9" h="868">
                  <a:moveTo>
                    <a:pt x="0" y="0"/>
                  </a:moveTo>
                  <a:lnTo>
                    <a:pt x="0" y="840"/>
                  </a:lnTo>
                  <a:lnTo>
                    <a:pt x="142" y="868"/>
                  </a:lnTo>
                  <a:lnTo>
                    <a:pt x="136" y="755"/>
                  </a:lnTo>
                  <a:lnTo>
                    <a:pt x="469" y="806"/>
                  </a:lnTo>
                  <a:lnTo>
                    <a:pt x="463" y="761"/>
                  </a:lnTo>
                  <a:lnTo>
                    <a:pt x="232" y="732"/>
                  </a:lnTo>
                  <a:lnTo>
                    <a:pt x="226" y="635"/>
                  </a:lnTo>
                  <a:lnTo>
                    <a:pt x="68" y="635"/>
                  </a:lnTo>
                  <a:lnTo>
                    <a:pt x="64" y="623"/>
                  </a:lnTo>
                  <a:lnTo>
                    <a:pt x="53" y="587"/>
                  </a:lnTo>
                  <a:lnTo>
                    <a:pt x="39" y="530"/>
                  </a:lnTo>
                  <a:lnTo>
                    <a:pt x="25" y="455"/>
                  </a:lnTo>
                  <a:lnTo>
                    <a:pt x="14" y="365"/>
                  </a:lnTo>
                  <a:lnTo>
                    <a:pt x="10" y="262"/>
                  </a:lnTo>
                  <a:lnTo>
                    <a:pt x="19" y="149"/>
                  </a:lnTo>
                  <a:lnTo>
                    <a:pt x="4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81" name="Freeform 461"/>
            <p:cNvSpPr>
              <a:spLocks/>
            </p:cNvSpPr>
            <p:nvPr/>
          </p:nvSpPr>
          <p:spPr bwMode="auto">
            <a:xfrm>
              <a:off x="3981" y="3267"/>
              <a:ext cx="67" cy="13"/>
            </a:xfrm>
            <a:custGeom>
              <a:avLst/>
              <a:gdLst>
                <a:gd name="T0" fmla="*/ 0 w 604"/>
                <a:gd name="T1" fmla="*/ 118 h 118"/>
                <a:gd name="T2" fmla="*/ 3 w 604"/>
                <a:gd name="T3" fmla="*/ 117 h 118"/>
                <a:gd name="T4" fmla="*/ 14 w 604"/>
                <a:gd name="T5" fmla="*/ 113 h 118"/>
                <a:gd name="T6" fmla="*/ 29 w 604"/>
                <a:gd name="T7" fmla="*/ 108 h 118"/>
                <a:gd name="T8" fmla="*/ 50 w 604"/>
                <a:gd name="T9" fmla="*/ 101 h 118"/>
                <a:gd name="T10" fmla="*/ 77 w 604"/>
                <a:gd name="T11" fmla="*/ 93 h 118"/>
                <a:gd name="T12" fmla="*/ 107 w 604"/>
                <a:gd name="T13" fmla="*/ 85 h 118"/>
                <a:gd name="T14" fmla="*/ 143 w 604"/>
                <a:gd name="T15" fmla="*/ 76 h 118"/>
                <a:gd name="T16" fmla="*/ 181 w 604"/>
                <a:gd name="T17" fmla="*/ 69 h 118"/>
                <a:gd name="T18" fmla="*/ 224 w 604"/>
                <a:gd name="T19" fmla="*/ 62 h 118"/>
                <a:gd name="T20" fmla="*/ 270 w 604"/>
                <a:gd name="T21" fmla="*/ 57 h 118"/>
                <a:gd name="T22" fmla="*/ 319 w 604"/>
                <a:gd name="T23" fmla="*/ 53 h 118"/>
                <a:gd name="T24" fmla="*/ 369 w 604"/>
                <a:gd name="T25" fmla="*/ 52 h 118"/>
                <a:gd name="T26" fmla="*/ 422 w 604"/>
                <a:gd name="T27" fmla="*/ 53 h 118"/>
                <a:gd name="T28" fmla="*/ 476 w 604"/>
                <a:gd name="T29" fmla="*/ 58 h 118"/>
                <a:gd name="T30" fmla="*/ 531 w 604"/>
                <a:gd name="T31" fmla="*/ 66 h 118"/>
                <a:gd name="T32" fmla="*/ 587 w 604"/>
                <a:gd name="T33" fmla="*/ 78 h 118"/>
                <a:gd name="T34" fmla="*/ 604 w 604"/>
                <a:gd name="T35" fmla="*/ 0 h 118"/>
                <a:gd name="T36" fmla="*/ 600 w 604"/>
                <a:gd name="T37" fmla="*/ 0 h 118"/>
                <a:gd name="T38" fmla="*/ 587 w 604"/>
                <a:gd name="T39" fmla="*/ 0 h 118"/>
                <a:gd name="T40" fmla="*/ 566 w 604"/>
                <a:gd name="T41" fmla="*/ 0 h 118"/>
                <a:gd name="T42" fmla="*/ 540 w 604"/>
                <a:gd name="T43" fmla="*/ 1 h 118"/>
                <a:gd name="T44" fmla="*/ 507 w 604"/>
                <a:gd name="T45" fmla="*/ 2 h 118"/>
                <a:gd name="T46" fmla="*/ 470 w 604"/>
                <a:gd name="T47" fmla="*/ 3 h 118"/>
                <a:gd name="T48" fmla="*/ 428 w 604"/>
                <a:gd name="T49" fmla="*/ 6 h 118"/>
                <a:gd name="T50" fmla="*/ 383 w 604"/>
                <a:gd name="T51" fmla="*/ 8 h 118"/>
                <a:gd name="T52" fmla="*/ 335 w 604"/>
                <a:gd name="T53" fmla="*/ 12 h 118"/>
                <a:gd name="T54" fmla="*/ 285 w 604"/>
                <a:gd name="T55" fmla="*/ 16 h 118"/>
                <a:gd name="T56" fmla="*/ 235 w 604"/>
                <a:gd name="T57" fmla="*/ 21 h 118"/>
                <a:gd name="T58" fmla="*/ 186 w 604"/>
                <a:gd name="T59" fmla="*/ 28 h 118"/>
                <a:gd name="T60" fmla="*/ 136 w 604"/>
                <a:gd name="T61" fmla="*/ 36 h 118"/>
                <a:gd name="T62" fmla="*/ 88 w 604"/>
                <a:gd name="T63" fmla="*/ 45 h 118"/>
                <a:gd name="T64" fmla="*/ 42 w 604"/>
                <a:gd name="T65" fmla="*/ 55 h 118"/>
                <a:gd name="T66" fmla="*/ 0 w 604"/>
                <a:gd name="T67" fmla="*/ 67 h 118"/>
                <a:gd name="T68" fmla="*/ 0 w 604"/>
                <a:gd name="T6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4" h="118">
                  <a:moveTo>
                    <a:pt x="0" y="118"/>
                  </a:moveTo>
                  <a:lnTo>
                    <a:pt x="3" y="117"/>
                  </a:lnTo>
                  <a:lnTo>
                    <a:pt x="14" y="113"/>
                  </a:lnTo>
                  <a:lnTo>
                    <a:pt x="29" y="108"/>
                  </a:lnTo>
                  <a:lnTo>
                    <a:pt x="50" y="101"/>
                  </a:lnTo>
                  <a:lnTo>
                    <a:pt x="77" y="93"/>
                  </a:lnTo>
                  <a:lnTo>
                    <a:pt x="107" y="85"/>
                  </a:lnTo>
                  <a:lnTo>
                    <a:pt x="143" y="76"/>
                  </a:lnTo>
                  <a:lnTo>
                    <a:pt x="181" y="69"/>
                  </a:lnTo>
                  <a:lnTo>
                    <a:pt x="224" y="62"/>
                  </a:lnTo>
                  <a:lnTo>
                    <a:pt x="270" y="57"/>
                  </a:lnTo>
                  <a:lnTo>
                    <a:pt x="319" y="53"/>
                  </a:lnTo>
                  <a:lnTo>
                    <a:pt x="369" y="52"/>
                  </a:lnTo>
                  <a:lnTo>
                    <a:pt x="422" y="53"/>
                  </a:lnTo>
                  <a:lnTo>
                    <a:pt x="476" y="58"/>
                  </a:lnTo>
                  <a:lnTo>
                    <a:pt x="531" y="66"/>
                  </a:lnTo>
                  <a:lnTo>
                    <a:pt x="587" y="78"/>
                  </a:lnTo>
                  <a:lnTo>
                    <a:pt x="604" y="0"/>
                  </a:lnTo>
                  <a:lnTo>
                    <a:pt x="600" y="0"/>
                  </a:lnTo>
                  <a:lnTo>
                    <a:pt x="587" y="0"/>
                  </a:lnTo>
                  <a:lnTo>
                    <a:pt x="566" y="0"/>
                  </a:lnTo>
                  <a:lnTo>
                    <a:pt x="540" y="1"/>
                  </a:lnTo>
                  <a:lnTo>
                    <a:pt x="507" y="2"/>
                  </a:lnTo>
                  <a:lnTo>
                    <a:pt x="470" y="3"/>
                  </a:lnTo>
                  <a:lnTo>
                    <a:pt x="428" y="6"/>
                  </a:lnTo>
                  <a:lnTo>
                    <a:pt x="383" y="8"/>
                  </a:lnTo>
                  <a:lnTo>
                    <a:pt x="335" y="12"/>
                  </a:lnTo>
                  <a:lnTo>
                    <a:pt x="285" y="16"/>
                  </a:lnTo>
                  <a:lnTo>
                    <a:pt x="235" y="21"/>
                  </a:lnTo>
                  <a:lnTo>
                    <a:pt x="186" y="28"/>
                  </a:lnTo>
                  <a:lnTo>
                    <a:pt x="136" y="36"/>
                  </a:lnTo>
                  <a:lnTo>
                    <a:pt x="88" y="45"/>
                  </a:lnTo>
                  <a:lnTo>
                    <a:pt x="42" y="55"/>
                  </a:lnTo>
                  <a:lnTo>
                    <a:pt x="0" y="67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82" name="Freeform 462"/>
            <p:cNvSpPr>
              <a:spLocks/>
            </p:cNvSpPr>
            <p:nvPr/>
          </p:nvSpPr>
          <p:spPr bwMode="auto">
            <a:xfrm>
              <a:off x="3942" y="3387"/>
              <a:ext cx="113" cy="38"/>
            </a:xfrm>
            <a:custGeom>
              <a:avLst/>
              <a:gdLst>
                <a:gd name="T0" fmla="*/ 430 w 1017"/>
                <a:gd name="T1" fmla="*/ 326 h 337"/>
                <a:gd name="T2" fmla="*/ 432 w 1017"/>
                <a:gd name="T3" fmla="*/ 325 h 337"/>
                <a:gd name="T4" fmla="*/ 438 w 1017"/>
                <a:gd name="T5" fmla="*/ 323 h 337"/>
                <a:gd name="T6" fmla="*/ 447 w 1017"/>
                <a:gd name="T7" fmla="*/ 319 h 337"/>
                <a:gd name="T8" fmla="*/ 459 w 1017"/>
                <a:gd name="T9" fmla="*/ 314 h 337"/>
                <a:gd name="T10" fmla="*/ 474 w 1017"/>
                <a:gd name="T11" fmla="*/ 308 h 337"/>
                <a:gd name="T12" fmla="*/ 491 w 1017"/>
                <a:gd name="T13" fmla="*/ 301 h 337"/>
                <a:gd name="T14" fmla="*/ 509 w 1017"/>
                <a:gd name="T15" fmla="*/ 291 h 337"/>
                <a:gd name="T16" fmla="*/ 528 w 1017"/>
                <a:gd name="T17" fmla="*/ 282 h 337"/>
                <a:gd name="T18" fmla="*/ 549 w 1017"/>
                <a:gd name="T19" fmla="*/ 272 h 337"/>
                <a:gd name="T20" fmla="*/ 568 w 1017"/>
                <a:gd name="T21" fmla="*/ 260 h 337"/>
                <a:gd name="T22" fmla="*/ 587 w 1017"/>
                <a:gd name="T23" fmla="*/ 248 h 337"/>
                <a:gd name="T24" fmla="*/ 606 w 1017"/>
                <a:gd name="T25" fmla="*/ 235 h 337"/>
                <a:gd name="T26" fmla="*/ 623 w 1017"/>
                <a:gd name="T27" fmla="*/ 222 h 337"/>
                <a:gd name="T28" fmla="*/ 638 w 1017"/>
                <a:gd name="T29" fmla="*/ 208 h 337"/>
                <a:gd name="T30" fmla="*/ 651 w 1017"/>
                <a:gd name="T31" fmla="*/ 193 h 337"/>
                <a:gd name="T32" fmla="*/ 662 w 1017"/>
                <a:gd name="T33" fmla="*/ 179 h 337"/>
                <a:gd name="T34" fmla="*/ 0 w 1017"/>
                <a:gd name="T35" fmla="*/ 17 h 337"/>
                <a:gd name="T36" fmla="*/ 51 w 1017"/>
                <a:gd name="T37" fmla="*/ 0 h 337"/>
                <a:gd name="T38" fmla="*/ 1017 w 1017"/>
                <a:gd name="T39" fmla="*/ 237 h 337"/>
                <a:gd name="T40" fmla="*/ 977 w 1017"/>
                <a:gd name="T41" fmla="*/ 260 h 337"/>
                <a:gd name="T42" fmla="*/ 698 w 1017"/>
                <a:gd name="T43" fmla="*/ 188 h 337"/>
                <a:gd name="T44" fmla="*/ 697 w 1017"/>
                <a:gd name="T45" fmla="*/ 189 h 337"/>
                <a:gd name="T46" fmla="*/ 695 w 1017"/>
                <a:gd name="T47" fmla="*/ 192 h 337"/>
                <a:gd name="T48" fmla="*/ 691 w 1017"/>
                <a:gd name="T49" fmla="*/ 196 h 337"/>
                <a:gd name="T50" fmla="*/ 685 w 1017"/>
                <a:gd name="T51" fmla="*/ 202 h 337"/>
                <a:gd name="T52" fmla="*/ 678 w 1017"/>
                <a:gd name="T53" fmla="*/ 211 h 337"/>
                <a:gd name="T54" fmla="*/ 668 w 1017"/>
                <a:gd name="T55" fmla="*/ 219 h 337"/>
                <a:gd name="T56" fmla="*/ 657 w 1017"/>
                <a:gd name="T57" fmla="*/ 229 h 337"/>
                <a:gd name="T58" fmla="*/ 642 w 1017"/>
                <a:gd name="T59" fmla="*/ 239 h 337"/>
                <a:gd name="T60" fmla="*/ 626 w 1017"/>
                <a:gd name="T61" fmla="*/ 250 h 337"/>
                <a:gd name="T62" fmla="*/ 609 w 1017"/>
                <a:gd name="T63" fmla="*/ 263 h 337"/>
                <a:gd name="T64" fmla="*/ 587 w 1017"/>
                <a:gd name="T65" fmla="*/ 275 h 337"/>
                <a:gd name="T66" fmla="*/ 565 w 1017"/>
                <a:gd name="T67" fmla="*/ 287 h 337"/>
                <a:gd name="T68" fmla="*/ 540 w 1017"/>
                <a:gd name="T69" fmla="*/ 301 h 337"/>
                <a:gd name="T70" fmla="*/ 511 w 1017"/>
                <a:gd name="T71" fmla="*/ 313 h 337"/>
                <a:gd name="T72" fmla="*/ 480 w 1017"/>
                <a:gd name="T73" fmla="*/ 325 h 337"/>
                <a:gd name="T74" fmla="*/ 447 w 1017"/>
                <a:gd name="T75" fmla="*/ 337 h 337"/>
                <a:gd name="T76" fmla="*/ 430 w 1017"/>
                <a:gd name="T77" fmla="*/ 32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17" h="337">
                  <a:moveTo>
                    <a:pt x="430" y="326"/>
                  </a:moveTo>
                  <a:lnTo>
                    <a:pt x="432" y="325"/>
                  </a:lnTo>
                  <a:lnTo>
                    <a:pt x="438" y="323"/>
                  </a:lnTo>
                  <a:lnTo>
                    <a:pt x="447" y="319"/>
                  </a:lnTo>
                  <a:lnTo>
                    <a:pt x="459" y="314"/>
                  </a:lnTo>
                  <a:lnTo>
                    <a:pt x="474" y="308"/>
                  </a:lnTo>
                  <a:lnTo>
                    <a:pt x="491" y="301"/>
                  </a:lnTo>
                  <a:lnTo>
                    <a:pt x="509" y="291"/>
                  </a:lnTo>
                  <a:lnTo>
                    <a:pt x="528" y="282"/>
                  </a:lnTo>
                  <a:lnTo>
                    <a:pt x="549" y="272"/>
                  </a:lnTo>
                  <a:lnTo>
                    <a:pt x="568" y="260"/>
                  </a:lnTo>
                  <a:lnTo>
                    <a:pt x="587" y="248"/>
                  </a:lnTo>
                  <a:lnTo>
                    <a:pt x="606" y="235"/>
                  </a:lnTo>
                  <a:lnTo>
                    <a:pt x="623" y="222"/>
                  </a:lnTo>
                  <a:lnTo>
                    <a:pt x="638" y="208"/>
                  </a:lnTo>
                  <a:lnTo>
                    <a:pt x="651" y="193"/>
                  </a:lnTo>
                  <a:lnTo>
                    <a:pt x="662" y="179"/>
                  </a:lnTo>
                  <a:lnTo>
                    <a:pt x="0" y="17"/>
                  </a:lnTo>
                  <a:lnTo>
                    <a:pt x="51" y="0"/>
                  </a:lnTo>
                  <a:lnTo>
                    <a:pt x="1017" y="237"/>
                  </a:lnTo>
                  <a:lnTo>
                    <a:pt x="977" y="260"/>
                  </a:lnTo>
                  <a:lnTo>
                    <a:pt x="698" y="188"/>
                  </a:lnTo>
                  <a:lnTo>
                    <a:pt x="697" y="189"/>
                  </a:lnTo>
                  <a:lnTo>
                    <a:pt x="695" y="192"/>
                  </a:lnTo>
                  <a:lnTo>
                    <a:pt x="691" y="196"/>
                  </a:lnTo>
                  <a:lnTo>
                    <a:pt x="685" y="202"/>
                  </a:lnTo>
                  <a:lnTo>
                    <a:pt x="678" y="211"/>
                  </a:lnTo>
                  <a:lnTo>
                    <a:pt x="668" y="219"/>
                  </a:lnTo>
                  <a:lnTo>
                    <a:pt x="657" y="229"/>
                  </a:lnTo>
                  <a:lnTo>
                    <a:pt x="642" y="239"/>
                  </a:lnTo>
                  <a:lnTo>
                    <a:pt x="626" y="250"/>
                  </a:lnTo>
                  <a:lnTo>
                    <a:pt x="609" y="263"/>
                  </a:lnTo>
                  <a:lnTo>
                    <a:pt x="587" y="275"/>
                  </a:lnTo>
                  <a:lnTo>
                    <a:pt x="565" y="287"/>
                  </a:lnTo>
                  <a:lnTo>
                    <a:pt x="540" y="301"/>
                  </a:lnTo>
                  <a:lnTo>
                    <a:pt x="511" y="313"/>
                  </a:lnTo>
                  <a:lnTo>
                    <a:pt x="480" y="325"/>
                  </a:lnTo>
                  <a:lnTo>
                    <a:pt x="447" y="337"/>
                  </a:lnTo>
                  <a:lnTo>
                    <a:pt x="430" y="3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83" name="Freeform 463"/>
            <p:cNvSpPr>
              <a:spLocks/>
            </p:cNvSpPr>
            <p:nvPr/>
          </p:nvSpPr>
          <p:spPr bwMode="auto">
            <a:xfrm>
              <a:off x="3918" y="3397"/>
              <a:ext cx="116" cy="34"/>
            </a:xfrm>
            <a:custGeom>
              <a:avLst/>
              <a:gdLst>
                <a:gd name="T0" fmla="*/ 0 w 1036"/>
                <a:gd name="T1" fmla="*/ 0 h 303"/>
                <a:gd name="T2" fmla="*/ 1013 w 1036"/>
                <a:gd name="T3" fmla="*/ 303 h 303"/>
                <a:gd name="T4" fmla="*/ 1036 w 1036"/>
                <a:gd name="T5" fmla="*/ 303 h 303"/>
                <a:gd name="T6" fmla="*/ 31 w 1036"/>
                <a:gd name="T7" fmla="*/ 0 h 303"/>
                <a:gd name="T8" fmla="*/ 0 w 1036"/>
                <a:gd name="T9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303">
                  <a:moveTo>
                    <a:pt x="0" y="0"/>
                  </a:moveTo>
                  <a:lnTo>
                    <a:pt x="1013" y="303"/>
                  </a:lnTo>
                  <a:lnTo>
                    <a:pt x="1036" y="303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84" name="Freeform 464"/>
            <p:cNvSpPr>
              <a:spLocks/>
            </p:cNvSpPr>
            <p:nvPr/>
          </p:nvSpPr>
          <p:spPr bwMode="auto">
            <a:xfrm>
              <a:off x="3938" y="3393"/>
              <a:ext cx="113" cy="30"/>
            </a:xfrm>
            <a:custGeom>
              <a:avLst/>
              <a:gdLst>
                <a:gd name="T0" fmla="*/ 0 w 1023"/>
                <a:gd name="T1" fmla="*/ 1 h 270"/>
                <a:gd name="T2" fmla="*/ 1001 w 1023"/>
                <a:gd name="T3" fmla="*/ 270 h 270"/>
                <a:gd name="T4" fmla="*/ 1023 w 1023"/>
                <a:gd name="T5" fmla="*/ 269 h 270"/>
                <a:gd name="T6" fmla="*/ 31 w 1023"/>
                <a:gd name="T7" fmla="*/ 0 h 270"/>
                <a:gd name="T8" fmla="*/ 0 w 1023"/>
                <a:gd name="T9" fmla="*/ 1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3" h="270">
                  <a:moveTo>
                    <a:pt x="0" y="1"/>
                  </a:moveTo>
                  <a:lnTo>
                    <a:pt x="1001" y="270"/>
                  </a:lnTo>
                  <a:lnTo>
                    <a:pt x="1023" y="269"/>
                  </a:lnTo>
                  <a:lnTo>
                    <a:pt x="3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85" name="Freeform 465"/>
            <p:cNvSpPr>
              <a:spLocks/>
            </p:cNvSpPr>
            <p:nvPr/>
          </p:nvSpPr>
          <p:spPr bwMode="auto">
            <a:xfrm>
              <a:off x="3929" y="3394"/>
              <a:ext cx="114" cy="33"/>
            </a:xfrm>
            <a:custGeom>
              <a:avLst/>
              <a:gdLst>
                <a:gd name="T0" fmla="*/ 0 w 1028"/>
                <a:gd name="T1" fmla="*/ 0 h 299"/>
                <a:gd name="T2" fmla="*/ 1009 w 1028"/>
                <a:gd name="T3" fmla="*/ 299 h 299"/>
                <a:gd name="T4" fmla="*/ 1028 w 1028"/>
                <a:gd name="T5" fmla="*/ 292 h 299"/>
                <a:gd name="T6" fmla="*/ 30 w 1028"/>
                <a:gd name="T7" fmla="*/ 0 h 299"/>
                <a:gd name="T8" fmla="*/ 0 w 1028"/>
                <a:gd name="T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8" h="299">
                  <a:moveTo>
                    <a:pt x="0" y="0"/>
                  </a:moveTo>
                  <a:lnTo>
                    <a:pt x="1009" y="299"/>
                  </a:lnTo>
                  <a:lnTo>
                    <a:pt x="1028" y="292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312786" name="Group 466"/>
          <p:cNvGrpSpPr>
            <a:grpSpLocks/>
          </p:cNvGrpSpPr>
          <p:nvPr/>
        </p:nvGrpSpPr>
        <p:grpSpPr bwMode="auto">
          <a:xfrm>
            <a:off x="5588000" y="4610100"/>
            <a:ext cx="338138" cy="282575"/>
            <a:chOff x="3899" y="3264"/>
            <a:chExt cx="213" cy="178"/>
          </a:xfrm>
        </p:grpSpPr>
        <p:sp>
          <p:nvSpPr>
            <p:cNvPr id="312787" name="Freeform 467"/>
            <p:cNvSpPr>
              <a:spLocks/>
            </p:cNvSpPr>
            <p:nvPr/>
          </p:nvSpPr>
          <p:spPr bwMode="auto">
            <a:xfrm>
              <a:off x="3899" y="3264"/>
              <a:ext cx="213" cy="178"/>
            </a:xfrm>
            <a:custGeom>
              <a:avLst/>
              <a:gdLst>
                <a:gd name="T0" fmla="*/ 539 w 1913"/>
                <a:gd name="T1" fmla="*/ 115 h 1606"/>
                <a:gd name="T2" fmla="*/ 544 w 1913"/>
                <a:gd name="T3" fmla="*/ 114 h 1606"/>
                <a:gd name="T4" fmla="*/ 555 w 1913"/>
                <a:gd name="T5" fmla="*/ 110 h 1606"/>
                <a:gd name="T6" fmla="*/ 574 w 1913"/>
                <a:gd name="T7" fmla="*/ 103 h 1606"/>
                <a:gd name="T8" fmla="*/ 602 w 1913"/>
                <a:gd name="T9" fmla="*/ 95 h 1606"/>
                <a:gd name="T10" fmla="*/ 636 w 1913"/>
                <a:gd name="T11" fmla="*/ 85 h 1606"/>
                <a:gd name="T12" fmla="*/ 679 w 1913"/>
                <a:gd name="T13" fmla="*/ 75 h 1606"/>
                <a:gd name="T14" fmla="*/ 730 w 1913"/>
                <a:gd name="T15" fmla="*/ 64 h 1606"/>
                <a:gd name="T16" fmla="*/ 789 w 1913"/>
                <a:gd name="T17" fmla="*/ 52 h 1606"/>
                <a:gd name="T18" fmla="*/ 855 w 1913"/>
                <a:gd name="T19" fmla="*/ 41 h 1606"/>
                <a:gd name="T20" fmla="*/ 929 w 1913"/>
                <a:gd name="T21" fmla="*/ 31 h 1606"/>
                <a:gd name="T22" fmla="*/ 1013 w 1913"/>
                <a:gd name="T23" fmla="*/ 21 h 1606"/>
                <a:gd name="T24" fmla="*/ 1103 w 1913"/>
                <a:gd name="T25" fmla="*/ 13 h 1606"/>
                <a:gd name="T26" fmla="*/ 1202 w 1913"/>
                <a:gd name="T27" fmla="*/ 6 h 1606"/>
                <a:gd name="T28" fmla="*/ 1309 w 1913"/>
                <a:gd name="T29" fmla="*/ 1 h 1606"/>
                <a:gd name="T30" fmla="*/ 1425 w 1913"/>
                <a:gd name="T31" fmla="*/ 0 h 1606"/>
                <a:gd name="T32" fmla="*/ 1548 w 1913"/>
                <a:gd name="T33" fmla="*/ 1 h 1606"/>
                <a:gd name="T34" fmla="*/ 1601 w 1913"/>
                <a:gd name="T35" fmla="*/ 221 h 1606"/>
                <a:gd name="T36" fmla="*/ 1620 w 1913"/>
                <a:gd name="T37" fmla="*/ 230 h 1606"/>
                <a:gd name="T38" fmla="*/ 1663 w 1913"/>
                <a:gd name="T39" fmla="*/ 260 h 1606"/>
                <a:gd name="T40" fmla="*/ 1709 w 1913"/>
                <a:gd name="T41" fmla="*/ 312 h 1606"/>
                <a:gd name="T42" fmla="*/ 1736 w 1913"/>
                <a:gd name="T43" fmla="*/ 388 h 1606"/>
                <a:gd name="T44" fmla="*/ 1849 w 1913"/>
                <a:gd name="T45" fmla="*/ 898 h 1606"/>
                <a:gd name="T46" fmla="*/ 1895 w 1913"/>
                <a:gd name="T47" fmla="*/ 1110 h 1606"/>
                <a:gd name="T48" fmla="*/ 1902 w 1913"/>
                <a:gd name="T49" fmla="*/ 1125 h 1606"/>
                <a:gd name="T50" fmla="*/ 1912 w 1913"/>
                <a:gd name="T51" fmla="*/ 1166 h 1606"/>
                <a:gd name="T52" fmla="*/ 1911 w 1913"/>
                <a:gd name="T53" fmla="*/ 1229 h 1606"/>
                <a:gd name="T54" fmla="*/ 1884 w 1913"/>
                <a:gd name="T55" fmla="*/ 1307 h 1606"/>
                <a:gd name="T56" fmla="*/ 0 w 1913"/>
                <a:gd name="T57" fmla="*/ 1258 h 1606"/>
                <a:gd name="T58" fmla="*/ 188 w 1913"/>
                <a:gd name="T59" fmla="*/ 1159 h 1606"/>
                <a:gd name="T60" fmla="*/ 189 w 1913"/>
                <a:gd name="T61" fmla="*/ 220 h 1606"/>
                <a:gd name="T62" fmla="*/ 198 w 1913"/>
                <a:gd name="T63" fmla="*/ 214 h 1606"/>
                <a:gd name="T64" fmla="*/ 218 w 1913"/>
                <a:gd name="T65" fmla="*/ 203 h 1606"/>
                <a:gd name="T66" fmla="*/ 245 w 1913"/>
                <a:gd name="T67" fmla="*/ 191 h 1606"/>
                <a:gd name="T68" fmla="*/ 281 w 1913"/>
                <a:gd name="T69" fmla="*/ 179 h 1606"/>
                <a:gd name="T70" fmla="*/ 326 w 1913"/>
                <a:gd name="T71" fmla="*/ 173 h 1606"/>
                <a:gd name="T72" fmla="*/ 378 w 1913"/>
                <a:gd name="T73" fmla="*/ 172 h 1606"/>
                <a:gd name="T74" fmla="*/ 439 w 1913"/>
                <a:gd name="T75" fmla="*/ 181 h 1606"/>
                <a:gd name="T76" fmla="*/ 518 w 1913"/>
                <a:gd name="T77" fmla="*/ 213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13" h="1606">
                  <a:moveTo>
                    <a:pt x="518" y="213"/>
                  </a:moveTo>
                  <a:lnTo>
                    <a:pt x="539" y="115"/>
                  </a:lnTo>
                  <a:lnTo>
                    <a:pt x="540" y="115"/>
                  </a:lnTo>
                  <a:lnTo>
                    <a:pt x="544" y="114"/>
                  </a:lnTo>
                  <a:lnTo>
                    <a:pt x="549" y="112"/>
                  </a:lnTo>
                  <a:lnTo>
                    <a:pt x="555" y="110"/>
                  </a:lnTo>
                  <a:lnTo>
                    <a:pt x="564" y="107"/>
                  </a:lnTo>
                  <a:lnTo>
                    <a:pt x="574" y="103"/>
                  </a:lnTo>
                  <a:lnTo>
                    <a:pt x="586" y="100"/>
                  </a:lnTo>
                  <a:lnTo>
                    <a:pt x="602" y="95"/>
                  </a:lnTo>
                  <a:lnTo>
                    <a:pt x="618" y="90"/>
                  </a:lnTo>
                  <a:lnTo>
                    <a:pt x="636" y="85"/>
                  </a:lnTo>
                  <a:lnTo>
                    <a:pt x="656" y="80"/>
                  </a:lnTo>
                  <a:lnTo>
                    <a:pt x="679" y="75"/>
                  </a:lnTo>
                  <a:lnTo>
                    <a:pt x="703" y="70"/>
                  </a:lnTo>
                  <a:lnTo>
                    <a:pt x="730" y="64"/>
                  </a:lnTo>
                  <a:lnTo>
                    <a:pt x="758" y="58"/>
                  </a:lnTo>
                  <a:lnTo>
                    <a:pt x="789" y="52"/>
                  </a:lnTo>
                  <a:lnTo>
                    <a:pt x="820" y="46"/>
                  </a:lnTo>
                  <a:lnTo>
                    <a:pt x="855" y="41"/>
                  </a:lnTo>
                  <a:lnTo>
                    <a:pt x="892" y="36"/>
                  </a:lnTo>
                  <a:lnTo>
                    <a:pt x="929" y="31"/>
                  </a:lnTo>
                  <a:lnTo>
                    <a:pt x="970" y="26"/>
                  </a:lnTo>
                  <a:lnTo>
                    <a:pt x="1013" y="21"/>
                  </a:lnTo>
                  <a:lnTo>
                    <a:pt x="1056" y="17"/>
                  </a:lnTo>
                  <a:lnTo>
                    <a:pt x="1103" y="13"/>
                  </a:lnTo>
                  <a:lnTo>
                    <a:pt x="1152" y="10"/>
                  </a:lnTo>
                  <a:lnTo>
                    <a:pt x="1202" y="6"/>
                  </a:lnTo>
                  <a:lnTo>
                    <a:pt x="1255" y="3"/>
                  </a:lnTo>
                  <a:lnTo>
                    <a:pt x="1309" y="1"/>
                  </a:lnTo>
                  <a:lnTo>
                    <a:pt x="1366" y="0"/>
                  </a:lnTo>
                  <a:lnTo>
                    <a:pt x="1425" y="0"/>
                  </a:lnTo>
                  <a:lnTo>
                    <a:pt x="1485" y="0"/>
                  </a:lnTo>
                  <a:lnTo>
                    <a:pt x="1548" y="1"/>
                  </a:lnTo>
                  <a:lnTo>
                    <a:pt x="1616" y="39"/>
                  </a:lnTo>
                  <a:lnTo>
                    <a:pt x="1601" y="221"/>
                  </a:lnTo>
                  <a:lnTo>
                    <a:pt x="1606" y="223"/>
                  </a:lnTo>
                  <a:lnTo>
                    <a:pt x="1620" y="230"/>
                  </a:lnTo>
                  <a:lnTo>
                    <a:pt x="1640" y="243"/>
                  </a:lnTo>
                  <a:lnTo>
                    <a:pt x="1663" y="260"/>
                  </a:lnTo>
                  <a:lnTo>
                    <a:pt x="1688" y="284"/>
                  </a:lnTo>
                  <a:lnTo>
                    <a:pt x="1709" y="312"/>
                  </a:lnTo>
                  <a:lnTo>
                    <a:pt x="1726" y="347"/>
                  </a:lnTo>
                  <a:lnTo>
                    <a:pt x="1736" y="388"/>
                  </a:lnTo>
                  <a:lnTo>
                    <a:pt x="1891" y="528"/>
                  </a:lnTo>
                  <a:lnTo>
                    <a:pt x="1849" y="898"/>
                  </a:lnTo>
                  <a:lnTo>
                    <a:pt x="1601" y="1023"/>
                  </a:lnTo>
                  <a:lnTo>
                    <a:pt x="1895" y="1110"/>
                  </a:lnTo>
                  <a:lnTo>
                    <a:pt x="1897" y="1114"/>
                  </a:lnTo>
                  <a:lnTo>
                    <a:pt x="1902" y="1125"/>
                  </a:lnTo>
                  <a:lnTo>
                    <a:pt x="1907" y="1143"/>
                  </a:lnTo>
                  <a:lnTo>
                    <a:pt x="1912" y="1166"/>
                  </a:lnTo>
                  <a:lnTo>
                    <a:pt x="1913" y="1195"/>
                  </a:lnTo>
                  <a:lnTo>
                    <a:pt x="1911" y="1229"/>
                  </a:lnTo>
                  <a:lnTo>
                    <a:pt x="1901" y="1266"/>
                  </a:lnTo>
                  <a:lnTo>
                    <a:pt x="1884" y="1307"/>
                  </a:lnTo>
                  <a:lnTo>
                    <a:pt x="1107" y="1606"/>
                  </a:lnTo>
                  <a:lnTo>
                    <a:pt x="0" y="1258"/>
                  </a:lnTo>
                  <a:lnTo>
                    <a:pt x="19" y="1217"/>
                  </a:lnTo>
                  <a:lnTo>
                    <a:pt x="188" y="1159"/>
                  </a:lnTo>
                  <a:lnTo>
                    <a:pt x="188" y="221"/>
                  </a:lnTo>
                  <a:lnTo>
                    <a:pt x="189" y="220"/>
                  </a:lnTo>
                  <a:lnTo>
                    <a:pt x="193" y="217"/>
                  </a:lnTo>
                  <a:lnTo>
                    <a:pt x="198" y="214"/>
                  </a:lnTo>
                  <a:lnTo>
                    <a:pt x="207" y="209"/>
                  </a:lnTo>
                  <a:lnTo>
                    <a:pt x="218" y="203"/>
                  </a:lnTo>
                  <a:lnTo>
                    <a:pt x="230" y="197"/>
                  </a:lnTo>
                  <a:lnTo>
                    <a:pt x="245" y="191"/>
                  </a:lnTo>
                  <a:lnTo>
                    <a:pt x="262" y="184"/>
                  </a:lnTo>
                  <a:lnTo>
                    <a:pt x="281" y="179"/>
                  </a:lnTo>
                  <a:lnTo>
                    <a:pt x="302" y="175"/>
                  </a:lnTo>
                  <a:lnTo>
                    <a:pt x="326" y="173"/>
                  </a:lnTo>
                  <a:lnTo>
                    <a:pt x="350" y="171"/>
                  </a:lnTo>
                  <a:lnTo>
                    <a:pt x="378" y="172"/>
                  </a:lnTo>
                  <a:lnTo>
                    <a:pt x="407" y="175"/>
                  </a:lnTo>
                  <a:lnTo>
                    <a:pt x="439" y="181"/>
                  </a:lnTo>
                  <a:lnTo>
                    <a:pt x="471" y="191"/>
                  </a:lnTo>
                  <a:lnTo>
                    <a:pt x="518" y="21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88" name="Freeform 468"/>
            <p:cNvSpPr>
              <a:spLocks/>
            </p:cNvSpPr>
            <p:nvPr/>
          </p:nvSpPr>
          <p:spPr bwMode="auto">
            <a:xfrm>
              <a:off x="3977" y="3278"/>
              <a:ext cx="68" cy="78"/>
            </a:xfrm>
            <a:custGeom>
              <a:avLst/>
              <a:gdLst>
                <a:gd name="T0" fmla="*/ 609 w 614"/>
                <a:gd name="T1" fmla="*/ 26 h 697"/>
                <a:gd name="T2" fmla="*/ 606 w 614"/>
                <a:gd name="T3" fmla="*/ 25 h 697"/>
                <a:gd name="T4" fmla="*/ 596 w 614"/>
                <a:gd name="T5" fmla="*/ 23 h 697"/>
                <a:gd name="T6" fmla="*/ 581 w 614"/>
                <a:gd name="T7" fmla="*/ 18 h 697"/>
                <a:gd name="T8" fmla="*/ 559 w 614"/>
                <a:gd name="T9" fmla="*/ 14 h 697"/>
                <a:gd name="T10" fmla="*/ 534 w 614"/>
                <a:gd name="T11" fmla="*/ 10 h 697"/>
                <a:gd name="T12" fmla="*/ 503 w 614"/>
                <a:gd name="T13" fmla="*/ 6 h 697"/>
                <a:gd name="T14" fmla="*/ 469 w 614"/>
                <a:gd name="T15" fmla="*/ 3 h 697"/>
                <a:gd name="T16" fmla="*/ 430 w 614"/>
                <a:gd name="T17" fmla="*/ 1 h 697"/>
                <a:gd name="T18" fmla="*/ 388 w 614"/>
                <a:gd name="T19" fmla="*/ 0 h 697"/>
                <a:gd name="T20" fmla="*/ 344 w 614"/>
                <a:gd name="T21" fmla="*/ 2 h 697"/>
                <a:gd name="T22" fmla="*/ 297 w 614"/>
                <a:gd name="T23" fmla="*/ 6 h 697"/>
                <a:gd name="T24" fmla="*/ 247 w 614"/>
                <a:gd name="T25" fmla="*/ 14 h 697"/>
                <a:gd name="T26" fmla="*/ 197 w 614"/>
                <a:gd name="T27" fmla="*/ 25 h 697"/>
                <a:gd name="T28" fmla="*/ 145 w 614"/>
                <a:gd name="T29" fmla="*/ 40 h 697"/>
                <a:gd name="T30" fmla="*/ 92 w 614"/>
                <a:gd name="T31" fmla="*/ 58 h 697"/>
                <a:gd name="T32" fmla="*/ 39 w 614"/>
                <a:gd name="T33" fmla="*/ 83 h 697"/>
                <a:gd name="T34" fmla="*/ 35 w 614"/>
                <a:gd name="T35" fmla="*/ 96 h 697"/>
                <a:gd name="T36" fmla="*/ 26 w 614"/>
                <a:gd name="T37" fmla="*/ 134 h 697"/>
                <a:gd name="T38" fmla="*/ 15 w 614"/>
                <a:gd name="T39" fmla="*/ 192 h 697"/>
                <a:gd name="T40" fmla="*/ 5 w 614"/>
                <a:gd name="T41" fmla="*/ 268 h 697"/>
                <a:gd name="T42" fmla="*/ 0 w 614"/>
                <a:gd name="T43" fmla="*/ 358 h 697"/>
                <a:gd name="T44" fmla="*/ 4 w 614"/>
                <a:gd name="T45" fmla="*/ 459 h 697"/>
                <a:gd name="T46" fmla="*/ 19 w 614"/>
                <a:gd name="T47" fmla="*/ 568 h 697"/>
                <a:gd name="T48" fmla="*/ 50 w 614"/>
                <a:gd name="T49" fmla="*/ 679 h 697"/>
                <a:gd name="T50" fmla="*/ 54 w 614"/>
                <a:gd name="T51" fmla="*/ 679 h 697"/>
                <a:gd name="T52" fmla="*/ 62 w 614"/>
                <a:gd name="T53" fmla="*/ 678 h 697"/>
                <a:gd name="T54" fmla="*/ 75 w 614"/>
                <a:gd name="T55" fmla="*/ 676 h 697"/>
                <a:gd name="T56" fmla="*/ 93 w 614"/>
                <a:gd name="T57" fmla="*/ 675 h 697"/>
                <a:gd name="T58" fmla="*/ 117 w 614"/>
                <a:gd name="T59" fmla="*/ 673 h 697"/>
                <a:gd name="T60" fmla="*/ 144 w 614"/>
                <a:gd name="T61" fmla="*/ 671 h 697"/>
                <a:gd name="T62" fmla="*/ 177 w 614"/>
                <a:gd name="T63" fmla="*/ 670 h 697"/>
                <a:gd name="T64" fmla="*/ 212 w 614"/>
                <a:gd name="T65" fmla="*/ 669 h 697"/>
                <a:gd name="T66" fmla="*/ 252 w 614"/>
                <a:gd name="T67" fmla="*/ 668 h 697"/>
                <a:gd name="T68" fmla="*/ 295 w 614"/>
                <a:gd name="T69" fmla="*/ 669 h 697"/>
                <a:gd name="T70" fmla="*/ 342 w 614"/>
                <a:gd name="T71" fmla="*/ 670 h 697"/>
                <a:gd name="T72" fmla="*/ 391 w 614"/>
                <a:gd name="T73" fmla="*/ 672 h 697"/>
                <a:gd name="T74" fmla="*/ 443 w 614"/>
                <a:gd name="T75" fmla="*/ 676 h 697"/>
                <a:gd name="T76" fmla="*/ 498 w 614"/>
                <a:gd name="T77" fmla="*/ 681 h 697"/>
                <a:gd name="T78" fmla="*/ 555 w 614"/>
                <a:gd name="T79" fmla="*/ 688 h 697"/>
                <a:gd name="T80" fmla="*/ 614 w 614"/>
                <a:gd name="T81" fmla="*/ 697 h 697"/>
                <a:gd name="T82" fmla="*/ 611 w 614"/>
                <a:gd name="T83" fmla="*/ 676 h 697"/>
                <a:gd name="T84" fmla="*/ 605 w 614"/>
                <a:gd name="T85" fmla="*/ 621 h 697"/>
                <a:gd name="T86" fmla="*/ 596 w 614"/>
                <a:gd name="T87" fmla="*/ 538 h 697"/>
                <a:gd name="T88" fmla="*/ 589 w 614"/>
                <a:gd name="T89" fmla="*/ 438 h 697"/>
                <a:gd name="T90" fmla="*/ 584 w 614"/>
                <a:gd name="T91" fmla="*/ 327 h 697"/>
                <a:gd name="T92" fmla="*/ 584 w 614"/>
                <a:gd name="T93" fmla="*/ 217 h 697"/>
                <a:gd name="T94" fmla="*/ 592 w 614"/>
                <a:gd name="T95" fmla="*/ 114 h 697"/>
                <a:gd name="T96" fmla="*/ 609 w 614"/>
                <a:gd name="T97" fmla="*/ 26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14" h="697">
                  <a:moveTo>
                    <a:pt x="609" y="26"/>
                  </a:moveTo>
                  <a:lnTo>
                    <a:pt x="606" y="25"/>
                  </a:lnTo>
                  <a:lnTo>
                    <a:pt x="596" y="23"/>
                  </a:lnTo>
                  <a:lnTo>
                    <a:pt x="581" y="18"/>
                  </a:lnTo>
                  <a:lnTo>
                    <a:pt x="559" y="14"/>
                  </a:lnTo>
                  <a:lnTo>
                    <a:pt x="534" y="10"/>
                  </a:lnTo>
                  <a:lnTo>
                    <a:pt x="503" y="6"/>
                  </a:lnTo>
                  <a:lnTo>
                    <a:pt x="469" y="3"/>
                  </a:lnTo>
                  <a:lnTo>
                    <a:pt x="430" y="1"/>
                  </a:lnTo>
                  <a:lnTo>
                    <a:pt x="388" y="0"/>
                  </a:lnTo>
                  <a:lnTo>
                    <a:pt x="344" y="2"/>
                  </a:lnTo>
                  <a:lnTo>
                    <a:pt x="297" y="6"/>
                  </a:lnTo>
                  <a:lnTo>
                    <a:pt x="247" y="14"/>
                  </a:lnTo>
                  <a:lnTo>
                    <a:pt x="197" y="25"/>
                  </a:lnTo>
                  <a:lnTo>
                    <a:pt x="145" y="40"/>
                  </a:lnTo>
                  <a:lnTo>
                    <a:pt x="92" y="58"/>
                  </a:lnTo>
                  <a:lnTo>
                    <a:pt x="39" y="83"/>
                  </a:lnTo>
                  <a:lnTo>
                    <a:pt x="35" y="96"/>
                  </a:lnTo>
                  <a:lnTo>
                    <a:pt x="26" y="134"/>
                  </a:lnTo>
                  <a:lnTo>
                    <a:pt x="15" y="192"/>
                  </a:lnTo>
                  <a:lnTo>
                    <a:pt x="5" y="268"/>
                  </a:lnTo>
                  <a:lnTo>
                    <a:pt x="0" y="358"/>
                  </a:lnTo>
                  <a:lnTo>
                    <a:pt x="4" y="459"/>
                  </a:lnTo>
                  <a:lnTo>
                    <a:pt x="19" y="568"/>
                  </a:lnTo>
                  <a:lnTo>
                    <a:pt x="50" y="679"/>
                  </a:lnTo>
                  <a:lnTo>
                    <a:pt x="54" y="679"/>
                  </a:lnTo>
                  <a:lnTo>
                    <a:pt x="62" y="678"/>
                  </a:lnTo>
                  <a:lnTo>
                    <a:pt x="75" y="676"/>
                  </a:lnTo>
                  <a:lnTo>
                    <a:pt x="93" y="675"/>
                  </a:lnTo>
                  <a:lnTo>
                    <a:pt x="117" y="673"/>
                  </a:lnTo>
                  <a:lnTo>
                    <a:pt x="144" y="671"/>
                  </a:lnTo>
                  <a:lnTo>
                    <a:pt x="177" y="670"/>
                  </a:lnTo>
                  <a:lnTo>
                    <a:pt x="212" y="669"/>
                  </a:lnTo>
                  <a:lnTo>
                    <a:pt x="252" y="668"/>
                  </a:lnTo>
                  <a:lnTo>
                    <a:pt x="295" y="669"/>
                  </a:lnTo>
                  <a:lnTo>
                    <a:pt x="342" y="670"/>
                  </a:lnTo>
                  <a:lnTo>
                    <a:pt x="391" y="672"/>
                  </a:lnTo>
                  <a:lnTo>
                    <a:pt x="443" y="676"/>
                  </a:lnTo>
                  <a:lnTo>
                    <a:pt x="498" y="681"/>
                  </a:lnTo>
                  <a:lnTo>
                    <a:pt x="555" y="688"/>
                  </a:lnTo>
                  <a:lnTo>
                    <a:pt x="614" y="697"/>
                  </a:lnTo>
                  <a:lnTo>
                    <a:pt x="611" y="676"/>
                  </a:lnTo>
                  <a:lnTo>
                    <a:pt x="605" y="621"/>
                  </a:lnTo>
                  <a:lnTo>
                    <a:pt x="596" y="538"/>
                  </a:lnTo>
                  <a:lnTo>
                    <a:pt x="589" y="438"/>
                  </a:lnTo>
                  <a:lnTo>
                    <a:pt x="584" y="327"/>
                  </a:lnTo>
                  <a:lnTo>
                    <a:pt x="584" y="217"/>
                  </a:lnTo>
                  <a:lnTo>
                    <a:pt x="592" y="114"/>
                  </a:lnTo>
                  <a:lnTo>
                    <a:pt x="609" y="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89" name="Freeform 469"/>
            <p:cNvSpPr>
              <a:spLocks/>
            </p:cNvSpPr>
            <p:nvPr/>
          </p:nvSpPr>
          <p:spPr bwMode="auto">
            <a:xfrm>
              <a:off x="3984" y="3299"/>
              <a:ext cx="113" cy="77"/>
            </a:xfrm>
            <a:custGeom>
              <a:avLst/>
              <a:gdLst>
                <a:gd name="T0" fmla="*/ 6 w 1014"/>
                <a:gd name="T1" fmla="*/ 523 h 693"/>
                <a:gd name="T2" fmla="*/ 0 w 1014"/>
                <a:gd name="T3" fmla="*/ 608 h 693"/>
                <a:gd name="T4" fmla="*/ 660 w 1014"/>
                <a:gd name="T5" fmla="*/ 693 h 693"/>
                <a:gd name="T6" fmla="*/ 665 w 1014"/>
                <a:gd name="T7" fmla="*/ 691 h 693"/>
                <a:gd name="T8" fmla="*/ 679 w 1014"/>
                <a:gd name="T9" fmla="*/ 683 h 693"/>
                <a:gd name="T10" fmla="*/ 700 w 1014"/>
                <a:gd name="T11" fmla="*/ 672 h 693"/>
                <a:gd name="T12" fmla="*/ 726 w 1014"/>
                <a:gd name="T13" fmla="*/ 657 h 693"/>
                <a:gd name="T14" fmla="*/ 758 w 1014"/>
                <a:gd name="T15" fmla="*/ 636 h 693"/>
                <a:gd name="T16" fmla="*/ 793 w 1014"/>
                <a:gd name="T17" fmla="*/ 611 h 693"/>
                <a:gd name="T18" fmla="*/ 829 w 1014"/>
                <a:gd name="T19" fmla="*/ 581 h 693"/>
                <a:gd name="T20" fmla="*/ 866 w 1014"/>
                <a:gd name="T21" fmla="*/ 546 h 693"/>
                <a:gd name="T22" fmla="*/ 902 w 1014"/>
                <a:gd name="T23" fmla="*/ 508 h 693"/>
                <a:gd name="T24" fmla="*/ 935 w 1014"/>
                <a:gd name="T25" fmla="*/ 465 h 693"/>
                <a:gd name="T26" fmla="*/ 964 w 1014"/>
                <a:gd name="T27" fmla="*/ 416 h 693"/>
                <a:gd name="T28" fmla="*/ 987 w 1014"/>
                <a:gd name="T29" fmla="*/ 362 h 693"/>
                <a:gd name="T30" fmla="*/ 1004 w 1014"/>
                <a:gd name="T31" fmla="*/ 305 h 693"/>
                <a:gd name="T32" fmla="*/ 1014 w 1014"/>
                <a:gd name="T33" fmla="*/ 242 h 693"/>
                <a:gd name="T34" fmla="*/ 1012 w 1014"/>
                <a:gd name="T35" fmla="*/ 175 h 693"/>
                <a:gd name="T36" fmla="*/ 1000 w 1014"/>
                <a:gd name="T37" fmla="*/ 103 h 693"/>
                <a:gd name="T38" fmla="*/ 998 w 1014"/>
                <a:gd name="T39" fmla="*/ 98 h 693"/>
                <a:gd name="T40" fmla="*/ 992 w 1014"/>
                <a:gd name="T41" fmla="*/ 87 h 693"/>
                <a:gd name="T42" fmla="*/ 981 w 1014"/>
                <a:gd name="T43" fmla="*/ 72 h 693"/>
                <a:gd name="T44" fmla="*/ 967 w 1014"/>
                <a:gd name="T45" fmla="*/ 53 h 693"/>
                <a:gd name="T46" fmla="*/ 948 w 1014"/>
                <a:gd name="T47" fmla="*/ 35 h 693"/>
                <a:gd name="T48" fmla="*/ 926 w 1014"/>
                <a:gd name="T49" fmla="*/ 19 h 693"/>
                <a:gd name="T50" fmla="*/ 900 w 1014"/>
                <a:gd name="T51" fmla="*/ 6 h 693"/>
                <a:gd name="T52" fmla="*/ 870 w 1014"/>
                <a:gd name="T53" fmla="*/ 0 h 693"/>
                <a:gd name="T54" fmla="*/ 874 w 1014"/>
                <a:gd name="T55" fmla="*/ 12 h 693"/>
                <a:gd name="T56" fmla="*/ 884 w 1014"/>
                <a:gd name="T57" fmla="*/ 41 h 693"/>
                <a:gd name="T58" fmla="*/ 896 w 1014"/>
                <a:gd name="T59" fmla="*/ 89 h 693"/>
                <a:gd name="T60" fmla="*/ 907 w 1014"/>
                <a:gd name="T61" fmla="*/ 151 h 693"/>
                <a:gd name="T62" fmla="*/ 910 w 1014"/>
                <a:gd name="T63" fmla="*/ 225 h 693"/>
                <a:gd name="T64" fmla="*/ 902 w 1014"/>
                <a:gd name="T65" fmla="*/ 307 h 693"/>
                <a:gd name="T66" fmla="*/ 878 w 1014"/>
                <a:gd name="T67" fmla="*/ 396 h 693"/>
                <a:gd name="T68" fmla="*/ 836 w 1014"/>
                <a:gd name="T69" fmla="*/ 489 h 693"/>
                <a:gd name="T70" fmla="*/ 835 w 1014"/>
                <a:gd name="T71" fmla="*/ 490 h 693"/>
                <a:gd name="T72" fmla="*/ 831 w 1014"/>
                <a:gd name="T73" fmla="*/ 493 h 693"/>
                <a:gd name="T74" fmla="*/ 825 w 1014"/>
                <a:gd name="T75" fmla="*/ 498 h 693"/>
                <a:gd name="T76" fmla="*/ 816 w 1014"/>
                <a:gd name="T77" fmla="*/ 506 h 693"/>
                <a:gd name="T78" fmla="*/ 805 w 1014"/>
                <a:gd name="T79" fmla="*/ 513 h 693"/>
                <a:gd name="T80" fmla="*/ 792 w 1014"/>
                <a:gd name="T81" fmla="*/ 521 h 693"/>
                <a:gd name="T82" fmla="*/ 775 w 1014"/>
                <a:gd name="T83" fmla="*/ 529 h 693"/>
                <a:gd name="T84" fmla="*/ 757 w 1014"/>
                <a:gd name="T85" fmla="*/ 537 h 693"/>
                <a:gd name="T86" fmla="*/ 737 w 1014"/>
                <a:gd name="T87" fmla="*/ 544 h 693"/>
                <a:gd name="T88" fmla="*/ 713 w 1014"/>
                <a:gd name="T89" fmla="*/ 552 h 693"/>
                <a:gd name="T90" fmla="*/ 688 w 1014"/>
                <a:gd name="T91" fmla="*/ 557 h 693"/>
                <a:gd name="T92" fmla="*/ 659 w 1014"/>
                <a:gd name="T93" fmla="*/ 561 h 693"/>
                <a:gd name="T94" fmla="*/ 630 w 1014"/>
                <a:gd name="T95" fmla="*/ 562 h 693"/>
                <a:gd name="T96" fmla="*/ 597 w 1014"/>
                <a:gd name="T97" fmla="*/ 561 h 693"/>
                <a:gd name="T98" fmla="*/ 562 w 1014"/>
                <a:gd name="T99" fmla="*/ 558 h 693"/>
                <a:gd name="T100" fmla="*/ 525 w 1014"/>
                <a:gd name="T101" fmla="*/ 551 h 693"/>
                <a:gd name="T102" fmla="*/ 525 w 1014"/>
                <a:gd name="T103" fmla="*/ 642 h 693"/>
                <a:gd name="T104" fmla="*/ 23 w 1014"/>
                <a:gd name="T105" fmla="*/ 590 h 693"/>
                <a:gd name="T106" fmla="*/ 6 w 1014"/>
                <a:gd name="T107" fmla="*/ 52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14" h="693">
                  <a:moveTo>
                    <a:pt x="6" y="523"/>
                  </a:moveTo>
                  <a:lnTo>
                    <a:pt x="0" y="608"/>
                  </a:lnTo>
                  <a:lnTo>
                    <a:pt x="660" y="693"/>
                  </a:lnTo>
                  <a:lnTo>
                    <a:pt x="665" y="691"/>
                  </a:lnTo>
                  <a:lnTo>
                    <a:pt x="679" y="683"/>
                  </a:lnTo>
                  <a:lnTo>
                    <a:pt x="700" y="672"/>
                  </a:lnTo>
                  <a:lnTo>
                    <a:pt x="726" y="657"/>
                  </a:lnTo>
                  <a:lnTo>
                    <a:pt x="758" y="636"/>
                  </a:lnTo>
                  <a:lnTo>
                    <a:pt x="793" y="611"/>
                  </a:lnTo>
                  <a:lnTo>
                    <a:pt x="829" y="581"/>
                  </a:lnTo>
                  <a:lnTo>
                    <a:pt x="866" y="546"/>
                  </a:lnTo>
                  <a:lnTo>
                    <a:pt x="902" y="508"/>
                  </a:lnTo>
                  <a:lnTo>
                    <a:pt x="935" y="465"/>
                  </a:lnTo>
                  <a:lnTo>
                    <a:pt x="964" y="416"/>
                  </a:lnTo>
                  <a:lnTo>
                    <a:pt x="987" y="362"/>
                  </a:lnTo>
                  <a:lnTo>
                    <a:pt x="1004" y="305"/>
                  </a:lnTo>
                  <a:lnTo>
                    <a:pt x="1014" y="242"/>
                  </a:lnTo>
                  <a:lnTo>
                    <a:pt x="1012" y="175"/>
                  </a:lnTo>
                  <a:lnTo>
                    <a:pt x="1000" y="103"/>
                  </a:lnTo>
                  <a:lnTo>
                    <a:pt x="998" y="98"/>
                  </a:lnTo>
                  <a:lnTo>
                    <a:pt x="992" y="87"/>
                  </a:lnTo>
                  <a:lnTo>
                    <a:pt x="981" y="72"/>
                  </a:lnTo>
                  <a:lnTo>
                    <a:pt x="967" y="53"/>
                  </a:lnTo>
                  <a:lnTo>
                    <a:pt x="948" y="35"/>
                  </a:lnTo>
                  <a:lnTo>
                    <a:pt x="926" y="19"/>
                  </a:lnTo>
                  <a:lnTo>
                    <a:pt x="900" y="6"/>
                  </a:lnTo>
                  <a:lnTo>
                    <a:pt x="870" y="0"/>
                  </a:lnTo>
                  <a:lnTo>
                    <a:pt x="874" y="12"/>
                  </a:lnTo>
                  <a:lnTo>
                    <a:pt x="884" y="41"/>
                  </a:lnTo>
                  <a:lnTo>
                    <a:pt x="896" y="89"/>
                  </a:lnTo>
                  <a:lnTo>
                    <a:pt x="907" y="151"/>
                  </a:lnTo>
                  <a:lnTo>
                    <a:pt x="910" y="225"/>
                  </a:lnTo>
                  <a:lnTo>
                    <a:pt x="902" y="307"/>
                  </a:lnTo>
                  <a:lnTo>
                    <a:pt x="878" y="396"/>
                  </a:lnTo>
                  <a:lnTo>
                    <a:pt x="836" y="489"/>
                  </a:lnTo>
                  <a:lnTo>
                    <a:pt x="835" y="490"/>
                  </a:lnTo>
                  <a:lnTo>
                    <a:pt x="831" y="493"/>
                  </a:lnTo>
                  <a:lnTo>
                    <a:pt x="825" y="498"/>
                  </a:lnTo>
                  <a:lnTo>
                    <a:pt x="816" y="506"/>
                  </a:lnTo>
                  <a:lnTo>
                    <a:pt x="805" y="513"/>
                  </a:lnTo>
                  <a:lnTo>
                    <a:pt x="792" y="521"/>
                  </a:lnTo>
                  <a:lnTo>
                    <a:pt x="775" y="529"/>
                  </a:lnTo>
                  <a:lnTo>
                    <a:pt x="757" y="537"/>
                  </a:lnTo>
                  <a:lnTo>
                    <a:pt x="737" y="544"/>
                  </a:lnTo>
                  <a:lnTo>
                    <a:pt x="713" y="552"/>
                  </a:lnTo>
                  <a:lnTo>
                    <a:pt x="688" y="557"/>
                  </a:lnTo>
                  <a:lnTo>
                    <a:pt x="659" y="561"/>
                  </a:lnTo>
                  <a:lnTo>
                    <a:pt x="630" y="562"/>
                  </a:lnTo>
                  <a:lnTo>
                    <a:pt x="597" y="561"/>
                  </a:lnTo>
                  <a:lnTo>
                    <a:pt x="562" y="558"/>
                  </a:lnTo>
                  <a:lnTo>
                    <a:pt x="525" y="551"/>
                  </a:lnTo>
                  <a:lnTo>
                    <a:pt x="525" y="642"/>
                  </a:lnTo>
                  <a:lnTo>
                    <a:pt x="23" y="590"/>
                  </a:lnTo>
                  <a:lnTo>
                    <a:pt x="6" y="52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90" name="Freeform 470"/>
            <p:cNvSpPr>
              <a:spLocks/>
            </p:cNvSpPr>
            <p:nvPr/>
          </p:nvSpPr>
          <p:spPr bwMode="auto">
            <a:xfrm>
              <a:off x="3970" y="3375"/>
              <a:ext cx="83" cy="27"/>
            </a:xfrm>
            <a:custGeom>
              <a:avLst/>
              <a:gdLst>
                <a:gd name="T0" fmla="*/ 745 w 745"/>
                <a:gd name="T1" fmla="*/ 86 h 240"/>
                <a:gd name="T2" fmla="*/ 11 w 745"/>
                <a:gd name="T3" fmla="*/ 0 h 240"/>
                <a:gd name="T4" fmla="*/ 0 w 745"/>
                <a:gd name="T5" fmla="*/ 86 h 240"/>
                <a:gd name="T6" fmla="*/ 722 w 745"/>
                <a:gd name="T7" fmla="*/ 240 h 240"/>
                <a:gd name="T8" fmla="*/ 745 w 745"/>
                <a:gd name="T9" fmla="*/ 8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5" h="240">
                  <a:moveTo>
                    <a:pt x="745" y="86"/>
                  </a:moveTo>
                  <a:lnTo>
                    <a:pt x="11" y="0"/>
                  </a:lnTo>
                  <a:lnTo>
                    <a:pt x="0" y="86"/>
                  </a:lnTo>
                  <a:lnTo>
                    <a:pt x="722" y="240"/>
                  </a:lnTo>
                  <a:lnTo>
                    <a:pt x="745" y="8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91" name="Freeform 471"/>
            <p:cNvSpPr>
              <a:spLocks/>
            </p:cNvSpPr>
            <p:nvPr/>
          </p:nvSpPr>
          <p:spPr bwMode="auto">
            <a:xfrm>
              <a:off x="4011" y="3384"/>
              <a:ext cx="36" cy="12"/>
            </a:xfrm>
            <a:custGeom>
              <a:avLst/>
              <a:gdLst>
                <a:gd name="T0" fmla="*/ 319 w 319"/>
                <a:gd name="T1" fmla="*/ 47 h 109"/>
                <a:gd name="T2" fmla="*/ 4 w 319"/>
                <a:gd name="T3" fmla="*/ 0 h 109"/>
                <a:gd name="T4" fmla="*/ 0 w 319"/>
                <a:gd name="T5" fmla="*/ 45 h 109"/>
                <a:gd name="T6" fmla="*/ 309 w 319"/>
                <a:gd name="T7" fmla="*/ 109 h 109"/>
                <a:gd name="T8" fmla="*/ 319 w 319"/>
                <a:gd name="T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109">
                  <a:moveTo>
                    <a:pt x="319" y="47"/>
                  </a:moveTo>
                  <a:lnTo>
                    <a:pt x="4" y="0"/>
                  </a:lnTo>
                  <a:lnTo>
                    <a:pt x="0" y="45"/>
                  </a:lnTo>
                  <a:lnTo>
                    <a:pt x="309" y="109"/>
                  </a:lnTo>
                  <a:lnTo>
                    <a:pt x="319" y="4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92" name="Freeform 472"/>
            <p:cNvSpPr>
              <a:spLocks/>
            </p:cNvSpPr>
            <p:nvPr/>
          </p:nvSpPr>
          <p:spPr bwMode="auto">
            <a:xfrm>
              <a:off x="3975" y="3378"/>
              <a:ext cx="24" cy="9"/>
            </a:xfrm>
            <a:custGeom>
              <a:avLst/>
              <a:gdLst>
                <a:gd name="T0" fmla="*/ 213 w 213"/>
                <a:gd name="T1" fmla="*/ 37 h 81"/>
                <a:gd name="T2" fmla="*/ 0 w 213"/>
                <a:gd name="T3" fmla="*/ 0 h 81"/>
                <a:gd name="T4" fmla="*/ 2 w 213"/>
                <a:gd name="T5" fmla="*/ 39 h 81"/>
                <a:gd name="T6" fmla="*/ 206 w 213"/>
                <a:gd name="T7" fmla="*/ 81 h 81"/>
                <a:gd name="T8" fmla="*/ 213 w 213"/>
                <a:gd name="T9" fmla="*/ 3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81">
                  <a:moveTo>
                    <a:pt x="213" y="37"/>
                  </a:moveTo>
                  <a:lnTo>
                    <a:pt x="0" y="0"/>
                  </a:lnTo>
                  <a:lnTo>
                    <a:pt x="2" y="39"/>
                  </a:lnTo>
                  <a:lnTo>
                    <a:pt x="206" y="81"/>
                  </a:lnTo>
                  <a:lnTo>
                    <a:pt x="213" y="3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93" name="Freeform 473"/>
            <p:cNvSpPr>
              <a:spLocks/>
            </p:cNvSpPr>
            <p:nvPr/>
          </p:nvSpPr>
          <p:spPr bwMode="auto">
            <a:xfrm>
              <a:off x="3916" y="3386"/>
              <a:ext cx="139" cy="47"/>
            </a:xfrm>
            <a:custGeom>
              <a:avLst/>
              <a:gdLst>
                <a:gd name="T0" fmla="*/ 0 w 1254"/>
                <a:gd name="T1" fmla="*/ 124 h 415"/>
                <a:gd name="T2" fmla="*/ 3 w 1254"/>
                <a:gd name="T3" fmla="*/ 124 h 415"/>
                <a:gd name="T4" fmla="*/ 10 w 1254"/>
                <a:gd name="T5" fmla="*/ 122 h 415"/>
                <a:gd name="T6" fmla="*/ 23 w 1254"/>
                <a:gd name="T7" fmla="*/ 120 h 415"/>
                <a:gd name="T8" fmla="*/ 40 w 1254"/>
                <a:gd name="T9" fmla="*/ 117 h 415"/>
                <a:gd name="T10" fmla="*/ 59 w 1254"/>
                <a:gd name="T11" fmla="*/ 114 h 415"/>
                <a:gd name="T12" fmla="*/ 81 w 1254"/>
                <a:gd name="T13" fmla="*/ 109 h 415"/>
                <a:gd name="T14" fmla="*/ 107 w 1254"/>
                <a:gd name="T15" fmla="*/ 103 h 415"/>
                <a:gd name="T16" fmla="*/ 133 w 1254"/>
                <a:gd name="T17" fmla="*/ 96 h 415"/>
                <a:gd name="T18" fmla="*/ 161 w 1254"/>
                <a:gd name="T19" fmla="*/ 89 h 415"/>
                <a:gd name="T20" fmla="*/ 188 w 1254"/>
                <a:gd name="T21" fmla="*/ 79 h 415"/>
                <a:gd name="T22" fmla="*/ 216 w 1254"/>
                <a:gd name="T23" fmla="*/ 69 h 415"/>
                <a:gd name="T24" fmla="*/ 243 w 1254"/>
                <a:gd name="T25" fmla="*/ 58 h 415"/>
                <a:gd name="T26" fmla="*/ 270 w 1254"/>
                <a:gd name="T27" fmla="*/ 45 h 415"/>
                <a:gd name="T28" fmla="*/ 293 w 1254"/>
                <a:gd name="T29" fmla="*/ 31 h 415"/>
                <a:gd name="T30" fmla="*/ 316 w 1254"/>
                <a:gd name="T31" fmla="*/ 16 h 415"/>
                <a:gd name="T32" fmla="*/ 334 w 1254"/>
                <a:gd name="T33" fmla="*/ 0 h 415"/>
                <a:gd name="T34" fmla="*/ 1254 w 1254"/>
                <a:gd name="T35" fmla="*/ 210 h 415"/>
                <a:gd name="T36" fmla="*/ 1252 w 1254"/>
                <a:gd name="T37" fmla="*/ 212 h 415"/>
                <a:gd name="T38" fmla="*/ 1247 w 1254"/>
                <a:gd name="T39" fmla="*/ 218 h 415"/>
                <a:gd name="T40" fmla="*/ 1239 w 1254"/>
                <a:gd name="T41" fmla="*/ 226 h 415"/>
                <a:gd name="T42" fmla="*/ 1227 w 1254"/>
                <a:gd name="T43" fmla="*/ 236 h 415"/>
                <a:gd name="T44" fmla="*/ 1213 w 1254"/>
                <a:gd name="T45" fmla="*/ 248 h 415"/>
                <a:gd name="T46" fmla="*/ 1197 w 1254"/>
                <a:gd name="T47" fmla="*/ 263 h 415"/>
                <a:gd name="T48" fmla="*/ 1180 w 1254"/>
                <a:gd name="T49" fmla="*/ 279 h 415"/>
                <a:gd name="T50" fmla="*/ 1159 w 1254"/>
                <a:gd name="T51" fmla="*/ 295 h 415"/>
                <a:gd name="T52" fmla="*/ 1138 w 1254"/>
                <a:gd name="T53" fmla="*/ 313 h 415"/>
                <a:gd name="T54" fmla="*/ 1116 w 1254"/>
                <a:gd name="T55" fmla="*/ 330 h 415"/>
                <a:gd name="T56" fmla="*/ 1092 w 1254"/>
                <a:gd name="T57" fmla="*/ 347 h 415"/>
                <a:gd name="T58" fmla="*/ 1068 w 1254"/>
                <a:gd name="T59" fmla="*/ 364 h 415"/>
                <a:gd name="T60" fmla="*/ 1043 w 1254"/>
                <a:gd name="T61" fmla="*/ 379 h 415"/>
                <a:gd name="T62" fmla="*/ 1019 w 1254"/>
                <a:gd name="T63" fmla="*/ 392 h 415"/>
                <a:gd name="T64" fmla="*/ 994 w 1254"/>
                <a:gd name="T65" fmla="*/ 405 h 415"/>
                <a:gd name="T66" fmla="*/ 971 w 1254"/>
                <a:gd name="T67" fmla="*/ 415 h 415"/>
                <a:gd name="T68" fmla="*/ 0 w 1254"/>
                <a:gd name="T69" fmla="*/ 12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4" h="415">
                  <a:moveTo>
                    <a:pt x="0" y="124"/>
                  </a:moveTo>
                  <a:lnTo>
                    <a:pt x="3" y="124"/>
                  </a:lnTo>
                  <a:lnTo>
                    <a:pt x="10" y="122"/>
                  </a:lnTo>
                  <a:lnTo>
                    <a:pt x="23" y="120"/>
                  </a:lnTo>
                  <a:lnTo>
                    <a:pt x="40" y="117"/>
                  </a:lnTo>
                  <a:lnTo>
                    <a:pt x="59" y="114"/>
                  </a:lnTo>
                  <a:lnTo>
                    <a:pt x="81" y="109"/>
                  </a:lnTo>
                  <a:lnTo>
                    <a:pt x="107" y="103"/>
                  </a:lnTo>
                  <a:lnTo>
                    <a:pt x="133" y="96"/>
                  </a:lnTo>
                  <a:lnTo>
                    <a:pt x="161" y="89"/>
                  </a:lnTo>
                  <a:lnTo>
                    <a:pt x="188" y="79"/>
                  </a:lnTo>
                  <a:lnTo>
                    <a:pt x="216" y="69"/>
                  </a:lnTo>
                  <a:lnTo>
                    <a:pt x="243" y="58"/>
                  </a:lnTo>
                  <a:lnTo>
                    <a:pt x="270" y="45"/>
                  </a:lnTo>
                  <a:lnTo>
                    <a:pt x="293" y="31"/>
                  </a:lnTo>
                  <a:lnTo>
                    <a:pt x="316" y="16"/>
                  </a:lnTo>
                  <a:lnTo>
                    <a:pt x="334" y="0"/>
                  </a:lnTo>
                  <a:lnTo>
                    <a:pt x="1254" y="210"/>
                  </a:lnTo>
                  <a:lnTo>
                    <a:pt x="1252" y="212"/>
                  </a:lnTo>
                  <a:lnTo>
                    <a:pt x="1247" y="218"/>
                  </a:lnTo>
                  <a:lnTo>
                    <a:pt x="1239" y="226"/>
                  </a:lnTo>
                  <a:lnTo>
                    <a:pt x="1227" y="236"/>
                  </a:lnTo>
                  <a:lnTo>
                    <a:pt x="1213" y="248"/>
                  </a:lnTo>
                  <a:lnTo>
                    <a:pt x="1197" y="263"/>
                  </a:lnTo>
                  <a:lnTo>
                    <a:pt x="1180" y="279"/>
                  </a:lnTo>
                  <a:lnTo>
                    <a:pt x="1159" y="295"/>
                  </a:lnTo>
                  <a:lnTo>
                    <a:pt x="1138" y="313"/>
                  </a:lnTo>
                  <a:lnTo>
                    <a:pt x="1116" y="330"/>
                  </a:lnTo>
                  <a:lnTo>
                    <a:pt x="1092" y="347"/>
                  </a:lnTo>
                  <a:lnTo>
                    <a:pt x="1068" y="364"/>
                  </a:lnTo>
                  <a:lnTo>
                    <a:pt x="1043" y="379"/>
                  </a:lnTo>
                  <a:lnTo>
                    <a:pt x="1019" y="392"/>
                  </a:lnTo>
                  <a:lnTo>
                    <a:pt x="994" y="405"/>
                  </a:lnTo>
                  <a:lnTo>
                    <a:pt x="971" y="415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94" name="Freeform 474"/>
            <p:cNvSpPr>
              <a:spLocks/>
            </p:cNvSpPr>
            <p:nvPr/>
          </p:nvSpPr>
          <p:spPr bwMode="auto">
            <a:xfrm>
              <a:off x="4055" y="3381"/>
              <a:ext cx="49" cy="22"/>
            </a:xfrm>
            <a:custGeom>
              <a:avLst/>
              <a:gdLst>
                <a:gd name="T0" fmla="*/ 45 w 447"/>
                <a:gd name="T1" fmla="*/ 198 h 198"/>
                <a:gd name="T2" fmla="*/ 447 w 447"/>
                <a:gd name="T3" fmla="*/ 79 h 198"/>
                <a:gd name="T4" fmla="*/ 203 w 447"/>
                <a:gd name="T5" fmla="*/ 0 h 198"/>
                <a:gd name="T6" fmla="*/ 5 w 447"/>
                <a:gd name="T7" fmla="*/ 22 h 198"/>
                <a:gd name="T8" fmla="*/ 0 w 447"/>
                <a:gd name="T9" fmla="*/ 187 h 198"/>
                <a:gd name="T10" fmla="*/ 45 w 447"/>
                <a:gd name="T11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198">
                  <a:moveTo>
                    <a:pt x="45" y="198"/>
                  </a:moveTo>
                  <a:lnTo>
                    <a:pt x="447" y="79"/>
                  </a:lnTo>
                  <a:lnTo>
                    <a:pt x="203" y="0"/>
                  </a:lnTo>
                  <a:lnTo>
                    <a:pt x="5" y="22"/>
                  </a:lnTo>
                  <a:lnTo>
                    <a:pt x="0" y="187"/>
                  </a:lnTo>
                  <a:lnTo>
                    <a:pt x="45" y="19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95" name="Freeform 475"/>
            <p:cNvSpPr>
              <a:spLocks/>
            </p:cNvSpPr>
            <p:nvPr/>
          </p:nvSpPr>
          <p:spPr bwMode="auto">
            <a:xfrm>
              <a:off x="3926" y="3287"/>
              <a:ext cx="27" cy="105"/>
            </a:xfrm>
            <a:custGeom>
              <a:avLst/>
              <a:gdLst>
                <a:gd name="T0" fmla="*/ 238 w 238"/>
                <a:gd name="T1" fmla="*/ 22 h 947"/>
                <a:gd name="T2" fmla="*/ 237 w 238"/>
                <a:gd name="T3" fmla="*/ 21 h 947"/>
                <a:gd name="T4" fmla="*/ 233 w 238"/>
                <a:gd name="T5" fmla="*/ 19 h 947"/>
                <a:gd name="T6" fmla="*/ 226 w 238"/>
                <a:gd name="T7" fmla="*/ 17 h 947"/>
                <a:gd name="T8" fmla="*/ 217 w 238"/>
                <a:gd name="T9" fmla="*/ 14 h 947"/>
                <a:gd name="T10" fmla="*/ 206 w 238"/>
                <a:gd name="T11" fmla="*/ 10 h 947"/>
                <a:gd name="T12" fmla="*/ 194 w 238"/>
                <a:gd name="T13" fmla="*/ 7 h 947"/>
                <a:gd name="T14" fmla="*/ 180 w 238"/>
                <a:gd name="T15" fmla="*/ 4 h 947"/>
                <a:gd name="T16" fmla="*/ 164 w 238"/>
                <a:gd name="T17" fmla="*/ 1 h 947"/>
                <a:gd name="T18" fmla="*/ 146 w 238"/>
                <a:gd name="T19" fmla="*/ 0 h 947"/>
                <a:gd name="T20" fmla="*/ 127 w 238"/>
                <a:gd name="T21" fmla="*/ 0 h 947"/>
                <a:gd name="T22" fmla="*/ 108 w 238"/>
                <a:gd name="T23" fmla="*/ 2 h 947"/>
                <a:gd name="T24" fmla="*/ 87 w 238"/>
                <a:gd name="T25" fmla="*/ 5 h 947"/>
                <a:gd name="T26" fmla="*/ 66 w 238"/>
                <a:gd name="T27" fmla="*/ 11 h 947"/>
                <a:gd name="T28" fmla="*/ 44 w 238"/>
                <a:gd name="T29" fmla="*/ 19 h 947"/>
                <a:gd name="T30" fmla="*/ 22 w 238"/>
                <a:gd name="T31" fmla="*/ 30 h 947"/>
                <a:gd name="T32" fmla="*/ 0 w 238"/>
                <a:gd name="T33" fmla="*/ 45 h 947"/>
                <a:gd name="T34" fmla="*/ 0 w 238"/>
                <a:gd name="T35" fmla="*/ 947 h 947"/>
                <a:gd name="T36" fmla="*/ 1 w 238"/>
                <a:gd name="T37" fmla="*/ 947 h 947"/>
                <a:gd name="T38" fmla="*/ 6 w 238"/>
                <a:gd name="T39" fmla="*/ 947 h 947"/>
                <a:gd name="T40" fmla="*/ 13 w 238"/>
                <a:gd name="T41" fmla="*/ 946 h 947"/>
                <a:gd name="T42" fmla="*/ 22 w 238"/>
                <a:gd name="T43" fmla="*/ 945 h 947"/>
                <a:gd name="T44" fmla="*/ 33 w 238"/>
                <a:gd name="T45" fmla="*/ 943 h 947"/>
                <a:gd name="T46" fmla="*/ 47 w 238"/>
                <a:gd name="T47" fmla="*/ 941 h 947"/>
                <a:gd name="T48" fmla="*/ 62 w 238"/>
                <a:gd name="T49" fmla="*/ 938 h 947"/>
                <a:gd name="T50" fmla="*/ 78 w 238"/>
                <a:gd name="T51" fmla="*/ 934 h 947"/>
                <a:gd name="T52" fmla="*/ 96 w 238"/>
                <a:gd name="T53" fmla="*/ 928 h 947"/>
                <a:gd name="T54" fmla="*/ 115 w 238"/>
                <a:gd name="T55" fmla="*/ 922 h 947"/>
                <a:gd name="T56" fmla="*/ 135 w 238"/>
                <a:gd name="T57" fmla="*/ 915 h 947"/>
                <a:gd name="T58" fmla="*/ 155 w 238"/>
                <a:gd name="T59" fmla="*/ 906 h 947"/>
                <a:gd name="T60" fmla="*/ 176 w 238"/>
                <a:gd name="T61" fmla="*/ 896 h 947"/>
                <a:gd name="T62" fmla="*/ 197 w 238"/>
                <a:gd name="T63" fmla="*/ 884 h 947"/>
                <a:gd name="T64" fmla="*/ 217 w 238"/>
                <a:gd name="T65" fmla="*/ 871 h 947"/>
                <a:gd name="T66" fmla="*/ 238 w 238"/>
                <a:gd name="T67" fmla="*/ 856 h 947"/>
                <a:gd name="T68" fmla="*/ 238 w 238"/>
                <a:gd name="T69" fmla="*/ 22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8" h="947">
                  <a:moveTo>
                    <a:pt x="238" y="22"/>
                  </a:moveTo>
                  <a:lnTo>
                    <a:pt x="237" y="21"/>
                  </a:lnTo>
                  <a:lnTo>
                    <a:pt x="233" y="19"/>
                  </a:lnTo>
                  <a:lnTo>
                    <a:pt x="226" y="17"/>
                  </a:lnTo>
                  <a:lnTo>
                    <a:pt x="217" y="14"/>
                  </a:lnTo>
                  <a:lnTo>
                    <a:pt x="206" y="10"/>
                  </a:lnTo>
                  <a:lnTo>
                    <a:pt x="194" y="7"/>
                  </a:lnTo>
                  <a:lnTo>
                    <a:pt x="180" y="4"/>
                  </a:lnTo>
                  <a:lnTo>
                    <a:pt x="164" y="1"/>
                  </a:lnTo>
                  <a:lnTo>
                    <a:pt x="146" y="0"/>
                  </a:lnTo>
                  <a:lnTo>
                    <a:pt x="127" y="0"/>
                  </a:lnTo>
                  <a:lnTo>
                    <a:pt x="108" y="2"/>
                  </a:lnTo>
                  <a:lnTo>
                    <a:pt x="87" y="5"/>
                  </a:lnTo>
                  <a:lnTo>
                    <a:pt x="66" y="11"/>
                  </a:lnTo>
                  <a:lnTo>
                    <a:pt x="44" y="19"/>
                  </a:lnTo>
                  <a:lnTo>
                    <a:pt x="22" y="30"/>
                  </a:lnTo>
                  <a:lnTo>
                    <a:pt x="0" y="45"/>
                  </a:lnTo>
                  <a:lnTo>
                    <a:pt x="0" y="947"/>
                  </a:lnTo>
                  <a:lnTo>
                    <a:pt x="1" y="947"/>
                  </a:lnTo>
                  <a:lnTo>
                    <a:pt x="6" y="947"/>
                  </a:lnTo>
                  <a:lnTo>
                    <a:pt x="13" y="946"/>
                  </a:lnTo>
                  <a:lnTo>
                    <a:pt x="22" y="945"/>
                  </a:lnTo>
                  <a:lnTo>
                    <a:pt x="33" y="943"/>
                  </a:lnTo>
                  <a:lnTo>
                    <a:pt x="47" y="941"/>
                  </a:lnTo>
                  <a:lnTo>
                    <a:pt x="62" y="938"/>
                  </a:lnTo>
                  <a:lnTo>
                    <a:pt x="78" y="934"/>
                  </a:lnTo>
                  <a:lnTo>
                    <a:pt x="96" y="928"/>
                  </a:lnTo>
                  <a:lnTo>
                    <a:pt x="115" y="922"/>
                  </a:lnTo>
                  <a:lnTo>
                    <a:pt x="135" y="915"/>
                  </a:lnTo>
                  <a:lnTo>
                    <a:pt x="155" y="906"/>
                  </a:lnTo>
                  <a:lnTo>
                    <a:pt x="176" y="896"/>
                  </a:lnTo>
                  <a:lnTo>
                    <a:pt x="197" y="884"/>
                  </a:lnTo>
                  <a:lnTo>
                    <a:pt x="217" y="871"/>
                  </a:lnTo>
                  <a:lnTo>
                    <a:pt x="238" y="856"/>
                  </a:lnTo>
                  <a:lnTo>
                    <a:pt x="238" y="2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96" name="Freeform 476"/>
            <p:cNvSpPr>
              <a:spLocks/>
            </p:cNvSpPr>
            <p:nvPr/>
          </p:nvSpPr>
          <p:spPr bwMode="auto">
            <a:xfrm>
              <a:off x="3927" y="3288"/>
              <a:ext cx="23" cy="89"/>
            </a:xfrm>
            <a:custGeom>
              <a:avLst/>
              <a:gdLst>
                <a:gd name="T0" fmla="*/ 203 w 203"/>
                <a:gd name="T1" fmla="*/ 18 h 799"/>
                <a:gd name="T2" fmla="*/ 202 w 203"/>
                <a:gd name="T3" fmla="*/ 17 h 799"/>
                <a:gd name="T4" fmla="*/ 199 w 203"/>
                <a:gd name="T5" fmla="*/ 16 h 799"/>
                <a:gd name="T6" fmla="*/ 193 w 203"/>
                <a:gd name="T7" fmla="*/ 14 h 799"/>
                <a:gd name="T8" fmla="*/ 186 w 203"/>
                <a:gd name="T9" fmla="*/ 11 h 799"/>
                <a:gd name="T10" fmla="*/ 177 w 203"/>
                <a:gd name="T11" fmla="*/ 8 h 799"/>
                <a:gd name="T12" fmla="*/ 166 w 203"/>
                <a:gd name="T13" fmla="*/ 5 h 799"/>
                <a:gd name="T14" fmla="*/ 153 w 203"/>
                <a:gd name="T15" fmla="*/ 3 h 799"/>
                <a:gd name="T16" fmla="*/ 140 w 203"/>
                <a:gd name="T17" fmla="*/ 1 h 799"/>
                <a:gd name="T18" fmla="*/ 125 w 203"/>
                <a:gd name="T19" fmla="*/ 0 h 799"/>
                <a:gd name="T20" fmla="*/ 109 w 203"/>
                <a:gd name="T21" fmla="*/ 0 h 799"/>
                <a:gd name="T22" fmla="*/ 92 w 203"/>
                <a:gd name="T23" fmla="*/ 1 h 799"/>
                <a:gd name="T24" fmla="*/ 74 w 203"/>
                <a:gd name="T25" fmla="*/ 4 h 799"/>
                <a:gd name="T26" fmla="*/ 57 w 203"/>
                <a:gd name="T27" fmla="*/ 9 h 799"/>
                <a:gd name="T28" fmla="*/ 37 w 203"/>
                <a:gd name="T29" fmla="*/ 16 h 799"/>
                <a:gd name="T30" fmla="*/ 19 w 203"/>
                <a:gd name="T31" fmla="*/ 26 h 799"/>
                <a:gd name="T32" fmla="*/ 0 w 203"/>
                <a:gd name="T33" fmla="*/ 38 h 799"/>
                <a:gd name="T34" fmla="*/ 0 w 203"/>
                <a:gd name="T35" fmla="*/ 799 h 799"/>
                <a:gd name="T36" fmla="*/ 1 w 203"/>
                <a:gd name="T37" fmla="*/ 799 h 799"/>
                <a:gd name="T38" fmla="*/ 5 w 203"/>
                <a:gd name="T39" fmla="*/ 799 h 799"/>
                <a:gd name="T40" fmla="*/ 11 w 203"/>
                <a:gd name="T41" fmla="*/ 798 h 799"/>
                <a:gd name="T42" fmla="*/ 19 w 203"/>
                <a:gd name="T43" fmla="*/ 797 h 799"/>
                <a:gd name="T44" fmla="*/ 28 w 203"/>
                <a:gd name="T45" fmla="*/ 796 h 799"/>
                <a:gd name="T46" fmla="*/ 41 w 203"/>
                <a:gd name="T47" fmla="*/ 794 h 799"/>
                <a:gd name="T48" fmla="*/ 53 w 203"/>
                <a:gd name="T49" fmla="*/ 791 h 799"/>
                <a:gd name="T50" fmla="*/ 67 w 203"/>
                <a:gd name="T51" fmla="*/ 786 h 799"/>
                <a:gd name="T52" fmla="*/ 82 w 203"/>
                <a:gd name="T53" fmla="*/ 782 h 799"/>
                <a:gd name="T54" fmla="*/ 99 w 203"/>
                <a:gd name="T55" fmla="*/ 777 h 799"/>
                <a:gd name="T56" fmla="*/ 116 w 203"/>
                <a:gd name="T57" fmla="*/ 771 h 799"/>
                <a:gd name="T58" fmla="*/ 133 w 203"/>
                <a:gd name="T59" fmla="*/ 763 h 799"/>
                <a:gd name="T60" fmla="*/ 150 w 203"/>
                <a:gd name="T61" fmla="*/ 755 h 799"/>
                <a:gd name="T62" fmla="*/ 169 w 203"/>
                <a:gd name="T63" fmla="*/ 745 h 799"/>
                <a:gd name="T64" fmla="*/ 186 w 203"/>
                <a:gd name="T65" fmla="*/ 733 h 799"/>
                <a:gd name="T66" fmla="*/ 203 w 203"/>
                <a:gd name="T67" fmla="*/ 720 h 799"/>
                <a:gd name="T68" fmla="*/ 203 w 203"/>
                <a:gd name="T69" fmla="*/ 18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3" h="799">
                  <a:moveTo>
                    <a:pt x="203" y="18"/>
                  </a:moveTo>
                  <a:lnTo>
                    <a:pt x="202" y="17"/>
                  </a:lnTo>
                  <a:lnTo>
                    <a:pt x="199" y="16"/>
                  </a:lnTo>
                  <a:lnTo>
                    <a:pt x="193" y="14"/>
                  </a:lnTo>
                  <a:lnTo>
                    <a:pt x="186" y="11"/>
                  </a:lnTo>
                  <a:lnTo>
                    <a:pt x="177" y="8"/>
                  </a:lnTo>
                  <a:lnTo>
                    <a:pt x="166" y="5"/>
                  </a:lnTo>
                  <a:lnTo>
                    <a:pt x="153" y="3"/>
                  </a:lnTo>
                  <a:lnTo>
                    <a:pt x="140" y="1"/>
                  </a:lnTo>
                  <a:lnTo>
                    <a:pt x="125" y="0"/>
                  </a:lnTo>
                  <a:lnTo>
                    <a:pt x="109" y="0"/>
                  </a:lnTo>
                  <a:lnTo>
                    <a:pt x="92" y="1"/>
                  </a:lnTo>
                  <a:lnTo>
                    <a:pt x="74" y="4"/>
                  </a:lnTo>
                  <a:lnTo>
                    <a:pt x="57" y="9"/>
                  </a:lnTo>
                  <a:lnTo>
                    <a:pt x="37" y="16"/>
                  </a:lnTo>
                  <a:lnTo>
                    <a:pt x="19" y="26"/>
                  </a:lnTo>
                  <a:lnTo>
                    <a:pt x="0" y="38"/>
                  </a:lnTo>
                  <a:lnTo>
                    <a:pt x="0" y="799"/>
                  </a:lnTo>
                  <a:lnTo>
                    <a:pt x="1" y="799"/>
                  </a:lnTo>
                  <a:lnTo>
                    <a:pt x="5" y="799"/>
                  </a:lnTo>
                  <a:lnTo>
                    <a:pt x="11" y="798"/>
                  </a:lnTo>
                  <a:lnTo>
                    <a:pt x="19" y="797"/>
                  </a:lnTo>
                  <a:lnTo>
                    <a:pt x="28" y="796"/>
                  </a:lnTo>
                  <a:lnTo>
                    <a:pt x="41" y="794"/>
                  </a:lnTo>
                  <a:lnTo>
                    <a:pt x="53" y="791"/>
                  </a:lnTo>
                  <a:lnTo>
                    <a:pt x="67" y="786"/>
                  </a:lnTo>
                  <a:lnTo>
                    <a:pt x="82" y="782"/>
                  </a:lnTo>
                  <a:lnTo>
                    <a:pt x="99" y="777"/>
                  </a:lnTo>
                  <a:lnTo>
                    <a:pt x="116" y="771"/>
                  </a:lnTo>
                  <a:lnTo>
                    <a:pt x="133" y="763"/>
                  </a:lnTo>
                  <a:lnTo>
                    <a:pt x="150" y="755"/>
                  </a:lnTo>
                  <a:lnTo>
                    <a:pt x="169" y="745"/>
                  </a:lnTo>
                  <a:lnTo>
                    <a:pt x="186" y="733"/>
                  </a:lnTo>
                  <a:lnTo>
                    <a:pt x="203" y="720"/>
                  </a:lnTo>
                  <a:lnTo>
                    <a:pt x="203" y="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97" name="Freeform 477"/>
            <p:cNvSpPr>
              <a:spLocks/>
            </p:cNvSpPr>
            <p:nvPr/>
          </p:nvSpPr>
          <p:spPr bwMode="auto">
            <a:xfrm>
              <a:off x="3928" y="3289"/>
              <a:ext cx="19" cy="72"/>
            </a:xfrm>
            <a:custGeom>
              <a:avLst/>
              <a:gdLst>
                <a:gd name="T0" fmla="*/ 171 w 171"/>
                <a:gd name="T1" fmla="*/ 15 h 650"/>
                <a:gd name="T2" fmla="*/ 170 w 171"/>
                <a:gd name="T3" fmla="*/ 15 h 650"/>
                <a:gd name="T4" fmla="*/ 167 w 171"/>
                <a:gd name="T5" fmla="*/ 13 h 650"/>
                <a:gd name="T6" fmla="*/ 163 w 171"/>
                <a:gd name="T7" fmla="*/ 11 h 650"/>
                <a:gd name="T8" fmla="*/ 157 w 171"/>
                <a:gd name="T9" fmla="*/ 9 h 650"/>
                <a:gd name="T10" fmla="*/ 149 w 171"/>
                <a:gd name="T11" fmla="*/ 7 h 650"/>
                <a:gd name="T12" fmla="*/ 139 w 171"/>
                <a:gd name="T13" fmla="*/ 4 h 650"/>
                <a:gd name="T14" fmla="*/ 129 w 171"/>
                <a:gd name="T15" fmla="*/ 2 h 650"/>
                <a:gd name="T16" fmla="*/ 118 w 171"/>
                <a:gd name="T17" fmla="*/ 0 h 650"/>
                <a:gd name="T18" fmla="*/ 105 w 171"/>
                <a:gd name="T19" fmla="*/ 0 h 650"/>
                <a:gd name="T20" fmla="*/ 92 w 171"/>
                <a:gd name="T21" fmla="*/ 0 h 650"/>
                <a:gd name="T22" fmla="*/ 77 w 171"/>
                <a:gd name="T23" fmla="*/ 1 h 650"/>
                <a:gd name="T24" fmla="*/ 63 w 171"/>
                <a:gd name="T25" fmla="*/ 3 h 650"/>
                <a:gd name="T26" fmla="*/ 48 w 171"/>
                <a:gd name="T27" fmla="*/ 7 h 650"/>
                <a:gd name="T28" fmla="*/ 31 w 171"/>
                <a:gd name="T29" fmla="*/ 13 h 650"/>
                <a:gd name="T30" fmla="*/ 16 w 171"/>
                <a:gd name="T31" fmla="*/ 22 h 650"/>
                <a:gd name="T32" fmla="*/ 0 w 171"/>
                <a:gd name="T33" fmla="*/ 32 h 650"/>
                <a:gd name="T34" fmla="*/ 0 w 171"/>
                <a:gd name="T35" fmla="*/ 650 h 650"/>
                <a:gd name="T36" fmla="*/ 1 w 171"/>
                <a:gd name="T37" fmla="*/ 650 h 650"/>
                <a:gd name="T38" fmla="*/ 4 w 171"/>
                <a:gd name="T39" fmla="*/ 650 h 650"/>
                <a:gd name="T40" fmla="*/ 9 w 171"/>
                <a:gd name="T41" fmla="*/ 649 h 650"/>
                <a:gd name="T42" fmla="*/ 16 w 171"/>
                <a:gd name="T43" fmla="*/ 648 h 650"/>
                <a:gd name="T44" fmla="*/ 24 w 171"/>
                <a:gd name="T45" fmla="*/ 647 h 650"/>
                <a:gd name="T46" fmla="*/ 34 w 171"/>
                <a:gd name="T47" fmla="*/ 645 h 650"/>
                <a:gd name="T48" fmla="*/ 45 w 171"/>
                <a:gd name="T49" fmla="*/ 642 h 650"/>
                <a:gd name="T50" fmla="*/ 57 w 171"/>
                <a:gd name="T51" fmla="*/ 640 h 650"/>
                <a:gd name="T52" fmla="*/ 69 w 171"/>
                <a:gd name="T53" fmla="*/ 636 h 650"/>
                <a:gd name="T54" fmla="*/ 82 w 171"/>
                <a:gd name="T55" fmla="*/ 632 h 650"/>
                <a:gd name="T56" fmla="*/ 97 w 171"/>
                <a:gd name="T57" fmla="*/ 627 h 650"/>
                <a:gd name="T58" fmla="*/ 112 w 171"/>
                <a:gd name="T59" fmla="*/ 621 h 650"/>
                <a:gd name="T60" fmla="*/ 126 w 171"/>
                <a:gd name="T61" fmla="*/ 614 h 650"/>
                <a:gd name="T62" fmla="*/ 141 w 171"/>
                <a:gd name="T63" fmla="*/ 606 h 650"/>
                <a:gd name="T64" fmla="*/ 157 w 171"/>
                <a:gd name="T65" fmla="*/ 595 h 650"/>
                <a:gd name="T66" fmla="*/ 171 w 171"/>
                <a:gd name="T67" fmla="*/ 585 h 650"/>
                <a:gd name="T68" fmla="*/ 171 w 171"/>
                <a:gd name="T69" fmla="*/ 15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1" h="650">
                  <a:moveTo>
                    <a:pt x="171" y="15"/>
                  </a:moveTo>
                  <a:lnTo>
                    <a:pt x="170" y="15"/>
                  </a:lnTo>
                  <a:lnTo>
                    <a:pt x="167" y="13"/>
                  </a:lnTo>
                  <a:lnTo>
                    <a:pt x="163" y="11"/>
                  </a:lnTo>
                  <a:lnTo>
                    <a:pt x="157" y="9"/>
                  </a:lnTo>
                  <a:lnTo>
                    <a:pt x="149" y="7"/>
                  </a:lnTo>
                  <a:lnTo>
                    <a:pt x="139" y="4"/>
                  </a:lnTo>
                  <a:lnTo>
                    <a:pt x="129" y="2"/>
                  </a:lnTo>
                  <a:lnTo>
                    <a:pt x="118" y="0"/>
                  </a:lnTo>
                  <a:lnTo>
                    <a:pt x="105" y="0"/>
                  </a:lnTo>
                  <a:lnTo>
                    <a:pt x="92" y="0"/>
                  </a:lnTo>
                  <a:lnTo>
                    <a:pt x="77" y="1"/>
                  </a:lnTo>
                  <a:lnTo>
                    <a:pt x="63" y="3"/>
                  </a:lnTo>
                  <a:lnTo>
                    <a:pt x="48" y="7"/>
                  </a:lnTo>
                  <a:lnTo>
                    <a:pt x="31" y="13"/>
                  </a:lnTo>
                  <a:lnTo>
                    <a:pt x="16" y="22"/>
                  </a:lnTo>
                  <a:lnTo>
                    <a:pt x="0" y="32"/>
                  </a:lnTo>
                  <a:lnTo>
                    <a:pt x="0" y="650"/>
                  </a:lnTo>
                  <a:lnTo>
                    <a:pt x="1" y="650"/>
                  </a:lnTo>
                  <a:lnTo>
                    <a:pt x="4" y="650"/>
                  </a:lnTo>
                  <a:lnTo>
                    <a:pt x="9" y="649"/>
                  </a:lnTo>
                  <a:lnTo>
                    <a:pt x="16" y="648"/>
                  </a:lnTo>
                  <a:lnTo>
                    <a:pt x="24" y="647"/>
                  </a:lnTo>
                  <a:lnTo>
                    <a:pt x="34" y="645"/>
                  </a:lnTo>
                  <a:lnTo>
                    <a:pt x="45" y="642"/>
                  </a:lnTo>
                  <a:lnTo>
                    <a:pt x="57" y="640"/>
                  </a:lnTo>
                  <a:lnTo>
                    <a:pt x="69" y="636"/>
                  </a:lnTo>
                  <a:lnTo>
                    <a:pt x="82" y="632"/>
                  </a:lnTo>
                  <a:lnTo>
                    <a:pt x="97" y="627"/>
                  </a:lnTo>
                  <a:lnTo>
                    <a:pt x="112" y="621"/>
                  </a:lnTo>
                  <a:lnTo>
                    <a:pt x="126" y="614"/>
                  </a:lnTo>
                  <a:lnTo>
                    <a:pt x="141" y="606"/>
                  </a:lnTo>
                  <a:lnTo>
                    <a:pt x="157" y="595"/>
                  </a:lnTo>
                  <a:lnTo>
                    <a:pt x="171" y="585"/>
                  </a:lnTo>
                  <a:lnTo>
                    <a:pt x="171" y="1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98" name="Freeform 478"/>
            <p:cNvSpPr>
              <a:spLocks/>
            </p:cNvSpPr>
            <p:nvPr/>
          </p:nvSpPr>
          <p:spPr bwMode="auto">
            <a:xfrm>
              <a:off x="3929" y="3289"/>
              <a:ext cx="15" cy="56"/>
            </a:xfrm>
            <a:custGeom>
              <a:avLst/>
              <a:gdLst>
                <a:gd name="T0" fmla="*/ 138 w 138"/>
                <a:gd name="T1" fmla="*/ 14 h 502"/>
                <a:gd name="T2" fmla="*/ 135 w 138"/>
                <a:gd name="T3" fmla="*/ 13 h 502"/>
                <a:gd name="T4" fmla="*/ 126 w 138"/>
                <a:gd name="T5" fmla="*/ 8 h 502"/>
                <a:gd name="T6" fmla="*/ 113 w 138"/>
                <a:gd name="T7" fmla="*/ 4 h 502"/>
                <a:gd name="T8" fmla="*/ 96 w 138"/>
                <a:gd name="T9" fmla="*/ 1 h 502"/>
                <a:gd name="T10" fmla="*/ 74 w 138"/>
                <a:gd name="T11" fmla="*/ 0 h 502"/>
                <a:gd name="T12" fmla="*/ 51 w 138"/>
                <a:gd name="T13" fmla="*/ 3 h 502"/>
                <a:gd name="T14" fmla="*/ 25 w 138"/>
                <a:gd name="T15" fmla="*/ 12 h 502"/>
                <a:gd name="T16" fmla="*/ 0 w 138"/>
                <a:gd name="T17" fmla="*/ 26 h 502"/>
                <a:gd name="T18" fmla="*/ 0 w 138"/>
                <a:gd name="T19" fmla="*/ 502 h 502"/>
                <a:gd name="T20" fmla="*/ 3 w 138"/>
                <a:gd name="T21" fmla="*/ 502 h 502"/>
                <a:gd name="T22" fmla="*/ 13 w 138"/>
                <a:gd name="T23" fmla="*/ 501 h 502"/>
                <a:gd name="T24" fmla="*/ 28 w 138"/>
                <a:gd name="T25" fmla="*/ 499 h 502"/>
                <a:gd name="T26" fmla="*/ 46 w 138"/>
                <a:gd name="T27" fmla="*/ 494 h 502"/>
                <a:gd name="T28" fmla="*/ 67 w 138"/>
                <a:gd name="T29" fmla="*/ 488 h 502"/>
                <a:gd name="T30" fmla="*/ 91 w 138"/>
                <a:gd name="T31" fmla="*/ 479 h 502"/>
                <a:gd name="T32" fmla="*/ 114 w 138"/>
                <a:gd name="T33" fmla="*/ 467 h 502"/>
                <a:gd name="T34" fmla="*/ 138 w 138"/>
                <a:gd name="T35" fmla="*/ 450 h 502"/>
                <a:gd name="T36" fmla="*/ 138 w 138"/>
                <a:gd name="T37" fmla="*/ 14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502">
                  <a:moveTo>
                    <a:pt x="138" y="14"/>
                  </a:moveTo>
                  <a:lnTo>
                    <a:pt x="135" y="13"/>
                  </a:lnTo>
                  <a:lnTo>
                    <a:pt x="126" y="8"/>
                  </a:lnTo>
                  <a:lnTo>
                    <a:pt x="113" y="4"/>
                  </a:lnTo>
                  <a:lnTo>
                    <a:pt x="96" y="1"/>
                  </a:lnTo>
                  <a:lnTo>
                    <a:pt x="74" y="0"/>
                  </a:lnTo>
                  <a:lnTo>
                    <a:pt x="51" y="3"/>
                  </a:lnTo>
                  <a:lnTo>
                    <a:pt x="25" y="12"/>
                  </a:lnTo>
                  <a:lnTo>
                    <a:pt x="0" y="26"/>
                  </a:lnTo>
                  <a:lnTo>
                    <a:pt x="0" y="502"/>
                  </a:lnTo>
                  <a:lnTo>
                    <a:pt x="3" y="502"/>
                  </a:lnTo>
                  <a:lnTo>
                    <a:pt x="13" y="501"/>
                  </a:lnTo>
                  <a:lnTo>
                    <a:pt x="28" y="499"/>
                  </a:lnTo>
                  <a:lnTo>
                    <a:pt x="46" y="494"/>
                  </a:lnTo>
                  <a:lnTo>
                    <a:pt x="67" y="488"/>
                  </a:lnTo>
                  <a:lnTo>
                    <a:pt x="91" y="479"/>
                  </a:lnTo>
                  <a:lnTo>
                    <a:pt x="114" y="467"/>
                  </a:lnTo>
                  <a:lnTo>
                    <a:pt x="138" y="450"/>
                  </a:lnTo>
                  <a:lnTo>
                    <a:pt x="138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99" name="Freeform 479"/>
            <p:cNvSpPr>
              <a:spLocks/>
            </p:cNvSpPr>
            <p:nvPr/>
          </p:nvSpPr>
          <p:spPr bwMode="auto">
            <a:xfrm>
              <a:off x="3929" y="3290"/>
              <a:ext cx="12" cy="40"/>
            </a:xfrm>
            <a:custGeom>
              <a:avLst/>
              <a:gdLst>
                <a:gd name="T0" fmla="*/ 104 w 104"/>
                <a:gd name="T1" fmla="*/ 10 h 353"/>
                <a:gd name="T2" fmla="*/ 102 w 104"/>
                <a:gd name="T3" fmla="*/ 9 h 353"/>
                <a:gd name="T4" fmla="*/ 95 w 104"/>
                <a:gd name="T5" fmla="*/ 6 h 353"/>
                <a:gd name="T6" fmla="*/ 85 w 104"/>
                <a:gd name="T7" fmla="*/ 3 h 353"/>
                <a:gd name="T8" fmla="*/ 71 w 104"/>
                <a:gd name="T9" fmla="*/ 0 h 353"/>
                <a:gd name="T10" fmla="*/ 56 w 104"/>
                <a:gd name="T11" fmla="*/ 0 h 353"/>
                <a:gd name="T12" fmla="*/ 38 w 104"/>
                <a:gd name="T13" fmla="*/ 3 h 353"/>
                <a:gd name="T14" fmla="*/ 19 w 104"/>
                <a:gd name="T15" fmla="*/ 9 h 353"/>
                <a:gd name="T16" fmla="*/ 0 w 104"/>
                <a:gd name="T17" fmla="*/ 20 h 353"/>
                <a:gd name="T18" fmla="*/ 0 w 104"/>
                <a:gd name="T19" fmla="*/ 353 h 353"/>
                <a:gd name="T20" fmla="*/ 2 w 104"/>
                <a:gd name="T21" fmla="*/ 353 h 353"/>
                <a:gd name="T22" fmla="*/ 9 w 104"/>
                <a:gd name="T23" fmla="*/ 352 h 353"/>
                <a:gd name="T24" fmla="*/ 21 w 104"/>
                <a:gd name="T25" fmla="*/ 350 h 353"/>
                <a:gd name="T26" fmla="*/ 35 w 104"/>
                <a:gd name="T27" fmla="*/ 347 h 353"/>
                <a:gd name="T28" fmla="*/ 51 w 104"/>
                <a:gd name="T29" fmla="*/ 343 h 353"/>
                <a:gd name="T30" fmla="*/ 68 w 104"/>
                <a:gd name="T31" fmla="*/ 336 h 353"/>
                <a:gd name="T32" fmla="*/ 86 w 104"/>
                <a:gd name="T33" fmla="*/ 326 h 353"/>
                <a:gd name="T34" fmla="*/ 104 w 104"/>
                <a:gd name="T35" fmla="*/ 313 h 353"/>
                <a:gd name="T36" fmla="*/ 104 w 104"/>
                <a:gd name="T37" fmla="*/ 1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" h="353">
                  <a:moveTo>
                    <a:pt x="104" y="10"/>
                  </a:moveTo>
                  <a:lnTo>
                    <a:pt x="102" y="9"/>
                  </a:lnTo>
                  <a:lnTo>
                    <a:pt x="95" y="6"/>
                  </a:lnTo>
                  <a:lnTo>
                    <a:pt x="85" y="3"/>
                  </a:lnTo>
                  <a:lnTo>
                    <a:pt x="71" y="0"/>
                  </a:lnTo>
                  <a:lnTo>
                    <a:pt x="56" y="0"/>
                  </a:lnTo>
                  <a:lnTo>
                    <a:pt x="38" y="3"/>
                  </a:lnTo>
                  <a:lnTo>
                    <a:pt x="19" y="9"/>
                  </a:lnTo>
                  <a:lnTo>
                    <a:pt x="0" y="20"/>
                  </a:lnTo>
                  <a:lnTo>
                    <a:pt x="0" y="353"/>
                  </a:lnTo>
                  <a:lnTo>
                    <a:pt x="2" y="353"/>
                  </a:lnTo>
                  <a:lnTo>
                    <a:pt x="9" y="352"/>
                  </a:lnTo>
                  <a:lnTo>
                    <a:pt x="21" y="350"/>
                  </a:lnTo>
                  <a:lnTo>
                    <a:pt x="35" y="347"/>
                  </a:lnTo>
                  <a:lnTo>
                    <a:pt x="51" y="343"/>
                  </a:lnTo>
                  <a:lnTo>
                    <a:pt x="68" y="336"/>
                  </a:lnTo>
                  <a:lnTo>
                    <a:pt x="86" y="326"/>
                  </a:lnTo>
                  <a:lnTo>
                    <a:pt x="104" y="313"/>
                  </a:lnTo>
                  <a:lnTo>
                    <a:pt x="104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00" name="Freeform 480"/>
            <p:cNvSpPr>
              <a:spLocks/>
            </p:cNvSpPr>
            <p:nvPr/>
          </p:nvSpPr>
          <p:spPr bwMode="auto">
            <a:xfrm>
              <a:off x="3930" y="3291"/>
              <a:ext cx="8" cy="23"/>
            </a:xfrm>
            <a:custGeom>
              <a:avLst/>
              <a:gdLst>
                <a:gd name="T0" fmla="*/ 72 w 72"/>
                <a:gd name="T1" fmla="*/ 6 h 204"/>
                <a:gd name="T2" fmla="*/ 69 w 72"/>
                <a:gd name="T3" fmla="*/ 5 h 204"/>
                <a:gd name="T4" fmla="*/ 65 w 72"/>
                <a:gd name="T5" fmla="*/ 4 h 204"/>
                <a:gd name="T6" fmla="*/ 58 w 72"/>
                <a:gd name="T7" fmla="*/ 2 h 204"/>
                <a:gd name="T8" fmla="*/ 49 w 72"/>
                <a:gd name="T9" fmla="*/ 0 h 204"/>
                <a:gd name="T10" fmla="*/ 39 w 72"/>
                <a:gd name="T11" fmla="*/ 0 h 204"/>
                <a:gd name="T12" fmla="*/ 27 w 72"/>
                <a:gd name="T13" fmla="*/ 1 h 204"/>
                <a:gd name="T14" fmla="*/ 13 w 72"/>
                <a:gd name="T15" fmla="*/ 6 h 204"/>
                <a:gd name="T16" fmla="*/ 0 w 72"/>
                <a:gd name="T17" fmla="*/ 13 h 204"/>
                <a:gd name="T18" fmla="*/ 0 w 72"/>
                <a:gd name="T19" fmla="*/ 204 h 204"/>
                <a:gd name="T20" fmla="*/ 2 w 72"/>
                <a:gd name="T21" fmla="*/ 204 h 204"/>
                <a:gd name="T22" fmla="*/ 6 w 72"/>
                <a:gd name="T23" fmla="*/ 203 h 204"/>
                <a:gd name="T24" fmla="*/ 15 w 72"/>
                <a:gd name="T25" fmla="*/ 202 h 204"/>
                <a:gd name="T26" fmla="*/ 24 w 72"/>
                <a:gd name="T27" fmla="*/ 200 h 204"/>
                <a:gd name="T28" fmla="*/ 35 w 72"/>
                <a:gd name="T29" fmla="*/ 197 h 204"/>
                <a:gd name="T30" fmla="*/ 47 w 72"/>
                <a:gd name="T31" fmla="*/ 192 h 204"/>
                <a:gd name="T32" fmla="*/ 59 w 72"/>
                <a:gd name="T33" fmla="*/ 185 h 204"/>
                <a:gd name="T34" fmla="*/ 72 w 72"/>
                <a:gd name="T35" fmla="*/ 177 h 204"/>
                <a:gd name="T36" fmla="*/ 72 w 72"/>
                <a:gd name="T37" fmla="*/ 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04">
                  <a:moveTo>
                    <a:pt x="72" y="6"/>
                  </a:moveTo>
                  <a:lnTo>
                    <a:pt x="69" y="5"/>
                  </a:lnTo>
                  <a:lnTo>
                    <a:pt x="65" y="4"/>
                  </a:lnTo>
                  <a:lnTo>
                    <a:pt x="58" y="2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7" y="1"/>
                  </a:lnTo>
                  <a:lnTo>
                    <a:pt x="13" y="6"/>
                  </a:lnTo>
                  <a:lnTo>
                    <a:pt x="0" y="13"/>
                  </a:lnTo>
                  <a:lnTo>
                    <a:pt x="0" y="204"/>
                  </a:lnTo>
                  <a:lnTo>
                    <a:pt x="2" y="204"/>
                  </a:lnTo>
                  <a:lnTo>
                    <a:pt x="6" y="203"/>
                  </a:lnTo>
                  <a:lnTo>
                    <a:pt x="15" y="202"/>
                  </a:lnTo>
                  <a:lnTo>
                    <a:pt x="24" y="200"/>
                  </a:lnTo>
                  <a:lnTo>
                    <a:pt x="35" y="197"/>
                  </a:lnTo>
                  <a:lnTo>
                    <a:pt x="47" y="192"/>
                  </a:lnTo>
                  <a:lnTo>
                    <a:pt x="59" y="185"/>
                  </a:lnTo>
                  <a:lnTo>
                    <a:pt x="72" y="177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01" name="Freeform 481"/>
            <p:cNvSpPr>
              <a:spLocks/>
            </p:cNvSpPr>
            <p:nvPr/>
          </p:nvSpPr>
          <p:spPr bwMode="auto">
            <a:xfrm>
              <a:off x="4025" y="3357"/>
              <a:ext cx="12" cy="11"/>
            </a:xfrm>
            <a:custGeom>
              <a:avLst/>
              <a:gdLst>
                <a:gd name="T0" fmla="*/ 52 w 104"/>
                <a:gd name="T1" fmla="*/ 104 h 104"/>
                <a:gd name="T2" fmla="*/ 62 w 104"/>
                <a:gd name="T3" fmla="*/ 103 h 104"/>
                <a:gd name="T4" fmla="*/ 73 w 104"/>
                <a:gd name="T5" fmla="*/ 100 h 104"/>
                <a:gd name="T6" fmla="*/ 81 w 104"/>
                <a:gd name="T7" fmla="*/ 95 h 104"/>
                <a:gd name="T8" fmla="*/ 89 w 104"/>
                <a:gd name="T9" fmla="*/ 89 h 104"/>
                <a:gd name="T10" fmla="*/ 95 w 104"/>
                <a:gd name="T11" fmla="*/ 81 h 104"/>
                <a:gd name="T12" fmla="*/ 100 w 104"/>
                <a:gd name="T13" fmla="*/ 72 h 104"/>
                <a:gd name="T14" fmla="*/ 103 w 104"/>
                <a:gd name="T15" fmla="*/ 62 h 104"/>
                <a:gd name="T16" fmla="*/ 104 w 104"/>
                <a:gd name="T17" fmla="*/ 52 h 104"/>
                <a:gd name="T18" fmla="*/ 103 w 104"/>
                <a:gd name="T19" fmla="*/ 41 h 104"/>
                <a:gd name="T20" fmla="*/ 100 w 104"/>
                <a:gd name="T21" fmla="*/ 31 h 104"/>
                <a:gd name="T22" fmla="*/ 95 w 104"/>
                <a:gd name="T23" fmla="*/ 22 h 104"/>
                <a:gd name="T24" fmla="*/ 89 w 104"/>
                <a:gd name="T25" fmla="*/ 15 h 104"/>
                <a:gd name="T26" fmla="*/ 81 w 104"/>
                <a:gd name="T27" fmla="*/ 8 h 104"/>
                <a:gd name="T28" fmla="*/ 73 w 104"/>
                <a:gd name="T29" fmla="*/ 4 h 104"/>
                <a:gd name="T30" fmla="*/ 62 w 104"/>
                <a:gd name="T31" fmla="*/ 1 h 104"/>
                <a:gd name="T32" fmla="*/ 52 w 104"/>
                <a:gd name="T33" fmla="*/ 0 h 104"/>
                <a:gd name="T34" fmla="*/ 42 w 104"/>
                <a:gd name="T35" fmla="*/ 1 h 104"/>
                <a:gd name="T36" fmla="*/ 32 w 104"/>
                <a:gd name="T37" fmla="*/ 4 h 104"/>
                <a:gd name="T38" fmla="*/ 24 w 104"/>
                <a:gd name="T39" fmla="*/ 8 h 104"/>
                <a:gd name="T40" fmla="*/ 16 w 104"/>
                <a:gd name="T41" fmla="*/ 15 h 104"/>
                <a:gd name="T42" fmla="*/ 9 w 104"/>
                <a:gd name="T43" fmla="*/ 22 h 104"/>
                <a:gd name="T44" fmla="*/ 4 w 104"/>
                <a:gd name="T45" fmla="*/ 31 h 104"/>
                <a:gd name="T46" fmla="*/ 1 w 104"/>
                <a:gd name="T47" fmla="*/ 41 h 104"/>
                <a:gd name="T48" fmla="*/ 0 w 104"/>
                <a:gd name="T49" fmla="*/ 52 h 104"/>
                <a:gd name="T50" fmla="*/ 1 w 104"/>
                <a:gd name="T51" fmla="*/ 62 h 104"/>
                <a:gd name="T52" fmla="*/ 4 w 104"/>
                <a:gd name="T53" fmla="*/ 72 h 104"/>
                <a:gd name="T54" fmla="*/ 9 w 104"/>
                <a:gd name="T55" fmla="*/ 81 h 104"/>
                <a:gd name="T56" fmla="*/ 16 w 104"/>
                <a:gd name="T57" fmla="*/ 89 h 104"/>
                <a:gd name="T58" fmla="*/ 24 w 104"/>
                <a:gd name="T59" fmla="*/ 95 h 104"/>
                <a:gd name="T60" fmla="*/ 32 w 104"/>
                <a:gd name="T61" fmla="*/ 100 h 104"/>
                <a:gd name="T62" fmla="*/ 42 w 104"/>
                <a:gd name="T63" fmla="*/ 103 h 104"/>
                <a:gd name="T64" fmla="*/ 52 w 104"/>
                <a:gd name="T6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lnTo>
                    <a:pt x="62" y="103"/>
                  </a:lnTo>
                  <a:lnTo>
                    <a:pt x="73" y="100"/>
                  </a:lnTo>
                  <a:lnTo>
                    <a:pt x="81" y="95"/>
                  </a:lnTo>
                  <a:lnTo>
                    <a:pt x="89" y="89"/>
                  </a:lnTo>
                  <a:lnTo>
                    <a:pt x="95" y="81"/>
                  </a:lnTo>
                  <a:lnTo>
                    <a:pt x="100" y="72"/>
                  </a:lnTo>
                  <a:lnTo>
                    <a:pt x="103" y="62"/>
                  </a:lnTo>
                  <a:lnTo>
                    <a:pt x="104" y="52"/>
                  </a:lnTo>
                  <a:lnTo>
                    <a:pt x="103" y="41"/>
                  </a:lnTo>
                  <a:lnTo>
                    <a:pt x="100" y="31"/>
                  </a:lnTo>
                  <a:lnTo>
                    <a:pt x="95" y="22"/>
                  </a:lnTo>
                  <a:lnTo>
                    <a:pt x="89" y="15"/>
                  </a:lnTo>
                  <a:lnTo>
                    <a:pt x="81" y="8"/>
                  </a:lnTo>
                  <a:lnTo>
                    <a:pt x="73" y="4"/>
                  </a:lnTo>
                  <a:lnTo>
                    <a:pt x="62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2" y="4"/>
                  </a:lnTo>
                  <a:lnTo>
                    <a:pt x="24" y="8"/>
                  </a:lnTo>
                  <a:lnTo>
                    <a:pt x="16" y="15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1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4" y="72"/>
                  </a:lnTo>
                  <a:lnTo>
                    <a:pt x="9" y="81"/>
                  </a:lnTo>
                  <a:lnTo>
                    <a:pt x="16" y="89"/>
                  </a:lnTo>
                  <a:lnTo>
                    <a:pt x="24" y="95"/>
                  </a:lnTo>
                  <a:lnTo>
                    <a:pt x="32" y="100"/>
                  </a:lnTo>
                  <a:lnTo>
                    <a:pt x="42" y="103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02" name="Freeform 482"/>
            <p:cNvSpPr>
              <a:spLocks/>
            </p:cNvSpPr>
            <p:nvPr/>
          </p:nvSpPr>
          <p:spPr bwMode="auto">
            <a:xfrm>
              <a:off x="3990" y="3357"/>
              <a:ext cx="6" cy="6"/>
            </a:xfrm>
            <a:custGeom>
              <a:avLst/>
              <a:gdLst>
                <a:gd name="T0" fmla="*/ 25 w 52"/>
                <a:gd name="T1" fmla="*/ 52 h 52"/>
                <a:gd name="T2" fmla="*/ 35 w 52"/>
                <a:gd name="T3" fmla="*/ 50 h 52"/>
                <a:gd name="T4" fmla="*/ 44 w 52"/>
                <a:gd name="T5" fmla="*/ 44 h 52"/>
                <a:gd name="T6" fmla="*/ 50 w 52"/>
                <a:gd name="T7" fmla="*/ 36 h 52"/>
                <a:gd name="T8" fmla="*/ 52 w 52"/>
                <a:gd name="T9" fmla="*/ 25 h 52"/>
                <a:gd name="T10" fmla="*/ 50 w 52"/>
                <a:gd name="T11" fmla="*/ 15 h 52"/>
                <a:gd name="T12" fmla="*/ 44 w 52"/>
                <a:gd name="T13" fmla="*/ 7 h 52"/>
                <a:gd name="T14" fmla="*/ 35 w 52"/>
                <a:gd name="T15" fmla="*/ 2 h 52"/>
                <a:gd name="T16" fmla="*/ 25 w 52"/>
                <a:gd name="T17" fmla="*/ 0 h 52"/>
                <a:gd name="T18" fmla="*/ 15 w 52"/>
                <a:gd name="T19" fmla="*/ 2 h 52"/>
                <a:gd name="T20" fmla="*/ 7 w 52"/>
                <a:gd name="T21" fmla="*/ 7 h 52"/>
                <a:gd name="T22" fmla="*/ 2 w 52"/>
                <a:gd name="T23" fmla="*/ 15 h 52"/>
                <a:gd name="T24" fmla="*/ 0 w 52"/>
                <a:gd name="T25" fmla="*/ 25 h 52"/>
                <a:gd name="T26" fmla="*/ 2 w 52"/>
                <a:gd name="T27" fmla="*/ 36 h 52"/>
                <a:gd name="T28" fmla="*/ 7 w 52"/>
                <a:gd name="T29" fmla="*/ 44 h 52"/>
                <a:gd name="T30" fmla="*/ 15 w 52"/>
                <a:gd name="T31" fmla="*/ 50 h 52"/>
                <a:gd name="T32" fmla="*/ 25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5" y="52"/>
                  </a:moveTo>
                  <a:lnTo>
                    <a:pt x="35" y="50"/>
                  </a:lnTo>
                  <a:lnTo>
                    <a:pt x="44" y="44"/>
                  </a:lnTo>
                  <a:lnTo>
                    <a:pt x="50" y="36"/>
                  </a:lnTo>
                  <a:lnTo>
                    <a:pt x="52" y="25"/>
                  </a:lnTo>
                  <a:lnTo>
                    <a:pt x="50" y="15"/>
                  </a:lnTo>
                  <a:lnTo>
                    <a:pt x="44" y="7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15" y="2"/>
                  </a:lnTo>
                  <a:lnTo>
                    <a:pt x="7" y="7"/>
                  </a:lnTo>
                  <a:lnTo>
                    <a:pt x="2" y="15"/>
                  </a:lnTo>
                  <a:lnTo>
                    <a:pt x="0" y="25"/>
                  </a:lnTo>
                  <a:lnTo>
                    <a:pt x="2" y="36"/>
                  </a:lnTo>
                  <a:lnTo>
                    <a:pt x="7" y="44"/>
                  </a:lnTo>
                  <a:lnTo>
                    <a:pt x="15" y="50"/>
                  </a:lnTo>
                  <a:lnTo>
                    <a:pt x="25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03" name="Freeform 483"/>
            <p:cNvSpPr>
              <a:spLocks/>
            </p:cNvSpPr>
            <p:nvPr/>
          </p:nvSpPr>
          <p:spPr bwMode="auto">
            <a:xfrm>
              <a:off x="4000" y="3357"/>
              <a:ext cx="5" cy="6"/>
            </a:xfrm>
            <a:custGeom>
              <a:avLst/>
              <a:gdLst>
                <a:gd name="T0" fmla="*/ 27 w 52"/>
                <a:gd name="T1" fmla="*/ 52 h 52"/>
                <a:gd name="T2" fmla="*/ 37 w 52"/>
                <a:gd name="T3" fmla="*/ 50 h 52"/>
                <a:gd name="T4" fmla="*/ 45 w 52"/>
                <a:gd name="T5" fmla="*/ 45 h 52"/>
                <a:gd name="T6" fmla="*/ 50 w 52"/>
                <a:gd name="T7" fmla="*/ 37 h 52"/>
                <a:gd name="T8" fmla="*/ 52 w 52"/>
                <a:gd name="T9" fmla="*/ 26 h 52"/>
                <a:gd name="T10" fmla="*/ 50 w 52"/>
                <a:gd name="T11" fmla="*/ 16 h 52"/>
                <a:gd name="T12" fmla="*/ 45 w 52"/>
                <a:gd name="T13" fmla="*/ 8 h 52"/>
                <a:gd name="T14" fmla="*/ 37 w 52"/>
                <a:gd name="T15" fmla="*/ 2 h 52"/>
                <a:gd name="T16" fmla="*/ 27 w 52"/>
                <a:gd name="T17" fmla="*/ 0 h 52"/>
                <a:gd name="T18" fmla="*/ 17 w 52"/>
                <a:gd name="T19" fmla="*/ 2 h 52"/>
                <a:gd name="T20" fmla="*/ 8 w 52"/>
                <a:gd name="T21" fmla="*/ 8 h 52"/>
                <a:gd name="T22" fmla="*/ 2 w 52"/>
                <a:gd name="T23" fmla="*/ 16 h 52"/>
                <a:gd name="T24" fmla="*/ 0 w 52"/>
                <a:gd name="T25" fmla="*/ 26 h 52"/>
                <a:gd name="T26" fmla="*/ 2 w 52"/>
                <a:gd name="T27" fmla="*/ 37 h 52"/>
                <a:gd name="T28" fmla="*/ 8 w 52"/>
                <a:gd name="T29" fmla="*/ 45 h 52"/>
                <a:gd name="T30" fmla="*/ 17 w 52"/>
                <a:gd name="T31" fmla="*/ 50 h 52"/>
                <a:gd name="T32" fmla="*/ 27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7" y="52"/>
                  </a:moveTo>
                  <a:lnTo>
                    <a:pt x="37" y="50"/>
                  </a:lnTo>
                  <a:lnTo>
                    <a:pt x="45" y="45"/>
                  </a:lnTo>
                  <a:lnTo>
                    <a:pt x="50" y="37"/>
                  </a:lnTo>
                  <a:lnTo>
                    <a:pt x="52" y="26"/>
                  </a:lnTo>
                  <a:lnTo>
                    <a:pt x="50" y="16"/>
                  </a:lnTo>
                  <a:lnTo>
                    <a:pt x="45" y="8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2" y="37"/>
                  </a:lnTo>
                  <a:lnTo>
                    <a:pt x="8" y="45"/>
                  </a:lnTo>
                  <a:lnTo>
                    <a:pt x="17" y="50"/>
                  </a:lnTo>
                  <a:lnTo>
                    <a:pt x="27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04" name="Freeform 484"/>
            <p:cNvSpPr>
              <a:spLocks/>
            </p:cNvSpPr>
            <p:nvPr/>
          </p:nvSpPr>
          <p:spPr bwMode="auto">
            <a:xfrm>
              <a:off x="3961" y="3278"/>
              <a:ext cx="16" cy="79"/>
            </a:xfrm>
            <a:custGeom>
              <a:avLst/>
              <a:gdLst>
                <a:gd name="T0" fmla="*/ 46 w 148"/>
                <a:gd name="T1" fmla="*/ 14 h 712"/>
                <a:gd name="T2" fmla="*/ 42 w 148"/>
                <a:gd name="T3" fmla="*/ 29 h 712"/>
                <a:gd name="T4" fmla="*/ 32 w 148"/>
                <a:gd name="T5" fmla="*/ 68 h 712"/>
                <a:gd name="T6" fmla="*/ 18 w 148"/>
                <a:gd name="T7" fmla="*/ 132 h 712"/>
                <a:gd name="T8" fmla="*/ 7 w 148"/>
                <a:gd name="T9" fmla="*/ 217 h 712"/>
                <a:gd name="T10" fmla="*/ 0 w 148"/>
                <a:gd name="T11" fmla="*/ 319 h 712"/>
                <a:gd name="T12" fmla="*/ 1 w 148"/>
                <a:gd name="T13" fmla="*/ 438 h 712"/>
                <a:gd name="T14" fmla="*/ 13 w 148"/>
                <a:gd name="T15" fmla="*/ 570 h 712"/>
                <a:gd name="T16" fmla="*/ 41 w 148"/>
                <a:gd name="T17" fmla="*/ 712 h 712"/>
                <a:gd name="T18" fmla="*/ 143 w 148"/>
                <a:gd name="T19" fmla="*/ 707 h 712"/>
                <a:gd name="T20" fmla="*/ 139 w 148"/>
                <a:gd name="T21" fmla="*/ 685 h 712"/>
                <a:gd name="T22" fmla="*/ 128 w 148"/>
                <a:gd name="T23" fmla="*/ 628 h 712"/>
                <a:gd name="T24" fmla="*/ 116 w 148"/>
                <a:gd name="T25" fmla="*/ 543 h 712"/>
                <a:gd name="T26" fmla="*/ 105 w 148"/>
                <a:gd name="T27" fmla="*/ 439 h 712"/>
                <a:gd name="T28" fmla="*/ 99 w 148"/>
                <a:gd name="T29" fmla="*/ 324 h 712"/>
                <a:gd name="T30" fmla="*/ 102 w 148"/>
                <a:gd name="T31" fmla="*/ 209 h 712"/>
                <a:gd name="T32" fmla="*/ 117 w 148"/>
                <a:gd name="T33" fmla="*/ 100 h 712"/>
                <a:gd name="T34" fmla="*/ 148 w 148"/>
                <a:gd name="T35" fmla="*/ 8 h 712"/>
                <a:gd name="T36" fmla="*/ 148 w 148"/>
                <a:gd name="T37" fmla="*/ 7 h 712"/>
                <a:gd name="T38" fmla="*/ 148 w 148"/>
                <a:gd name="T39" fmla="*/ 5 h 712"/>
                <a:gd name="T40" fmla="*/ 146 w 148"/>
                <a:gd name="T41" fmla="*/ 3 h 712"/>
                <a:gd name="T42" fmla="*/ 140 w 148"/>
                <a:gd name="T43" fmla="*/ 0 h 712"/>
                <a:gd name="T44" fmla="*/ 127 w 148"/>
                <a:gd name="T45" fmla="*/ 0 h 712"/>
                <a:gd name="T46" fmla="*/ 109 w 148"/>
                <a:gd name="T47" fmla="*/ 1 h 712"/>
                <a:gd name="T48" fmla="*/ 83 w 148"/>
                <a:gd name="T49" fmla="*/ 6 h 712"/>
                <a:gd name="T50" fmla="*/ 46 w 148"/>
                <a:gd name="T51" fmla="*/ 14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8" h="712">
                  <a:moveTo>
                    <a:pt x="46" y="14"/>
                  </a:moveTo>
                  <a:lnTo>
                    <a:pt x="42" y="29"/>
                  </a:lnTo>
                  <a:lnTo>
                    <a:pt x="32" y="68"/>
                  </a:lnTo>
                  <a:lnTo>
                    <a:pt x="18" y="132"/>
                  </a:lnTo>
                  <a:lnTo>
                    <a:pt x="7" y="217"/>
                  </a:lnTo>
                  <a:lnTo>
                    <a:pt x="0" y="319"/>
                  </a:lnTo>
                  <a:lnTo>
                    <a:pt x="1" y="438"/>
                  </a:lnTo>
                  <a:lnTo>
                    <a:pt x="13" y="570"/>
                  </a:lnTo>
                  <a:lnTo>
                    <a:pt x="41" y="712"/>
                  </a:lnTo>
                  <a:lnTo>
                    <a:pt x="143" y="707"/>
                  </a:lnTo>
                  <a:lnTo>
                    <a:pt x="139" y="685"/>
                  </a:lnTo>
                  <a:lnTo>
                    <a:pt x="128" y="628"/>
                  </a:lnTo>
                  <a:lnTo>
                    <a:pt x="116" y="543"/>
                  </a:lnTo>
                  <a:lnTo>
                    <a:pt x="105" y="439"/>
                  </a:lnTo>
                  <a:lnTo>
                    <a:pt x="99" y="324"/>
                  </a:lnTo>
                  <a:lnTo>
                    <a:pt x="102" y="209"/>
                  </a:lnTo>
                  <a:lnTo>
                    <a:pt x="117" y="100"/>
                  </a:lnTo>
                  <a:lnTo>
                    <a:pt x="148" y="8"/>
                  </a:lnTo>
                  <a:lnTo>
                    <a:pt x="148" y="7"/>
                  </a:lnTo>
                  <a:lnTo>
                    <a:pt x="148" y="5"/>
                  </a:lnTo>
                  <a:lnTo>
                    <a:pt x="146" y="3"/>
                  </a:lnTo>
                  <a:lnTo>
                    <a:pt x="140" y="0"/>
                  </a:lnTo>
                  <a:lnTo>
                    <a:pt x="127" y="0"/>
                  </a:lnTo>
                  <a:lnTo>
                    <a:pt x="109" y="1"/>
                  </a:lnTo>
                  <a:lnTo>
                    <a:pt x="83" y="6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05" name="Freeform 485"/>
            <p:cNvSpPr>
              <a:spLocks/>
            </p:cNvSpPr>
            <p:nvPr/>
          </p:nvSpPr>
          <p:spPr bwMode="auto">
            <a:xfrm>
              <a:off x="4045" y="3268"/>
              <a:ext cx="23" cy="88"/>
            </a:xfrm>
            <a:custGeom>
              <a:avLst/>
              <a:gdLst>
                <a:gd name="T0" fmla="*/ 201 w 201"/>
                <a:gd name="T1" fmla="*/ 5 h 795"/>
                <a:gd name="T2" fmla="*/ 196 w 201"/>
                <a:gd name="T3" fmla="*/ 10 h 795"/>
                <a:gd name="T4" fmla="*/ 183 w 201"/>
                <a:gd name="T5" fmla="*/ 31 h 795"/>
                <a:gd name="T6" fmla="*/ 165 w 201"/>
                <a:gd name="T7" fmla="*/ 73 h 795"/>
                <a:gd name="T8" fmla="*/ 148 w 201"/>
                <a:gd name="T9" fmla="*/ 140 h 795"/>
                <a:gd name="T10" fmla="*/ 134 w 201"/>
                <a:gd name="T11" fmla="*/ 240 h 795"/>
                <a:gd name="T12" fmla="*/ 127 w 201"/>
                <a:gd name="T13" fmla="*/ 379 h 795"/>
                <a:gd name="T14" fmla="*/ 131 w 201"/>
                <a:gd name="T15" fmla="*/ 561 h 795"/>
                <a:gd name="T16" fmla="*/ 150 w 201"/>
                <a:gd name="T17" fmla="*/ 795 h 795"/>
                <a:gd name="T18" fmla="*/ 37 w 201"/>
                <a:gd name="T19" fmla="*/ 795 h 795"/>
                <a:gd name="T20" fmla="*/ 33 w 201"/>
                <a:gd name="T21" fmla="*/ 771 h 795"/>
                <a:gd name="T22" fmla="*/ 24 w 201"/>
                <a:gd name="T23" fmla="*/ 707 h 795"/>
                <a:gd name="T24" fmla="*/ 13 w 201"/>
                <a:gd name="T25" fmla="*/ 611 h 795"/>
                <a:gd name="T26" fmla="*/ 3 w 201"/>
                <a:gd name="T27" fmla="*/ 493 h 795"/>
                <a:gd name="T28" fmla="*/ 0 w 201"/>
                <a:gd name="T29" fmla="*/ 363 h 795"/>
                <a:gd name="T30" fmla="*/ 7 w 201"/>
                <a:gd name="T31" fmla="*/ 231 h 795"/>
                <a:gd name="T32" fmla="*/ 28 w 201"/>
                <a:gd name="T33" fmla="*/ 107 h 795"/>
                <a:gd name="T34" fmla="*/ 66 w 201"/>
                <a:gd name="T35" fmla="*/ 0 h 795"/>
                <a:gd name="T36" fmla="*/ 201 w 201"/>
                <a:gd name="T37" fmla="*/ 5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1" h="795">
                  <a:moveTo>
                    <a:pt x="201" y="5"/>
                  </a:moveTo>
                  <a:lnTo>
                    <a:pt x="196" y="10"/>
                  </a:lnTo>
                  <a:lnTo>
                    <a:pt x="183" y="31"/>
                  </a:lnTo>
                  <a:lnTo>
                    <a:pt x="165" y="73"/>
                  </a:lnTo>
                  <a:lnTo>
                    <a:pt x="148" y="140"/>
                  </a:lnTo>
                  <a:lnTo>
                    <a:pt x="134" y="240"/>
                  </a:lnTo>
                  <a:lnTo>
                    <a:pt x="127" y="379"/>
                  </a:lnTo>
                  <a:lnTo>
                    <a:pt x="131" y="561"/>
                  </a:lnTo>
                  <a:lnTo>
                    <a:pt x="150" y="795"/>
                  </a:lnTo>
                  <a:lnTo>
                    <a:pt x="37" y="795"/>
                  </a:lnTo>
                  <a:lnTo>
                    <a:pt x="33" y="771"/>
                  </a:lnTo>
                  <a:lnTo>
                    <a:pt x="24" y="707"/>
                  </a:lnTo>
                  <a:lnTo>
                    <a:pt x="13" y="611"/>
                  </a:lnTo>
                  <a:lnTo>
                    <a:pt x="3" y="493"/>
                  </a:lnTo>
                  <a:lnTo>
                    <a:pt x="0" y="363"/>
                  </a:lnTo>
                  <a:lnTo>
                    <a:pt x="7" y="231"/>
                  </a:lnTo>
                  <a:lnTo>
                    <a:pt x="28" y="107"/>
                  </a:lnTo>
                  <a:lnTo>
                    <a:pt x="66" y="0"/>
                  </a:lnTo>
                  <a:lnTo>
                    <a:pt x="201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06" name="Freeform 486"/>
            <p:cNvSpPr>
              <a:spLocks/>
            </p:cNvSpPr>
            <p:nvPr/>
          </p:nvSpPr>
          <p:spPr bwMode="auto">
            <a:xfrm>
              <a:off x="3961" y="3282"/>
              <a:ext cx="15" cy="69"/>
            </a:xfrm>
            <a:custGeom>
              <a:avLst/>
              <a:gdLst>
                <a:gd name="T0" fmla="*/ 41 w 129"/>
                <a:gd name="T1" fmla="*/ 12 h 622"/>
                <a:gd name="T2" fmla="*/ 37 w 129"/>
                <a:gd name="T3" fmla="*/ 24 h 622"/>
                <a:gd name="T4" fmla="*/ 29 w 129"/>
                <a:gd name="T5" fmla="*/ 59 h 622"/>
                <a:gd name="T6" fmla="*/ 18 w 129"/>
                <a:gd name="T7" fmla="*/ 115 h 622"/>
                <a:gd name="T8" fmla="*/ 6 w 129"/>
                <a:gd name="T9" fmla="*/ 189 h 622"/>
                <a:gd name="T10" fmla="*/ 0 w 129"/>
                <a:gd name="T11" fmla="*/ 279 h 622"/>
                <a:gd name="T12" fmla="*/ 1 w 129"/>
                <a:gd name="T13" fmla="*/ 382 h 622"/>
                <a:gd name="T14" fmla="*/ 11 w 129"/>
                <a:gd name="T15" fmla="*/ 497 h 622"/>
                <a:gd name="T16" fmla="*/ 36 w 129"/>
                <a:gd name="T17" fmla="*/ 622 h 622"/>
                <a:gd name="T18" fmla="*/ 124 w 129"/>
                <a:gd name="T19" fmla="*/ 617 h 622"/>
                <a:gd name="T20" fmla="*/ 120 w 129"/>
                <a:gd name="T21" fmla="*/ 598 h 622"/>
                <a:gd name="T22" fmla="*/ 112 w 129"/>
                <a:gd name="T23" fmla="*/ 548 h 622"/>
                <a:gd name="T24" fmla="*/ 101 w 129"/>
                <a:gd name="T25" fmla="*/ 473 h 622"/>
                <a:gd name="T26" fmla="*/ 92 w 129"/>
                <a:gd name="T27" fmla="*/ 382 h 622"/>
                <a:gd name="T28" fmla="*/ 87 w 129"/>
                <a:gd name="T29" fmla="*/ 282 h 622"/>
                <a:gd name="T30" fmla="*/ 89 w 129"/>
                <a:gd name="T31" fmla="*/ 182 h 622"/>
                <a:gd name="T32" fmla="*/ 102 w 129"/>
                <a:gd name="T33" fmla="*/ 87 h 622"/>
                <a:gd name="T34" fmla="*/ 129 w 129"/>
                <a:gd name="T35" fmla="*/ 7 h 622"/>
                <a:gd name="T36" fmla="*/ 129 w 129"/>
                <a:gd name="T37" fmla="*/ 6 h 622"/>
                <a:gd name="T38" fmla="*/ 129 w 129"/>
                <a:gd name="T39" fmla="*/ 4 h 622"/>
                <a:gd name="T40" fmla="*/ 127 w 129"/>
                <a:gd name="T41" fmla="*/ 2 h 622"/>
                <a:gd name="T42" fmla="*/ 122 w 129"/>
                <a:gd name="T43" fmla="*/ 0 h 622"/>
                <a:gd name="T44" fmla="*/ 112 w 129"/>
                <a:gd name="T45" fmla="*/ 0 h 622"/>
                <a:gd name="T46" fmla="*/ 96 w 129"/>
                <a:gd name="T47" fmla="*/ 1 h 622"/>
                <a:gd name="T48" fmla="*/ 72 w 129"/>
                <a:gd name="T49" fmla="*/ 5 h 622"/>
                <a:gd name="T50" fmla="*/ 41 w 129"/>
                <a:gd name="T51" fmla="*/ 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622">
                  <a:moveTo>
                    <a:pt x="41" y="12"/>
                  </a:moveTo>
                  <a:lnTo>
                    <a:pt x="37" y="24"/>
                  </a:lnTo>
                  <a:lnTo>
                    <a:pt x="29" y="59"/>
                  </a:lnTo>
                  <a:lnTo>
                    <a:pt x="18" y="115"/>
                  </a:lnTo>
                  <a:lnTo>
                    <a:pt x="6" y="189"/>
                  </a:lnTo>
                  <a:lnTo>
                    <a:pt x="0" y="279"/>
                  </a:lnTo>
                  <a:lnTo>
                    <a:pt x="1" y="382"/>
                  </a:lnTo>
                  <a:lnTo>
                    <a:pt x="11" y="497"/>
                  </a:lnTo>
                  <a:lnTo>
                    <a:pt x="36" y="622"/>
                  </a:lnTo>
                  <a:lnTo>
                    <a:pt x="124" y="617"/>
                  </a:lnTo>
                  <a:lnTo>
                    <a:pt x="120" y="598"/>
                  </a:lnTo>
                  <a:lnTo>
                    <a:pt x="112" y="548"/>
                  </a:lnTo>
                  <a:lnTo>
                    <a:pt x="101" y="473"/>
                  </a:lnTo>
                  <a:lnTo>
                    <a:pt x="92" y="382"/>
                  </a:lnTo>
                  <a:lnTo>
                    <a:pt x="87" y="282"/>
                  </a:lnTo>
                  <a:lnTo>
                    <a:pt x="89" y="182"/>
                  </a:lnTo>
                  <a:lnTo>
                    <a:pt x="102" y="87"/>
                  </a:lnTo>
                  <a:lnTo>
                    <a:pt x="129" y="7"/>
                  </a:lnTo>
                  <a:lnTo>
                    <a:pt x="129" y="6"/>
                  </a:lnTo>
                  <a:lnTo>
                    <a:pt x="129" y="4"/>
                  </a:lnTo>
                  <a:lnTo>
                    <a:pt x="127" y="2"/>
                  </a:lnTo>
                  <a:lnTo>
                    <a:pt x="122" y="0"/>
                  </a:lnTo>
                  <a:lnTo>
                    <a:pt x="112" y="0"/>
                  </a:lnTo>
                  <a:lnTo>
                    <a:pt x="96" y="1"/>
                  </a:lnTo>
                  <a:lnTo>
                    <a:pt x="72" y="5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07" name="Freeform 487"/>
            <p:cNvSpPr>
              <a:spLocks/>
            </p:cNvSpPr>
            <p:nvPr/>
          </p:nvSpPr>
          <p:spPr bwMode="auto">
            <a:xfrm>
              <a:off x="3962" y="3287"/>
              <a:ext cx="12" cy="59"/>
            </a:xfrm>
            <a:custGeom>
              <a:avLst/>
              <a:gdLst>
                <a:gd name="T0" fmla="*/ 35 w 110"/>
                <a:gd name="T1" fmla="*/ 10 h 531"/>
                <a:gd name="T2" fmla="*/ 32 w 110"/>
                <a:gd name="T3" fmla="*/ 20 h 531"/>
                <a:gd name="T4" fmla="*/ 24 w 110"/>
                <a:gd name="T5" fmla="*/ 50 h 531"/>
                <a:gd name="T6" fmla="*/ 15 w 110"/>
                <a:gd name="T7" fmla="*/ 98 h 531"/>
                <a:gd name="T8" fmla="*/ 5 w 110"/>
                <a:gd name="T9" fmla="*/ 160 h 531"/>
                <a:gd name="T10" fmla="*/ 0 w 110"/>
                <a:gd name="T11" fmla="*/ 237 h 531"/>
                <a:gd name="T12" fmla="*/ 1 w 110"/>
                <a:gd name="T13" fmla="*/ 326 h 531"/>
                <a:gd name="T14" fmla="*/ 10 w 110"/>
                <a:gd name="T15" fmla="*/ 424 h 531"/>
                <a:gd name="T16" fmla="*/ 31 w 110"/>
                <a:gd name="T17" fmla="*/ 531 h 531"/>
                <a:gd name="T18" fmla="*/ 106 w 110"/>
                <a:gd name="T19" fmla="*/ 525 h 531"/>
                <a:gd name="T20" fmla="*/ 103 w 110"/>
                <a:gd name="T21" fmla="*/ 510 h 531"/>
                <a:gd name="T22" fmla="*/ 96 w 110"/>
                <a:gd name="T23" fmla="*/ 467 h 531"/>
                <a:gd name="T24" fmla="*/ 87 w 110"/>
                <a:gd name="T25" fmla="*/ 404 h 531"/>
                <a:gd name="T26" fmla="*/ 79 w 110"/>
                <a:gd name="T27" fmla="*/ 326 h 531"/>
                <a:gd name="T28" fmla="*/ 74 w 110"/>
                <a:gd name="T29" fmla="*/ 241 h 531"/>
                <a:gd name="T30" fmla="*/ 76 w 110"/>
                <a:gd name="T31" fmla="*/ 155 h 531"/>
                <a:gd name="T32" fmla="*/ 87 w 110"/>
                <a:gd name="T33" fmla="*/ 74 h 531"/>
                <a:gd name="T34" fmla="*/ 110 w 110"/>
                <a:gd name="T35" fmla="*/ 6 h 531"/>
                <a:gd name="T36" fmla="*/ 110 w 110"/>
                <a:gd name="T37" fmla="*/ 5 h 531"/>
                <a:gd name="T38" fmla="*/ 110 w 110"/>
                <a:gd name="T39" fmla="*/ 4 h 531"/>
                <a:gd name="T40" fmla="*/ 108 w 110"/>
                <a:gd name="T41" fmla="*/ 2 h 531"/>
                <a:gd name="T42" fmla="*/ 104 w 110"/>
                <a:gd name="T43" fmla="*/ 0 h 531"/>
                <a:gd name="T44" fmla="*/ 95 w 110"/>
                <a:gd name="T45" fmla="*/ 0 h 531"/>
                <a:gd name="T46" fmla="*/ 82 w 110"/>
                <a:gd name="T47" fmla="*/ 1 h 531"/>
                <a:gd name="T48" fmla="*/ 62 w 110"/>
                <a:gd name="T49" fmla="*/ 4 h 531"/>
                <a:gd name="T50" fmla="*/ 35 w 110"/>
                <a:gd name="T51" fmla="*/ 1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0" h="531">
                  <a:moveTo>
                    <a:pt x="35" y="10"/>
                  </a:moveTo>
                  <a:lnTo>
                    <a:pt x="32" y="20"/>
                  </a:lnTo>
                  <a:lnTo>
                    <a:pt x="24" y="50"/>
                  </a:lnTo>
                  <a:lnTo>
                    <a:pt x="15" y="98"/>
                  </a:lnTo>
                  <a:lnTo>
                    <a:pt x="5" y="160"/>
                  </a:lnTo>
                  <a:lnTo>
                    <a:pt x="0" y="237"/>
                  </a:lnTo>
                  <a:lnTo>
                    <a:pt x="1" y="326"/>
                  </a:lnTo>
                  <a:lnTo>
                    <a:pt x="10" y="424"/>
                  </a:lnTo>
                  <a:lnTo>
                    <a:pt x="31" y="531"/>
                  </a:lnTo>
                  <a:lnTo>
                    <a:pt x="106" y="525"/>
                  </a:lnTo>
                  <a:lnTo>
                    <a:pt x="103" y="510"/>
                  </a:lnTo>
                  <a:lnTo>
                    <a:pt x="96" y="467"/>
                  </a:lnTo>
                  <a:lnTo>
                    <a:pt x="87" y="404"/>
                  </a:lnTo>
                  <a:lnTo>
                    <a:pt x="79" y="326"/>
                  </a:lnTo>
                  <a:lnTo>
                    <a:pt x="74" y="241"/>
                  </a:lnTo>
                  <a:lnTo>
                    <a:pt x="76" y="155"/>
                  </a:lnTo>
                  <a:lnTo>
                    <a:pt x="87" y="74"/>
                  </a:lnTo>
                  <a:lnTo>
                    <a:pt x="110" y="6"/>
                  </a:lnTo>
                  <a:lnTo>
                    <a:pt x="110" y="5"/>
                  </a:lnTo>
                  <a:lnTo>
                    <a:pt x="110" y="4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2" y="1"/>
                  </a:lnTo>
                  <a:lnTo>
                    <a:pt x="62" y="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08" name="Freeform 488"/>
            <p:cNvSpPr>
              <a:spLocks/>
            </p:cNvSpPr>
            <p:nvPr/>
          </p:nvSpPr>
          <p:spPr bwMode="auto">
            <a:xfrm>
              <a:off x="3963" y="3292"/>
              <a:ext cx="10" cy="48"/>
            </a:xfrm>
            <a:custGeom>
              <a:avLst/>
              <a:gdLst>
                <a:gd name="T0" fmla="*/ 29 w 92"/>
                <a:gd name="T1" fmla="*/ 8 h 438"/>
                <a:gd name="T2" fmla="*/ 26 w 92"/>
                <a:gd name="T3" fmla="*/ 16 h 438"/>
                <a:gd name="T4" fmla="*/ 20 w 92"/>
                <a:gd name="T5" fmla="*/ 42 h 438"/>
                <a:gd name="T6" fmla="*/ 12 w 92"/>
                <a:gd name="T7" fmla="*/ 81 h 438"/>
                <a:gd name="T8" fmla="*/ 4 w 92"/>
                <a:gd name="T9" fmla="*/ 133 h 438"/>
                <a:gd name="T10" fmla="*/ 0 w 92"/>
                <a:gd name="T11" fmla="*/ 196 h 438"/>
                <a:gd name="T12" fmla="*/ 0 w 92"/>
                <a:gd name="T13" fmla="*/ 270 h 438"/>
                <a:gd name="T14" fmla="*/ 9 w 92"/>
                <a:gd name="T15" fmla="*/ 351 h 438"/>
                <a:gd name="T16" fmla="*/ 25 w 92"/>
                <a:gd name="T17" fmla="*/ 438 h 438"/>
                <a:gd name="T18" fmla="*/ 88 w 92"/>
                <a:gd name="T19" fmla="*/ 435 h 438"/>
                <a:gd name="T20" fmla="*/ 85 w 92"/>
                <a:gd name="T21" fmla="*/ 422 h 438"/>
                <a:gd name="T22" fmla="*/ 79 w 92"/>
                <a:gd name="T23" fmla="*/ 386 h 438"/>
                <a:gd name="T24" fmla="*/ 72 w 92"/>
                <a:gd name="T25" fmla="*/ 334 h 438"/>
                <a:gd name="T26" fmla="*/ 65 w 92"/>
                <a:gd name="T27" fmla="*/ 270 h 438"/>
                <a:gd name="T28" fmla="*/ 61 w 92"/>
                <a:gd name="T29" fmla="*/ 199 h 438"/>
                <a:gd name="T30" fmla="*/ 63 w 92"/>
                <a:gd name="T31" fmla="*/ 129 h 438"/>
                <a:gd name="T32" fmla="*/ 73 w 92"/>
                <a:gd name="T33" fmla="*/ 61 h 438"/>
                <a:gd name="T34" fmla="*/ 92 w 92"/>
                <a:gd name="T35" fmla="*/ 5 h 438"/>
                <a:gd name="T36" fmla="*/ 92 w 92"/>
                <a:gd name="T37" fmla="*/ 4 h 438"/>
                <a:gd name="T38" fmla="*/ 92 w 92"/>
                <a:gd name="T39" fmla="*/ 3 h 438"/>
                <a:gd name="T40" fmla="*/ 90 w 92"/>
                <a:gd name="T41" fmla="*/ 1 h 438"/>
                <a:gd name="T42" fmla="*/ 87 w 92"/>
                <a:gd name="T43" fmla="*/ 0 h 438"/>
                <a:gd name="T44" fmla="*/ 80 w 92"/>
                <a:gd name="T45" fmla="*/ 0 h 438"/>
                <a:gd name="T46" fmla="*/ 68 w 92"/>
                <a:gd name="T47" fmla="*/ 0 h 438"/>
                <a:gd name="T48" fmla="*/ 51 w 92"/>
                <a:gd name="T49" fmla="*/ 3 h 438"/>
                <a:gd name="T50" fmla="*/ 29 w 92"/>
                <a:gd name="T51" fmla="*/ 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2" h="438">
                  <a:moveTo>
                    <a:pt x="29" y="8"/>
                  </a:moveTo>
                  <a:lnTo>
                    <a:pt x="26" y="16"/>
                  </a:lnTo>
                  <a:lnTo>
                    <a:pt x="20" y="42"/>
                  </a:lnTo>
                  <a:lnTo>
                    <a:pt x="12" y="81"/>
                  </a:lnTo>
                  <a:lnTo>
                    <a:pt x="4" y="133"/>
                  </a:lnTo>
                  <a:lnTo>
                    <a:pt x="0" y="196"/>
                  </a:lnTo>
                  <a:lnTo>
                    <a:pt x="0" y="270"/>
                  </a:lnTo>
                  <a:lnTo>
                    <a:pt x="9" y="351"/>
                  </a:lnTo>
                  <a:lnTo>
                    <a:pt x="25" y="438"/>
                  </a:lnTo>
                  <a:lnTo>
                    <a:pt x="88" y="435"/>
                  </a:lnTo>
                  <a:lnTo>
                    <a:pt x="85" y="422"/>
                  </a:lnTo>
                  <a:lnTo>
                    <a:pt x="79" y="386"/>
                  </a:lnTo>
                  <a:lnTo>
                    <a:pt x="72" y="334"/>
                  </a:lnTo>
                  <a:lnTo>
                    <a:pt x="65" y="270"/>
                  </a:lnTo>
                  <a:lnTo>
                    <a:pt x="61" y="199"/>
                  </a:lnTo>
                  <a:lnTo>
                    <a:pt x="63" y="129"/>
                  </a:lnTo>
                  <a:lnTo>
                    <a:pt x="73" y="61"/>
                  </a:lnTo>
                  <a:lnTo>
                    <a:pt x="92" y="5"/>
                  </a:lnTo>
                  <a:lnTo>
                    <a:pt x="92" y="4"/>
                  </a:lnTo>
                  <a:lnTo>
                    <a:pt x="92" y="3"/>
                  </a:lnTo>
                  <a:lnTo>
                    <a:pt x="90" y="1"/>
                  </a:lnTo>
                  <a:lnTo>
                    <a:pt x="87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1" y="3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09" name="Freeform 489"/>
            <p:cNvSpPr>
              <a:spLocks/>
            </p:cNvSpPr>
            <p:nvPr/>
          </p:nvSpPr>
          <p:spPr bwMode="auto">
            <a:xfrm>
              <a:off x="3963" y="3296"/>
              <a:ext cx="8" cy="39"/>
            </a:xfrm>
            <a:custGeom>
              <a:avLst/>
              <a:gdLst>
                <a:gd name="T0" fmla="*/ 23 w 73"/>
                <a:gd name="T1" fmla="*/ 7 h 347"/>
                <a:gd name="T2" fmla="*/ 21 w 73"/>
                <a:gd name="T3" fmla="*/ 14 h 347"/>
                <a:gd name="T4" fmla="*/ 16 w 73"/>
                <a:gd name="T5" fmla="*/ 33 h 347"/>
                <a:gd name="T6" fmla="*/ 10 w 73"/>
                <a:gd name="T7" fmla="*/ 64 h 347"/>
                <a:gd name="T8" fmla="*/ 4 w 73"/>
                <a:gd name="T9" fmla="*/ 105 h 347"/>
                <a:gd name="T10" fmla="*/ 0 w 73"/>
                <a:gd name="T11" fmla="*/ 155 h 347"/>
                <a:gd name="T12" fmla="*/ 0 w 73"/>
                <a:gd name="T13" fmla="*/ 213 h 347"/>
                <a:gd name="T14" fmla="*/ 7 w 73"/>
                <a:gd name="T15" fmla="*/ 278 h 347"/>
                <a:gd name="T16" fmla="*/ 20 w 73"/>
                <a:gd name="T17" fmla="*/ 347 h 347"/>
                <a:gd name="T18" fmla="*/ 70 w 73"/>
                <a:gd name="T19" fmla="*/ 344 h 347"/>
                <a:gd name="T20" fmla="*/ 68 w 73"/>
                <a:gd name="T21" fmla="*/ 334 h 347"/>
                <a:gd name="T22" fmla="*/ 63 w 73"/>
                <a:gd name="T23" fmla="*/ 305 h 347"/>
                <a:gd name="T24" fmla="*/ 56 w 73"/>
                <a:gd name="T25" fmla="*/ 265 h 347"/>
                <a:gd name="T26" fmla="*/ 51 w 73"/>
                <a:gd name="T27" fmla="*/ 213 h 347"/>
                <a:gd name="T28" fmla="*/ 48 w 73"/>
                <a:gd name="T29" fmla="*/ 158 h 347"/>
                <a:gd name="T30" fmla="*/ 50 w 73"/>
                <a:gd name="T31" fmla="*/ 101 h 347"/>
                <a:gd name="T32" fmla="*/ 57 w 73"/>
                <a:gd name="T33" fmla="*/ 49 h 347"/>
                <a:gd name="T34" fmla="*/ 73 w 73"/>
                <a:gd name="T35" fmla="*/ 4 h 347"/>
                <a:gd name="T36" fmla="*/ 73 w 73"/>
                <a:gd name="T37" fmla="*/ 4 h 347"/>
                <a:gd name="T38" fmla="*/ 73 w 73"/>
                <a:gd name="T39" fmla="*/ 2 h 347"/>
                <a:gd name="T40" fmla="*/ 72 w 73"/>
                <a:gd name="T41" fmla="*/ 1 h 347"/>
                <a:gd name="T42" fmla="*/ 69 w 73"/>
                <a:gd name="T43" fmla="*/ 0 h 347"/>
                <a:gd name="T44" fmla="*/ 63 w 73"/>
                <a:gd name="T45" fmla="*/ 0 h 347"/>
                <a:gd name="T46" fmla="*/ 53 w 73"/>
                <a:gd name="T47" fmla="*/ 1 h 347"/>
                <a:gd name="T48" fmla="*/ 41 w 73"/>
                <a:gd name="T49" fmla="*/ 3 h 347"/>
                <a:gd name="T50" fmla="*/ 23 w 73"/>
                <a:gd name="T51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347">
                  <a:moveTo>
                    <a:pt x="23" y="7"/>
                  </a:moveTo>
                  <a:lnTo>
                    <a:pt x="21" y="14"/>
                  </a:lnTo>
                  <a:lnTo>
                    <a:pt x="16" y="33"/>
                  </a:lnTo>
                  <a:lnTo>
                    <a:pt x="10" y="64"/>
                  </a:lnTo>
                  <a:lnTo>
                    <a:pt x="4" y="105"/>
                  </a:lnTo>
                  <a:lnTo>
                    <a:pt x="0" y="155"/>
                  </a:lnTo>
                  <a:lnTo>
                    <a:pt x="0" y="213"/>
                  </a:lnTo>
                  <a:lnTo>
                    <a:pt x="7" y="278"/>
                  </a:lnTo>
                  <a:lnTo>
                    <a:pt x="20" y="347"/>
                  </a:lnTo>
                  <a:lnTo>
                    <a:pt x="70" y="344"/>
                  </a:lnTo>
                  <a:lnTo>
                    <a:pt x="68" y="334"/>
                  </a:lnTo>
                  <a:lnTo>
                    <a:pt x="63" y="305"/>
                  </a:lnTo>
                  <a:lnTo>
                    <a:pt x="56" y="265"/>
                  </a:lnTo>
                  <a:lnTo>
                    <a:pt x="51" y="213"/>
                  </a:lnTo>
                  <a:lnTo>
                    <a:pt x="48" y="158"/>
                  </a:lnTo>
                  <a:lnTo>
                    <a:pt x="50" y="101"/>
                  </a:lnTo>
                  <a:lnTo>
                    <a:pt x="57" y="49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2" y="1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3" y="1"/>
                  </a:lnTo>
                  <a:lnTo>
                    <a:pt x="41" y="3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10" name="Freeform 490"/>
            <p:cNvSpPr>
              <a:spLocks/>
            </p:cNvSpPr>
            <p:nvPr/>
          </p:nvSpPr>
          <p:spPr bwMode="auto">
            <a:xfrm>
              <a:off x="3964" y="3301"/>
              <a:ext cx="6" cy="28"/>
            </a:xfrm>
            <a:custGeom>
              <a:avLst/>
              <a:gdLst>
                <a:gd name="T0" fmla="*/ 16 w 52"/>
                <a:gd name="T1" fmla="*/ 5 h 256"/>
                <a:gd name="T2" fmla="*/ 15 w 52"/>
                <a:gd name="T3" fmla="*/ 10 h 256"/>
                <a:gd name="T4" fmla="*/ 11 w 52"/>
                <a:gd name="T5" fmla="*/ 24 h 256"/>
                <a:gd name="T6" fmla="*/ 6 w 52"/>
                <a:gd name="T7" fmla="*/ 47 h 256"/>
                <a:gd name="T8" fmla="*/ 2 w 52"/>
                <a:gd name="T9" fmla="*/ 77 h 256"/>
                <a:gd name="T10" fmla="*/ 0 w 52"/>
                <a:gd name="T11" fmla="*/ 115 h 256"/>
                <a:gd name="T12" fmla="*/ 0 w 52"/>
                <a:gd name="T13" fmla="*/ 157 h 256"/>
                <a:gd name="T14" fmla="*/ 4 w 52"/>
                <a:gd name="T15" fmla="*/ 205 h 256"/>
                <a:gd name="T16" fmla="*/ 14 w 52"/>
                <a:gd name="T17" fmla="*/ 256 h 256"/>
                <a:gd name="T18" fmla="*/ 50 w 52"/>
                <a:gd name="T19" fmla="*/ 254 h 256"/>
                <a:gd name="T20" fmla="*/ 49 w 52"/>
                <a:gd name="T21" fmla="*/ 247 h 256"/>
                <a:gd name="T22" fmla="*/ 45 w 52"/>
                <a:gd name="T23" fmla="*/ 226 h 256"/>
                <a:gd name="T24" fmla="*/ 41 w 52"/>
                <a:gd name="T25" fmla="*/ 195 h 256"/>
                <a:gd name="T26" fmla="*/ 37 w 52"/>
                <a:gd name="T27" fmla="*/ 157 h 256"/>
                <a:gd name="T28" fmla="*/ 35 w 52"/>
                <a:gd name="T29" fmla="*/ 116 h 256"/>
                <a:gd name="T30" fmla="*/ 36 w 52"/>
                <a:gd name="T31" fmla="*/ 74 h 256"/>
                <a:gd name="T32" fmla="*/ 41 w 52"/>
                <a:gd name="T33" fmla="*/ 35 h 256"/>
                <a:gd name="T34" fmla="*/ 52 w 52"/>
                <a:gd name="T35" fmla="*/ 3 h 256"/>
                <a:gd name="T36" fmla="*/ 52 w 52"/>
                <a:gd name="T37" fmla="*/ 3 h 256"/>
                <a:gd name="T38" fmla="*/ 52 w 52"/>
                <a:gd name="T39" fmla="*/ 2 h 256"/>
                <a:gd name="T40" fmla="*/ 51 w 52"/>
                <a:gd name="T41" fmla="*/ 1 h 256"/>
                <a:gd name="T42" fmla="*/ 49 w 52"/>
                <a:gd name="T43" fmla="*/ 0 h 256"/>
                <a:gd name="T44" fmla="*/ 45 w 52"/>
                <a:gd name="T45" fmla="*/ 0 h 256"/>
                <a:gd name="T46" fmla="*/ 39 w 52"/>
                <a:gd name="T47" fmla="*/ 0 h 256"/>
                <a:gd name="T48" fmla="*/ 29 w 52"/>
                <a:gd name="T49" fmla="*/ 2 h 256"/>
                <a:gd name="T50" fmla="*/ 16 w 52"/>
                <a:gd name="T51" fmla="*/ 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256">
                  <a:moveTo>
                    <a:pt x="16" y="5"/>
                  </a:moveTo>
                  <a:lnTo>
                    <a:pt x="15" y="10"/>
                  </a:lnTo>
                  <a:lnTo>
                    <a:pt x="11" y="24"/>
                  </a:lnTo>
                  <a:lnTo>
                    <a:pt x="6" y="47"/>
                  </a:lnTo>
                  <a:lnTo>
                    <a:pt x="2" y="77"/>
                  </a:lnTo>
                  <a:lnTo>
                    <a:pt x="0" y="115"/>
                  </a:lnTo>
                  <a:lnTo>
                    <a:pt x="0" y="157"/>
                  </a:lnTo>
                  <a:lnTo>
                    <a:pt x="4" y="205"/>
                  </a:lnTo>
                  <a:lnTo>
                    <a:pt x="14" y="256"/>
                  </a:lnTo>
                  <a:lnTo>
                    <a:pt x="50" y="254"/>
                  </a:lnTo>
                  <a:lnTo>
                    <a:pt x="49" y="247"/>
                  </a:lnTo>
                  <a:lnTo>
                    <a:pt x="45" y="226"/>
                  </a:lnTo>
                  <a:lnTo>
                    <a:pt x="41" y="195"/>
                  </a:lnTo>
                  <a:lnTo>
                    <a:pt x="37" y="157"/>
                  </a:lnTo>
                  <a:lnTo>
                    <a:pt x="35" y="116"/>
                  </a:lnTo>
                  <a:lnTo>
                    <a:pt x="36" y="74"/>
                  </a:lnTo>
                  <a:lnTo>
                    <a:pt x="41" y="35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9" y="2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11" name="Freeform 491"/>
            <p:cNvSpPr>
              <a:spLocks/>
            </p:cNvSpPr>
            <p:nvPr/>
          </p:nvSpPr>
          <p:spPr bwMode="auto">
            <a:xfrm>
              <a:off x="4046" y="3273"/>
              <a:ext cx="20" cy="77"/>
            </a:xfrm>
            <a:custGeom>
              <a:avLst/>
              <a:gdLst>
                <a:gd name="T0" fmla="*/ 176 w 176"/>
                <a:gd name="T1" fmla="*/ 5 h 693"/>
                <a:gd name="T2" fmla="*/ 172 w 176"/>
                <a:gd name="T3" fmla="*/ 10 h 693"/>
                <a:gd name="T4" fmla="*/ 159 w 176"/>
                <a:gd name="T5" fmla="*/ 28 h 693"/>
                <a:gd name="T6" fmla="*/ 144 w 176"/>
                <a:gd name="T7" fmla="*/ 63 h 693"/>
                <a:gd name="T8" fmla="*/ 129 w 176"/>
                <a:gd name="T9" fmla="*/ 123 h 693"/>
                <a:gd name="T10" fmla="*/ 117 w 176"/>
                <a:gd name="T11" fmla="*/ 210 h 693"/>
                <a:gd name="T12" fmla="*/ 110 w 176"/>
                <a:gd name="T13" fmla="*/ 331 h 693"/>
                <a:gd name="T14" fmla="*/ 115 w 176"/>
                <a:gd name="T15" fmla="*/ 490 h 693"/>
                <a:gd name="T16" fmla="*/ 131 w 176"/>
                <a:gd name="T17" fmla="*/ 693 h 693"/>
                <a:gd name="T18" fmla="*/ 32 w 176"/>
                <a:gd name="T19" fmla="*/ 693 h 693"/>
                <a:gd name="T20" fmla="*/ 29 w 176"/>
                <a:gd name="T21" fmla="*/ 673 h 693"/>
                <a:gd name="T22" fmla="*/ 20 w 176"/>
                <a:gd name="T23" fmla="*/ 617 h 693"/>
                <a:gd name="T24" fmla="*/ 11 w 176"/>
                <a:gd name="T25" fmla="*/ 533 h 693"/>
                <a:gd name="T26" fmla="*/ 3 w 176"/>
                <a:gd name="T27" fmla="*/ 430 h 693"/>
                <a:gd name="T28" fmla="*/ 0 w 176"/>
                <a:gd name="T29" fmla="*/ 317 h 693"/>
                <a:gd name="T30" fmla="*/ 6 w 176"/>
                <a:gd name="T31" fmla="*/ 202 h 693"/>
                <a:gd name="T32" fmla="*/ 23 w 176"/>
                <a:gd name="T33" fmla="*/ 93 h 693"/>
                <a:gd name="T34" fmla="*/ 57 w 176"/>
                <a:gd name="T35" fmla="*/ 0 h 693"/>
                <a:gd name="T36" fmla="*/ 176 w 176"/>
                <a:gd name="T37" fmla="*/ 5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693">
                  <a:moveTo>
                    <a:pt x="176" y="5"/>
                  </a:moveTo>
                  <a:lnTo>
                    <a:pt x="172" y="10"/>
                  </a:lnTo>
                  <a:lnTo>
                    <a:pt x="159" y="28"/>
                  </a:lnTo>
                  <a:lnTo>
                    <a:pt x="144" y="63"/>
                  </a:lnTo>
                  <a:lnTo>
                    <a:pt x="129" y="123"/>
                  </a:lnTo>
                  <a:lnTo>
                    <a:pt x="117" y="210"/>
                  </a:lnTo>
                  <a:lnTo>
                    <a:pt x="110" y="331"/>
                  </a:lnTo>
                  <a:lnTo>
                    <a:pt x="115" y="490"/>
                  </a:lnTo>
                  <a:lnTo>
                    <a:pt x="131" y="693"/>
                  </a:lnTo>
                  <a:lnTo>
                    <a:pt x="32" y="693"/>
                  </a:lnTo>
                  <a:lnTo>
                    <a:pt x="29" y="673"/>
                  </a:lnTo>
                  <a:lnTo>
                    <a:pt x="20" y="617"/>
                  </a:lnTo>
                  <a:lnTo>
                    <a:pt x="11" y="533"/>
                  </a:lnTo>
                  <a:lnTo>
                    <a:pt x="3" y="430"/>
                  </a:lnTo>
                  <a:lnTo>
                    <a:pt x="0" y="317"/>
                  </a:lnTo>
                  <a:lnTo>
                    <a:pt x="6" y="202"/>
                  </a:lnTo>
                  <a:lnTo>
                    <a:pt x="23" y="93"/>
                  </a:lnTo>
                  <a:lnTo>
                    <a:pt x="57" y="0"/>
                  </a:lnTo>
                  <a:lnTo>
                    <a:pt x="17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12" name="Freeform 492"/>
            <p:cNvSpPr>
              <a:spLocks/>
            </p:cNvSpPr>
            <p:nvPr/>
          </p:nvSpPr>
          <p:spPr bwMode="auto">
            <a:xfrm>
              <a:off x="4047" y="3279"/>
              <a:ext cx="16" cy="65"/>
            </a:xfrm>
            <a:custGeom>
              <a:avLst/>
              <a:gdLst>
                <a:gd name="T0" fmla="*/ 149 w 149"/>
                <a:gd name="T1" fmla="*/ 4 h 592"/>
                <a:gd name="T2" fmla="*/ 145 w 149"/>
                <a:gd name="T3" fmla="*/ 8 h 592"/>
                <a:gd name="T4" fmla="*/ 136 w 149"/>
                <a:gd name="T5" fmla="*/ 24 h 592"/>
                <a:gd name="T6" fmla="*/ 123 w 149"/>
                <a:gd name="T7" fmla="*/ 54 h 592"/>
                <a:gd name="T8" fmla="*/ 110 w 149"/>
                <a:gd name="T9" fmla="*/ 104 h 592"/>
                <a:gd name="T10" fmla="*/ 99 w 149"/>
                <a:gd name="T11" fmla="*/ 179 h 592"/>
                <a:gd name="T12" fmla="*/ 94 w 149"/>
                <a:gd name="T13" fmla="*/ 282 h 592"/>
                <a:gd name="T14" fmla="*/ 97 w 149"/>
                <a:gd name="T15" fmla="*/ 418 h 592"/>
                <a:gd name="T16" fmla="*/ 112 w 149"/>
                <a:gd name="T17" fmla="*/ 592 h 592"/>
                <a:gd name="T18" fmla="*/ 27 w 149"/>
                <a:gd name="T19" fmla="*/ 592 h 592"/>
                <a:gd name="T20" fmla="*/ 24 w 149"/>
                <a:gd name="T21" fmla="*/ 575 h 592"/>
                <a:gd name="T22" fmla="*/ 17 w 149"/>
                <a:gd name="T23" fmla="*/ 527 h 592"/>
                <a:gd name="T24" fmla="*/ 9 w 149"/>
                <a:gd name="T25" fmla="*/ 455 h 592"/>
                <a:gd name="T26" fmla="*/ 2 w 149"/>
                <a:gd name="T27" fmla="*/ 367 h 592"/>
                <a:gd name="T28" fmla="*/ 0 w 149"/>
                <a:gd name="T29" fmla="*/ 271 h 592"/>
                <a:gd name="T30" fmla="*/ 5 w 149"/>
                <a:gd name="T31" fmla="*/ 173 h 592"/>
                <a:gd name="T32" fmla="*/ 20 w 149"/>
                <a:gd name="T33" fmla="*/ 80 h 592"/>
                <a:gd name="T34" fmla="*/ 48 w 149"/>
                <a:gd name="T35" fmla="*/ 0 h 592"/>
                <a:gd name="T36" fmla="*/ 149 w 149"/>
                <a:gd name="T37" fmla="*/ 4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9" h="592">
                  <a:moveTo>
                    <a:pt x="149" y="4"/>
                  </a:moveTo>
                  <a:lnTo>
                    <a:pt x="145" y="8"/>
                  </a:lnTo>
                  <a:lnTo>
                    <a:pt x="136" y="24"/>
                  </a:lnTo>
                  <a:lnTo>
                    <a:pt x="123" y="54"/>
                  </a:lnTo>
                  <a:lnTo>
                    <a:pt x="110" y="104"/>
                  </a:lnTo>
                  <a:lnTo>
                    <a:pt x="99" y="179"/>
                  </a:lnTo>
                  <a:lnTo>
                    <a:pt x="94" y="282"/>
                  </a:lnTo>
                  <a:lnTo>
                    <a:pt x="97" y="418"/>
                  </a:lnTo>
                  <a:lnTo>
                    <a:pt x="112" y="592"/>
                  </a:lnTo>
                  <a:lnTo>
                    <a:pt x="27" y="592"/>
                  </a:lnTo>
                  <a:lnTo>
                    <a:pt x="24" y="575"/>
                  </a:lnTo>
                  <a:lnTo>
                    <a:pt x="17" y="527"/>
                  </a:lnTo>
                  <a:lnTo>
                    <a:pt x="9" y="455"/>
                  </a:lnTo>
                  <a:lnTo>
                    <a:pt x="2" y="367"/>
                  </a:lnTo>
                  <a:lnTo>
                    <a:pt x="0" y="271"/>
                  </a:lnTo>
                  <a:lnTo>
                    <a:pt x="5" y="173"/>
                  </a:lnTo>
                  <a:lnTo>
                    <a:pt x="20" y="80"/>
                  </a:lnTo>
                  <a:lnTo>
                    <a:pt x="48" y="0"/>
                  </a:lnTo>
                  <a:lnTo>
                    <a:pt x="149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13" name="Freeform 493"/>
            <p:cNvSpPr>
              <a:spLocks/>
            </p:cNvSpPr>
            <p:nvPr/>
          </p:nvSpPr>
          <p:spPr bwMode="auto">
            <a:xfrm>
              <a:off x="4048" y="3284"/>
              <a:ext cx="13" cy="54"/>
            </a:xfrm>
            <a:custGeom>
              <a:avLst/>
              <a:gdLst>
                <a:gd name="T0" fmla="*/ 124 w 124"/>
                <a:gd name="T1" fmla="*/ 4 h 490"/>
                <a:gd name="T2" fmla="*/ 121 w 124"/>
                <a:gd name="T3" fmla="*/ 7 h 490"/>
                <a:gd name="T4" fmla="*/ 113 w 124"/>
                <a:gd name="T5" fmla="*/ 21 h 490"/>
                <a:gd name="T6" fmla="*/ 103 w 124"/>
                <a:gd name="T7" fmla="*/ 45 h 490"/>
                <a:gd name="T8" fmla="*/ 91 w 124"/>
                <a:gd name="T9" fmla="*/ 87 h 490"/>
                <a:gd name="T10" fmla="*/ 83 w 124"/>
                <a:gd name="T11" fmla="*/ 148 h 490"/>
                <a:gd name="T12" fmla="*/ 79 w 124"/>
                <a:gd name="T13" fmla="*/ 234 h 490"/>
                <a:gd name="T14" fmla="*/ 81 w 124"/>
                <a:gd name="T15" fmla="*/ 347 h 490"/>
                <a:gd name="T16" fmla="*/ 93 w 124"/>
                <a:gd name="T17" fmla="*/ 490 h 490"/>
                <a:gd name="T18" fmla="*/ 23 w 124"/>
                <a:gd name="T19" fmla="*/ 490 h 490"/>
                <a:gd name="T20" fmla="*/ 21 w 124"/>
                <a:gd name="T21" fmla="*/ 476 h 490"/>
                <a:gd name="T22" fmla="*/ 15 w 124"/>
                <a:gd name="T23" fmla="*/ 436 h 490"/>
                <a:gd name="T24" fmla="*/ 8 w 124"/>
                <a:gd name="T25" fmla="*/ 377 h 490"/>
                <a:gd name="T26" fmla="*/ 2 w 124"/>
                <a:gd name="T27" fmla="*/ 304 h 490"/>
                <a:gd name="T28" fmla="*/ 0 w 124"/>
                <a:gd name="T29" fmla="*/ 224 h 490"/>
                <a:gd name="T30" fmla="*/ 4 w 124"/>
                <a:gd name="T31" fmla="*/ 143 h 490"/>
                <a:gd name="T32" fmla="*/ 17 w 124"/>
                <a:gd name="T33" fmla="*/ 67 h 490"/>
                <a:gd name="T34" fmla="*/ 40 w 124"/>
                <a:gd name="T35" fmla="*/ 0 h 490"/>
                <a:gd name="T36" fmla="*/ 124 w 124"/>
                <a:gd name="T37" fmla="*/ 4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490">
                  <a:moveTo>
                    <a:pt x="124" y="4"/>
                  </a:moveTo>
                  <a:lnTo>
                    <a:pt x="121" y="7"/>
                  </a:lnTo>
                  <a:lnTo>
                    <a:pt x="113" y="21"/>
                  </a:lnTo>
                  <a:lnTo>
                    <a:pt x="103" y="45"/>
                  </a:lnTo>
                  <a:lnTo>
                    <a:pt x="91" y="87"/>
                  </a:lnTo>
                  <a:lnTo>
                    <a:pt x="83" y="148"/>
                  </a:lnTo>
                  <a:lnTo>
                    <a:pt x="79" y="234"/>
                  </a:lnTo>
                  <a:lnTo>
                    <a:pt x="81" y="347"/>
                  </a:lnTo>
                  <a:lnTo>
                    <a:pt x="93" y="490"/>
                  </a:lnTo>
                  <a:lnTo>
                    <a:pt x="23" y="490"/>
                  </a:lnTo>
                  <a:lnTo>
                    <a:pt x="21" y="476"/>
                  </a:lnTo>
                  <a:lnTo>
                    <a:pt x="15" y="436"/>
                  </a:lnTo>
                  <a:lnTo>
                    <a:pt x="8" y="377"/>
                  </a:lnTo>
                  <a:lnTo>
                    <a:pt x="2" y="304"/>
                  </a:lnTo>
                  <a:lnTo>
                    <a:pt x="0" y="224"/>
                  </a:lnTo>
                  <a:lnTo>
                    <a:pt x="4" y="143"/>
                  </a:lnTo>
                  <a:lnTo>
                    <a:pt x="17" y="67"/>
                  </a:lnTo>
                  <a:lnTo>
                    <a:pt x="40" y="0"/>
                  </a:lnTo>
                  <a:lnTo>
                    <a:pt x="124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14" name="Freeform 494"/>
            <p:cNvSpPr>
              <a:spLocks/>
            </p:cNvSpPr>
            <p:nvPr/>
          </p:nvSpPr>
          <p:spPr bwMode="auto">
            <a:xfrm>
              <a:off x="4048" y="3289"/>
              <a:ext cx="11" cy="43"/>
            </a:xfrm>
            <a:custGeom>
              <a:avLst/>
              <a:gdLst>
                <a:gd name="T0" fmla="*/ 99 w 99"/>
                <a:gd name="T1" fmla="*/ 3 h 389"/>
                <a:gd name="T2" fmla="*/ 96 w 99"/>
                <a:gd name="T3" fmla="*/ 6 h 389"/>
                <a:gd name="T4" fmla="*/ 89 w 99"/>
                <a:gd name="T5" fmla="*/ 16 h 389"/>
                <a:gd name="T6" fmla="*/ 81 w 99"/>
                <a:gd name="T7" fmla="*/ 36 h 389"/>
                <a:gd name="T8" fmla="*/ 72 w 99"/>
                <a:gd name="T9" fmla="*/ 69 h 389"/>
                <a:gd name="T10" fmla="*/ 66 w 99"/>
                <a:gd name="T11" fmla="*/ 118 h 389"/>
                <a:gd name="T12" fmla="*/ 62 w 99"/>
                <a:gd name="T13" fmla="*/ 185 h 389"/>
                <a:gd name="T14" fmla="*/ 64 w 99"/>
                <a:gd name="T15" fmla="*/ 275 h 389"/>
                <a:gd name="T16" fmla="*/ 73 w 99"/>
                <a:gd name="T17" fmla="*/ 389 h 389"/>
                <a:gd name="T18" fmla="*/ 18 w 99"/>
                <a:gd name="T19" fmla="*/ 389 h 389"/>
                <a:gd name="T20" fmla="*/ 16 w 99"/>
                <a:gd name="T21" fmla="*/ 378 h 389"/>
                <a:gd name="T22" fmla="*/ 11 w 99"/>
                <a:gd name="T23" fmla="*/ 346 h 389"/>
                <a:gd name="T24" fmla="*/ 6 w 99"/>
                <a:gd name="T25" fmla="*/ 299 h 389"/>
                <a:gd name="T26" fmla="*/ 2 w 99"/>
                <a:gd name="T27" fmla="*/ 242 h 389"/>
                <a:gd name="T28" fmla="*/ 0 w 99"/>
                <a:gd name="T29" fmla="*/ 178 h 389"/>
                <a:gd name="T30" fmla="*/ 4 w 99"/>
                <a:gd name="T31" fmla="*/ 114 h 389"/>
                <a:gd name="T32" fmla="*/ 14 w 99"/>
                <a:gd name="T33" fmla="*/ 52 h 389"/>
                <a:gd name="T34" fmla="*/ 32 w 99"/>
                <a:gd name="T35" fmla="*/ 0 h 389"/>
                <a:gd name="T36" fmla="*/ 99 w 99"/>
                <a:gd name="T37" fmla="*/ 3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389">
                  <a:moveTo>
                    <a:pt x="99" y="3"/>
                  </a:moveTo>
                  <a:lnTo>
                    <a:pt x="96" y="6"/>
                  </a:lnTo>
                  <a:lnTo>
                    <a:pt x="89" y="16"/>
                  </a:lnTo>
                  <a:lnTo>
                    <a:pt x="81" y="36"/>
                  </a:lnTo>
                  <a:lnTo>
                    <a:pt x="72" y="69"/>
                  </a:lnTo>
                  <a:lnTo>
                    <a:pt x="66" y="118"/>
                  </a:lnTo>
                  <a:lnTo>
                    <a:pt x="62" y="185"/>
                  </a:lnTo>
                  <a:lnTo>
                    <a:pt x="64" y="275"/>
                  </a:lnTo>
                  <a:lnTo>
                    <a:pt x="73" y="389"/>
                  </a:lnTo>
                  <a:lnTo>
                    <a:pt x="18" y="389"/>
                  </a:lnTo>
                  <a:lnTo>
                    <a:pt x="16" y="378"/>
                  </a:lnTo>
                  <a:lnTo>
                    <a:pt x="11" y="346"/>
                  </a:lnTo>
                  <a:lnTo>
                    <a:pt x="6" y="299"/>
                  </a:lnTo>
                  <a:lnTo>
                    <a:pt x="2" y="242"/>
                  </a:lnTo>
                  <a:lnTo>
                    <a:pt x="0" y="178"/>
                  </a:lnTo>
                  <a:lnTo>
                    <a:pt x="4" y="114"/>
                  </a:lnTo>
                  <a:lnTo>
                    <a:pt x="14" y="52"/>
                  </a:lnTo>
                  <a:lnTo>
                    <a:pt x="32" y="0"/>
                  </a:lnTo>
                  <a:lnTo>
                    <a:pt x="99" y="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15" name="Freeform 495"/>
            <p:cNvSpPr>
              <a:spLocks/>
            </p:cNvSpPr>
            <p:nvPr/>
          </p:nvSpPr>
          <p:spPr bwMode="auto">
            <a:xfrm>
              <a:off x="4049" y="3295"/>
              <a:ext cx="8" cy="31"/>
            </a:xfrm>
            <a:custGeom>
              <a:avLst/>
              <a:gdLst>
                <a:gd name="T0" fmla="*/ 72 w 72"/>
                <a:gd name="T1" fmla="*/ 2 h 287"/>
                <a:gd name="T2" fmla="*/ 70 w 72"/>
                <a:gd name="T3" fmla="*/ 4 h 287"/>
                <a:gd name="T4" fmla="*/ 66 w 72"/>
                <a:gd name="T5" fmla="*/ 12 h 287"/>
                <a:gd name="T6" fmla="*/ 59 w 72"/>
                <a:gd name="T7" fmla="*/ 27 h 287"/>
                <a:gd name="T8" fmla="*/ 53 w 72"/>
                <a:gd name="T9" fmla="*/ 50 h 287"/>
                <a:gd name="T10" fmla="*/ 48 w 72"/>
                <a:gd name="T11" fmla="*/ 87 h 287"/>
                <a:gd name="T12" fmla="*/ 46 w 72"/>
                <a:gd name="T13" fmla="*/ 137 h 287"/>
                <a:gd name="T14" fmla="*/ 47 w 72"/>
                <a:gd name="T15" fmla="*/ 203 h 287"/>
                <a:gd name="T16" fmla="*/ 54 w 72"/>
                <a:gd name="T17" fmla="*/ 287 h 287"/>
                <a:gd name="T18" fmla="*/ 13 w 72"/>
                <a:gd name="T19" fmla="*/ 287 h 287"/>
                <a:gd name="T20" fmla="*/ 12 w 72"/>
                <a:gd name="T21" fmla="*/ 279 h 287"/>
                <a:gd name="T22" fmla="*/ 8 w 72"/>
                <a:gd name="T23" fmla="*/ 255 h 287"/>
                <a:gd name="T24" fmla="*/ 4 w 72"/>
                <a:gd name="T25" fmla="*/ 220 h 287"/>
                <a:gd name="T26" fmla="*/ 1 w 72"/>
                <a:gd name="T27" fmla="*/ 178 h 287"/>
                <a:gd name="T28" fmla="*/ 0 w 72"/>
                <a:gd name="T29" fmla="*/ 131 h 287"/>
                <a:gd name="T30" fmla="*/ 2 w 72"/>
                <a:gd name="T31" fmla="*/ 84 h 287"/>
                <a:gd name="T32" fmla="*/ 9 w 72"/>
                <a:gd name="T33" fmla="*/ 39 h 287"/>
                <a:gd name="T34" fmla="*/ 23 w 72"/>
                <a:gd name="T35" fmla="*/ 0 h 287"/>
                <a:gd name="T36" fmla="*/ 72 w 72"/>
                <a:gd name="T37" fmla="*/ 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87">
                  <a:moveTo>
                    <a:pt x="72" y="2"/>
                  </a:moveTo>
                  <a:lnTo>
                    <a:pt x="70" y="4"/>
                  </a:lnTo>
                  <a:lnTo>
                    <a:pt x="66" y="12"/>
                  </a:lnTo>
                  <a:lnTo>
                    <a:pt x="59" y="27"/>
                  </a:lnTo>
                  <a:lnTo>
                    <a:pt x="53" y="50"/>
                  </a:lnTo>
                  <a:lnTo>
                    <a:pt x="48" y="87"/>
                  </a:lnTo>
                  <a:lnTo>
                    <a:pt x="46" y="137"/>
                  </a:lnTo>
                  <a:lnTo>
                    <a:pt x="47" y="203"/>
                  </a:lnTo>
                  <a:lnTo>
                    <a:pt x="54" y="287"/>
                  </a:lnTo>
                  <a:lnTo>
                    <a:pt x="13" y="287"/>
                  </a:lnTo>
                  <a:lnTo>
                    <a:pt x="12" y="279"/>
                  </a:lnTo>
                  <a:lnTo>
                    <a:pt x="8" y="255"/>
                  </a:lnTo>
                  <a:lnTo>
                    <a:pt x="4" y="220"/>
                  </a:lnTo>
                  <a:lnTo>
                    <a:pt x="1" y="178"/>
                  </a:lnTo>
                  <a:lnTo>
                    <a:pt x="0" y="131"/>
                  </a:lnTo>
                  <a:lnTo>
                    <a:pt x="2" y="84"/>
                  </a:lnTo>
                  <a:lnTo>
                    <a:pt x="9" y="39"/>
                  </a:lnTo>
                  <a:lnTo>
                    <a:pt x="23" y="0"/>
                  </a:lnTo>
                  <a:lnTo>
                    <a:pt x="72" y="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16" name="Rectangle 496"/>
            <p:cNvSpPr>
              <a:spLocks noChangeArrowheads="1"/>
            </p:cNvSpPr>
            <p:nvPr/>
          </p:nvSpPr>
          <p:spPr bwMode="auto">
            <a:xfrm>
              <a:off x="3944" y="3287"/>
              <a:ext cx="3" cy="10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17" name="Freeform 497"/>
            <p:cNvSpPr>
              <a:spLocks/>
            </p:cNvSpPr>
            <p:nvPr/>
          </p:nvSpPr>
          <p:spPr bwMode="auto">
            <a:xfrm>
              <a:off x="3980" y="3285"/>
              <a:ext cx="39" cy="47"/>
            </a:xfrm>
            <a:custGeom>
              <a:avLst/>
              <a:gdLst>
                <a:gd name="T0" fmla="*/ 33 w 354"/>
                <a:gd name="T1" fmla="*/ 39 h 418"/>
                <a:gd name="T2" fmla="*/ 30 w 354"/>
                <a:gd name="T3" fmla="*/ 48 h 418"/>
                <a:gd name="T4" fmla="*/ 23 w 354"/>
                <a:gd name="T5" fmla="*/ 71 h 418"/>
                <a:gd name="T6" fmla="*/ 15 w 354"/>
                <a:gd name="T7" fmla="*/ 107 h 418"/>
                <a:gd name="T8" fmla="*/ 7 w 354"/>
                <a:gd name="T9" fmla="*/ 155 h 418"/>
                <a:gd name="T10" fmla="*/ 1 w 354"/>
                <a:gd name="T11" fmla="*/ 212 h 418"/>
                <a:gd name="T12" fmla="*/ 0 w 354"/>
                <a:gd name="T13" fmla="*/ 276 h 418"/>
                <a:gd name="T14" fmla="*/ 6 w 354"/>
                <a:gd name="T15" fmla="*/ 345 h 418"/>
                <a:gd name="T16" fmla="*/ 21 w 354"/>
                <a:gd name="T17" fmla="*/ 418 h 418"/>
                <a:gd name="T18" fmla="*/ 21 w 354"/>
                <a:gd name="T19" fmla="*/ 415 h 418"/>
                <a:gd name="T20" fmla="*/ 21 w 354"/>
                <a:gd name="T21" fmla="*/ 405 h 418"/>
                <a:gd name="T22" fmla="*/ 21 w 354"/>
                <a:gd name="T23" fmla="*/ 390 h 418"/>
                <a:gd name="T24" fmla="*/ 21 w 354"/>
                <a:gd name="T25" fmla="*/ 372 h 418"/>
                <a:gd name="T26" fmla="*/ 23 w 354"/>
                <a:gd name="T27" fmla="*/ 348 h 418"/>
                <a:gd name="T28" fmla="*/ 27 w 354"/>
                <a:gd name="T29" fmla="*/ 324 h 418"/>
                <a:gd name="T30" fmla="*/ 31 w 354"/>
                <a:gd name="T31" fmla="*/ 296 h 418"/>
                <a:gd name="T32" fmla="*/ 37 w 354"/>
                <a:gd name="T33" fmla="*/ 267 h 418"/>
                <a:gd name="T34" fmla="*/ 46 w 354"/>
                <a:gd name="T35" fmla="*/ 239 h 418"/>
                <a:gd name="T36" fmla="*/ 57 w 354"/>
                <a:gd name="T37" fmla="*/ 211 h 418"/>
                <a:gd name="T38" fmla="*/ 70 w 354"/>
                <a:gd name="T39" fmla="*/ 185 h 418"/>
                <a:gd name="T40" fmla="*/ 88 w 354"/>
                <a:gd name="T41" fmla="*/ 160 h 418"/>
                <a:gd name="T42" fmla="*/ 109 w 354"/>
                <a:gd name="T43" fmla="*/ 139 h 418"/>
                <a:gd name="T44" fmla="*/ 133 w 354"/>
                <a:gd name="T45" fmla="*/ 121 h 418"/>
                <a:gd name="T46" fmla="*/ 163 w 354"/>
                <a:gd name="T47" fmla="*/ 109 h 418"/>
                <a:gd name="T48" fmla="*/ 197 w 354"/>
                <a:gd name="T49" fmla="*/ 102 h 418"/>
                <a:gd name="T50" fmla="*/ 199 w 354"/>
                <a:gd name="T51" fmla="*/ 100 h 418"/>
                <a:gd name="T52" fmla="*/ 205 w 354"/>
                <a:gd name="T53" fmla="*/ 96 h 418"/>
                <a:gd name="T54" fmla="*/ 215 w 354"/>
                <a:gd name="T55" fmla="*/ 88 h 418"/>
                <a:gd name="T56" fmla="*/ 231 w 354"/>
                <a:gd name="T57" fmla="*/ 78 h 418"/>
                <a:gd name="T58" fmla="*/ 252 w 354"/>
                <a:gd name="T59" fmla="*/ 66 h 418"/>
                <a:gd name="T60" fmla="*/ 280 w 354"/>
                <a:gd name="T61" fmla="*/ 52 h 418"/>
                <a:gd name="T62" fmla="*/ 314 w 354"/>
                <a:gd name="T63" fmla="*/ 35 h 418"/>
                <a:gd name="T64" fmla="*/ 354 w 354"/>
                <a:gd name="T65" fmla="*/ 17 h 418"/>
                <a:gd name="T66" fmla="*/ 352 w 354"/>
                <a:gd name="T67" fmla="*/ 16 h 418"/>
                <a:gd name="T68" fmla="*/ 346 w 354"/>
                <a:gd name="T69" fmla="*/ 15 h 418"/>
                <a:gd name="T70" fmla="*/ 337 w 354"/>
                <a:gd name="T71" fmla="*/ 13 h 418"/>
                <a:gd name="T72" fmla="*/ 324 w 354"/>
                <a:gd name="T73" fmla="*/ 11 h 418"/>
                <a:gd name="T74" fmla="*/ 308 w 354"/>
                <a:gd name="T75" fmla="*/ 8 h 418"/>
                <a:gd name="T76" fmla="*/ 290 w 354"/>
                <a:gd name="T77" fmla="*/ 6 h 418"/>
                <a:gd name="T78" fmla="*/ 269 w 354"/>
                <a:gd name="T79" fmla="*/ 4 h 418"/>
                <a:gd name="T80" fmla="*/ 246 w 354"/>
                <a:gd name="T81" fmla="*/ 1 h 418"/>
                <a:gd name="T82" fmla="*/ 222 w 354"/>
                <a:gd name="T83" fmla="*/ 0 h 418"/>
                <a:gd name="T84" fmla="*/ 197 w 354"/>
                <a:gd name="T85" fmla="*/ 1 h 418"/>
                <a:gd name="T86" fmla="*/ 170 w 354"/>
                <a:gd name="T87" fmla="*/ 3 h 418"/>
                <a:gd name="T88" fmla="*/ 143 w 354"/>
                <a:gd name="T89" fmla="*/ 6 h 418"/>
                <a:gd name="T90" fmla="*/ 115 w 354"/>
                <a:gd name="T91" fmla="*/ 11 h 418"/>
                <a:gd name="T92" fmla="*/ 87 w 354"/>
                <a:gd name="T93" fmla="*/ 18 h 418"/>
                <a:gd name="T94" fmla="*/ 59 w 354"/>
                <a:gd name="T95" fmla="*/ 27 h 418"/>
                <a:gd name="T96" fmla="*/ 33 w 354"/>
                <a:gd name="T97" fmla="*/ 3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4" h="418">
                  <a:moveTo>
                    <a:pt x="33" y="39"/>
                  </a:moveTo>
                  <a:lnTo>
                    <a:pt x="30" y="48"/>
                  </a:lnTo>
                  <a:lnTo>
                    <a:pt x="23" y="71"/>
                  </a:lnTo>
                  <a:lnTo>
                    <a:pt x="15" y="107"/>
                  </a:lnTo>
                  <a:lnTo>
                    <a:pt x="7" y="155"/>
                  </a:lnTo>
                  <a:lnTo>
                    <a:pt x="1" y="212"/>
                  </a:lnTo>
                  <a:lnTo>
                    <a:pt x="0" y="276"/>
                  </a:lnTo>
                  <a:lnTo>
                    <a:pt x="6" y="345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21" y="405"/>
                  </a:lnTo>
                  <a:lnTo>
                    <a:pt x="21" y="390"/>
                  </a:lnTo>
                  <a:lnTo>
                    <a:pt x="21" y="372"/>
                  </a:lnTo>
                  <a:lnTo>
                    <a:pt x="23" y="348"/>
                  </a:lnTo>
                  <a:lnTo>
                    <a:pt x="27" y="324"/>
                  </a:lnTo>
                  <a:lnTo>
                    <a:pt x="31" y="296"/>
                  </a:lnTo>
                  <a:lnTo>
                    <a:pt x="37" y="267"/>
                  </a:lnTo>
                  <a:lnTo>
                    <a:pt x="46" y="239"/>
                  </a:lnTo>
                  <a:lnTo>
                    <a:pt x="57" y="211"/>
                  </a:lnTo>
                  <a:lnTo>
                    <a:pt x="70" y="185"/>
                  </a:lnTo>
                  <a:lnTo>
                    <a:pt x="88" y="160"/>
                  </a:lnTo>
                  <a:lnTo>
                    <a:pt x="109" y="139"/>
                  </a:lnTo>
                  <a:lnTo>
                    <a:pt x="133" y="121"/>
                  </a:lnTo>
                  <a:lnTo>
                    <a:pt x="163" y="109"/>
                  </a:lnTo>
                  <a:lnTo>
                    <a:pt x="197" y="102"/>
                  </a:lnTo>
                  <a:lnTo>
                    <a:pt x="199" y="100"/>
                  </a:lnTo>
                  <a:lnTo>
                    <a:pt x="205" y="96"/>
                  </a:lnTo>
                  <a:lnTo>
                    <a:pt x="215" y="88"/>
                  </a:lnTo>
                  <a:lnTo>
                    <a:pt x="231" y="78"/>
                  </a:lnTo>
                  <a:lnTo>
                    <a:pt x="252" y="66"/>
                  </a:lnTo>
                  <a:lnTo>
                    <a:pt x="280" y="52"/>
                  </a:lnTo>
                  <a:lnTo>
                    <a:pt x="314" y="35"/>
                  </a:lnTo>
                  <a:lnTo>
                    <a:pt x="354" y="17"/>
                  </a:lnTo>
                  <a:lnTo>
                    <a:pt x="352" y="16"/>
                  </a:lnTo>
                  <a:lnTo>
                    <a:pt x="346" y="15"/>
                  </a:lnTo>
                  <a:lnTo>
                    <a:pt x="337" y="13"/>
                  </a:lnTo>
                  <a:lnTo>
                    <a:pt x="324" y="11"/>
                  </a:lnTo>
                  <a:lnTo>
                    <a:pt x="308" y="8"/>
                  </a:lnTo>
                  <a:lnTo>
                    <a:pt x="290" y="6"/>
                  </a:lnTo>
                  <a:lnTo>
                    <a:pt x="269" y="4"/>
                  </a:lnTo>
                  <a:lnTo>
                    <a:pt x="246" y="1"/>
                  </a:lnTo>
                  <a:lnTo>
                    <a:pt x="222" y="0"/>
                  </a:lnTo>
                  <a:lnTo>
                    <a:pt x="197" y="1"/>
                  </a:lnTo>
                  <a:lnTo>
                    <a:pt x="170" y="3"/>
                  </a:lnTo>
                  <a:lnTo>
                    <a:pt x="143" y="6"/>
                  </a:lnTo>
                  <a:lnTo>
                    <a:pt x="115" y="11"/>
                  </a:lnTo>
                  <a:lnTo>
                    <a:pt x="87" y="18"/>
                  </a:lnTo>
                  <a:lnTo>
                    <a:pt x="59" y="27"/>
                  </a:lnTo>
                  <a:lnTo>
                    <a:pt x="33" y="3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18" name="Freeform 498"/>
            <p:cNvSpPr>
              <a:spLocks/>
            </p:cNvSpPr>
            <p:nvPr/>
          </p:nvSpPr>
          <p:spPr bwMode="auto">
            <a:xfrm>
              <a:off x="3925" y="3320"/>
              <a:ext cx="32" cy="8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8 h 79"/>
                <a:gd name="T16" fmla="*/ 51 w 290"/>
                <a:gd name="T17" fmla="*/ 12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8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5 h 79"/>
                <a:gd name="T36" fmla="*/ 281 w 290"/>
                <a:gd name="T37" fmla="*/ 44 h 79"/>
                <a:gd name="T38" fmla="*/ 274 w 290"/>
                <a:gd name="T39" fmla="*/ 42 h 79"/>
                <a:gd name="T40" fmla="*/ 263 w 290"/>
                <a:gd name="T41" fmla="*/ 39 h 79"/>
                <a:gd name="T42" fmla="*/ 249 w 290"/>
                <a:gd name="T43" fmla="*/ 35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2 h 79"/>
                <a:gd name="T52" fmla="*/ 144 w 290"/>
                <a:gd name="T53" fmla="*/ 21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8"/>
                  </a:lnTo>
                  <a:lnTo>
                    <a:pt x="51" y="12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8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5"/>
                  </a:lnTo>
                  <a:lnTo>
                    <a:pt x="281" y="44"/>
                  </a:lnTo>
                  <a:lnTo>
                    <a:pt x="274" y="42"/>
                  </a:lnTo>
                  <a:lnTo>
                    <a:pt x="263" y="39"/>
                  </a:lnTo>
                  <a:lnTo>
                    <a:pt x="249" y="35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2"/>
                  </a:lnTo>
                  <a:lnTo>
                    <a:pt x="144" y="21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19" name="Freeform 499"/>
            <p:cNvSpPr>
              <a:spLocks/>
            </p:cNvSpPr>
            <p:nvPr/>
          </p:nvSpPr>
          <p:spPr bwMode="auto">
            <a:xfrm>
              <a:off x="3925" y="3299"/>
              <a:ext cx="32" cy="9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7 h 79"/>
                <a:gd name="T16" fmla="*/ 51 w 290"/>
                <a:gd name="T17" fmla="*/ 11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7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4 h 79"/>
                <a:gd name="T36" fmla="*/ 281 w 290"/>
                <a:gd name="T37" fmla="*/ 43 h 79"/>
                <a:gd name="T38" fmla="*/ 274 w 290"/>
                <a:gd name="T39" fmla="*/ 41 h 79"/>
                <a:gd name="T40" fmla="*/ 263 w 290"/>
                <a:gd name="T41" fmla="*/ 38 h 79"/>
                <a:gd name="T42" fmla="*/ 249 w 290"/>
                <a:gd name="T43" fmla="*/ 34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1 h 79"/>
                <a:gd name="T52" fmla="*/ 144 w 290"/>
                <a:gd name="T53" fmla="*/ 20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7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4"/>
                  </a:lnTo>
                  <a:lnTo>
                    <a:pt x="281" y="43"/>
                  </a:lnTo>
                  <a:lnTo>
                    <a:pt x="274" y="41"/>
                  </a:lnTo>
                  <a:lnTo>
                    <a:pt x="263" y="38"/>
                  </a:lnTo>
                  <a:lnTo>
                    <a:pt x="249" y="34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1"/>
                  </a:lnTo>
                  <a:lnTo>
                    <a:pt x="144" y="20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20" name="Freeform 500"/>
            <p:cNvSpPr>
              <a:spLocks/>
            </p:cNvSpPr>
            <p:nvPr/>
          </p:nvSpPr>
          <p:spPr bwMode="auto">
            <a:xfrm>
              <a:off x="3955" y="3289"/>
              <a:ext cx="52" cy="96"/>
            </a:xfrm>
            <a:custGeom>
              <a:avLst/>
              <a:gdLst>
                <a:gd name="T0" fmla="*/ 0 w 469"/>
                <a:gd name="T1" fmla="*/ 0 h 868"/>
                <a:gd name="T2" fmla="*/ 0 w 469"/>
                <a:gd name="T3" fmla="*/ 840 h 868"/>
                <a:gd name="T4" fmla="*/ 142 w 469"/>
                <a:gd name="T5" fmla="*/ 868 h 868"/>
                <a:gd name="T6" fmla="*/ 136 w 469"/>
                <a:gd name="T7" fmla="*/ 755 h 868"/>
                <a:gd name="T8" fmla="*/ 469 w 469"/>
                <a:gd name="T9" fmla="*/ 806 h 868"/>
                <a:gd name="T10" fmla="*/ 463 w 469"/>
                <a:gd name="T11" fmla="*/ 761 h 868"/>
                <a:gd name="T12" fmla="*/ 232 w 469"/>
                <a:gd name="T13" fmla="*/ 732 h 868"/>
                <a:gd name="T14" fmla="*/ 226 w 469"/>
                <a:gd name="T15" fmla="*/ 635 h 868"/>
                <a:gd name="T16" fmla="*/ 68 w 469"/>
                <a:gd name="T17" fmla="*/ 635 h 868"/>
                <a:gd name="T18" fmla="*/ 64 w 469"/>
                <a:gd name="T19" fmla="*/ 623 h 868"/>
                <a:gd name="T20" fmla="*/ 53 w 469"/>
                <a:gd name="T21" fmla="*/ 587 h 868"/>
                <a:gd name="T22" fmla="*/ 39 w 469"/>
                <a:gd name="T23" fmla="*/ 530 h 868"/>
                <a:gd name="T24" fmla="*/ 25 w 469"/>
                <a:gd name="T25" fmla="*/ 455 h 868"/>
                <a:gd name="T26" fmla="*/ 14 w 469"/>
                <a:gd name="T27" fmla="*/ 365 h 868"/>
                <a:gd name="T28" fmla="*/ 10 w 469"/>
                <a:gd name="T29" fmla="*/ 262 h 868"/>
                <a:gd name="T30" fmla="*/ 19 w 469"/>
                <a:gd name="T31" fmla="*/ 149 h 868"/>
                <a:gd name="T32" fmla="*/ 40 w 469"/>
                <a:gd name="T33" fmla="*/ 29 h 868"/>
                <a:gd name="T34" fmla="*/ 0 w 469"/>
                <a:gd name="T35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9" h="868">
                  <a:moveTo>
                    <a:pt x="0" y="0"/>
                  </a:moveTo>
                  <a:lnTo>
                    <a:pt x="0" y="840"/>
                  </a:lnTo>
                  <a:lnTo>
                    <a:pt x="142" y="868"/>
                  </a:lnTo>
                  <a:lnTo>
                    <a:pt x="136" y="755"/>
                  </a:lnTo>
                  <a:lnTo>
                    <a:pt x="469" y="806"/>
                  </a:lnTo>
                  <a:lnTo>
                    <a:pt x="463" y="761"/>
                  </a:lnTo>
                  <a:lnTo>
                    <a:pt x="232" y="732"/>
                  </a:lnTo>
                  <a:lnTo>
                    <a:pt x="226" y="635"/>
                  </a:lnTo>
                  <a:lnTo>
                    <a:pt x="68" y="635"/>
                  </a:lnTo>
                  <a:lnTo>
                    <a:pt x="64" y="623"/>
                  </a:lnTo>
                  <a:lnTo>
                    <a:pt x="53" y="587"/>
                  </a:lnTo>
                  <a:lnTo>
                    <a:pt x="39" y="530"/>
                  </a:lnTo>
                  <a:lnTo>
                    <a:pt x="25" y="455"/>
                  </a:lnTo>
                  <a:lnTo>
                    <a:pt x="14" y="365"/>
                  </a:lnTo>
                  <a:lnTo>
                    <a:pt x="10" y="262"/>
                  </a:lnTo>
                  <a:lnTo>
                    <a:pt x="19" y="149"/>
                  </a:lnTo>
                  <a:lnTo>
                    <a:pt x="4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21" name="Freeform 501"/>
            <p:cNvSpPr>
              <a:spLocks/>
            </p:cNvSpPr>
            <p:nvPr/>
          </p:nvSpPr>
          <p:spPr bwMode="auto">
            <a:xfrm>
              <a:off x="3981" y="3267"/>
              <a:ext cx="67" cy="13"/>
            </a:xfrm>
            <a:custGeom>
              <a:avLst/>
              <a:gdLst>
                <a:gd name="T0" fmla="*/ 0 w 604"/>
                <a:gd name="T1" fmla="*/ 118 h 118"/>
                <a:gd name="T2" fmla="*/ 3 w 604"/>
                <a:gd name="T3" fmla="*/ 117 h 118"/>
                <a:gd name="T4" fmla="*/ 14 w 604"/>
                <a:gd name="T5" fmla="*/ 113 h 118"/>
                <a:gd name="T6" fmla="*/ 29 w 604"/>
                <a:gd name="T7" fmla="*/ 108 h 118"/>
                <a:gd name="T8" fmla="*/ 50 w 604"/>
                <a:gd name="T9" fmla="*/ 101 h 118"/>
                <a:gd name="T10" fmla="*/ 77 w 604"/>
                <a:gd name="T11" fmla="*/ 93 h 118"/>
                <a:gd name="T12" fmla="*/ 107 w 604"/>
                <a:gd name="T13" fmla="*/ 85 h 118"/>
                <a:gd name="T14" fmla="*/ 143 w 604"/>
                <a:gd name="T15" fmla="*/ 76 h 118"/>
                <a:gd name="T16" fmla="*/ 181 w 604"/>
                <a:gd name="T17" fmla="*/ 69 h 118"/>
                <a:gd name="T18" fmla="*/ 224 w 604"/>
                <a:gd name="T19" fmla="*/ 62 h 118"/>
                <a:gd name="T20" fmla="*/ 270 w 604"/>
                <a:gd name="T21" fmla="*/ 57 h 118"/>
                <a:gd name="T22" fmla="*/ 319 w 604"/>
                <a:gd name="T23" fmla="*/ 53 h 118"/>
                <a:gd name="T24" fmla="*/ 369 w 604"/>
                <a:gd name="T25" fmla="*/ 52 h 118"/>
                <a:gd name="T26" fmla="*/ 422 w 604"/>
                <a:gd name="T27" fmla="*/ 53 h 118"/>
                <a:gd name="T28" fmla="*/ 476 w 604"/>
                <a:gd name="T29" fmla="*/ 58 h 118"/>
                <a:gd name="T30" fmla="*/ 531 w 604"/>
                <a:gd name="T31" fmla="*/ 66 h 118"/>
                <a:gd name="T32" fmla="*/ 587 w 604"/>
                <a:gd name="T33" fmla="*/ 78 h 118"/>
                <a:gd name="T34" fmla="*/ 604 w 604"/>
                <a:gd name="T35" fmla="*/ 0 h 118"/>
                <a:gd name="T36" fmla="*/ 600 w 604"/>
                <a:gd name="T37" fmla="*/ 0 h 118"/>
                <a:gd name="T38" fmla="*/ 587 w 604"/>
                <a:gd name="T39" fmla="*/ 0 h 118"/>
                <a:gd name="T40" fmla="*/ 566 w 604"/>
                <a:gd name="T41" fmla="*/ 0 h 118"/>
                <a:gd name="T42" fmla="*/ 540 w 604"/>
                <a:gd name="T43" fmla="*/ 1 h 118"/>
                <a:gd name="T44" fmla="*/ 507 w 604"/>
                <a:gd name="T45" fmla="*/ 2 h 118"/>
                <a:gd name="T46" fmla="*/ 470 w 604"/>
                <a:gd name="T47" fmla="*/ 3 h 118"/>
                <a:gd name="T48" fmla="*/ 428 w 604"/>
                <a:gd name="T49" fmla="*/ 6 h 118"/>
                <a:gd name="T50" fmla="*/ 383 w 604"/>
                <a:gd name="T51" fmla="*/ 8 h 118"/>
                <a:gd name="T52" fmla="*/ 335 w 604"/>
                <a:gd name="T53" fmla="*/ 12 h 118"/>
                <a:gd name="T54" fmla="*/ 285 w 604"/>
                <a:gd name="T55" fmla="*/ 16 h 118"/>
                <a:gd name="T56" fmla="*/ 235 w 604"/>
                <a:gd name="T57" fmla="*/ 21 h 118"/>
                <a:gd name="T58" fmla="*/ 186 w 604"/>
                <a:gd name="T59" fmla="*/ 28 h 118"/>
                <a:gd name="T60" fmla="*/ 136 w 604"/>
                <a:gd name="T61" fmla="*/ 36 h 118"/>
                <a:gd name="T62" fmla="*/ 88 w 604"/>
                <a:gd name="T63" fmla="*/ 45 h 118"/>
                <a:gd name="T64" fmla="*/ 42 w 604"/>
                <a:gd name="T65" fmla="*/ 55 h 118"/>
                <a:gd name="T66" fmla="*/ 0 w 604"/>
                <a:gd name="T67" fmla="*/ 67 h 118"/>
                <a:gd name="T68" fmla="*/ 0 w 604"/>
                <a:gd name="T6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4" h="118">
                  <a:moveTo>
                    <a:pt x="0" y="118"/>
                  </a:moveTo>
                  <a:lnTo>
                    <a:pt x="3" y="117"/>
                  </a:lnTo>
                  <a:lnTo>
                    <a:pt x="14" y="113"/>
                  </a:lnTo>
                  <a:lnTo>
                    <a:pt x="29" y="108"/>
                  </a:lnTo>
                  <a:lnTo>
                    <a:pt x="50" y="101"/>
                  </a:lnTo>
                  <a:lnTo>
                    <a:pt x="77" y="93"/>
                  </a:lnTo>
                  <a:lnTo>
                    <a:pt x="107" y="85"/>
                  </a:lnTo>
                  <a:lnTo>
                    <a:pt x="143" y="76"/>
                  </a:lnTo>
                  <a:lnTo>
                    <a:pt x="181" y="69"/>
                  </a:lnTo>
                  <a:lnTo>
                    <a:pt x="224" y="62"/>
                  </a:lnTo>
                  <a:lnTo>
                    <a:pt x="270" y="57"/>
                  </a:lnTo>
                  <a:lnTo>
                    <a:pt x="319" y="53"/>
                  </a:lnTo>
                  <a:lnTo>
                    <a:pt x="369" y="52"/>
                  </a:lnTo>
                  <a:lnTo>
                    <a:pt x="422" y="53"/>
                  </a:lnTo>
                  <a:lnTo>
                    <a:pt x="476" y="58"/>
                  </a:lnTo>
                  <a:lnTo>
                    <a:pt x="531" y="66"/>
                  </a:lnTo>
                  <a:lnTo>
                    <a:pt x="587" y="78"/>
                  </a:lnTo>
                  <a:lnTo>
                    <a:pt x="604" y="0"/>
                  </a:lnTo>
                  <a:lnTo>
                    <a:pt x="600" y="0"/>
                  </a:lnTo>
                  <a:lnTo>
                    <a:pt x="587" y="0"/>
                  </a:lnTo>
                  <a:lnTo>
                    <a:pt x="566" y="0"/>
                  </a:lnTo>
                  <a:lnTo>
                    <a:pt x="540" y="1"/>
                  </a:lnTo>
                  <a:lnTo>
                    <a:pt x="507" y="2"/>
                  </a:lnTo>
                  <a:lnTo>
                    <a:pt x="470" y="3"/>
                  </a:lnTo>
                  <a:lnTo>
                    <a:pt x="428" y="6"/>
                  </a:lnTo>
                  <a:lnTo>
                    <a:pt x="383" y="8"/>
                  </a:lnTo>
                  <a:lnTo>
                    <a:pt x="335" y="12"/>
                  </a:lnTo>
                  <a:lnTo>
                    <a:pt x="285" y="16"/>
                  </a:lnTo>
                  <a:lnTo>
                    <a:pt x="235" y="21"/>
                  </a:lnTo>
                  <a:lnTo>
                    <a:pt x="186" y="28"/>
                  </a:lnTo>
                  <a:lnTo>
                    <a:pt x="136" y="36"/>
                  </a:lnTo>
                  <a:lnTo>
                    <a:pt x="88" y="45"/>
                  </a:lnTo>
                  <a:lnTo>
                    <a:pt x="42" y="55"/>
                  </a:lnTo>
                  <a:lnTo>
                    <a:pt x="0" y="67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22" name="Freeform 502"/>
            <p:cNvSpPr>
              <a:spLocks/>
            </p:cNvSpPr>
            <p:nvPr/>
          </p:nvSpPr>
          <p:spPr bwMode="auto">
            <a:xfrm>
              <a:off x="3942" y="3387"/>
              <a:ext cx="113" cy="38"/>
            </a:xfrm>
            <a:custGeom>
              <a:avLst/>
              <a:gdLst>
                <a:gd name="T0" fmla="*/ 430 w 1017"/>
                <a:gd name="T1" fmla="*/ 326 h 337"/>
                <a:gd name="T2" fmla="*/ 432 w 1017"/>
                <a:gd name="T3" fmla="*/ 325 h 337"/>
                <a:gd name="T4" fmla="*/ 438 w 1017"/>
                <a:gd name="T5" fmla="*/ 323 h 337"/>
                <a:gd name="T6" fmla="*/ 447 w 1017"/>
                <a:gd name="T7" fmla="*/ 319 h 337"/>
                <a:gd name="T8" fmla="*/ 459 w 1017"/>
                <a:gd name="T9" fmla="*/ 314 h 337"/>
                <a:gd name="T10" fmla="*/ 474 w 1017"/>
                <a:gd name="T11" fmla="*/ 308 h 337"/>
                <a:gd name="T12" fmla="*/ 491 w 1017"/>
                <a:gd name="T13" fmla="*/ 301 h 337"/>
                <a:gd name="T14" fmla="*/ 509 w 1017"/>
                <a:gd name="T15" fmla="*/ 291 h 337"/>
                <a:gd name="T16" fmla="*/ 528 w 1017"/>
                <a:gd name="T17" fmla="*/ 282 h 337"/>
                <a:gd name="T18" fmla="*/ 549 w 1017"/>
                <a:gd name="T19" fmla="*/ 272 h 337"/>
                <a:gd name="T20" fmla="*/ 568 w 1017"/>
                <a:gd name="T21" fmla="*/ 260 h 337"/>
                <a:gd name="T22" fmla="*/ 587 w 1017"/>
                <a:gd name="T23" fmla="*/ 248 h 337"/>
                <a:gd name="T24" fmla="*/ 606 w 1017"/>
                <a:gd name="T25" fmla="*/ 235 h 337"/>
                <a:gd name="T26" fmla="*/ 623 w 1017"/>
                <a:gd name="T27" fmla="*/ 222 h 337"/>
                <a:gd name="T28" fmla="*/ 638 w 1017"/>
                <a:gd name="T29" fmla="*/ 208 h 337"/>
                <a:gd name="T30" fmla="*/ 651 w 1017"/>
                <a:gd name="T31" fmla="*/ 193 h 337"/>
                <a:gd name="T32" fmla="*/ 662 w 1017"/>
                <a:gd name="T33" fmla="*/ 179 h 337"/>
                <a:gd name="T34" fmla="*/ 0 w 1017"/>
                <a:gd name="T35" fmla="*/ 17 h 337"/>
                <a:gd name="T36" fmla="*/ 51 w 1017"/>
                <a:gd name="T37" fmla="*/ 0 h 337"/>
                <a:gd name="T38" fmla="*/ 1017 w 1017"/>
                <a:gd name="T39" fmla="*/ 237 h 337"/>
                <a:gd name="T40" fmla="*/ 977 w 1017"/>
                <a:gd name="T41" fmla="*/ 260 h 337"/>
                <a:gd name="T42" fmla="*/ 698 w 1017"/>
                <a:gd name="T43" fmla="*/ 188 h 337"/>
                <a:gd name="T44" fmla="*/ 697 w 1017"/>
                <a:gd name="T45" fmla="*/ 189 h 337"/>
                <a:gd name="T46" fmla="*/ 695 w 1017"/>
                <a:gd name="T47" fmla="*/ 192 h 337"/>
                <a:gd name="T48" fmla="*/ 691 w 1017"/>
                <a:gd name="T49" fmla="*/ 196 h 337"/>
                <a:gd name="T50" fmla="*/ 685 w 1017"/>
                <a:gd name="T51" fmla="*/ 202 h 337"/>
                <a:gd name="T52" fmla="*/ 678 w 1017"/>
                <a:gd name="T53" fmla="*/ 211 h 337"/>
                <a:gd name="T54" fmla="*/ 668 w 1017"/>
                <a:gd name="T55" fmla="*/ 219 h 337"/>
                <a:gd name="T56" fmla="*/ 657 w 1017"/>
                <a:gd name="T57" fmla="*/ 229 h 337"/>
                <a:gd name="T58" fmla="*/ 642 w 1017"/>
                <a:gd name="T59" fmla="*/ 239 h 337"/>
                <a:gd name="T60" fmla="*/ 626 w 1017"/>
                <a:gd name="T61" fmla="*/ 250 h 337"/>
                <a:gd name="T62" fmla="*/ 609 w 1017"/>
                <a:gd name="T63" fmla="*/ 263 h 337"/>
                <a:gd name="T64" fmla="*/ 587 w 1017"/>
                <a:gd name="T65" fmla="*/ 275 h 337"/>
                <a:gd name="T66" fmla="*/ 565 w 1017"/>
                <a:gd name="T67" fmla="*/ 287 h 337"/>
                <a:gd name="T68" fmla="*/ 540 w 1017"/>
                <a:gd name="T69" fmla="*/ 301 h 337"/>
                <a:gd name="T70" fmla="*/ 511 w 1017"/>
                <a:gd name="T71" fmla="*/ 313 h 337"/>
                <a:gd name="T72" fmla="*/ 480 w 1017"/>
                <a:gd name="T73" fmla="*/ 325 h 337"/>
                <a:gd name="T74" fmla="*/ 447 w 1017"/>
                <a:gd name="T75" fmla="*/ 337 h 337"/>
                <a:gd name="T76" fmla="*/ 430 w 1017"/>
                <a:gd name="T77" fmla="*/ 32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17" h="337">
                  <a:moveTo>
                    <a:pt x="430" y="326"/>
                  </a:moveTo>
                  <a:lnTo>
                    <a:pt x="432" y="325"/>
                  </a:lnTo>
                  <a:lnTo>
                    <a:pt x="438" y="323"/>
                  </a:lnTo>
                  <a:lnTo>
                    <a:pt x="447" y="319"/>
                  </a:lnTo>
                  <a:lnTo>
                    <a:pt x="459" y="314"/>
                  </a:lnTo>
                  <a:lnTo>
                    <a:pt x="474" y="308"/>
                  </a:lnTo>
                  <a:lnTo>
                    <a:pt x="491" y="301"/>
                  </a:lnTo>
                  <a:lnTo>
                    <a:pt x="509" y="291"/>
                  </a:lnTo>
                  <a:lnTo>
                    <a:pt x="528" y="282"/>
                  </a:lnTo>
                  <a:lnTo>
                    <a:pt x="549" y="272"/>
                  </a:lnTo>
                  <a:lnTo>
                    <a:pt x="568" y="260"/>
                  </a:lnTo>
                  <a:lnTo>
                    <a:pt x="587" y="248"/>
                  </a:lnTo>
                  <a:lnTo>
                    <a:pt x="606" y="235"/>
                  </a:lnTo>
                  <a:lnTo>
                    <a:pt x="623" y="222"/>
                  </a:lnTo>
                  <a:lnTo>
                    <a:pt x="638" y="208"/>
                  </a:lnTo>
                  <a:lnTo>
                    <a:pt x="651" y="193"/>
                  </a:lnTo>
                  <a:lnTo>
                    <a:pt x="662" y="179"/>
                  </a:lnTo>
                  <a:lnTo>
                    <a:pt x="0" y="17"/>
                  </a:lnTo>
                  <a:lnTo>
                    <a:pt x="51" y="0"/>
                  </a:lnTo>
                  <a:lnTo>
                    <a:pt x="1017" y="237"/>
                  </a:lnTo>
                  <a:lnTo>
                    <a:pt x="977" y="260"/>
                  </a:lnTo>
                  <a:lnTo>
                    <a:pt x="698" y="188"/>
                  </a:lnTo>
                  <a:lnTo>
                    <a:pt x="697" y="189"/>
                  </a:lnTo>
                  <a:lnTo>
                    <a:pt x="695" y="192"/>
                  </a:lnTo>
                  <a:lnTo>
                    <a:pt x="691" y="196"/>
                  </a:lnTo>
                  <a:lnTo>
                    <a:pt x="685" y="202"/>
                  </a:lnTo>
                  <a:lnTo>
                    <a:pt x="678" y="211"/>
                  </a:lnTo>
                  <a:lnTo>
                    <a:pt x="668" y="219"/>
                  </a:lnTo>
                  <a:lnTo>
                    <a:pt x="657" y="229"/>
                  </a:lnTo>
                  <a:lnTo>
                    <a:pt x="642" y="239"/>
                  </a:lnTo>
                  <a:lnTo>
                    <a:pt x="626" y="250"/>
                  </a:lnTo>
                  <a:lnTo>
                    <a:pt x="609" y="263"/>
                  </a:lnTo>
                  <a:lnTo>
                    <a:pt x="587" y="275"/>
                  </a:lnTo>
                  <a:lnTo>
                    <a:pt x="565" y="287"/>
                  </a:lnTo>
                  <a:lnTo>
                    <a:pt x="540" y="301"/>
                  </a:lnTo>
                  <a:lnTo>
                    <a:pt x="511" y="313"/>
                  </a:lnTo>
                  <a:lnTo>
                    <a:pt x="480" y="325"/>
                  </a:lnTo>
                  <a:lnTo>
                    <a:pt x="447" y="337"/>
                  </a:lnTo>
                  <a:lnTo>
                    <a:pt x="430" y="3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23" name="Freeform 503"/>
            <p:cNvSpPr>
              <a:spLocks/>
            </p:cNvSpPr>
            <p:nvPr/>
          </p:nvSpPr>
          <p:spPr bwMode="auto">
            <a:xfrm>
              <a:off x="3918" y="3397"/>
              <a:ext cx="116" cy="34"/>
            </a:xfrm>
            <a:custGeom>
              <a:avLst/>
              <a:gdLst>
                <a:gd name="T0" fmla="*/ 0 w 1036"/>
                <a:gd name="T1" fmla="*/ 0 h 303"/>
                <a:gd name="T2" fmla="*/ 1013 w 1036"/>
                <a:gd name="T3" fmla="*/ 303 h 303"/>
                <a:gd name="T4" fmla="*/ 1036 w 1036"/>
                <a:gd name="T5" fmla="*/ 303 h 303"/>
                <a:gd name="T6" fmla="*/ 31 w 1036"/>
                <a:gd name="T7" fmla="*/ 0 h 303"/>
                <a:gd name="T8" fmla="*/ 0 w 1036"/>
                <a:gd name="T9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303">
                  <a:moveTo>
                    <a:pt x="0" y="0"/>
                  </a:moveTo>
                  <a:lnTo>
                    <a:pt x="1013" y="303"/>
                  </a:lnTo>
                  <a:lnTo>
                    <a:pt x="1036" y="303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24" name="Freeform 504"/>
            <p:cNvSpPr>
              <a:spLocks/>
            </p:cNvSpPr>
            <p:nvPr/>
          </p:nvSpPr>
          <p:spPr bwMode="auto">
            <a:xfrm>
              <a:off x="3938" y="3393"/>
              <a:ext cx="113" cy="30"/>
            </a:xfrm>
            <a:custGeom>
              <a:avLst/>
              <a:gdLst>
                <a:gd name="T0" fmla="*/ 0 w 1023"/>
                <a:gd name="T1" fmla="*/ 1 h 270"/>
                <a:gd name="T2" fmla="*/ 1001 w 1023"/>
                <a:gd name="T3" fmla="*/ 270 h 270"/>
                <a:gd name="T4" fmla="*/ 1023 w 1023"/>
                <a:gd name="T5" fmla="*/ 269 h 270"/>
                <a:gd name="T6" fmla="*/ 31 w 1023"/>
                <a:gd name="T7" fmla="*/ 0 h 270"/>
                <a:gd name="T8" fmla="*/ 0 w 1023"/>
                <a:gd name="T9" fmla="*/ 1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3" h="270">
                  <a:moveTo>
                    <a:pt x="0" y="1"/>
                  </a:moveTo>
                  <a:lnTo>
                    <a:pt x="1001" y="270"/>
                  </a:lnTo>
                  <a:lnTo>
                    <a:pt x="1023" y="269"/>
                  </a:lnTo>
                  <a:lnTo>
                    <a:pt x="3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25" name="Freeform 505"/>
            <p:cNvSpPr>
              <a:spLocks/>
            </p:cNvSpPr>
            <p:nvPr/>
          </p:nvSpPr>
          <p:spPr bwMode="auto">
            <a:xfrm>
              <a:off x="3929" y="3394"/>
              <a:ext cx="114" cy="33"/>
            </a:xfrm>
            <a:custGeom>
              <a:avLst/>
              <a:gdLst>
                <a:gd name="T0" fmla="*/ 0 w 1028"/>
                <a:gd name="T1" fmla="*/ 0 h 299"/>
                <a:gd name="T2" fmla="*/ 1009 w 1028"/>
                <a:gd name="T3" fmla="*/ 299 h 299"/>
                <a:gd name="T4" fmla="*/ 1028 w 1028"/>
                <a:gd name="T5" fmla="*/ 292 h 299"/>
                <a:gd name="T6" fmla="*/ 30 w 1028"/>
                <a:gd name="T7" fmla="*/ 0 h 299"/>
                <a:gd name="T8" fmla="*/ 0 w 1028"/>
                <a:gd name="T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8" h="299">
                  <a:moveTo>
                    <a:pt x="0" y="0"/>
                  </a:moveTo>
                  <a:lnTo>
                    <a:pt x="1009" y="299"/>
                  </a:lnTo>
                  <a:lnTo>
                    <a:pt x="1028" y="292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312826" name="Group 506"/>
          <p:cNvGrpSpPr>
            <a:grpSpLocks/>
          </p:cNvGrpSpPr>
          <p:nvPr/>
        </p:nvGrpSpPr>
        <p:grpSpPr bwMode="auto">
          <a:xfrm>
            <a:off x="5792788" y="3178175"/>
            <a:ext cx="338137" cy="282575"/>
            <a:chOff x="3899" y="3264"/>
            <a:chExt cx="213" cy="178"/>
          </a:xfrm>
        </p:grpSpPr>
        <p:sp>
          <p:nvSpPr>
            <p:cNvPr id="312827" name="Freeform 507"/>
            <p:cNvSpPr>
              <a:spLocks/>
            </p:cNvSpPr>
            <p:nvPr/>
          </p:nvSpPr>
          <p:spPr bwMode="auto">
            <a:xfrm>
              <a:off x="3899" y="3264"/>
              <a:ext cx="213" cy="178"/>
            </a:xfrm>
            <a:custGeom>
              <a:avLst/>
              <a:gdLst>
                <a:gd name="T0" fmla="*/ 539 w 1913"/>
                <a:gd name="T1" fmla="*/ 115 h 1606"/>
                <a:gd name="T2" fmla="*/ 544 w 1913"/>
                <a:gd name="T3" fmla="*/ 114 h 1606"/>
                <a:gd name="T4" fmla="*/ 555 w 1913"/>
                <a:gd name="T5" fmla="*/ 110 h 1606"/>
                <a:gd name="T6" fmla="*/ 574 w 1913"/>
                <a:gd name="T7" fmla="*/ 103 h 1606"/>
                <a:gd name="T8" fmla="*/ 602 w 1913"/>
                <a:gd name="T9" fmla="*/ 95 h 1606"/>
                <a:gd name="T10" fmla="*/ 636 w 1913"/>
                <a:gd name="T11" fmla="*/ 85 h 1606"/>
                <a:gd name="T12" fmla="*/ 679 w 1913"/>
                <a:gd name="T13" fmla="*/ 75 h 1606"/>
                <a:gd name="T14" fmla="*/ 730 w 1913"/>
                <a:gd name="T15" fmla="*/ 64 h 1606"/>
                <a:gd name="T16" fmla="*/ 789 w 1913"/>
                <a:gd name="T17" fmla="*/ 52 h 1606"/>
                <a:gd name="T18" fmla="*/ 855 w 1913"/>
                <a:gd name="T19" fmla="*/ 41 h 1606"/>
                <a:gd name="T20" fmla="*/ 929 w 1913"/>
                <a:gd name="T21" fmla="*/ 31 h 1606"/>
                <a:gd name="T22" fmla="*/ 1013 w 1913"/>
                <a:gd name="T23" fmla="*/ 21 h 1606"/>
                <a:gd name="T24" fmla="*/ 1103 w 1913"/>
                <a:gd name="T25" fmla="*/ 13 h 1606"/>
                <a:gd name="T26" fmla="*/ 1202 w 1913"/>
                <a:gd name="T27" fmla="*/ 6 h 1606"/>
                <a:gd name="T28" fmla="*/ 1309 w 1913"/>
                <a:gd name="T29" fmla="*/ 1 h 1606"/>
                <a:gd name="T30" fmla="*/ 1425 w 1913"/>
                <a:gd name="T31" fmla="*/ 0 h 1606"/>
                <a:gd name="T32" fmla="*/ 1548 w 1913"/>
                <a:gd name="T33" fmla="*/ 1 h 1606"/>
                <a:gd name="T34" fmla="*/ 1601 w 1913"/>
                <a:gd name="T35" fmla="*/ 221 h 1606"/>
                <a:gd name="T36" fmla="*/ 1620 w 1913"/>
                <a:gd name="T37" fmla="*/ 230 h 1606"/>
                <a:gd name="T38" fmla="*/ 1663 w 1913"/>
                <a:gd name="T39" fmla="*/ 260 h 1606"/>
                <a:gd name="T40" fmla="*/ 1709 w 1913"/>
                <a:gd name="T41" fmla="*/ 312 h 1606"/>
                <a:gd name="T42" fmla="*/ 1736 w 1913"/>
                <a:gd name="T43" fmla="*/ 388 h 1606"/>
                <a:gd name="T44" fmla="*/ 1849 w 1913"/>
                <a:gd name="T45" fmla="*/ 898 h 1606"/>
                <a:gd name="T46" fmla="*/ 1895 w 1913"/>
                <a:gd name="T47" fmla="*/ 1110 h 1606"/>
                <a:gd name="T48" fmla="*/ 1902 w 1913"/>
                <a:gd name="T49" fmla="*/ 1125 h 1606"/>
                <a:gd name="T50" fmla="*/ 1912 w 1913"/>
                <a:gd name="T51" fmla="*/ 1166 h 1606"/>
                <a:gd name="T52" fmla="*/ 1911 w 1913"/>
                <a:gd name="T53" fmla="*/ 1229 h 1606"/>
                <a:gd name="T54" fmla="*/ 1884 w 1913"/>
                <a:gd name="T55" fmla="*/ 1307 h 1606"/>
                <a:gd name="T56" fmla="*/ 0 w 1913"/>
                <a:gd name="T57" fmla="*/ 1258 h 1606"/>
                <a:gd name="T58" fmla="*/ 188 w 1913"/>
                <a:gd name="T59" fmla="*/ 1159 h 1606"/>
                <a:gd name="T60" fmla="*/ 189 w 1913"/>
                <a:gd name="T61" fmla="*/ 220 h 1606"/>
                <a:gd name="T62" fmla="*/ 198 w 1913"/>
                <a:gd name="T63" fmla="*/ 214 h 1606"/>
                <a:gd name="T64" fmla="*/ 218 w 1913"/>
                <a:gd name="T65" fmla="*/ 203 h 1606"/>
                <a:gd name="T66" fmla="*/ 245 w 1913"/>
                <a:gd name="T67" fmla="*/ 191 h 1606"/>
                <a:gd name="T68" fmla="*/ 281 w 1913"/>
                <a:gd name="T69" fmla="*/ 179 h 1606"/>
                <a:gd name="T70" fmla="*/ 326 w 1913"/>
                <a:gd name="T71" fmla="*/ 173 h 1606"/>
                <a:gd name="T72" fmla="*/ 378 w 1913"/>
                <a:gd name="T73" fmla="*/ 172 h 1606"/>
                <a:gd name="T74" fmla="*/ 439 w 1913"/>
                <a:gd name="T75" fmla="*/ 181 h 1606"/>
                <a:gd name="T76" fmla="*/ 518 w 1913"/>
                <a:gd name="T77" fmla="*/ 213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13" h="1606">
                  <a:moveTo>
                    <a:pt x="518" y="213"/>
                  </a:moveTo>
                  <a:lnTo>
                    <a:pt x="539" y="115"/>
                  </a:lnTo>
                  <a:lnTo>
                    <a:pt x="540" y="115"/>
                  </a:lnTo>
                  <a:lnTo>
                    <a:pt x="544" y="114"/>
                  </a:lnTo>
                  <a:lnTo>
                    <a:pt x="549" y="112"/>
                  </a:lnTo>
                  <a:lnTo>
                    <a:pt x="555" y="110"/>
                  </a:lnTo>
                  <a:lnTo>
                    <a:pt x="564" y="107"/>
                  </a:lnTo>
                  <a:lnTo>
                    <a:pt x="574" y="103"/>
                  </a:lnTo>
                  <a:lnTo>
                    <a:pt x="586" y="100"/>
                  </a:lnTo>
                  <a:lnTo>
                    <a:pt x="602" y="95"/>
                  </a:lnTo>
                  <a:lnTo>
                    <a:pt x="618" y="90"/>
                  </a:lnTo>
                  <a:lnTo>
                    <a:pt x="636" y="85"/>
                  </a:lnTo>
                  <a:lnTo>
                    <a:pt x="656" y="80"/>
                  </a:lnTo>
                  <a:lnTo>
                    <a:pt x="679" y="75"/>
                  </a:lnTo>
                  <a:lnTo>
                    <a:pt x="703" y="70"/>
                  </a:lnTo>
                  <a:lnTo>
                    <a:pt x="730" y="64"/>
                  </a:lnTo>
                  <a:lnTo>
                    <a:pt x="758" y="58"/>
                  </a:lnTo>
                  <a:lnTo>
                    <a:pt x="789" y="52"/>
                  </a:lnTo>
                  <a:lnTo>
                    <a:pt x="820" y="46"/>
                  </a:lnTo>
                  <a:lnTo>
                    <a:pt x="855" y="41"/>
                  </a:lnTo>
                  <a:lnTo>
                    <a:pt x="892" y="36"/>
                  </a:lnTo>
                  <a:lnTo>
                    <a:pt x="929" y="31"/>
                  </a:lnTo>
                  <a:lnTo>
                    <a:pt x="970" y="26"/>
                  </a:lnTo>
                  <a:lnTo>
                    <a:pt x="1013" y="21"/>
                  </a:lnTo>
                  <a:lnTo>
                    <a:pt x="1056" y="17"/>
                  </a:lnTo>
                  <a:lnTo>
                    <a:pt x="1103" y="13"/>
                  </a:lnTo>
                  <a:lnTo>
                    <a:pt x="1152" y="10"/>
                  </a:lnTo>
                  <a:lnTo>
                    <a:pt x="1202" y="6"/>
                  </a:lnTo>
                  <a:lnTo>
                    <a:pt x="1255" y="3"/>
                  </a:lnTo>
                  <a:lnTo>
                    <a:pt x="1309" y="1"/>
                  </a:lnTo>
                  <a:lnTo>
                    <a:pt x="1366" y="0"/>
                  </a:lnTo>
                  <a:lnTo>
                    <a:pt x="1425" y="0"/>
                  </a:lnTo>
                  <a:lnTo>
                    <a:pt x="1485" y="0"/>
                  </a:lnTo>
                  <a:lnTo>
                    <a:pt x="1548" y="1"/>
                  </a:lnTo>
                  <a:lnTo>
                    <a:pt x="1616" y="39"/>
                  </a:lnTo>
                  <a:lnTo>
                    <a:pt x="1601" y="221"/>
                  </a:lnTo>
                  <a:lnTo>
                    <a:pt x="1606" y="223"/>
                  </a:lnTo>
                  <a:lnTo>
                    <a:pt x="1620" y="230"/>
                  </a:lnTo>
                  <a:lnTo>
                    <a:pt x="1640" y="243"/>
                  </a:lnTo>
                  <a:lnTo>
                    <a:pt x="1663" y="260"/>
                  </a:lnTo>
                  <a:lnTo>
                    <a:pt x="1688" y="284"/>
                  </a:lnTo>
                  <a:lnTo>
                    <a:pt x="1709" y="312"/>
                  </a:lnTo>
                  <a:lnTo>
                    <a:pt x="1726" y="347"/>
                  </a:lnTo>
                  <a:lnTo>
                    <a:pt x="1736" y="388"/>
                  </a:lnTo>
                  <a:lnTo>
                    <a:pt x="1891" y="528"/>
                  </a:lnTo>
                  <a:lnTo>
                    <a:pt x="1849" y="898"/>
                  </a:lnTo>
                  <a:lnTo>
                    <a:pt x="1601" y="1023"/>
                  </a:lnTo>
                  <a:lnTo>
                    <a:pt x="1895" y="1110"/>
                  </a:lnTo>
                  <a:lnTo>
                    <a:pt x="1897" y="1114"/>
                  </a:lnTo>
                  <a:lnTo>
                    <a:pt x="1902" y="1125"/>
                  </a:lnTo>
                  <a:lnTo>
                    <a:pt x="1907" y="1143"/>
                  </a:lnTo>
                  <a:lnTo>
                    <a:pt x="1912" y="1166"/>
                  </a:lnTo>
                  <a:lnTo>
                    <a:pt x="1913" y="1195"/>
                  </a:lnTo>
                  <a:lnTo>
                    <a:pt x="1911" y="1229"/>
                  </a:lnTo>
                  <a:lnTo>
                    <a:pt x="1901" y="1266"/>
                  </a:lnTo>
                  <a:lnTo>
                    <a:pt x="1884" y="1307"/>
                  </a:lnTo>
                  <a:lnTo>
                    <a:pt x="1107" y="1606"/>
                  </a:lnTo>
                  <a:lnTo>
                    <a:pt x="0" y="1258"/>
                  </a:lnTo>
                  <a:lnTo>
                    <a:pt x="19" y="1217"/>
                  </a:lnTo>
                  <a:lnTo>
                    <a:pt x="188" y="1159"/>
                  </a:lnTo>
                  <a:lnTo>
                    <a:pt x="188" y="221"/>
                  </a:lnTo>
                  <a:lnTo>
                    <a:pt x="189" y="220"/>
                  </a:lnTo>
                  <a:lnTo>
                    <a:pt x="193" y="217"/>
                  </a:lnTo>
                  <a:lnTo>
                    <a:pt x="198" y="214"/>
                  </a:lnTo>
                  <a:lnTo>
                    <a:pt x="207" y="209"/>
                  </a:lnTo>
                  <a:lnTo>
                    <a:pt x="218" y="203"/>
                  </a:lnTo>
                  <a:lnTo>
                    <a:pt x="230" y="197"/>
                  </a:lnTo>
                  <a:lnTo>
                    <a:pt x="245" y="191"/>
                  </a:lnTo>
                  <a:lnTo>
                    <a:pt x="262" y="184"/>
                  </a:lnTo>
                  <a:lnTo>
                    <a:pt x="281" y="179"/>
                  </a:lnTo>
                  <a:lnTo>
                    <a:pt x="302" y="175"/>
                  </a:lnTo>
                  <a:lnTo>
                    <a:pt x="326" y="173"/>
                  </a:lnTo>
                  <a:lnTo>
                    <a:pt x="350" y="171"/>
                  </a:lnTo>
                  <a:lnTo>
                    <a:pt x="378" y="172"/>
                  </a:lnTo>
                  <a:lnTo>
                    <a:pt x="407" y="175"/>
                  </a:lnTo>
                  <a:lnTo>
                    <a:pt x="439" y="181"/>
                  </a:lnTo>
                  <a:lnTo>
                    <a:pt x="471" y="191"/>
                  </a:lnTo>
                  <a:lnTo>
                    <a:pt x="518" y="21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28" name="Freeform 508"/>
            <p:cNvSpPr>
              <a:spLocks/>
            </p:cNvSpPr>
            <p:nvPr/>
          </p:nvSpPr>
          <p:spPr bwMode="auto">
            <a:xfrm>
              <a:off x="3977" y="3278"/>
              <a:ext cx="68" cy="78"/>
            </a:xfrm>
            <a:custGeom>
              <a:avLst/>
              <a:gdLst>
                <a:gd name="T0" fmla="*/ 609 w 614"/>
                <a:gd name="T1" fmla="*/ 26 h 697"/>
                <a:gd name="T2" fmla="*/ 606 w 614"/>
                <a:gd name="T3" fmla="*/ 25 h 697"/>
                <a:gd name="T4" fmla="*/ 596 w 614"/>
                <a:gd name="T5" fmla="*/ 23 h 697"/>
                <a:gd name="T6" fmla="*/ 581 w 614"/>
                <a:gd name="T7" fmla="*/ 18 h 697"/>
                <a:gd name="T8" fmla="*/ 559 w 614"/>
                <a:gd name="T9" fmla="*/ 14 h 697"/>
                <a:gd name="T10" fmla="*/ 534 w 614"/>
                <a:gd name="T11" fmla="*/ 10 h 697"/>
                <a:gd name="T12" fmla="*/ 503 w 614"/>
                <a:gd name="T13" fmla="*/ 6 h 697"/>
                <a:gd name="T14" fmla="*/ 469 w 614"/>
                <a:gd name="T15" fmla="*/ 3 h 697"/>
                <a:gd name="T16" fmla="*/ 430 w 614"/>
                <a:gd name="T17" fmla="*/ 1 h 697"/>
                <a:gd name="T18" fmla="*/ 388 w 614"/>
                <a:gd name="T19" fmla="*/ 0 h 697"/>
                <a:gd name="T20" fmla="*/ 344 w 614"/>
                <a:gd name="T21" fmla="*/ 2 h 697"/>
                <a:gd name="T22" fmla="*/ 297 w 614"/>
                <a:gd name="T23" fmla="*/ 6 h 697"/>
                <a:gd name="T24" fmla="*/ 247 w 614"/>
                <a:gd name="T25" fmla="*/ 14 h 697"/>
                <a:gd name="T26" fmla="*/ 197 w 614"/>
                <a:gd name="T27" fmla="*/ 25 h 697"/>
                <a:gd name="T28" fmla="*/ 145 w 614"/>
                <a:gd name="T29" fmla="*/ 40 h 697"/>
                <a:gd name="T30" fmla="*/ 92 w 614"/>
                <a:gd name="T31" fmla="*/ 58 h 697"/>
                <a:gd name="T32" fmla="*/ 39 w 614"/>
                <a:gd name="T33" fmla="*/ 83 h 697"/>
                <a:gd name="T34" fmla="*/ 35 w 614"/>
                <a:gd name="T35" fmla="*/ 96 h 697"/>
                <a:gd name="T36" fmla="*/ 26 w 614"/>
                <a:gd name="T37" fmla="*/ 134 h 697"/>
                <a:gd name="T38" fmla="*/ 15 w 614"/>
                <a:gd name="T39" fmla="*/ 192 h 697"/>
                <a:gd name="T40" fmla="*/ 5 w 614"/>
                <a:gd name="T41" fmla="*/ 268 h 697"/>
                <a:gd name="T42" fmla="*/ 0 w 614"/>
                <a:gd name="T43" fmla="*/ 358 h 697"/>
                <a:gd name="T44" fmla="*/ 4 w 614"/>
                <a:gd name="T45" fmla="*/ 459 h 697"/>
                <a:gd name="T46" fmla="*/ 19 w 614"/>
                <a:gd name="T47" fmla="*/ 568 h 697"/>
                <a:gd name="T48" fmla="*/ 50 w 614"/>
                <a:gd name="T49" fmla="*/ 679 h 697"/>
                <a:gd name="T50" fmla="*/ 54 w 614"/>
                <a:gd name="T51" fmla="*/ 679 h 697"/>
                <a:gd name="T52" fmla="*/ 62 w 614"/>
                <a:gd name="T53" fmla="*/ 678 h 697"/>
                <a:gd name="T54" fmla="*/ 75 w 614"/>
                <a:gd name="T55" fmla="*/ 676 h 697"/>
                <a:gd name="T56" fmla="*/ 93 w 614"/>
                <a:gd name="T57" fmla="*/ 675 h 697"/>
                <a:gd name="T58" fmla="*/ 117 w 614"/>
                <a:gd name="T59" fmla="*/ 673 h 697"/>
                <a:gd name="T60" fmla="*/ 144 w 614"/>
                <a:gd name="T61" fmla="*/ 671 h 697"/>
                <a:gd name="T62" fmla="*/ 177 w 614"/>
                <a:gd name="T63" fmla="*/ 670 h 697"/>
                <a:gd name="T64" fmla="*/ 212 w 614"/>
                <a:gd name="T65" fmla="*/ 669 h 697"/>
                <a:gd name="T66" fmla="*/ 252 w 614"/>
                <a:gd name="T67" fmla="*/ 668 h 697"/>
                <a:gd name="T68" fmla="*/ 295 w 614"/>
                <a:gd name="T69" fmla="*/ 669 h 697"/>
                <a:gd name="T70" fmla="*/ 342 w 614"/>
                <a:gd name="T71" fmla="*/ 670 h 697"/>
                <a:gd name="T72" fmla="*/ 391 w 614"/>
                <a:gd name="T73" fmla="*/ 672 h 697"/>
                <a:gd name="T74" fmla="*/ 443 w 614"/>
                <a:gd name="T75" fmla="*/ 676 h 697"/>
                <a:gd name="T76" fmla="*/ 498 w 614"/>
                <a:gd name="T77" fmla="*/ 681 h 697"/>
                <a:gd name="T78" fmla="*/ 555 w 614"/>
                <a:gd name="T79" fmla="*/ 688 h 697"/>
                <a:gd name="T80" fmla="*/ 614 w 614"/>
                <a:gd name="T81" fmla="*/ 697 h 697"/>
                <a:gd name="T82" fmla="*/ 611 w 614"/>
                <a:gd name="T83" fmla="*/ 676 h 697"/>
                <a:gd name="T84" fmla="*/ 605 w 614"/>
                <a:gd name="T85" fmla="*/ 621 h 697"/>
                <a:gd name="T86" fmla="*/ 596 w 614"/>
                <a:gd name="T87" fmla="*/ 538 h 697"/>
                <a:gd name="T88" fmla="*/ 589 w 614"/>
                <a:gd name="T89" fmla="*/ 438 h 697"/>
                <a:gd name="T90" fmla="*/ 584 w 614"/>
                <a:gd name="T91" fmla="*/ 327 h 697"/>
                <a:gd name="T92" fmla="*/ 584 w 614"/>
                <a:gd name="T93" fmla="*/ 217 h 697"/>
                <a:gd name="T94" fmla="*/ 592 w 614"/>
                <a:gd name="T95" fmla="*/ 114 h 697"/>
                <a:gd name="T96" fmla="*/ 609 w 614"/>
                <a:gd name="T97" fmla="*/ 26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14" h="697">
                  <a:moveTo>
                    <a:pt x="609" y="26"/>
                  </a:moveTo>
                  <a:lnTo>
                    <a:pt x="606" y="25"/>
                  </a:lnTo>
                  <a:lnTo>
                    <a:pt x="596" y="23"/>
                  </a:lnTo>
                  <a:lnTo>
                    <a:pt x="581" y="18"/>
                  </a:lnTo>
                  <a:lnTo>
                    <a:pt x="559" y="14"/>
                  </a:lnTo>
                  <a:lnTo>
                    <a:pt x="534" y="10"/>
                  </a:lnTo>
                  <a:lnTo>
                    <a:pt x="503" y="6"/>
                  </a:lnTo>
                  <a:lnTo>
                    <a:pt x="469" y="3"/>
                  </a:lnTo>
                  <a:lnTo>
                    <a:pt x="430" y="1"/>
                  </a:lnTo>
                  <a:lnTo>
                    <a:pt x="388" y="0"/>
                  </a:lnTo>
                  <a:lnTo>
                    <a:pt x="344" y="2"/>
                  </a:lnTo>
                  <a:lnTo>
                    <a:pt x="297" y="6"/>
                  </a:lnTo>
                  <a:lnTo>
                    <a:pt x="247" y="14"/>
                  </a:lnTo>
                  <a:lnTo>
                    <a:pt x="197" y="25"/>
                  </a:lnTo>
                  <a:lnTo>
                    <a:pt x="145" y="40"/>
                  </a:lnTo>
                  <a:lnTo>
                    <a:pt x="92" y="58"/>
                  </a:lnTo>
                  <a:lnTo>
                    <a:pt x="39" y="83"/>
                  </a:lnTo>
                  <a:lnTo>
                    <a:pt x="35" y="96"/>
                  </a:lnTo>
                  <a:lnTo>
                    <a:pt x="26" y="134"/>
                  </a:lnTo>
                  <a:lnTo>
                    <a:pt x="15" y="192"/>
                  </a:lnTo>
                  <a:lnTo>
                    <a:pt x="5" y="268"/>
                  </a:lnTo>
                  <a:lnTo>
                    <a:pt x="0" y="358"/>
                  </a:lnTo>
                  <a:lnTo>
                    <a:pt x="4" y="459"/>
                  </a:lnTo>
                  <a:lnTo>
                    <a:pt x="19" y="568"/>
                  </a:lnTo>
                  <a:lnTo>
                    <a:pt x="50" y="679"/>
                  </a:lnTo>
                  <a:lnTo>
                    <a:pt x="54" y="679"/>
                  </a:lnTo>
                  <a:lnTo>
                    <a:pt x="62" y="678"/>
                  </a:lnTo>
                  <a:lnTo>
                    <a:pt x="75" y="676"/>
                  </a:lnTo>
                  <a:lnTo>
                    <a:pt x="93" y="675"/>
                  </a:lnTo>
                  <a:lnTo>
                    <a:pt x="117" y="673"/>
                  </a:lnTo>
                  <a:lnTo>
                    <a:pt x="144" y="671"/>
                  </a:lnTo>
                  <a:lnTo>
                    <a:pt x="177" y="670"/>
                  </a:lnTo>
                  <a:lnTo>
                    <a:pt x="212" y="669"/>
                  </a:lnTo>
                  <a:lnTo>
                    <a:pt x="252" y="668"/>
                  </a:lnTo>
                  <a:lnTo>
                    <a:pt x="295" y="669"/>
                  </a:lnTo>
                  <a:lnTo>
                    <a:pt x="342" y="670"/>
                  </a:lnTo>
                  <a:lnTo>
                    <a:pt x="391" y="672"/>
                  </a:lnTo>
                  <a:lnTo>
                    <a:pt x="443" y="676"/>
                  </a:lnTo>
                  <a:lnTo>
                    <a:pt x="498" y="681"/>
                  </a:lnTo>
                  <a:lnTo>
                    <a:pt x="555" y="688"/>
                  </a:lnTo>
                  <a:lnTo>
                    <a:pt x="614" y="697"/>
                  </a:lnTo>
                  <a:lnTo>
                    <a:pt x="611" y="676"/>
                  </a:lnTo>
                  <a:lnTo>
                    <a:pt x="605" y="621"/>
                  </a:lnTo>
                  <a:lnTo>
                    <a:pt x="596" y="538"/>
                  </a:lnTo>
                  <a:lnTo>
                    <a:pt x="589" y="438"/>
                  </a:lnTo>
                  <a:lnTo>
                    <a:pt x="584" y="327"/>
                  </a:lnTo>
                  <a:lnTo>
                    <a:pt x="584" y="217"/>
                  </a:lnTo>
                  <a:lnTo>
                    <a:pt x="592" y="114"/>
                  </a:lnTo>
                  <a:lnTo>
                    <a:pt x="609" y="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29" name="Freeform 509"/>
            <p:cNvSpPr>
              <a:spLocks/>
            </p:cNvSpPr>
            <p:nvPr/>
          </p:nvSpPr>
          <p:spPr bwMode="auto">
            <a:xfrm>
              <a:off x="3984" y="3299"/>
              <a:ext cx="113" cy="77"/>
            </a:xfrm>
            <a:custGeom>
              <a:avLst/>
              <a:gdLst>
                <a:gd name="T0" fmla="*/ 6 w 1014"/>
                <a:gd name="T1" fmla="*/ 523 h 693"/>
                <a:gd name="T2" fmla="*/ 0 w 1014"/>
                <a:gd name="T3" fmla="*/ 608 h 693"/>
                <a:gd name="T4" fmla="*/ 660 w 1014"/>
                <a:gd name="T5" fmla="*/ 693 h 693"/>
                <a:gd name="T6" fmla="*/ 665 w 1014"/>
                <a:gd name="T7" fmla="*/ 691 h 693"/>
                <a:gd name="T8" fmla="*/ 679 w 1014"/>
                <a:gd name="T9" fmla="*/ 683 h 693"/>
                <a:gd name="T10" fmla="*/ 700 w 1014"/>
                <a:gd name="T11" fmla="*/ 672 h 693"/>
                <a:gd name="T12" fmla="*/ 726 w 1014"/>
                <a:gd name="T13" fmla="*/ 657 h 693"/>
                <a:gd name="T14" fmla="*/ 758 w 1014"/>
                <a:gd name="T15" fmla="*/ 636 h 693"/>
                <a:gd name="T16" fmla="*/ 793 w 1014"/>
                <a:gd name="T17" fmla="*/ 611 h 693"/>
                <a:gd name="T18" fmla="*/ 829 w 1014"/>
                <a:gd name="T19" fmla="*/ 581 h 693"/>
                <a:gd name="T20" fmla="*/ 866 w 1014"/>
                <a:gd name="T21" fmla="*/ 546 h 693"/>
                <a:gd name="T22" fmla="*/ 902 w 1014"/>
                <a:gd name="T23" fmla="*/ 508 h 693"/>
                <a:gd name="T24" fmla="*/ 935 w 1014"/>
                <a:gd name="T25" fmla="*/ 465 h 693"/>
                <a:gd name="T26" fmla="*/ 964 w 1014"/>
                <a:gd name="T27" fmla="*/ 416 h 693"/>
                <a:gd name="T28" fmla="*/ 987 w 1014"/>
                <a:gd name="T29" fmla="*/ 362 h 693"/>
                <a:gd name="T30" fmla="*/ 1004 w 1014"/>
                <a:gd name="T31" fmla="*/ 305 h 693"/>
                <a:gd name="T32" fmla="*/ 1014 w 1014"/>
                <a:gd name="T33" fmla="*/ 242 h 693"/>
                <a:gd name="T34" fmla="*/ 1012 w 1014"/>
                <a:gd name="T35" fmla="*/ 175 h 693"/>
                <a:gd name="T36" fmla="*/ 1000 w 1014"/>
                <a:gd name="T37" fmla="*/ 103 h 693"/>
                <a:gd name="T38" fmla="*/ 998 w 1014"/>
                <a:gd name="T39" fmla="*/ 98 h 693"/>
                <a:gd name="T40" fmla="*/ 992 w 1014"/>
                <a:gd name="T41" fmla="*/ 87 h 693"/>
                <a:gd name="T42" fmla="*/ 981 w 1014"/>
                <a:gd name="T43" fmla="*/ 72 h 693"/>
                <a:gd name="T44" fmla="*/ 967 w 1014"/>
                <a:gd name="T45" fmla="*/ 53 h 693"/>
                <a:gd name="T46" fmla="*/ 948 w 1014"/>
                <a:gd name="T47" fmla="*/ 35 h 693"/>
                <a:gd name="T48" fmla="*/ 926 w 1014"/>
                <a:gd name="T49" fmla="*/ 19 h 693"/>
                <a:gd name="T50" fmla="*/ 900 w 1014"/>
                <a:gd name="T51" fmla="*/ 6 h 693"/>
                <a:gd name="T52" fmla="*/ 870 w 1014"/>
                <a:gd name="T53" fmla="*/ 0 h 693"/>
                <a:gd name="T54" fmla="*/ 874 w 1014"/>
                <a:gd name="T55" fmla="*/ 12 h 693"/>
                <a:gd name="T56" fmla="*/ 884 w 1014"/>
                <a:gd name="T57" fmla="*/ 41 h 693"/>
                <a:gd name="T58" fmla="*/ 896 w 1014"/>
                <a:gd name="T59" fmla="*/ 89 h 693"/>
                <a:gd name="T60" fmla="*/ 907 w 1014"/>
                <a:gd name="T61" fmla="*/ 151 h 693"/>
                <a:gd name="T62" fmla="*/ 910 w 1014"/>
                <a:gd name="T63" fmla="*/ 225 h 693"/>
                <a:gd name="T64" fmla="*/ 902 w 1014"/>
                <a:gd name="T65" fmla="*/ 307 h 693"/>
                <a:gd name="T66" fmla="*/ 878 w 1014"/>
                <a:gd name="T67" fmla="*/ 396 h 693"/>
                <a:gd name="T68" fmla="*/ 836 w 1014"/>
                <a:gd name="T69" fmla="*/ 489 h 693"/>
                <a:gd name="T70" fmla="*/ 835 w 1014"/>
                <a:gd name="T71" fmla="*/ 490 h 693"/>
                <a:gd name="T72" fmla="*/ 831 w 1014"/>
                <a:gd name="T73" fmla="*/ 493 h 693"/>
                <a:gd name="T74" fmla="*/ 825 w 1014"/>
                <a:gd name="T75" fmla="*/ 498 h 693"/>
                <a:gd name="T76" fmla="*/ 816 w 1014"/>
                <a:gd name="T77" fmla="*/ 506 h 693"/>
                <a:gd name="T78" fmla="*/ 805 w 1014"/>
                <a:gd name="T79" fmla="*/ 513 h 693"/>
                <a:gd name="T80" fmla="*/ 792 w 1014"/>
                <a:gd name="T81" fmla="*/ 521 h 693"/>
                <a:gd name="T82" fmla="*/ 775 w 1014"/>
                <a:gd name="T83" fmla="*/ 529 h 693"/>
                <a:gd name="T84" fmla="*/ 757 w 1014"/>
                <a:gd name="T85" fmla="*/ 537 h 693"/>
                <a:gd name="T86" fmla="*/ 737 w 1014"/>
                <a:gd name="T87" fmla="*/ 544 h 693"/>
                <a:gd name="T88" fmla="*/ 713 w 1014"/>
                <a:gd name="T89" fmla="*/ 552 h 693"/>
                <a:gd name="T90" fmla="*/ 688 w 1014"/>
                <a:gd name="T91" fmla="*/ 557 h 693"/>
                <a:gd name="T92" fmla="*/ 659 w 1014"/>
                <a:gd name="T93" fmla="*/ 561 h 693"/>
                <a:gd name="T94" fmla="*/ 630 w 1014"/>
                <a:gd name="T95" fmla="*/ 562 h 693"/>
                <a:gd name="T96" fmla="*/ 597 w 1014"/>
                <a:gd name="T97" fmla="*/ 561 h 693"/>
                <a:gd name="T98" fmla="*/ 562 w 1014"/>
                <a:gd name="T99" fmla="*/ 558 h 693"/>
                <a:gd name="T100" fmla="*/ 525 w 1014"/>
                <a:gd name="T101" fmla="*/ 551 h 693"/>
                <a:gd name="T102" fmla="*/ 525 w 1014"/>
                <a:gd name="T103" fmla="*/ 642 h 693"/>
                <a:gd name="T104" fmla="*/ 23 w 1014"/>
                <a:gd name="T105" fmla="*/ 590 h 693"/>
                <a:gd name="T106" fmla="*/ 6 w 1014"/>
                <a:gd name="T107" fmla="*/ 52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14" h="693">
                  <a:moveTo>
                    <a:pt x="6" y="523"/>
                  </a:moveTo>
                  <a:lnTo>
                    <a:pt x="0" y="608"/>
                  </a:lnTo>
                  <a:lnTo>
                    <a:pt x="660" y="693"/>
                  </a:lnTo>
                  <a:lnTo>
                    <a:pt x="665" y="691"/>
                  </a:lnTo>
                  <a:lnTo>
                    <a:pt x="679" y="683"/>
                  </a:lnTo>
                  <a:lnTo>
                    <a:pt x="700" y="672"/>
                  </a:lnTo>
                  <a:lnTo>
                    <a:pt x="726" y="657"/>
                  </a:lnTo>
                  <a:lnTo>
                    <a:pt x="758" y="636"/>
                  </a:lnTo>
                  <a:lnTo>
                    <a:pt x="793" y="611"/>
                  </a:lnTo>
                  <a:lnTo>
                    <a:pt x="829" y="581"/>
                  </a:lnTo>
                  <a:lnTo>
                    <a:pt x="866" y="546"/>
                  </a:lnTo>
                  <a:lnTo>
                    <a:pt x="902" y="508"/>
                  </a:lnTo>
                  <a:lnTo>
                    <a:pt x="935" y="465"/>
                  </a:lnTo>
                  <a:lnTo>
                    <a:pt x="964" y="416"/>
                  </a:lnTo>
                  <a:lnTo>
                    <a:pt x="987" y="362"/>
                  </a:lnTo>
                  <a:lnTo>
                    <a:pt x="1004" y="305"/>
                  </a:lnTo>
                  <a:lnTo>
                    <a:pt x="1014" y="242"/>
                  </a:lnTo>
                  <a:lnTo>
                    <a:pt x="1012" y="175"/>
                  </a:lnTo>
                  <a:lnTo>
                    <a:pt x="1000" y="103"/>
                  </a:lnTo>
                  <a:lnTo>
                    <a:pt x="998" y="98"/>
                  </a:lnTo>
                  <a:lnTo>
                    <a:pt x="992" y="87"/>
                  </a:lnTo>
                  <a:lnTo>
                    <a:pt x="981" y="72"/>
                  </a:lnTo>
                  <a:lnTo>
                    <a:pt x="967" y="53"/>
                  </a:lnTo>
                  <a:lnTo>
                    <a:pt x="948" y="35"/>
                  </a:lnTo>
                  <a:lnTo>
                    <a:pt x="926" y="19"/>
                  </a:lnTo>
                  <a:lnTo>
                    <a:pt x="900" y="6"/>
                  </a:lnTo>
                  <a:lnTo>
                    <a:pt x="870" y="0"/>
                  </a:lnTo>
                  <a:lnTo>
                    <a:pt x="874" y="12"/>
                  </a:lnTo>
                  <a:lnTo>
                    <a:pt x="884" y="41"/>
                  </a:lnTo>
                  <a:lnTo>
                    <a:pt x="896" y="89"/>
                  </a:lnTo>
                  <a:lnTo>
                    <a:pt x="907" y="151"/>
                  </a:lnTo>
                  <a:lnTo>
                    <a:pt x="910" y="225"/>
                  </a:lnTo>
                  <a:lnTo>
                    <a:pt x="902" y="307"/>
                  </a:lnTo>
                  <a:lnTo>
                    <a:pt x="878" y="396"/>
                  </a:lnTo>
                  <a:lnTo>
                    <a:pt x="836" y="489"/>
                  </a:lnTo>
                  <a:lnTo>
                    <a:pt x="835" y="490"/>
                  </a:lnTo>
                  <a:lnTo>
                    <a:pt x="831" y="493"/>
                  </a:lnTo>
                  <a:lnTo>
                    <a:pt x="825" y="498"/>
                  </a:lnTo>
                  <a:lnTo>
                    <a:pt x="816" y="506"/>
                  </a:lnTo>
                  <a:lnTo>
                    <a:pt x="805" y="513"/>
                  </a:lnTo>
                  <a:lnTo>
                    <a:pt x="792" y="521"/>
                  </a:lnTo>
                  <a:lnTo>
                    <a:pt x="775" y="529"/>
                  </a:lnTo>
                  <a:lnTo>
                    <a:pt x="757" y="537"/>
                  </a:lnTo>
                  <a:lnTo>
                    <a:pt x="737" y="544"/>
                  </a:lnTo>
                  <a:lnTo>
                    <a:pt x="713" y="552"/>
                  </a:lnTo>
                  <a:lnTo>
                    <a:pt x="688" y="557"/>
                  </a:lnTo>
                  <a:lnTo>
                    <a:pt x="659" y="561"/>
                  </a:lnTo>
                  <a:lnTo>
                    <a:pt x="630" y="562"/>
                  </a:lnTo>
                  <a:lnTo>
                    <a:pt x="597" y="561"/>
                  </a:lnTo>
                  <a:lnTo>
                    <a:pt x="562" y="558"/>
                  </a:lnTo>
                  <a:lnTo>
                    <a:pt x="525" y="551"/>
                  </a:lnTo>
                  <a:lnTo>
                    <a:pt x="525" y="642"/>
                  </a:lnTo>
                  <a:lnTo>
                    <a:pt x="23" y="590"/>
                  </a:lnTo>
                  <a:lnTo>
                    <a:pt x="6" y="52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30" name="Freeform 510"/>
            <p:cNvSpPr>
              <a:spLocks/>
            </p:cNvSpPr>
            <p:nvPr/>
          </p:nvSpPr>
          <p:spPr bwMode="auto">
            <a:xfrm>
              <a:off x="3970" y="3375"/>
              <a:ext cx="83" cy="27"/>
            </a:xfrm>
            <a:custGeom>
              <a:avLst/>
              <a:gdLst>
                <a:gd name="T0" fmla="*/ 745 w 745"/>
                <a:gd name="T1" fmla="*/ 86 h 240"/>
                <a:gd name="T2" fmla="*/ 11 w 745"/>
                <a:gd name="T3" fmla="*/ 0 h 240"/>
                <a:gd name="T4" fmla="*/ 0 w 745"/>
                <a:gd name="T5" fmla="*/ 86 h 240"/>
                <a:gd name="T6" fmla="*/ 722 w 745"/>
                <a:gd name="T7" fmla="*/ 240 h 240"/>
                <a:gd name="T8" fmla="*/ 745 w 745"/>
                <a:gd name="T9" fmla="*/ 8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5" h="240">
                  <a:moveTo>
                    <a:pt x="745" y="86"/>
                  </a:moveTo>
                  <a:lnTo>
                    <a:pt x="11" y="0"/>
                  </a:lnTo>
                  <a:lnTo>
                    <a:pt x="0" y="86"/>
                  </a:lnTo>
                  <a:lnTo>
                    <a:pt x="722" y="240"/>
                  </a:lnTo>
                  <a:lnTo>
                    <a:pt x="745" y="8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31" name="Freeform 511"/>
            <p:cNvSpPr>
              <a:spLocks/>
            </p:cNvSpPr>
            <p:nvPr/>
          </p:nvSpPr>
          <p:spPr bwMode="auto">
            <a:xfrm>
              <a:off x="4011" y="3384"/>
              <a:ext cx="36" cy="12"/>
            </a:xfrm>
            <a:custGeom>
              <a:avLst/>
              <a:gdLst>
                <a:gd name="T0" fmla="*/ 319 w 319"/>
                <a:gd name="T1" fmla="*/ 47 h 109"/>
                <a:gd name="T2" fmla="*/ 4 w 319"/>
                <a:gd name="T3" fmla="*/ 0 h 109"/>
                <a:gd name="T4" fmla="*/ 0 w 319"/>
                <a:gd name="T5" fmla="*/ 45 h 109"/>
                <a:gd name="T6" fmla="*/ 309 w 319"/>
                <a:gd name="T7" fmla="*/ 109 h 109"/>
                <a:gd name="T8" fmla="*/ 319 w 319"/>
                <a:gd name="T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109">
                  <a:moveTo>
                    <a:pt x="319" y="47"/>
                  </a:moveTo>
                  <a:lnTo>
                    <a:pt x="4" y="0"/>
                  </a:lnTo>
                  <a:lnTo>
                    <a:pt x="0" y="45"/>
                  </a:lnTo>
                  <a:lnTo>
                    <a:pt x="309" y="109"/>
                  </a:lnTo>
                  <a:lnTo>
                    <a:pt x="319" y="4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32" name="Freeform 512"/>
            <p:cNvSpPr>
              <a:spLocks/>
            </p:cNvSpPr>
            <p:nvPr/>
          </p:nvSpPr>
          <p:spPr bwMode="auto">
            <a:xfrm>
              <a:off x="3975" y="3378"/>
              <a:ext cx="24" cy="9"/>
            </a:xfrm>
            <a:custGeom>
              <a:avLst/>
              <a:gdLst>
                <a:gd name="T0" fmla="*/ 213 w 213"/>
                <a:gd name="T1" fmla="*/ 37 h 81"/>
                <a:gd name="T2" fmla="*/ 0 w 213"/>
                <a:gd name="T3" fmla="*/ 0 h 81"/>
                <a:gd name="T4" fmla="*/ 2 w 213"/>
                <a:gd name="T5" fmla="*/ 39 h 81"/>
                <a:gd name="T6" fmla="*/ 206 w 213"/>
                <a:gd name="T7" fmla="*/ 81 h 81"/>
                <a:gd name="T8" fmla="*/ 213 w 213"/>
                <a:gd name="T9" fmla="*/ 3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81">
                  <a:moveTo>
                    <a:pt x="213" y="37"/>
                  </a:moveTo>
                  <a:lnTo>
                    <a:pt x="0" y="0"/>
                  </a:lnTo>
                  <a:lnTo>
                    <a:pt x="2" y="39"/>
                  </a:lnTo>
                  <a:lnTo>
                    <a:pt x="206" y="81"/>
                  </a:lnTo>
                  <a:lnTo>
                    <a:pt x="213" y="3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33" name="Freeform 513"/>
            <p:cNvSpPr>
              <a:spLocks/>
            </p:cNvSpPr>
            <p:nvPr/>
          </p:nvSpPr>
          <p:spPr bwMode="auto">
            <a:xfrm>
              <a:off x="3916" y="3386"/>
              <a:ext cx="139" cy="47"/>
            </a:xfrm>
            <a:custGeom>
              <a:avLst/>
              <a:gdLst>
                <a:gd name="T0" fmla="*/ 0 w 1254"/>
                <a:gd name="T1" fmla="*/ 124 h 415"/>
                <a:gd name="T2" fmla="*/ 3 w 1254"/>
                <a:gd name="T3" fmla="*/ 124 h 415"/>
                <a:gd name="T4" fmla="*/ 10 w 1254"/>
                <a:gd name="T5" fmla="*/ 122 h 415"/>
                <a:gd name="T6" fmla="*/ 23 w 1254"/>
                <a:gd name="T7" fmla="*/ 120 h 415"/>
                <a:gd name="T8" fmla="*/ 40 w 1254"/>
                <a:gd name="T9" fmla="*/ 117 h 415"/>
                <a:gd name="T10" fmla="*/ 59 w 1254"/>
                <a:gd name="T11" fmla="*/ 114 h 415"/>
                <a:gd name="T12" fmla="*/ 81 w 1254"/>
                <a:gd name="T13" fmla="*/ 109 h 415"/>
                <a:gd name="T14" fmla="*/ 107 w 1254"/>
                <a:gd name="T15" fmla="*/ 103 h 415"/>
                <a:gd name="T16" fmla="*/ 133 w 1254"/>
                <a:gd name="T17" fmla="*/ 96 h 415"/>
                <a:gd name="T18" fmla="*/ 161 w 1254"/>
                <a:gd name="T19" fmla="*/ 89 h 415"/>
                <a:gd name="T20" fmla="*/ 188 w 1254"/>
                <a:gd name="T21" fmla="*/ 79 h 415"/>
                <a:gd name="T22" fmla="*/ 216 w 1254"/>
                <a:gd name="T23" fmla="*/ 69 h 415"/>
                <a:gd name="T24" fmla="*/ 243 w 1254"/>
                <a:gd name="T25" fmla="*/ 58 h 415"/>
                <a:gd name="T26" fmla="*/ 270 w 1254"/>
                <a:gd name="T27" fmla="*/ 45 h 415"/>
                <a:gd name="T28" fmla="*/ 293 w 1254"/>
                <a:gd name="T29" fmla="*/ 31 h 415"/>
                <a:gd name="T30" fmla="*/ 316 w 1254"/>
                <a:gd name="T31" fmla="*/ 16 h 415"/>
                <a:gd name="T32" fmla="*/ 334 w 1254"/>
                <a:gd name="T33" fmla="*/ 0 h 415"/>
                <a:gd name="T34" fmla="*/ 1254 w 1254"/>
                <a:gd name="T35" fmla="*/ 210 h 415"/>
                <a:gd name="T36" fmla="*/ 1252 w 1254"/>
                <a:gd name="T37" fmla="*/ 212 h 415"/>
                <a:gd name="T38" fmla="*/ 1247 w 1254"/>
                <a:gd name="T39" fmla="*/ 218 h 415"/>
                <a:gd name="T40" fmla="*/ 1239 w 1254"/>
                <a:gd name="T41" fmla="*/ 226 h 415"/>
                <a:gd name="T42" fmla="*/ 1227 w 1254"/>
                <a:gd name="T43" fmla="*/ 236 h 415"/>
                <a:gd name="T44" fmla="*/ 1213 w 1254"/>
                <a:gd name="T45" fmla="*/ 248 h 415"/>
                <a:gd name="T46" fmla="*/ 1197 w 1254"/>
                <a:gd name="T47" fmla="*/ 263 h 415"/>
                <a:gd name="T48" fmla="*/ 1180 w 1254"/>
                <a:gd name="T49" fmla="*/ 279 h 415"/>
                <a:gd name="T50" fmla="*/ 1159 w 1254"/>
                <a:gd name="T51" fmla="*/ 295 h 415"/>
                <a:gd name="T52" fmla="*/ 1138 w 1254"/>
                <a:gd name="T53" fmla="*/ 313 h 415"/>
                <a:gd name="T54" fmla="*/ 1116 w 1254"/>
                <a:gd name="T55" fmla="*/ 330 h 415"/>
                <a:gd name="T56" fmla="*/ 1092 w 1254"/>
                <a:gd name="T57" fmla="*/ 347 h 415"/>
                <a:gd name="T58" fmla="*/ 1068 w 1254"/>
                <a:gd name="T59" fmla="*/ 364 h 415"/>
                <a:gd name="T60" fmla="*/ 1043 w 1254"/>
                <a:gd name="T61" fmla="*/ 379 h 415"/>
                <a:gd name="T62" fmla="*/ 1019 w 1254"/>
                <a:gd name="T63" fmla="*/ 392 h 415"/>
                <a:gd name="T64" fmla="*/ 994 w 1254"/>
                <a:gd name="T65" fmla="*/ 405 h 415"/>
                <a:gd name="T66" fmla="*/ 971 w 1254"/>
                <a:gd name="T67" fmla="*/ 415 h 415"/>
                <a:gd name="T68" fmla="*/ 0 w 1254"/>
                <a:gd name="T69" fmla="*/ 12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4" h="415">
                  <a:moveTo>
                    <a:pt x="0" y="124"/>
                  </a:moveTo>
                  <a:lnTo>
                    <a:pt x="3" y="124"/>
                  </a:lnTo>
                  <a:lnTo>
                    <a:pt x="10" y="122"/>
                  </a:lnTo>
                  <a:lnTo>
                    <a:pt x="23" y="120"/>
                  </a:lnTo>
                  <a:lnTo>
                    <a:pt x="40" y="117"/>
                  </a:lnTo>
                  <a:lnTo>
                    <a:pt x="59" y="114"/>
                  </a:lnTo>
                  <a:lnTo>
                    <a:pt x="81" y="109"/>
                  </a:lnTo>
                  <a:lnTo>
                    <a:pt x="107" y="103"/>
                  </a:lnTo>
                  <a:lnTo>
                    <a:pt x="133" y="96"/>
                  </a:lnTo>
                  <a:lnTo>
                    <a:pt x="161" y="89"/>
                  </a:lnTo>
                  <a:lnTo>
                    <a:pt x="188" y="79"/>
                  </a:lnTo>
                  <a:lnTo>
                    <a:pt x="216" y="69"/>
                  </a:lnTo>
                  <a:lnTo>
                    <a:pt x="243" y="58"/>
                  </a:lnTo>
                  <a:lnTo>
                    <a:pt x="270" y="45"/>
                  </a:lnTo>
                  <a:lnTo>
                    <a:pt x="293" y="31"/>
                  </a:lnTo>
                  <a:lnTo>
                    <a:pt x="316" y="16"/>
                  </a:lnTo>
                  <a:lnTo>
                    <a:pt x="334" y="0"/>
                  </a:lnTo>
                  <a:lnTo>
                    <a:pt x="1254" y="210"/>
                  </a:lnTo>
                  <a:lnTo>
                    <a:pt x="1252" y="212"/>
                  </a:lnTo>
                  <a:lnTo>
                    <a:pt x="1247" y="218"/>
                  </a:lnTo>
                  <a:lnTo>
                    <a:pt x="1239" y="226"/>
                  </a:lnTo>
                  <a:lnTo>
                    <a:pt x="1227" y="236"/>
                  </a:lnTo>
                  <a:lnTo>
                    <a:pt x="1213" y="248"/>
                  </a:lnTo>
                  <a:lnTo>
                    <a:pt x="1197" y="263"/>
                  </a:lnTo>
                  <a:lnTo>
                    <a:pt x="1180" y="279"/>
                  </a:lnTo>
                  <a:lnTo>
                    <a:pt x="1159" y="295"/>
                  </a:lnTo>
                  <a:lnTo>
                    <a:pt x="1138" y="313"/>
                  </a:lnTo>
                  <a:lnTo>
                    <a:pt x="1116" y="330"/>
                  </a:lnTo>
                  <a:lnTo>
                    <a:pt x="1092" y="347"/>
                  </a:lnTo>
                  <a:lnTo>
                    <a:pt x="1068" y="364"/>
                  </a:lnTo>
                  <a:lnTo>
                    <a:pt x="1043" y="379"/>
                  </a:lnTo>
                  <a:lnTo>
                    <a:pt x="1019" y="392"/>
                  </a:lnTo>
                  <a:lnTo>
                    <a:pt x="994" y="405"/>
                  </a:lnTo>
                  <a:lnTo>
                    <a:pt x="971" y="415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34" name="Freeform 514"/>
            <p:cNvSpPr>
              <a:spLocks/>
            </p:cNvSpPr>
            <p:nvPr/>
          </p:nvSpPr>
          <p:spPr bwMode="auto">
            <a:xfrm>
              <a:off x="4055" y="3381"/>
              <a:ext cx="49" cy="22"/>
            </a:xfrm>
            <a:custGeom>
              <a:avLst/>
              <a:gdLst>
                <a:gd name="T0" fmla="*/ 45 w 447"/>
                <a:gd name="T1" fmla="*/ 198 h 198"/>
                <a:gd name="T2" fmla="*/ 447 w 447"/>
                <a:gd name="T3" fmla="*/ 79 h 198"/>
                <a:gd name="T4" fmla="*/ 203 w 447"/>
                <a:gd name="T5" fmla="*/ 0 h 198"/>
                <a:gd name="T6" fmla="*/ 5 w 447"/>
                <a:gd name="T7" fmla="*/ 22 h 198"/>
                <a:gd name="T8" fmla="*/ 0 w 447"/>
                <a:gd name="T9" fmla="*/ 187 h 198"/>
                <a:gd name="T10" fmla="*/ 45 w 447"/>
                <a:gd name="T11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198">
                  <a:moveTo>
                    <a:pt x="45" y="198"/>
                  </a:moveTo>
                  <a:lnTo>
                    <a:pt x="447" y="79"/>
                  </a:lnTo>
                  <a:lnTo>
                    <a:pt x="203" y="0"/>
                  </a:lnTo>
                  <a:lnTo>
                    <a:pt x="5" y="22"/>
                  </a:lnTo>
                  <a:lnTo>
                    <a:pt x="0" y="187"/>
                  </a:lnTo>
                  <a:lnTo>
                    <a:pt x="45" y="19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35" name="Freeform 515"/>
            <p:cNvSpPr>
              <a:spLocks/>
            </p:cNvSpPr>
            <p:nvPr/>
          </p:nvSpPr>
          <p:spPr bwMode="auto">
            <a:xfrm>
              <a:off x="3926" y="3287"/>
              <a:ext cx="27" cy="105"/>
            </a:xfrm>
            <a:custGeom>
              <a:avLst/>
              <a:gdLst>
                <a:gd name="T0" fmla="*/ 238 w 238"/>
                <a:gd name="T1" fmla="*/ 22 h 947"/>
                <a:gd name="T2" fmla="*/ 237 w 238"/>
                <a:gd name="T3" fmla="*/ 21 h 947"/>
                <a:gd name="T4" fmla="*/ 233 w 238"/>
                <a:gd name="T5" fmla="*/ 19 h 947"/>
                <a:gd name="T6" fmla="*/ 226 w 238"/>
                <a:gd name="T7" fmla="*/ 17 h 947"/>
                <a:gd name="T8" fmla="*/ 217 w 238"/>
                <a:gd name="T9" fmla="*/ 14 h 947"/>
                <a:gd name="T10" fmla="*/ 206 w 238"/>
                <a:gd name="T11" fmla="*/ 10 h 947"/>
                <a:gd name="T12" fmla="*/ 194 w 238"/>
                <a:gd name="T13" fmla="*/ 7 h 947"/>
                <a:gd name="T14" fmla="*/ 180 w 238"/>
                <a:gd name="T15" fmla="*/ 4 h 947"/>
                <a:gd name="T16" fmla="*/ 164 w 238"/>
                <a:gd name="T17" fmla="*/ 1 h 947"/>
                <a:gd name="T18" fmla="*/ 146 w 238"/>
                <a:gd name="T19" fmla="*/ 0 h 947"/>
                <a:gd name="T20" fmla="*/ 127 w 238"/>
                <a:gd name="T21" fmla="*/ 0 h 947"/>
                <a:gd name="T22" fmla="*/ 108 w 238"/>
                <a:gd name="T23" fmla="*/ 2 h 947"/>
                <a:gd name="T24" fmla="*/ 87 w 238"/>
                <a:gd name="T25" fmla="*/ 5 h 947"/>
                <a:gd name="T26" fmla="*/ 66 w 238"/>
                <a:gd name="T27" fmla="*/ 11 h 947"/>
                <a:gd name="T28" fmla="*/ 44 w 238"/>
                <a:gd name="T29" fmla="*/ 19 h 947"/>
                <a:gd name="T30" fmla="*/ 22 w 238"/>
                <a:gd name="T31" fmla="*/ 30 h 947"/>
                <a:gd name="T32" fmla="*/ 0 w 238"/>
                <a:gd name="T33" fmla="*/ 45 h 947"/>
                <a:gd name="T34" fmla="*/ 0 w 238"/>
                <a:gd name="T35" fmla="*/ 947 h 947"/>
                <a:gd name="T36" fmla="*/ 1 w 238"/>
                <a:gd name="T37" fmla="*/ 947 h 947"/>
                <a:gd name="T38" fmla="*/ 6 w 238"/>
                <a:gd name="T39" fmla="*/ 947 h 947"/>
                <a:gd name="T40" fmla="*/ 13 w 238"/>
                <a:gd name="T41" fmla="*/ 946 h 947"/>
                <a:gd name="T42" fmla="*/ 22 w 238"/>
                <a:gd name="T43" fmla="*/ 945 h 947"/>
                <a:gd name="T44" fmla="*/ 33 w 238"/>
                <a:gd name="T45" fmla="*/ 943 h 947"/>
                <a:gd name="T46" fmla="*/ 47 w 238"/>
                <a:gd name="T47" fmla="*/ 941 h 947"/>
                <a:gd name="T48" fmla="*/ 62 w 238"/>
                <a:gd name="T49" fmla="*/ 938 h 947"/>
                <a:gd name="T50" fmla="*/ 78 w 238"/>
                <a:gd name="T51" fmla="*/ 934 h 947"/>
                <a:gd name="T52" fmla="*/ 96 w 238"/>
                <a:gd name="T53" fmla="*/ 928 h 947"/>
                <a:gd name="T54" fmla="*/ 115 w 238"/>
                <a:gd name="T55" fmla="*/ 922 h 947"/>
                <a:gd name="T56" fmla="*/ 135 w 238"/>
                <a:gd name="T57" fmla="*/ 915 h 947"/>
                <a:gd name="T58" fmla="*/ 155 w 238"/>
                <a:gd name="T59" fmla="*/ 906 h 947"/>
                <a:gd name="T60" fmla="*/ 176 w 238"/>
                <a:gd name="T61" fmla="*/ 896 h 947"/>
                <a:gd name="T62" fmla="*/ 197 w 238"/>
                <a:gd name="T63" fmla="*/ 884 h 947"/>
                <a:gd name="T64" fmla="*/ 217 w 238"/>
                <a:gd name="T65" fmla="*/ 871 h 947"/>
                <a:gd name="T66" fmla="*/ 238 w 238"/>
                <a:gd name="T67" fmla="*/ 856 h 947"/>
                <a:gd name="T68" fmla="*/ 238 w 238"/>
                <a:gd name="T69" fmla="*/ 22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8" h="947">
                  <a:moveTo>
                    <a:pt x="238" y="22"/>
                  </a:moveTo>
                  <a:lnTo>
                    <a:pt x="237" y="21"/>
                  </a:lnTo>
                  <a:lnTo>
                    <a:pt x="233" y="19"/>
                  </a:lnTo>
                  <a:lnTo>
                    <a:pt x="226" y="17"/>
                  </a:lnTo>
                  <a:lnTo>
                    <a:pt x="217" y="14"/>
                  </a:lnTo>
                  <a:lnTo>
                    <a:pt x="206" y="10"/>
                  </a:lnTo>
                  <a:lnTo>
                    <a:pt x="194" y="7"/>
                  </a:lnTo>
                  <a:lnTo>
                    <a:pt x="180" y="4"/>
                  </a:lnTo>
                  <a:lnTo>
                    <a:pt x="164" y="1"/>
                  </a:lnTo>
                  <a:lnTo>
                    <a:pt x="146" y="0"/>
                  </a:lnTo>
                  <a:lnTo>
                    <a:pt x="127" y="0"/>
                  </a:lnTo>
                  <a:lnTo>
                    <a:pt x="108" y="2"/>
                  </a:lnTo>
                  <a:lnTo>
                    <a:pt x="87" y="5"/>
                  </a:lnTo>
                  <a:lnTo>
                    <a:pt x="66" y="11"/>
                  </a:lnTo>
                  <a:lnTo>
                    <a:pt x="44" y="19"/>
                  </a:lnTo>
                  <a:lnTo>
                    <a:pt x="22" y="30"/>
                  </a:lnTo>
                  <a:lnTo>
                    <a:pt x="0" y="45"/>
                  </a:lnTo>
                  <a:lnTo>
                    <a:pt x="0" y="947"/>
                  </a:lnTo>
                  <a:lnTo>
                    <a:pt x="1" y="947"/>
                  </a:lnTo>
                  <a:lnTo>
                    <a:pt x="6" y="947"/>
                  </a:lnTo>
                  <a:lnTo>
                    <a:pt x="13" y="946"/>
                  </a:lnTo>
                  <a:lnTo>
                    <a:pt x="22" y="945"/>
                  </a:lnTo>
                  <a:lnTo>
                    <a:pt x="33" y="943"/>
                  </a:lnTo>
                  <a:lnTo>
                    <a:pt x="47" y="941"/>
                  </a:lnTo>
                  <a:lnTo>
                    <a:pt x="62" y="938"/>
                  </a:lnTo>
                  <a:lnTo>
                    <a:pt x="78" y="934"/>
                  </a:lnTo>
                  <a:lnTo>
                    <a:pt x="96" y="928"/>
                  </a:lnTo>
                  <a:lnTo>
                    <a:pt x="115" y="922"/>
                  </a:lnTo>
                  <a:lnTo>
                    <a:pt x="135" y="915"/>
                  </a:lnTo>
                  <a:lnTo>
                    <a:pt x="155" y="906"/>
                  </a:lnTo>
                  <a:lnTo>
                    <a:pt x="176" y="896"/>
                  </a:lnTo>
                  <a:lnTo>
                    <a:pt x="197" y="884"/>
                  </a:lnTo>
                  <a:lnTo>
                    <a:pt x="217" y="871"/>
                  </a:lnTo>
                  <a:lnTo>
                    <a:pt x="238" y="856"/>
                  </a:lnTo>
                  <a:lnTo>
                    <a:pt x="238" y="2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36" name="Freeform 516"/>
            <p:cNvSpPr>
              <a:spLocks/>
            </p:cNvSpPr>
            <p:nvPr/>
          </p:nvSpPr>
          <p:spPr bwMode="auto">
            <a:xfrm>
              <a:off x="3927" y="3288"/>
              <a:ext cx="23" cy="89"/>
            </a:xfrm>
            <a:custGeom>
              <a:avLst/>
              <a:gdLst>
                <a:gd name="T0" fmla="*/ 203 w 203"/>
                <a:gd name="T1" fmla="*/ 18 h 799"/>
                <a:gd name="T2" fmla="*/ 202 w 203"/>
                <a:gd name="T3" fmla="*/ 17 h 799"/>
                <a:gd name="T4" fmla="*/ 199 w 203"/>
                <a:gd name="T5" fmla="*/ 16 h 799"/>
                <a:gd name="T6" fmla="*/ 193 w 203"/>
                <a:gd name="T7" fmla="*/ 14 h 799"/>
                <a:gd name="T8" fmla="*/ 186 w 203"/>
                <a:gd name="T9" fmla="*/ 11 h 799"/>
                <a:gd name="T10" fmla="*/ 177 w 203"/>
                <a:gd name="T11" fmla="*/ 8 h 799"/>
                <a:gd name="T12" fmla="*/ 166 w 203"/>
                <a:gd name="T13" fmla="*/ 5 h 799"/>
                <a:gd name="T14" fmla="*/ 153 w 203"/>
                <a:gd name="T15" fmla="*/ 3 h 799"/>
                <a:gd name="T16" fmla="*/ 140 w 203"/>
                <a:gd name="T17" fmla="*/ 1 h 799"/>
                <a:gd name="T18" fmla="*/ 125 w 203"/>
                <a:gd name="T19" fmla="*/ 0 h 799"/>
                <a:gd name="T20" fmla="*/ 109 w 203"/>
                <a:gd name="T21" fmla="*/ 0 h 799"/>
                <a:gd name="T22" fmla="*/ 92 w 203"/>
                <a:gd name="T23" fmla="*/ 1 h 799"/>
                <a:gd name="T24" fmla="*/ 74 w 203"/>
                <a:gd name="T25" fmla="*/ 4 h 799"/>
                <a:gd name="T26" fmla="*/ 57 w 203"/>
                <a:gd name="T27" fmla="*/ 9 h 799"/>
                <a:gd name="T28" fmla="*/ 37 w 203"/>
                <a:gd name="T29" fmla="*/ 16 h 799"/>
                <a:gd name="T30" fmla="*/ 19 w 203"/>
                <a:gd name="T31" fmla="*/ 26 h 799"/>
                <a:gd name="T32" fmla="*/ 0 w 203"/>
                <a:gd name="T33" fmla="*/ 38 h 799"/>
                <a:gd name="T34" fmla="*/ 0 w 203"/>
                <a:gd name="T35" fmla="*/ 799 h 799"/>
                <a:gd name="T36" fmla="*/ 1 w 203"/>
                <a:gd name="T37" fmla="*/ 799 h 799"/>
                <a:gd name="T38" fmla="*/ 5 w 203"/>
                <a:gd name="T39" fmla="*/ 799 h 799"/>
                <a:gd name="T40" fmla="*/ 11 w 203"/>
                <a:gd name="T41" fmla="*/ 798 h 799"/>
                <a:gd name="T42" fmla="*/ 19 w 203"/>
                <a:gd name="T43" fmla="*/ 797 h 799"/>
                <a:gd name="T44" fmla="*/ 28 w 203"/>
                <a:gd name="T45" fmla="*/ 796 h 799"/>
                <a:gd name="T46" fmla="*/ 41 w 203"/>
                <a:gd name="T47" fmla="*/ 794 h 799"/>
                <a:gd name="T48" fmla="*/ 53 w 203"/>
                <a:gd name="T49" fmla="*/ 791 h 799"/>
                <a:gd name="T50" fmla="*/ 67 w 203"/>
                <a:gd name="T51" fmla="*/ 786 h 799"/>
                <a:gd name="T52" fmla="*/ 82 w 203"/>
                <a:gd name="T53" fmla="*/ 782 h 799"/>
                <a:gd name="T54" fmla="*/ 99 w 203"/>
                <a:gd name="T55" fmla="*/ 777 h 799"/>
                <a:gd name="T56" fmla="*/ 116 w 203"/>
                <a:gd name="T57" fmla="*/ 771 h 799"/>
                <a:gd name="T58" fmla="*/ 133 w 203"/>
                <a:gd name="T59" fmla="*/ 763 h 799"/>
                <a:gd name="T60" fmla="*/ 150 w 203"/>
                <a:gd name="T61" fmla="*/ 755 h 799"/>
                <a:gd name="T62" fmla="*/ 169 w 203"/>
                <a:gd name="T63" fmla="*/ 745 h 799"/>
                <a:gd name="T64" fmla="*/ 186 w 203"/>
                <a:gd name="T65" fmla="*/ 733 h 799"/>
                <a:gd name="T66" fmla="*/ 203 w 203"/>
                <a:gd name="T67" fmla="*/ 720 h 799"/>
                <a:gd name="T68" fmla="*/ 203 w 203"/>
                <a:gd name="T69" fmla="*/ 18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3" h="799">
                  <a:moveTo>
                    <a:pt x="203" y="18"/>
                  </a:moveTo>
                  <a:lnTo>
                    <a:pt x="202" y="17"/>
                  </a:lnTo>
                  <a:lnTo>
                    <a:pt x="199" y="16"/>
                  </a:lnTo>
                  <a:lnTo>
                    <a:pt x="193" y="14"/>
                  </a:lnTo>
                  <a:lnTo>
                    <a:pt x="186" y="11"/>
                  </a:lnTo>
                  <a:lnTo>
                    <a:pt x="177" y="8"/>
                  </a:lnTo>
                  <a:lnTo>
                    <a:pt x="166" y="5"/>
                  </a:lnTo>
                  <a:lnTo>
                    <a:pt x="153" y="3"/>
                  </a:lnTo>
                  <a:lnTo>
                    <a:pt x="140" y="1"/>
                  </a:lnTo>
                  <a:lnTo>
                    <a:pt x="125" y="0"/>
                  </a:lnTo>
                  <a:lnTo>
                    <a:pt x="109" y="0"/>
                  </a:lnTo>
                  <a:lnTo>
                    <a:pt x="92" y="1"/>
                  </a:lnTo>
                  <a:lnTo>
                    <a:pt x="74" y="4"/>
                  </a:lnTo>
                  <a:lnTo>
                    <a:pt x="57" y="9"/>
                  </a:lnTo>
                  <a:lnTo>
                    <a:pt x="37" y="16"/>
                  </a:lnTo>
                  <a:lnTo>
                    <a:pt x="19" y="26"/>
                  </a:lnTo>
                  <a:lnTo>
                    <a:pt x="0" y="38"/>
                  </a:lnTo>
                  <a:lnTo>
                    <a:pt x="0" y="799"/>
                  </a:lnTo>
                  <a:lnTo>
                    <a:pt x="1" y="799"/>
                  </a:lnTo>
                  <a:lnTo>
                    <a:pt x="5" y="799"/>
                  </a:lnTo>
                  <a:lnTo>
                    <a:pt x="11" y="798"/>
                  </a:lnTo>
                  <a:lnTo>
                    <a:pt x="19" y="797"/>
                  </a:lnTo>
                  <a:lnTo>
                    <a:pt x="28" y="796"/>
                  </a:lnTo>
                  <a:lnTo>
                    <a:pt x="41" y="794"/>
                  </a:lnTo>
                  <a:lnTo>
                    <a:pt x="53" y="791"/>
                  </a:lnTo>
                  <a:lnTo>
                    <a:pt x="67" y="786"/>
                  </a:lnTo>
                  <a:lnTo>
                    <a:pt x="82" y="782"/>
                  </a:lnTo>
                  <a:lnTo>
                    <a:pt x="99" y="777"/>
                  </a:lnTo>
                  <a:lnTo>
                    <a:pt x="116" y="771"/>
                  </a:lnTo>
                  <a:lnTo>
                    <a:pt x="133" y="763"/>
                  </a:lnTo>
                  <a:lnTo>
                    <a:pt x="150" y="755"/>
                  </a:lnTo>
                  <a:lnTo>
                    <a:pt x="169" y="745"/>
                  </a:lnTo>
                  <a:lnTo>
                    <a:pt x="186" y="733"/>
                  </a:lnTo>
                  <a:lnTo>
                    <a:pt x="203" y="720"/>
                  </a:lnTo>
                  <a:lnTo>
                    <a:pt x="203" y="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37" name="Freeform 517"/>
            <p:cNvSpPr>
              <a:spLocks/>
            </p:cNvSpPr>
            <p:nvPr/>
          </p:nvSpPr>
          <p:spPr bwMode="auto">
            <a:xfrm>
              <a:off x="3928" y="3289"/>
              <a:ext cx="19" cy="72"/>
            </a:xfrm>
            <a:custGeom>
              <a:avLst/>
              <a:gdLst>
                <a:gd name="T0" fmla="*/ 171 w 171"/>
                <a:gd name="T1" fmla="*/ 15 h 650"/>
                <a:gd name="T2" fmla="*/ 170 w 171"/>
                <a:gd name="T3" fmla="*/ 15 h 650"/>
                <a:gd name="T4" fmla="*/ 167 w 171"/>
                <a:gd name="T5" fmla="*/ 13 h 650"/>
                <a:gd name="T6" fmla="*/ 163 w 171"/>
                <a:gd name="T7" fmla="*/ 11 h 650"/>
                <a:gd name="T8" fmla="*/ 157 w 171"/>
                <a:gd name="T9" fmla="*/ 9 h 650"/>
                <a:gd name="T10" fmla="*/ 149 w 171"/>
                <a:gd name="T11" fmla="*/ 7 h 650"/>
                <a:gd name="T12" fmla="*/ 139 w 171"/>
                <a:gd name="T13" fmla="*/ 4 h 650"/>
                <a:gd name="T14" fmla="*/ 129 w 171"/>
                <a:gd name="T15" fmla="*/ 2 h 650"/>
                <a:gd name="T16" fmla="*/ 118 w 171"/>
                <a:gd name="T17" fmla="*/ 0 h 650"/>
                <a:gd name="T18" fmla="*/ 105 w 171"/>
                <a:gd name="T19" fmla="*/ 0 h 650"/>
                <a:gd name="T20" fmla="*/ 92 w 171"/>
                <a:gd name="T21" fmla="*/ 0 h 650"/>
                <a:gd name="T22" fmla="*/ 77 w 171"/>
                <a:gd name="T23" fmla="*/ 1 h 650"/>
                <a:gd name="T24" fmla="*/ 63 w 171"/>
                <a:gd name="T25" fmla="*/ 3 h 650"/>
                <a:gd name="T26" fmla="*/ 48 w 171"/>
                <a:gd name="T27" fmla="*/ 7 h 650"/>
                <a:gd name="T28" fmla="*/ 31 w 171"/>
                <a:gd name="T29" fmla="*/ 13 h 650"/>
                <a:gd name="T30" fmla="*/ 16 w 171"/>
                <a:gd name="T31" fmla="*/ 22 h 650"/>
                <a:gd name="T32" fmla="*/ 0 w 171"/>
                <a:gd name="T33" fmla="*/ 32 h 650"/>
                <a:gd name="T34" fmla="*/ 0 w 171"/>
                <a:gd name="T35" fmla="*/ 650 h 650"/>
                <a:gd name="T36" fmla="*/ 1 w 171"/>
                <a:gd name="T37" fmla="*/ 650 h 650"/>
                <a:gd name="T38" fmla="*/ 4 w 171"/>
                <a:gd name="T39" fmla="*/ 650 h 650"/>
                <a:gd name="T40" fmla="*/ 9 w 171"/>
                <a:gd name="T41" fmla="*/ 649 h 650"/>
                <a:gd name="T42" fmla="*/ 16 w 171"/>
                <a:gd name="T43" fmla="*/ 648 h 650"/>
                <a:gd name="T44" fmla="*/ 24 w 171"/>
                <a:gd name="T45" fmla="*/ 647 h 650"/>
                <a:gd name="T46" fmla="*/ 34 w 171"/>
                <a:gd name="T47" fmla="*/ 645 h 650"/>
                <a:gd name="T48" fmla="*/ 45 w 171"/>
                <a:gd name="T49" fmla="*/ 642 h 650"/>
                <a:gd name="T50" fmla="*/ 57 w 171"/>
                <a:gd name="T51" fmla="*/ 640 h 650"/>
                <a:gd name="T52" fmla="*/ 69 w 171"/>
                <a:gd name="T53" fmla="*/ 636 h 650"/>
                <a:gd name="T54" fmla="*/ 82 w 171"/>
                <a:gd name="T55" fmla="*/ 632 h 650"/>
                <a:gd name="T56" fmla="*/ 97 w 171"/>
                <a:gd name="T57" fmla="*/ 627 h 650"/>
                <a:gd name="T58" fmla="*/ 112 w 171"/>
                <a:gd name="T59" fmla="*/ 621 h 650"/>
                <a:gd name="T60" fmla="*/ 126 w 171"/>
                <a:gd name="T61" fmla="*/ 614 h 650"/>
                <a:gd name="T62" fmla="*/ 141 w 171"/>
                <a:gd name="T63" fmla="*/ 606 h 650"/>
                <a:gd name="T64" fmla="*/ 157 w 171"/>
                <a:gd name="T65" fmla="*/ 595 h 650"/>
                <a:gd name="T66" fmla="*/ 171 w 171"/>
                <a:gd name="T67" fmla="*/ 585 h 650"/>
                <a:gd name="T68" fmla="*/ 171 w 171"/>
                <a:gd name="T69" fmla="*/ 15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1" h="650">
                  <a:moveTo>
                    <a:pt x="171" y="15"/>
                  </a:moveTo>
                  <a:lnTo>
                    <a:pt x="170" y="15"/>
                  </a:lnTo>
                  <a:lnTo>
                    <a:pt x="167" y="13"/>
                  </a:lnTo>
                  <a:lnTo>
                    <a:pt x="163" y="11"/>
                  </a:lnTo>
                  <a:lnTo>
                    <a:pt x="157" y="9"/>
                  </a:lnTo>
                  <a:lnTo>
                    <a:pt x="149" y="7"/>
                  </a:lnTo>
                  <a:lnTo>
                    <a:pt x="139" y="4"/>
                  </a:lnTo>
                  <a:lnTo>
                    <a:pt x="129" y="2"/>
                  </a:lnTo>
                  <a:lnTo>
                    <a:pt x="118" y="0"/>
                  </a:lnTo>
                  <a:lnTo>
                    <a:pt x="105" y="0"/>
                  </a:lnTo>
                  <a:lnTo>
                    <a:pt x="92" y="0"/>
                  </a:lnTo>
                  <a:lnTo>
                    <a:pt x="77" y="1"/>
                  </a:lnTo>
                  <a:lnTo>
                    <a:pt x="63" y="3"/>
                  </a:lnTo>
                  <a:lnTo>
                    <a:pt x="48" y="7"/>
                  </a:lnTo>
                  <a:lnTo>
                    <a:pt x="31" y="13"/>
                  </a:lnTo>
                  <a:lnTo>
                    <a:pt x="16" y="22"/>
                  </a:lnTo>
                  <a:lnTo>
                    <a:pt x="0" y="32"/>
                  </a:lnTo>
                  <a:lnTo>
                    <a:pt x="0" y="650"/>
                  </a:lnTo>
                  <a:lnTo>
                    <a:pt x="1" y="650"/>
                  </a:lnTo>
                  <a:lnTo>
                    <a:pt x="4" y="650"/>
                  </a:lnTo>
                  <a:lnTo>
                    <a:pt x="9" y="649"/>
                  </a:lnTo>
                  <a:lnTo>
                    <a:pt x="16" y="648"/>
                  </a:lnTo>
                  <a:lnTo>
                    <a:pt x="24" y="647"/>
                  </a:lnTo>
                  <a:lnTo>
                    <a:pt x="34" y="645"/>
                  </a:lnTo>
                  <a:lnTo>
                    <a:pt x="45" y="642"/>
                  </a:lnTo>
                  <a:lnTo>
                    <a:pt x="57" y="640"/>
                  </a:lnTo>
                  <a:lnTo>
                    <a:pt x="69" y="636"/>
                  </a:lnTo>
                  <a:lnTo>
                    <a:pt x="82" y="632"/>
                  </a:lnTo>
                  <a:lnTo>
                    <a:pt x="97" y="627"/>
                  </a:lnTo>
                  <a:lnTo>
                    <a:pt x="112" y="621"/>
                  </a:lnTo>
                  <a:lnTo>
                    <a:pt x="126" y="614"/>
                  </a:lnTo>
                  <a:lnTo>
                    <a:pt x="141" y="606"/>
                  </a:lnTo>
                  <a:lnTo>
                    <a:pt x="157" y="595"/>
                  </a:lnTo>
                  <a:lnTo>
                    <a:pt x="171" y="585"/>
                  </a:lnTo>
                  <a:lnTo>
                    <a:pt x="171" y="1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38" name="Freeform 518"/>
            <p:cNvSpPr>
              <a:spLocks/>
            </p:cNvSpPr>
            <p:nvPr/>
          </p:nvSpPr>
          <p:spPr bwMode="auto">
            <a:xfrm>
              <a:off x="3929" y="3289"/>
              <a:ext cx="15" cy="56"/>
            </a:xfrm>
            <a:custGeom>
              <a:avLst/>
              <a:gdLst>
                <a:gd name="T0" fmla="*/ 138 w 138"/>
                <a:gd name="T1" fmla="*/ 14 h 502"/>
                <a:gd name="T2" fmla="*/ 135 w 138"/>
                <a:gd name="T3" fmla="*/ 13 h 502"/>
                <a:gd name="T4" fmla="*/ 126 w 138"/>
                <a:gd name="T5" fmla="*/ 8 h 502"/>
                <a:gd name="T6" fmla="*/ 113 w 138"/>
                <a:gd name="T7" fmla="*/ 4 h 502"/>
                <a:gd name="T8" fmla="*/ 96 w 138"/>
                <a:gd name="T9" fmla="*/ 1 h 502"/>
                <a:gd name="T10" fmla="*/ 74 w 138"/>
                <a:gd name="T11" fmla="*/ 0 h 502"/>
                <a:gd name="T12" fmla="*/ 51 w 138"/>
                <a:gd name="T13" fmla="*/ 3 h 502"/>
                <a:gd name="T14" fmla="*/ 25 w 138"/>
                <a:gd name="T15" fmla="*/ 12 h 502"/>
                <a:gd name="T16" fmla="*/ 0 w 138"/>
                <a:gd name="T17" fmla="*/ 26 h 502"/>
                <a:gd name="T18" fmla="*/ 0 w 138"/>
                <a:gd name="T19" fmla="*/ 502 h 502"/>
                <a:gd name="T20" fmla="*/ 3 w 138"/>
                <a:gd name="T21" fmla="*/ 502 h 502"/>
                <a:gd name="T22" fmla="*/ 13 w 138"/>
                <a:gd name="T23" fmla="*/ 501 h 502"/>
                <a:gd name="T24" fmla="*/ 28 w 138"/>
                <a:gd name="T25" fmla="*/ 499 h 502"/>
                <a:gd name="T26" fmla="*/ 46 w 138"/>
                <a:gd name="T27" fmla="*/ 494 h 502"/>
                <a:gd name="T28" fmla="*/ 67 w 138"/>
                <a:gd name="T29" fmla="*/ 488 h 502"/>
                <a:gd name="T30" fmla="*/ 91 w 138"/>
                <a:gd name="T31" fmla="*/ 479 h 502"/>
                <a:gd name="T32" fmla="*/ 114 w 138"/>
                <a:gd name="T33" fmla="*/ 467 h 502"/>
                <a:gd name="T34" fmla="*/ 138 w 138"/>
                <a:gd name="T35" fmla="*/ 450 h 502"/>
                <a:gd name="T36" fmla="*/ 138 w 138"/>
                <a:gd name="T37" fmla="*/ 14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502">
                  <a:moveTo>
                    <a:pt x="138" y="14"/>
                  </a:moveTo>
                  <a:lnTo>
                    <a:pt x="135" y="13"/>
                  </a:lnTo>
                  <a:lnTo>
                    <a:pt x="126" y="8"/>
                  </a:lnTo>
                  <a:lnTo>
                    <a:pt x="113" y="4"/>
                  </a:lnTo>
                  <a:lnTo>
                    <a:pt x="96" y="1"/>
                  </a:lnTo>
                  <a:lnTo>
                    <a:pt x="74" y="0"/>
                  </a:lnTo>
                  <a:lnTo>
                    <a:pt x="51" y="3"/>
                  </a:lnTo>
                  <a:lnTo>
                    <a:pt x="25" y="12"/>
                  </a:lnTo>
                  <a:lnTo>
                    <a:pt x="0" y="26"/>
                  </a:lnTo>
                  <a:lnTo>
                    <a:pt x="0" y="502"/>
                  </a:lnTo>
                  <a:lnTo>
                    <a:pt x="3" y="502"/>
                  </a:lnTo>
                  <a:lnTo>
                    <a:pt x="13" y="501"/>
                  </a:lnTo>
                  <a:lnTo>
                    <a:pt x="28" y="499"/>
                  </a:lnTo>
                  <a:lnTo>
                    <a:pt x="46" y="494"/>
                  </a:lnTo>
                  <a:lnTo>
                    <a:pt x="67" y="488"/>
                  </a:lnTo>
                  <a:lnTo>
                    <a:pt x="91" y="479"/>
                  </a:lnTo>
                  <a:lnTo>
                    <a:pt x="114" y="467"/>
                  </a:lnTo>
                  <a:lnTo>
                    <a:pt x="138" y="450"/>
                  </a:lnTo>
                  <a:lnTo>
                    <a:pt x="138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39" name="Freeform 519"/>
            <p:cNvSpPr>
              <a:spLocks/>
            </p:cNvSpPr>
            <p:nvPr/>
          </p:nvSpPr>
          <p:spPr bwMode="auto">
            <a:xfrm>
              <a:off x="3929" y="3290"/>
              <a:ext cx="12" cy="40"/>
            </a:xfrm>
            <a:custGeom>
              <a:avLst/>
              <a:gdLst>
                <a:gd name="T0" fmla="*/ 104 w 104"/>
                <a:gd name="T1" fmla="*/ 10 h 353"/>
                <a:gd name="T2" fmla="*/ 102 w 104"/>
                <a:gd name="T3" fmla="*/ 9 h 353"/>
                <a:gd name="T4" fmla="*/ 95 w 104"/>
                <a:gd name="T5" fmla="*/ 6 h 353"/>
                <a:gd name="T6" fmla="*/ 85 w 104"/>
                <a:gd name="T7" fmla="*/ 3 h 353"/>
                <a:gd name="T8" fmla="*/ 71 w 104"/>
                <a:gd name="T9" fmla="*/ 0 h 353"/>
                <a:gd name="T10" fmla="*/ 56 w 104"/>
                <a:gd name="T11" fmla="*/ 0 h 353"/>
                <a:gd name="T12" fmla="*/ 38 w 104"/>
                <a:gd name="T13" fmla="*/ 3 h 353"/>
                <a:gd name="T14" fmla="*/ 19 w 104"/>
                <a:gd name="T15" fmla="*/ 9 h 353"/>
                <a:gd name="T16" fmla="*/ 0 w 104"/>
                <a:gd name="T17" fmla="*/ 20 h 353"/>
                <a:gd name="T18" fmla="*/ 0 w 104"/>
                <a:gd name="T19" fmla="*/ 353 h 353"/>
                <a:gd name="T20" fmla="*/ 2 w 104"/>
                <a:gd name="T21" fmla="*/ 353 h 353"/>
                <a:gd name="T22" fmla="*/ 9 w 104"/>
                <a:gd name="T23" fmla="*/ 352 h 353"/>
                <a:gd name="T24" fmla="*/ 21 w 104"/>
                <a:gd name="T25" fmla="*/ 350 h 353"/>
                <a:gd name="T26" fmla="*/ 35 w 104"/>
                <a:gd name="T27" fmla="*/ 347 h 353"/>
                <a:gd name="T28" fmla="*/ 51 w 104"/>
                <a:gd name="T29" fmla="*/ 343 h 353"/>
                <a:gd name="T30" fmla="*/ 68 w 104"/>
                <a:gd name="T31" fmla="*/ 336 h 353"/>
                <a:gd name="T32" fmla="*/ 86 w 104"/>
                <a:gd name="T33" fmla="*/ 326 h 353"/>
                <a:gd name="T34" fmla="*/ 104 w 104"/>
                <a:gd name="T35" fmla="*/ 313 h 353"/>
                <a:gd name="T36" fmla="*/ 104 w 104"/>
                <a:gd name="T37" fmla="*/ 1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" h="353">
                  <a:moveTo>
                    <a:pt x="104" y="10"/>
                  </a:moveTo>
                  <a:lnTo>
                    <a:pt x="102" y="9"/>
                  </a:lnTo>
                  <a:lnTo>
                    <a:pt x="95" y="6"/>
                  </a:lnTo>
                  <a:lnTo>
                    <a:pt x="85" y="3"/>
                  </a:lnTo>
                  <a:lnTo>
                    <a:pt x="71" y="0"/>
                  </a:lnTo>
                  <a:lnTo>
                    <a:pt x="56" y="0"/>
                  </a:lnTo>
                  <a:lnTo>
                    <a:pt x="38" y="3"/>
                  </a:lnTo>
                  <a:lnTo>
                    <a:pt x="19" y="9"/>
                  </a:lnTo>
                  <a:lnTo>
                    <a:pt x="0" y="20"/>
                  </a:lnTo>
                  <a:lnTo>
                    <a:pt x="0" y="353"/>
                  </a:lnTo>
                  <a:lnTo>
                    <a:pt x="2" y="353"/>
                  </a:lnTo>
                  <a:lnTo>
                    <a:pt x="9" y="352"/>
                  </a:lnTo>
                  <a:lnTo>
                    <a:pt x="21" y="350"/>
                  </a:lnTo>
                  <a:lnTo>
                    <a:pt x="35" y="347"/>
                  </a:lnTo>
                  <a:lnTo>
                    <a:pt x="51" y="343"/>
                  </a:lnTo>
                  <a:lnTo>
                    <a:pt x="68" y="336"/>
                  </a:lnTo>
                  <a:lnTo>
                    <a:pt x="86" y="326"/>
                  </a:lnTo>
                  <a:lnTo>
                    <a:pt x="104" y="313"/>
                  </a:lnTo>
                  <a:lnTo>
                    <a:pt x="104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40" name="Freeform 520"/>
            <p:cNvSpPr>
              <a:spLocks/>
            </p:cNvSpPr>
            <p:nvPr/>
          </p:nvSpPr>
          <p:spPr bwMode="auto">
            <a:xfrm>
              <a:off x="3930" y="3291"/>
              <a:ext cx="8" cy="23"/>
            </a:xfrm>
            <a:custGeom>
              <a:avLst/>
              <a:gdLst>
                <a:gd name="T0" fmla="*/ 72 w 72"/>
                <a:gd name="T1" fmla="*/ 6 h 204"/>
                <a:gd name="T2" fmla="*/ 69 w 72"/>
                <a:gd name="T3" fmla="*/ 5 h 204"/>
                <a:gd name="T4" fmla="*/ 65 w 72"/>
                <a:gd name="T5" fmla="*/ 4 h 204"/>
                <a:gd name="T6" fmla="*/ 58 w 72"/>
                <a:gd name="T7" fmla="*/ 2 h 204"/>
                <a:gd name="T8" fmla="*/ 49 w 72"/>
                <a:gd name="T9" fmla="*/ 0 h 204"/>
                <a:gd name="T10" fmla="*/ 39 w 72"/>
                <a:gd name="T11" fmla="*/ 0 h 204"/>
                <a:gd name="T12" fmla="*/ 27 w 72"/>
                <a:gd name="T13" fmla="*/ 1 h 204"/>
                <a:gd name="T14" fmla="*/ 13 w 72"/>
                <a:gd name="T15" fmla="*/ 6 h 204"/>
                <a:gd name="T16" fmla="*/ 0 w 72"/>
                <a:gd name="T17" fmla="*/ 13 h 204"/>
                <a:gd name="T18" fmla="*/ 0 w 72"/>
                <a:gd name="T19" fmla="*/ 204 h 204"/>
                <a:gd name="T20" fmla="*/ 2 w 72"/>
                <a:gd name="T21" fmla="*/ 204 h 204"/>
                <a:gd name="T22" fmla="*/ 6 w 72"/>
                <a:gd name="T23" fmla="*/ 203 h 204"/>
                <a:gd name="T24" fmla="*/ 15 w 72"/>
                <a:gd name="T25" fmla="*/ 202 h 204"/>
                <a:gd name="T26" fmla="*/ 24 w 72"/>
                <a:gd name="T27" fmla="*/ 200 h 204"/>
                <a:gd name="T28" fmla="*/ 35 w 72"/>
                <a:gd name="T29" fmla="*/ 197 h 204"/>
                <a:gd name="T30" fmla="*/ 47 w 72"/>
                <a:gd name="T31" fmla="*/ 192 h 204"/>
                <a:gd name="T32" fmla="*/ 59 w 72"/>
                <a:gd name="T33" fmla="*/ 185 h 204"/>
                <a:gd name="T34" fmla="*/ 72 w 72"/>
                <a:gd name="T35" fmla="*/ 177 h 204"/>
                <a:gd name="T36" fmla="*/ 72 w 72"/>
                <a:gd name="T37" fmla="*/ 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04">
                  <a:moveTo>
                    <a:pt x="72" y="6"/>
                  </a:moveTo>
                  <a:lnTo>
                    <a:pt x="69" y="5"/>
                  </a:lnTo>
                  <a:lnTo>
                    <a:pt x="65" y="4"/>
                  </a:lnTo>
                  <a:lnTo>
                    <a:pt x="58" y="2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7" y="1"/>
                  </a:lnTo>
                  <a:lnTo>
                    <a:pt x="13" y="6"/>
                  </a:lnTo>
                  <a:lnTo>
                    <a:pt x="0" y="13"/>
                  </a:lnTo>
                  <a:lnTo>
                    <a:pt x="0" y="204"/>
                  </a:lnTo>
                  <a:lnTo>
                    <a:pt x="2" y="204"/>
                  </a:lnTo>
                  <a:lnTo>
                    <a:pt x="6" y="203"/>
                  </a:lnTo>
                  <a:lnTo>
                    <a:pt x="15" y="202"/>
                  </a:lnTo>
                  <a:lnTo>
                    <a:pt x="24" y="200"/>
                  </a:lnTo>
                  <a:lnTo>
                    <a:pt x="35" y="197"/>
                  </a:lnTo>
                  <a:lnTo>
                    <a:pt x="47" y="192"/>
                  </a:lnTo>
                  <a:lnTo>
                    <a:pt x="59" y="185"/>
                  </a:lnTo>
                  <a:lnTo>
                    <a:pt x="72" y="177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41" name="Freeform 521"/>
            <p:cNvSpPr>
              <a:spLocks/>
            </p:cNvSpPr>
            <p:nvPr/>
          </p:nvSpPr>
          <p:spPr bwMode="auto">
            <a:xfrm>
              <a:off x="4025" y="3357"/>
              <a:ext cx="12" cy="11"/>
            </a:xfrm>
            <a:custGeom>
              <a:avLst/>
              <a:gdLst>
                <a:gd name="T0" fmla="*/ 52 w 104"/>
                <a:gd name="T1" fmla="*/ 104 h 104"/>
                <a:gd name="T2" fmla="*/ 62 w 104"/>
                <a:gd name="T3" fmla="*/ 103 h 104"/>
                <a:gd name="T4" fmla="*/ 73 w 104"/>
                <a:gd name="T5" fmla="*/ 100 h 104"/>
                <a:gd name="T6" fmla="*/ 81 w 104"/>
                <a:gd name="T7" fmla="*/ 95 h 104"/>
                <a:gd name="T8" fmla="*/ 89 w 104"/>
                <a:gd name="T9" fmla="*/ 89 h 104"/>
                <a:gd name="T10" fmla="*/ 95 w 104"/>
                <a:gd name="T11" fmla="*/ 81 h 104"/>
                <a:gd name="T12" fmla="*/ 100 w 104"/>
                <a:gd name="T13" fmla="*/ 72 h 104"/>
                <a:gd name="T14" fmla="*/ 103 w 104"/>
                <a:gd name="T15" fmla="*/ 62 h 104"/>
                <a:gd name="T16" fmla="*/ 104 w 104"/>
                <a:gd name="T17" fmla="*/ 52 h 104"/>
                <a:gd name="T18" fmla="*/ 103 w 104"/>
                <a:gd name="T19" fmla="*/ 41 h 104"/>
                <a:gd name="T20" fmla="*/ 100 w 104"/>
                <a:gd name="T21" fmla="*/ 31 h 104"/>
                <a:gd name="T22" fmla="*/ 95 w 104"/>
                <a:gd name="T23" fmla="*/ 22 h 104"/>
                <a:gd name="T24" fmla="*/ 89 w 104"/>
                <a:gd name="T25" fmla="*/ 15 h 104"/>
                <a:gd name="T26" fmla="*/ 81 w 104"/>
                <a:gd name="T27" fmla="*/ 8 h 104"/>
                <a:gd name="T28" fmla="*/ 73 w 104"/>
                <a:gd name="T29" fmla="*/ 4 h 104"/>
                <a:gd name="T30" fmla="*/ 62 w 104"/>
                <a:gd name="T31" fmla="*/ 1 h 104"/>
                <a:gd name="T32" fmla="*/ 52 w 104"/>
                <a:gd name="T33" fmla="*/ 0 h 104"/>
                <a:gd name="T34" fmla="*/ 42 w 104"/>
                <a:gd name="T35" fmla="*/ 1 h 104"/>
                <a:gd name="T36" fmla="*/ 32 w 104"/>
                <a:gd name="T37" fmla="*/ 4 h 104"/>
                <a:gd name="T38" fmla="*/ 24 w 104"/>
                <a:gd name="T39" fmla="*/ 8 h 104"/>
                <a:gd name="T40" fmla="*/ 16 w 104"/>
                <a:gd name="T41" fmla="*/ 15 h 104"/>
                <a:gd name="T42" fmla="*/ 9 w 104"/>
                <a:gd name="T43" fmla="*/ 22 h 104"/>
                <a:gd name="T44" fmla="*/ 4 w 104"/>
                <a:gd name="T45" fmla="*/ 31 h 104"/>
                <a:gd name="T46" fmla="*/ 1 w 104"/>
                <a:gd name="T47" fmla="*/ 41 h 104"/>
                <a:gd name="T48" fmla="*/ 0 w 104"/>
                <a:gd name="T49" fmla="*/ 52 h 104"/>
                <a:gd name="T50" fmla="*/ 1 w 104"/>
                <a:gd name="T51" fmla="*/ 62 h 104"/>
                <a:gd name="T52" fmla="*/ 4 w 104"/>
                <a:gd name="T53" fmla="*/ 72 h 104"/>
                <a:gd name="T54" fmla="*/ 9 w 104"/>
                <a:gd name="T55" fmla="*/ 81 h 104"/>
                <a:gd name="T56" fmla="*/ 16 w 104"/>
                <a:gd name="T57" fmla="*/ 89 h 104"/>
                <a:gd name="T58" fmla="*/ 24 w 104"/>
                <a:gd name="T59" fmla="*/ 95 h 104"/>
                <a:gd name="T60" fmla="*/ 32 w 104"/>
                <a:gd name="T61" fmla="*/ 100 h 104"/>
                <a:gd name="T62" fmla="*/ 42 w 104"/>
                <a:gd name="T63" fmla="*/ 103 h 104"/>
                <a:gd name="T64" fmla="*/ 52 w 104"/>
                <a:gd name="T6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lnTo>
                    <a:pt x="62" y="103"/>
                  </a:lnTo>
                  <a:lnTo>
                    <a:pt x="73" y="100"/>
                  </a:lnTo>
                  <a:lnTo>
                    <a:pt x="81" y="95"/>
                  </a:lnTo>
                  <a:lnTo>
                    <a:pt x="89" y="89"/>
                  </a:lnTo>
                  <a:lnTo>
                    <a:pt x="95" y="81"/>
                  </a:lnTo>
                  <a:lnTo>
                    <a:pt x="100" y="72"/>
                  </a:lnTo>
                  <a:lnTo>
                    <a:pt x="103" y="62"/>
                  </a:lnTo>
                  <a:lnTo>
                    <a:pt x="104" y="52"/>
                  </a:lnTo>
                  <a:lnTo>
                    <a:pt x="103" y="41"/>
                  </a:lnTo>
                  <a:lnTo>
                    <a:pt x="100" y="31"/>
                  </a:lnTo>
                  <a:lnTo>
                    <a:pt x="95" y="22"/>
                  </a:lnTo>
                  <a:lnTo>
                    <a:pt x="89" y="15"/>
                  </a:lnTo>
                  <a:lnTo>
                    <a:pt x="81" y="8"/>
                  </a:lnTo>
                  <a:lnTo>
                    <a:pt x="73" y="4"/>
                  </a:lnTo>
                  <a:lnTo>
                    <a:pt x="62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2" y="4"/>
                  </a:lnTo>
                  <a:lnTo>
                    <a:pt x="24" y="8"/>
                  </a:lnTo>
                  <a:lnTo>
                    <a:pt x="16" y="15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1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4" y="72"/>
                  </a:lnTo>
                  <a:lnTo>
                    <a:pt x="9" y="81"/>
                  </a:lnTo>
                  <a:lnTo>
                    <a:pt x="16" y="89"/>
                  </a:lnTo>
                  <a:lnTo>
                    <a:pt x="24" y="95"/>
                  </a:lnTo>
                  <a:lnTo>
                    <a:pt x="32" y="100"/>
                  </a:lnTo>
                  <a:lnTo>
                    <a:pt x="42" y="103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42" name="Freeform 522"/>
            <p:cNvSpPr>
              <a:spLocks/>
            </p:cNvSpPr>
            <p:nvPr/>
          </p:nvSpPr>
          <p:spPr bwMode="auto">
            <a:xfrm>
              <a:off x="3990" y="3357"/>
              <a:ext cx="6" cy="6"/>
            </a:xfrm>
            <a:custGeom>
              <a:avLst/>
              <a:gdLst>
                <a:gd name="T0" fmla="*/ 25 w 52"/>
                <a:gd name="T1" fmla="*/ 52 h 52"/>
                <a:gd name="T2" fmla="*/ 35 w 52"/>
                <a:gd name="T3" fmla="*/ 50 h 52"/>
                <a:gd name="T4" fmla="*/ 44 w 52"/>
                <a:gd name="T5" fmla="*/ 44 h 52"/>
                <a:gd name="T6" fmla="*/ 50 w 52"/>
                <a:gd name="T7" fmla="*/ 36 h 52"/>
                <a:gd name="T8" fmla="*/ 52 w 52"/>
                <a:gd name="T9" fmla="*/ 25 h 52"/>
                <a:gd name="T10" fmla="*/ 50 w 52"/>
                <a:gd name="T11" fmla="*/ 15 h 52"/>
                <a:gd name="T12" fmla="*/ 44 w 52"/>
                <a:gd name="T13" fmla="*/ 7 h 52"/>
                <a:gd name="T14" fmla="*/ 35 w 52"/>
                <a:gd name="T15" fmla="*/ 2 h 52"/>
                <a:gd name="T16" fmla="*/ 25 w 52"/>
                <a:gd name="T17" fmla="*/ 0 h 52"/>
                <a:gd name="T18" fmla="*/ 15 w 52"/>
                <a:gd name="T19" fmla="*/ 2 h 52"/>
                <a:gd name="T20" fmla="*/ 7 w 52"/>
                <a:gd name="T21" fmla="*/ 7 h 52"/>
                <a:gd name="T22" fmla="*/ 2 w 52"/>
                <a:gd name="T23" fmla="*/ 15 h 52"/>
                <a:gd name="T24" fmla="*/ 0 w 52"/>
                <a:gd name="T25" fmla="*/ 25 h 52"/>
                <a:gd name="T26" fmla="*/ 2 w 52"/>
                <a:gd name="T27" fmla="*/ 36 h 52"/>
                <a:gd name="T28" fmla="*/ 7 w 52"/>
                <a:gd name="T29" fmla="*/ 44 h 52"/>
                <a:gd name="T30" fmla="*/ 15 w 52"/>
                <a:gd name="T31" fmla="*/ 50 h 52"/>
                <a:gd name="T32" fmla="*/ 25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5" y="52"/>
                  </a:moveTo>
                  <a:lnTo>
                    <a:pt x="35" y="50"/>
                  </a:lnTo>
                  <a:lnTo>
                    <a:pt x="44" y="44"/>
                  </a:lnTo>
                  <a:lnTo>
                    <a:pt x="50" y="36"/>
                  </a:lnTo>
                  <a:lnTo>
                    <a:pt x="52" y="25"/>
                  </a:lnTo>
                  <a:lnTo>
                    <a:pt x="50" y="15"/>
                  </a:lnTo>
                  <a:lnTo>
                    <a:pt x="44" y="7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15" y="2"/>
                  </a:lnTo>
                  <a:lnTo>
                    <a:pt x="7" y="7"/>
                  </a:lnTo>
                  <a:lnTo>
                    <a:pt x="2" y="15"/>
                  </a:lnTo>
                  <a:lnTo>
                    <a:pt x="0" y="25"/>
                  </a:lnTo>
                  <a:lnTo>
                    <a:pt x="2" y="36"/>
                  </a:lnTo>
                  <a:lnTo>
                    <a:pt x="7" y="44"/>
                  </a:lnTo>
                  <a:lnTo>
                    <a:pt x="15" y="50"/>
                  </a:lnTo>
                  <a:lnTo>
                    <a:pt x="25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43" name="Freeform 523"/>
            <p:cNvSpPr>
              <a:spLocks/>
            </p:cNvSpPr>
            <p:nvPr/>
          </p:nvSpPr>
          <p:spPr bwMode="auto">
            <a:xfrm>
              <a:off x="4000" y="3357"/>
              <a:ext cx="5" cy="6"/>
            </a:xfrm>
            <a:custGeom>
              <a:avLst/>
              <a:gdLst>
                <a:gd name="T0" fmla="*/ 27 w 52"/>
                <a:gd name="T1" fmla="*/ 52 h 52"/>
                <a:gd name="T2" fmla="*/ 37 w 52"/>
                <a:gd name="T3" fmla="*/ 50 h 52"/>
                <a:gd name="T4" fmla="*/ 45 w 52"/>
                <a:gd name="T5" fmla="*/ 45 h 52"/>
                <a:gd name="T6" fmla="*/ 50 w 52"/>
                <a:gd name="T7" fmla="*/ 37 h 52"/>
                <a:gd name="T8" fmla="*/ 52 w 52"/>
                <a:gd name="T9" fmla="*/ 26 h 52"/>
                <a:gd name="T10" fmla="*/ 50 w 52"/>
                <a:gd name="T11" fmla="*/ 16 h 52"/>
                <a:gd name="T12" fmla="*/ 45 w 52"/>
                <a:gd name="T13" fmla="*/ 8 h 52"/>
                <a:gd name="T14" fmla="*/ 37 w 52"/>
                <a:gd name="T15" fmla="*/ 2 h 52"/>
                <a:gd name="T16" fmla="*/ 27 w 52"/>
                <a:gd name="T17" fmla="*/ 0 h 52"/>
                <a:gd name="T18" fmla="*/ 17 w 52"/>
                <a:gd name="T19" fmla="*/ 2 h 52"/>
                <a:gd name="T20" fmla="*/ 8 w 52"/>
                <a:gd name="T21" fmla="*/ 8 h 52"/>
                <a:gd name="T22" fmla="*/ 2 w 52"/>
                <a:gd name="T23" fmla="*/ 16 h 52"/>
                <a:gd name="T24" fmla="*/ 0 w 52"/>
                <a:gd name="T25" fmla="*/ 26 h 52"/>
                <a:gd name="T26" fmla="*/ 2 w 52"/>
                <a:gd name="T27" fmla="*/ 37 h 52"/>
                <a:gd name="T28" fmla="*/ 8 w 52"/>
                <a:gd name="T29" fmla="*/ 45 h 52"/>
                <a:gd name="T30" fmla="*/ 17 w 52"/>
                <a:gd name="T31" fmla="*/ 50 h 52"/>
                <a:gd name="T32" fmla="*/ 27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7" y="52"/>
                  </a:moveTo>
                  <a:lnTo>
                    <a:pt x="37" y="50"/>
                  </a:lnTo>
                  <a:lnTo>
                    <a:pt x="45" y="45"/>
                  </a:lnTo>
                  <a:lnTo>
                    <a:pt x="50" y="37"/>
                  </a:lnTo>
                  <a:lnTo>
                    <a:pt x="52" y="26"/>
                  </a:lnTo>
                  <a:lnTo>
                    <a:pt x="50" y="16"/>
                  </a:lnTo>
                  <a:lnTo>
                    <a:pt x="45" y="8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2" y="37"/>
                  </a:lnTo>
                  <a:lnTo>
                    <a:pt x="8" y="45"/>
                  </a:lnTo>
                  <a:lnTo>
                    <a:pt x="17" y="50"/>
                  </a:lnTo>
                  <a:lnTo>
                    <a:pt x="27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44" name="Freeform 524"/>
            <p:cNvSpPr>
              <a:spLocks/>
            </p:cNvSpPr>
            <p:nvPr/>
          </p:nvSpPr>
          <p:spPr bwMode="auto">
            <a:xfrm>
              <a:off x="3961" y="3278"/>
              <a:ext cx="16" cy="79"/>
            </a:xfrm>
            <a:custGeom>
              <a:avLst/>
              <a:gdLst>
                <a:gd name="T0" fmla="*/ 46 w 148"/>
                <a:gd name="T1" fmla="*/ 14 h 712"/>
                <a:gd name="T2" fmla="*/ 42 w 148"/>
                <a:gd name="T3" fmla="*/ 29 h 712"/>
                <a:gd name="T4" fmla="*/ 32 w 148"/>
                <a:gd name="T5" fmla="*/ 68 h 712"/>
                <a:gd name="T6" fmla="*/ 18 w 148"/>
                <a:gd name="T7" fmla="*/ 132 h 712"/>
                <a:gd name="T8" fmla="*/ 7 w 148"/>
                <a:gd name="T9" fmla="*/ 217 h 712"/>
                <a:gd name="T10" fmla="*/ 0 w 148"/>
                <a:gd name="T11" fmla="*/ 319 h 712"/>
                <a:gd name="T12" fmla="*/ 1 w 148"/>
                <a:gd name="T13" fmla="*/ 438 h 712"/>
                <a:gd name="T14" fmla="*/ 13 w 148"/>
                <a:gd name="T15" fmla="*/ 570 h 712"/>
                <a:gd name="T16" fmla="*/ 41 w 148"/>
                <a:gd name="T17" fmla="*/ 712 h 712"/>
                <a:gd name="T18" fmla="*/ 143 w 148"/>
                <a:gd name="T19" fmla="*/ 707 h 712"/>
                <a:gd name="T20" fmla="*/ 139 w 148"/>
                <a:gd name="T21" fmla="*/ 685 h 712"/>
                <a:gd name="T22" fmla="*/ 128 w 148"/>
                <a:gd name="T23" fmla="*/ 628 h 712"/>
                <a:gd name="T24" fmla="*/ 116 w 148"/>
                <a:gd name="T25" fmla="*/ 543 h 712"/>
                <a:gd name="T26" fmla="*/ 105 w 148"/>
                <a:gd name="T27" fmla="*/ 439 h 712"/>
                <a:gd name="T28" fmla="*/ 99 w 148"/>
                <a:gd name="T29" fmla="*/ 324 h 712"/>
                <a:gd name="T30" fmla="*/ 102 w 148"/>
                <a:gd name="T31" fmla="*/ 209 h 712"/>
                <a:gd name="T32" fmla="*/ 117 w 148"/>
                <a:gd name="T33" fmla="*/ 100 h 712"/>
                <a:gd name="T34" fmla="*/ 148 w 148"/>
                <a:gd name="T35" fmla="*/ 8 h 712"/>
                <a:gd name="T36" fmla="*/ 148 w 148"/>
                <a:gd name="T37" fmla="*/ 7 h 712"/>
                <a:gd name="T38" fmla="*/ 148 w 148"/>
                <a:gd name="T39" fmla="*/ 5 h 712"/>
                <a:gd name="T40" fmla="*/ 146 w 148"/>
                <a:gd name="T41" fmla="*/ 3 h 712"/>
                <a:gd name="T42" fmla="*/ 140 w 148"/>
                <a:gd name="T43" fmla="*/ 0 h 712"/>
                <a:gd name="T44" fmla="*/ 127 w 148"/>
                <a:gd name="T45" fmla="*/ 0 h 712"/>
                <a:gd name="T46" fmla="*/ 109 w 148"/>
                <a:gd name="T47" fmla="*/ 1 h 712"/>
                <a:gd name="T48" fmla="*/ 83 w 148"/>
                <a:gd name="T49" fmla="*/ 6 h 712"/>
                <a:gd name="T50" fmla="*/ 46 w 148"/>
                <a:gd name="T51" fmla="*/ 14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8" h="712">
                  <a:moveTo>
                    <a:pt x="46" y="14"/>
                  </a:moveTo>
                  <a:lnTo>
                    <a:pt x="42" y="29"/>
                  </a:lnTo>
                  <a:lnTo>
                    <a:pt x="32" y="68"/>
                  </a:lnTo>
                  <a:lnTo>
                    <a:pt x="18" y="132"/>
                  </a:lnTo>
                  <a:lnTo>
                    <a:pt x="7" y="217"/>
                  </a:lnTo>
                  <a:lnTo>
                    <a:pt x="0" y="319"/>
                  </a:lnTo>
                  <a:lnTo>
                    <a:pt x="1" y="438"/>
                  </a:lnTo>
                  <a:lnTo>
                    <a:pt x="13" y="570"/>
                  </a:lnTo>
                  <a:lnTo>
                    <a:pt x="41" y="712"/>
                  </a:lnTo>
                  <a:lnTo>
                    <a:pt x="143" y="707"/>
                  </a:lnTo>
                  <a:lnTo>
                    <a:pt x="139" y="685"/>
                  </a:lnTo>
                  <a:lnTo>
                    <a:pt x="128" y="628"/>
                  </a:lnTo>
                  <a:lnTo>
                    <a:pt x="116" y="543"/>
                  </a:lnTo>
                  <a:lnTo>
                    <a:pt x="105" y="439"/>
                  </a:lnTo>
                  <a:lnTo>
                    <a:pt x="99" y="324"/>
                  </a:lnTo>
                  <a:lnTo>
                    <a:pt x="102" y="209"/>
                  </a:lnTo>
                  <a:lnTo>
                    <a:pt x="117" y="100"/>
                  </a:lnTo>
                  <a:lnTo>
                    <a:pt x="148" y="8"/>
                  </a:lnTo>
                  <a:lnTo>
                    <a:pt x="148" y="7"/>
                  </a:lnTo>
                  <a:lnTo>
                    <a:pt x="148" y="5"/>
                  </a:lnTo>
                  <a:lnTo>
                    <a:pt x="146" y="3"/>
                  </a:lnTo>
                  <a:lnTo>
                    <a:pt x="140" y="0"/>
                  </a:lnTo>
                  <a:lnTo>
                    <a:pt x="127" y="0"/>
                  </a:lnTo>
                  <a:lnTo>
                    <a:pt x="109" y="1"/>
                  </a:lnTo>
                  <a:lnTo>
                    <a:pt x="83" y="6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45" name="Freeform 525"/>
            <p:cNvSpPr>
              <a:spLocks/>
            </p:cNvSpPr>
            <p:nvPr/>
          </p:nvSpPr>
          <p:spPr bwMode="auto">
            <a:xfrm>
              <a:off x="4045" y="3268"/>
              <a:ext cx="23" cy="88"/>
            </a:xfrm>
            <a:custGeom>
              <a:avLst/>
              <a:gdLst>
                <a:gd name="T0" fmla="*/ 201 w 201"/>
                <a:gd name="T1" fmla="*/ 5 h 795"/>
                <a:gd name="T2" fmla="*/ 196 w 201"/>
                <a:gd name="T3" fmla="*/ 10 h 795"/>
                <a:gd name="T4" fmla="*/ 183 w 201"/>
                <a:gd name="T5" fmla="*/ 31 h 795"/>
                <a:gd name="T6" fmla="*/ 165 w 201"/>
                <a:gd name="T7" fmla="*/ 73 h 795"/>
                <a:gd name="T8" fmla="*/ 148 w 201"/>
                <a:gd name="T9" fmla="*/ 140 h 795"/>
                <a:gd name="T10" fmla="*/ 134 w 201"/>
                <a:gd name="T11" fmla="*/ 240 h 795"/>
                <a:gd name="T12" fmla="*/ 127 w 201"/>
                <a:gd name="T13" fmla="*/ 379 h 795"/>
                <a:gd name="T14" fmla="*/ 131 w 201"/>
                <a:gd name="T15" fmla="*/ 561 h 795"/>
                <a:gd name="T16" fmla="*/ 150 w 201"/>
                <a:gd name="T17" fmla="*/ 795 h 795"/>
                <a:gd name="T18" fmla="*/ 37 w 201"/>
                <a:gd name="T19" fmla="*/ 795 h 795"/>
                <a:gd name="T20" fmla="*/ 33 w 201"/>
                <a:gd name="T21" fmla="*/ 771 h 795"/>
                <a:gd name="T22" fmla="*/ 24 w 201"/>
                <a:gd name="T23" fmla="*/ 707 h 795"/>
                <a:gd name="T24" fmla="*/ 13 w 201"/>
                <a:gd name="T25" fmla="*/ 611 h 795"/>
                <a:gd name="T26" fmla="*/ 3 w 201"/>
                <a:gd name="T27" fmla="*/ 493 h 795"/>
                <a:gd name="T28" fmla="*/ 0 w 201"/>
                <a:gd name="T29" fmla="*/ 363 h 795"/>
                <a:gd name="T30" fmla="*/ 7 w 201"/>
                <a:gd name="T31" fmla="*/ 231 h 795"/>
                <a:gd name="T32" fmla="*/ 28 w 201"/>
                <a:gd name="T33" fmla="*/ 107 h 795"/>
                <a:gd name="T34" fmla="*/ 66 w 201"/>
                <a:gd name="T35" fmla="*/ 0 h 795"/>
                <a:gd name="T36" fmla="*/ 201 w 201"/>
                <a:gd name="T37" fmla="*/ 5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1" h="795">
                  <a:moveTo>
                    <a:pt x="201" y="5"/>
                  </a:moveTo>
                  <a:lnTo>
                    <a:pt x="196" y="10"/>
                  </a:lnTo>
                  <a:lnTo>
                    <a:pt x="183" y="31"/>
                  </a:lnTo>
                  <a:lnTo>
                    <a:pt x="165" y="73"/>
                  </a:lnTo>
                  <a:lnTo>
                    <a:pt x="148" y="140"/>
                  </a:lnTo>
                  <a:lnTo>
                    <a:pt x="134" y="240"/>
                  </a:lnTo>
                  <a:lnTo>
                    <a:pt x="127" y="379"/>
                  </a:lnTo>
                  <a:lnTo>
                    <a:pt x="131" y="561"/>
                  </a:lnTo>
                  <a:lnTo>
                    <a:pt x="150" y="795"/>
                  </a:lnTo>
                  <a:lnTo>
                    <a:pt x="37" y="795"/>
                  </a:lnTo>
                  <a:lnTo>
                    <a:pt x="33" y="771"/>
                  </a:lnTo>
                  <a:lnTo>
                    <a:pt x="24" y="707"/>
                  </a:lnTo>
                  <a:lnTo>
                    <a:pt x="13" y="611"/>
                  </a:lnTo>
                  <a:lnTo>
                    <a:pt x="3" y="493"/>
                  </a:lnTo>
                  <a:lnTo>
                    <a:pt x="0" y="363"/>
                  </a:lnTo>
                  <a:lnTo>
                    <a:pt x="7" y="231"/>
                  </a:lnTo>
                  <a:lnTo>
                    <a:pt x="28" y="107"/>
                  </a:lnTo>
                  <a:lnTo>
                    <a:pt x="66" y="0"/>
                  </a:lnTo>
                  <a:lnTo>
                    <a:pt x="201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46" name="Freeform 526"/>
            <p:cNvSpPr>
              <a:spLocks/>
            </p:cNvSpPr>
            <p:nvPr/>
          </p:nvSpPr>
          <p:spPr bwMode="auto">
            <a:xfrm>
              <a:off x="3961" y="3282"/>
              <a:ext cx="15" cy="69"/>
            </a:xfrm>
            <a:custGeom>
              <a:avLst/>
              <a:gdLst>
                <a:gd name="T0" fmla="*/ 41 w 129"/>
                <a:gd name="T1" fmla="*/ 12 h 622"/>
                <a:gd name="T2" fmla="*/ 37 w 129"/>
                <a:gd name="T3" fmla="*/ 24 h 622"/>
                <a:gd name="T4" fmla="*/ 29 w 129"/>
                <a:gd name="T5" fmla="*/ 59 h 622"/>
                <a:gd name="T6" fmla="*/ 18 w 129"/>
                <a:gd name="T7" fmla="*/ 115 h 622"/>
                <a:gd name="T8" fmla="*/ 6 w 129"/>
                <a:gd name="T9" fmla="*/ 189 h 622"/>
                <a:gd name="T10" fmla="*/ 0 w 129"/>
                <a:gd name="T11" fmla="*/ 279 h 622"/>
                <a:gd name="T12" fmla="*/ 1 w 129"/>
                <a:gd name="T13" fmla="*/ 382 h 622"/>
                <a:gd name="T14" fmla="*/ 11 w 129"/>
                <a:gd name="T15" fmla="*/ 497 h 622"/>
                <a:gd name="T16" fmla="*/ 36 w 129"/>
                <a:gd name="T17" fmla="*/ 622 h 622"/>
                <a:gd name="T18" fmla="*/ 124 w 129"/>
                <a:gd name="T19" fmla="*/ 617 h 622"/>
                <a:gd name="T20" fmla="*/ 120 w 129"/>
                <a:gd name="T21" fmla="*/ 598 h 622"/>
                <a:gd name="T22" fmla="*/ 112 w 129"/>
                <a:gd name="T23" fmla="*/ 548 h 622"/>
                <a:gd name="T24" fmla="*/ 101 w 129"/>
                <a:gd name="T25" fmla="*/ 473 h 622"/>
                <a:gd name="T26" fmla="*/ 92 w 129"/>
                <a:gd name="T27" fmla="*/ 382 h 622"/>
                <a:gd name="T28" fmla="*/ 87 w 129"/>
                <a:gd name="T29" fmla="*/ 282 h 622"/>
                <a:gd name="T30" fmla="*/ 89 w 129"/>
                <a:gd name="T31" fmla="*/ 182 h 622"/>
                <a:gd name="T32" fmla="*/ 102 w 129"/>
                <a:gd name="T33" fmla="*/ 87 h 622"/>
                <a:gd name="T34" fmla="*/ 129 w 129"/>
                <a:gd name="T35" fmla="*/ 7 h 622"/>
                <a:gd name="T36" fmla="*/ 129 w 129"/>
                <a:gd name="T37" fmla="*/ 6 h 622"/>
                <a:gd name="T38" fmla="*/ 129 w 129"/>
                <a:gd name="T39" fmla="*/ 4 h 622"/>
                <a:gd name="T40" fmla="*/ 127 w 129"/>
                <a:gd name="T41" fmla="*/ 2 h 622"/>
                <a:gd name="T42" fmla="*/ 122 w 129"/>
                <a:gd name="T43" fmla="*/ 0 h 622"/>
                <a:gd name="T44" fmla="*/ 112 w 129"/>
                <a:gd name="T45" fmla="*/ 0 h 622"/>
                <a:gd name="T46" fmla="*/ 96 w 129"/>
                <a:gd name="T47" fmla="*/ 1 h 622"/>
                <a:gd name="T48" fmla="*/ 72 w 129"/>
                <a:gd name="T49" fmla="*/ 5 h 622"/>
                <a:gd name="T50" fmla="*/ 41 w 129"/>
                <a:gd name="T51" fmla="*/ 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622">
                  <a:moveTo>
                    <a:pt x="41" y="12"/>
                  </a:moveTo>
                  <a:lnTo>
                    <a:pt x="37" y="24"/>
                  </a:lnTo>
                  <a:lnTo>
                    <a:pt x="29" y="59"/>
                  </a:lnTo>
                  <a:lnTo>
                    <a:pt x="18" y="115"/>
                  </a:lnTo>
                  <a:lnTo>
                    <a:pt x="6" y="189"/>
                  </a:lnTo>
                  <a:lnTo>
                    <a:pt x="0" y="279"/>
                  </a:lnTo>
                  <a:lnTo>
                    <a:pt x="1" y="382"/>
                  </a:lnTo>
                  <a:lnTo>
                    <a:pt x="11" y="497"/>
                  </a:lnTo>
                  <a:lnTo>
                    <a:pt x="36" y="622"/>
                  </a:lnTo>
                  <a:lnTo>
                    <a:pt x="124" y="617"/>
                  </a:lnTo>
                  <a:lnTo>
                    <a:pt x="120" y="598"/>
                  </a:lnTo>
                  <a:lnTo>
                    <a:pt x="112" y="548"/>
                  </a:lnTo>
                  <a:lnTo>
                    <a:pt x="101" y="473"/>
                  </a:lnTo>
                  <a:lnTo>
                    <a:pt x="92" y="382"/>
                  </a:lnTo>
                  <a:lnTo>
                    <a:pt x="87" y="282"/>
                  </a:lnTo>
                  <a:lnTo>
                    <a:pt x="89" y="182"/>
                  </a:lnTo>
                  <a:lnTo>
                    <a:pt x="102" y="87"/>
                  </a:lnTo>
                  <a:lnTo>
                    <a:pt x="129" y="7"/>
                  </a:lnTo>
                  <a:lnTo>
                    <a:pt x="129" y="6"/>
                  </a:lnTo>
                  <a:lnTo>
                    <a:pt x="129" y="4"/>
                  </a:lnTo>
                  <a:lnTo>
                    <a:pt x="127" y="2"/>
                  </a:lnTo>
                  <a:lnTo>
                    <a:pt x="122" y="0"/>
                  </a:lnTo>
                  <a:lnTo>
                    <a:pt x="112" y="0"/>
                  </a:lnTo>
                  <a:lnTo>
                    <a:pt x="96" y="1"/>
                  </a:lnTo>
                  <a:lnTo>
                    <a:pt x="72" y="5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47" name="Freeform 527"/>
            <p:cNvSpPr>
              <a:spLocks/>
            </p:cNvSpPr>
            <p:nvPr/>
          </p:nvSpPr>
          <p:spPr bwMode="auto">
            <a:xfrm>
              <a:off x="3962" y="3287"/>
              <a:ext cx="12" cy="59"/>
            </a:xfrm>
            <a:custGeom>
              <a:avLst/>
              <a:gdLst>
                <a:gd name="T0" fmla="*/ 35 w 110"/>
                <a:gd name="T1" fmla="*/ 10 h 531"/>
                <a:gd name="T2" fmla="*/ 32 w 110"/>
                <a:gd name="T3" fmla="*/ 20 h 531"/>
                <a:gd name="T4" fmla="*/ 24 w 110"/>
                <a:gd name="T5" fmla="*/ 50 h 531"/>
                <a:gd name="T6" fmla="*/ 15 w 110"/>
                <a:gd name="T7" fmla="*/ 98 h 531"/>
                <a:gd name="T8" fmla="*/ 5 w 110"/>
                <a:gd name="T9" fmla="*/ 160 h 531"/>
                <a:gd name="T10" fmla="*/ 0 w 110"/>
                <a:gd name="T11" fmla="*/ 237 h 531"/>
                <a:gd name="T12" fmla="*/ 1 w 110"/>
                <a:gd name="T13" fmla="*/ 326 h 531"/>
                <a:gd name="T14" fmla="*/ 10 w 110"/>
                <a:gd name="T15" fmla="*/ 424 h 531"/>
                <a:gd name="T16" fmla="*/ 31 w 110"/>
                <a:gd name="T17" fmla="*/ 531 h 531"/>
                <a:gd name="T18" fmla="*/ 106 w 110"/>
                <a:gd name="T19" fmla="*/ 525 h 531"/>
                <a:gd name="T20" fmla="*/ 103 w 110"/>
                <a:gd name="T21" fmla="*/ 510 h 531"/>
                <a:gd name="T22" fmla="*/ 96 w 110"/>
                <a:gd name="T23" fmla="*/ 467 h 531"/>
                <a:gd name="T24" fmla="*/ 87 w 110"/>
                <a:gd name="T25" fmla="*/ 404 h 531"/>
                <a:gd name="T26" fmla="*/ 79 w 110"/>
                <a:gd name="T27" fmla="*/ 326 h 531"/>
                <a:gd name="T28" fmla="*/ 74 w 110"/>
                <a:gd name="T29" fmla="*/ 241 h 531"/>
                <a:gd name="T30" fmla="*/ 76 w 110"/>
                <a:gd name="T31" fmla="*/ 155 h 531"/>
                <a:gd name="T32" fmla="*/ 87 w 110"/>
                <a:gd name="T33" fmla="*/ 74 h 531"/>
                <a:gd name="T34" fmla="*/ 110 w 110"/>
                <a:gd name="T35" fmla="*/ 6 h 531"/>
                <a:gd name="T36" fmla="*/ 110 w 110"/>
                <a:gd name="T37" fmla="*/ 5 h 531"/>
                <a:gd name="T38" fmla="*/ 110 w 110"/>
                <a:gd name="T39" fmla="*/ 4 h 531"/>
                <a:gd name="T40" fmla="*/ 108 w 110"/>
                <a:gd name="T41" fmla="*/ 2 h 531"/>
                <a:gd name="T42" fmla="*/ 104 w 110"/>
                <a:gd name="T43" fmla="*/ 0 h 531"/>
                <a:gd name="T44" fmla="*/ 95 w 110"/>
                <a:gd name="T45" fmla="*/ 0 h 531"/>
                <a:gd name="T46" fmla="*/ 82 w 110"/>
                <a:gd name="T47" fmla="*/ 1 h 531"/>
                <a:gd name="T48" fmla="*/ 62 w 110"/>
                <a:gd name="T49" fmla="*/ 4 h 531"/>
                <a:gd name="T50" fmla="*/ 35 w 110"/>
                <a:gd name="T51" fmla="*/ 1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0" h="531">
                  <a:moveTo>
                    <a:pt x="35" y="10"/>
                  </a:moveTo>
                  <a:lnTo>
                    <a:pt x="32" y="20"/>
                  </a:lnTo>
                  <a:lnTo>
                    <a:pt x="24" y="50"/>
                  </a:lnTo>
                  <a:lnTo>
                    <a:pt x="15" y="98"/>
                  </a:lnTo>
                  <a:lnTo>
                    <a:pt x="5" y="160"/>
                  </a:lnTo>
                  <a:lnTo>
                    <a:pt x="0" y="237"/>
                  </a:lnTo>
                  <a:lnTo>
                    <a:pt x="1" y="326"/>
                  </a:lnTo>
                  <a:lnTo>
                    <a:pt x="10" y="424"/>
                  </a:lnTo>
                  <a:lnTo>
                    <a:pt x="31" y="531"/>
                  </a:lnTo>
                  <a:lnTo>
                    <a:pt x="106" y="525"/>
                  </a:lnTo>
                  <a:lnTo>
                    <a:pt x="103" y="510"/>
                  </a:lnTo>
                  <a:lnTo>
                    <a:pt x="96" y="467"/>
                  </a:lnTo>
                  <a:lnTo>
                    <a:pt x="87" y="404"/>
                  </a:lnTo>
                  <a:lnTo>
                    <a:pt x="79" y="326"/>
                  </a:lnTo>
                  <a:lnTo>
                    <a:pt x="74" y="241"/>
                  </a:lnTo>
                  <a:lnTo>
                    <a:pt x="76" y="155"/>
                  </a:lnTo>
                  <a:lnTo>
                    <a:pt x="87" y="74"/>
                  </a:lnTo>
                  <a:lnTo>
                    <a:pt x="110" y="6"/>
                  </a:lnTo>
                  <a:lnTo>
                    <a:pt x="110" y="5"/>
                  </a:lnTo>
                  <a:lnTo>
                    <a:pt x="110" y="4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2" y="1"/>
                  </a:lnTo>
                  <a:lnTo>
                    <a:pt x="62" y="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48" name="Freeform 528"/>
            <p:cNvSpPr>
              <a:spLocks/>
            </p:cNvSpPr>
            <p:nvPr/>
          </p:nvSpPr>
          <p:spPr bwMode="auto">
            <a:xfrm>
              <a:off x="3963" y="3292"/>
              <a:ext cx="10" cy="48"/>
            </a:xfrm>
            <a:custGeom>
              <a:avLst/>
              <a:gdLst>
                <a:gd name="T0" fmla="*/ 29 w 92"/>
                <a:gd name="T1" fmla="*/ 8 h 438"/>
                <a:gd name="T2" fmla="*/ 26 w 92"/>
                <a:gd name="T3" fmla="*/ 16 h 438"/>
                <a:gd name="T4" fmla="*/ 20 w 92"/>
                <a:gd name="T5" fmla="*/ 42 h 438"/>
                <a:gd name="T6" fmla="*/ 12 w 92"/>
                <a:gd name="T7" fmla="*/ 81 h 438"/>
                <a:gd name="T8" fmla="*/ 4 w 92"/>
                <a:gd name="T9" fmla="*/ 133 h 438"/>
                <a:gd name="T10" fmla="*/ 0 w 92"/>
                <a:gd name="T11" fmla="*/ 196 h 438"/>
                <a:gd name="T12" fmla="*/ 0 w 92"/>
                <a:gd name="T13" fmla="*/ 270 h 438"/>
                <a:gd name="T14" fmla="*/ 9 w 92"/>
                <a:gd name="T15" fmla="*/ 351 h 438"/>
                <a:gd name="T16" fmla="*/ 25 w 92"/>
                <a:gd name="T17" fmla="*/ 438 h 438"/>
                <a:gd name="T18" fmla="*/ 88 w 92"/>
                <a:gd name="T19" fmla="*/ 435 h 438"/>
                <a:gd name="T20" fmla="*/ 85 w 92"/>
                <a:gd name="T21" fmla="*/ 422 h 438"/>
                <a:gd name="T22" fmla="*/ 79 w 92"/>
                <a:gd name="T23" fmla="*/ 386 h 438"/>
                <a:gd name="T24" fmla="*/ 72 w 92"/>
                <a:gd name="T25" fmla="*/ 334 h 438"/>
                <a:gd name="T26" fmla="*/ 65 w 92"/>
                <a:gd name="T27" fmla="*/ 270 h 438"/>
                <a:gd name="T28" fmla="*/ 61 w 92"/>
                <a:gd name="T29" fmla="*/ 199 h 438"/>
                <a:gd name="T30" fmla="*/ 63 w 92"/>
                <a:gd name="T31" fmla="*/ 129 h 438"/>
                <a:gd name="T32" fmla="*/ 73 w 92"/>
                <a:gd name="T33" fmla="*/ 61 h 438"/>
                <a:gd name="T34" fmla="*/ 92 w 92"/>
                <a:gd name="T35" fmla="*/ 5 h 438"/>
                <a:gd name="T36" fmla="*/ 92 w 92"/>
                <a:gd name="T37" fmla="*/ 4 h 438"/>
                <a:gd name="T38" fmla="*/ 92 w 92"/>
                <a:gd name="T39" fmla="*/ 3 h 438"/>
                <a:gd name="T40" fmla="*/ 90 w 92"/>
                <a:gd name="T41" fmla="*/ 1 h 438"/>
                <a:gd name="T42" fmla="*/ 87 w 92"/>
                <a:gd name="T43" fmla="*/ 0 h 438"/>
                <a:gd name="T44" fmla="*/ 80 w 92"/>
                <a:gd name="T45" fmla="*/ 0 h 438"/>
                <a:gd name="T46" fmla="*/ 68 w 92"/>
                <a:gd name="T47" fmla="*/ 0 h 438"/>
                <a:gd name="T48" fmla="*/ 51 w 92"/>
                <a:gd name="T49" fmla="*/ 3 h 438"/>
                <a:gd name="T50" fmla="*/ 29 w 92"/>
                <a:gd name="T51" fmla="*/ 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2" h="438">
                  <a:moveTo>
                    <a:pt x="29" y="8"/>
                  </a:moveTo>
                  <a:lnTo>
                    <a:pt x="26" y="16"/>
                  </a:lnTo>
                  <a:lnTo>
                    <a:pt x="20" y="42"/>
                  </a:lnTo>
                  <a:lnTo>
                    <a:pt x="12" y="81"/>
                  </a:lnTo>
                  <a:lnTo>
                    <a:pt x="4" y="133"/>
                  </a:lnTo>
                  <a:lnTo>
                    <a:pt x="0" y="196"/>
                  </a:lnTo>
                  <a:lnTo>
                    <a:pt x="0" y="270"/>
                  </a:lnTo>
                  <a:lnTo>
                    <a:pt x="9" y="351"/>
                  </a:lnTo>
                  <a:lnTo>
                    <a:pt x="25" y="438"/>
                  </a:lnTo>
                  <a:lnTo>
                    <a:pt x="88" y="435"/>
                  </a:lnTo>
                  <a:lnTo>
                    <a:pt x="85" y="422"/>
                  </a:lnTo>
                  <a:lnTo>
                    <a:pt x="79" y="386"/>
                  </a:lnTo>
                  <a:lnTo>
                    <a:pt x="72" y="334"/>
                  </a:lnTo>
                  <a:lnTo>
                    <a:pt x="65" y="270"/>
                  </a:lnTo>
                  <a:lnTo>
                    <a:pt x="61" y="199"/>
                  </a:lnTo>
                  <a:lnTo>
                    <a:pt x="63" y="129"/>
                  </a:lnTo>
                  <a:lnTo>
                    <a:pt x="73" y="61"/>
                  </a:lnTo>
                  <a:lnTo>
                    <a:pt x="92" y="5"/>
                  </a:lnTo>
                  <a:lnTo>
                    <a:pt x="92" y="4"/>
                  </a:lnTo>
                  <a:lnTo>
                    <a:pt x="92" y="3"/>
                  </a:lnTo>
                  <a:lnTo>
                    <a:pt x="90" y="1"/>
                  </a:lnTo>
                  <a:lnTo>
                    <a:pt x="87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1" y="3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49" name="Freeform 529"/>
            <p:cNvSpPr>
              <a:spLocks/>
            </p:cNvSpPr>
            <p:nvPr/>
          </p:nvSpPr>
          <p:spPr bwMode="auto">
            <a:xfrm>
              <a:off x="3963" y="3296"/>
              <a:ext cx="8" cy="39"/>
            </a:xfrm>
            <a:custGeom>
              <a:avLst/>
              <a:gdLst>
                <a:gd name="T0" fmla="*/ 23 w 73"/>
                <a:gd name="T1" fmla="*/ 7 h 347"/>
                <a:gd name="T2" fmla="*/ 21 w 73"/>
                <a:gd name="T3" fmla="*/ 14 h 347"/>
                <a:gd name="T4" fmla="*/ 16 w 73"/>
                <a:gd name="T5" fmla="*/ 33 h 347"/>
                <a:gd name="T6" fmla="*/ 10 w 73"/>
                <a:gd name="T7" fmla="*/ 64 h 347"/>
                <a:gd name="T8" fmla="*/ 4 w 73"/>
                <a:gd name="T9" fmla="*/ 105 h 347"/>
                <a:gd name="T10" fmla="*/ 0 w 73"/>
                <a:gd name="T11" fmla="*/ 155 h 347"/>
                <a:gd name="T12" fmla="*/ 0 w 73"/>
                <a:gd name="T13" fmla="*/ 213 h 347"/>
                <a:gd name="T14" fmla="*/ 7 w 73"/>
                <a:gd name="T15" fmla="*/ 278 h 347"/>
                <a:gd name="T16" fmla="*/ 20 w 73"/>
                <a:gd name="T17" fmla="*/ 347 h 347"/>
                <a:gd name="T18" fmla="*/ 70 w 73"/>
                <a:gd name="T19" fmla="*/ 344 h 347"/>
                <a:gd name="T20" fmla="*/ 68 w 73"/>
                <a:gd name="T21" fmla="*/ 334 h 347"/>
                <a:gd name="T22" fmla="*/ 63 w 73"/>
                <a:gd name="T23" fmla="*/ 305 h 347"/>
                <a:gd name="T24" fmla="*/ 56 w 73"/>
                <a:gd name="T25" fmla="*/ 265 h 347"/>
                <a:gd name="T26" fmla="*/ 51 w 73"/>
                <a:gd name="T27" fmla="*/ 213 h 347"/>
                <a:gd name="T28" fmla="*/ 48 w 73"/>
                <a:gd name="T29" fmla="*/ 158 h 347"/>
                <a:gd name="T30" fmla="*/ 50 w 73"/>
                <a:gd name="T31" fmla="*/ 101 h 347"/>
                <a:gd name="T32" fmla="*/ 57 w 73"/>
                <a:gd name="T33" fmla="*/ 49 h 347"/>
                <a:gd name="T34" fmla="*/ 73 w 73"/>
                <a:gd name="T35" fmla="*/ 4 h 347"/>
                <a:gd name="T36" fmla="*/ 73 w 73"/>
                <a:gd name="T37" fmla="*/ 4 h 347"/>
                <a:gd name="T38" fmla="*/ 73 w 73"/>
                <a:gd name="T39" fmla="*/ 2 h 347"/>
                <a:gd name="T40" fmla="*/ 72 w 73"/>
                <a:gd name="T41" fmla="*/ 1 h 347"/>
                <a:gd name="T42" fmla="*/ 69 w 73"/>
                <a:gd name="T43" fmla="*/ 0 h 347"/>
                <a:gd name="T44" fmla="*/ 63 w 73"/>
                <a:gd name="T45" fmla="*/ 0 h 347"/>
                <a:gd name="T46" fmla="*/ 53 w 73"/>
                <a:gd name="T47" fmla="*/ 1 h 347"/>
                <a:gd name="T48" fmla="*/ 41 w 73"/>
                <a:gd name="T49" fmla="*/ 3 h 347"/>
                <a:gd name="T50" fmla="*/ 23 w 73"/>
                <a:gd name="T51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347">
                  <a:moveTo>
                    <a:pt x="23" y="7"/>
                  </a:moveTo>
                  <a:lnTo>
                    <a:pt x="21" y="14"/>
                  </a:lnTo>
                  <a:lnTo>
                    <a:pt x="16" y="33"/>
                  </a:lnTo>
                  <a:lnTo>
                    <a:pt x="10" y="64"/>
                  </a:lnTo>
                  <a:lnTo>
                    <a:pt x="4" y="105"/>
                  </a:lnTo>
                  <a:lnTo>
                    <a:pt x="0" y="155"/>
                  </a:lnTo>
                  <a:lnTo>
                    <a:pt x="0" y="213"/>
                  </a:lnTo>
                  <a:lnTo>
                    <a:pt x="7" y="278"/>
                  </a:lnTo>
                  <a:lnTo>
                    <a:pt x="20" y="347"/>
                  </a:lnTo>
                  <a:lnTo>
                    <a:pt x="70" y="344"/>
                  </a:lnTo>
                  <a:lnTo>
                    <a:pt x="68" y="334"/>
                  </a:lnTo>
                  <a:lnTo>
                    <a:pt x="63" y="305"/>
                  </a:lnTo>
                  <a:lnTo>
                    <a:pt x="56" y="265"/>
                  </a:lnTo>
                  <a:lnTo>
                    <a:pt x="51" y="213"/>
                  </a:lnTo>
                  <a:lnTo>
                    <a:pt x="48" y="158"/>
                  </a:lnTo>
                  <a:lnTo>
                    <a:pt x="50" y="101"/>
                  </a:lnTo>
                  <a:lnTo>
                    <a:pt x="57" y="49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2" y="1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3" y="1"/>
                  </a:lnTo>
                  <a:lnTo>
                    <a:pt x="41" y="3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50" name="Freeform 530"/>
            <p:cNvSpPr>
              <a:spLocks/>
            </p:cNvSpPr>
            <p:nvPr/>
          </p:nvSpPr>
          <p:spPr bwMode="auto">
            <a:xfrm>
              <a:off x="3964" y="3301"/>
              <a:ext cx="6" cy="28"/>
            </a:xfrm>
            <a:custGeom>
              <a:avLst/>
              <a:gdLst>
                <a:gd name="T0" fmla="*/ 16 w 52"/>
                <a:gd name="T1" fmla="*/ 5 h 256"/>
                <a:gd name="T2" fmla="*/ 15 w 52"/>
                <a:gd name="T3" fmla="*/ 10 h 256"/>
                <a:gd name="T4" fmla="*/ 11 w 52"/>
                <a:gd name="T5" fmla="*/ 24 h 256"/>
                <a:gd name="T6" fmla="*/ 6 w 52"/>
                <a:gd name="T7" fmla="*/ 47 h 256"/>
                <a:gd name="T8" fmla="*/ 2 w 52"/>
                <a:gd name="T9" fmla="*/ 77 h 256"/>
                <a:gd name="T10" fmla="*/ 0 w 52"/>
                <a:gd name="T11" fmla="*/ 115 h 256"/>
                <a:gd name="T12" fmla="*/ 0 w 52"/>
                <a:gd name="T13" fmla="*/ 157 h 256"/>
                <a:gd name="T14" fmla="*/ 4 w 52"/>
                <a:gd name="T15" fmla="*/ 205 h 256"/>
                <a:gd name="T16" fmla="*/ 14 w 52"/>
                <a:gd name="T17" fmla="*/ 256 h 256"/>
                <a:gd name="T18" fmla="*/ 50 w 52"/>
                <a:gd name="T19" fmla="*/ 254 h 256"/>
                <a:gd name="T20" fmla="*/ 49 w 52"/>
                <a:gd name="T21" fmla="*/ 247 h 256"/>
                <a:gd name="T22" fmla="*/ 45 w 52"/>
                <a:gd name="T23" fmla="*/ 226 h 256"/>
                <a:gd name="T24" fmla="*/ 41 w 52"/>
                <a:gd name="T25" fmla="*/ 195 h 256"/>
                <a:gd name="T26" fmla="*/ 37 w 52"/>
                <a:gd name="T27" fmla="*/ 157 h 256"/>
                <a:gd name="T28" fmla="*/ 35 w 52"/>
                <a:gd name="T29" fmla="*/ 116 h 256"/>
                <a:gd name="T30" fmla="*/ 36 w 52"/>
                <a:gd name="T31" fmla="*/ 74 h 256"/>
                <a:gd name="T32" fmla="*/ 41 w 52"/>
                <a:gd name="T33" fmla="*/ 35 h 256"/>
                <a:gd name="T34" fmla="*/ 52 w 52"/>
                <a:gd name="T35" fmla="*/ 3 h 256"/>
                <a:gd name="T36" fmla="*/ 52 w 52"/>
                <a:gd name="T37" fmla="*/ 3 h 256"/>
                <a:gd name="T38" fmla="*/ 52 w 52"/>
                <a:gd name="T39" fmla="*/ 2 h 256"/>
                <a:gd name="T40" fmla="*/ 51 w 52"/>
                <a:gd name="T41" fmla="*/ 1 h 256"/>
                <a:gd name="T42" fmla="*/ 49 w 52"/>
                <a:gd name="T43" fmla="*/ 0 h 256"/>
                <a:gd name="T44" fmla="*/ 45 w 52"/>
                <a:gd name="T45" fmla="*/ 0 h 256"/>
                <a:gd name="T46" fmla="*/ 39 w 52"/>
                <a:gd name="T47" fmla="*/ 0 h 256"/>
                <a:gd name="T48" fmla="*/ 29 w 52"/>
                <a:gd name="T49" fmla="*/ 2 h 256"/>
                <a:gd name="T50" fmla="*/ 16 w 52"/>
                <a:gd name="T51" fmla="*/ 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256">
                  <a:moveTo>
                    <a:pt x="16" y="5"/>
                  </a:moveTo>
                  <a:lnTo>
                    <a:pt x="15" y="10"/>
                  </a:lnTo>
                  <a:lnTo>
                    <a:pt x="11" y="24"/>
                  </a:lnTo>
                  <a:lnTo>
                    <a:pt x="6" y="47"/>
                  </a:lnTo>
                  <a:lnTo>
                    <a:pt x="2" y="77"/>
                  </a:lnTo>
                  <a:lnTo>
                    <a:pt x="0" y="115"/>
                  </a:lnTo>
                  <a:lnTo>
                    <a:pt x="0" y="157"/>
                  </a:lnTo>
                  <a:lnTo>
                    <a:pt x="4" y="205"/>
                  </a:lnTo>
                  <a:lnTo>
                    <a:pt x="14" y="256"/>
                  </a:lnTo>
                  <a:lnTo>
                    <a:pt x="50" y="254"/>
                  </a:lnTo>
                  <a:lnTo>
                    <a:pt x="49" y="247"/>
                  </a:lnTo>
                  <a:lnTo>
                    <a:pt x="45" y="226"/>
                  </a:lnTo>
                  <a:lnTo>
                    <a:pt x="41" y="195"/>
                  </a:lnTo>
                  <a:lnTo>
                    <a:pt x="37" y="157"/>
                  </a:lnTo>
                  <a:lnTo>
                    <a:pt x="35" y="116"/>
                  </a:lnTo>
                  <a:lnTo>
                    <a:pt x="36" y="74"/>
                  </a:lnTo>
                  <a:lnTo>
                    <a:pt x="41" y="35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9" y="2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51" name="Freeform 531"/>
            <p:cNvSpPr>
              <a:spLocks/>
            </p:cNvSpPr>
            <p:nvPr/>
          </p:nvSpPr>
          <p:spPr bwMode="auto">
            <a:xfrm>
              <a:off x="4046" y="3273"/>
              <a:ext cx="20" cy="77"/>
            </a:xfrm>
            <a:custGeom>
              <a:avLst/>
              <a:gdLst>
                <a:gd name="T0" fmla="*/ 176 w 176"/>
                <a:gd name="T1" fmla="*/ 5 h 693"/>
                <a:gd name="T2" fmla="*/ 172 w 176"/>
                <a:gd name="T3" fmla="*/ 10 h 693"/>
                <a:gd name="T4" fmla="*/ 159 w 176"/>
                <a:gd name="T5" fmla="*/ 28 h 693"/>
                <a:gd name="T6" fmla="*/ 144 w 176"/>
                <a:gd name="T7" fmla="*/ 63 h 693"/>
                <a:gd name="T8" fmla="*/ 129 w 176"/>
                <a:gd name="T9" fmla="*/ 123 h 693"/>
                <a:gd name="T10" fmla="*/ 117 w 176"/>
                <a:gd name="T11" fmla="*/ 210 h 693"/>
                <a:gd name="T12" fmla="*/ 110 w 176"/>
                <a:gd name="T13" fmla="*/ 331 h 693"/>
                <a:gd name="T14" fmla="*/ 115 w 176"/>
                <a:gd name="T15" fmla="*/ 490 h 693"/>
                <a:gd name="T16" fmla="*/ 131 w 176"/>
                <a:gd name="T17" fmla="*/ 693 h 693"/>
                <a:gd name="T18" fmla="*/ 32 w 176"/>
                <a:gd name="T19" fmla="*/ 693 h 693"/>
                <a:gd name="T20" fmla="*/ 29 w 176"/>
                <a:gd name="T21" fmla="*/ 673 h 693"/>
                <a:gd name="T22" fmla="*/ 20 w 176"/>
                <a:gd name="T23" fmla="*/ 617 h 693"/>
                <a:gd name="T24" fmla="*/ 11 w 176"/>
                <a:gd name="T25" fmla="*/ 533 h 693"/>
                <a:gd name="T26" fmla="*/ 3 w 176"/>
                <a:gd name="T27" fmla="*/ 430 h 693"/>
                <a:gd name="T28" fmla="*/ 0 w 176"/>
                <a:gd name="T29" fmla="*/ 317 h 693"/>
                <a:gd name="T30" fmla="*/ 6 w 176"/>
                <a:gd name="T31" fmla="*/ 202 h 693"/>
                <a:gd name="T32" fmla="*/ 23 w 176"/>
                <a:gd name="T33" fmla="*/ 93 h 693"/>
                <a:gd name="T34" fmla="*/ 57 w 176"/>
                <a:gd name="T35" fmla="*/ 0 h 693"/>
                <a:gd name="T36" fmla="*/ 176 w 176"/>
                <a:gd name="T37" fmla="*/ 5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693">
                  <a:moveTo>
                    <a:pt x="176" y="5"/>
                  </a:moveTo>
                  <a:lnTo>
                    <a:pt x="172" y="10"/>
                  </a:lnTo>
                  <a:lnTo>
                    <a:pt x="159" y="28"/>
                  </a:lnTo>
                  <a:lnTo>
                    <a:pt x="144" y="63"/>
                  </a:lnTo>
                  <a:lnTo>
                    <a:pt x="129" y="123"/>
                  </a:lnTo>
                  <a:lnTo>
                    <a:pt x="117" y="210"/>
                  </a:lnTo>
                  <a:lnTo>
                    <a:pt x="110" y="331"/>
                  </a:lnTo>
                  <a:lnTo>
                    <a:pt x="115" y="490"/>
                  </a:lnTo>
                  <a:lnTo>
                    <a:pt x="131" y="693"/>
                  </a:lnTo>
                  <a:lnTo>
                    <a:pt x="32" y="693"/>
                  </a:lnTo>
                  <a:lnTo>
                    <a:pt x="29" y="673"/>
                  </a:lnTo>
                  <a:lnTo>
                    <a:pt x="20" y="617"/>
                  </a:lnTo>
                  <a:lnTo>
                    <a:pt x="11" y="533"/>
                  </a:lnTo>
                  <a:lnTo>
                    <a:pt x="3" y="430"/>
                  </a:lnTo>
                  <a:lnTo>
                    <a:pt x="0" y="317"/>
                  </a:lnTo>
                  <a:lnTo>
                    <a:pt x="6" y="202"/>
                  </a:lnTo>
                  <a:lnTo>
                    <a:pt x="23" y="93"/>
                  </a:lnTo>
                  <a:lnTo>
                    <a:pt x="57" y="0"/>
                  </a:lnTo>
                  <a:lnTo>
                    <a:pt x="17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52" name="Freeform 532"/>
            <p:cNvSpPr>
              <a:spLocks/>
            </p:cNvSpPr>
            <p:nvPr/>
          </p:nvSpPr>
          <p:spPr bwMode="auto">
            <a:xfrm>
              <a:off x="4047" y="3279"/>
              <a:ext cx="16" cy="65"/>
            </a:xfrm>
            <a:custGeom>
              <a:avLst/>
              <a:gdLst>
                <a:gd name="T0" fmla="*/ 149 w 149"/>
                <a:gd name="T1" fmla="*/ 4 h 592"/>
                <a:gd name="T2" fmla="*/ 145 w 149"/>
                <a:gd name="T3" fmla="*/ 8 h 592"/>
                <a:gd name="T4" fmla="*/ 136 w 149"/>
                <a:gd name="T5" fmla="*/ 24 h 592"/>
                <a:gd name="T6" fmla="*/ 123 w 149"/>
                <a:gd name="T7" fmla="*/ 54 h 592"/>
                <a:gd name="T8" fmla="*/ 110 w 149"/>
                <a:gd name="T9" fmla="*/ 104 h 592"/>
                <a:gd name="T10" fmla="*/ 99 w 149"/>
                <a:gd name="T11" fmla="*/ 179 h 592"/>
                <a:gd name="T12" fmla="*/ 94 w 149"/>
                <a:gd name="T13" fmla="*/ 282 h 592"/>
                <a:gd name="T14" fmla="*/ 97 w 149"/>
                <a:gd name="T15" fmla="*/ 418 h 592"/>
                <a:gd name="T16" fmla="*/ 112 w 149"/>
                <a:gd name="T17" fmla="*/ 592 h 592"/>
                <a:gd name="T18" fmla="*/ 27 w 149"/>
                <a:gd name="T19" fmla="*/ 592 h 592"/>
                <a:gd name="T20" fmla="*/ 24 w 149"/>
                <a:gd name="T21" fmla="*/ 575 h 592"/>
                <a:gd name="T22" fmla="*/ 17 w 149"/>
                <a:gd name="T23" fmla="*/ 527 h 592"/>
                <a:gd name="T24" fmla="*/ 9 w 149"/>
                <a:gd name="T25" fmla="*/ 455 h 592"/>
                <a:gd name="T26" fmla="*/ 2 w 149"/>
                <a:gd name="T27" fmla="*/ 367 h 592"/>
                <a:gd name="T28" fmla="*/ 0 w 149"/>
                <a:gd name="T29" fmla="*/ 271 h 592"/>
                <a:gd name="T30" fmla="*/ 5 w 149"/>
                <a:gd name="T31" fmla="*/ 173 h 592"/>
                <a:gd name="T32" fmla="*/ 20 w 149"/>
                <a:gd name="T33" fmla="*/ 80 h 592"/>
                <a:gd name="T34" fmla="*/ 48 w 149"/>
                <a:gd name="T35" fmla="*/ 0 h 592"/>
                <a:gd name="T36" fmla="*/ 149 w 149"/>
                <a:gd name="T37" fmla="*/ 4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9" h="592">
                  <a:moveTo>
                    <a:pt x="149" y="4"/>
                  </a:moveTo>
                  <a:lnTo>
                    <a:pt x="145" y="8"/>
                  </a:lnTo>
                  <a:lnTo>
                    <a:pt x="136" y="24"/>
                  </a:lnTo>
                  <a:lnTo>
                    <a:pt x="123" y="54"/>
                  </a:lnTo>
                  <a:lnTo>
                    <a:pt x="110" y="104"/>
                  </a:lnTo>
                  <a:lnTo>
                    <a:pt x="99" y="179"/>
                  </a:lnTo>
                  <a:lnTo>
                    <a:pt x="94" y="282"/>
                  </a:lnTo>
                  <a:lnTo>
                    <a:pt x="97" y="418"/>
                  </a:lnTo>
                  <a:lnTo>
                    <a:pt x="112" y="592"/>
                  </a:lnTo>
                  <a:lnTo>
                    <a:pt x="27" y="592"/>
                  </a:lnTo>
                  <a:lnTo>
                    <a:pt x="24" y="575"/>
                  </a:lnTo>
                  <a:lnTo>
                    <a:pt x="17" y="527"/>
                  </a:lnTo>
                  <a:lnTo>
                    <a:pt x="9" y="455"/>
                  </a:lnTo>
                  <a:lnTo>
                    <a:pt x="2" y="367"/>
                  </a:lnTo>
                  <a:lnTo>
                    <a:pt x="0" y="271"/>
                  </a:lnTo>
                  <a:lnTo>
                    <a:pt x="5" y="173"/>
                  </a:lnTo>
                  <a:lnTo>
                    <a:pt x="20" y="80"/>
                  </a:lnTo>
                  <a:lnTo>
                    <a:pt x="48" y="0"/>
                  </a:lnTo>
                  <a:lnTo>
                    <a:pt x="149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53" name="Freeform 533"/>
            <p:cNvSpPr>
              <a:spLocks/>
            </p:cNvSpPr>
            <p:nvPr/>
          </p:nvSpPr>
          <p:spPr bwMode="auto">
            <a:xfrm>
              <a:off x="4048" y="3284"/>
              <a:ext cx="13" cy="54"/>
            </a:xfrm>
            <a:custGeom>
              <a:avLst/>
              <a:gdLst>
                <a:gd name="T0" fmla="*/ 124 w 124"/>
                <a:gd name="T1" fmla="*/ 4 h 490"/>
                <a:gd name="T2" fmla="*/ 121 w 124"/>
                <a:gd name="T3" fmla="*/ 7 h 490"/>
                <a:gd name="T4" fmla="*/ 113 w 124"/>
                <a:gd name="T5" fmla="*/ 21 h 490"/>
                <a:gd name="T6" fmla="*/ 103 w 124"/>
                <a:gd name="T7" fmla="*/ 45 h 490"/>
                <a:gd name="T8" fmla="*/ 91 w 124"/>
                <a:gd name="T9" fmla="*/ 87 h 490"/>
                <a:gd name="T10" fmla="*/ 83 w 124"/>
                <a:gd name="T11" fmla="*/ 148 h 490"/>
                <a:gd name="T12" fmla="*/ 79 w 124"/>
                <a:gd name="T13" fmla="*/ 234 h 490"/>
                <a:gd name="T14" fmla="*/ 81 w 124"/>
                <a:gd name="T15" fmla="*/ 347 h 490"/>
                <a:gd name="T16" fmla="*/ 93 w 124"/>
                <a:gd name="T17" fmla="*/ 490 h 490"/>
                <a:gd name="T18" fmla="*/ 23 w 124"/>
                <a:gd name="T19" fmla="*/ 490 h 490"/>
                <a:gd name="T20" fmla="*/ 21 w 124"/>
                <a:gd name="T21" fmla="*/ 476 h 490"/>
                <a:gd name="T22" fmla="*/ 15 w 124"/>
                <a:gd name="T23" fmla="*/ 436 h 490"/>
                <a:gd name="T24" fmla="*/ 8 w 124"/>
                <a:gd name="T25" fmla="*/ 377 h 490"/>
                <a:gd name="T26" fmla="*/ 2 w 124"/>
                <a:gd name="T27" fmla="*/ 304 h 490"/>
                <a:gd name="T28" fmla="*/ 0 w 124"/>
                <a:gd name="T29" fmla="*/ 224 h 490"/>
                <a:gd name="T30" fmla="*/ 4 w 124"/>
                <a:gd name="T31" fmla="*/ 143 h 490"/>
                <a:gd name="T32" fmla="*/ 17 w 124"/>
                <a:gd name="T33" fmla="*/ 67 h 490"/>
                <a:gd name="T34" fmla="*/ 40 w 124"/>
                <a:gd name="T35" fmla="*/ 0 h 490"/>
                <a:gd name="T36" fmla="*/ 124 w 124"/>
                <a:gd name="T37" fmla="*/ 4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490">
                  <a:moveTo>
                    <a:pt x="124" y="4"/>
                  </a:moveTo>
                  <a:lnTo>
                    <a:pt x="121" y="7"/>
                  </a:lnTo>
                  <a:lnTo>
                    <a:pt x="113" y="21"/>
                  </a:lnTo>
                  <a:lnTo>
                    <a:pt x="103" y="45"/>
                  </a:lnTo>
                  <a:lnTo>
                    <a:pt x="91" y="87"/>
                  </a:lnTo>
                  <a:lnTo>
                    <a:pt x="83" y="148"/>
                  </a:lnTo>
                  <a:lnTo>
                    <a:pt x="79" y="234"/>
                  </a:lnTo>
                  <a:lnTo>
                    <a:pt x="81" y="347"/>
                  </a:lnTo>
                  <a:lnTo>
                    <a:pt x="93" y="490"/>
                  </a:lnTo>
                  <a:lnTo>
                    <a:pt x="23" y="490"/>
                  </a:lnTo>
                  <a:lnTo>
                    <a:pt x="21" y="476"/>
                  </a:lnTo>
                  <a:lnTo>
                    <a:pt x="15" y="436"/>
                  </a:lnTo>
                  <a:lnTo>
                    <a:pt x="8" y="377"/>
                  </a:lnTo>
                  <a:lnTo>
                    <a:pt x="2" y="304"/>
                  </a:lnTo>
                  <a:lnTo>
                    <a:pt x="0" y="224"/>
                  </a:lnTo>
                  <a:lnTo>
                    <a:pt x="4" y="143"/>
                  </a:lnTo>
                  <a:lnTo>
                    <a:pt x="17" y="67"/>
                  </a:lnTo>
                  <a:lnTo>
                    <a:pt x="40" y="0"/>
                  </a:lnTo>
                  <a:lnTo>
                    <a:pt x="124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54" name="Freeform 534"/>
            <p:cNvSpPr>
              <a:spLocks/>
            </p:cNvSpPr>
            <p:nvPr/>
          </p:nvSpPr>
          <p:spPr bwMode="auto">
            <a:xfrm>
              <a:off x="4048" y="3289"/>
              <a:ext cx="11" cy="43"/>
            </a:xfrm>
            <a:custGeom>
              <a:avLst/>
              <a:gdLst>
                <a:gd name="T0" fmla="*/ 99 w 99"/>
                <a:gd name="T1" fmla="*/ 3 h 389"/>
                <a:gd name="T2" fmla="*/ 96 w 99"/>
                <a:gd name="T3" fmla="*/ 6 h 389"/>
                <a:gd name="T4" fmla="*/ 89 w 99"/>
                <a:gd name="T5" fmla="*/ 16 h 389"/>
                <a:gd name="T6" fmla="*/ 81 w 99"/>
                <a:gd name="T7" fmla="*/ 36 h 389"/>
                <a:gd name="T8" fmla="*/ 72 w 99"/>
                <a:gd name="T9" fmla="*/ 69 h 389"/>
                <a:gd name="T10" fmla="*/ 66 w 99"/>
                <a:gd name="T11" fmla="*/ 118 h 389"/>
                <a:gd name="T12" fmla="*/ 62 w 99"/>
                <a:gd name="T13" fmla="*/ 185 h 389"/>
                <a:gd name="T14" fmla="*/ 64 w 99"/>
                <a:gd name="T15" fmla="*/ 275 h 389"/>
                <a:gd name="T16" fmla="*/ 73 w 99"/>
                <a:gd name="T17" fmla="*/ 389 h 389"/>
                <a:gd name="T18" fmla="*/ 18 w 99"/>
                <a:gd name="T19" fmla="*/ 389 h 389"/>
                <a:gd name="T20" fmla="*/ 16 w 99"/>
                <a:gd name="T21" fmla="*/ 378 h 389"/>
                <a:gd name="T22" fmla="*/ 11 w 99"/>
                <a:gd name="T23" fmla="*/ 346 h 389"/>
                <a:gd name="T24" fmla="*/ 6 w 99"/>
                <a:gd name="T25" fmla="*/ 299 h 389"/>
                <a:gd name="T26" fmla="*/ 2 w 99"/>
                <a:gd name="T27" fmla="*/ 242 h 389"/>
                <a:gd name="T28" fmla="*/ 0 w 99"/>
                <a:gd name="T29" fmla="*/ 178 h 389"/>
                <a:gd name="T30" fmla="*/ 4 w 99"/>
                <a:gd name="T31" fmla="*/ 114 h 389"/>
                <a:gd name="T32" fmla="*/ 14 w 99"/>
                <a:gd name="T33" fmla="*/ 52 h 389"/>
                <a:gd name="T34" fmla="*/ 32 w 99"/>
                <a:gd name="T35" fmla="*/ 0 h 389"/>
                <a:gd name="T36" fmla="*/ 99 w 99"/>
                <a:gd name="T37" fmla="*/ 3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389">
                  <a:moveTo>
                    <a:pt x="99" y="3"/>
                  </a:moveTo>
                  <a:lnTo>
                    <a:pt x="96" y="6"/>
                  </a:lnTo>
                  <a:lnTo>
                    <a:pt x="89" y="16"/>
                  </a:lnTo>
                  <a:lnTo>
                    <a:pt x="81" y="36"/>
                  </a:lnTo>
                  <a:lnTo>
                    <a:pt x="72" y="69"/>
                  </a:lnTo>
                  <a:lnTo>
                    <a:pt x="66" y="118"/>
                  </a:lnTo>
                  <a:lnTo>
                    <a:pt x="62" y="185"/>
                  </a:lnTo>
                  <a:lnTo>
                    <a:pt x="64" y="275"/>
                  </a:lnTo>
                  <a:lnTo>
                    <a:pt x="73" y="389"/>
                  </a:lnTo>
                  <a:lnTo>
                    <a:pt x="18" y="389"/>
                  </a:lnTo>
                  <a:lnTo>
                    <a:pt x="16" y="378"/>
                  </a:lnTo>
                  <a:lnTo>
                    <a:pt x="11" y="346"/>
                  </a:lnTo>
                  <a:lnTo>
                    <a:pt x="6" y="299"/>
                  </a:lnTo>
                  <a:lnTo>
                    <a:pt x="2" y="242"/>
                  </a:lnTo>
                  <a:lnTo>
                    <a:pt x="0" y="178"/>
                  </a:lnTo>
                  <a:lnTo>
                    <a:pt x="4" y="114"/>
                  </a:lnTo>
                  <a:lnTo>
                    <a:pt x="14" y="52"/>
                  </a:lnTo>
                  <a:lnTo>
                    <a:pt x="32" y="0"/>
                  </a:lnTo>
                  <a:lnTo>
                    <a:pt x="99" y="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55" name="Freeform 535"/>
            <p:cNvSpPr>
              <a:spLocks/>
            </p:cNvSpPr>
            <p:nvPr/>
          </p:nvSpPr>
          <p:spPr bwMode="auto">
            <a:xfrm>
              <a:off x="4049" y="3295"/>
              <a:ext cx="8" cy="31"/>
            </a:xfrm>
            <a:custGeom>
              <a:avLst/>
              <a:gdLst>
                <a:gd name="T0" fmla="*/ 72 w 72"/>
                <a:gd name="T1" fmla="*/ 2 h 287"/>
                <a:gd name="T2" fmla="*/ 70 w 72"/>
                <a:gd name="T3" fmla="*/ 4 h 287"/>
                <a:gd name="T4" fmla="*/ 66 w 72"/>
                <a:gd name="T5" fmla="*/ 12 h 287"/>
                <a:gd name="T6" fmla="*/ 59 w 72"/>
                <a:gd name="T7" fmla="*/ 27 h 287"/>
                <a:gd name="T8" fmla="*/ 53 w 72"/>
                <a:gd name="T9" fmla="*/ 50 h 287"/>
                <a:gd name="T10" fmla="*/ 48 w 72"/>
                <a:gd name="T11" fmla="*/ 87 h 287"/>
                <a:gd name="T12" fmla="*/ 46 w 72"/>
                <a:gd name="T13" fmla="*/ 137 h 287"/>
                <a:gd name="T14" fmla="*/ 47 w 72"/>
                <a:gd name="T15" fmla="*/ 203 h 287"/>
                <a:gd name="T16" fmla="*/ 54 w 72"/>
                <a:gd name="T17" fmla="*/ 287 h 287"/>
                <a:gd name="T18" fmla="*/ 13 w 72"/>
                <a:gd name="T19" fmla="*/ 287 h 287"/>
                <a:gd name="T20" fmla="*/ 12 w 72"/>
                <a:gd name="T21" fmla="*/ 279 h 287"/>
                <a:gd name="T22" fmla="*/ 8 w 72"/>
                <a:gd name="T23" fmla="*/ 255 h 287"/>
                <a:gd name="T24" fmla="*/ 4 w 72"/>
                <a:gd name="T25" fmla="*/ 220 h 287"/>
                <a:gd name="T26" fmla="*/ 1 w 72"/>
                <a:gd name="T27" fmla="*/ 178 h 287"/>
                <a:gd name="T28" fmla="*/ 0 w 72"/>
                <a:gd name="T29" fmla="*/ 131 h 287"/>
                <a:gd name="T30" fmla="*/ 2 w 72"/>
                <a:gd name="T31" fmla="*/ 84 h 287"/>
                <a:gd name="T32" fmla="*/ 9 w 72"/>
                <a:gd name="T33" fmla="*/ 39 h 287"/>
                <a:gd name="T34" fmla="*/ 23 w 72"/>
                <a:gd name="T35" fmla="*/ 0 h 287"/>
                <a:gd name="T36" fmla="*/ 72 w 72"/>
                <a:gd name="T37" fmla="*/ 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87">
                  <a:moveTo>
                    <a:pt x="72" y="2"/>
                  </a:moveTo>
                  <a:lnTo>
                    <a:pt x="70" y="4"/>
                  </a:lnTo>
                  <a:lnTo>
                    <a:pt x="66" y="12"/>
                  </a:lnTo>
                  <a:lnTo>
                    <a:pt x="59" y="27"/>
                  </a:lnTo>
                  <a:lnTo>
                    <a:pt x="53" y="50"/>
                  </a:lnTo>
                  <a:lnTo>
                    <a:pt x="48" y="87"/>
                  </a:lnTo>
                  <a:lnTo>
                    <a:pt x="46" y="137"/>
                  </a:lnTo>
                  <a:lnTo>
                    <a:pt x="47" y="203"/>
                  </a:lnTo>
                  <a:lnTo>
                    <a:pt x="54" y="287"/>
                  </a:lnTo>
                  <a:lnTo>
                    <a:pt x="13" y="287"/>
                  </a:lnTo>
                  <a:lnTo>
                    <a:pt x="12" y="279"/>
                  </a:lnTo>
                  <a:lnTo>
                    <a:pt x="8" y="255"/>
                  </a:lnTo>
                  <a:lnTo>
                    <a:pt x="4" y="220"/>
                  </a:lnTo>
                  <a:lnTo>
                    <a:pt x="1" y="178"/>
                  </a:lnTo>
                  <a:lnTo>
                    <a:pt x="0" y="131"/>
                  </a:lnTo>
                  <a:lnTo>
                    <a:pt x="2" y="84"/>
                  </a:lnTo>
                  <a:lnTo>
                    <a:pt x="9" y="39"/>
                  </a:lnTo>
                  <a:lnTo>
                    <a:pt x="23" y="0"/>
                  </a:lnTo>
                  <a:lnTo>
                    <a:pt x="72" y="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56" name="Rectangle 536"/>
            <p:cNvSpPr>
              <a:spLocks noChangeArrowheads="1"/>
            </p:cNvSpPr>
            <p:nvPr/>
          </p:nvSpPr>
          <p:spPr bwMode="auto">
            <a:xfrm>
              <a:off x="3944" y="3287"/>
              <a:ext cx="3" cy="10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57" name="Freeform 537"/>
            <p:cNvSpPr>
              <a:spLocks/>
            </p:cNvSpPr>
            <p:nvPr/>
          </p:nvSpPr>
          <p:spPr bwMode="auto">
            <a:xfrm>
              <a:off x="3980" y="3285"/>
              <a:ext cx="39" cy="47"/>
            </a:xfrm>
            <a:custGeom>
              <a:avLst/>
              <a:gdLst>
                <a:gd name="T0" fmla="*/ 33 w 354"/>
                <a:gd name="T1" fmla="*/ 39 h 418"/>
                <a:gd name="T2" fmla="*/ 30 w 354"/>
                <a:gd name="T3" fmla="*/ 48 h 418"/>
                <a:gd name="T4" fmla="*/ 23 w 354"/>
                <a:gd name="T5" fmla="*/ 71 h 418"/>
                <a:gd name="T6" fmla="*/ 15 w 354"/>
                <a:gd name="T7" fmla="*/ 107 h 418"/>
                <a:gd name="T8" fmla="*/ 7 w 354"/>
                <a:gd name="T9" fmla="*/ 155 h 418"/>
                <a:gd name="T10" fmla="*/ 1 w 354"/>
                <a:gd name="T11" fmla="*/ 212 h 418"/>
                <a:gd name="T12" fmla="*/ 0 w 354"/>
                <a:gd name="T13" fmla="*/ 276 h 418"/>
                <a:gd name="T14" fmla="*/ 6 w 354"/>
                <a:gd name="T15" fmla="*/ 345 h 418"/>
                <a:gd name="T16" fmla="*/ 21 w 354"/>
                <a:gd name="T17" fmla="*/ 418 h 418"/>
                <a:gd name="T18" fmla="*/ 21 w 354"/>
                <a:gd name="T19" fmla="*/ 415 h 418"/>
                <a:gd name="T20" fmla="*/ 21 w 354"/>
                <a:gd name="T21" fmla="*/ 405 h 418"/>
                <a:gd name="T22" fmla="*/ 21 w 354"/>
                <a:gd name="T23" fmla="*/ 390 h 418"/>
                <a:gd name="T24" fmla="*/ 21 w 354"/>
                <a:gd name="T25" fmla="*/ 372 h 418"/>
                <a:gd name="T26" fmla="*/ 23 w 354"/>
                <a:gd name="T27" fmla="*/ 348 h 418"/>
                <a:gd name="T28" fmla="*/ 27 w 354"/>
                <a:gd name="T29" fmla="*/ 324 h 418"/>
                <a:gd name="T30" fmla="*/ 31 w 354"/>
                <a:gd name="T31" fmla="*/ 296 h 418"/>
                <a:gd name="T32" fmla="*/ 37 w 354"/>
                <a:gd name="T33" fmla="*/ 267 h 418"/>
                <a:gd name="T34" fmla="*/ 46 w 354"/>
                <a:gd name="T35" fmla="*/ 239 h 418"/>
                <a:gd name="T36" fmla="*/ 57 w 354"/>
                <a:gd name="T37" fmla="*/ 211 h 418"/>
                <a:gd name="T38" fmla="*/ 70 w 354"/>
                <a:gd name="T39" fmla="*/ 185 h 418"/>
                <a:gd name="T40" fmla="*/ 88 w 354"/>
                <a:gd name="T41" fmla="*/ 160 h 418"/>
                <a:gd name="T42" fmla="*/ 109 w 354"/>
                <a:gd name="T43" fmla="*/ 139 h 418"/>
                <a:gd name="T44" fmla="*/ 133 w 354"/>
                <a:gd name="T45" fmla="*/ 121 h 418"/>
                <a:gd name="T46" fmla="*/ 163 w 354"/>
                <a:gd name="T47" fmla="*/ 109 h 418"/>
                <a:gd name="T48" fmla="*/ 197 w 354"/>
                <a:gd name="T49" fmla="*/ 102 h 418"/>
                <a:gd name="T50" fmla="*/ 199 w 354"/>
                <a:gd name="T51" fmla="*/ 100 h 418"/>
                <a:gd name="T52" fmla="*/ 205 w 354"/>
                <a:gd name="T53" fmla="*/ 96 h 418"/>
                <a:gd name="T54" fmla="*/ 215 w 354"/>
                <a:gd name="T55" fmla="*/ 88 h 418"/>
                <a:gd name="T56" fmla="*/ 231 w 354"/>
                <a:gd name="T57" fmla="*/ 78 h 418"/>
                <a:gd name="T58" fmla="*/ 252 w 354"/>
                <a:gd name="T59" fmla="*/ 66 h 418"/>
                <a:gd name="T60" fmla="*/ 280 w 354"/>
                <a:gd name="T61" fmla="*/ 52 h 418"/>
                <a:gd name="T62" fmla="*/ 314 w 354"/>
                <a:gd name="T63" fmla="*/ 35 h 418"/>
                <a:gd name="T64" fmla="*/ 354 w 354"/>
                <a:gd name="T65" fmla="*/ 17 h 418"/>
                <a:gd name="T66" fmla="*/ 352 w 354"/>
                <a:gd name="T67" fmla="*/ 16 h 418"/>
                <a:gd name="T68" fmla="*/ 346 w 354"/>
                <a:gd name="T69" fmla="*/ 15 h 418"/>
                <a:gd name="T70" fmla="*/ 337 w 354"/>
                <a:gd name="T71" fmla="*/ 13 h 418"/>
                <a:gd name="T72" fmla="*/ 324 w 354"/>
                <a:gd name="T73" fmla="*/ 11 h 418"/>
                <a:gd name="T74" fmla="*/ 308 w 354"/>
                <a:gd name="T75" fmla="*/ 8 h 418"/>
                <a:gd name="T76" fmla="*/ 290 w 354"/>
                <a:gd name="T77" fmla="*/ 6 h 418"/>
                <a:gd name="T78" fmla="*/ 269 w 354"/>
                <a:gd name="T79" fmla="*/ 4 h 418"/>
                <a:gd name="T80" fmla="*/ 246 w 354"/>
                <a:gd name="T81" fmla="*/ 1 h 418"/>
                <a:gd name="T82" fmla="*/ 222 w 354"/>
                <a:gd name="T83" fmla="*/ 0 h 418"/>
                <a:gd name="T84" fmla="*/ 197 w 354"/>
                <a:gd name="T85" fmla="*/ 1 h 418"/>
                <a:gd name="T86" fmla="*/ 170 w 354"/>
                <a:gd name="T87" fmla="*/ 3 h 418"/>
                <a:gd name="T88" fmla="*/ 143 w 354"/>
                <a:gd name="T89" fmla="*/ 6 h 418"/>
                <a:gd name="T90" fmla="*/ 115 w 354"/>
                <a:gd name="T91" fmla="*/ 11 h 418"/>
                <a:gd name="T92" fmla="*/ 87 w 354"/>
                <a:gd name="T93" fmla="*/ 18 h 418"/>
                <a:gd name="T94" fmla="*/ 59 w 354"/>
                <a:gd name="T95" fmla="*/ 27 h 418"/>
                <a:gd name="T96" fmla="*/ 33 w 354"/>
                <a:gd name="T97" fmla="*/ 3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4" h="418">
                  <a:moveTo>
                    <a:pt x="33" y="39"/>
                  </a:moveTo>
                  <a:lnTo>
                    <a:pt x="30" y="48"/>
                  </a:lnTo>
                  <a:lnTo>
                    <a:pt x="23" y="71"/>
                  </a:lnTo>
                  <a:lnTo>
                    <a:pt x="15" y="107"/>
                  </a:lnTo>
                  <a:lnTo>
                    <a:pt x="7" y="155"/>
                  </a:lnTo>
                  <a:lnTo>
                    <a:pt x="1" y="212"/>
                  </a:lnTo>
                  <a:lnTo>
                    <a:pt x="0" y="276"/>
                  </a:lnTo>
                  <a:lnTo>
                    <a:pt x="6" y="345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21" y="405"/>
                  </a:lnTo>
                  <a:lnTo>
                    <a:pt x="21" y="390"/>
                  </a:lnTo>
                  <a:lnTo>
                    <a:pt x="21" y="372"/>
                  </a:lnTo>
                  <a:lnTo>
                    <a:pt x="23" y="348"/>
                  </a:lnTo>
                  <a:lnTo>
                    <a:pt x="27" y="324"/>
                  </a:lnTo>
                  <a:lnTo>
                    <a:pt x="31" y="296"/>
                  </a:lnTo>
                  <a:lnTo>
                    <a:pt x="37" y="267"/>
                  </a:lnTo>
                  <a:lnTo>
                    <a:pt x="46" y="239"/>
                  </a:lnTo>
                  <a:lnTo>
                    <a:pt x="57" y="211"/>
                  </a:lnTo>
                  <a:lnTo>
                    <a:pt x="70" y="185"/>
                  </a:lnTo>
                  <a:lnTo>
                    <a:pt x="88" y="160"/>
                  </a:lnTo>
                  <a:lnTo>
                    <a:pt x="109" y="139"/>
                  </a:lnTo>
                  <a:lnTo>
                    <a:pt x="133" y="121"/>
                  </a:lnTo>
                  <a:lnTo>
                    <a:pt x="163" y="109"/>
                  </a:lnTo>
                  <a:lnTo>
                    <a:pt x="197" y="102"/>
                  </a:lnTo>
                  <a:lnTo>
                    <a:pt x="199" y="100"/>
                  </a:lnTo>
                  <a:lnTo>
                    <a:pt x="205" y="96"/>
                  </a:lnTo>
                  <a:lnTo>
                    <a:pt x="215" y="88"/>
                  </a:lnTo>
                  <a:lnTo>
                    <a:pt x="231" y="78"/>
                  </a:lnTo>
                  <a:lnTo>
                    <a:pt x="252" y="66"/>
                  </a:lnTo>
                  <a:lnTo>
                    <a:pt x="280" y="52"/>
                  </a:lnTo>
                  <a:lnTo>
                    <a:pt x="314" y="35"/>
                  </a:lnTo>
                  <a:lnTo>
                    <a:pt x="354" y="17"/>
                  </a:lnTo>
                  <a:lnTo>
                    <a:pt x="352" y="16"/>
                  </a:lnTo>
                  <a:lnTo>
                    <a:pt x="346" y="15"/>
                  </a:lnTo>
                  <a:lnTo>
                    <a:pt x="337" y="13"/>
                  </a:lnTo>
                  <a:lnTo>
                    <a:pt x="324" y="11"/>
                  </a:lnTo>
                  <a:lnTo>
                    <a:pt x="308" y="8"/>
                  </a:lnTo>
                  <a:lnTo>
                    <a:pt x="290" y="6"/>
                  </a:lnTo>
                  <a:lnTo>
                    <a:pt x="269" y="4"/>
                  </a:lnTo>
                  <a:lnTo>
                    <a:pt x="246" y="1"/>
                  </a:lnTo>
                  <a:lnTo>
                    <a:pt x="222" y="0"/>
                  </a:lnTo>
                  <a:lnTo>
                    <a:pt x="197" y="1"/>
                  </a:lnTo>
                  <a:lnTo>
                    <a:pt x="170" y="3"/>
                  </a:lnTo>
                  <a:lnTo>
                    <a:pt x="143" y="6"/>
                  </a:lnTo>
                  <a:lnTo>
                    <a:pt x="115" y="11"/>
                  </a:lnTo>
                  <a:lnTo>
                    <a:pt x="87" y="18"/>
                  </a:lnTo>
                  <a:lnTo>
                    <a:pt x="59" y="27"/>
                  </a:lnTo>
                  <a:lnTo>
                    <a:pt x="33" y="3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58" name="Freeform 538"/>
            <p:cNvSpPr>
              <a:spLocks/>
            </p:cNvSpPr>
            <p:nvPr/>
          </p:nvSpPr>
          <p:spPr bwMode="auto">
            <a:xfrm>
              <a:off x="3925" y="3320"/>
              <a:ext cx="32" cy="8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8 h 79"/>
                <a:gd name="T16" fmla="*/ 51 w 290"/>
                <a:gd name="T17" fmla="*/ 12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8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5 h 79"/>
                <a:gd name="T36" fmla="*/ 281 w 290"/>
                <a:gd name="T37" fmla="*/ 44 h 79"/>
                <a:gd name="T38" fmla="*/ 274 w 290"/>
                <a:gd name="T39" fmla="*/ 42 h 79"/>
                <a:gd name="T40" fmla="*/ 263 w 290"/>
                <a:gd name="T41" fmla="*/ 39 h 79"/>
                <a:gd name="T42" fmla="*/ 249 w 290"/>
                <a:gd name="T43" fmla="*/ 35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2 h 79"/>
                <a:gd name="T52" fmla="*/ 144 w 290"/>
                <a:gd name="T53" fmla="*/ 21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8"/>
                  </a:lnTo>
                  <a:lnTo>
                    <a:pt x="51" y="12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8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5"/>
                  </a:lnTo>
                  <a:lnTo>
                    <a:pt x="281" y="44"/>
                  </a:lnTo>
                  <a:lnTo>
                    <a:pt x="274" y="42"/>
                  </a:lnTo>
                  <a:lnTo>
                    <a:pt x="263" y="39"/>
                  </a:lnTo>
                  <a:lnTo>
                    <a:pt x="249" y="35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2"/>
                  </a:lnTo>
                  <a:lnTo>
                    <a:pt x="144" y="21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59" name="Freeform 539"/>
            <p:cNvSpPr>
              <a:spLocks/>
            </p:cNvSpPr>
            <p:nvPr/>
          </p:nvSpPr>
          <p:spPr bwMode="auto">
            <a:xfrm>
              <a:off x="3925" y="3299"/>
              <a:ext cx="32" cy="9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7 h 79"/>
                <a:gd name="T16" fmla="*/ 51 w 290"/>
                <a:gd name="T17" fmla="*/ 11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7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4 h 79"/>
                <a:gd name="T36" fmla="*/ 281 w 290"/>
                <a:gd name="T37" fmla="*/ 43 h 79"/>
                <a:gd name="T38" fmla="*/ 274 w 290"/>
                <a:gd name="T39" fmla="*/ 41 h 79"/>
                <a:gd name="T40" fmla="*/ 263 w 290"/>
                <a:gd name="T41" fmla="*/ 38 h 79"/>
                <a:gd name="T42" fmla="*/ 249 w 290"/>
                <a:gd name="T43" fmla="*/ 34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1 h 79"/>
                <a:gd name="T52" fmla="*/ 144 w 290"/>
                <a:gd name="T53" fmla="*/ 20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7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4"/>
                  </a:lnTo>
                  <a:lnTo>
                    <a:pt x="281" y="43"/>
                  </a:lnTo>
                  <a:lnTo>
                    <a:pt x="274" y="41"/>
                  </a:lnTo>
                  <a:lnTo>
                    <a:pt x="263" y="38"/>
                  </a:lnTo>
                  <a:lnTo>
                    <a:pt x="249" y="34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1"/>
                  </a:lnTo>
                  <a:lnTo>
                    <a:pt x="144" y="20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60" name="Freeform 540"/>
            <p:cNvSpPr>
              <a:spLocks/>
            </p:cNvSpPr>
            <p:nvPr/>
          </p:nvSpPr>
          <p:spPr bwMode="auto">
            <a:xfrm>
              <a:off x="3955" y="3289"/>
              <a:ext cx="52" cy="96"/>
            </a:xfrm>
            <a:custGeom>
              <a:avLst/>
              <a:gdLst>
                <a:gd name="T0" fmla="*/ 0 w 469"/>
                <a:gd name="T1" fmla="*/ 0 h 868"/>
                <a:gd name="T2" fmla="*/ 0 w 469"/>
                <a:gd name="T3" fmla="*/ 840 h 868"/>
                <a:gd name="T4" fmla="*/ 142 w 469"/>
                <a:gd name="T5" fmla="*/ 868 h 868"/>
                <a:gd name="T6" fmla="*/ 136 w 469"/>
                <a:gd name="T7" fmla="*/ 755 h 868"/>
                <a:gd name="T8" fmla="*/ 469 w 469"/>
                <a:gd name="T9" fmla="*/ 806 h 868"/>
                <a:gd name="T10" fmla="*/ 463 w 469"/>
                <a:gd name="T11" fmla="*/ 761 h 868"/>
                <a:gd name="T12" fmla="*/ 232 w 469"/>
                <a:gd name="T13" fmla="*/ 732 h 868"/>
                <a:gd name="T14" fmla="*/ 226 w 469"/>
                <a:gd name="T15" fmla="*/ 635 h 868"/>
                <a:gd name="T16" fmla="*/ 68 w 469"/>
                <a:gd name="T17" fmla="*/ 635 h 868"/>
                <a:gd name="T18" fmla="*/ 64 w 469"/>
                <a:gd name="T19" fmla="*/ 623 h 868"/>
                <a:gd name="T20" fmla="*/ 53 w 469"/>
                <a:gd name="T21" fmla="*/ 587 h 868"/>
                <a:gd name="T22" fmla="*/ 39 w 469"/>
                <a:gd name="T23" fmla="*/ 530 h 868"/>
                <a:gd name="T24" fmla="*/ 25 w 469"/>
                <a:gd name="T25" fmla="*/ 455 h 868"/>
                <a:gd name="T26" fmla="*/ 14 w 469"/>
                <a:gd name="T27" fmla="*/ 365 h 868"/>
                <a:gd name="T28" fmla="*/ 10 w 469"/>
                <a:gd name="T29" fmla="*/ 262 h 868"/>
                <a:gd name="T30" fmla="*/ 19 w 469"/>
                <a:gd name="T31" fmla="*/ 149 h 868"/>
                <a:gd name="T32" fmla="*/ 40 w 469"/>
                <a:gd name="T33" fmla="*/ 29 h 868"/>
                <a:gd name="T34" fmla="*/ 0 w 469"/>
                <a:gd name="T35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9" h="868">
                  <a:moveTo>
                    <a:pt x="0" y="0"/>
                  </a:moveTo>
                  <a:lnTo>
                    <a:pt x="0" y="840"/>
                  </a:lnTo>
                  <a:lnTo>
                    <a:pt x="142" y="868"/>
                  </a:lnTo>
                  <a:lnTo>
                    <a:pt x="136" y="755"/>
                  </a:lnTo>
                  <a:lnTo>
                    <a:pt x="469" y="806"/>
                  </a:lnTo>
                  <a:lnTo>
                    <a:pt x="463" y="761"/>
                  </a:lnTo>
                  <a:lnTo>
                    <a:pt x="232" y="732"/>
                  </a:lnTo>
                  <a:lnTo>
                    <a:pt x="226" y="635"/>
                  </a:lnTo>
                  <a:lnTo>
                    <a:pt x="68" y="635"/>
                  </a:lnTo>
                  <a:lnTo>
                    <a:pt x="64" y="623"/>
                  </a:lnTo>
                  <a:lnTo>
                    <a:pt x="53" y="587"/>
                  </a:lnTo>
                  <a:lnTo>
                    <a:pt x="39" y="530"/>
                  </a:lnTo>
                  <a:lnTo>
                    <a:pt x="25" y="455"/>
                  </a:lnTo>
                  <a:lnTo>
                    <a:pt x="14" y="365"/>
                  </a:lnTo>
                  <a:lnTo>
                    <a:pt x="10" y="262"/>
                  </a:lnTo>
                  <a:lnTo>
                    <a:pt x="19" y="149"/>
                  </a:lnTo>
                  <a:lnTo>
                    <a:pt x="4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61" name="Freeform 541"/>
            <p:cNvSpPr>
              <a:spLocks/>
            </p:cNvSpPr>
            <p:nvPr/>
          </p:nvSpPr>
          <p:spPr bwMode="auto">
            <a:xfrm>
              <a:off x="3981" y="3267"/>
              <a:ext cx="67" cy="13"/>
            </a:xfrm>
            <a:custGeom>
              <a:avLst/>
              <a:gdLst>
                <a:gd name="T0" fmla="*/ 0 w 604"/>
                <a:gd name="T1" fmla="*/ 118 h 118"/>
                <a:gd name="T2" fmla="*/ 3 w 604"/>
                <a:gd name="T3" fmla="*/ 117 h 118"/>
                <a:gd name="T4" fmla="*/ 14 w 604"/>
                <a:gd name="T5" fmla="*/ 113 h 118"/>
                <a:gd name="T6" fmla="*/ 29 w 604"/>
                <a:gd name="T7" fmla="*/ 108 h 118"/>
                <a:gd name="T8" fmla="*/ 50 w 604"/>
                <a:gd name="T9" fmla="*/ 101 h 118"/>
                <a:gd name="T10" fmla="*/ 77 w 604"/>
                <a:gd name="T11" fmla="*/ 93 h 118"/>
                <a:gd name="T12" fmla="*/ 107 w 604"/>
                <a:gd name="T13" fmla="*/ 85 h 118"/>
                <a:gd name="T14" fmla="*/ 143 w 604"/>
                <a:gd name="T15" fmla="*/ 76 h 118"/>
                <a:gd name="T16" fmla="*/ 181 w 604"/>
                <a:gd name="T17" fmla="*/ 69 h 118"/>
                <a:gd name="T18" fmla="*/ 224 w 604"/>
                <a:gd name="T19" fmla="*/ 62 h 118"/>
                <a:gd name="T20" fmla="*/ 270 w 604"/>
                <a:gd name="T21" fmla="*/ 57 h 118"/>
                <a:gd name="T22" fmla="*/ 319 w 604"/>
                <a:gd name="T23" fmla="*/ 53 h 118"/>
                <a:gd name="T24" fmla="*/ 369 w 604"/>
                <a:gd name="T25" fmla="*/ 52 h 118"/>
                <a:gd name="T26" fmla="*/ 422 w 604"/>
                <a:gd name="T27" fmla="*/ 53 h 118"/>
                <a:gd name="T28" fmla="*/ 476 w 604"/>
                <a:gd name="T29" fmla="*/ 58 h 118"/>
                <a:gd name="T30" fmla="*/ 531 w 604"/>
                <a:gd name="T31" fmla="*/ 66 h 118"/>
                <a:gd name="T32" fmla="*/ 587 w 604"/>
                <a:gd name="T33" fmla="*/ 78 h 118"/>
                <a:gd name="T34" fmla="*/ 604 w 604"/>
                <a:gd name="T35" fmla="*/ 0 h 118"/>
                <a:gd name="T36" fmla="*/ 600 w 604"/>
                <a:gd name="T37" fmla="*/ 0 h 118"/>
                <a:gd name="T38" fmla="*/ 587 w 604"/>
                <a:gd name="T39" fmla="*/ 0 h 118"/>
                <a:gd name="T40" fmla="*/ 566 w 604"/>
                <a:gd name="T41" fmla="*/ 0 h 118"/>
                <a:gd name="T42" fmla="*/ 540 w 604"/>
                <a:gd name="T43" fmla="*/ 1 h 118"/>
                <a:gd name="T44" fmla="*/ 507 w 604"/>
                <a:gd name="T45" fmla="*/ 2 h 118"/>
                <a:gd name="T46" fmla="*/ 470 w 604"/>
                <a:gd name="T47" fmla="*/ 3 h 118"/>
                <a:gd name="T48" fmla="*/ 428 w 604"/>
                <a:gd name="T49" fmla="*/ 6 h 118"/>
                <a:gd name="T50" fmla="*/ 383 w 604"/>
                <a:gd name="T51" fmla="*/ 8 h 118"/>
                <a:gd name="T52" fmla="*/ 335 w 604"/>
                <a:gd name="T53" fmla="*/ 12 h 118"/>
                <a:gd name="T54" fmla="*/ 285 w 604"/>
                <a:gd name="T55" fmla="*/ 16 h 118"/>
                <a:gd name="T56" fmla="*/ 235 w 604"/>
                <a:gd name="T57" fmla="*/ 21 h 118"/>
                <a:gd name="T58" fmla="*/ 186 w 604"/>
                <a:gd name="T59" fmla="*/ 28 h 118"/>
                <a:gd name="T60" fmla="*/ 136 w 604"/>
                <a:gd name="T61" fmla="*/ 36 h 118"/>
                <a:gd name="T62" fmla="*/ 88 w 604"/>
                <a:gd name="T63" fmla="*/ 45 h 118"/>
                <a:gd name="T64" fmla="*/ 42 w 604"/>
                <a:gd name="T65" fmla="*/ 55 h 118"/>
                <a:gd name="T66" fmla="*/ 0 w 604"/>
                <a:gd name="T67" fmla="*/ 67 h 118"/>
                <a:gd name="T68" fmla="*/ 0 w 604"/>
                <a:gd name="T6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4" h="118">
                  <a:moveTo>
                    <a:pt x="0" y="118"/>
                  </a:moveTo>
                  <a:lnTo>
                    <a:pt x="3" y="117"/>
                  </a:lnTo>
                  <a:lnTo>
                    <a:pt x="14" y="113"/>
                  </a:lnTo>
                  <a:lnTo>
                    <a:pt x="29" y="108"/>
                  </a:lnTo>
                  <a:lnTo>
                    <a:pt x="50" y="101"/>
                  </a:lnTo>
                  <a:lnTo>
                    <a:pt x="77" y="93"/>
                  </a:lnTo>
                  <a:lnTo>
                    <a:pt x="107" y="85"/>
                  </a:lnTo>
                  <a:lnTo>
                    <a:pt x="143" y="76"/>
                  </a:lnTo>
                  <a:lnTo>
                    <a:pt x="181" y="69"/>
                  </a:lnTo>
                  <a:lnTo>
                    <a:pt x="224" y="62"/>
                  </a:lnTo>
                  <a:lnTo>
                    <a:pt x="270" y="57"/>
                  </a:lnTo>
                  <a:lnTo>
                    <a:pt x="319" y="53"/>
                  </a:lnTo>
                  <a:lnTo>
                    <a:pt x="369" y="52"/>
                  </a:lnTo>
                  <a:lnTo>
                    <a:pt x="422" y="53"/>
                  </a:lnTo>
                  <a:lnTo>
                    <a:pt x="476" y="58"/>
                  </a:lnTo>
                  <a:lnTo>
                    <a:pt x="531" y="66"/>
                  </a:lnTo>
                  <a:lnTo>
                    <a:pt x="587" y="78"/>
                  </a:lnTo>
                  <a:lnTo>
                    <a:pt x="604" y="0"/>
                  </a:lnTo>
                  <a:lnTo>
                    <a:pt x="600" y="0"/>
                  </a:lnTo>
                  <a:lnTo>
                    <a:pt x="587" y="0"/>
                  </a:lnTo>
                  <a:lnTo>
                    <a:pt x="566" y="0"/>
                  </a:lnTo>
                  <a:lnTo>
                    <a:pt x="540" y="1"/>
                  </a:lnTo>
                  <a:lnTo>
                    <a:pt x="507" y="2"/>
                  </a:lnTo>
                  <a:lnTo>
                    <a:pt x="470" y="3"/>
                  </a:lnTo>
                  <a:lnTo>
                    <a:pt x="428" y="6"/>
                  </a:lnTo>
                  <a:lnTo>
                    <a:pt x="383" y="8"/>
                  </a:lnTo>
                  <a:lnTo>
                    <a:pt x="335" y="12"/>
                  </a:lnTo>
                  <a:lnTo>
                    <a:pt x="285" y="16"/>
                  </a:lnTo>
                  <a:lnTo>
                    <a:pt x="235" y="21"/>
                  </a:lnTo>
                  <a:lnTo>
                    <a:pt x="186" y="28"/>
                  </a:lnTo>
                  <a:lnTo>
                    <a:pt x="136" y="36"/>
                  </a:lnTo>
                  <a:lnTo>
                    <a:pt x="88" y="45"/>
                  </a:lnTo>
                  <a:lnTo>
                    <a:pt x="42" y="55"/>
                  </a:lnTo>
                  <a:lnTo>
                    <a:pt x="0" y="67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62" name="Freeform 542"/>
            <p:cNvSpPr>
              <a:spLocks/>
            </p:cNvSpPr>
            <p:nvPr/>
          </p:nvSpPr>
          <p:spPr bwMode="auto">
            <a:xfrm>
              <a:off x="3942" y="3387"/>
              <a:ext cx="113" cy="38"/>
            </a:xfrm>
            <a:custGeom>
              <a:avLst/>
              <a:gdLst>
                <a:gd name="T0" fmla="*/ 430 w 1017"/>
                <a:gd name="T1" fmla="*/ 326 h 337"/>
                <a:gd name="T2" fmla="*/ 432 w 1017"/>
                <a:gd name="T3" fmla="*/ 325 h 337"/>
                <a:gd name="T4" fmla="*/ 438 w 1017"/>
                <a:gd name="T5" fmla="*/ 323 h 337"/>
                <a:gd name="T6" fmla="*/ 447 w 1017"/>
                <a:gd name="T7" fmla="*/ 319 h 337"/>
                <a:gd name="T8" fmla="*/ 459 w 1017"/>
                <a:gd name="T9" fmla="*/ 314 h 337"/>
                <a:gd name="T10" fmla="*/ 474 w 1017"/>
                <a:gd name="T11" fmla="*/ 308 h 337"/>
                <a:gd name="T12" fmla="*/ 491 w 1017"/>
                <a:gd name="T13" fmla="*/ 301 h 337"/>
                <a:gd name="T14" fmla="*/ 509 w 1017"/>
                <a:gd name="T15" fmla="*/ 291 h 337"/>
                <a:gd name="T16" fmla="*/ 528 w 1017"/>
                <a:gd name="T17" fmla="*/ 282 h 337"/>
                <a:gd name="T18" fmla="*/ 549 w 1017"/>
                <a:gd name="T19" fmla="*/ 272 h 337"/>
                <a:gd name="T20" fmla="*/ 568 w 1017"/>
                <a:gd name="T21" fmla="*/ 260 h 337"/>
                <a:gd name="T22" fmla="*/ 587 w 1017"/>
                <a:gd name="T23" fmla="*/ 248 h 337"/>
                <a:gd name="T24" fmla="*/ 606 w 1017"/>
                <a:gd name="T25" fmla="*/ 235 h 337"/>
                <a:gd name="T26" fmla="*/ 623 w 1017"/>
                <a:gd name="T27" fmla="*/ 222 h 337"/>
                <a:gd name="T28" fmla="*/ 638 w 1017"/>
                <a:gd name="T29" fmla="*/ 208 h 337"/>
                <a:gd name="T30" fmla="*/ 651 w 1017"/>
                <a:gd name="T31" fmla="*/ 193 h 337"/>
                <a:gd name="T32" fmla="*/ 662 w 1017"/>
                <a:gd name="T33" fmla="*/ 179 h 337"/>
                <a:gd name="T34" fmla="*/ 0 w 1017"/>
                <a:gd name="T35" fmla="*/ 17 h 337"/>
                <a:gd name="T36" fmla="*/ 51 w 1017"/>
                <a:gd name="T37" fmla="*/ 0 h 337"/>
                <a:gd name="T38" fmla="*/ 1017 w 1017"/>
                <a:gd name="T39" fmla="*/ 237 h 337"/>
                <a:gd name="T40" fmla="*/ 977 w 1017"/>
                <a:gd name="T41" fmla="*/ 260 h 337"/>
                <a:gd name="T42" fmla="*/ 698 w 1017"/>
                <a:gd name="T43" fmla="*/ 188 h 337"/>
                <a:gd name="T44" fmla="*/ 697 w 1017"/>
                <a:gd name="T45" fmla="*/ 189 h 337"/>
                <a:gd name="T46" fmla="*/ 695 w 1017"/>
                <a:gd name="T47" fmla="*/ 192 h 337"/>
                <a:gd name="T48" fmla="*/ 691 w 1017"/>
                <a:gd name="T49" fmla="*/ 196 h 337"/>
                <a:gd name="T50" fmla="*/ 685 w 1017"/>
                <a:gd name="T51" fmla="*/ 202 h 337"/>
                <a:gd name="T52" fmla="*/ 678 w 1017"/>
                <a:gd name="T53" fmla="*/ 211 h 337"/>
                <a:gd name="T54" fmla="*/ 668 w 1017"/>
                <a:gd name="T55" fmla="*/ 219 h 337"/>
                <a:gd name="T56" fmla="*/ 657 w 1017"/>
                <a:gd name="T57" fmla="*/ 229 h 337"/>
                <a:gd name="T58" fmla="*/ 642 w 1017"/>
                <a:gd name="T59" fmla="*/ 239 h 337"/>
                <a:gd name="T60" fmla="*/ 626 w 1017"/>
                <a:gd name="T61" fmla="*/ 250 h 337"/>
                <a:gd name="T62" fmla="*/ 609 w 1017"/>
                <a:gd name="T63" fmla="*/ 263 h 337"/>
                <a:gd name="T64" fmla="*/ 587 w 1017"/>
                <a:gd name="T65" fmla="*/ 275 h 337"/>
                <a:gd name="T66" fmla="*/ 565 w 1017"/>
                <a:gd name="T67" fmla="*/ 287 h 337"/>
                <a:gd name="T68" fmla="*/ 540 w 1017"/>
                <a:gd name="T69" fmla="*/ 301 h 337"/>
                <a:gd name="T70" fmla="*/ 511 w 1017"/>
                <a:gd name="T71" fmla="*/ 313 h 337"/>
                <a:gd name="T72" fmla="*/ 480 w 1017"/>
                <a:gd name="T73" fmla="*/ 325 h 337"/>
                <a:gd name="T74" fmla="*/ 447 w 1017"/>
                <a:gd name="T75" fmla="*/ 337 h 337"/>
                <a:gd name="T76" fmla="*/ 430 w 1017"/>
                <a:gd name="T77" fmla="*/ 32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17" h="337">
                  <a:moveTo>
                    <a:pt x="430" y="326"/>
                  </a:moveTo>
                  <a:lnTo>
                    <a:pt x="432" y="325"/>
                  </a:lnTo>
                  <a:lnTo>
                    <a:pt x="438" y="323"/>
                  </a:lnTo>
                  <a:lnTo>
                    <a:pt x="447" y="319"/>
                  </a:lnTo>
                  <a:lnTo>
                    <a:pt x="459" y="314"/>
                  </a:lnTo>
                  <a:lnTo>
                    <a:pt x="474" y="308"/>
                  </a:lnTo>
                  <a:lnTo>
                    <a:pt x="491" y="301"/>
                  </a:lnTo>
                  <a:lnTo>
                    <a:pt x="509" y="291"/>
                  </a:lnTo>
                  <a:lnTo>
                    <a:pt x="528" y="282"/>
                  </a:lnTo>
                  <a:lnTo>
                    <a:pt x="549" y="272"/>
                  </a:lnTo>
                  <a:lnTo>
                    <a:pt x="568" y="260"/>
                  </a:lnTo>
                  <a:lnTo>
                    <a:pt x="587" y="248"/>
                  </a:lnTo>
                  <a:lnTo>
                    <a:pt x="606" y="235"/>
                  </a:lnTo>
                  <a:lnTo>
                    <a:pt x="623" y="222"/>
                  </a:lnTo>
                  <a:lnTo>
                    <a:pt x="638" y="208"/>
                  </a:lnTo>
                  <a:lnTo>
                    <a:pt x="651" y="193"/>
                  </a:lnTo>
                  <a:lnTo>
                    <a:pt x="662" y="179"/>
                  </a:lnTo>
                  <a:lnTo>
                    <a:pt x="0" y="17"/>
                  </a:lnTo>
                  <a:lnTo>
                    <a:pt x="51" y="0"/>
                  </a:lnTo>
                  <a:lnTo>
                    <a:pt x="1017" y="237"/>
                  </a:lnTo>
                  <a:lnTo>
                    <a:pt x="977" y="260"/>
                  </a:lnTo>
                  <a:lnTo>
                    <a:pt x="698" y="188"/>
                  </a:lnTo>
                  <a:lnTo>
                    <a:pt x="697" y="189"/>
                  </a:lnTo>
                  <a:lnTo>
                    <a:pt x="695" y="192"/>
                  </a:lnTo>
                  <a:lnTo>
                    <a:pt x="691" y="196"/>
                  </a:lnTo>
                  <a:lnTo>
                    <a:pt x="685" y="202"/>
                  </a:lnTo>
                  <a:lnTo>
                    <a:pt x="678" y="211"/>
                  </a:lnTo>
                  <a:lnTo>
                    <a:pt x="668" y="219"/>
                  </a:lnTo>
                  <a:lnTo>
                    <a:pt x="657" y="229"/>
                  </a:lnTo>
                  <a:lnTo>
                    <a:pt x="642" y="239"/>
                  </a:lnTo>
                  <a:lnTo>
                    <a:pt x="626" y="250"/>
                  </a:lnTo>
                  <a:lnTo>
                    <a:pt x="609" y="263"/>
                  </a:lnTo>
                  <a:lnTo>
                    <a:pt x="587" y="275"/>
                  </a:lnTo>
                  <a:lnTo>
                    <a:pt x="565" y="287"/>
                  </a:lnTo>
                  <a:lnTo>
                    <a:pt x="540" y="301"/>
                  </a:lnTo>
                  <a:lnTo>
                    <a:pt x="511" y="313"/>
                  </a:lnTo>
                  <a:lnTo>
                    <a:pt x="480" y="325"/>
                  </a:lnTo>
                  <a:lnTo>
                    <a:pt x="447" y="337"/>
                  </a:lnTo>
                  <a:lnTo>
                    <a:pt x="430" y="3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63" name="Freeform 543"/>
            <p:cNvSpPr>
              <a:spLocks/>
            </p:cNvSpPr>
            <p:nvPr/>
          </p:nvSpPr>
          <p:spPr bwMode="auto">
            <a:xfrm>
              <a:off x="3918" y="3397"/>
              <a:ext cx="116" cy="34"/>
            </a:xfrm>
            <a:custGeom>
              <a:avLst/>
              <a:gdLst>
                <a:gd name="T0" fmla="*/ 0 w 1036"/>
                <a:gd name="T1" fmla="*/ 0 h 303"/>
                <a:gd name="T2" fmla="*/ 1013 w 1036"/>
                <a:gd name="T3" fmla="*/ 303 h 303"/>
                <a:gd name="T4" fmla="*/ 1036 w 1036"/>
                <a:gd name="T5" fmla="*/ 303 h 303"/>
                <a:gd name="T6" fmla="*/ 31 w 1036"/>
                <a:gd name="T7" fmla="*/ 0 h 303"/>
                <a:gd name="T8" fmla="*/ 0 w 1036"/>
                <a:gd name="T9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303">
                  <a:moveTo>
                    <a:pt x="0" y="0"/>
                  </a:moveTo>
                  <a:lnTo>
                    <a:pt x="1013" y="303"/>
                  </a:lnTo>
                  <a:lnTo>
                    <a:pt x="1036" y="303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64" name="Freeform 544"/>
            <p:cNvSpPr>
              <a:spLocks/>
            </p:cNvSpPr>
            <p:nvPr/>
          </p:nvSpPr>
          <p:spPr bwMode="auto">
            <a:xfrm>
              <a:off x="3938" y="3393"/>
              <a:ext cx="113" cy="30"/>
            </a:xfrm>
            <a:custGeom>
              <a:avLst/>
              <a:gdLst>
                <a:gd name="T0" fmla="*/ 0 w 1023"/>
                <a:gd name="T1" fmla="*/ 1 h 270"/>
                <a:gd name="T2" fmla="*/ 1001 w 1023"/>
                <a:gd name="T3" fmla="*/ 270 h 270"/>
                <a:gd name="T4" fmla="*/ 1023 w 1023"/>
                <a:gd name="T5" fmla="*/ 269 h 270"/>
                <a:gd name="T6" fmla="*/ 31 w 1023"/>
                <a:gd name="T7" fmla="*/ 0 h 270"/>
                <a:gd name="T8" fmla="*/ 0 w 1023"/>
                <a:gd name="T9" fmla="*/ 1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3" h="270">
                  <a:moveTo>
                    <a:pt x="0" y="1"/>
                  </a:moveTo>
                  <a:lnTo>
                    <a:pt x="1001" y="270"/>
                  </a:lnTo>
                  <a:lnTo>
                    <a:pt x="1023" y="269"/>
                  </a:lnTo>
                  <a:lnTo>
                    <a:pt x="3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65" name="Freeform 545"/>
            <p:cNvSpPr>
              <a:spLocks/>
            </p:cNvSpPr>
            <p:nvPr/>
          </p:nvSpPr>
          <p:spPr bwMode="auto">
            <a:xfrm>
              <a:off x="3929" y="3394"/>
              <a:ext cx="114" cy="33"/>
            </a:xfrm>
            <a:custGeom>
              <a:avLst/>
              <a:gdLst>
                <a:gd name="T0" fmla="*/ 0 w 1028"/>
                <a:gd name="T1" fmla="*/ 0 h 299"/>
                <a:gd name="T2" fmla="*/ 1009 w 1028"/>
                <a:gd name="T3" fmla="*/ 299 h 299"/>
                <a:gd name="T4" fmla="*/ 1028 w 1028"/>
                <a:gd name="T5" fmla="*/ 292 h 299"/>
                <a:gd name="T6" fmla="*/ 30 w 1028"/>
                <a:gd name="T7" fmla="*/ 0 h 299"/>
                <a:gd name="T8" fmla="*/ 0 w 1028"/>
                <a:gd name="T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8" h="299">
                  <a:moveTo>
                    <a:pt x="0" y="0"/>
                  </a:moveTo>
                  <a:lnTo>
                    <a:pt x="1009" y="299"/>
                  </a:lnTo>
                  <a:lnTo>
                    <a:pt x="1028" y="292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312866" name="AutoShape 546"/>
          <p:cNvSpPr>
            <a:spLocks noChangeAspect="1" noChangeArrowheads="1" noTextEdit="1"/>
          </p:cNvSpPr>
          <p:nvPr/>
        </p:nvSpPr>
        <p:spPr bwMode="auto">
          <a:xfrm>
            <a:off x="5494338" y="3140075"/>
            <a:ext cx="26035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67" name="Freeform 547"/>
          <p:cNvSpPr>
            <a:spLocks/>
          </p:cNvSpPr>
          <p:nvPr/>
        </p:nvSpPr>
        <p:spPr bwMode="auto">
          <a:xfrm>
            <a:off x="5495925" y="3140075"/>
            <a:ext cx="258763" cy="268288"/>
          </a:xfrm>
          <a:custGeom>
            <a:avLst/>
            <a:gdLst>
              <a:gd name="T0" fmla="*/ 653 w 1894"/>
              <a:gd name="T1" fmla="*/ 0 h 1904"/>
              <a:gd name="T2" fmla="*/ 668 w 1894"/>
              <a:gd name="T3" fmla="*/ 0 h 1904"/>
              <a:gd name="T4" fmla="*/ 699 w 1894"/>
              <a:gd name="T5" fmla="*/ 1 h 1904"/>
              <a:gd name="T6" fmla="*/ 742 w 1894"/>
              <a:gd name="T7" fmla="*/ 3 h 1904"/>
              <a:gd name="T8" fmla="*/ 799 w 1894"/>
              <a:gd name="T9" fmla="*/ 6 h 1904"/>
              <a:gd name="T10" fmla="*/ 865 w 1894"/>
              <a:gd name="T11" fmla="*/ 10 h 1904"/>
              <a:gd name="T12" fmla="*/ 941 w 1894"/>
              <a:gd name="T13" fmla="*/ 17 h 1904"/>
              <a:gd name="T14" fmla="*/ 1025 w 1894"/>
              <a:gd name="T15" fmla="*/ 26 h 1904"/>
              <a:gd name="T16" fmla="*/ 1116 w 1894"/>
              <a:gd name="T17" fmla="*/ 38 h 1904"/>
              <a:gd name="T18" fmla="*/ 1213 w 1894"/>
              <a:gd name="T19" fmla="*/ 55 h 1904"/>
              <a:gd name="T20" fmla="*/ 1315 w 1894"/>
              <a:gd name="T21" fmla="*/ 73 h 1904"/>
              <a:gd name="T22" fmla="*/ 1418 w 1894"/>
              <a:gd name="T23" fmla="*/ 97 h 1904"/>
              <a:gd name="T24" fmla="*/ 1525 w 1894"/>
              <a:gd name="T25" fmla="*/ 125 h 1904"/>
              <a:gd name="T26" fmla="*/ 1632 w 1894"/>
              <a:gd name="T27" fmla="*/ 159 h 1904"/>
              <a:gd name="T28" fmla="*/ 1739 w 1894"/>
              <a:gd name="T29" fmla="*/ 197 h 1904"/>
              <a:gd name="T30" fmla="*/ 1843 w 1894"/>
              <a:gd name="T31" fmla="*/ 241 h 1904"/>
              <a:gd name="T32" fmla="*/ 1729 w 1894"/>
              <a:gd name="T33" fmla="*/ 1139 h 1904"/>
              <a:gd name="T34" fmla="*/ 1742 w 1894"/>
              <a:gd name="T35" fmla="*/ 1146 h 1904"/>
              <a:gd name="T36" fmla="*/ 1768 w 1894"/>
              <a:gd name="T37" fmla="*/ 1173 h 1904"/>
              <a:gd name="T38" fmla="*/ 1781 w 1894"/>
              <a:gd name="T39" fmla="*/ 1234 h 1904"/>
              <a:gd name="T40" fmla="*/ 1760 w 1894"/>
              <a:gd name="T41" fmla="*/ 1341 h 1904"/>
              <a:gd name="T42" fmla="*/ 1432 w 1894"/>
              <a:gd name="T43" fmla="*/ 1765 h 1904"/>
              <a:gd name="T44" fmla="*/ 1322 w 1894"/>
              <a:gd name="T45" fmla="*/ 1904 h 1904"/>
              <a:gd name="T46" fmla="*/ 1304 w 1894"/>
              <a:gd name="T47" fmla="*/ 1902 h 1904"/>
              <a:gd name="T48" fmla="*/ 1270 w 1894"/>
              <a:gd name="T49" fmla="*/ 1897 h 1904"/>
              <a:gd name="T50" fmla="*/ 1223 w 1894"/>
              <a:gd name="T51" fmla="*/ 1891 h 1904"/>
              <a:gd name="T52" fmla="*/ 1162 w 1894"/>
              <a:gd name="T53" fmla="*/ 1881 h 1904"/>
              <a:gd name="T54" fmla="*/ 1091 w 1894"/>
              <a:gd name="T55" fmla="*/ 1869 h 1904"/>
              <a:gd name="T56" fmla="*/ 1008 w 1894"/>
              <a:gd name="T57" fmla="*/ 1854 h 1904"/>
              <a:gd name="T58" fmla="*/ 918 w 1894"/>
              <a:gd name="T59" fmla="*/ 1835 h 1904"/>
              <a:gd name="T60" fmla="*/ 820 w 1894"/>
              <a:gd name="T61" fmla="*/ 1813 h 1904"/>
              <a:gd name="T62" fmla="*/ 717 w 1894"/>
              <a:gd name="T63" fmla="*/ 1786 h 1904"/>
              <a:gd name="T64" fmla="*/ 610 w 1894"/>
              <a:gd name="T65" fmla="*/ 1755 h 1904"/>
              <a:gd name="T66" fmla="*/ 501 w 1894"/>
              <a:gd name="T67" fmla="*/ 1720 h 1904"/>
              <a:gd name="T68" fmla="*/ 390 w 1894"/>
              <a:gd name="T69" fmla="*/ 1681 h 1904"/>
              <a:gd name="T70" fmla="*/ 280 w 1894"/>
              <a:gd name="T71" fmla="*/ 1636 h 1904"/>
              <a:gd name="T72" fmla="*/ 172 w 1894"/>
              <a:gd name="T73" fmla="*/ 1585 h 1904"/>
              <a:gd name="T74" fmla="*/ 67 w 1894"/>
              <a:gd name="T75" fmla="*/ 1530 h 1904"/>
              <a:gd name="T76" fmla="*/ 16 w 1894"/>
              <a:gd name="T77" fmla="*/ 1495 h 1904"/>
              <a:gd name="T78" fmla="*/ 8 w 1894"/>
              <a:gd name="T79" fmla="*/ 1457 h 1904"/>
              <a:gd name="T80" fmla="*/ 0 w 1894"/>
              <a:gd name="T81" fmla="*/ 1401 h 1904"/>
              <a:gd name="T82" fmla="*/ 4 w 1894"/>
              <a:gd name="T83" fmla="*/ 1343 h 1904"/>
              <a:gd name="T84" fmla="*/ 388 w 1894"/>
              <a:gd name="T85" fmla="*/ 965 h 1904"/>
              <a:gd name="T86" fmla="*/ 386 w 1894"/>
              <a:gd name="T87" fmla="*/ 952 h 1904"/>
              <a:gd name="T88" fmla="*/ 390 w 1894"/>
              <a:gd name="T89" fmla="*/ 917 h 1904"/>
              <a:gd name="T90" fmla="*/ 412 w 1894"/>
              <a:gd name="T91" fmla="*/ 868 h 1904"/>
              <a:gd name="T92" fmla="*/ 468 w 1894"/>
              <a:gd name="T93" fmla="*/ 814 h 1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894" h="1904">
                <a:moveTo>
                  <a:pt x="651" y="0"/>
                </a:moveTo>
                <a:lnTo>
                  <a:pt x="653" y="0"/>
                </a:lnTo>
                <a:lnTo>
                  <a:pt x="659" y="0"/>
                </a:lnTo>
                <a:lnTo>
                  <a:pt x="668" y="0"/>
                </a:lnTo>
                <a:lnTo>
                  <a:pt x="682" y="0"/>
                </a:lnTo>
                <a:lnTo>
                  <a:pt x="699" y="1"/>
                </a:lnTo>
                <a:lnTo>
                  <a:pt x="720" y="1"/>
                </a:lnTo>
                <a:lnTo>
                  <a:pt x="742" y="3"/>
                </a:lnTo>
                <a:lnTo>
                  <a:pt x="769" y="4"/>
                </a:lnTo>
                <a:lnTo>
                  <a:pt x="799" y="6"/>
                </a:lnTo>
                <a:lnTo>
                  <a:pt x="831" y="8"/>
                </a:lnTo>
                <a:lnTo>
                  <a:pt x="865" y="10"/>
                </a:lnTo>
                <a:lnTo>
                  <a:pt x="902" y="13"/>
                </a:lnTo>
                <a:lnTo>
                  <a:pt x="941" y="17"/>
                </a:lnTo>
                <a:lnTo>
                  <a:pt x="982" y="21"/>
                </a:lnTo>
                <a:lnTo>
                  <a:pt x="1025" y="26"/>
                </a:lnTo>
                <a:lnTo>
                  <a:pt x="1070" y="32"/>
                </a:lnTo>
                <a:lnTo>
                  <a:pt x="1116" y="38"/>
                </a:lnTo>
                <a:lnTo>
                  <a:pt x="1164" y="46"/>
                </a:lnTo>
                <a:lnTo>
                  <a:pt x="1213" y="55"/>
                </a:lnTo>
                <a:lnTo>
                  <a:pt x="1263" y="63"/>
                </a:lnTo>
                <a:lnTo>
                  <a:pt x="1315" y="73"/>
                </a:lnTo>
                <a:lnTo>
                  <a:pt x="1366" y="85"/>
                </a:lnTo>
                <a:lnTo>
                  <a:pt x="1418" y="97"/>
                </a:lnTo>
                <a:lnTo>
                  <a:pt x="1472" y="111"/>
                </a:lnTo>
                <a:lnTo>
                  <a:pt x="1525" y="125"/>
                </a:lnTo>
                <a:lnTo>
                  <a:pt x="1579" y="141"/>
                </a:lnTo>
                <a:lnTo>
                  <a:pt x="1632" y="159"/>
                </a:lnTo>
                <a:lnTo>
                  <a:pt x="1685" y="177"/>
                </a:lnTo>
                <a:lnTo>
                  <a:pt x="1739" y="197"/>
                </a:lnTo>
                <a:lnTo>
                  <a:pt x="1791" y="218"/>
                </a:lnTo>
                <a:lnTo>
                  <a:pt x="1843" y="241"/>
                </a:lnTo>
                <a:lnTo>
                  <a:pt x="1894" y="266"/>
                </a:lnTo>
                <a:lnTo>
                  <a:pt x="1729" y="1139"/>
                </a:lnTo>
                <a:lnTo>
                  <a:pt x="1733" y="1140"/>
                </a:lnTo>
                <a:lnTo>
                  <a:pt x="1742" y="1146"/>
                </a:lnTo>
                <a:lnTo>
                  <a:pt x="1755" y="1156"/>
                </a:lnTo>
                <a:lnTo>
                  <a:pt x="1768" y="1173"/>
                </a:lnTo>
                <a:lnTo>
                  <a:pt x="1778" y="1199"/>
                </a:lnTo>
                <a:lnTo>
                  <a:pt x="1781" y="1234"/>
                </a:lnTo>
                <a:lnTo>
                  <a:pt x="1777" y="1281"/>
                </a:lnTo>
                <a:lnTo>
                  <a:pt x="1760" y="1341"/>
                </a:lnTo>
                <a:lnTo>
                  <a:pt x="1472" y="1765"/>
                </a:lnTo>
                <a:lnTo>
                  <a:pt x="1432" y="1765"/>
                </a:lnTo>
                <a:lnTo>
                  <a:pt x="1324" y="1904"/>
                </a:lnTo>
                <a:lnTo>
                  <a:pt x="1322" y="1904"/>
                </a:lnTo>
                <a:lnTo>
                  <a:pt x="1315" y="1903"/>
                </a:lnTo>
                <a:lnTo>
                  <a:pt x="1304" y="1902"/>
                </a:lnTo>
                <a:lnTo>
                  <a:pt x="1290" y="1900"/>
                </a:lnTo>
                <a:lnTo>
                  <a:pt x="1270" y="1897"/>
                </a:lnTo>
                <a:lnTo>
                  <a:pt x="1249" y="1894"/>
                </a:lnTo>
                <a:lnTo>
                  <a:pt x="1223" y="1891"/>
                </a:lnTo>
                <a:lnTo>
                  <a:pt x="1194" y="1887"/>
                </a:lnTo>
                <a:lnTo>
                  <a:pt x="1162" y="1881"/>
                </a:lnTo>
                <a:lnTo>
                  <a:pt x="1128" y="1876"/>
                </a:lnTo>
                <a:lnTo>
                  <a:pt x="1091" y="1869"/>
                </a:lnTo>
                <a:lnTo>
                  <a:pt x="1050" y="1862"/>
                </a:lnTo>
                <a:lnTo>
                  <a:pt x="1008" y="1854"/>
                </a:lnTo>
                <a:lnTo>
                  <a:pt x="964" y="1845"/>
                </a:lnTo>
                <a:lnTo>
                  <a:pt x="918" y="1835"/>
                </a:lnTo>
                <a:lnTo>
                  <a:pt x="870" y="1824"/>
                </a:lnTo>
                <a:lnTo>
                  <a:pt x="820" y="1813"/>
                </a:lnTo>
                <a:lnTo>
                  <a:pt x="769" y="1800"/>
                </a:lnTo>
                <a:lnTo>
                  <a:pt x="717" y="1786"/>
                </a:lnTo>
                <a:lnTo>
                  <a:pt x="664" y="1772"/>
                </a:lnTo>
                <a:lnTo>
                  <a:pt x="610" y="1755"/>
                </a:lnTo>
                <a:lnTo>
                  <a:pt x="555" y="1738"/>
                </a:lnTo>
                <a:lnTo>
                  <a:pt x="501" y="1720"/>
                </a:lnTo>
                <a:lnTo>
                  <a:pt x="445" y="1701"/>
                </a:lnTo>
                <a:lnTo>
                  <a:pt x="390" y="1681"/>
                </a:lnTo>
                <a:lnTo>
                  <a:pt x="334" y="1659"/>
                </a:lnTo>
                <a:lnTo>
                  <a:pt x="280" y="1636"/>
                </a:lnTo>
                <a:lnTo>
                  <a:pt x="225" y="1611"/>
                </a:lnTo>
                <a:lnTo>
                  <a:pt x="172" y="1585"/>
                </a:lnTo>
                <a:lnTo>
                  <a:pt x="119" y="1559"/>
                </a:lnTo>
                <a:lnTo>
                  <a:pt x="67" y="1530"/>
                </a:lnTo>
                <a:lnTo>
                  <a:pt x="17" y="1500"/>
                </a:lnTo>
                <a:lnTo>
                  <a:pt x="16" y="1495"/>
                </a:lnTo>
                <a:lnTo>
                  <a:pt x="12" y="1480"/>
                </a:lnTo>
                <a:lnTo>
                  <a:pt x="8" y="1457"/>
                </a:lnTo>
                <a:lnTo>
                  <a:pt x="4" y="1430"/>
                </a:lnTo>
                <a:lnTo>
                  <a:pt x="0" y="1401"/>
                </a:lnTo>
                <a:lnTo>
                  <a:pt x="0" y="1370"/>
                </a:lnTo>
                <a:lnTo>
                  <a:pt x="4" y="1343"/>
                </a:lnTo>
                <a:lnTo>
                  <a:pt x="12" y="1319"/>
                </a:lnTo>
                <a:lnTo>
                  <a:pt x="388" y="965"/>
                </a:lnTo>
                <a:lnTo>
                  <a:pt x="387" y="961"/>
                </a:lnTo>
                <a:lnTo>
                  <a:pt x="386" y="952"/>
                </a:lnTo>
                <a:lnTo>
                  <a:pt x="386" y="936"/>
                </a:lnTo>
                <a:lnTo>
                  <a:pt x="390" y="917"/>
                </a:lnTo>
                <a:lnTo>
                  <a:pt x="397" y="893"/>
                </a:lnTo>
                <a:lnTo>
                  <a:pt x="412" y="868"/>
                </a:lnTo>
                <a:lnTo>
                  <a:pt x="435" y="841"/>
                </a:lnTo>
                <a:lnTo>
                  <a:pt x="468" y="814"/>
                </a:lnTo>
                <a:lnTo>
                  <a:pt x="651" y="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868" name="Freeform 548"/>
          <p:cNvSpPr>
            <a:spLocks/>
          </p:cNvSpPr>
          <p:nvPr/>
        </p:nvSpPr>
        <p:spPr bwMode="auto">
          <a:xfrm>
            <a:off x="5527675" y="3309938"/>
            <a:ext cx="150813" cy="46037"/>
          </a:xfrm>
          <a:custGeom>
            <a:avLst/>
            <a:gdLst>
              <a:gd name="T0" fmla="*/ 40 w 1106"/>
              <a:gd name="T1" fmla="*/ 0 h 331"/>
              <a:gd name="T2" fmla="*/ 1106 w 1106"/>
              <a:gd name="T3" fmla="*/ 277 h 331"/>
              <a:gd name="T4" fmla="*/ 1071 w 1106"/>
              <a:gd name="T5" fmla="*/ 331 h 331"/>
              <a:gd name="T6" fmla="*/ 0 w 1106"/>
              <a:gd name="T7" fmla="*/ 36 h 331"/>
              <a:gd name="T8" fmla="*/ 40 w 1106"/>
              <a:gd name="T9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6" h="331">
                <a:moveTo>
                  <a:pt x="40" y="0"/>
                </a:moveTo>
                <a:lnTo>
                  <a:pt x="1106" y="277"/>
                </a:lnTo>
                <a:lnTo>
                  <a:pt x="1071" y="331"/>
                </a:lnTo>
                <a:lnTo>
                  <a:pt x="0" y="36"/>
                </a:lnTo>
                <a:lnTo>
                  <a:pt x="4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69" name="Freeform 549"/>
          <p:cNvSpPr>
            <a:spLocks/>
          </p:cNvSpPr>
          <p:nvPr/>
        </p:nvSpPr>
        <p:spPr bwMode="auto">
          <a:xfrm>
            <a:off x="5502275" y="3330575"/>
            <a:ext cx="176213" cy="71438"/>
          </a:xfrm>
          <a:custGeom>
            <a:avLst/>
            <a:gdLst>
              <a:gd name="T0" fmla="*/ 1282 w 1285"/>
              <a:gd name="T1" fmla="*/ 391 h 505"/>
              <a:gd name="T2" fmla="*/ 1264 w 1285"/>
              <a:gd name="T3" fmla="*/ 389 h 505"/>
              <a:gd name="T4" fmla="*/ 1232 w 1285"/>
              <a:gd name="T5" fmla="*/ 385 h 505"/>
              <a:gd name="T6" fmla="*/ 1183 w 1285"/>
              <a:gd name="T7" fmla="*/ 378 h 505"/>
              <a:gd name="T8" fmla="*/ 1124 w 1285"/>
              <a:gd name="T9" fmla="*/ 369 h 505"/>
              <a:gd name="T10" fmla="*/ 1052 w 1285"/>
              <a:gd name="T11" fmla="*/ 355 h 505"/>
              <a:gd name="T12" fmla="*/ 971 w 1285"/>
              <a:gd name="T13" fmla="*/ 340 h 505"/>
              <a:gd name="T14" fmla="*/ 881 w 1285"/>
              <a:gd name="T15" fmla="*/ 322 h 505"/>
              <a:gd name="T16" fmla="*/ 785 w 1285"/>
              <a:gd name="T17" fmla="*/ 299 h 505"/>
              <a:gd name="T18" fmla="*/ 684 w 1285"/>
              <a:gd name="T19" fmla="*/ 273 h 505"/>
              <a:gd name="T20" fmla="*/ 579 w 1285"/>
              <a:gd name="T21" fmla="*/ 244 h 505"/>
              <a:gd name="T22" fmla="*/ 472 w 1285"/>
              <a:gd name="T23" fmla="*/ 209 h 505"/>
              <a:gd name="T24" fmla="*/ 364 w 1285"/>
              <a:gd name="T25" fmla="*/ 171 h 505"/>
              <a:gd name="T26" fmla="*/ 259 w 1285"/>
              <a:gd name="T27" fmla="*/ 128 h 505"/>
              <a:gd name="T28" fmla="*/ 155 w 1285"/>
              <a:gd name="T29" fmla="*/ 81 h 505"/>
              <a:gd name="T30" fmla="*/ 55 w 1285"/>
              <a:gd name="T31" fmla="*/ 28 h 505"/>
              <a:gd name="T32" fmla="*/ 6 w 1285"/>
              <a:gd name="T33" fmla="*/ 4 h 505"/>
              <a:gd name="T34" fmla="*/ 2 w 1285"/>
              <a:gd name="T35" fmla="*/ 32 h 505"/>
              <a:gd name="T36" fmla="*/ 0 w 1285"/>
              <a:gd name="T37" fmla="*/ 76 h 505"/>
              <a:gd name="T38" fmla="*/ 8 w 1285"/>
              <a:gd name="T39" fmla="*/ 120 h 505"/>
              <a:gd name="T40" fmla="*/ 19 w 1285"/>
              <a:gd name="T41" fmla="*/ 139 h 505"/>
              <a:gd name="T42" fmla="*/ 28 w 1285"/>
              <a:gd name="T43" fmla="*/ 144 h 505"/>
              <a:gd name="T44" fmla="*/ 47 w 1285"/>
              <a:gd name="T45" fmla="*/ 155 h 505"/>
              <a:gd name="T46" fmla="*/ 75 w 1285"/>
              <a:gd name="T47" fmla="*/ 170 h 505"/>
              <a:gd name="T48" fmla="*/ 112 w 1285"/>
              <a:gd name="T49" fmla="*/ 190 h 505"/>
              <a:gd name="T50" fmla="*/ 159 w 1285"/>
              <a:gd name="T51" fmla="*/ 212 h 505"/>
              <a:gd name="T52" fmla="*/ 215 w 1285"/>
              <a:gd name="T53" fmla="*/ 238 h 505"/>
              <a:gd name="T54" fmla="*/ 281 w 1285"/>
              <a:gd name="T55" fmla="*/ 267 h 505"/>
              <a:gd name="T56" fmla="*/ 358 w 1285"/>
              <a:gd name="T57" fmla="*/ 296 h 505"/>
              <a:gd name="T58" fmla="*/ 443 w 1285"/>
              <a:gd name="T59" fmla="*/ 326 h 505"/>
              <a:gd name="T60" fmla="*/ 540 w 1285"/>
              <a:gd name="T61" fmla="*/ 357 h 505"/>
              <a:gd name="T62" fmla="*/ 647 w 1285"/>
              <a:gd name="T63" fmla="*/ 387 h 505"/>
              <a:gd name="T64" fmla="*/ 764 w 1285"/>
              <a:gd name="T65" fmla="*/ 416 h 505"/>
              <a:gd name="T66" fmla="*/ 890 w 1285"/>
              <a:gd name="T67" fmla="*/ 444 h 505"/>
              <a:gd name="T68" fmla="*/ 1028 w 1285"/>
              <a:gd name="T69" fmla="*/ 472 h 505"/>
              <a:gd name="T70" fmla="*/ 1177 w 1285"/>
              <a:gd name="T71" fmla="*/ 494 h 505"/>
              <a:gd name="T72" fmla="*/ 1256 w 1285"/>
              <a:gd name="T73" fmla="*/ 503 h 505"/>
              <a:gd name="T74" fmla="*/ 1265 w 1285"/>
              <a:gd name="T75" fmla="*/ 487 h 505"/>
              <a:gd name="T76" fmla="*/ 1278 w 1285"/>
              <a:gd name="T77" fmla="*/ 456 h 505"/>
              <a:gd name="T78" fmla="*/ 1285 w 1285"/>
              <a:gd name="T79" fmla="*/ 41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85" h="505">
                <a:moveTo>
                  <a:pt x="1284" y="391"/>
                </a:moveTo>
                <a:lnTo>
                  <a:pt x="1282" y="391"/>
                </a:lnTo>
                <a:lnTo>
                  <a:pt x="1275" y="390"/>
                </a:lnTo>
                <a:lnTo>
                  <a:pt x="1264" y="389"/>
                </a:lnTo>
                <a:lnTo>
                  <a:pt x="1250" y="387"/>
                </a:lnTo>
                <a:lnTo>
                  <a:pt x="1232" y="385"/>
                </a:lnTo>
                <a:lnTo>
                  <a:pt x="1209" y="382"/>
                </a:lnTo>
                <a:lnTo>
                  <a:pt x="1183" y="378"/>
                </a:lnTo>
                <a:lnTo>
                  <a:pt x="1155" y="374"/>
                </a:lnTo>
                <a:lnTo>
                  <a:pt x="1124" y="369"/>
                </a:lnTo>
                <a:lnTo>
                  <a:pt x="1089" y="362"/>
                </a:lnTo>
                <a:lnTo>
                  <a:pt x="1052" y="355"/>
                </a:lnTo>
                <a:lnTo>
                  <a:pt x="1013" y="349"/>
                </a:lnTo>
                <a:lnTo>
                  <a:pt x="971" y="340"/>
                </a:lnTo>
                <a:lnTo>
                  <a:pt x="926" y="332"/>
                </a:lnTo>
                <a:lnTo>
                  <a:pt x="881" y="322"/>
                </a:lnTo>
                <a:lnTo>
                  <a:pt x="834" y="311"/>
                </a:lnTo>
                <a:lnTo>
                  <a:pt x="785" y="299"/>
                </a:lnTo>
                <a:lnTo>
                  <a:pt x="735" y="287"/>
                </a:lnTo>
                <a:lnTo>
                  <a:pt x="684" y="273"/>
                </a:lnTo>
                <a:lnTo>
                  <a:pt x="632" y="259"/>
                </a:lnTo>
                <a:lnTo>
                  <a:pt x="579" y="244"/>
                </a:lnTo>
                <a:lnTo>
                  <a:pt x="526" y="228"/>
                </a:lnTo>
                <a:lnTo>
                  <a:pt x="472" y="209"/>
                </a:lnTo>
                <a:lnTo>
                  <a:pt x="419" y="191"/>
                </a:lnTo>
                <a:lnTo>
                  <a:pt x="364" y="171"/>
                </a:lnTo>
                <a:lnTo>
                  <a:pt x="311" y="150"/>
                </a:lnTo>
                <a:lnTo>
                  <a:pt x="259" y="128"/>
                </a:lnTo>
                <a:lnTo>
                  <a:pt x="206" y="105"/>
                </a:lnTo>
                <a:lnTo>
                  <a:pt x="155" y="81"/>
                </a:lnTo>
                <a:lnTo>
                  <a:pt x="104" y="55"/>
                </a:lnTo>
                <a:lnTo>
                  <a:pt x="55" y="28"/>
                </a:lnTo>
                <a:lnTo>
                  <a:pt x="7" y="0"/>
                </a:lnTo>
                <a:lnTo>
                  <a:pt x="6" y="4"/>
                </a:lnTo>
                <a:lnTo>
                  <a:pt x="4" y="15"/>
                </a:lnTo>
                <a:lnTo>
                  <a:pt x="2" y="32"/>
                </a:lnTo>
                <a:lnTo>
                  <a:pt x="0" y="53"/>
                </a:lnTo>
                <a:lnTo>
                  <a:pt x="0" y="76"/>
                </a:lnTo>
                <a:lnTo>
                  <a:pt x="2" y="98"/>
                </a:lnTo>
                <a:lnTo>
                  <a:pt x="8" y="120"/>
                </a:lnTo>
                <a:lnTo>
                  <a:pt x="18" y="137"/>
                </a:lnTo>
                <a:lnTo>
                  <a:pt x="19" y="139"/>
                </a:lnTo>
                <a:lnTo>
                  <a:pt x="22" y="141"/>
                </a:lnTo>
                <a:lnTo>
                  <a:pt x="28" y="144"/>
                </a:lnTo>
                <a:lnTo>
                  <a:pt x="37" y="148"/>
                </a:lnTo>
                <a:lnTo>
                  <a:pt x="47" y="155"/>
                </a:lnTo>
                <a:lnTo>
                  <a:pt x="59" y="162"/>
                </a:lnTo>
                <a:lnTo>
                  <a:pt x="75" y="170"/>
                </a:lnTo>
                <a:lnTo>
                  <a:pt x="92" y="180"/>
                </a:lnTo>
                <a:lnTo>
                  <a:pt x="112" y="190"/>
                </a:lnTo>
                <a:lnTo>
                  <a:pt x="134" y="200"/>
                </a:lnTo>
                <a:lnTo>
                  <a:pt x="159" y="212"/>
                </a:lnTo>
                <a:lnTo>
                  <a:pt x="186" y="225"/>
                </a:lnTo>
                <a:lnTo>
                  <a:pt x="215" y="238"/>
                </a:lnTo>
                <a:lnTo>
                  <a:pt x="247" y="252"/>
                </a:lnTo>
                <a:lnTo>
                  <a:pt x="281" y="267"/>
                </a:lnTo>
                <a:lnTo>
                  <a:pt x="318" y="281"/>
                </a:lnTo>
                <a:lnTo>
                  <a:pt x="358" y="296"/>
                </a:lnTo>
                <a:lnTo>
                  <a:pt x="399" y="311"/>
                </a:lnTo>
                <a:lnTo>
                  <a:pt x="443" y="326"/>
                </a:lnTo>
                <a:lnTo>
                  <a:pt x="491" y="341"/>
                </a:lnTo>
                <a:lnTo>
                  <a:pt x="540" y="357"/>
                </a:lnTo>
                <a:lnTo>
                  <a:pt x="592" y="372"/>
                </a:lnTo>
                <a:lnTo>
                  <a:pt x="647" y="387"/>
                </a:lnTo>
                <a:lnTo>
                  <a:pt x="703" y="402"/>
                </a:lnTo>
                <a:lnTo>
                  <a:pt x="764" y="416"/>
                </a:lnTo>
                <a:lnTo>
                  <a:pt x="826" y="431"/>
                </a:lnTo>
                <a:lnTo>
                  <a:pt x="890" y="444"/>
                </a:lnTo>
                <a:lnTo>
                  <a:pt x="958" y="459"/>
                </a:lnTo>
                <a:lnTo>
                  <a:pt x="1028" y="472"/>
                </a:lnTo>
                <a:lnTo>
                  <a:pt x="1101" y="483"/>
                </a:lnTo>
                <a:lnTo>
                  <a:pt x="1177" y="494"/>
                </a:lnTo>
                <a:lnTo>
                  <a:pt x="1255" y="505"/>
                </a:lnTo>
                <a:lnTo>
                  <a:pt x="1256" y="503"/>
                </a:lnTo>
                <a:lnTo>
                  <a:pt x="1260" y="497"/>
                </a:lnTo>
                <a:lnTo>
                  <a:pt x="1265" y="487"/>
                </a:lnTo>
                <a:lnTo>
                  <a:pt x="1272" y="473"/>
                </a:lnTo>
                <a:lnTo>
                  <a:pt x="1278" y="456"/>
                </a:lnTo>
                <a:lnTo>
                  <a:pt x="1282" y="437"/>
                </a:lnTo>
                <a:lnTo>
                  <a:pt x="1285" y="415"/>
                </a:lnTo>
                <a:lnTo>
                  <a:pt x="1284" y="391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70" name="AutoShape 550"/>
          <p:cNvSpPr>
            <a:spLocks noChangeAspect="1" noChangeArrowheads="1" noTextEdit="1"/>
          </p:cNvSpPr>
          <p:nvPr/>
        </p:nvSpPr>
        <p:spPr bwMode="auto">
          <a:xfrm>
            <a:off x="5449888" y="3044825"/>
            <a:ext cx="284162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71" name="Freeform 551"/>
          <p:cNvSpPr>
            <a:spLocks/>
          </p:cNvSpPr>
          <p:nvPr/>
        </p:nvSpPr>
        <p:spPr bwMode="auto">
          <a:xfrm>
            <a:off x="5508625" y="3065463"/>
            <a:ext cx="41275" cy="52387"/>
          </a:xfrm>
          <a:custGeom>
            <a:avLst/>
            <a:gdLst>
              <a:gd name="T0" fmla="*/ 63 w 179"/>
              <a:gd name="T1" fmla="*/ 28 h 216"/>
              <a:gd name="T2" fmla="*/ 49 w 179"/>
              <a:gd name="T3" fmla="*/ 37 h 216"/>
              <a:gd name="T4" fmla="*/ 38 w 179"/>
              <a:gd name="T5" fmla="*/ 47 h 216"/>
              <a:gd name="T6" fmla="*/ 27 w 179"/>
              <a:gd name="T7" fmla="*/ 59 h 216"/>
              <a:gd name="T8" fmla="*/ 18 w 179"/>
              <a:gd name="T9" fmla="*/ 72 h 216"/>
              <a:gd name="T10" fmla="*/ 10 w 179"/>
              <a:gd name="T11" fmla="*/ 86 h 216"/>
              <a:gd name="T12" fmla="*/ 5 w 179"/>
              <a:gd name="T13" fmla="*/ 101 h 216"/>
              <a:gd name="T14" fmla="*/ 2 w 179"/>
              <a:gd name="T15" fmla="*/ 117 h 216"/>
              <a:gd name="T16" fmla="*/ 0 w 179"/>
              <a:gd name="T17" fmla="*/ 133 h 216"/>
              <a:gd name="T18" fmla="*/ 2 w 179"/>
              <a:gd name="T19" fmla="*/ 155 h 216"/>
              <a:gd name="T20" fmla="*/ 10 w 179"/>
              <a:gd name="T21" fmla="*/ 173 h 216"/>
              <a:gd name="T22" fmla="*/ 23 w 179"/>
              <a:gd name="T23" fmla="*/ 190 h 216"/>
              <a:gd name="T24" fmla="*/ 40 w 179"/>
              <a:gd name="T25" fmla="*/ 201 h 216"/>
              <a:gd name="T26" fmla="*/ 59 w 179"/>
              <a:gd name="T27" fmla="*/ 211 h 216"/>
              <a:gd name="T28" fmla="*/ 79 w 179"/>
              <a:gd name="T29" fmla="*/ 215 h 216"/>
              <a:gd name="T30" fmla="*/ 100 w 179"/>
              <a:gd name="T31" fmla="*/ 216 h 216"/>
              <a:gd name="T32" fmla="*/ 120 w 179"/>
              <a:gd name="T33" fmla="*/ 213 h 216"/>
              <a:gd name="T34" fmla="*/ 124 w 179"/>
              <a:gd name="T35" fmla="*/ 213 h 216"/>
              <a:gd name="T36" fmla="*/ 128 w 179"/>
              <a:gd name="T37" fmla="*/ 211 h 216"/>
              <a:gd name="T38" fmla="*/ 131 w 179"/>
              <a:gd name="T39" fmla="*/ 208 h 216"/>
              <a:gd name="T40" fmla="*/ 132 w 179"/>
              <a:gd name="T41" fmla="*/ 203 h 216"/>
              <a:gd name="T42" fmla="*/ 130 w 179"/>
              <a:gd name="T43" fmla="*/ 198 h 216"/>
              <a:gd name="T44" fmla="*/ 126 w 179"/>
              <a:gd name="T45" fmla="*/ 194 h 216"/>
              <a:gd name="T46" fmla="*/ 121 w 179"/>
              <a:gd name="T47" fmla="*/ 190 h 216"/>
              <a:gd name="T48" fmla="*/ 116 w 179"/>
              <a:gd name="T49" fmla="*/ 187 h 216"/>
              <a:gd name="T50" fmla="*/ 105 w 179"/>
              <a:gd name="T51" fmla="*/ 184 h 216"/>
              <a:gd name="T52" fmla="*/ 95 w 179"/>
              <a:gd name="T53" fmla="*/ 182 h 216"/>
              <a:gd name="T54" fmla="*/ 84 w 179"/>
              <a:gd name="T55" fmla="*/ 180 h 216"/>
              <a:gd name="T56" fmla="*/ 75 w 179"/>
              <a:gd name="T57" fmla="*/ 178 h 216"/>
              <a:gd name="T58" fmla="*/ 65 w 179"/>
              <a:gd name="T59" fmla="*/ 175 h 216"/>
              <a:gd name="T60" fmla="*/ 56 w 179"/>
              <a:gd name="T61" fmla="*/ 170 h 216"/>
              <a:gd name="T62" fmla="*/ 47 w 179"/>
              <a:gd name="T63" fmla="*/ 165 h 216"/>
              <a:gd name="T64" fmla="*/ 39 w 179"/>
              <a:gd name="T65" fmla="*/ 156 h 216"/>
              <a:gd name="T66" fmla="*/ 36 w 179"/>
              <a:gd name="T67" fmla="*/ 120 h 216"/>
              <a:gd name="T68" fmla="*/ 44 w 179"/>
              <a:gd name="T69" fmla="*/ 90 h 216"/>
              <a:gd name="T70" fmla="*/ 61 w 179"/>
              <a:gd name="T71" fmla="*/ 67 h 216"/>
              <a:gd name="T72" fmla="*/ 84 w 179"/>
              <a:gd name="T73" fmla="*/ 47 h 216"/>
              <a:gd name="T74" fmla="*/ 109 w 179"/>
              <a:gd name="T75" fmla="*/ 32 h 216"/>
              <a:gd name="T76" fmla="*/ 136 w 179"/>
              <a:gd name="T77" fmla="*/ 21 h 216"/>
              <a:gd name="T78" fmla="*/ 160 w 179"/>
              <a:gd name="T79" fmla="*/ 12 h 216"/>
              <a:gd name="T80" fmla="*/ 179 w 179"/>
              <a:gd name="T81" fmla="*/ 5 h 216"/>
              <a:gd name="T82" fmla="*/ 167 w 179"/>
              <a:gd name="T83" fmla="*/ 1 h 216"/>
              <a:gd name="T84" fmla="*/ 154 w 179"/>
              <a:gd name="T85" fmla="*/ 0 h 216"/>
              <a:gd name="T86" fmla="*/ 140 w 179"/>
              <a:gd name="T87" fmla="*/ 2 h 216"/>
              <a:gd name="T88" fmla="*/ 124 w 179"/>
              <a:gd name="T89" fmla="*/ 5 h 216"/>
              <a:gd name="T90" fmla="*/ 108 w 179"/>
              <a:gd name="T91" fmla="*/ 10 h 216"/>
              <a:gd name="T92" fmla="*/ 92 w 179"/>
              <a:gd name="T93" fmla="*/ 15 h 216"/>
              <a:gd name="T94" fmla="*/ 77 w 179"/>
              <a:gd name="T95" fmla="*/ 22 h 216"/>
              <a:gd name="T96" fmla="*/ 63 w 179"/>
              <a:gd name="T97" fmla="*/ 28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9" h="216">
                <a:moveTo>
                  <a:pt x="63" y="28"/>
                </a:moveTo>
                <a:lnTo>
                  <a:pt x="49" y="37"/>
                </a:lnTo>
                <a:lnTo>
                  <a:pt x="38" y="47"/>
                </a:lnTo>
                <a:lnTo>
                  <a:pt x="27" y="59"/>
                </a:lnTo>
                <a:lnTo>
                  <a:pt x="18" y="72"/>
                </a:lnTo>
                <a:lnTo>
                  <a:pt x="10" y="86"/>
                </a:lnTo>
                <a:lnTo>
                  <a:pt x="5" y="101"/>
                </a:lnTo>
                <a:lnTo>
                  <a:pt x="2" y="117"/>
                </a:lnTo>
                <a:lnTo>
                  <a:pt x="0" y="133"/>
                </a:lnTo>
                <a:lnTo>
                  <a:pt x="2" y="155"/>
                </a:lnTo>
                <a:lnTo>
                  <a:pt x="10" y="173"/>
                </a:lnTo>
                <a:lnTo>
                  <a:pt x="23" y="190"/>
                </a:lnTo>
                <a:lnTo>
                  <a:pt x="40" y="201"/>
                </a:lnTo>
                <a:lnTo>
                  <a:pt x="59" y="211"/>
                </a:lnTo>
                <a:lnTo>
                  <a:pt x="79" y="215"/>
                </a:lnTo>
                <a:lnTo>
                  <a:pt x="100" y="216"/>
                </a:lnTo>
                <a:lnTo>
                  <a:pt x="120" y="213"/>
                </a:lnTo>
                <a:lnTo>
                  <a:pt x="124" y="213"/>
                </a:lnTo>
                <a:lnTo>
                  <a:pt x="128" y="211"/>
                </a:lnTo>
                <a:lnTo>
                  <a:pt x="131" y="208"/>
                </a:lnTo>
                <a:lnTo>
                  <a:pt x="132" y="203"/>
                </a:lnTo>
                <a:lnTo>
                  <a:pt x="130" y="198"/>
                </a:lnTo>
                <a:lnTo>
                  <a:pt x="126" y="194"/>
                </a:lnTo>
                <a:lnTo>
                  <a:pt x="121" y="190"/>
                </a:lnTo>
                <a:lnTo>
                  <a:pt x="116" y="187"/>
                </a:lnTo>
                <a:lnTo>
                  <a:pt x="105" y="184"/>
                </a:lnTo>
                <a:lnTo>
                  <a:pt x="95" y="182"/>
                </a:lnTo>
                <a:lnTo>
                  <a:pt x="84" y="180"/>
                </a:lnTo>
                <a:lnTo>
                  <a:pt x="75" y="178"/>
                </a:lnTo>
                <a:lnTo>
                  <a:pt x="65" y="175"/>
                </a:lnTo>
                <a:lnTo>
                  <a:pt x="56" y="170"/>
                </a:lnTo>
                <a:lnTo>
                  <a:pt x="47" y="165"/>
                </a:lnTo>
                <a:lnTo>
                  <a:pt x="39" y="156"/>
                </a:lnTo>
                <a:lnTo>
                  <a:pt x="36" y="120"/>
                </a:lnTo>
                <a:lnTo>
                  <a:pt x="44" y="90"/>
                </a:lnTo>
                <a:lnTo>
                  <a:pt x="61" y="67"/>
                </a:lnTo>
                <a:lnTo>
                  <a:pt x="84" y="47"/>
                </a:lnTo>
                <a:lnTo>
                  <a:pt x="109" y="32"/>
                </a:lnTo>
                <a:lnTo>
                  <a:pt x="136" y="21"/>
                </a:lnTo>
                <a:lnTo>
                  <a:pt x="160" y="12"/>
                </a:lnTo>
                <a:lnTo>
                  <a:pt x="179" y="5"/>
                </a:lnTo>
                <a:lnTo>
                  <a:pt x="167" y="1"/>
                </a:lnTo>
                <a:lnTo>
                  <a:pt x="154" y="0"/>
                </a:lnTo>
                <a:lnTo>
                  <a:pt x="140" y="2"/>
                </a:lnTo>
                <a:lnTo>
                  <a:pt x="124" y="5"/>
                </a:lnTo>
                <a:lnTo>
                  <a:pt x="108" y="10"/>
                </a:lnTo>
                <a:lnTo>
                  <a:pt x="92" y="15"/>
                </a:lnTo>
                <a:lnTo>
                  <a:pt x="77" y="22"/>
                </a:lnTo>
                <a:lnTo>
                  <a:pt x="63" y="28"/>
                </a:lnTo>
                <a:close/>
              </a:path>
            </a:pathLst>
          </a:custGeom>
          <a:solidFill>
            <a:srgbClr val="C9E8FF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872" name="Freeform 552"/>
          <p:cNvSpPr>
            <a:spLocks/>
          </p:cNvSpPr>
          <p:nvPr/>
        </p:nvSpPr>
        <p:spPr bwMode="auto">
          <a:xfrm>
            <a:off x="5576888" y="3063875"/>
            <a:ext cx="25400" cy="39688"/>
          </a:xfrm>
          <a:custGeom>
            <a:avLst/>
            <a:gdLst>
              <a:gd name="T0" fmla="*/ 96 w 114"/>
              <a:gd name="T1" fmla="*/ 55 h 168"/>
              <a:gd name="T2" fmla="*/ 101 w 114"/>
              <a:gd name="T3" fmla="*/ 72 h 168"/>
              <a:gd name="T4" fmla="*/ 100 w 114"/>
              <a:gd name="T5" fmla="*/ 88 h 168"/>
              <a:gd name="T6" fmla="*/ 92 w 114"/>
              <a:gd name="T7" fmla="*/ 101 h 168"/>
              <a:gd name="T8" fmla="*/ 82 w 114"/>
              <a:gd name="T9" fmla="*/ 112 h 168"/>
              <a:gd name="T10" fmla="*/ 69 w 114"/>
              <a:gd name="T11" fmla="*/ 123 h 168"/>
              <a:gd name="T12" fmla="*/ 54 w 114"/>
              <a:gd name="T13" fmla="*/ 134 h 168"/>
              <a:gd name="T14" fmla="*/ 40 w 114"/>
              <a:gd name="T15" fmla="*/ 143 h 168"/>
              <a:gd name="T16" fmla="*/ 27 w 114"/>
              <a:gd name="T17" fmla="*/ 153 h 168"/>
              <a:gd name="T18" fmla="*/ 25 w 114"/>
              <a:gd name="T19" fmla="*/ 156 h 168"/>
              <a:gd name="T20" fmla="*/ 24 w 114"/>
              <a:gd name="T21" fmla="*/ 158 h 168"/>
              <a:gd name="T22" fmla="*/ 24 w 114"/>
              <a:gd name="T23" fmla="*/ 162 h 168"/>
              <a:gd name="T24" fmla="*/ 25 w 114"/>
              <a:gd name="T25" fmla="*/ 165 h 168"/>
              <a:gd name="T26" fmla="*/ 28 w 114"/>
              <a:gd name="T27" fmla="*/ 167 h 168"/>
              <a:gd name="T28" fmla="*/ 31 w 114"/>
              <a:gd name="T29" fmla="*/ 168 h 168"/>
              <a:gd name="T30" fmla="*/ 33 w 114"/>
              <a:gd name="T31" fmla="*/ 168 h 168"/>
              <a:gd name="T32" fmla="*/ 37 w 114"/>
              <a:gd name="T33" fmla="*/ 167 h 168"/>
              <a:gd name="T34" fmla="*/ 53 w 114"/>
              <a:gd name="T35" fmla="*/ 157 h 168"/>
              <a:gd name="T36" fmla="*/ 69 w 114"/>
              <a:gd name="T37" fmla="*/ 147 h 168"/>
              <a:gd name="T38" fmla="*/ 84 w 114"/>
              <a:gd name="T39" fmla="*/ 135 h 168"/>
              <a:gd name="T40" fmla="*/ 97 w 114"/>
              <a:gd name="T41" fmla="*/ 121 h 168"/>
              <a:gd name="T42" fmla="*/ 107 w 114"/>
              <a:gd name="T43" fmla="*/ 106 h 168"/>
              <a:gd name="T44" fmla="*/ 113 w 114"/>
              <a:gd name="T45" fmla="*/ 89 h 168"/>
              <a:gd name="T46" fmla="*/ 114 w 114"/>
              <a:gd name="T47" fmla="*/ 71 h 168"/>
              <a:gd name="T48" fmla="*/ 110 w 114"/>
              <a:gd name="T49" fmla="*/ 51 h 168"/>
              <a:gd name="T50" fmla="*/ 101 w 114"/>
              <a:gd name="T51" fmla="*/ 36 h 168"/>
              <a:gd name="T52" fmla="*/ 87 w 114"/>
              <a:gd name="T53" fmla="*/ 24 h 168"/>
              <a:gd name="T54" fmla="*/ 70 w 114"/>
              <a:gd name="T55" fmla="*/ 14 h 168"/>
              <a:gd name="T56" fmla="*/ 51 w 114"/>
              <a:gd name="T57" fmla="*/ 7 h 168"/>
              <a:gd name="T58" fmla="*/ 32 w 114"/>
              <a:gd name="T59" fmla="*/ 2 h 168"/>
              <a:gd name="T60" fmla="*/ 17 w 114"/>
              <a:gd name="T61" fmla="*/ 0 h 168"/>
              <a:gd name="T62" fmla="*/ 5 w 114"/>
              <a:gd name="T63" fmla="*/ 0 h 168"/>
              <a:gd name="T64" fmla="*/ 0 w 114"/>
              <a:gd name="T65" fmla="*/ 3 h 168"/>
              <a:gd name="T66" fmla="*/ 12 w 114"/>
              <a:gd name="T67" fmla="*/ 9 h 168"/>
              <a:gd name="T68" fmla="*/ 26 w 114"/>
              <a:gd name="T69" fmla="*/ 13 h 168"/>
              <a:gd name="T70" fmla="*/ 41 w 114"/>
              <a:gd name="T71" fmla="*/ 17 h 168"/>
              <a:gd name="T72" fmla="*/ 54 w 114"/>
              <a:gd name="T73" fmla="*/ 22 h 168"/>
              <a:gd name="T74" fmla="*/ 68 w 114"/>
              <a:gd name="T75" fmla="*/ 27 h 168"/>
              <a:gd name="T76" fmla="*/ 80 w 114"/>
              <a:gd name="T77" fmla="*/ 34 h 168"/>
              <a:gd name="T78" fmla="*/ 89 w 114"/>
              <a:gd name="T79" fmla="*/ 43 h 168"/>
              <a:gd name="T80" fmla="*/ 96 w 114"/>
              <a:gd name="T81" fmla="*/ 55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4" h="168">
                <a:moveTo>
                  <a:pt x="96" y="55"/>
                </a:moveTo>
                <a:lnTo>
                  <a:pt x="101" y="72"/>
                </a:lnTo>
                <a:lnTo>
                  <a:pt x="100" y="88"/>
                </a:lnTo>
                <a:lnTo>
                  <a:pt x="92" y="101"/>
                </a:lnTo>
                <a:lnTo>
                  <a:pt x="82" y="112"/>
                </a:lnTo>
                <a:lnTo>
                  <a:pt x="69" y="123"/>
                </a:lnTo>
                <a:lnTo>
                  <a:pt x="54" y="134"/>
                </a:lnTo>
                <a:lnTo>
                  <a:pt x="40" y="143"/>
                </a:lnTo>
                <a:lnTo>
                  <a:pt x="27" y="153"/>
                </a:lnTo>
                <a:lnTo>
                  <a:pt x="25" y="156"/>
                </a:lnTo>
                <a:lnTo>
                  <a:pt x="24" y="158"/>
                </a:lnTo>
                <a:lnTo>
                  <a:pt x="24" y="162"/>
                </a:lnTo>
                <a:lnTo>
                  <a:pt x="25" y="165"/>
                </a:lnTo>
                <a:lnTo>
                  <a:pt x="28" y="167"/>
                </a:lnTo>
                <a:lnTo>
                  <a:pt x="31" y="168"/>
                </a:lnTo>
                <a:lnTo>
                  <a:pt x="33" y="168"/>
                </a:lnTo>
                <a:lnTo>
                  <a:pt x="37" y="167"/>
                </a:lnTo>
                <a:lnTo>
                  <a:pt x="53" y="157"/>
                </a:lnTo>
                <a:lnTo>
                  <a:pt x="69" y="147"/>
                </a:lnTo>
                <a:lnTo>
                  <a:pt x="84" y="135"/>
                </a:lnTo>
                <a:lnTo>
                  <a:pt x="97" y="121"/>
                </a:lnTo>
                <a:lnTo>
                  <a:pt x="107" y="106"/>
                </a:lnTo>
                <a:lnTo>
                  <a:pt x="113" y="89"/>
                </a:lnTo>
                <a:lnTo>
                  <a:pt x="114" y="71"/>
                </a:lnTo>
                <a:lnTo>
                  <a:pt x="110" y="51"/>
                </a:lnTo>
                <a:lnTo>
                  <a:pt x="101" y="36"/>
                </a:lnTo>
                <a:lnTo>
                  <a:pt x="87" y="24"/>
                </a:lnTo>
                <a:lnTo>
                  <a:pt x="70" y="14"/>
                </a:lnTo>
                <a:lnTo>
                  <a:pt x="51" y="7"/>
                </a:lnTo>
                <a:lnTo>
                  <a:pt x="32" y="2"/>
                </a:lnTo>
                <a:lnTo>
                  <a:pt x="17" y="0"/>
                </a:lnTo>
                <a:lnTo>
                  <a:pt x="5" y="0"/>
                </a:lnTo>
                <a:lnTo>
                  <a:pt x="0" y="3"/>
                </a:lnTo>
                <a:lnTo>
                  <a:pt x="12" y="9"/>
                </a:lnTo>
                <a:lnTo>
                  <a:pt x="26" y="13"/>
                </a:lnTo>
                <a:lnTo>
                  <a:pt x="41" y="17"/>
                </a:lnTo>
                <a:lnTo>
                  <a:pt x="54" y="22"/>
                </a:lnTo>
                <a:lnTo>
                  <a:pt x="68" y="27"/>
                </a:lnTo>
                <a:lnTo>
                  <a:pt x="80" y="34"/>
                </a:lnTo>
                <a:lnTo>
                  <a:pt x="89" y="43"/>
                </a:lnTo>
                <a:lnTo>
                  <a:pt x="96" y="55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73" name="Freeform 553"/>
          <p:cNvSpPr>
            <a:spLocks/>
          </p:cNvSpPr>
          <p:nvPr/>
        </p:nvSpPr>
        <p:spPr bwMode="auto">
          <a:xfrm>
            <a:off x="5483225" y="3054350"/>
            <a:ext cx="66675" cy="85725"/>
          </a:xfrm>
          <a:custGeom>
            <a:avLst/>
            <a:gdLst>
              <a:gd name="T0" fmla="*/ 90 w 289"/>
              <a:gd name="T1" fmla="*/ 65 h 351"/>
              <a:gd name="T2" fmla="*/ 48 w 289"/>
              <a:gd name="T3" fmla="*/ 106 h 351"/>
              <a:gd name="T4" fmla="*/ 15 w 289"/>
              <a:gd name="T5" fmla="*/ 155 h 351"/>
              <a:gd name="T6" fmla="*/ 0 w 289"/>
              <a:gd name="T7" fmla="*/ 210 h 351"/>
              <a:gd name="T8" fmla="*/ 3 w 289"/>
              <a:gd name="T9" fmla="*/ 248 h 351"/>
              <a:gd name="T10" fmla="*/ 8 w 289"/>
              <a:gd name="T11" fmla="*/ 262 h 351"/>
              <a:gd name="T12" fmla="*/ 17 w 289"/>
              <a:gd name="T13" fmla="*/ 276 h 351"/>
              <a:gd name="T14" fmla="*/ 29 w 289"/>
              <a:gd name="T15" fmla="*/ 288 h 351"/>
              <a:gd name="T16" fmla="*/ 50 w 289"/>
              <a:gd name="T17" fmla="*/ 301 h 351"/>
              <a:gd name="T18" fmla="*/ 77 w 289"/>
              <a:gd name="T19" fmla="*/ 315 h 351"/>
              <a:gd name="T20" fmla="*/ 107 w 289"/>
              <a:gd name="T21" fmla="*/ 326 h 351"/>
              <a:gd name="T22" fmla="*/ 136 w 289"/>
              <a:gd name="T23" fmla="*/ 334 h 351"/>
              <a:gd name="T24" fmla="*/ 167 w 289"/>
              <a:gd name="T25" fmla="*/ 341 h 351"/>
              <a:gd name="T26" fmla="*/ 197 w 289"/>
              <a:gd name="T27" fmla="*/ 345 h 351"/>
              <a:gd name="T28" fmla="*/ 228 w 289"/>
              <a:gd name="T29" fmla="*/ 348 h 351"/>
              <a:gd name="T30" fmla="*/ 259 w 289"/>
              <a:gd name="T31" fmla="*/ 350 h 351"/>
              <a:gd name="T32" fmla="*/ 279 w 289"/>
              <a:gd name="T33" fmla="*/ 351 h 351"/>
              <a:gd name="T34" fmla="*/ 286 w 289"/>
              <a:gd name="T35" fmla="*/ 345 h 351"/>
              <a:gd name="T36" fmla="*/ 289 w 289"/>
              <a:gd name="T37" fmla="*/ 335 h 351"/>
              <a:gd name="T38" fmla="*/ 282 w 289"/>
              <a:gd name="T39" fmla="*/ 328 h 351"/>
              <a:gd name="T40" fmla="*/ 263 w 289"/>
              <a:gd name="T41" fmla="*/ 322 h 351"/>
              <a:gd name="T42" fmla="*/ 236 w 289"/>
              <a:gd name="T43" fmla="*/ 317 h 351"/>
              <a:gd name="T44" fmla="*/ 208 w 289"/>
              <a:gd name="T45" fmla="*/ 313 h 351"/>
              <a:gd name="T46" fmla="*/ 179 w 289"/>
              <a:gd name="T47" fmla="*/ 308 h 351"/>
              <a:gd name="T48" fmla="*/ 152 w 289"/>
              <a:gd name="T49" fmla="*/ 303 h 351"/>
              <a:gd name="T50" fmla="*/ 125 w 289"/>
              <a:gd name="T51" fmla="*/ 296 h 351"/>
              <a:gd name="T52" fmla="*/ 98 w 289"/>
              <a:gd name="T53" fmla="*/ 287 h 351"/>
              <a:gd name="T54" fmla="*/ 72 w 289"/>
              <a:gd name="T55" fmla="*/ 276 h 351"/>
              <a:gd name="T56" fmla="*/ 49 w 289"/>
              <a:gd name="T57" fmla="*/ 261 h 351"/>
              <a:gd name="T58" fmla="*/ 34 w 289"/>
              <a:gd name="T59" fmla="*/ 241 h 351"/>
              <a:gd name="T60" fmla="*/ 30 w 289"/>
              <a:gd name="T61" fmla="*/ 215 h 351"/>
              <a:gd name="T62" fmla="*/ 34 w 289"/>
              <a:gd name="T63" fmla="*/ 186 h 351"/>
              <a:gd name="T64" fmla="*/ 46 w 289"/>
              <a:gd name="T65" fmla="*/ 158 h 351"/>
              <a:gd name="T66" fmla="*/ 64 w 289"/>
              <a:gd name="T67" fmla="*/ 128 h 351"/>
              <a:gd name="T68" fmla="*/ 85 w 289"/>
              <a:gd name="T69" fmla="*/ 102 h 351"/>
              <a:gd name="T70" fmla="*/ 110 w 289"/>
              <a:gd name="T71" fmla="*/ 77 h 351"/>
              <a:gd name="T72" fmla="*/ 137 w 289"/>
              <a:gd name="T73" fmla="*/ 53 h 351"/>
              <a:gd name="T74" fmla="*/ 175 w 289"/>
              <a:gd name="T75" fmla="*/ 35 h 351"/>
              <a:gd name="T76" fmla="*/ 213 w 289"/>
              <a:gd name="T77" fmla="*/ 19 h 351"/>
              <a:gd name="T78" fmla="*/ 237 w 289"/>
              <a:gd name="T79" fmla="*/ 6 h 351"/>
              <a:gd name="T80" fmla="*/ 230 w 289"/>
              <a:gd name="T81" fmla="*/ 0 h 351"/>
              <a:gd name="T82" fmla="*/ 198 w 289"/>
              <a:gd name="T83" fmla="*/ 4 h 351"/>
              <a:gd name="T84" fmla="*/ 161 w 289"/>
              <a:gd name="T85" fmla="*/ 17 h 351"/>
              <a:gd name="T86" fmla="*/ 127 w 289"/>
              <a:gd name="T87" fmla="*/ 35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1">
                <a:moveTo>
                  <a:pt x="112" y="46"/>
                </a:moveTo>
                <a:lnTo>
                  <a:pt x="90" y="65"/>
                </a:lnTo>
                <a:lnTo>
                  <a:pt x="68" y="84"/>
                </a:lnTo>
                <a:lnTo>
                  <a:pt x="48" y="106"/>
                </a:lnTo>
                <a:lnTo>
                  <a:pt x="30" y="130"/>
                </a:lnTo>
                <a:lnTo>
                  <a:pt x="15" y="155"/>
                </a:lnTo>
                <a:lnTo>
                  <a:pt x="5" y="181"/>
                </a:lnTo>
                <a:lnTo>
                  <a:pt x="0" y="210"/>
                </a:lnTo>
                <a:lnTo>
                  <a:pt x="1" y="240"/>
                </a:lnTo>
                <a:lnTo>
                  <a:pt x="3" y="248"/>
                </a:lnTo>
                <a:lnTo>
                  <a:pt x="5" y="256"/>
                </a:lnTo>
                <a:lnTo>
                  <a:pt x="8" y="262"/>
                </a:lnTo>
                <a:lnTo>
                  <a:pt x="12" y="270"/>
                </a:lnTo>
                <a:lnTo>
                  <a:pt x="17" y="276"/>
                </a:lnTo>
                <a:lnTo>
                  <a:pt x="24" y="283"/>
                </a:lnTo>
                <a:lnTo>
                  <a:pt x="29" y="288"/>
                </a:lnTo>
                <a:lnTo>
                  <a:pt x="36" y="292"/>
                </a:lnTo>
                <a:lnTo>
                  <a:pt x="50" y="301"/>
                </a:lnTo>
                <a:lnTo>
                  <a:pt x="64" y="308"/>
                </a:lnTo>
                <a:lnTo>
                  <a:pt x="77" y="315"/>
                </a:lnTo>
                <a:lnTo>
                  <a:pt x="92" y="320"/>
                </a:lnTo>
                <a:lnTo>
                  <a:pt x="107" y="326"/>
                </a:lnTo>
                <a:lnTo>
                  <a:pt x="121" y="330"/>
                </a:lnTo>
                <a:lnTo>
                  <a:pt x="136" y="334"/>
                </a:lnTo>
                <a:lnTo>
                  <a:pt x="151" y="337"/>
                </a:lnTo>
                <a:lnTo>
                  <a:pt x="167" y="341"/>
                </a:lnTo>
                <a:lnTo>
                  <a:pt x="181" y="343"/>
                </a:lnTo>
                <a:lnTo>
                  <a:pt x="197" y="345"/>
                </a:lnTo>
                <a:lnTo>
                  <a:pt x="213" y="347"/>
                </a:lnTo>
                <a:lnTo>
                  <a:pt x="228" y="348"/>
                </a:lnTo>
                <a:lnTo>
                  <a:pt x="243" y="349"/>
                </a:lnTo>
                <a:lnTo>
                  <a:pt x="259" y="350"/>
                </a:lnTo>
                <a:lnTo>
                  <a:pt x="274" y="351"/>
                </a:lnTo>
                <a:lnTo>
                  <a:pt x="279" y="351"/>
                </a:lnTo>
                <a:lnTo>
                  <a:pt x="283" y="349"/>
                </a:lnTo>
                <a:lnTo>
                  <a:pt x="286" y="345"/>
                </a:lnTo>
                <a:lnTo>
                  <a:pt x="289" y="341"/>
                </a:lnTo>
                <a:lnTo>
                  <a:pt x="289" y="335"/>
                </a:lnTo>
                <a:lnTo>
                  <a:pt x="286" y="331"/>
                </a:lnTo>
                <a:lnTo>
                  <a:pt x="282" y="328"/>
                </a:lnTo>
                <a:lnTo>
                  <a:pt x="277" y="326"/>
                </a:lnTo>
                <a:lnTo>
                  <a:pt x="263" y="322"/>
                </a:lnTo>
                <a:lnTo>
                  <a:pt x="250" y="320"/>
                </a:lnTo>
                <a:lnTo>
                  <a:pt x="236" y="317"/>
                </a:lnTo>
                <a:lnTo>
                  <a:pt x="221" y="315"/>
                </a:lnTo>
                <a:lnTo>
                  <a:pt x="208" y="313"/>
                </a:lnTo>
                <a:lnTo>
                  <a:pt x="194" y="311"/>
                </a:lnTo>
                <a:lnTo>
                  <a:pt x="179" y="308"/>
                </a:lnTo>
                <a:lnTo>
                  <a:pt x="166" y="305"/>
                </a:lnTo>
                <a:lnTo>
                  <a:pt x="152" y="303"/>
                </a:lnTo>
                <a:lnTo>
                  <a:pt x="138" y="300"/>
                </a:lnTo>
                <a:lnTo>
                  <a:pt x="125" y="296"/>
                </a:lnTo>
                <a:lnTo>
                  <a:pt x="111" y="292"/>
                </a:lnTo>
                <a:lnTo>
                  <a:pt x="98" y="287"/>
                </a:lnTo>
                <a:lnTo>
                  <a:pt x="85" y="282"/>
                </a:lnTo>
                <a:lnTo>
                  <a:pt x="72" y="276"/>
                </a:lnTo>
                <a:lnTo>
                  <a:pt x="59" y="269"/>
                </a:lnTo>
                <a:lnTo>
                  <a:pt x="49" y="261"/>
                </a:lnTo>
                <a:lnTo>
                  <a:pt x="41" y="252"/>
                </a:lnTo>
                <a:lnTo>
                  <a:pt x="34" y="241"/>
                </a:lnTo>
                <a:lnTo>
                  <a:pt x="31" y="228"/>
                </a:lnTo>
                <a:lnTo>
                  <a:pt x="30" y="215"/>
                </a:lnTo>
                <a:lnTo>
                  <a:pt x="31" y="201"/>
                </a:lnTo>
                <a:lnTo>
                  <a:pt x="34" y="186"/>
                </a:lnTo>
                <a:lnTo>
                  <a:pt x="38" y="174"/>
                </a:lnTo>
                <a:lnTo>
                  <a:pt x="46" y="158"/>
                </a:lnTo>
                <a:lnTo>
                  <a:pt x="54" y="142"/>
                </a:lnTo>
                <a:lnTo>
                  <a:pt x="64" y="128"/>
                </a:lnTo>
                <a:lnTo>
                  <a:pt x="74" y="115"/>
                </a:lnTo>
                <a:lnTo>
                  <a:pt x="85" y="102"/>
                </a:lnTo>
                <a:lnTo>
                  <a:pt x="96" y="89"/>
                </a:lnTo>
                <a:lnTo>
                  <a:pt x="110" y="77"/>
                </a:lnTo>
                <a:lnTo>
                  <a:pt x="124" y="64"/>
                </a:lnTo>
                <a:lnTo>
                  <a:pt x="137" y="53"/>
                </a:lnTo>
                <a:lnTo>
                  <a:pt x="155" y="43"/>
                </a:lnTo>
                <a:lnTo>
                  <a:pt x="175" y="35"/>
                </a:lnTo>
                <a:lnTo>
                  <a:pt x="195" y="26"/>
                </a:lnTo>
                <a:lnTo>
                  <a:pt x="213" y="19"/>
                </a:lnTo>
                <a:lnTo>
                  <a:pt x="228" y="12"/>
                </a:lnTo>
                <a:lnTo>
                  <a:pt x="237" y="6"/>
                </a:lnTo>
                <a:lnTo>
                  <a:pt x="240" y="2"/>
                </a:lnTo>
                <a:lnTo>
                  <a:pt x="230" y="0"/>
                </a:lnTo>
                <a:lnTo>
                  <a:pt x="215" y="1"/>
                </a:lnTo>
                <a:lnTo>
                  <a:pt x="198" y="4"/>
                </a:lnTo>
                <a:lnTo>
                  <a:pt x="180" y="9"/>
                </a:lnTo>
                <a:lnTo>
                  <a:pt x="161" y="17"/>
                </a:lnTo>
                <a:lnTo>
                  <a:pt x="144" y="25"/>
                </a:lnTo>
                <a:lnTo>
                  <a:pt x="127" y="35"/>
                </a:lnTo>
                <a:lnTo>
                  <a:pt x="112" y="46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74" name="Freeform 554"/>
          <p:cNvSpPr>
            <a:spLocks/>
          </p:cNvSpPr>
          <p:nvPr/>
        </p:nvSpPr>
        <p:spPr bwMode="auto">
          <a:xfrm>
            <a:off x="5573713" y="3051175"/>
            <a:ext cx="57150" cy="57150"/>
          </a:xfrm>
          <a:custGeom>
            <a:avLst/>
            <a:gdLst>
              <a:gd name="T0" fmla="*/ 210 w 254"/>
              <a:gd name="T1" fmla="*/ 71 h 234"/>
              <a:gd name="T2" fmla="*/ 222 w 254"/>
              <a:gd name="T3" fmla="*/ 84 h 234"/>
              <a:gd name="T4" fmla="*/ 229 w 254"/>
              <a:gd name="T5" fmla="*/ 99 h 234"/>
              <a:gd name="T6" fmla="*/ 232 w 254"/>
              <a:gd name="T7" fmla="*/ 115 h 234"/>
              <a:gd name="T8" fmla="*/ 232 w 254"/>
              <a:gd name="T9" fmla="*/ 132 h 234"/>
              <a:gd name="T10" fmla="*/ 230 w 254"/>
              <a:gd name="T11" fmla="*/ 146 h 234"/>
              <a:gd name="T12" fmla="*/ 226 w 254"/>
              <a:gd name="T13" fmla="*/ 158 h 234"/>
              <a:gd name="T14" fmla="*/ 219 w 254"/>
              <a:gd name="T15" fmla="*/ 170 h 234"/>
              <a:gd name="T16" fmla="*/ 211 w 254"/>
              <a:gd name="T17" fmla="*/ 179 h 234"/>
              <a:gd name="T18" fmla="*/ 202 w 254"/>
              <a:gd name="T19" fmla="*/ 190 h 234"/>
              <a:gd name="T20" fmla="*/ 193 w 254"/>
              <a:gd name="T21" fmla="*/ 199 h 234"/>
              <a:gd name="T22" fmla="*/ 183 w 254"/>
              <a:gd name="T23" fmla="*/ 208 h 234"/>
              <a:gd name="T24" fmla="*/ 174 w 254"/>
              <a:gd name="T25" fmla="*/ 218 h 234"/>
              <a:gd name="T26" fmla="*/ 172 w 254"/>
              <a:gd name="T27" fmla="*/ 221 h 234"/>
              <a:gd name="T28" fmla="*/ 172 w 254"/>
              <a:gd name="T29" fmla="*/ 224 h 234"/>
              <a:gd name="T30" fmla="*/ 172 w 254"/>
              <a:gd name="T31" fmla="*/ 227 h 234"/>
              <a:gd name="T32" fmla="*/ 174 w 254"/>
              <a:gd name="T33" fmla="*/ 231 h 234"/>
              <a:gd name="T34" fmla="*/ 177 w 254"/>
              <a:gd name="T35" fmla="*/ 233 h 234"/>
              <a:gd name="T36" fmla="*/ 181 w 254"/>
              <a:gd name="T37" fmla="*/ 234 h 234"/>
              <a:gd name="T38" fmla="*/ 184 w 254"/>
              <a:gd name="T39" fmla="*/ 233 h 234"/>
              <a:gd name="T40" fmla="*/ 187 w 254"/>
              <a:gd name="T41" fmla="*/ 231 h 234"/>
              <a:gd name="T42" fmla="*/ 208 w 254"/>
              <a:gd name="T43" fmla="*/ 217 h 234"/>
              <a:gd name="T44" fmla="*/ 226 w 254"/>
              <a:gd name="T45" fmla="*/ 199 h 234"/>
              <a:gd name="T46" fmla="*/ 240 w 254"/>
              <a:gd name="T47" fmla="*/ 178 h 234"/>
              <a:gd name="T48" fmla="*/ 249 w 254"/>
              <a:gd name="T49" fmla="*/ 155 h 234"/>
              <a:gd name="T50" fmla="*/ 254 w 254"/>
              <a:gd name="T51" fmla="*/ 131 h 234"/>
              <a:gd name="T52" fmla="*/ 251 w 254"/>
              <a:gd name="T53" fmla="*/ 107 h 234"/>
              <a:gd name="T54" fmla="*/ 243 w 254"/>
              <a:gd name="T55" fmla="*/ 84 h 234"/>
              <a:gd name="T56" fmla="*/ 226 w 254"/>
              <a:gd name="T57" fmla="*/ 64 h 234"/>
              <a:gd name="T58" fmla="*/ 214 w 254"/>
              <a:gd name="T59" fmla="*/ 53 h 234"/>
              <a:gd name="T60" fmla="*/ 199 w 254"/>
              <a:gd name="T61" fmla="*/ 45 h 234"/>
              <a:gd name="T62" fmla="*/ 183 w 254"/>
              <a:gd name="T63" fmla="*/ 36 h 234"/>
              <a:gd name="T64" fmla="*/ 165 w 254"/>
              <a:gd name="T65" fmla="*/ 29 h 234"/>
              <a:gd name="T66" fmla="*/ 147 w 254"/>
              <a:gd name="T67" fmla="*/ 21 h 234"/>
              <a:gd name="T68" fmla="*/ 129 w 254"/>
              <a:gd name="T69" fmla="*/ 16 h 234"/>
              <a:gd name="T70" fmla="*/ 111 w 254"/>
              <a:gd name="T71" fmla="*/ 12 h 234"/>
              <a:gd name="T72" fmla="*/ 93 w 254"/>
              <a:gd name="T73" fmla="*/ 7 h 234"/>
              <a:gd name="T74" fmla="*/ 75 w 254"/>
              <a:gd name="T75" fmla="*/ 4 h 234"/>
              <a:gd name="T76" fmla="*/ 59 w 254"/>
              <a:gd name="T77" fmla="*/ 2 h 234"/>
              <a:gd name="T78" fmla="*/ 43 w 254"/>
              <a:gd name="T79" fmla="*/ 0 h 234"/>
              <a:gd name="T80" fmla="*/ 31 w 254"/>
              <a:gd name="T81" fmla="*/ 0 h 234"/>
              <a:gd name="T82" fmla="*/ 19 w 254"/>
              <a:gd name="T83" fmla="*/ 0 h 234"/>
              <a:gd name="T84" fmla="*/ 10 w 254"/>
              <a:gd name="T85" fmla="*/ 0 h 234"/>
              <a:gd name="T86" fmla="*/ 3 w 254"/>
              <a:gd name="T87" fmla="*/ 2 h 234"/>
              <a:gd name="T88" fmla="*/ 0 w 254"/>
              <a:gd name="T89" fmla="*/ 4 h 234"/>
              <a:gd name="T90" fmla="*/ 11 w 254"/>
              <a:gd name="T91" fmla="*/ 6 h 234"/>
              <a:gd name="T92" fmla="*/ 21 w 254"/>
              <a:gd name="T93" fmla="*/ 7 h 234"/>
              <a:gd name="T94" fmla="*/ 34 w 254"/>
              <a:gd name="T95" fmla="*/ 9 h 234"/>
              <a:gd name="T96" fmla="*/ 46 w 254"/>
              <a:gd name="T97" fmla="*/ 12 h 234"/>
              <a:gd name="T98" fmla="*/ 59 w 254"/>
              <a:gd name="T99" fmla="*/ 15 h 234"/>
              <a:gd name="T100" fmla="*/ 74 w 254"/>
              <a:gd name="T101" fmla="*/ 17 h 234"/>
              <a:gd name="T102" fmla="*/ 87 w 254"/>
              <a:gd name="T103" fmla="*/ 20 h 234"/>
              <a:gd name="T104" fmla="*/ 102 w 254"/>
              <a:gd name="T105" fmla="*/ 23 h 234"/>
              <a:gd name="T106" fmla="*/ 116 w 254"/>
              <a:gd name="T107" fmla="*/ 28 h 234"/>
              <a:gd name="T108" fmla="*/ 131 w 254"/>
              <a:gd name="T109" fmla="*/ 32 h 234"/>
              <a:gd name="T110" fmla="*/ 145 w 254"/>
              <a:gd name="T111" fmla="*/ 36 h 234"/>
              <a:gd name="T112" fmla="*/ 159 w 254"/>
              <a:gd name="T113" fmla="*/ 42 h 234"/>
              <a:gd name="T114" fmla="*/ 173 w 254"/>
              <a:gd name="T115" fmla="*/ 48 h 234"/>
              <a:gd name="T116" fmla="*/ 186 w 254"/>
              <a:gd name="T117" fmla="*/ 55 h 234"/>
              <a:gd name="T118" fmla="*/ 199 w 254"/>
              <a:gd name="T119" fmla="*/ 63 h 234"/>
              <a:gd name="T120" fmla="*/ 210 w 254"/>
              <a:gd name="T121" fmla="*/ 7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4" h="234">
                <a:moveTo>
                  <a:pt x="210" y="71"/>
                </a:moveTo>
                <a:lnTo>
                  <a:pt x="222" y="84"/>
                </a:lnTo>
                <a:lnTo>
                  <a:pt x="229" y="99"/>
                </a:lnTo>
                <a:lnTo>
                  <a:pt x="232" y="115"/>
                </a:lnTo>
                <a:lnTo>
                  <a:pt x="232" y="132"/>
                </a:lnTo>
                <a:lnTo>
                  <a:pt x="230" y="146"/>
                </a:lnTo>
                <a:lnTo>
                  <a:pt x="226" y="158"/>
                </a:lnTo>
                <a:lnTo>
                  <a:pt x="219" y="170"/>
                </a:lnTo>
                <a:lnTo>
                  <a:pt x="211" y="179"/>
                </a:lnTo>
                <a:lnTo>
                  <a:pt x="202" y="190"/>
                </a:lnTo>
                <a:lnTo>
                  <a:pt x="193" y="199"/>
                </a:lnTo>
                <a:lnTo>
                  <a:pt x="183" y="208"/>
                </a:lnTo>
                <a:lnTo>
                  <a:pt x="174" y="218"/>
                </a:lnTo>
                <a:lnTo>
                  <a:pt x="172" y="221"/>
                </a:lnTo>
                <a:lnTo>
                  <a:pt x="172" y="224"/>
                </a:lnTo>
                <a:lnTo>
                  <a:pt x="172" y="227"/>
                </a:lnTo>
                <a:lnTo>
                  <a:pt x="174" y="231"/>
                </a:lnTo>
                <a:lnTo>
                  <a:pt x="177" y="233"/>
                </a:lnTo>
                <a:lnTo>
                  <a:pt x="181" y="234"/>
                </a:lnTo>
                <a:lnTo>
                  <a:pt x="184" y="233"/>
                </a:lnTo>
                <a:lnTo>
                  <a:pt x="187" y="231"/>
                </a:lnTo>
                <a:lnTo>
                  <a:pt x="208" y="217"/>
                </a:lnTo>
                <a:lnTo>
                  <a:pt x="226" y="199"/>
                </a:lnTo>
                <a:lnTo>
                  <a:pt x="240" y="178"/>
                </a:lnTo>
                <a:lnTo>
                  <a:pt x="249" y="155"/>
                </a:lnTo>
                <a:lnTo>
                  <a:pt x="254" y="131"/>
                </a:lnTo>
                <a:lnTo>
                  <a:pt x="251" y="107"/>
                </a:lnTo>
                <a:lnTo>
                  <a:pt x="243" y="84"/>
                </a:lnTo>
                <a:lnTo>
                  <a:pt x="226" y="64"/>
                </a:lnTo>
                <a:lnTo>
                  <a:pt x="214" y="53"/>
                </a:lnTo>
                <a:lnTo>
                  <a:pt x="199" y="45"/>
                </a:lnTo>
                <a:lnTo>
                  <a:pt x="183" y="36"/>
                </a:lnTo>
                <a:lnTo>
                  <a:pt x="165" y="29"/>
                </a:lnTo>
                <a:lnTo>
                  <a:pt x="147" y="21"/>
                </a:lnTo>
                <a:lnTo>
                  <a:pt x="129" y="16"/>
                </a:lnTo>
                <a:lnTo>
                  <a:pt x="111" y="12"/>
                </a:lnTo>
                <a:lnTo>
                  <a:pt x="93" y="7"/>
                </a:lnTo>
                <a:lnTo>
                  <a:pt x="75" y="4"/>
                </a:lnTo>
                <a:lnTo>
                  <a:pt x="59" y="2"/>
                </a:lnTo>
                <a:lnTo>
                  <a:pt x="43" y="0"/>
                </a:lnTo>
                <a:lnTo>
                  <a:pt x="31" y="0"/>
                </a:lnTo>
                <a:lnTo>
                  <a:pt x="19" y="0"/>
                </a:lnTo>
                <a:lnTo>
                  <a:pt x="10" y="0"/>
                </a:lnTo>
                <a:lnTo>
                  <a:pt x="3" y="2"/>
                </a:lnTo>
                <a:lnTo>
                  <a:pt x="0" y="4"/>
                </a:lnTo>
                <a:lnTo>
                  <a:pt x="11" y="6"/>
                </a:lnTo>
                <a:lnTo>
                  <a:pt x="21" y="7"/>
                </a:lnTo>
                <a:lnTo>
                  <a:pt x="34" y="9"/>
                </a:lnTo>
                <a:lnTo>
                  <a:pt x="46" y="12"/>
                </a:lnTo>
                <a:lnTo>
                  <a:pt x="59" y="15"/>
                </a:lnTo>
                <a:lnTo>
                  <a:pt x="74" y="17"/>
                </a:lnTo>
                <a:lnTo>
                  <a:pt x="87" y="20"/>
                </a:lnTo>
                <a:lnTo>
                  <a:pt x="102" y="23"/>
                </a:lnTo>
                <a:lnTo>
                  <a:pt x="116" y="28"/>
                </a:lnTo>
                <a:lnTo>
                  <a:pt x="131" y="32"/>
                </a:lnTo>
                <a:lnTo>
                  <a:pt x="145" y="36"/>
                </a:lnTo>
                <a:lnTo>
                  <a:pt x="159" y="42"/>
                </a:lnTo>
                <a:lnTo>
                  <a:pt x="173" y="48"/>
                </a:lnTo>
                <a:lnTo>
                  <a:pt x="186" y="55"/>
                </a:lnTo>
                <a:lnTo>
                  <a:pt x="199" y="63"/>
                </a:lnTo>
                <a:lnTo>
                  <a:pt x="210" y="7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75" name="Freeform 555"/>
          <p:cNvSpPr>
            <a:spLocks/>
          </p:cNvSpPr>
          <p:nvPr/>
        </p:nvSpPr>
        <p:spPr bwMode="auto">
          <a:xfrm>
            <a:off x="5461000" y="3078163"/>
            <a:ext cx="22225" cy="52387"/>
          </a:xfrm>
          <a:custGeom>
            <a:avLst/>
            <a:gdLst>
              <a:gd name="T0" fmla="*/ 0 w 103"/>
              <a:gd name="T1" fmla="*/ 121 h 221"/>
              <a:gd name="T2" fmla="*/ 0 w 103"/>
              <a:gd name="T3" fmla="*/ 139 h 221"/>
              <a:gd name="T4" fmla="*/ 4 w 103"/>
              <a:gd name="T5" fmla="*/ 156 h 221"/>
              <a:gd name="T6" fmla="*/ 12 w 103"/>
              <a:gd name="T7" fmla="*/ 172 h 221"/>
              <a:gd name="T8" fmla="*/ 22 w 103"/>
              <a:gd name="T9" fmla="*/ 186 h 221"/>
              <a:gd name="T10" fmla="*/ 35 w 103"/>
              <a:gd name="T11" fmla="*/ 197 h 221"/>
              <a:gd name="T12" fmla="*/ 50 w 103"/>
              <a:gd name="T13" fmla="*/ 208 h 221"/>
              <a:gd name="T14" fmla="*/ 66 w 103"/>
              <a:gd name="T15" fmla="*/ 216 h 221"/>
              <a:gd name="T16" fmla="*/ 83 w 103"/>
              <a:gd name="T17" fmla="*/ 220 h 221"/>
              <a:gd name="T18" fmla="*/ 89 w 103"/>
              <a:gd name="T19" fmla="*/ 221 h 221"/>
              <a:gd name="T20" fmla="*/ 94 w 103"/>
              <a:gd name="T21" fmla="*/ 219 h 221"/>
              <a:gd name="T22" fmla="*/ 98 w 103"/>
              <a:gd name="T23" fmla="*/ 216 h 221"/>
              <a:gd name="T24" fmla="*/ 100 w 103"/>
              <a:gd name="T25" fmla="*/ 211 h 221"/>
              <a:gd name="T26" fmla="*/ 100 w 103"/>
              <a:gd name="T27" fmla="*/ 206 h 221"/>
              <a:gd name="T28" fmla="*/ 99 w 103"/>
              <a:gd name="T29" fmla="*/ 201 h 221"/>
              <a:gd name="T30" fmla="*/ 96 w 103"/>
              <a:gd name="T31" fmla="*/ 196 h 221"/>
              <a:gd name="T32" fmla="*/ 91 w 103"/>
              <a:gd name="T33" fmla="*/ 194 h 221"/>
              <a:gd name="T34" fmla="*/ 74 w 103"/>
              <a:gd name="T35" fmla="*/ 188 h 221"/>
              <a:gd name="T36" fmla="*/ 58 w 103"/>
              <a:gd name="T37" fmla="*/ 179 h 221"/>
              <a:gd name="T38" fmla="*/ 45 w 103"/>
              <a:gd name="T39" fmla="*/ 168 h 221"/>
              <a:gd name="T40" fmla="*/ 36 w 103"/>
              <a:gd name="T41" fmla="*/ 155 h 221"/>
              <a:gd name="T42" fmla="*/ 30 w 103"/>
              <a:gd name="T43" fmla="*/ 139 h 221"/>
              <a:gd name="T44" fmla="*/ 27 w 103"/>
              <a:gd name="T45" fmla="*/ 122 h 221"/>
              <a:gd name="T46" fmla="*/ 27 w 103"/>
              <a:gd name="T47" fmla="*/ 103 h 221"/>
              <a:gd name="T48" fmla="*/ 32 w 103"/>
              <a:gd name="T49" fmla="*/ 84 h 221"/>
              <a:gd name="T50" fmla="*/ 38 w 103"/>
              <a:gd name="T51" fmla="*/ 70 h 221"/>
              <a:gd name="T52" fmla="*/ 46 w 103"/>
              <a:gd name="T53" fmla="*/ 57 h 221"/>
              <a:gd name="T54" fmla="*/ 56 w 103"/>
              <a:gd name="T55" fmla="*/ 46 h 221"/>
              <a:gd name="T56" fmla="*/ 66 w 103"/>
              <a:gd name="T57" fmla="*/ 35 h 221"/>
              <a:gd name="T58" fmla="*/ 76 w 103"/>
              <a:gd name="T59" fmla="*/ 25 h 221"/>
              <a:gd name="T60" fmla="*/ 86 w 103"/>
              <a:gd name="T61" fmla="*/ 17 h 221"/>
              <a:gd name="T62" fmla="*/ 96 w 103"/>
              <a:gd name="T63" fmla="*/ 8 h 221"/>
              <a:gd name="T64" fmla="*/ 103 w 103"/>
              <a:gd name="T65" fmla="*/ 1 h 221"/>
              <a:gd name="T66" fmla="*/ 96 w 103"/>
              <a:gd name="T67" fmla="*/ 0 h 221"/>
              <a:gd name="T68" fmla="*/ 84 w 103"/>
              <a:gd name="T69" fmla="*/ 5 h 221"/>
              <a:gd name="T70" fmla="*/ 69 w 103"/>
              <a:gd name="T71" fmla="*/ 17 h 221"/>
              <a:gd name="T72" fmla="*/ 51 w 103"/>
              <a:gd name="T73" fmla="*/ 33 h 221"/>
              <a:gd name="T74" fmla="*/ 34 w 103"/>
              <a:gd name="T75" fmla="*/ 53 h 221"/>
              <a:gd name="T76" fmla="*/ 18 w 103"/>
              <a:gd name="T77" fmla="*/ 75 h 221"/>
              <a:gd name="T78" fmla="*/ 7 w 103"/>
              <a:gd name="T79" fmla="*/ 98 h 221"/>
              <a:gd name="T80" fmla="*/ 0 w 103"/>
              <a:gd name="T81" fmla="*/ 121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1">
                <a:moveTo>
                  <a:pt x="0" y="121"/>
                </a:moveTo>
                <a:lnTo>
                  <a:pt x="0" y="139"/>
                </a:lnTo>
                <a:lnTo>
                  <a:pt x="4" y="156"/>
                </a:lnTo>
                <a:lnTo>
                  <a:pt x="12" y="172"/>
                </a:lnTo>
                <a:lnTo>
                  <a:pt x="22" y="186"/>
                </a:lnTo>
                <a:lnTo>
                  <a:pt x="35" y="197"/>
                </a:lnTo>
                <a:lnTo>
                  <a:pt x="50" y="208"/>
                </a:lnTo>
                <a:lnTo>
                  <a:pt x="66" y="216"/>
                </a:lnTo>
                <a:lnTo>
                  <a:pt x="83" y="220"/>
                </a:lnTo>
                <a:lnTo>
                  <a:pt x="89" y="221"/>
                </a:lnTo>
                <a:lnTo>
                  <a:pt x="94" y="219"/>
                </a:lnTo>
                <a:lnTo>
                  <a:pt x="98" y="216"/>
                </a:lnTo>
                <a:lnTo>
                  <a:pt x="100" y="211"/>
                </a:lnTo>
                <a:lnTo>
                  <a:pt x="100" y="206"/>
                </a:lnTo>
                <a:lnTo>
                  <a:pt x="99" y="201"/>
                </a:lnTo>
                <a:lnTo>
                  <a:pt x="96" y="196"/>
                </a:lnTo>
                <a:lnTo>
                  <a:pt x="91" y="194"/>
                </a:lnTo>
                <a:lnTo>
                  <a:pt x="74" y="188"/>
                </a:lnTo>
                <a:lnTo>
                  <a:pt x="58" y="179"/>
                </a:lnTo>
                <a:lnTo>
                  <a:pt x="45" y="168"/>
                </a:lnTo>
                <a:lnTo>
                  <a:pt x="36" y="155"/>
                </a:lnTo>
                <a:lnTo>
                  <a:pt x="30" y="139"/>
                </a:lnTo>
                <a:lnTo>
                  <a:pt x="27" y="122"/>
                </a:lnTo>
                <a:lnTo>
                  <a:pt x="27" y="103"/>
                </a:lnTo>
                <a:lnTo>
                  <a:pt x="32" y="84"/>
                </a:lnTo>
                <a:lnTo>
                  <a:pt x="38" y="70"/>
                </a:lnTo>
                <a:lnTo>
                  <a:pt x="46" y="57"/>
                </a:lnTo>
                <a:lnTo>
                  <a:pt x="56" y="46"/>
                </a:lnTo>
                <a:lnTo>
                  <a:pt x="66" y="35"/>
                </a:lnTo>
                <a:lnTo>
                  <a:pt x="76" y="25"/>
                </a:lnTo>
                <a:lnTo>
                  <a:pt x="86" y="17"/>
                </a:lnTo>
                <a:lnTo>
                  <a:pt x="96" y="8"/>
                </a:lnTo>
                <a:lnTo>
                  <a:pt x="103" y="1"/>
                </a:lnTo>
                <a:lnTo>
                  <a:pt x="96" y="0"/>
                </a:lnTo>
                <a:lnTo>
                  <a:pt x="84" y="5"/>
                </a:lnTo>
                <a:lnTo>
                  <a:pt x="69" y="17"/>
                </a:lnTo>
                <a:lnTo>
                  <a:pt x="51" y="33"/>
                </a:lnTo>
                <a:lnTo>
                  <a:pt x="34" y="53"/>
                </a:lnTo>
                <a:lnTo>
                  <a:pt x="18" y="75"/>
                </a:lnTo>
                <a:lnTo>
                  <a:pt x="7" y="98"/>
                </a:lnTo>
                <a:lnTo>
                  <a:pt x="0" y="12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76" name="Freeform 556"/>
          <p:cNvSpPr>
            <a:spLocks/>
          </p:cNvSpPr>
          <p:nvPr/>
        </p:nvSpPr>
        <p:spPr bwMode="auto">
          <a:xfrm>
            <a:off x="5619750" y="3048000"/>
            <a:ext cx="49213" cy="69850"/>
          </a:xfrm>
          <a:custGeom>
            <a:avLst/>
            <a:gdLst>
              <a:gd name="T0" fmla="*/ 186 w 221"/>
              <a:gd name="T1" fmla="*/ 115 h 288"/>
              <a:gd name="T2" fmla="*/ 197 w 221"/>
              <a:gd name="T3" fmla="*/ 133 h 288"/>
              <a:gd name="T4" fmla="*/ 202 w 221"/>
              <a:gd name="T5" fmla="*/ 153 h 288"/>
              <a:gd name="T6" fmla="*/ 199 w 221"/>
              <a:gd name="T7" fmla="*/ 174 h 288"/>
              <a:gd name="T8" fmla="*/ 187 w 221"/>
              <a:gd name="T9" fmla="*/ 194 h 288"/>
              <a:gd name="T10" fmla="*/ 170 w 221"/>
              <a:gd name="T11" fmla="*/ 212 h 288"/>
              <a:gd name="T12" fmla="*/ 150 w 221"/>
              <a:gd name="T13" fmla="*/ 229 h 288"/>
              <a:gd name="T14" fmla="*/ 129 w 221"/>
              <a:gd name="T15" fmla="*/ 246 h 288"/>
              <a:gd name="T16" fmla="*/ 116 w 221"/>
              <a:gd name="T17" fmla="*/ 258 h 288"/>
              <a:gd name="T18" fmla="*/ 112 w 221"/>
              <a:gd name="T19" fmla="*/ 267 h 288"/>
              <a:gd name="T20" fmla="*/ 109 w 221"/>
              <a:gd name="T21" fmla="*/ 276 h 288"/>
              <a:gd name="T22" fmla="*/ 110 w 221"/>
              <a:gd name="T23" fmla="*/ 284 h 288"/>
              <a:gd name="T24" fmla="*/ 117 w 221"/>
              <a:gd name="T25" fmla="*/ 288 h 288"/>
              <a:gd name="T26" fmla="*/ 125 w 221"/>
              <a:gd name="T27" fmla="*/ 287 h 288"/>
              <a:gd name="T28" fmla="*/ 139 w 221"/>
              <a:gd name="T29" fmla="*/ 272 h 288"/>
              <a:gd name="T30" fmla="*/ 162 w 221"/>
              <a:gd name="T31" fmla="*/ 250 h 288"/>
              <a:gd name="T32" fmla="*/ 186 w 221"/>
              <a:gd name="T33" fmla="*/ 229 h 288"/>
              <a:gd name="T34" fmla="*/ 207 w 221"/>
              <a:gd name="T35" fmla="*/ 204 h 288"/>
              <a:gd name="T36" fmla="*/ 220 w 221"/>
              <a:gd name="T37" fmla="*/ 174 h 288"/>
              <a:gd name="T38" fmla="*/ 218 w 221"/>
              <a:gd name="T39" fmla="*/ 142 h 288"/>
              <a:gd name="T40" fmla="*/ 204 w 221"/>
              <a:gd name="T41" fmla="*/ 112 h 288"/>
              <a:gd name="T42" fmla="*/ 181 w 221"/>
              <a:gd name="T43" fmla="*/ 87 h 288"/>
              <a:gd name="T44" fmla="*/ 159 w 221"/>
              <a:gd name="T45" fmla="*/ 69 h 288"/>
              <a:gd name="T46" fmla="*/ 137 w 221"/>
              <a:gd name="T47" fmla="*/ 55 h 288"/>
              <a:gd name="T48" fmla="*/ 114 w 221"/>
              <a:gd name="T49" fmla="*/ 40 h 288"/>
              <a:gd name="T50" fmla="*/ 89 w 221"/>
              <a:gd name="T51" fmla="*/ 27 h 288"/>
              <a:gd name="T52" fmla="*/ 66 w 221"/>
              <a:gd name="T53" fmla="*/ 15 h 288"/>
              <a:gd name="T54" fmla="*/ 42 w 221"/>
              <a:gd name="T55" fmla="*/ 6 h 288"/>
              <a:gd name="T56" fmla="*/ 22 w 221"/>
              <a:gd name="T57" fmla="*/ 1 h 288"/>
              <a:gd name="T58" fmla="*/ 7 w 221"/>
              <a:gd name="T59" fmla="*/ 1 h 288"/>
              <a:gd name="T60" fmla="*/ 8 w 221"/>
              <a:gd name="T61" fmla="*/ 5 h 288"/>
              <a:gd name="T62" fmla="*/ 26 w 221"/>
              <a:gd name="T63" fmla="*/ 13 h 288"/>
              <a:gd name="T64" fmla="*/ 47 w 221"/>
              <a:gd name="T65" fmla="*/ 22 h 288"/>
              <a:gd name="T66" fmla="*/ 71 w 221"/>
              <a:gd name="T67" fmla="*/ 34 h 288"/>
              <a:gd name="T68" fmla="*/ 96 w 221"/>
              <a:gd name="T69" fmla="*/ 48 h 288"/>
              <a:gd name="T70" fmla="*/ 121 w 221"/>
              <a:gd name="T71" fmla="*/ 64 h 288"/>
              <a:gd name="T72" fmla="*/ 146 w 221"/>
              <a:gd name="T73" fmla="*/ 81 h 288"/>
              <a:gd name="T74" fmla="*/ 169 w 221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1" h="288">
                <a:moveTo>
                  <a:pt x="179" y="108"/>
                </a:moveTo>
                <a:lnTo>
                  <a:pt x="186" y="115"/>
                </a:lnTo>
                <a:lnTo>
                  <a:pt x="193" y="124"/>
                </a:lnTo>
                <a:lnTo>
                  <a:pt x="197" y="133"/>
                </a:lnTo>
                <a:lnTo>
                  <a:pt x="201" y="143"/>
                </a:lnTo>
                <a:lnTo>
                  <a:pt x="202" y="153"/>
                </a:lnTo>
                <a:lnTo>
                  <a:pt x="202" y="163"/>
                </a:lnTo>
                <a:lnTo>
                  <a:pt x="199" y="174"/>
                </a:lnTo>
                <a:lnTo>
                  <a:pt x="195" y="184"/>
                </a:lnTo>
                <a:lnTo>
                  <a:pt x="187" y="194"/>
                </a:lnTo>
                <a:lnTo>
                  <a:pt x="179" y="204"/>
                </a:lnTo>
                <a:lnTo>
                  <a:pt x="170" y="212"/>
                </a:lnTo>
                <a:lnTo>
                  <a:pt x="159" y="221"/>
                </a:lnTo>
                <a:lnTo>
                  <a:pt x="150" y="229"/>
                </a:lnTo>
                <a:lnTo>
                  <a:pt x="139" y="237"/>
                </a:lnTo>
                <a:lnTo>
                  <a:pt x="129" y="246"/>
                </a:lnTo>
                <a:lnTo>
                  <a:pt x="119" y="255"/>
                </a:lnTo>
                <a:lnTo>
                  <a:pt x="116" y="258"/>
                </a:lnTo>
                <a:lnTo>
                  <a:pt x="114" y="263"/>
                </a:lnTo>
                <a:lnTo>
                  <a:pt x="112" y="267"/>
                </a:lnTo>
                <a:lnTo>
                  <a:pt x="110" y="271"/>
                </a:lnTo>
                <a:lnTo>
                  <a:pt x="109" y="276"/>
                </a:lnTo>
                <a:lnTo>
                  <a:pt x="109" y="280"/>
                </a:lnTo>
                <a:lnTo>
                  <a:pt x="110" y="284"/>
                </a:lnTo>
                <a:lnTo>
                  <a:pt x="113" y="287"/>
                </a:lnTo>
                <a:lnTo>
                  <a:pt x="117" y="288"/>
                </a:lnTo>
                <a:lnTo>
                  <a:pt x="121" y="288"/>
                </a:lnTo>
                <a:lnTo>
                  <a:pt x="125" y="287"/>
                </a:lnTo>
                <a:lnTo>
                  <a:pt x="129" y="284"/>
                </a:lnTo>
                <a:lnTo>
                  <a:pt x="139" y="272"/>
                </a:lnTo>
                <a:lnTo>
                  <a:pt x="151" y="261"/>
                </a:lnTo>
                <a:lnTo>
                  <a:pt x="162" y="250"/>
                </a:lnTo>
                <a:lnTo>
                  <a:pt x="175" y="239"/>
                </a:lnTo>
                <a:lnTo>
                  <a:pt x="186" y="229"/>
                </a:lnTo>
                <a:lnTo>
                  <a:pt x="197" y="217"/>
                </a:lnTo>
                <a:lnTo>
                  <a:pt x="207" y="204"/>
                </a:lnTo>
                <a:lnTo>
                  <a:pt x="215" y="190"/>
                </a:lnTo>
                <a:lnTo>
                  <a:pt x="220" y="174"/>
                </a:lnTo>
                <a:lnTo>
                  <a:pt x="221" y="158"/>
                </a:lnTo>
                <a:lnTo>
                  <a:pt x="218" y="142"/>
                </a:lnTo>
                <a:lnTo>
                  <a:pt x="213" y="127"/>
                </a:lnTo>
                <a:lnTo>
                  <a:pt x="204" y="112"/>
                </a:lnTo>
                <a:lnTo>
                  <a:pt x="194" y="99"/>
                </a:lnTo>
                <a:lnTo>
                  <a:pt x="181" y="87"/>
                </a:lnTo>
                <a:lnTo>
                  <a:pt x="169" y="77"/>
                </a:lnTo>
                <a:lnTo>
                  <a:pt x="159" y="69"/>
                </a:lnTo>
                <a:lnTo>
                  <a:pt x="149" y="63"/>
                </a:lnTo>
                <a:lnTo>
                  <a:pt x="137" y="55"/>
                </a:lnTo>
                <a:lnTo>
                  <a:pt x="125" y="48"/>
                </a:lnTo>
                <a:lnTo>
                  <a:pt x="114" y="40"/>
                </a:lnTo>
                <a:lnTo>
                  <a:pt x="101" y="33"/>
                </a:lnTo>
                <a:lnTo>
                  <a:pt x="89" y="27"/>
                </a:lnTo>
                <a:lnTo>
                  <a:pt x="77" y="20"/>
                </a:lnTo>
                <a:lnTo>
                  <a:pt x="66" y="15"/>
                </a:lnTo>
                <a:lnTo>
                  <a:pt x="54" y="9"/>
                </a:lnTo>
                <a:lnTo>
                  <a:pt x="42" y="6"/>
                </a:lnTo>
                <a:lnTo>
                  <a:pt x="32" y="3"/>
                </a:lnTo>
                <a:lnTo>
                  <a:pt x="22" y="1"/>
                </a:lnTo>
                <a:lnTo>
                  <a:pt x="14" y="0"/>
                </a:lnTo>
                <a:lnTo>
                  <a:pt x="7" y="1"/>
                </a:lnTo>
                <a:lnTo>
                  <a:pt x="0" y="3"/>
                </a:lnTo>
                <a:lnTo>
                  <a:pt x="8" y="5"/>
                </a:lnTo>
                <a:lnTo>
                  <a:pt x="16" y="8"/>
                </a:lnTo>
                <a:lnTo>
                  <a:pt x="26" y="13"/>
                </a:lnTo>
                <a:lnTo>
                  <a:pt x="35" y="17"/>
                </a:lnTo>
                <a:lnTo>
                  <a:pt x="47" y="22"/>
                </a:lnTo>
                <a:lnTo>
                  <a:pt x="58" y="28"/>
                </a:lnTo>
                <a:lnTo>
                  <a:pt x="71" y="34"/>
                </a:lnTo>
                <a:lnTo>
                  <a:pt x="83" y="40"/>
                </a:lnTo>
                <a:lnTo>
                  <a:pt x="96" y="48"/>
                </a:lnTo>
                <a:lnTo>
                  <a:pt x="109" y="55"/>
                </a:lnTo>
                <a:lnTo>
                  <a:pt x="121" y="64"/>
                </a:lnTo>
                <a:lnTo>
                  <a:pt x="134" y="72"/>
                </a:lnTo>
                <a:lnTo>
                  <a:pt x="146" y="81"/>
                </a:lnTo>
                <a:lnTo>
                  <a:pt x="158" y="90"/>
                </a:lnTo>
                <a:lnTo>
                  <a:pt x="169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77" name="Freeform 557"/>
          <p:cNvSpPr>
            <a:spLocks/>
          </p:cNvSpPr>
          <p:nvPr/>
        </p:nvSpPr>
        <p:spPr bwMode="auto">
          <a:xfrm>
            <a:off x="5567363" y="3128963"/>
            <a:ext cx="15875" cy="42862"/>
          </a:xfrm>
          <a:custGeom>
            <a:avLst/>
            <a:gdLst>
              <a:gd name="T0" fmla="*/ 28 w 74"/>
              <a:gd name="T1" fmla="*/ 12 h 174"/>
              <a:gd name="T2" fmla="*/ 26 w 74"/>
              <a:gd name="T3" fmla="*/ 7 h 174"/>
              <a:gd name="T4" fmla="*/ 23 w 74"/>
              <a:gd name="T5" fmla="*/ 3 h 174"/>
              <a:gd name="T6" fmla="*/ 17 w 74"/>
              <a:gd name="T7" fmla="*/ 1 h 174"/>
              <a:gd name="T8" fmla="*/ 12 w 74"/>
              <a:gd name="T9" fmla="*/ 0 h 174"/>
              <a:gd name="T10" fmla="*/ 7 w 74"/>
              <a:gd name="T11" fmla="*/ 2 h 174"/>
              <a:gd name="T12" fmla="*/ 3 w 74"/>
              <a:gd name="T13" fmla="*/ 5 h 174"/>
              <a:gd name="T14" fmla="*/ 0 w 74"/>
              <a:gd name="T15" fmla="*/ 10 h 174"/>
              <a:gd name="T16" fmla="*/ 0 w 74"/>
              <a:gd name="T17" fmla="*/ 16 h 174"/>
              <a:gd name="T18" fmla="*/ 5 w 74"/>
              <a:gd name="T19" fmla="*/ 39 h 174"/>
              <a:gd name="T20" fmla="*/ 13 w 74"/>
              <a:gd name="T21" fmla="*/ 66 h 174"/>
              <a:gd name="T22" fmla="*/ 24 w 74"/>
              <a:gd name="T23" fmla="*/ 92 h 174"/>
              <a:gd name="T24" fmla="*/ 36 w 74"/>
              <a:gd name="T25" fmla="*/ 118 h 174"/>
              <a:gd name="T26" fmla="*/ 49 w 74"/>
              <a:gd name="T27" fmla="*/ 141 h 174"/>
              <a:gd name="T28" fmla="*/ 61 w 74"/>
              <a:gd name="T29" fmla="*/ 159 h 174"/>
              <a:gd name="T30" fmla="*/ 69 w 74"/>
              <a:gd name="T31" fmla="*/ 171 h 174"/>
              <a:gd name="T32" fmla="*/ 74 w 74"/>
              <a:gd name="T33" fmla="*/ 174 h 174"/>
              <a:gd name="T34" fmla="*/ 72 w 74"/>
              <a:gd name="T35" fmla="*/ 162 h 174"/>
              <a:gd name="T36" fmla="*/ 67 w 74"/>
              <a:gd name="T37" fmla="*/ 147 h 174"/>
              <a:gd name="T38" fmla="*/ 61 w 74"/>
              <a:gd name="T39" fmla="*/ 128 h 174"/>
              <a:gd name="T40" fmla="*/ 53 w 74"/>
              <a:gd name="T41" fmla="*/ 105 h 174"/>
              <a:gd name="T42" fmla="*/ 46 w 74"/>
              <a:gd name="T43" fmla="*/ 82 h 174"/>
              <a:gd name="T44" fmla="*/ 38 w 74"/>
              <a:gd name="T45" fmla="*/ 58 h 174"/>
              <a:gd name="T46" fmla="*/ 32 w 74"/>
              <a:gd name="T47" fmla="*/ 35 h 174"/>
              <a:gd name="T48" fmla="*/ 28 w 74"/>
              <a:gd name="T49" fmla="*/ 1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4" h="174">
                <a:moveTo>
                  <a:pt x="28" y="12"/>
                </a:moveTo>
                <a:lnTo>
                  <a:pt x="26" y="7"/>
                </a:lnTo>
                <a:lnTo>
                  <a:pt x="23" y="3"/>
                </a:lnTo>
                <a:lnTo>
                  <a:pt x="17" y="1"/>
                </a:lnTo>
                <a:lnTo>
                  <a:pt x="12" y="0"/>
                </a:lnTo>
                <a:lnTo>
                  <a:pt x="7" y="2"/>
                </a:lnTo>
                <a:lnTo>
                  <a:pt x="3" y="5"/>
                </a:lnTo>
                <a:lnTo>
                  <a:pt x="0" y="10"/>
                </a:lnTo>
                <a:lnTo>
                  <a:pt x="0" y="16"/>
                </a:lnTo>
                <a:lnTo>
                  <a:pt x="5" y="39"/>
                </a:lnTo>
                <a:lnTo>
                  <a:pt x="13" y="66"/>
                </a:lnTo>
                <a:lnTo>
                  <a:pt x="24" y="92"/>
                </a:lnTo>
                <a:lnTo>
                  <a:pt x="36" y="118"/>
                </a:lnTo>
                <a:lnTo>
                  <a:pt x="49" y="141"/>
                </a:lnTo>
                <a:lnTo>
                  <a:pt x="61" y="159"/>
                </a:lnTo>
                <a:lnTo>
                  <a:pt x="69" y="171"/>
                </a:lnTo>
                <a:lnTo>
                  <a:pt x="74" y="174"/>
                </a:lnTo>
                <a:lnTo>
                  <a:pt x="72" y="162"/>
                </a:lnTo>
                <a:lnTo>
                  <a:pt x="67" y="147"/>
                </a:lnTo>
                <a:lnTo>
                  <a:pt x="61" y="128"/>
                </a:lnTo>
                <a:lnTo>
                  <a:pt x="53" y="105"/>
                </a:lnTo>
                <a:lnTo>
                  <a:pt x="46" y="82"/>
                </a:lnTo>
                <a:lnTo>
                  <a:pt x="38" y="58"/>
                </a:lnTo>
                <a:lnTo>
                  <a:pt x="32" y="35"/>
                </a:lnTo>
                <a:lnTo>
                  <a:pt x="28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78" name="Freeform 558"/>
          <p:cNvSpPr>
            <a:spLocks/>
          </p:cNvSpPr>
          <p:nvPr/>
        </p:nvSpPr>
        <p:spPr bwMode="auto">
          <a:xfrm>
            <a:off x="5559425" y="3106738"/>
            <a:ext cx="9525" cy="20637"/>
          </a:xfrm>
          <a:custGeom>
            <a:avLst/>
            <a:gdLst>
              <a:gd name="T0" fmla="*/ 20 w 39"/>
              <a:gd name="T1" fmla="*/ 9 h 87"/>
              <a:gd name="T2" fmla="*/ 19 w 39"/>
              <a:gd name="T3" fmla="*/ 5 h 87"/>
              <a:gd name="T4" fmla="*/ 16 w 39"/>
              <a:gd name="T5" fmla="*/ 2 h 87"/>
              <a:gd name="T6" fmla="*/ 13 w 39"/>
              <a:gd name="T7" fmla="*/ 0 h 87"/>
              <a:gd name="T8" fmla="*/ 8 w 39"/>
              <a:gd name="T9" fmla="*/ 0 h 87"/>
              <a:gd name="T10" fmla="*/ 5 w 39"/>
              <a:gd name="T11" fmla="*/ 1 h 87"/>
              <a:gd name="T12" fmla="*/ 2 w 39"/>
              <a:gd name="T13" fmla="*/ 3 h 87"/>
              <a:gd name="T14" fmla="*/ 0 w 39"/>
              <a:gd name="T15" fmla="*/ 6 h 87"/>
              <a:gd name="T16" fmla="*/ 0 w 39"/>
              <a:gd name="T17" fmla="*/ 10 h 87"/>
              <a:gd name="T18" fmla="*/ 0 w 39"/>
              <a:gd name="T19" fmla="*/ 22 h 87"/>
              <a:gd name="T20" fmla="*/ 3 w 39"/>
              <a:gd name="T21" fmla="*/ 35 h 87"/>
              <a:gd name="T22" fmla="*/ 7 w 39"/>
              <a:gd name="T23" fmla="*/ 48 h 87"/>
              <a:gd name="T24" fmla="*/ 13 w 39"/>
              <a:gd name="T25" fmla="*/ 60 h 87"/>
              <a:gd name="T26" fmla="*/ 19 w 39"/>
              <a:gd name="T27" fmla="*/ 72 h 87"/>
              <a:gd name="T28" fmla="*/ 25 w 39"/>
              <a:gd name="T29" fmla="*/ 81 h 87"/>
              <a:gd name="T30" fmla="*/ 33 w 39"/>
              <a:gd name="T31" fmla="*/ 86 h 87"/>
              <a:gd name="T32" fmla="*/ 38 w 39"/>
              <a:gd name="T33" fmla="*/ 87 h 87"/>
              <a:gd name="T34" fmla="*/ 39 w 39"/>
              <a:gd name="T35" fmla="*/ 70 h 87"/>
              <a:gd name="T36" fmla="*/ 34 w 39"/>
              <a:gd name="T37" fmla="*/ 50 h 87"/>
              <a:gd name="T38" fmla="*/ 27 w 39"/>
              <a:gd name="T39" fmla="*/ 29 h 87"/>
              <a:gd name="T40" fmla="*/ 20 w 39"/>
              <a:gd name="T41" fmla="*/ 9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87">
                <a:moveTo>
                  <a:pt x="20" y="9"/>
                </a:moveTo>
                <a:lnTo>
                  <a:pt x="19" y="5"/>
                </a:lnTo>
                <a:lnTo>
                  <a:pt x="16" y="2"/>
                </a:lnTo>
                <a:lnTo>
                  <a:pt x="13" y="0"/>
                </a:lnTo>
                <a:lnTo>
                  <a:pt x="8" y="0"/>
                </a:lnTo>
                <a:lnTo>
                  <a:pt x="5" y="1"/>
                </a:lnTo>
                <a:lnTo>
                  <a:pt x="2" y="3"/>
                </a:lnTo>
                <a:lnTo>
                  <a:pt x="0" y="6"/>
                </a:lnTo>
                <a:lnTo>
                  <a:pt x="0" y="10"/>
                </a:lnTo>
                <a:lnTo>
                  <a:pt x="0" y="22"/>
                </a:lnTo>
                <a:lnTo>
                  <a:pt x="3" y="35"/>
                </a:lnTo>
                <a:lnTo>
                  <a:pt x="7" y="48"/>
                </a:lnTo>
                <a:lnTo>
                  <a:pt x="13" y="60"/>
                </a:lnTo>
                <a:lnTo>
                  <a:pt x="19" y="72"/>
                </a:lnTo>
                <a:lnTo>
                  <a:pt x="25" y="81"/>
                </a:lnTo>
                <a:lnTo>
                  <a:pt x="33" y="86"/>
                </a:lnTo>
                <a:lnTo>
                  <a:pt x="38" y="87"/>
                </a:lnTo>
                <a:lnTo>
                  <a:pt x="39" y="70"/>
                </a:lnTo>
                <a:lnTo>
                  <a:pt x="34" y="50"/>
                </a:lnTo>
                <a:lnTo>
                  <a:pt x="27" y="29"/>
                </a:lnTo>
                <a:lnTo>
                  <a:pt x="2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79" name="Freeform 559"/>
          <p:cNvSpPr>
            <a:spLocks/>
          </p:cNvSpPr>
          <p:nvPr/>
        </p:nvSpPr>
        <p:spPr bwMode="auto">
          <a:xfrm>
            <a:off x="5553075" y="3092450"/>
            <a:ext cx="6350" cy="11113"/>
          </a:xfrm>
          <a:custGeom>
            <a:avLst/>
            <a:gdLst>
              <a:gd name="T0" fmla="*/ 18 w 34"/>
              <a:gd name="T1" fmla="*/ 7 h 51"/>
              <a:gd name="T2" fmla="*/ 18 w 34"/>
              <a:gd name="T3" fmla="*/ 8 h 51"/>
              <a:gd name="T4" fmla="*/ 18 w 34"/>
              <a:gd name="T5" fmla="*/ 8 h 51"/>
              <a:gd name="T6" fmla="*/ 18 w 34"/>
              <a:gd name="T7" fmla="*/ 8 h 51"/>
              <a:gd name="T8" fmla="*/ 18 w 34"/>
              <a:gd name="T9" fmla="*/ 8 h 51"/>
              <a:gd name="T10" fmla="*/ 17 w 34"/>
              <a:gd name="T11" fmla="*/ 5 h 51"/>
              <a:gd name="T12" fmla="*/ 14 w 34"/>
              <a:gd name="T13" fmla="*/ 1 h 51"/>
              <a:gd name="T14" fmla="*/ 11 w 34"/>
              <a:gd name="T15" fmla="*/ 0 h 51"/>
              <a:gd name="T16" fmla="*/ 7 w 34"/>
              <a:gd name="T17" fmla="*/ 0 h 51"/>
              <a:gd name="T18" fmla="*/ 4 w 34"/>
              <a:gd name="T19" fmla="*/ 1 h 51"/>
              <a:gd name="T20" fmla="*/ 1 w 34"/>
              <a:gd name="T21" fmla="*/ 5 h 51"/>
              <a:gd name="T22" fmla="*/ 0 w 34"/>
              <a:gd name="T23" fmla="*/ 8 h 51"/>
              <a:gd name="T24" fmla="*/ 0 w 34"/>
              <a:gd name="T25" fmla="*/ 11 h 51"/>
              <a:gd name="T26" fmla="*/ 1 w 34"/>
              <a:gd name="T27" fmla="*/ 16 h 51"/>
              <a:gd name="T28" fmla="*/ 4 w 34"/>
              <a:gd name="T29" fmla="*/ 23 h 51"/>
              <a:gd name="T30" fmla="*/ 8 w 34"/>
              <a:gd name="T31" fmla="*/ 30 h 51"/>
              <a:gd name="T32" fmla="*/ 13 w 34"/>
              <a:gd name="T33" fmla="*/ 37 h 51"/>
              <a:gd name="T34" fmla="*/ 18 w 34"/>
              <a:gd name="T35" fmla="*/ 43 h 51"/>
              <a:gd name="T36" fmla="*/ 25 w 34"/>
              <a:gd name="T37" fmla="*/ 47 h 51"/>
              <a:gd name="T38" fmla="*/ 30 w 34"/>
              <a:gd name="T39" fmla="*/ 51 h 51"/>
              <a:gd name="T40" fmla="*/ 34 w 34"/>
              <a:gd name="T41" fmla="*/ 51 h 51"/>
              <a:gd name="T42" fmla="*/ 33 w 34"/>
              <a:gd name="T43" fmla="*/ 40 h 51"/>
              <a:gd name="T44" fmla="*/ 29 w 34"/>
              <a:gd name="T45" fmla="*/ 27 h 51"/>
              <a:gd name="T46" fmla="*/ 23 w 34"/>
              <a:gd name="T47" fmla="*/ 15 h 51"/>
              <a:gd name="T48" fmla="*/ 18 w 34"/>
              <a:gd name="T49" fmla="*/ 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4" h="51">
                <a:moveTo>
                  <a:pt x="18" y="7"/>
                </a:moveTo>
                <a:lnTo>
                  <a:pt x="18" y="8"/>
                </a:lnTo>
                <a:lnTo>
                  <a:pt x="18" y="8"/>
                </a:lnTo>
                <a:lnTo>
                  <a:pt x="18" y="8"/>
                </a:lnTo>
                <a:lnTo>
                  <a:pt x="18" y="8"/>
                </a:lnTo>
                <a:lnTo>
                  <a:pt x="17" y="5"/>
                </a:lnTo>
                <a:lnTo>
                  <a:pt x="14" y="1"/>
                </a:lnTo>
                <a:lnTo>
                  <a:pt x="11" y="0"/>
                </a:lnTo>
                <a:lnTo>
                  <a:pt x="7" y="0"/>
                </a:lnTo>
                <a:lnTo>
                  <a:pt x="4" y="1"/>
                </a:lnTo>
                <a:lnTo>
                  <a:pt x="1" y="5"/>
                </a:lnTo>
                <a:lnTo>
                  <a:pt x="0" y="8"/>
                </a:lnTo>
                <a:lnTo>
                  <a:pt x="0" y="11"/>
                </a:lnTo>
                <a:lnTo>
                  <a:pt x="1" y="16"/>
                </a:lnTo>
                <a:lnTo>
                  <a:pt x="4" y="23"/>
                </a:lnTo>
                <a:lnTo>
                  <a:pt x="8" y="30"/>
                </a:lnTo>
                <a:lnTo>
                  <a:pt x="13" y="37"/>
                </a:lnTo>
                <a:lnTo>
                  <a:pt x="18" y="43"/>
                </a:lnTo>
                <a:lnTo>
                  <a:pt x="25" y="47"/>
                </a:lnTo>
                <a:lnTo>
                  <a:pt x="30" y="51"/>
                </a:lnTo>
                <a:lnTo>
                  <a:pt x="34" y="51"/>
                </a:lnTo>
                <a:lnTo>
                  <a:pt x="33" y="40"/>
                </a:lnTo>
                <a:lnTo>
                  <a:pt x="29" y="27"/>
                </a:lnTo>
                <a:lnTo>
                  <a:pt x="23" y="15"/>
                </a:lnTo>
                <a:lnTo>
                  <a:pt x="18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80" name="Freeform 560"/>
          <p:cNvSpPr>
            <a:spLocks/>
          </p:cNvSpPr>
          <p:nvPr/>
        </p:nvSpPr>
        <p:spPr bwMode="auto">
          <a:xfrm>
            <a:off x="5545138" y="3081338"/>
            <a:ext cx="11112" cy="7937"/>
          </a:xfrm>
          <a:custGeom>
            <a:avLst/>
            <a:gdLst>
              <a:gd name="T0" fmla="*/ 37 w 46"/>
              <a:gd name="T1" fmla="*/ 24 h 33"/>
              <a:gd name="T2" fmla="*/ 41 w 46"/>
              <a:gd name="T3" fmla="*/ 22 h 33"/>
              <a:gd name="T4" fmla="*/ 45 w 46"/>
              <a:gd name="T5" fmla="*/ 19 h 33"/>
              <a:gd name="T6" fmla="*/ 46 w 46"/>
              <a:gd name="T7" fmla="*/ 15 h 33"/>
              <a:gd name="T8" fmla="*/ 46 w 46"/>
              <a:gd name="T9" fmla="*/ 10 h 33"/>
              <a:gd name="T10" fmla="*/ 44 w 46"/>
              <a:gd name="T11" fmla="*/ 5 h 33"/>
              <a:gd name="T12" fmla="*/ 41 w 46"/>
              <a:gd name="T13" fmla="*/ 2 h 33"/>
              <a:gd name="T14" fmla="*/ 37 w 46"/>
              <a:gd name="T15" fmla="*/ 0 h 33"/>
              <a:gd name="T16" fmla="*/ 32 w 46"/>
              <a:gd name="T17" fmla="*/ 0 h 33"/>
              <a:gd name="T18" fmla="*/ 29 w 46"/>
              <a:gd name="T19" fmla="*/ 0 h 33"/>
              <a:gd name="T20" fmla="*/ 25 w 46"/>
              <a:gd name="T21" fmla="*/ 1 h 33"/>
              <a:gd name="T22" fmla="*/ 19 w 46"/>
              <a:gd name="T23" fmla="*/ 3 h 33"/>
              <a:gd name="T24" fmla="*/ 12 w 46"/>
              <a:gd name="T25" fmla="*/ 7 h 33"/>
              <a:gd name="T26" fmla="*/ 5 w 46"/>
              <a:gd name="T27" fmla="*/ 14 h 33"/>
              <a:gd name="T28" fmla="*/ 2 w 46"/>
              <a:gd name="T29" fmla="*/ 20 h 33"/>
              <a:gd name="T30" fmla="*/ 0 w 46"/>
              <a:gd name="T31" fmla="*/ 26 h 33"/>
              <a:gd name="T32" fmla="*/ 0 w 46"/>
              <a:gd name="T33" fmla="*/ 29 h 33"/>
              <a:gd name="T34" fmla="*/ 3 w 46"/>
              <a:gd name="T35" fmla="*/ 31 h 33"/>
              <a:gd name="T36" fmla="*/ 7 w 46"/>
              <a:gd name="T37" fmla="*/ 33 h 33"/>
              <a:gd name="T38" fmla="*/ 12 w 46"/>
              <a:gd name="T39" fmla="*/ 33 h 33"/>
              <a:gd name="T40" fmla="*/ 16 w 46"/>
              <a:gd name="T41" fmla="*/ 33 h 33"/>
              <a:gd name="T42" fmla="*/ 21 w 46"/>
              <a:gd name="T43" fmla="*/ 31 h 33"/>
              <a:gd name="T44" fmla="*/ 26 w 46"/>
              <a:gd name="T45" fmla="*/ 30 h 33"/>
              <a:gd name="T46" fmla="*/ 32 w 46"/>
              <a:gd name="T47" fmla="*/ 28 h 33"/>
              <a:gd name="T48" fmla="*/ 37 w 46"/>
              <a:gd name="T49" fmla="*/ 24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6" h="33">
                <a:moveTo>
                  <a:pt x="37" y="24"/>
                </a:moveTo>
                <a:lnTo>
                  <a:pt x="41" y="22"/>
                </a:lnTo>
                <a:lnTo>
                  <a:pt x="45" y="19"/>
                </a:lnTo>
                <a:lnTo>
                  <a:pt x="46" y="15"/>
                </a:lnTo>
                <a:lnTo>
                  <a:pt x="46" y="10"/>
                </a:lnTo>
                <a:lnTo>
                  <a:pt x="44" y="5"/>
                </a:lnTo>
                <a:lnTo>
                  <a:pt x="41" y="2"/>
                </a:lnTo>
                <a:lnTo>
                  <a:pt x="37" y="0"/>
                </a:lnTo>
                <a:lnTo>
                  <a:pt x="32" y="0"/>
                </a:lnTo>
                <a:lnTo>
                  <a:pt x="29" y="0"/>
                </a:lnTo>
                <a:lnTo>
                  <a:pt x="25" y="1"/>
                </a:lnTo>
                <a:lnTo>
                  <a:pt x="19" y="3"/>
                </a:lnTo>
                <a:lnTo>
                  <a:pt x="12" y="7"/>
                </a:lnTo>
                <a:lnTo>
                  <a:pt x="5" y="14"/>
                </a:lnTo>
                <a:lnTo>
                  <a:pt x="2" y="20"/>
                </a:lnTo>
                <a:lnTo>
                  <a:pt x="0" y="26"/>
                </a:lnTo>
                <a:lnTo>
                  <a:pt x="0" y="29"/>
                </a:lnTo>
                <a:lnTo>
                  <a:pt x="3" y="31"/>
                </a:lnTo>
                <a:lnTo>
                  <a:pt x="7" y="33"/>
                </a:lnTo>
                <a:lnTo>
                  <a:pt x="12" y="33"/>
                </a:lnTo>
                <a:lnTo>
                  <a:pt x="16" y="33"/>
                </a:lnTo>
                <a:lnTo>
                  <a:pt x="21" y="31"/>
                </a:lnTo>
                <a:lnTo>
                  <a:pt x="26" y="30"/>
                </a:lnTo>
                <a:lnTo>
                  <a:pt x="32" y="28"/>
                </a:lnTo>
                <a:lnTo>
                  <a:pt x="37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81" name="Freeform 561"/>
          <p:cNvSpPr>
            <a:spLocks/>
          </p:cNvSpPr>
          <p:nvPr/>
        </p:nvSpPr>
        <p:spPr bwMode="auto">
          <a:xfrm>
            <a:off x="5497513" y="3068638"/>
            <a:ext cx="41275" cy="52387"/>
          </a:xfrm>
          <a:custGeom>
            <a:avLst/>
            <a:gdLst>
              <a:gd name="T0" fmla="*/ 65 w 177"/>
              <a:gd name="T1" fmla="*/ 33 h 219"/>
              <a:gd name="T2" fmla="*/ 52 w 177"/>
              <a:gd name="T3" fmla="*/ 43 h 219"/>
              <a:gd name="T4" fmla="*/ 41 w 177"/>
              <a:gd name="T5" fmla="*/ 54 h 219"/>
              <a:gd name="T6" fmla="*/ 29 w 177"/>
              <a:gd name="T7" fmla="*/ 66 h 219"/>
              <a:gd name="T8" fmla="*/ 20 w 177"/>
              <a:gd name="T9" fmla="*/ 79 h 219"/>
              <a:gd name="T10" fmla="*/ 12 w 177"/>
              <a:gd name="T11" fmla="*/ 93 h 219"/>
              <a:gd name="T12" fmla="*/ 6 w 177"/>
              <a:gd name="T13" fmla="*/ 107 h 219"/>
              <a:gd name="T14" fmla="*/ 2 w 177"/>
              <a:gd name="T15" fmla="*/ 121 h 219"/>
              <a:gd name="T16" fmla="*/ 0 w 177"/>
              <a:gd name="T17" fmla="*/ 136 h 219"/>
              <a:gd name="T18" fmla="*/ 2 w 177"/>
              <a:gd name="T19" fmla="*/ 158 h 219"/>
              <a:gd name="T20" fmla="*/ 10 w 177"/>
              <a:gd name="T21" fmla="*/ 177 h 219"/>
              <a:gd name="T22" fmla="*/ 23 w 177"/>
              <a:gd name="T23" fmla="*/ 193 h 219"/>
              <a:gd name="T24" fmla="*/ 38 w 177"/>
              <a:gd name="T25" fmla="*/ 204 h 219"/>
              <a:gd name="T26" fmla="*/ 57 w 177"/>
              <a:gd name="T27" fmla="*/ 213 h 219"/>
              <a:gd name="T28" fmla="*/ 78 w 177"/>
              <a:gd name="T29" fmla="*/ 218 h 219"/>
              <a:gd name="T30" fmla="*/ 98 w 177"/>
              <a:gd name="T31" fmla="*/ 219 h 219"/>
              <a:gd name="T32" fmla="*/ 118 w 177"/>
              <a:gd name="T33" fmla="*/ 216 h 219"/>
              <a:gd name="T34" fmla="*/ 123 w 177"/>
              <a:gd name="T35" fmla="*/ 216 h 219"/>
              <a:gd name="T36" fmla="*/ 127 w 177"/>
              <a:gd name="T37" fmla="*/ 214 h 219"/>
              <a:gd name="T38" fmla="*/ 130 w 177"/>
              <a:gd name="T39" fmla="*/ 210 h 219"/>
              <a:gd name="T40" fmla="*/ 131 w 177"/>
              <a:gd name="T41" fmla="*/ 205 h 219"/>
              <a:gd name="T42" fmla="*/ 130 w 177"/>
              <a:gd name="T43" fmla="*/ 203 h 219"/>
              <a:gd name="T44" fmla="*/ 127 w 177"/>
              <a:gd name="T45" fmla="*/ 203 h 219"/>
              <a:gd name="T46" fmla="*/ 123 w 177"/>
              <a:gd name="T47" fmla="*/ 202 h 219"/>
              <a:gd name="T48" fmla="*/ 117 w 177"/>
              <a:gd name="T49" fmla="*/ 202 h 219"/>
              <a:gd name="T50" fmla="*/ 111 w 177"/>
              <a:gd name="T51" fmla="*/ 202 h 219"/>
              <a:gd name="T52" fmla="*/ 106 w 177"/>
              <a:gd name="T53" fmla="*/ 202 h 219"/>
              <a:gd name="T54" fmla="*/ 100 w 177"/>
              <a:gd name="T55" fmla="*/ 202 h 219"/>
              <a:gd name="T56" fmla="*/ 97 w 177"/>
              <a:gd name="T57" fmla="*/ 202 h 219"/>
              <a:gd name="T58" fmla="*/ 87 w 177"/>
              <a:gd name="T59" fmla="*/ 201 h 219"/>
              <a:gd name="T60" fmla="*/ 77 w 177"/>
              <a:gd name="T61" fmla="*/ 200 h 219"/>
              <a:gd name="T62" fmla="*/ 67 w 177"/>
              <a:gd name="T63" fmla="*/ 199 h 219"/>
              <a:gd name="T64" fmla="*/ 56 w 177"/>
              <a:gd name="T65" fmla="*/ 196 h 219"/>
              <a:gd name="T66" fmla="*/ 46 w 177"/>
              <a:gd name="T67" fmla="*/ 193 h 219"/>
              <a:gd name="T68" fmla="*/ 35 w 177"/>
              <a:gd name="T69" fmla="*/ 185 h 219"/>
              <a:gd name="T70" fmla="*/ 26 w 177"/>
              <a:gd name="T71" fmla="*/ 175 h 219"/>
              <a:gd name="T72" fmla="*/ 15 w 177"/>
              <a:gd name="T73" fmla="*/ 162 h 219"/>
              <a:gd name="T74" fmla="*/ 13 w 177"/>
              <a:gd name="T75" fmla="*/ 146 h 219"/>
              <a:gd name="T76" fmla="*/ 14 w 177"/>
              <a:gd name="T77" fmla="*/ 131 h 219"/>
              <a:gd name="T78" fmla="*/ 19 w 177"/>
              <a:gd name="T79" fmla="*/ 116 h 219"/>
              <a:gd name="T80" fmla="*/ 25 w 177"/>
              <a:gd name="T81" fmla="*/ 102 h 219"/>
              <a:gd name="T82" fmla="*/ 34 w 177"/>
              <a:gd name="T83" fmla="*/ 89 h 219"/>
              <a:gd name="T84" fmla="*/ 45 w 177"/>
              <a:gd name="T85" fmla="*/ 76 h 219"/>
              <a:gd name="T86" fmla="*/ 56 w 177"/>
              <a:gd name="T87" fmla="*/ 65 h 219"/>
              <a:gd name="T88" fmla="*/ 70 w 177"/>
              <a:gd name="T89" fmla="*/ 55 h 219"/>
              <a:gd name="T90" fmla="*/ 84 w 177"/>
              <a:gd name="T91" fmla="*/ 45 h 219"/>
              <a:gd name="T92" fmla="*/ 98 w 177"/>
              <a:gd name="T93" fmla="*/ 37 h 219"/>
              <a:gd name="T94" fmla="*/ 113 w 177"/>
              <a:gd name="T95" fmla="*/ 29 h 219"/>
              <a:gd name="T96" fmla="*/ 127 w 177"/>
              <a:gd name="T97" fmla="*/ 23 h 219"/>
              <a:gd name="T98" fmla="*/ 141 w 177"/>
              <a:gd name="T99" fmla="*/ 17 h 219"/>
              <a:gd name="T100" fmla="*/ 154 w 177"/>
              <a:gd name="T101" fmla="*/ 12 h 219"/>
              <a:gd name="T102" fmla="*/ 167 w 177"/>
              <a:gd name="T103" fmla="*/ 9 h 219"/>
              <a:gd name="T104" fmla="*/ 177 w 177"/>
              <a:gd name="T105" fmla="*/ 7 h 219"/>
              <a:gd name="T106" fmla="*/ 170 w 177"/>
              <a:gd name="T107" fmla="*/ 2 h 219"/>
              <a:gd name="T108" fmla="*/ 158 w 177"/>
              <a:gd name="T109" fmla="*/ 0 h 219"/>
              <a:gd name="T110" fmla="*/ 145 w 177"/>
              <a:gd name="T111" fmla="*/ 2 h 219"/>
              <a:gd name="T112" fmla="*/ 129 w 177"/>
              <a:gd name="T113" fmla="*/ 6 h 219"/>
              <a:gd name="T114" fmla="*/ 111 w 177"/>
              <a:gd name="T115" fmla="*/ 11 h 219"/>
              <a:gd name="T116" fmla="*/ 94 w 177"/>
              <a:gd name="T117" fmla="*/ 17 h 219"/>
              <a:gd name="T118" fmla="*/ 78 w 177"/>
              <a:gd name="T119" fmla="*/ 26 h 219"/>
              <a:gd name="T120" fmla="*/ 65 w 177"/>
              <a:gd name="T121" fmla="*/ 33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7" h="219">
                <a:moveTo>
                  <a:pt x="65" y="33"/>
                </a:moveTo>
                <a:lnTo>
                  <a:pt x="52" y="43"/>
                </a:lnTo>
                <a:lnTo>
                  <a:pt x="41" y="54"/>
                </a:lnTo>
                <a:lnTo>
                  <a:pt x="29" y="66"/>
                </a:lnTo>
                <a:lnTo>
                  <a:pt x="20" y="79"/>
                </a:lnTo>
                <a:lnTo>
                  <a:pt x="12" y="93"/>
                </a:lnTo>
                <a:lnTo>
                  <a:pt x="6" y="107"/>
                </a:lnTo>
                <a:lnTo>
                  <a:pt x="2" y="121"/>
                </a:lnTo>
                <a:lnTo>
                  <a:pt x="0" y="136"/>
                </a:lnTo>
                <a:lnTo>
                  <a:pt x="2" y="158"/>
                </a:lnTo>
                <a:lnTo>
                  <a:pt x="10" y="177"/>
                </a:lnTo>
                <a:lnTo>
                  <a:pt x="23" y="193"/>
                </a:lnTo>
                <a:lnTo>
                  <a:pt x="38" y="204"/>
                </a:lnTo>
                <a:lnTo>
                  <a:pt x="57" y="213"/>
                </a:lnTo>
                <a:lnTo>
                  <a:pt x="78" y="218"/>
                </a:lnTo>
                <a:lnTo>
                  <a:pt x="98" y="219"/>
                </a:lnTo>
                <a:lnTo>
                  <a:pt x="118" y="216"/>
                </a:lnTo>
                <a:lnTo>
                  <a:pt x="123" y="216"/>
                </a:lnTo>
                <a:lnTo>
                  <a:pt x="127" y="214"/>
                </a:lnTo>
                <a:lnTo>
                  <a:pt x="130" y="210"/>
                </a:lnTo>
                <a:lnTo>
                  <a:pt x="131" y="205"/>
                </a:lnTo>
                <a:lnTo>
                  <a:pt x="130" y="203"/>
                </a:lnTo>
                <a:lnTo>
                  <a:pt x="127" y="203"/>
                </a:lnTo>
                <a:lnTo>
                  <a:pt x="123" y="202"/>
                </a:lnTo>
                <a:lnTo>
                  <a:pt x="117" y="202"/>
                </a:lnTo>
                <a:lnTo>
                  <a:pt x="111" y="202"/>
                </a:lnTo>
                <a:lnTo>
                  <a:pt x="106" y="202"/>
                </a:lnTo>
                <a:lnTo>
                  <a:pt x="100" y="202"/>
                </a:lnTo>
                <a:lnTo>
                  <a:pt x="97" y="202"/>
                </a:lnTo>
                <a:lnTo>
                  <a:pt x="87" y="201"/>
                </a:lnTo>
                <a:lnTo>
                  <a:pt x="77" y="200"/>
                </a:lnTo>
                <a:lnTo>
                  <a:pt x="67" y="199"/>
                </a:lnTo>
                <a:lnTo>
                  <a:pt x="56" y="196"/>
                </a:lnTo>
                <a:lnTo>
                  <a:pt x="46" y="193"/>
                </a:lnTo>
                <a:lnTo>
                  <a:pt x="35" y="185"/>
                </a:lnTo>
                <a:lnTo>
                  <a:pt x="26" y="175"/>
                </a:lnTo>
                <a:lnTo>
                  <a:pt x="15" y="162"/>
                </a:lnTo>
                <a:lnTo>
                  <a:pt x="13" y="146"/>
                </a:lnTo>
                <a:lnTo>
                  <a:pt x="14" y="131"/>
                </a:lnTo>
                <a:lnTo>
                  <a:pt x="19" y="116"/>
                </a:lnTo>
                <a:lnTo>
                  <a:pt x="25" y="102"/>
                </a:lnTo>
                <a:lnTo>
                  <a:pt x="34" y="89"/>
                </a:lnTo>
                <a:lnTo>
                  <a:pt x="45" y="76"/>
                </a:lnTo>
                <a:lnTo>
                  <a:pt x="56" y="65"/>
                </a:lnTo>
                <a:lnTo>
                  <a:pt x="70" y="55"/>
                </a:lnTo>
                <a:lnTo>
                  <a:pt x="84" y="45"/>
                </a:lnTo>
                <a:lnTo>
                  <a:pt x="98" y="37"/>
                </a:lnTo>
                <a:lnTo>
                  <a:pt x="113" y="29"/>
                </a:lnTo>
                <a:lnTo>
                  <a:pt x="127" y="23"/>
                </a:lnTo>
                <a:lnTo>
                  <a:pt x="141" y="17"/>
                </a:lnTo>
                <a:lnTo>
                  <a:pt x="154" y="12"/>
                </a:lnTo>
                <a:lnTo>
                  <a:pt x="167" y="9"/>
                </a:lnTo>
                <a:lnTo>
                  <a:pt x="177" y="7"/>
                </a:lnTo>
                <a:lnTo>
                  <a:pt x="170" y="2"/>
                </a:lnTo>
                <a:lnTo>
                  <a:pt x="158" y="0"/>
                </a:lnTo>
                <a:lnTo>
                  <a:pt x="145" y="2"/>
                </a:lnTo>
                <a:lnTo>
                  <a:pt x="129" y="6"/>
                </a:lnTo>
                <a:lnTo>
                  <a:pt x="111" y="11"/>
                </a:lnTo>
                <a:lnTo>
                  <a:pt x="94" y="17"/>
                </a:lnTo>
                <a:lnTo>
                  <a:pt x="78" y="26"/>
                </a:lnTo>
                <a:lnTo>
                  <a:pt x="65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82" name="Freeform 562"/>
          <p:cNvSpPr>
            <a:spLocks/>
          </p:cNvSpPr>
          <p:nvPr/>
        </p:nvSpPr>
        <p:spPr bwMode="auto">
          <a:xfrm>
            <a:off x="5565775" y="3067050"/>
            <a:ext cx="25400" cy="41275"/>
          </a:xfrm>
          <a:custGeom>
            <a:avLst/>
            <a:gdLst>
              <a:gd name="T0" fmla="*/ 97 w 115"/>
              <a:gd name="T1" fmla="*/ 57 h 170"/>
              <a:gd name="T2" fmla="*/ 100 w 115"/>
              <a:gd name="T3" fmla="*/ 75 h 170"/>
              <a:gd name="T4" fmla="*/ 98 w 115"/>
              <a:gd name="T5" fmla="*/ 90 h 170"/>
              <a:gd name="T6" fmla="*/ 91 w 115"/>
              <a:gd name="T7" fmla="*/ 103 h 170"/>
              <a:gd name="T8" fmla="*/ 80 w 115"/>
              <a:gd name="T9" fmla="*/ 114 h 170"/>
              <a:gd name="T10" fmla="*/ 68 w 115"/>
              <a:gd name="T11" fmla="*/ 125 h 170"/>
              <a:gd name="T12" fmla="*/ 54 w 115"/>
              <a:gd name="T13" fmla="*/ 135 h 170"/>
              <a:gd name="T14" fmla="*/ 39 w 115"/>
              <a:gd name="T15" fmla="*/ 145 h 170"/>
              <a:gd name="T16" fmla="*/ 27 w 115"/>
              <a:gd name="T17" fmla="*/ 155 h 170"/>
              <a:gd name="T18" fmla="*/ 25 w 115"/>
              <a:gd name="T19" fmla="*/ 158 h 170"/>
              <a:gd name="T20" fmla="*/ 23 w 115"/>
              <a:gd name="T21" fmla="*/ 160 h 170"/>
              <a:gd name="T22" fmla="*/ 23 w 115"/>
              <a:gd name="T23" fmla="*/ 164 h 170"/>
              <a:gd name="T24" fmla="*/ 26 w 115"/>
              <a:gd name="T25" fmla="*/ 167 h 170"/>
              <a:gd name="T26" fmla="*/ 28 w 115"/>
              <a:gd name="T27" fmla="*/ 169 h 170"/>
              <a:gd name="T28" fmla="*/ 31 w 115"/>
              <a:gd name="T29" fmla="*/ 170 h 170"/>
              <a:gd name="T30" fmla="*/ 34 w 115"/>
              <a:gd name="T31" fmla="*/ 170 h 170"/>
              <a:gd name="T32" fmla="*/ 37 w 115"/>
              <a:gd name="T33" fmla="*/ 169 h 170"/>
              <a:gd name="T34" fmla="*/ 53 w 115"/>
              <a:gd name="T35" fmla="*/ 159 h 170"/>
              <a:gd name="T36" fmla="*/ 69 w 115"/>
              <a:gd name="T37" fmla="*/ 149 h 170"/>
              <a:gd name="T38" fmla="*/ 83 w 115"/>
              <a:gd name="T39" fmla="*/ 137 h 170"/>
              <a:gd name="T40" fmla="*/ 97 w 115"/>
              <a:gd name="T41" fmla="*/ 123 h 170"/>
              <a:gd name="T42" fmla="*/ 106 w 115"/>
              <a:gd name="T43" fmla="*/ 108 h 170"/>
              <a:gd name="T44" fmla="*/ 113 w 115"/>
              <a:gd name="T45" fmla="*/ 91 h 170"/>
              <a:gd name="T46" fmla="*/ 115 w 115"/>
              <a:gd name="T47" fmla="*/ 73 h 170"/>
              <a:gd name="T48" fmla="*/ 111 w 115"/>
              <a:gd name="T49" fmla="*/ 53 h 170"/>
              <a:gd name="T50" fmla="*/ 101 w 115"/>
              <a:gd name="T51" fmla="*/ 39 h 170"/>
              <a:gd name="T52" fmla="*/ 89 w 115"/>
              <a:gd name="T53" fmla="*/ 26 h 170"/>
              <a:gd name="T54" fmla="*/ 72 w 115"/>
              <a:gd name="T55" fmla="*/ 15 h 170"/>
              <a:gd name="T56" fmla="*/ 55 w 115"/>
              <a:gd name="T57" fmla="*/ 8 h 170"/>
              <a:gd name="T58" fmla="*/ 37 w 115"/>
              <a:gd name="T59" fmla="*/ 2 h 170"/>
              <a:gd name="T60" fmla="*/ 21 w 115"/>
              <a:gd name="T61" fmla="*/ 0 h 170"/>
              <a:gd name="T62" fmla="*/ 9 w 115"/>
              <a:gd name="T63" fmla="*/ 1 h 170"/>
              <a:gd name="T64" fmla="*/ 0 w 115"/>
              <a:gd name="T65" fmla="*/ 5 h 170"/>
              <a:gd name="T66" fmla="*/ 15 w 115"/>
              <a:gd name="T67" fmla="*/ 10 h 170"/>
              <a:gd name="T68" fmla="*/ 30 w 115"/>
              <a:gd name="T69" fmla="*/ 13 h 170"/>
              <a:gd name="T70" fmla="*/ 43 w 115"/>
              <a:gd name="T71" fmla="*/ 16 h 170"/>
              <a:gd name="T72" fmla="*/ 57 w 115"/>
              <a:gd name="T73" fmla="*/ 20 h 170"/>
              <a:gd name="T74" fmla="*/ 70 w 115"/>
              <a:gd name="T75" fmla="*/ 26 h 170"/>
              <a:gd name="T76" fmla="*/ 81 w 115"/>
              <a:gd name="T77" fmla="*/ 33 h 170"/>
              <a:gd name="T78" fmla="*/ 91 w 115"/>
              <a:gd name="T79" fmla="*/ 43 h 170"/>
              <a:gd name="T80" fmla="*/ 97 w 115"/>
              <a:gd name="T81" fmla="*/ 5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5" h="170">
                <a:moveTo>
                  <a:pt x="97" y="57"/>
                </a:moveTo>
                <a:lnTo>
                  <a:pt x="100" y="75"/>
                </a:lnTo>
                <a:lnTo>
                  <a:pt x="98" y="90"/>
                </a:lnTo>
                <a:lnTo>
                  <a:pt x="91" y="103"/>
                </a:lnTo>
                <a:lnTo>
                  <a:pt x="80" y="114"/>
                </a:lnTo>
                <a:lnTo>
                  <a:pt x="68" y="125"/>
                </a:lnTo>
                <a:lnTo>
                  <a:pt x="54" y="135"/>
                </a:lnTo>
                <a:lnTo>
                  <a:pt x="39" y="145"/>
                </a:lnTo>
                <a:lnTo>
                  <a:pt x="27" y="155"/>
                </a:lnTo>
                <a:lnTo>
                  <a:pt x="25" y="158"/>
                </a:lnTo>
                <a:lnTo>
                  <a:pt x="23" y="160"/>
                </a:lnTo>
                <a:lnTo>
                  <a:pt x="23" y="164"/>
                </a:lnTo>
                <a:lnTo>
                  <a:pt x="26" y="167"/>
                </a:lnTo>
                <a:lnTo>
                  <a:pt x="28" y="169"/>
                </a:lnTo>
                <a:lnTo>
                  <a:pt x="31" y="170"/>
                </a:lnTo>
                <a:lnTo>
                  <a:pt x="34" y="170"/>
                </a:lnTo>
                <a:lnTo>
                  <a:pt x="37" y="169"/>
                </a:lnTo>
                <a:lnTo>
                  <a:pt x="53" y="159"/>
                </a:lnTo>
                <a:lnTo>
                  <a:pt x="69" y="149"/>
                </a:lnTo>
                <a:lnTo>
                  <a:pt x="83" y="137"/>
                </a:lnTo>
                <a:lnTo>
                  <a:pt x="97" y="123"/>
                </a:lnTo>
                <a:lnTo>
                  <a:pt x="106" y="108"/>
                </a:lnTo>
                <a:lnTo>
                  <a:pt x="113" y="91"/>
                </a:lnTo>
                <a:lnTo>
                  <a:pt x="115" y="73"/>
                </a:lnTo>
                <a:lnTo>
                  <a:pt x="111" y="53"/>
                </a:lnTo>
                <a:lnTo>
                  <a:pt x="101" y="39"/>
                </a:lnTo>
                <a:lnTo>
                  <a:pt x="89" y="26"/>
                </a:lnTo>
                <a:lnTo>
                  <a:pt x="72" y="15"/>
                </a:lnTo>
                <a:lnTo>
                  <a:pt x="55" y="8"/>
                </a:lnTo>
                <a:lnTo>
                  <a:pt x="37" y="2"/>
                </a:lnTo>
                <a:lnTo>
                  <a:pt x="21" y="0"/>
                </a:lnTo>
                <a:lnTo>
                  <a:pt x="9" y="1"/>
                </a:lnTo>
                <a:lnTo>
                  <a:pt x="0" y="5"/>
                </a:lnTo>
                <a:lnTo>
                  <a:pt x="15" y="10"/>
                </a:lnTo>
                <a:lnTo>
                  <a:pt x="30" y="13"/>
                </a:lnTo>
                <a:lnTo>
                  <a:pt x="43" y="16"/>
                </a:lnTo>
                <a:lnTo>
                  <a:pt x="57" y="20"/>
                </a:lnTo>
                <a:lnTo>
                  <a:pt x="70" y="26"/>
                </a:lnTo>
                <a:lnTo>
                  <a:pt x="81" y="33"/>
                </a:lnTo>
                <a:lnTo>
                  <a:pt x="91" y="43"/>
                </a:lnTo>
                <a:lnTo>
                  <a:pt x="97" y="5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883" name="Freeform 563"/>
          <p:cNvSpPr>
            <a:spLocks/>
          </p:cNvSpPr>
          <p:nvPr/>
        </p:nvSpPr>
        <p:spPr bwMode="auto">
          <a:xfrm>
            <a:off x="5473700" y="3059113"/>
            <a:ext cx="63500" cy="84137"/>
          </a:xfrm>
          <a:custGeom>
            <a:avLst/>
            <a:gdLst>
              <a:gd name="T0" fmla="*/ 90 w 289"/>
              <a:gd name="T1" fmla="*/ 65 h 352"/>
              <a:gd name="T2" fmla="*/ 48 w 289"/>
              <a:gd name="T3" fmla="*/ 106 h 352"/>
              <a:gd name="T4" fmla="*/ 16 w 289"/>
              <a:gd name="T5" fmla="*/ 156 h 352"/>
              <a:gd name="T6" fmla="*/ 0 w 289"/>
              <a:gd name="T7" fmla="*/ 211 h 352"/>
              <a:gd name="T8" fmla="*/ 3 w 289"/>
              <a:gd name="T9" fmla="*/ 249 h 352"/>
              <a:gd name="T10" fmla="*/ 10 w 289"/>
              <a:gd name="T11" fmla="*/ 264 h 352"/>
              <a:gd name="T12" fmla="*/ 19 w 289"/>
              <a:gd name="T13" fmla="*/ 277 h 352"/>
              <a:gd name="T14" fmla="*/ 31 w 289"/>
              <a:gd name="T15" fmla="*/ 289 h 352"/>
              <a:gd name="T16" fmla="*/ 51 w 289"/>
              <a:gd name="T17" fmla="*/ 302 h 352"/>
              <a:gd name="T18" fmla="*/ 78 w 289"/>
              <a:gd name="T19" fmla="*/ 316 h 352"/>
              <a:gd name="T20" fmla="*/ 107 w 289"/>
              <a:gd name="T21" fmla="*/ 327 h 352"/>
              <a:gd name="T22" fmla="*/ 137 w 289"/>
              <a:gd name="T23" fmla="*/ 335 h 352"/>
              <a:gd name="T24" fmla="*/ 167 w 289"/>
              <a:gd name="T25" fmla="*/ 342 h 352"/>
              <a:gd name="T26" fmla="*/ 198 w 289"/>
              <a:gd name="T27" fmla="*/ 346 h 352"/>
              <a:gd name="T28" fmla="*/ 229 w 289"/>
              <a:gd name="T29" fmla="*/ 349 h 352"/>
              <a:gd name="T30" fmla="*/ 260 w 289"/>
              <a:gd name="T31" fmla="*/ 351 h 352"/>
              <a:gd name="T32" fmla="*/ 280 w 289"/>
              <a:gd name="T33" fmla="*/ 352 h 352"/>
              <a:gd name="T34" fmla="*/ 287 w 289"/>
              <a:gd name="T35" fmla="*/ 346 h 352"/>
              <a:gd name="T36" fmla="*/ 289 w 289"/>
              <a:gd name="T37" fmla="*/ 335 h 352"/>
              <a:gd name="T38" fmla="*/ 283 w 289"/>
              <a:gd name="T39" fmla="*/ 328 h 352"/>
              <a:gd name="T40" fmla="*/ 264 w 289"/>
              <a:gd name="T41" fmla="*/ 327 h 352"/>
              <a:gd name="T42" fmla="*/ 235 w 289"/>
              <a:gd name="T43" fmla="*/ 326 h 352"/>
              <a:gd name="T44" fmla="*/ 207 w 289"/>
              <a:gd name="T45" fmla="*/ 323 h 352"/>
              <a:gd name="T46" fmla="*/ 179 w 289"/>
              <a:gd name="T47" fmla="*/ 319 h 352"/>
              <a:gd name="T48" fmla="*/ 150 w 289"/>
              <a:gd name="T49" fmla="*/ 314 h 352"/>
              <a:gd name="T50" fmla="*/ 122 w 289"/>
              <a:gd name="T51" fmla="*/ 306 h 352"/>
              <a:gd name="T52" fmla="*/ 95 w 289"/>
              <a:gd name="T53" fmla="*/ 298 h 352"/>
              <a:gd name="T54" fmla="*/ 68 w 289"/>
              <a:gd name="T55" fmla="*/ 285 h 352"/>
              <a:gd name="T56" fmla="*/ 45 w 289"/>
              <a:gd name="T57" fmla="*/ 271 h 352"/>
              <a:gd name="T58" fmla="*/ 32 w 289"/>
              <a:gd name="T59" fmla="*/ 250 h 352"/>
              <a:gd name="T60" fmla="*/ 27 w 289"/>
              <a:gd name="T61" fmla="*/ 222 h 352"/>
              <a:gd name="T62" fmla="*/ 34 w 289"/>
              <a:gd name="T63" fmla="*/ 183 h 352"/>
              <a:gd name="T64" fmla="*/ 45 w 289"/>
              <a:gd name="T65" fmla="*/ 153 h 352"/>
              <a:gd name="T66" fmla="*/ 61 w 289"/>
              <a:gd name="T67" fmla="*/ 127 h 352"/>
              <a:gd name="T68" fmla="*/ 80 w 289"/>
              <a:gd name="T69" fmla="*/ 103 h 352"/>
              <a:gd name="T70" fmla="*/ 102 w 289"/>
              <a:gd name="T71" fmla="*/ 82 h 352"/>
              <a:gd name="T72" fmla="*/ 129 w 289"/>
              <a:gd name="T73" fmla="*/ 59 h 352"/>
              <a:gd name="T74" fmla="*/ 162 w 289"/>
              <a:gd name="T75" fmla="*/ 38 h 352"/>
              <a:gd name="T76" fmla="*/ 197 w 289"/>
              <a:gd name="T77" fmla="*/ 20 h 352"/>
              <a:gd name="T78" fmla="*/ 227 w 289"/>
              <a:gd name="T79" fmla="*/ 6 h 352"/>
              <a:gd name="T80" fmla="*/ 228 w 289"/>
              <a:gd name="T81" fmla="*/ 0 h 352"/>
              <a:gd name="T82" fmla="*/ 198 w 289"/>
              <a:gd name="T83" fmla="*/ 5 h 352"/>
              <a:gd name="T84" fmla="*/ 162 w 289"/>
              <a:gd name="T85" fmla="*/ 18 h 352"/>
              <a:gd name="T86" fmla="*/ 127 w 289"/>
              <a:gd name="T87" fmla="*/ 36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2">
                <a:moveTo>
                  <a:pt x="113" y="47"/>
                </a:moveTo>
                <a:lnTo>
                  <a:pt x="90" y="65"/>
                </a:lnTo>
                <a:lnTo>
                  <a:pt x="68" y="85"/>
                </a:lnTo>
                <a:lnTo>
                  <a:pt x="48" y="106"/>
                </a:lnTo>
                <a:lnTo>
                  <a:pt x="31" y="130"/>
                </a:lnTo>
                <a:lnTo>
                  <a:pt x="16" y="156"/>
                </a:lnTo>
                <a:lnTo>
                  <a:pt x="5" y="182"/>
                </a:lnTo>
                <a:lnTo>
                  <a:pt x="0" y="211"/>
                </a:lnTo>
                <a:lnTo>
                  <a:pt x="1" y="241"/>
                </a:lnTo>
                <a:lnTo>
                  <a:pt x="3" y="249"/>
                </a:lnTo>
                <a:lnTo>
                  <a:pt x="6" y="257"/>
                </a:lnTo>
                <a:lnTo>
                  <a:pt x="10" y="264"/>
                </a:lnTo>
                <a:lnTo>
                  <a:pt x="14" y="271"/>
                </a:lnTo>
                <a:lnTo>
                  <a:pt x="19" y="277"/>
                </a:lnTo>
                <a:lnTo>
                  <a:pt x="24" y="284"/>
                </a:lnTo>
                <a:lnTo>
                  <a:pt x="31" y="289"/>
                </a:lnTo>
                <a:lnTo>
                  <a:pt x="37" y="293"/>
                </a:lnTo>
                <a:lnTo>
                  <a:pt x="51" y="302"/>
                </a:lnTo>
                <a:lnTo>
                  <a:pt x="64" y="309"/>
                </a:lnTo>
                <a:lnTo>
                  <a:pt x="78" y="316"/>
                </a:lnTo>
                <a:lnTo>
                  <a:pt x="93" y="321"/>
                </a:lnTo>
                <a:lnTo>
                  <a:pt x="107" y="327"/>
                </a:lnTo>
                <a:lnTo>
                  <a:pt x="122" y="331"/>
                </a:lnTo>
                <a:lnTo>
                  <a:pt x="137" y="335"/>
                </a:lnTo>
                <a:lnTo>
                  <a:pt x="151" y="338"/>
                </a:lnTo>
                <a:lnTo>
                  <a:pt x="167" y="342"/>
                </a:lnTo>
                <a:lnTo>
                  <a:pt x="183" y="344"/>
                </a:lnTo>
                <a:lnTo>
                  <a:pt x="198" y="346"/>
                </a:lnTo>
                <a:lnTo>
                  <a:pt x="213" y="348"/>
                </a:lnTo>
                <a:lnTo>
                  <a:pt x="229" y="349"/>
                </a:lnTo>
                <a:lnTo>
                  <a:pt x="245" y="350"/>
                </a:lnTo>
                <a:lnTo>
                  <a:pt x="260" y="351"/>
                </a:lnTo>
                <a:lnTo>
                  <a:pt x="275" y="352"/>
                </a:lnTo>
                <a:lnTo>
                  <a:pt x="280" y="352"/>
                </a:lnTo>
                <a:lnTo>
                  <a:pt x="284" y="349"/>
                </a:lnTo>
                <a:lnTo>
                  <a:pt x="287" y="346"/>
                </a:lnTo>
                <a:lnTo>
                  <a:pt x="289" y="340"/>
                </a:lnTo>
                <a:lnTo>
                  <a:pt x="289" y="335"/>
                </a:lnTo>
                <a:lnTo>
                  <a:pt x="287" y="331"/>
                </a:lnTo>
                <a:lnTo>
                  <a:pt x="283" y="328"/>
                </a:lnTo>
                <a:lnTo>
                  <a:pt x="279" y="327"/>
                </a:lnTo>
                <a:lnTo>
                  <a:pt x="264" y="327"/>
                </a:lnTo>
                <a:lnTo>
                  <a:pt x="250" y="327"/>
                </a:lnTo>
                <a:lnTo>
                  <a:pt x="235" y="326"/>
                </a:lnTo>
                <a:lnTo>
                  <a:pt x="222" y="324"/>
                </a:lnTo>
                <a:lnTo>
                  <a:pt x="207" y="323"/>
                </a:lnTo>
                <a:lnTo>
                  <a:pt x="192" y="321"/>
                </a:lnTo>
                <a:lnTo>
                  <a:pt x="179" y="319"/>
                </a:lnTo>
                <a:lnTo>
                  <a:pt x="164" y="317"/>
                </a:lnTo>
                <a:lnTo>
                  <a:pt x="150" y="314"/>
                </a:lnTo>
                <a:lnTo>
                  <a:pt x="136" y="311"/>
                </a:lnTo>
                <a:lnTo>
                  <a:pt x="122" y="306"/>
                </a:lnTo>
                <a:lnTo>
                  <a:pt x="108" y="302"/>
                </a:lnTo>
                <a:lnTo>
                  <a:pt x="95" y="298"/>
                </a:lnTo>
                <a:lnTo>
                  <a:pt x="82" y="291"/>
                </a:lnTo>
                <a:lnTo>
                  <a:pt x="68" y="285"/>
                </a:lnTo>
                <a:lnTo>
                  <a:pt x="56" y="278"/>
                </a:lnTo>
                <a:lnTo>
                  <a:pt x="45" y="271"/>
                </a:lnTo>
                <a:lnTo>
                  <a:pt x="37" y="260"/>
                </a:lnTo>
                <a:lnTo>
                  <a:pt x="32" y="250"/>
                </a:lnTo>
                <a:lnTo>
                  <a:pt x="27" y="237"/>
                </a:lnTo>
                <a:lnTo>
                  <a:pt x="27" y="222"/>
                </a:lnTo>
                <a:lnTo>
                  <a:pt x="30" y="203"/>
                </a:lnTo>
                <a:lnTo>
                  <a:pt x="34" y="183"/>
                </a:lnTo>
                <a:lnTo>
                  <a:pt x="38" y="169"/>
                </a:lnTo>
                <a:lnTo>
                  <a:pt x="45" y="153"/>
                </a:lnTo>
                <a:lnTo>
                  <a:pt x="54" y="140"/>
                </a:lnTo>
                <a:lnTo>
                  <a:pt x="61" y="127"/>
                </a:lnTo>
                <a:lnTo>
                  <a:pt x="71" y="115"/>
                </a:lnTo>
                <a:lnTo>
                  <a:pt x="80" y="103"/>
                </a:lnTo>
                <a:lnTo>
                  <a:pt x="90" y="93"/>
                </a:lnTo>
                <a:lnTo>
                  <a:pt x="102" y="82"/>
                </a:lnTo>
                <a:lnTo>
                  <a:pt x="116" y="70"/>
                </a:lnTo>
                <a:lnTo>
                  <a:pt x="129" y="59"/>
                </a:lnTo>
                <a:lnTo>
                  <a:pt x="145" y="49"/>
                </a:lnTo>
                <a:lnTo>
                  <a:pt x="162" y="38"/>
                </a:lnTo>
                <a:lnTo>
                  <a:pt x="180" y="28"/>
                </a:lnTo>
                <a:lnTo>
                  <a:pt x="197" y="20"/>
                </a:lnTo>
                <a:lnTo>
                  <a:pt x="212" y="12"/>
                </a:lnTo>
                <a:lnTo>
                  <a:pt x="227" y="6"/>
                </a:lnTo>
                <a:lnTo>
                  <a:pt x="240" y="1"/>
                </a:lnTo>
                <a:lnTo>
                  <a:pt x="228" y="0"/>
                </a:lnTo>
                <a:lnTo>
                  <a:pt x="213" y="1"/>
                </a:lnTo>
                <a:lnTo>
                  <a:pt x="198" y="5"/>
                </a:lnTo>
                <a:lnTo>
                  <a:pt x="180" y="10"/>
                </a:lnTo>
                <a:lnTo>
                  <a:pt x="162" y="18"/>
                </a:lnTo>
                <a:lnTo>
                  <a:pt x="144" y="26"/>
                </a:lnTo>
                <a:lnTo>
                  <a:pt x="127" y="36"/>
                </a:lnTo>
                <a:lnTo>
                  <a:pt x="113" y="4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884" name="Freeform 564"/>
          <p:cNvSpPr>
            <a:spLocks/>
          </p:cNvSpPr>
          <p:nvPr/>
        </p:nvSpPr>
        <p:spPr bwMode="auto">
          <a:xfrm>
            <a:off x="5562600" y="3054350"/>
            <a:ext cx="57150" cy="58738"/>
          </a:xfrm>
          <a:custGeom>
            <a:avLst/>
            <a:gdLst>
              <a:gd name="T0" fmla="*/ 210 w 252"/>
              <a:gd name="T1" fmla="*/ 72 h 235"/>
              <a:gd name="T2" fmla="*/ 222 w 252"/>
              <a:gd name="T3" fmla="*/ 85 h 235"/>
              <a:gd name="T4" fmla="*/ 228 w 252"/>
              <a:gd name="T5" fmla="*/ 100 h 235"/>
              <a:gd name="T6" fmla="*/ 232 w 252"/>
              <a:gd name="T7" fmla="*/ 116 h 235"/>
              <a:gd name="T8" fmla="*/ 232 w 252"/>
              <a:gd name="T9" fmla="*/ 133 h 235"/>
              <a:gd name="T10" fmla="*/ 230 w 252"/>
              <a:gd name="T11" fmla="*/ 147 h 235"/>
              <a:gd name="T12" fmla="*/ 226 w 252"/>
              <a:gd name="T13" fmla="*/ 159 h 235"/>
              <a:gd name="T14" fmla="*/ 218 w 252"/>
              <a:gd name="T15" fmla="*/ 171 h 235"/>
              <a:gd name="T16" fmla="*/ 211 w 252"/>
              <a:gd name="T17" fmla="*/ 180 h 235"/>
              <a:gd name="T18" fmla="*/ 202 w 252"/>
              <a:gd name="T19" fmla="*/ 191 h 235"/>
              <a:gd name="T20" fmla="*/ 192 w 252"/>
              <a:gd name="T21" fmla="*/ 200 h 235"/>
              <a:gd name="T22" fmla="*/ 183 w 252"/>
              <a:gd name="T23" fmla="*/ 209 h 235"/>
              <a:gd name="T24" fmla="*/ 173 w 252"/>
              <a:gd name="T25" fmla="*/ 219 h 235"/>
              <a:gd name="T26" fmla="*/ 171 w 252"/>
              <a:gd name="T27" fmla="*/ 222 h 235"/>
              <a:gd name="T28" fmla="*/ 170 w 252"/>
              <a:gd name="T29" fmla="*/ 225 h 235"/>
              <a:gd name="T30" fmla="*/ 171 w 252"/>
              <a:gd name="T31" fmla="*/ 229 h 235"/>
              <a:gd name="T32" fmla="*/ 173 w 252"/>
              <a:gd name="T33" fmla="*/ 232 h 235"/>
              <a:gd name="T34" fmla="*/ 176 w 252"/>
              <a:gd name="T35" fmla="*/ 234 h 235"/>
              <a:gd name="T36" fmla="*/ 180 w 252"/>
              <a:gd name="T37" fmla="*/ 235 h 235"/>
              <a:gd name="T38" fmla="*/ 184 w 252"/>
              <a:gd name="T39" fmla="*/ 234 h 235"/>
              <a:gd name="T40" fmla="*/ 187 w 252"/>
              <a:gd name="T41" fmla="*/ 232 h 235"/>
              <a:gd name="T42" fmla="*/ 208 w 252"/>
              <a:gd name="T43" fmla="*/ 218 h 235"/>
              <a:gd name="T44" fmla="*/ 225 w 252"/>
              <a:gd name="T45" fmla="*/ 200 h 235"/>
              <a:gd name="T46" fmla="*/ 239 w 252"/>
              <a:gd name="T47" fmla="*/ 178 h 235"/>
              <a:gd name="T48" fmla="*/ 249 w 252"/>
              <a:gd name="T49" fmla="*/ 156 h 235"/>
              <a:gd name="T50" fmla="*/ 252 w 252"/>
              <a:gd name="T51" fmla="*/ 131 h 235"/>
              <a:gd name="T52" fmla="*/ 250 w 252"/>
              <a:gd name="T53" fmla="*/ 108 h 235"/>
              <a:gd name="T54" fmla="*/ 242 w 252"/>
              <a:gd name="T55" fmla="*/ 85 h 235"/>
              <a:gd name="T56" fmla="*/ 225 w 252"/>
              <a:gd name="T57" fmla="*/ 65 h 235"/>
              <a:gd name="T58" fmla="*/ 212 w 252"/>
              <a:gd name="T59" fmla="*/ 54 h 235"/>
              <a:gd name="T60" fmla="*/ 197 w 252"/>
              <a:gd name="T61" fmla="*/ 45 h 235"/>
              <a:gd name="T62" fmla="*/ 181 w 252"/>
              <a:gd name="T63" fmla="*/ 36 h 235"/>
              <a:gd name="T64" fmla="*/ 164 w 252"/>
              <a:gd name="T65" fmla="*/ 29 h 235"/>
              <a:gd name="T66" fmla="*/ 146 w 252"/>
              <a:gd name="T67" fmla="*/ 22 h 235"/>
              <a:gd name="T68" fmla="*/ 127 w 252"/>
              <a:gd name="T69" fmla="*/ 17 h 235"/>
              <a:gd name="T70" fmla="*/ 109 w 252"/>
              <a:gd name="T71" fmla="*/ 12 h 235"/>
              <a:gd name="T72" fmla="*/ 90 w 252"/>
              <a:gd name="T73" fmla="*/ 7 h 235"/>
              <a:gd name="T74" fmla="*/ 73 w 252"/>
              <a:gd name="T75" fmla="*/ 4 h 235"/>
              <a:gd name="T76" fmla="*/ 57 w 252"/>
              <a:gd name="T77" fmla="*/ 2 h 235"/>
              <a:gd name="T78" fmla="*/ 42 w 252"/>
              <a:gd name="T79" fmla="*/ 0 h 235"/>
              <a:gd name="T80" fmla="*/ 28 w 252"/>
              <a:gd name="T81" fmla="*/ 0 h 235"/>
              <a:gd name="T82" fmla="*/ 17 w 252"/>
              <a:gd name="T83" fmla="*/ 0 h 235"/>
              <a:gd name="T84" fmla="*/ 8 w 252"/>
              <a:gd name="T85" fmla="*/ 1 h 235"/>
              <a:gd name="T86" fmla="*/ 3 w 252"/>
              <a:gd name="T87" fmla="*/ 3 h 235"/>
              <a:gd name="T88" fmla="*/ 0 w 252"/>
              <a:gd name="T89" fmla="*/ 5 h 235"/>
              <a:gd name="T90" fmla="*/ 10 w 252"/>
              <a:gd name="T91" fmla="*/ 7 h 235"/>
              <a:gd name="T92" fmla="*/ 22 w 252"/>
              <a:gd name="T93" fmla="*/ 8 h 235"/>
              <a:gd name="T94" fmla="*/ 33 w 252"/>
              <a:gd name="T95" fmla="*/ 11 h 235"/>
              <a:gd name="T96" fmla="*/ 46 w 252"/>
              <a:gd name="T97" fmla="*/ 13 h 235"/>
              <a:gd name="T98" fmla="*/ 60 w 252"/>
              <a:gd name="T99" fmla="*/ 15 h 235"/>
              <a:gd name="T100" fmla="*/ 73 w 252"/>
              <a:gd name="T101" fmla="*/ 17 h 235"/>
              <a:gd name="T102" fmla="*/ 87 w 252"/>
              <a:gd name="T103" fmla="*/ 20 h 235"/>
              <a:gd name="T104" fmla="*/ 102 w 252"/>
              <a:gd name="T105" fmla="*/ 23 h 235"/>
              <a:gd name="T106" fmla="*/ 115 w 252"/>
              <a:gd name="T107" fmla="*/ 28 h 235"/>
              <a:gd name="T108" fmla="*/ 130 w 252"/>
              <a:gd name="T109" fmla="*/ 32 h 235"/>
              <a:gd name="T110" fmla="*/ 145 w 252"/>
              <a:gd name="T111" fmla="*/ 37 h 235"/>
              <a:gd name="T112" fmla="*/ 159 w 252"/>
              <a:gd name="T113" fmla="*/ 43 h 235"/>
              <a:gd name="T114" fmla="*/ 172 w 252"/>
              <a:gd name="T115" fmla="*/ 49 h 235"/>
              <a:gd name="T116" fmla="*/ 186 w 252"/>
              <a:gd name="T117" fmla="*/ 55 h 235"/>
              <a:gd name="T118" fmla="*/ 198 w 252"/>
              <a:gd name="T119" fmla="*/ 64 h 235"/>
              <a:gd name="T120" fmla="*/ 210 w 252"/>
              <a:gd name="T121" fmla="*/ 72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2" h="235">
                <a:moveTo>
                  <a:pt x="210" y="72"/>
                </a:moveTo>
                <a:lnTo>
                  <a:pt x="222" y="85"/>
                </a:lnTo>
                <a:lnTo>
                  <a:pt x="228" y="100"/>
                </a:lnTo>
                <a:lnTo>
                  <a:pt x="232" y="116"/>
                </a:lnTo>
                <a:lnTo>
                  <a:pt x="232" y="133"/>
                </a:lnTo>
                <a:lnTo>
                  <a:pt x="230" y="147"/>
                </a:lnTo>
                <a:lnTo>
                  <a:pt x="226" y="159"/>
                </a:lnTo>
                <a:lnTo>
                  <a:pt x="218" y="171"/>
                </a:lnTo>
                <a:lnTo>
                  <a:pt x="211" y="180"/>
                </a:lnTo>
                <a:lnTo>
                  <a:pt x="202" y="191"/>
                </a:lnTo>
                <a:lnTo>
                  <a:pt x="192" y="200"/>
                </a:lnTo>
                <a:lnTo>
                  <a:pt x="183" y="209"/>
                </a:lnTo>
                <a:lnTo>
                  <a:pt x="173" y="219"/>
                </a:lnTo>
                <a:lnTo>
                  <a:pt x="171" y="222"/>
                </a:lnTo>
                <a:lnTo>
                  <a:pt x="170" y="225"/>
                </a:lnTo>
                <a:lnTo>
                  <a:pt x="171" y="229"/>
                </a:lnTo>
                <a:lnTo>
                  <a:pt x="173" y="232"/>
                </a:lnTo>
                <a:lnTo>
                  <a:pt x="176" y="234"/>
                </a:lnTo>
                <a:lnTo>
                  <a:pt x="180" y="235"/>
                </a:lnTo>
                <a:lnTo>
                  <a:pt x="184" y="234"/>
                </a:lnTo>
                <a:lnTo>
                  <a:pt x="187" y="232"/>
                </a:lnTo>
                <a:lnTo>
                  <a:pt x="208" y="218"/>
                </a:lnTo>
                <a:lnTo>
                  <a:pt x="225" y="200"/>
                </a:lnTo>
                <a:lnTo>
                  <a:pt x="239" y="178"/>
                </a:lnTo>
                <a:lnTo>
                  <a:pt x="249" y="156"/>
                </a:lnTo>
                <a:lnTo>
                  <a:pt x="252" y="131"/>
                </a:lnTo>
                <a:lnTo>
                  <a:pt x="250" y="108"/>
                </a:lnTo>
                <a:lnTo>
                  <a:pt x="242" y="85"/>
                </a:lnTo>
                <a:lnTo>
                  <a:pt x="225" y="65"/>
                </a:lnTo>
                <a:lnTo>
                  <a:pt x="212" y="54"/>
                </a:lnTo>
                <a:lnTo>
                  <a:pt x="197" y="45"/>
                </a:lnTo>
                <a:lnTo>
                  <a:pt x="181" y="36"/>
                </a:lnTo>
                <a:lnTo>
                  <a:pt x="164" y="29"/>
                </a:lnTo>
                <a:lnTo>
                  <a:pt x="146" y="22"/>
                </a:lnTo>
                <a:lnTo>
                  <a:pt x="127" y="17"/>
                </a:lnTo>
                <a:lnTo>
                  <a:pt x="109" y="12"/>
                </a:lnTo>
                <a:lnTo>
                  <a:pt x="90" y="7"/>
                </a:lnTo>
                <a:lnTo>
                  <a:pt x="73" y="4"/>
                </a:lnTo>
                <a:lnTo>
                  <a:pt x="57" y="2"/>
                </a:lnTo>
                <a:lnTo>
                  <a:pt x="42" y="0"/>
                </a:lnTo>
                <a:lnTo>
                  <a:pt x="28" y="0"/>
                </a:lnTo>
                <a:lnTo>
                  <a:pt x="17" y="0"/>
                </a:lnTo>
                <a:lnTo>
                  <a:pt x="8" y="1"/>
                </a:lnTo>
                <a:lnTo>
                  <a:pt x="3" y="3"/>
                </a:lnTo>
                <a:lnTo>
                  <a:pt x="0" y="5"/>
                </a:lnTo>
                <a:lnTo>
                  <a:pt x="10" y="7"/>
                </a:lnTo>
                <a:lnTo>
                  <a:pt x="22" y="8"/>
                </a:lnTo>
                <a:lnTo>
                  <a:pt x="33" y="11"/>
                </a:lnTo>
                <a:lnTo>
                  <a:pt x="46" y="13"/>
                </a:lnTo>
                <a:lnTo>
                  <a:pt x="60" y="15"/>
                </a:lnTo>
                <a:lnTo>
                  <a:pt x="73" y="17"/>
                </a:lnTo>
                <a:lnTo>
                  <a:pt x="87" y="20"/>
                </a:lnTo>
                <a:lnTo>
                  <a:pt x="102" y="23"/>
                </a:lnTo>
                <a:lnTo>
                  <a:pt x="115" y="28"/>
                </a:lnTo>
                <a:lnTo>
                  <a:pt x="130" y="32"/>
                </a:lnTo>
                <a:lnTo>
                  <a:pt x="145" y="37"/>
                </a:lnTo>
                <a:lnTo>
                  <a:pt x="159" y="43"/>
                </a:lnTo>
                <a:lnTo>
                  <a:pt x="172" y="49"/>
                </a:lnTo>
                <a:lnTo>
                  <a:pt x="186" y="55"/>
                </a:lnTo>
                <a:lnTo>
                  <a:pt x="198" y="64"/>
                </a:lnTo>
                <a:lnTo>
                  <a:pt x="210" y="7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885" name="Freeform 565"/>
          <p:cNvSpPr>
            <a:spLocks/>
          </p:cNvSpPr>
          <p:nvPr/>
        </p:nvSpPr>
        <p:spPr bwMode="auto">
          <a:xfrm>
            <a:off x="5451475" y="3086100"/>
            <a:ext cx="23813" cy="53975"/>
          </a:xfrm>
          <a:custGeom>
            <a:avLst/>
            <a:gdLst>
              <a:gd name="T0" fmla="*/ 0 w 103"/>
              <a:gd name="T1" fmla="*/ 120 h 220"/>
              <a:gd name="T2" fmla="*/ 0 w 103"/>
              <a:gd name="T3" fmla="*/ 138 h 220"/>
              <a:gd name="T4" fmla="*/ 4 w 103"/>
              <a:gd name="T5" fmla="*/ 155 h 220"/>
              <a:gd name="T6" fmla="*/ 12 w 103"/>
              <a:gd name="T7" fmla="*/ 171 h 220"/>
              <a:gd name="T8" fmla="*/ 22 w 103"/>
              <a:gd name="T9" fmla="*/ 185 h 220"/>
              <a:gd name="T10" fmla="*/ 35 w 103"/>
              <a:gd name="T11" fmla="*/ 197 h 220"/>
              <a:gd name="T12" fmla="*/ 50 w 103"/>
              <a:gd name="T13" fmla="*/ 207 h 220"/>
              <a:gd name="T14" fmla="*/ 66 w 103"/>
              <a:gd name="T15" fmla="*/ 215 h 220"/>
              <a:gd name="T16" fmla="*/ 83 w 103"/>
              <a:gd name="T17" fmla="*/ 219 h 220"/>
              <a:gd name="T18" fmla="*/ 89 w 103"/>
              <a:gd name="T19" fmla="*/ 220 h 220"/>
              <a:gd name="T20" fmla="*/ 94 w 103"/>
              <a:gd name="T21" fmla="*/ 218 h 220"/>
              <a:gd name="T22" fmla="*/ 98 w 103"/>
              <a:gd name="T23" fmla="*/ 215 h 220"/>
              <a:gd name="T24" fmla="*/ 100 w 103"/>
              <a:gd name="T25" fmla="*/ 211 h 220"/>
              <a:gd name="T26" fmla="*/ 100 w 103"/>
              <a:gd name="T27" fmla="*/ 205 h 220"/>
              <a:gd name="T28" fmla="*/ 99 w 103"/>
              <a:gd name="T29" fmla="*/ 200 h 220"/>
              <a:gd name="T30" fmla="*/ 96 w 103"/>
              <a:gd name="T31" fmla="*/ 196 h 220"/>
              <a:gd name="T32" fmla="*/ 91 w 103"/>
              <a:gd name="T33" fmla="*/ 193 h 220"/>
              <a:gd name="T34" fmla="*/ 74 w 103"/>
              <a:gd name="T35" fmla="*/ 187 h 220"/>
              <a:gd name="T36" fmla="*/ 58 w 103"/>
              <a:gd name="T37" fmla="*/ 178 h 220"/>
              <a:gd name="T38" fmla="*/ 45 w 103"/>
              <a:gd name="T39" fmla="*/ 167 h 220"/>
              <a:gd name="T40" fmla="*/ 36 w 103"/>
              <a:gd name="T41" fmla="*/ 154 h 220"/>
              <a:gd name="T42" fmla="*/ 30 w 103"/>
              <a:gd name="T43" fmla="*/ 138 h 220"/>
              <a:gd name="T44" fmla="*/ 27 w 103"/>
              <a:gd name="T45" fmla="*/ 121 h 220"/>
              <a:gd name="T46" fmla="*/ 27 w 103"/>
              <a:gd name="T47" fmla="*/ 103 h 220"/>
              <a:gd name="T48" fmla="*/ 32 w 103"/>
              <a:gd name="T49" fmla="*/ 83 h 220"/>
              <a:gd name="T50" fmla="*/ 39 w 103"/>
              <a:gd name="T51" fmla="*/ 69 h 220"/>
              <a:gd name="T52" fmla="*/ 51 w 103"/>
              <a:gd name="T53" fmla="*/ 56 h 220"/>
              <a:gd name="T54" fmla="*/ 63 w 103"/>
              <a:gd name="T55" fmla="*/ 43 h 220"/>
              <a:gd name="T56" fmla="*/ 77 w 103"/>
              <a:gd name="T57" fmla="*/ 31 h 220"/>
              <a:gd name="T58" fmla="*/ 89 w 103"/>
              <a:gd name="T59" fmla="*/ 21 h 220"/>
              <a:gd name="T60" fmla="*/ 98 w 103"/>
              <a:gd name="T61" fmla="*/ 12 h 220"/>
              <a:gd name="T62" fmla="*/ 103 w 103"/>
              <a:gd name="T63" fmla="*/ 5 h 220"/>
              <a:gd name="T64" fmla="*/ 103 w 103"/>
              <a:gd name="T65" fmla="*/ 0 h 220"/>
              <a:gd name="T66" fmla="*/ 92 w 103"/>
              <a:gd name="T67" fmla="*/ 4 h 220"/>
              <a:gd name="T68" fmla="*/ 77 w 103"/>
              <a:gd name="T69" fmla="*/ 12 h 220"/>
              <a:gd name="T70" fmla="*/ 61 w 103"/>
              <a:gd name="T71" fmla="*/ 25 h 220"/>
              <a:gd name="T72" fmla="*/ 44 w 103"/>
              <a:gd name="T73" fmla="*/ 40 h 220"/>
              <a:gd name="T74" fmla="*/ 29 w 103"/>
              <a:gd name="T75" fmla="*/ 57 h 220"/>
              <a:gd name="T76" fmla="*/ 16 w 103"/>
              <a:gd name="T77" fmla="*/ 77 h 220"/>
              <a:gd name="T78" fmla="*/ 6 w 103"/>
              <a:gd name="T79" fmla="*/ 98 h 220"/>
              <a:gd name="T80" fmla="*/ 0 w 103"/>
              <a:gd name="T81" fmla="*/ 1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0">
                <a:moveTo>
                  <a:pt x="0" y="120"/>
                </a:moveTo>
                <a:lnTo>
                  <a:pt x="0" y="138"/>
                </a:lnTo>
                <a:lnTo>
                  <a:pt x="4" y="155"/>
                </a:lnTo>
                <a:lnTo>
                  <a:pt x="12" y="171"/>
                </a:lnTo>
                <a:lnTo>
                  <a:pt x="22" y="185"/>
                </a:lnTo>
                <a:lnTo>
                  <a:pt x="35" y="197"/>
                </a:lnTo>
                <a:lnTo>
                  <a:pt x="50" y="207"/>
                </a:lnTo>
                <a:lnTo>
                  <a:pt x="66" y="215"/>
                </a:lnTo>
                <a:lnTo>
                  <a:pt x="83" y="219"/>
                </a:lnTo>
                <a:lnTo>
                  <a:pt x="89" y="220"/>
                </a:lnTo>
                <a:lnTo>
                  <a:pt x="94" y="218"/>
                </a:lnTo>
                <a:lnTo>
                  <a:pt x="98" y="215"/>
                </a:lnTo>
                <a:lnTo>
                  <a:pt x="100" y="211"/>
                </a:lnTo>
                <a:lnTo>
                  <a:pt x="100" y="205"/>
                </a:lnTo>
                <a:lnTo>
                  <a:pt x="99" y="200"/>
                </a:lnTo>
                <a:lnTo>
                  <a:pt x="96" y="196"/>
                </a:lnTo>
                <a:lnTo>
                  <a:pt x="91" y="193"/>
                </a:lnTo>
                <a:lnTo>
                  <a:pt x="74" y="187"/>
                </a:lnTo>
                <a:lnTo>
                  <a:pt x="58" y="178"/>
                </a:lnTo>
                <a:lnTo>
                  <a:pt x="45" y="167"/>
                </a:lnTo>
                <a:lnTo>
                  <a:pt x="36" y="154"/>
                </a:lnTo>
                <a:lnTo>
                  <a:pt x="30" y="138"/>
                </a:lnTo>
                <a:lnTo>
                  <a:pt x="27" y="121"/>
                </a:lnTo>
                <a:lnTo>
                  <a:pt x="27" y="103"/>
                </a:lnTo>
                <a:lnTo>
                  <a:pt x="32" y="83"/>
                </a:lnTo>
                <a:lnTo>
                  <a:pt x="39" y="69"/>
                </a:lnTo>
                <a:lnTo>
                  <a:pt x="51" y="56"/>
                </a:lnTo>
                <a:lnTo>
                  <a:pt x="63" y="43"/>
                </a:lnTo>
                <a:lnTo>
                  <a:pt x="77" y="31"/>
                </a:lnTo>
                <a:lnTo>
                  <a:pt x="89" y="21"/>
                </a:lnTo>
                <a:lnTo>
                  <a:pt x="98" y="12"/>
                </a:lnTo>
                <a:lnTo>
                  <a:pt x="103" y="5"/>
                </a:lnTo>
                <a:lnTo>
                  <a:pt x="103" y="0"/>
                </a:lnTo>
                <a:lnTo>
                  <a:pt x="92" y="4"/>
                </a:lnTo>
                <a:lnTo>
                  <a:pt x="77" y="12"/>
                </a:lnTo>
                <a:lnTo>
                  <a:pt x="61" y="25"/>
                </a:lnTo>
                <a:lnTo>
                  <a:pt x="44" y="40"/>
                </a:lnTo>
                <a:lnTo>
                  <a:pt x="29" y="57"/>
                </a:lnTo>
                <a:lnTo>
                  <a:pt x="16" y="77"/>
                </a:lnTo>
                <a:lnTo>
                  <a:pt x="6" y="98"/>
                </a:lnTo>
                <a:lnTo>
                  <a:pt x="0" y="12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886" name="Freeform 566"/>
          <p:cNvSpPr>
            <a:spLocks/>
          </p:cNvSpPr>
          <p:nvPr/>
        </p:nvSpPr>
        <p:spPr bwMode="auto">
          <a:xfrm>
            <a:off x="5608638" y="3051175"/>
            <a:ext cx="50800" cy="69850"/>
          </a:xfrm>
          <a:custGeom>
            <a:avLst/>
            <a:gdLst>
              <a:gd name="T0" fmla="*/ 186 w 220"/>
              <a:gd name="T1" fmla="*/ 115 h 288"/>
              <a:gd name="T2" fmla="*/ 196 w 220"/>
              <a:gd name="T3" fmla="*/ 133 h 288"/>
              <a:gd name="T4" fmla="*/ 202 w 220"/>
              <a:gd name="T5" fmla="*/ 153 h 288"/>
              <a:gd name="T6" fmla="*/ 199 w 220"/>
              <a:gd name="T7" fmla="*/ 174 h 288"/>
              <a:gd name="T8" fmla="*/ 186 w 220"/>
              <a:gd name="T9" fmla="*/ 194 h 288"/>
              <a:gd name="T10" fmla="*/ 168 w 220"/>
              <a:gd name="T11" fmla="*/ 213 h 288"/>
              <a:gd name="T12" fmla="*/ 148 w 220"/>
              <a:gd name="T13" fmla="*/ 229 h 288"/>
              <a:gd name="T14" fmla="*/ 127 w 220"/>
              <a:gd name="T15" fmla="*/ 246 h 288"/>
              <a:gd name="T16" fmla="*/ 115 w 220"/>
              <a:gd name="T17" fmla="*/ 258 h 288"/>
              <a:gd name="T18" fmla="*/ 110 w 220"/>
              <a:gd name="T19" fmla="*/ 267 h 288"/>
              <a:gd name="T20" fmla="*/ 107 w 220"/>
              <a:gd name="T21" fmla="*/ 276 h 288"/>
              <a:gd name="T22" fmla="*/ 109 w 220"/>
              <a:gd name="T23" fmla="*/ 284 h 288"/>
              <a:gd name="T24" fmla="*/ 117 w 220"/>
              <a:gd name="T25" fmla="*/ 288 h 288"/>
              <a:gd name="T26" fmla="*/ 124 w 220"/>
              <a:gd name="T27" fmla="*/ 287 h 288"/>
              <a:gd name="T28" fmla="*/ 138 w 220"/>
              <a:gd name="T29" fmla="*/ 271 h 288"/>
              <a:gd name="T30" fmla="*/ 161 w 220"/>
              <a:gd name="T31" fmla="*/ 250 h 288"/>
              <a:gd name="T32" fmla="*/ 185 w 220"/>
              <a:gd name="T33" fmla="*/ 229 h 288"/>
              <a:gd name="T34" fmla="*/ 206 w 220"/>
              <a:gd name="T35" fmla="*/ 204 h 288"/>
              <a:gd name="T36" fmla="*/ 219 w 220"/>
              <a:gd name="T37" fmla="*/ 173 h 288"/>
              <a:gd name="T38" fmla="*/ 218 w 220"/>
              <a:gd name="T39" fmla="*/ 141 h 288"/>
              <a:gd name="T40" fmla="*/ 204 w 220"/>
              <a:gd name="T41" fmla="*/ 111 h 288"/>
              <a:gd name="T42" fmla="*/ 182 w 220"/>
              <a:gd name="T43" fmla="*/ 86 h 288"/>
              <a:gd name="T44" fmla="*/ 158 w 220"/>
              <a:gd name="T45" fmla="*/ 70 h 288"/>
              <a:gd name="T46" fmla="*/ 134 w 220"/>
              <a:gd name="T47" fmla="*/ 56 h 288"/>
              <a:gd name="T48" fmla="*/ 109 w 220"/>
              <a:gd name="T49" fmla="*/ 43 h 288"/>
              <a:gd name="T50" fmla="*/ 83 w 220"/>
              <a:gd name="T51" fmla="*/ 29 h 288"/>
              <a:gd name="T52" fmla="*/ 59 w 220"/>
              <a:gd name="T53" fmla="*/ 17 h 288"/>
              <a:gd name="T54" fmla="*/ 36 w 220"/>
              <a:gd name="T55" fmla="*/ 7 h 288"/>
              <a:gd name="T56" fmla="*/ 18 w 220"/>
              <a:gd name="T57" fmla="*/ 1 h 288"/>
              <a:gd name="T58" fmla="*/ 4 w 220"/>
              <a:gd name="T59" fmla="*/ 0 h 288"/>
              <a:gd name="T60" fmla="*/ 9 w 220"/>
              <a:gd name="T61" fmla="*/ 7 h 288"/>
              <a:gd name="T62" fmla="*/ 31 w 220"/>
              <a:gd name="T63" fmla="*/ 18 h 288"/>
              <a:gd name="T64" fmla="*/ 54 w 220"/>
              <a:gd name="T65" fmla="*/ 29 h 288"/>
              <a:gd name="T66" fmla="*/ 77 w 220"/>
              <a:gd name="T67" fmla="*/ 40 h 288"/>
              <a:gd name="T68" fmla="*/ 101 w 220"/>
              <a:gd name="T69" fmla="*/ 53 h 288"/>
              <a:gd name="T70" fmla="*/ 124 w 220"/>
              <a:gd name="T71" fmla="*/ 66 h 288"/>
              <a:gd name="T72" fmla="*/ 147 w 220"/>
              <a:gd name="T73" fmla="*/ 82 h 288"/>
              <a:gd name="T74" fmla="*/ 168 w 220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0" h="288">
                <a:moveTo>
                  <a:pt x="179" y="108"/>
                </a:moveTo>
                <a:lnTo>
                  <a:pt x="186" y="115"/>
                </a:lnTo>
                <a:lnTo>
                  <a:pt x="191" y="124"/>
                </a:lnTo>
                <a:lnTo>
                  <a:pt x="196" y="133"/>
                </a:lnTo>
                <a:lnTo>
                  <a:pt x="200" y="143"/>
                </a:lnTo>
                <a:lnTo>
                  <a:pt x="202" y="153"/>
                </a:lnTo>
                <a:lnTo>
                  <a:pt x="201" y="163"/>
                </a:lnTo>
                <a:lnTo>
                  <a:pt x="199" y="174"/>
                </a:lnTo>
                <a:lnTo>
                  <a:pt x="193" y="184"/>
                </a:lnTo>
                <a:lnTo>
                  <a:pt x="186" y="194"/>
                </a:lnTo>
                <a:lnTo>
                  <a:pt x="178" y="204"/>
                </a:lnTo>
                <a:lnTo>
                  <a:pt x="168" y="213"/>
                </a:lnTo>
                <a:lnTo>
                  <a:pt x="159" y="221"/>
                </a:lnTo>
                <a:lnTo>
                  <a:pt x="148" y="229"/>
                </a:lnTo>
                <a:lnTo>
                  <a:pt x="138" y="237"/>
                </a:lnTo>
                <a:lnTo>
                  <a:pt x="127" y="246"/>
                </a:lnTo>
                <a:lnTo>
                  <a:pt x="118" y="255"/>
                </a:lnTo>
                <a:lnTo>
                  <a:pt x="115" y="258"/>
                </a:lnTo>
                <a:lnTo>
                  <a:pt x="112" y="263"/>
                </a:lnTo>
                <a:lnTo>
                  <a:pt x="110" y="267"/>
                </a:lnTo>
                <a:lnTo>
                  <a:pt x="108" y="271"/>
                </a:lnTo>
                <a:lnTo>
                  <a:pt x="107" y="276"/>
                </a:lnTo>
                <a:lnTo>
                  <a:pt x="107" y="280"/>
                </a:lnTo>
                <a:lnTo>
                  <a:pt x="109" y="284"/>
                </a:lnTo>
                <a:lnTo>
                  <a:pt x="112" y="287"/>
                </a:lnTo>
                <a:lnTo>
                  <a:pt x="117" y="288"/>
                </a:lnTo>
                <a:lnTo>
                  <a:pt x="121" y="288"/>
                </a:lnTo>
                <a:lnTo>
                  <a:pt x="124" y="287"/>
                </a:lnTo>
                <a:lnTo>
                  <a:pt x="127" y="284"/>
                </a:lnTo>
                <a:lnTo>
                  <a:pt x="138" y="271"/>
                </a:lnTo>
                <a:lnTo>
                  <a:pt x="149" y="261"/>
                </a:lnTo>
                <a:lnTo>
                  <a:pt x="161" y="250"/>
                </a:lnTo>
                <a:lnTo>
                  <a:pt x="173" y="239"/>
                </a:lnTo>
                <a:lnTo>
                  <a:pt x="185" y="229"/>
                </a:lnTo>
                <a:lnTo>
                  <a:pt x="196" y="217"/>
                </a:lnTo>
                <a:lnTo>
                  <a:pt x="206" y="204"/>
                </a:lnTo>
                <a:lnTo>
                  <a:pt x="213" y="190"/>
                </a:lnTo>
                <a:lnTo>
                  <a:pt x="219" y="173"/>
                </a:lnTo>
                <a:lnTo>
                  <a:pt x="220" y="157"/>
                </a:lnTo>
                <a:lnTo>
                  <a:pt x="218" y="141"/>
                </a:lnTo>
                <a:lnTo>
                  <a:pt x="212" y="125"/>
                </a:lnTo>
                <a:lnTo>
                  <a:pt x="204" y="111"/>
                </a:lnTo>
                <a:lnTo>
                  <a:pt x="194" y="97"/>
                </a:lnTo>
                <a:lnTo>
                  <a:pt x="182" y="86"/>
                </a:lnTo>
                <a:lnTo>
                  <a:pt x="168" y="77"/>
                </a:lnTo>
                <a:lnTo>
                  <a:pt x="158" y="70"/>
                </a:lnTo>
                <a:lnTo>
                  <a:pt x="146" y="64"/>
                </a:lnTo>
                <a:lnTo>
                  <a:pt x="134" y="56"/>
                </a:lnTo>
                <a:lnTo>
                  <a:pt x="122" y="50"/>
                </a:lnTo>
                <a:lnTo>
                  <a:pt x="109" y="43"/>
                </a:lnTo>
                <a:lnTo>
                  <a:pt x="96" y="36"/>
                </a:lnTo>
                <a:lnTo>
                  <a:pt x="83" y="29"/>
                </a:lnTo>
                <a:lnTo>
                  <a:pt x="70" y="22"/>
                </a:lnTo>
                <a:lnTo>
                  <a:pt x="59" y="17"/>
                </a:lnTo>
                <a:lnTo>
                  <a:pt x="47" y="12"/>
                </a:lnTo>
                <a:lnTo>
                  <a:pt x="36" y="7"/>
                </a:lnTo>
                <a:lnTo>
                  <a:pt x="26" y="4"/>
                </a:lnTo>
                <a:lnTo>
                  <a:pt x="18" y="1"/>
                </a:lnTo>
                <a:lnTo>
                  <a:pt x="10" y="0"/>
                </a:lnTo>
                <a:lnTo>
                  <a:pt x="4" y="0"/>
                </a:lnTo>
                <a:lnTo>
                  <a:pt x="0" y="2"/>
                </a:lnTo>
                <a:lnTo>
                  <a:pt x="9" y="7"/>
                </a:lnTo>
                <a:lnTo>
                  <a:pt x="20" y="13"/>
                </a:lnTo>
                <a:lnTo>
                  <a:pt x="31" y="18"/>
                </a:lnTo>
                <a:lnTo>
                  <a:pt x="42" y="23"/>
                </a:lnTo>
                <a:lnTo>
                  <a:pt x="54" y="29"/>
                </a:lnTo>
                <a:lnTo>
                  <a:pt x="65" y="34"/>
                </a:lnTo>
                <a:lnTo>
                  <a:pt x="77" y="40"/>
                </a:lnTo>
                <a:lnTo>
                  <a:pt x="88" y="47"/>
                </a:lnTo>
                <a:lnTo>
                  <a:pt x="101" y="53"/>
                </a:lnTo>
                <a:lnTo>
                  <a:pt x="112" y="60"/>
                </a:lnTo>
                <a:lnTo>
                  <a:pt x="124" y="66"/>
                </a:lnTo>
                <a:lnTo>
                  <a:pt x="136" y="74"/>
                </a:lnTo>
                <a:lnTo>
                  <a:pt x="147" y="82"/>
                </a:lnTo>
                <a:lnTo>
                  <a:pt x="158" y="90"/>
                </a:lnTo>
                <a:lnTo>
                  <a:pt x="168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887" name="Freeform 567"/>
          <p:cNvSpPr>
            <a:spLocks/>
          </p:cNvSpPr>
          <p:nvPr/>
        </p:nvSpPr>
        <p:spPr bwMode="auto">
          <a:xfrm>
            <a:off x="5561013" y="3157538"/>
            <a:ext cx="190500" cy="120650"/>
          </a:xfrm>
          <a:custGeom>
            <a:avLst/>
            <a:gdLst>
              <a:gd name="T0" fmla="*/ 141 w 1070"/>
              <a:gd name="T1" fmla="*/ 0 h 844"/>
              <a:gd name="T2" fmla="*/ 1070 w 1070"/>
              <a:gd name="T3" fmla="*/ 194 h 844"/>
              <a:gd name="T4" fmla="*/ 919 w 1070"/>
              <a:gd name="T5" fmla="*/ 844 h 844"/>
              <a:gd name="T6" fmla="*/ 0 w 1070"/>
              <a:gd name="T7" fmla="*/ 624 h 844"/>
              <a:gd name="T8" fmla="*/ 141 w 1070"/>
              <a:gd name="T9" fmla="*/ 0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0" h="844">
                <a:moveTo>
                  <a:pt x="141" y="0"/>
                </a:moveTo>
                <a:lnTo>
                  <a:pt x="1070" y="194"/>
                </a:lnTo>
                <a:lnTo>
                  <a:pt x="919" y="844"/>
                </a:lnTo>
                <a:lnTo>
                  <a:pt x="0" y="624"/>
                </a:lnTo>
                <a:lnTo>
                  <a:pt x="141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88" name="Freeform 568"/>
          <p:cNvSpPr>
            <a:spLocks/>
          </p:cNvSpPr>
          <p:nvPr/>
        </p:nvSpPr>
        <p:spPr bwMode="auto">
          <a:xfrm>
            <a:off x="5576888" y="3160713"/>
            <a:ext cx="146050" cy="47625"/>
          </a:xfrm>
          <a:custGeom>
            <a:avLst/>
            <a:gdLst>
              <a:gd name="T0" fmla="*/ 97 w 819"/>
              <a:gd name="T1" fmla="*/ 0 h 333"/>
              <a:gd name="T2" fmla="*/ 819 w 819"/>
              <a:gd name="T3" fmla="*/ 139 h 333"/>
              <a:gd name="T4" fmla="*/ 172 w 819"/>
              <a:gd name="T5" fmla="*/ 98 h 333"/>
              <a:gd name="T6" fmla="*/ 0 w 819"/>
              <a:gd name="T7" fmla="*/ 333 h 333"/>
              <a:gd name="T8" fmla="*/ 97 w 819"/>
              <a:gd name="T9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9" h="333">
                <a:moveTo>
                  <a:pt x="97" y="0"/>
                </a:moveTo>
                <a:lnTo>
                  <a:pt x="819" y="139"/>
                </a:lnTo>
                <a:lnTo>
                  <a:pt x="172" y="98"/>
                </a:lnTo>
                <a:lnTo>
                  <a:pt x="0" y="333"/>
                </a:lnTo>
                <a:lnTo>
                  <a:pt x="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89" name="Freeform 569"/>
          <p:cNvSpPr>
            <a:spLocks/>
          </p:cNvSpPr>
          <p:nvPr/>
        </p:nvSpPr>
        <p:spPr bwMode="auto">
          <a:xfrm>
            <a:off x="5541963" y="3302000"/>
            <a:ext cx="192087" cy="44450"/>
          </a:xfrm>
          <a:custGeom>
            <a:avLst/>
            <a:gdLst>
              <a:gd name="T0" fmla="*/ 34 w 1083"/>
              <a:gd name="T1" fmla="*/ 0 h 306"/>
              <a:gd name="T2" fmla="*/ 1083 w 1083"/>
              <a:gd name="T3" fmla="*/ 261 h 306"/>
              <a:gd name="T4" fmla="*/ 1055 w 1083"/>
              <a:gd name="T5" fmla="*/ 306 h 306"/>
              <a:gd name="T6" fmla="*/ 0 w 1083"/>
              <a:gd name="T7" fmla="*/ 28 h 306"/>
              <a:gd name="T8" fmla="*/ 34 w 1083"/>
              <a:gd name="T9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3" h="306">
                <a:moveTo>
                  <a:pt x="34" y="0"/>
                </a:moveTo>
                <a:lnTo>
                  <a:pt x="1083" y="261"/>
                </a:lnTo>
                <a:lnTo>
                  <a:pt x="1055" y="306"/>
                </a:lnTo>
                <a:lnTo>
                  <a:pt x="0" y="28"/>
                </a:lnTo>
                <a:lnTo>
                  <a:pt x="34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90" name="Freeform 570"/>
          <p:cNvSpPr>
            <a:spLocks/>
          </p:cNvSpPr>
          <p:nvPr/>
        </p:nvSpPr>
        <p:spPr bwMode="auto">
          <a:xfrm>
            <a:off x="5524500" y="3314700"/>
            <a:ext cx="193675" cy="44450"/>
          </a:xfrm>
          <a:custGeom>
            <a:avLst/>
            <a:gdLst>
              <a:gd name="T0" fmla="*/ 39 w 1088"/>
              <a:gd name="T1" fmla="*/ 0 h 311"/>
              <a:gd name="T2" fmla="*/ 1088 w 1088"/>
              <a:gd name="T3" fmla="*/ 260 h 311"/>
              <a:gd name="T4" fmla="*/ 1055 w 1088"/>
              <a:gd name="T5" fmla="*/ 311 h 311"/>
              <a:gd name="T6" fmla="*/ 0 w 1088"/>
              <a:gd name="T7" fmla="*/ 34 h 311"/>
              <a:gd name="T8" fmla="*/ 39 w 1088"/>
              <a:gd name="T9" fmla="*/ 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8" h="311">
                <a:moveTo>
                  <a:pt x="39" y="0"/>
                </a:moveTo>
                <a:lnTo>
                  <a:pt x="1088" y="260"/>
                </a:lnTo>
                <a:lnTo>
                  <a:pt x="1055" y="311"/>
                </a:lnTo>
                <a:lnTo>
                  <a:pt x="0" y="34"/>
                </a:lnTo>
                <a:lnTo>
                  <a:pt x="39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91" name="Freeform 571"/>
          <p:cNvSpPr>
            <a:spLocks/>
          </p:cNvSpPr>
          <p:nvPr/>
        </p:nvSpPr>
        <p:spPr bwMode="auto">
          <a:xfrm>
            <a:off x="5554663" y="3355975"/>
            <a:ext cx="28575" cy="9525"/>
          </a:xfrm>
          <a:custGeom>
            <a:avLst/>
            <a:gdLst>
              <a:gd name="T0" fmla="*/ 16 w 164"/>
              <a:gd name="T1" fmla="*/ 1 h 72"/>
              <a:gd name="T2" fmla="*/ 21 w 164"/>
              <a:gd name="T3" fmla="*/ 1 h 72"/>
              <a:gd name="T4" fmla="*/ 35 w 164"/>
              <a:gd name="T5" fmla="*/ 0 h 72"/>
              <a:gd name="T6" fmla="*/ 54 w 164"/>
              <a:gd name="T7" fmla="*/ 0 h 72"/>
              <a:gd name="T8" fmla="*/ 78 w 164"/>
              <a:gd name="T9" fmla="*/ 2 h 72"/>
              <a:gd name="T10" fmla="*/ 104 w 164"/>
              <a:gd name="T11" fmla="*/ 7 h 72"/>
              <a:gd name="T12" fmla="*/ 128 w 164"/>
              <a:gd name="T13" fmla="*/ 17 h 72"/>
              <a:gd name="T14" fmla="*/ 149 w 164"/>
              <a:gd name="T15" fmla="*/ 31 h 72"/>
              <a:gd name="T16" fmla="*/ 164 w 164"/>
              <a:gd name="T17" fmla="*/ 51 h 72"/>
              <a:gd name="T18" fmla="*/ 164 w 164"/>
              <a:gd name="T19" fmla="*/ 52 h 72"/>
              <a:gd name="T20" fmla="*/ 164 w 164"/>
              <a:gd name="T21" fmla="*/ 57 h 72"/>
              <a:gd name="T22" fmla="*/ 163 w 164"/>
              <a:gd name="T23" fmla="*/ 62 h 72"/>
              <a:gd name="T24" fmla="*/ 161 w 164"/>
              <a:gd name="T25" fmla="*/ 67 h 72"/>
              <a:gd name="T26" fmla="*/ 156 w 164"/>
              <a:gd name="T27" fmla="*/ 71 h 72"/>
              <a:gd name="T28" fmla="*/ 149 w 164"/>
              <a:gd name="T29" fmla="*/ 72 h 72"/>
              <a:gd name="T30" fmla="*/ 138 w 164"/>
              <a:gd name="T31" fmla="*/ 71 h 72"/>
              <a:gd name="T32" fmla="*/ 124 w 164"/>
              <a:gd name="T33" fmla="*/ 65 h 72"/>
              <a:gd name="T34" fmla="*/ 124 w 164"/>
              <a:gd name="T35" fmla="*/ 63 h 72"/>
              <a:gd name="T36" fmla="*/ 123 w 164"/>
              <a:gd name="T37" fmla="*/ 59 h 72"/>
              <a:gd name="T38" fmla="*/ 120 w 164"/>
              <a:gd name="T39" fmla="*/ 52 h 72"/>
              <a:gd name="T40" fmla="*/ 113 w 164"/>
              <a:gd name="T41" fmla="*/ 45 h 72"/>
              <a:gd name="T42" fmla="*/ 100 w 164"/>
              <a:gd name="T43" fmla="*/ 38 h 72"/>
              <a:gd name="T44" fmla="*/ 81 w 164"/>
              <a:gd name="T45" fmla="*/ 32 h 72"/>
              <a:gd name="T46" fmla="*/ 55 w 164"/>
              <a:gd name="T47" fmla="*/ 29 h 72"/>
              <a:gd name="T48" fmla="*/ 20 w 164"/>
              <a:gd name="T49" fmla="*/ 29 h 72"/>
              <a:gd name="T50" fmla="*/ 18 w 164"/>
              <a:gd name="T51" fmla="*/ 29 h 72"/>
              <a:gd name="T52" fmla="*/ 14 w 164"/>
              <a:gd name="T53" fmla="*/ 27 h 72"/>
              <a:gd name="T54" fmla="*/ 9 w 164"/>
              <a:gd name="T55" fmla="*/ 25 h 72"/>
              <a:gd name="T56" fmla="*/ 4 w 164"/>
              <a:gd name="T57" fmla="*/ 22 h 72"/>
              <a:gd name="T58" fmla="*/ 0 w 164"/>
              <a:gd name="T59" fmla="*/ 18 h 72"/>
              <a:gd name="T60" fmla="*/ 0 w 164"/>
              <a:gd name="T61" fmla="*/ 14 h 72"/>
              <a:gd name="T62" fmla="*/ 5 w 164"/>
              <a:gd name="T63" fmla="*/ 7 h 72"/>
              <a:gd name="T64" fmla="*/ 16 w 164"/>
              <a:gd name="T65" fmla="*/ 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4" h="72">
                <a:moveTo>
                  <a:pt x="16" y="1"/>
                </a:moveTo>
                <a:lnTo>
                  <a:pt x="21" y="1"/>
                </a:lnTo>
                <a:lnTo>
                  <a:pt x="35" y="0"/>
                </a:lnTo>
                <a:lnTo>
                  <a:pt x="54" y="0"/>
                </a:lnTo>
                <a:lnTo>
                  <a:pt x="78" y="2"/>
                </a:lnTo>
                <a:lnTo>
                  <a:pt x="104" y="7"/>
                </a:lnTo>
                <a:lnTo>
                  <a:pt x="128" y="17"/>
                </a:lnTo>
                <a:lnTo>
                  <a:pt x="149" y="31"/>
                </a:lnTo>
                <a:lnTo>
                  <a:pt x="164" y="51"/>
                </a:lnTo>
                <a:lnTo>
                  <a:pt x="164" y="52"/>
                </a:lnTo>
                <a:lnTo>
                  <a:pt x="164" y="57"/>
                </a:lnTo>
                <a:lnTo>
                  <a:pt x="163" y="62"/>
                </a:lnTo>
                <a:lnTo>
                  <a:pt x="161" y="67"/>
                </a:lnTo>
                <a:lnTo>
                  <a:pt x="156" y="71"/>
                </a:lnTo>
                <a:lnTo>
                  <a:pt x="149" y="72"/>
                </a:lnTo>
                <a:lnTo>
                  <a:pt x="138" y="71"/>
                </a:lnTo>
                <a:lnTo>
                  <a:pt x="124" y="65"/>
                </a:lnTo>
                <a:lnTo>
                  <a:pt x="124" y="63"/>
                </a:lnTo>
                <a:lnTo>
                  <a:pt x="123" y="59"/>
                </a:lnTo>
                <a:lnTo>
                  <a:pt x="120" y="52"/>
                </a:lnTo>
                <a:lnTo>
                  <a:pt x="113" y="45"/>
                </a:lnTo>
                <a:lnTo>
                  <a:pt x="100" y="38"/>
                </a:lnTo>
                <a:lnTo>
                  <a:pt x="81" y="32"/>
                </a:lnTo>
                <a:lnTo>
                  <a:pt x="55" y="29"/>
                </a:lnTo>
                <a:lnTo>
                  <a:pt x="20" y="29"/>
                </a:lnTo>
                <a:lnTo>
                  <a:pt x="18" y="29"/>
                </a:lnTo>
                <a:lnTo>
                  <a:pt x="14" y="27"/>
                </a:lnTo>
                <a:lnTo>
                  <a:pt x="9" y="25"/>
                </a:lnTo>
                <a:lnTo>
                  <a:pt x="4" y="22"/>
                </a:lnTo>
                <a:lnTo>
                  <a:pt x="0" y="18"/>
                </a:lnTo>
                <a:lnTo>
                  <a:pt x="0" y="14"/>
                </a:lnTo>
                <a:lnTo>
                  <a:pt x="5" y="7"/>
                </a:lnTo>
                <a:lnTo>
                  <a:pt x="16" y="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92" name="Freeform 572"/>
          <p:cNvSpPr>
            <a:spLocks/>
          </p:cNvSpPr>
          <p:nvPr/>
        </p:nvSpPr>
        <p:spPr bwMode="auto">
          <a:xfrm>
            <a:off x="5559425" y="3282950"/>
            <a:ext cx="26988" cy="15875"/>
          </a:xfrm>
          <a:custGeom>
            <a:avLst/>
            <a:gdLst>
              <a:gd name="T0" fmla="*/ 45 w 146"/>
              <a:gd name="T1" fmla="*/ 0 h 109"/>
              <a:gd name="T2" fmla="*/ 42 w 146"/>
              <a:gd name="T3" fmla="*/ 0 h 109"/>
              <a:gd name="T4" fmla="*/ 35 w 146"/>
              <a:gd name="T5" fmla="*/ 3 h 109"/>
              <a:gd name="T6" fmla="*/ 26 w 146"/>
              <a:gd name="T7" fmla="*/ 7 h 109"/>
              <a:gd name="T8" fmla="*/ 15 w 146"/>
              <a:gd name="T9" fmla="*/ 14 h 109"/>
              <a:gd name="T10" fmla="*/ 6 w 146"/>
              <a:gd name="T11" fmla="*/ 24 h 109"/>
              <a:gd name="T12" fmla="*/ 1 w 146"/>
              <a:gd name="T13" fmla="*/ 39 h 109"/>
              <a:gd name="T14" fmla="*/ 0 w 146"/>
              <a:gd name="T15" fmla="*/ 59 h 109"/>
              <a:gd name="T16" fmla="*/ 6 w 146"/>
              <a:gd name="T17" fmla="*/ 85 h 109"/>
              <a:gd name="T18" fmla="*/ 85 w 146"/>
              <a:gd name="T19" fmla="*/ 109 h 109"/>
              <a:gd name="T20" fmla="*/ 84 w 146"/>
              <a:gd name="T21" fmla="*/ 104 h 109"/>
              <a:gd name="T22" fmla="*/ 84 w 146"/>
              <a:gd name="T23" fmla="*/ 93 h 109"/>
              <a:gd name="T24" fmla="*/ 84 w 146"/>
              <a:gd name="T25" fmla="*/ 76 h 109"/>
              <a:gd name="T26" fmla="*/ 87 w 146"/>
              <a:gd name="T27" fmla="*/ 58 h 109"/>
              <a:gd name="T28" fmla="*/ 93 w 146"/>
              <a:gd name="T29" fmla="*/ 40 h 109"/>
              <a:gd name="T30" fmla="*/ 104 w 146"/>
              <a:gd name="T31" fmla="*/ 27 h 109"/>
              <a:gd name="T32" fmla="*/ 121 w 146"/>
              <a:gd name="T33" fmla="*/ 20 h 109"/>
              <a:gd name="T34" fmla="*/ 146 w 146"/>
              <a:gd name="T35" fmla="*/ 23 h 109"/>
              <a:gd name="T36" fmla="*/ 45 w 146"/>
              <a:gd name="T37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6" h="109">
                <a:moveTo>
                  <a:pt x="45" y="0"/>
                </a:moveTo>
                <a:lnTo>
                  <a:pt x="42" y="0"/>
                </a:lnTo>
                <a:lnTo>
                  <a:pt x="35" y="3"/>
                </a:lnTo>
                <a:lnTo>
                  <a:pt x="26" y="7"/>
                </a:lnTo>
                <a:lnTo>
                  <a:pt x="15" y="14"/>
                </a:lnTo>
                <a:lnTo>
                  <a:pt x="6" y="24"/>
                </a:lnTo>
                <a:lnTo>
                  <a:pt x="1" y="39"/>
                </a:lnTo>
                <a:lnTo>
                  <a:pt x="0" y="59"/>
                </a:lnTo>
                <a:lnTo>
                  <a:pt x="6" y="85"/>
                </a:lnTo>
                <a:lnTo>
                  <a:pt x="85" y="109"/>
                </a:lnTo>
                <a:lnTo>
                  <a:pt x="84" y="104"/>
                </a:lnTo>
                <a:lnTo>
                  <a:pt x="84" y="93"/>
                </a:lnTo>
                <a:lnTo>
                  <a:pt x="84" y="76"/>
                </a:lnTo>
                <a:lnTo>
                  <a:pt x="87" y="58"/>
                </a:lnTo>
                <a:lnTo>
                  <a:pt x="93" y="40"/>
                </a:lnTo>
                <a:lnTo>
                  <a:pt x="104" y="27"/>
                </a:lnTo>
                <a:lnTo>
                  <a:pt x="121" y="20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93" name="Freeform 573"/>
          <p:cNvSpPr>
            <a:spLocks/>
          </p:cNvSpPr>
          <p:nvPr/>
        </p:nvSpPr>
        <p:spPr bwMode="auto">
          <a:xfrm>
            <a:off x="5707063" y="3309938"/>
            <a:ext cx="26987" cy="15875"/>
          </a:xfrm>
          <a:custGeom>
            <a:avLst/>
            <a:gdLst>
              <a:gd name="T0" fmla="*/ 45 w 146"/>
              <a:gd name="T1" fmla="*/ 0 h 107"/>
              <a:gd name="T2" fmla="*/ 42 w 146"/>
              <a:gd name="T3" fmla="*/ 0 h 107"/>
              <a:gd name="T4" fmla="*/ 35 w 146"/>
              <a:gd name="T5" fmla="*/ 2 h 107"/>
              <a:gd name="T6" fmla="*/ 25 w 146"/>
              <a:gd name="T7" fmla="*/ 6 h 107"/>
              <a:gd name="T8" fmla="*/ 15 w 146"/>
              <a:gd name="T9" fmla="*/ 12 h 107"/>
              <a:gd name="T10" fmla="*/ 6 w 146"/>
              <a:gd name="T11" fmla="*/ 23 h 107"/>
              <a:gd name="T12" fmla="*/ 0 w 146"/>
              <a:gd name="T13" fmla="*/ 38 h 107"/>
              <a:gd name="T14" fmla="*/ 0 w 146"/>
              <a:gd name="T15" fmla="*/ 58 h 107"/>
              <a:gd name="T16" fmla="*/ 6 w 146"/>
              <a:gd name="T17" fmla="*/ 85 h 107"/>
              <a:gd name="T18" fmla="*/ 84 w 146"/>
              <a:gd name="T19" fmla="*/ 107 h 107"/>
              <a:gd name="T20" fmla="*/ 83 w 146"/>
              <a:gd name="T21" fmla="*/ 103 h 107"/>
              <a:gd name="T22" fmla="*/ 83 w 146"/>
              <a:gd name="T23" fmla="*/ 91 h 107"/>
              <a:gd name="T24" fmla="*/ 83 w 146"/>
              <a:gd name="T25" fmla="*/ 75 h 107"/>
              <a:gd name="T26" fmla="*/ 86 w 146"/>
              <a:gd name="T27" fmla="*/ 56 h 107"/>
              <a:gd name="T28" fmla="*/ 92 w 146"/>
              <a:gd name="T29" fmla="*/ 40 h 107"/>
              <a:gd name="T30" fmla="*/ 103 w 146"/>
              <a:gd name="T31" fmla="*/ 27 h 107"/>
              <a:gd name="T32" fmla="*/ 121 w 146"/>
              <a:gd name="T33" fmla="*/ 19 h 107"/>
              <a:gd name="T34" fmla="*/ 146 w 146"/>
              <a:gd name="T35" fmla="*/ 23 h 107"/>
              <a:gd name="T36" fmla="*/ 45 w 146"/>
              <a:gd name="T37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6" h="107">
                <a:moveTo>
                  <a:pt x="45" y="0"/>
                </a:moveTo>
                <a:lnTo>
                  <a:pt x="42" y="0"/>
                </a:lnTo>
                <a:lnTo>
                  <a:pt x="35" y="2"/>
                </a:lnTo>
                <a:lnTo>
                  <a:pt x="25" y="6"/>
                </a:lnTo>
                <a:lnTo>
                  <a:pt x="15" y="12"/>
                </a:lnTo>
                <a:lnTo>
                  <a:pt x="6" y="23"/>
                </a:lnTo>
                <a:lnTo>
                  <a:pt x="0" y="38"/>
                </a:lnTo>
                <a:lnTo>
                  <a:pt x="0" y="58"/>
                </a:lnTo>
                <a:lnTo>
                  <a:pt x="6" y="85"/>
                </a:lnTo>
                <a:lnTo>
                  <a:pt x="84" y="107"/>
                </a:lnTo>
                <a:lnTo>
                  <a:pt x="83" y="103"/>
                </a:lnTo>
                <a:lnTo>
                  <a:pt x="83" y="91"/>
                </a:lnTo>
                <a:lnTo>
                  <a:pt x="83" y="75"/>
                </a:lnTo>
                <a:lnTo>
                  <a:pt x="86" y="56"/>
                </a:lnTo>
                <a:lnTo>
                  <a:pt x="92" y="40"/>
                </a:lnTo>
                <a:lnTo>
                  <a:pt x="103" y="27"/>
                </a:lnTo>
                <a:lnTo>
                  <a:pt x="121" y="19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94" name="Freeform 574"/>
          <p:cNvSpPr>
            <a:spLocks/>
          </p:cNvSpPr>
          <p:nvPr/>
        </p:nvSpPr>
        <p:spPr bwMode="auto">
          <a:xfrm>
            <a:off x="5588000" y="3286125"/>
            <a:ext cx="111125" cy="26988"/>
          </a:xfrm>
          <a:custGeom>
            <a:avLst/>
            <a:gdLst>
              <a:gd name="T0" fmla="*/ 0 w 629"/>
              <a:gd name="T1" fmla="*/ 40 h 182"/>
              <a:gd name="T2" fmla="*/ 601 w 629"/>
              <a:gd name="T3" fmla="*/ 182 h 182"/>
              <a:gd name="T4" fmla="*/ 629 w 629"/>
              <a:gd name="T5" fmla="*/ 142 h 182"/>
              <a:gd name="T6" fmla="*/ 29 w 629"/>
              <a:gd name="T7" fmla="*/ 0 h 182"/>
              <a:gd name="T8" fmla="*/ 0 w 629"/>
              <a:gd name="T9" fmla="*/ 4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9" h="182">
                <a:moveTo>
                  <a:pt x="0" y="40"/>
                </a:moveTo>
                <a:lnTo>
                  <a:pt x="601" y="182"/>
                </a:lnTo>
                <a:lnTo>
                  <a:pt x="629" y="142"/>
                </a:lnTo>
                <a:lnTo>
                  <a:pt x="29" y="0"/>
                </a:lnTo>
                <a:lnTo>
                  <a:pt x="0" y="4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95" name="Freeform 575"/>
          <p:cNvSpPr>
            <a:spLocks/>
          </p:cNvSpPr>
          <p:nvPr/>
        </p:nvSpPr>
        <p:spPr bwMode="auto">
          <a:xfrm>
            <a:off x="5588000" y="3298825"/>
            <a:ext cx="106363" cy="23813"/>
          </a:xfrm>
          <a:custGeom>
            <a:avLst/>
            <a:gdLst>
              <a:gd name="T0" fmla="*/ 0 w 606"/>
              <a:gd name="T1" fmla="*/ 28 h 170"/>
              <a:gd name="T2" fmla="*/ 600 w 606"/>
              <a:gd name="T3" fmla="*/ 170 h 170"/>
              <a:gd name="T4" fmla="*/ 606 w 606"/>
              <a:gd name="T5" fmla="*/ 142 h 170"/>
              <a:gd name="T6" fmla="*/ 5 w 606"/>
              <a:gd name="T7" fmla="*/ 0 h 170"/>
              <a:gd name="T8" fmla="*/ 0 w 606"/>
              <a:gd name="T9" fmla="*/ 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96" name="Freeform 576"/>
          <p:cNvSpPr>
            <a:spLocks/>
          </p:cNvSpPr>
          <p:nvPr/>
        </p:nvSpPr>
        <p:spPr bwMode="auto">
          <a:xfrm>
            <a:off x="5588000" y="3281363"/>
            <a:ext cx="106363" cy="23812"/>
          </a:xfrm>
          <a:custGeom>
            <a:avLst/>
            <a:gdLst>
              <a:gd name="T0" fmla="*/ 0 w 606"/>
              <a:gd name="T1" fmla="*/ 28 h 170"/>
              <a:gd name="T2" fmla="*/ 600 w 606"/>
              <a:gd name="T3" fmla="*/ 170 h 170"/>
              <a:gd name="T4" fmla="*/ 606 w 606"/>
              <a:gd name="T5" fmla="*/ 142 h 170"/>
              <a:gd name="T6" fmla="*/ 5 w 606"/>
              <a:gd name="T7" fmla="*/ 0 h 170"/>
              <a:gd name="T8" fmla="*/ 0 w 606"/>
              <a:gd name="T9" fmla="*/ 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97" name="AutoShape 577"/>
          <p:cNvSpPr>
            <a:spLocks noChangeAspect="1" noChangeArrowheads="1" noTextEdit="1"/>
          </p:cNvSpPr>
          <p:nvPr/>
        </p:nvSpPr>
        <p:spPr bwMode="auto">
          <a:xfrm>
            <a:off x="6194425" y="1831975"/>
            <a:ext cx="29527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98" name="Freeform 578"/>
          <p:cNvSpPr>
            <a:spLocks/>
          </p:cNvSpPr>
          <p:nvPr/>
        </p:nvSpPr>
        <p:spPr bwMode="auto">
          <a:xfrm>
            <a:off x="6196013" y="1831975"/>
            <a:ext cx="293687" cy="293688"/>
          </a:xfrm>
          <a:custGeom>
            <a:avLst/>
            <a:gdLst>
              <a:gd name="T0" fmla="*/ 653 w 1894"/>
              <a:gd name="T1" fmla="*/ 0 h 1904"/>
              <a:gd name="T2" fmla="*/ 668 w 1894"/>
              <a:gd name="T3" fmla="*/ 0 h 1904"/>
              <a:gd name="T4" fmla="*/ 699 w 1894"/>
              <a:gd name="T5" fmla="*/ 1 h 1904"/>
              <a:gd name="T6" fmla="*/ 742 w 1894"/>
              <a:gd name="T7" fmla="*/ 3 h 1904"/>
              <a:gd name="T8" fmla="*/ 799 w 1894"/>
              <a:gd name="T9" fmla="*/ 6 h 1904"/>
              <a:gd name="T10" fmla="*/ 865 w 1894"/>
              <a:gd name="T11" fmla="*/ 10 h 1904"/>
              <a:gd name="T12" fmla="*/ 941 w 1894"/>
              <a:gd name="T13" fmla="*/ 17 h 1904"/>
              <a:gd name="T14" fmla="*/ 1025 w 1894"/>
              <a:gd name="T15" fmla="*/ 26 h 1904"/>
              <a:gd name="T16" fmla="*/ 1116 w 1894"/>
              <a:gd name="T17" fmla="*/ 38 h 1904"/>
              <a:gd name="T18" fmla="*/ 1213 w 1894"/>
              <a:gd name="T19" fmla="*/ 55 h 1904"/>
              <a:gd name="T20" fmla="*/ 1315 w 1894"/>
              <a:gd name="T21" fmla="*/ 73 h 1904"/>
              <a:gd name="T22" fmla="*/ 1418 w 1894"/>
              <a:gd name="T23" fmla="*/ 97 h 1904"/>
              <a:gd name="T24" fmla="*/ 1525 w 1894"/>
              <a:gd name="T25" fmla="*/ 125 h 1904"/>
              <a:gd name="T26" fmla="*/ 1632 w 1894"/>
              <a:gd name="T27" fmla="*/ 159 h 1904"/>
              <a:gd name="T28" fmla="*/ 1739 w 1894"/>
              <a:gd name="T29" fmla="*/ 197 h 1904"/>
              <a:gd name="T30" fmla="*/ 1843 w 1894"/>
              <a:gd name="T31" fmla="*/ 241 h 1904"/>
              <a:gd name="T32" fmla="*/ 1729 w 1894"/>
              <a:gd name="T33" fmla="*/ 1139 h 1904"/>
              <a:gd name="T34" fmla="*/ 1742 w 1894"/>
              <a:gd name="T35" fmla="*/ 1146 h 1904"/>
              <a:gd name="T36" fmla="*/ 1768 w 1894"/>
              <a:gd name="T37" fmla="*/ 1173 h 1904"/>
              <a:gd name="T38" fmla="*/ 1781 w 1894"/>
              <a:gd name="T39" fmla="*/ 1234 h 1904"/>
              <a:gd name="T40" fmla="*/ 1760 w 1894"/>
              <a:gd name="T41" fmla="*/ 1341 h 1904"/>
              <a:gd name="T42" fmla="*/ 1432 w 1894"/>
              <a:gd name="T43" fmla="*/ 1765 h 1904"/>
              <a:gd name="T44" fmla="*/ 1322 w 1894"/>
              <a:gd name="T45" fmla="*/ 1904 h 1904"/>
              <a:gd name="T46" fmla="*/ 1304 w 1894"/>
              <a:gd name="T47" fmla="*/ 1902 h 1904"/>
              <a:gd name="T48" fmla="*/ 1270 w 1894"/>
              <a:gd name="T49" fmla="*/ 1897 h 1904"/>
              <a:gd name="T50" fmla="*/ 1223 w 1894"/>
              <a:gd name="T51" fmla="*/ 1891 h 1904"/>
              <a:gd name="T52" fmla="*/ 1162 w 1894"/>
              <a:gd name="T53" fmla="*/ 1881 h 1904"/>
              <a:gd name="T54" fmla="*/ 1091 w 1894"/>
              <a:gd name="T55" fmla="*/ 1869 h 1904"/>
              <a:gd name="T56" fmla="*/ 1008 w 1894"/>
              <a:gd name="T57" fmla="*/ 1854 h 1904"/>
              <a:gd name="T58" fmla="*/ 918 w 1894"/>
              <a:gd name="T59" fmla="*/ 1835 h 1904"/>
              <a:gd name="T60" fmla="*/ 820 w 1894"/>
              <a:gd name="T61" fmla="*/ 1813 h 1904"/>
              <a:gd name="T62" fmla="*/ 717 w 1894"/>
              <a:gd name="T63" fmla="*/ 1786 h 1904"/>
              <a:gd name="T64" fmla="*/ 610 w 1894"/>
              <a:gd name="T65" fmla="*/ 1755 h 1904"/>
              <a:gd name="T66" fmla="*/ 501 w 1894"/>
              <a:gd name="T67" fmla="*/ 1720 h 1904"/>
              <a:gd name="T68" fmla="*/ 390 w 1894"/>
              <a:gd name="T69" fmla="*/ 1681 h 1904"/>
              <a:gd name="T70" fmla="*/ 280 w 1894"/>
              <a:gd name="T71" fmla="*/ 1636 h 1904"/>
              <a:gd name="T72" fmla="*/ 172 w 1894"/>
              <a:gd name="T73" fmla="*/ 1585 h 1904"/>
              <a:gd name="T74" fmla="*/ 67 w 1894"/>
              <a:gd name="T75" fmla="*/ 1530 h 1904"/>
              <a:gd name="T76" fmla="*/ 16 w 1894"/>
              <a:gd name="T77" fmla="*/ 1495 h 1904"/>
              <a:gd name="T78" fmla="*/ 8 w 1894"/>
              <a:gd name="T79" fmla="*/ 1457 h 1904"/>
              <a:gd name="T80" fmla="*/ 0 w 1894"/>
              <a:gd name="T81" fmla="*/ 1401 h 1904"/>
              <a:gd name="T82" fmla="*/ 4 w 1894"/>
              <a:gd name="T83" fmla="*/ 1343 h 1904"/>
              <a:gd name="T84" fmla="*/ 388 w 1894"/>
              <a:gd name="T85" fmla="*/ 965 h 1904"/>
              <a:gd name="T86" fmla="*/ 386 w 1894"/>
              <a:gd name="T87" fmla="*/ 952 h 1904"/>
              <a:gd name="T88" fmla="*/ 390 w 1894"/>
              <a:gd name="T89" fmla="*/ 917 h 1904"/>
              <a:gd name="T90" fmla="*/ 412 w 1894"/>
              <a:gd name="T91" fmla="*/ 868 h 1904"/>
              <a:gd name="T92" fmla="*/ 468 w 1894"/>
              <a:gd name="T93" fmla="*/ 814 h 1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894" h="1904">
                <a:moveTo>
                  <a:pt x="651" y="0"/>
                </a:moveTo>
                <a:lnTo>
                  <a:pt x="653" y="0"/>
                </a:lnTo>
                <a:lnTo>
                  <a:pt x="659" y="0"/>
                </a:lnTo>
                <a:lnTo>
                  <a:pt x="668" y="0"/>
                </a:lnTo>
                <a:lnTo>
                  <a:pt x="682" y="0"/>
                </a:lnTo>
                <a:lnTo>
                  <a:pt x="699" y="1"/>
                </a:lnTo>
                <a:lnTo>
                  <a:pt x="720" y="1"/>
                </a:lnTo>
                <a:lnTo>
                  <a:pt x="742" y="3"/>
                </a:lnTo>
                <a:lnTo>
                  <a:pt x="769" y="4"/>
                </a:lnTo>
                <a:lnTo>
                  <a:pt x="799" y="6"/>
                </a:lnTo>
                <a:lnTo>
                  <a:pt x="831" y="8"/>
                </a:lnTo>
                <a:lnTo>
                  <a:pt x="865" y="10"/>
                </a:lnTo>
                <a:lnTo>
                  <a:pt x="902" y="13"/>
                </a:lnTo>
                <a:lnTo>
                  <a:pt x="941" y="17"/>
                </a:lnTo>
                <a:lnTo>
                  <a:pt x="982" y="21"/>
                </a:lnTo>
                <a:lnTo>
                  <a:pt x="1025" y="26"/>
                </a:lnTo>
                <a:lnTo>
                  <a:pt x="1070" y="32"/>
                </a:lnTo>
                <a:lnTo>
                  <a:pt x="1116" y="38"/>
                </a:lnTo>
                <a:lnTo>
                  <a:pt x="1164" y="46"/>
                </a:lnTo>
                <a:lnTo>
                  <a:pt x="1213" y="55"/>
                </a:lnTo>
                <a:lnTo>
                  <a:pt x="1263" y="63"/>
                </a:lnTo>
                <a:lnTo>
                  <a:pt x="1315" y="73"/>
                </a:lnTo>
                <a:lnTo>
                  <a:pt x="1366" y="85"/>
                </a:lnTo>
                <a:lnTo>
                  <a:pt x="1418" y="97"/>
                </a:lnTo>
                <a:lnTo>
                  <a:pt x="1472" y="111"/>
                </a:lnTo>
                <a:lnTo>
                  <a:pt x="1525" y="125"/>
                </a:lnTo>
                <a:lnTo>
                  <a:pt x="1579" y="141"/>
                </a:lnTo>
                <a:lnTo>
                  <a:pt x="1632" y="159"/>
                </a:lnTo>
                <a:lnTo>
                  <a:pt x="1685" y="177"/>
                </a:lnTo>
                <a:lnTo>
                  <a:pt x="1739" y="197"/>
                </a:lnTo>
                <a:lnTo>
                  <a:pt x="1791" y="218"/>
                </a:lnTo>
                <a:lnTo>
                  <a:pt x="1843" y="241"/>
                </a:lnTo>
                <a:lnTo>
                  <a:pt x="1894" y="266"/>
                </a:lnTo>
                <a:lnTo>
                  <a:pt x="1729" y="1139"/>
                </a:lnTo>
                <a:lnTo>
                  <a:pt x="1733" y="1140"/>
                </a:lnTo>
                <a:lnTo>
                  <a:pt x="1742" y="1146"/>
                </a:lnTo>
                <a:lnTo>
                  <a:pt x="1755" y="1156"/>
                </a:lnTo>
                <a:lnTo>
                  <a:pt x="1768" y="1173"/>
                </a:lnTo>
                <a:lnTo>
                  <a:pt x="1778" y="1199"/>
                </a:lnTo>
                <a:lnTo>
                  <a:pt x="1781" y="1234"/>
                </a:lnTo>
                <a:lnTo>
                  <a:pt x="1777" y="1281"/>
                </a:lnTo>
                <a:lnTo>
                  <a:pt x="1760" y="1341"/>
                </a:lnTo>
                <a:lnTo>
                  <a:pt x="1472" y="1765"/>
                </a:lnTo>
                <a:lnTo>
                  <a:pt x="1432" y="1765"/>
                </a:lnTo>
                <a:lnTo>
                  <a:pt x="1324" y="1904"/>
                </a:lnTo>
                <a:lnTo>
                  <a:pt x="1322" y="1904"/>
                </a:lnTo>
                <a:lnTo>
                  <a:pt x="1315" y="1903"/>
                </a:lnTo>
                <a:lnTo>
                  <a:pt x="1304" y="1902"/>
                </a:lnTo>
                <a:lnTo>
                  <a:pt x="1290" y="1900"/>
                </a:lnTo>
                <a:lnTo>
                  <a:pt x="1270" y="1897"/>
                </a:lnTo>
                <a:lnTo>
                  <a:pt x="1249" y="1894"/>
                </a:lnTo>
                <a:lnTo>
                  <a:pt x="1223" y="1891"/>
                </a:lnTo>
                <a:lnTo>
                  <a:pt x="1194" y="1887"/>
                </a:lnTo>
                <a:lnTo>
                  <a:pt x="1162" y="1881"/>
                </a:lnTo>
                <a:lnTo>
                  <a:pt x="1128" y="1876"/>
                </a:lnTo>
                <a:lnTo>
                  <a:pt x="1091" y="1869"/>
                </a:lnTo>
                <a:lnTo>
                  <a:pt x="1050" y="1862"/>
                </a:lnTo>
                <a:lnTo>
                  <a:pt x="1008" y="1854"/>
                </a:lnTo>
                <a:lnTo>
                  <a:pt x="964" y="1845"/>
                </a:lnTo>
                <a:lnTo>
                  <a:pt x="918" y="1835"/>
                </a:lnTo>
                <a:lnTo>
                  <a:pt x="870" y="1824"/>
                </a:lnTo>
                <a:lnTo>
                  <a:pt x="820" y="1813"/>
                </a:lnTo>
                <a:lnTo>
                  <a:pt x="769" y="1800"/>
                </a:lnTo>
                <a:lnTo>
                  <a:pt x="717" y="1786"/>
                </a:lnTo>
                <a:lnTo>
                  <a:pt x="664" y="1772"/>
                </a:lnTo>
                <a:lnTo>
                  <a:pt x="610" y="1755"/>
                </a:lnTo>
                <a:lnTo>
                  <a:pt x="555" y="1738"/>
                </a:lnTo>
                <a:lnTo>
                  <a:pt x="501" y="1720"/>
                </a:lnTo>
                <a:lnTo>
                  <a:pt x="445" y="1701"/>
                </a:lnTo>
                <a:lnTo>
                  <a:pt x="390" y="1681"/>
                </a:lnTo>
                <a:lnTo>
                  <a:pt x="334" y="1659"/>
                </a:lnTo>
                <a:lnTo>
                  <a:pt x="280" y="1636"/>
                </a:lnTo>
                <a:lnTo>
                  <a:pt x="225" y="1611"/>
                </a:lnTo>
                <a:lnTo>
                  <a:pt x="172" y="1585"/>
                </a:lnTo>
                <a:lnTo>
                  <a:pt x="119" y="1559"/>
                </a:lnTo>
                <a:lnTo>
                  <a:pt x="67" y="1530"/>
                </a:lnTo>
                <a:lnTo>
                  <a:pt x="17" y="1500"/>
                </a:lnTo>
                <a:lnTo>
                  <a:pt x="16" y="1495"/>
                </a:lnTo>
                <a:lnTo>
                  <a:pt x="12" y="1480"/>
                </a:lnTo>
                <a:lnTo>
                  <a:pt x="8" y="1457"/>
                </a:lnTo>
                <a:lnTo>
                  <a:pt x="4" y="1430"/>
                </a:lnTo>
                <a:lnTo>
                  <a:pt x="0" y="1401"/>
                </a:lnTo>
                <a:lnTo>
                  <a:pt x="0" y="1370"/>
                </a:lnTo>
                <a:lnTo>
                  <a:pt x="4" y="1343"/>
                </a:lnTo>
                <a:lnTo>
                  <a:pt x="12" y="1319"/>
                </a:lnTo>
                <a:lnTo>
                  <a:pt x="388" y="965"/>
                </a:lnTo>
                <a:lnTo>
                  <a:pt x="387" y="961"/>
                </a:lnTo>
                <a:lnTo>
                  <a:pt x="386" y="952"/>
                </a:lnTo>
                <a:lnTo>
                  <a:pt x="386" y="936"/>
                </a:lnTo>
                <a:lnTo>
                  <a:pt x="390" y="917"/>
                </a:lnTo>
                <a:lnTo>
                  <a:pt x="397" y="893"/>
                </a:lnTo>
                <a:lnTo>
                  <a:pt x="412" y="868"/>
                </a:lnTo>
                <a:lnTo>
                  <a:pt x="435" y="841"/>
                </a:lnTo>
                <a:lnTo>
                  <a:pt x="468" y="814"/>
                </a:lnTo>
                <a:lnTo>
                  <a:pt x="651" y="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899" name="Freeform 579"/>
          <p:cNvSpPr>
            <a:spLocks/>
          </p:cNvSpPr>
          <p:nvPr/>
        </p:nvSpPr>
        <p:spPr bwMode="auto">
          <a:xfrm>
            <a:off x="6232525" y="2019300"/>
            <a:ext cx="171450" cy="49213"/>
          </a:xfrm>
          <a:custGeom>
            <a:avLst/>
            <a:gdLst>
              <a:gd name="T0" fmla="*/ 40 w 1106"/>
              <a:gd name="T1" fmla="*/ 0 h 331"/>
              <a:gd name="T2" fmla="*/ 1106 w 1106"/>
              <a:gd name="T3" fmla="*/ 277 h 331"/>
              <a:gd name="T4" fmla="*/ 1071 w 1106"/>
              <a:gd name="T5" fmla="*/ 331 h 331"/>
              <a:gd name="T6" fmla="*/ 0 w 1106"/>
              <a:gd name="T7" fmla="*/ 36 h 331"/>
              <a:gd name="T8" fmla="*/ 40 w 1106"/>
              <a:gd name="T9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6" h="331">
                <a:moveTo>
                  <a:pt x="40" y="0"/>
                </a:moveTo>
                <a:lnTo>
                  <a:pt x="1106" y="277"/>
                </a:lnTo>
                <a:lnTo>
                  <a:pt x="1071" y="331"/>
                </a:lnTo>
                <a:lnTo>
                  <a:pt x="0" y="36"/>
                </a:lnTo>
                <a:lnTo>
                  <a:pt x="4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00" name="Freeform 580"/>
          <p:cNvSpPr>
            <a:spLocks/>
          </p:cNvSpPr>
          <p:nvPr/>
        </p:nvSpPr>
        <p:spPr bwMode="auto">
          <a:xfrm>
            <a:off x="6203950" y="2041525"/>
            <a:ext cx="200025" cy="76200"/>
          </a:xfrm>
          <a:custGeom>
            <a:avLst/>
            <a:gdLst>
              <a:gd name="T0" fmla="*/ 1282 w 1285"/>
              <a:gd name="T1" fmla="*/ 391 h 505"/>
              <a:gd name="T2" fmla="*/ 1264 w 1285"/>
              <a:gd name="T3" fmla="*/ 389 h 505"/>
              <a:gd name="T4" fmla="*/ 1232 w 1285"/>
              <a:gd name="T5" fmla="*/ 385 h 505"/>
              <a:gd name="T6" fmla="*/ 1183 w 1285"/>
              <a:gd name="T7" fmla="*/ 378 h 505"/>
              <a:gd name="T8" fmla="*/ 1124 w 1285"/>
              <a:gd name="T9" fmla="*/ 369 h 505"/>
              <a:gd name="T10" fmla="*/ 1052 w 1285"/>
              <a:gd name="T11" fmla="*/ 355 h 505"/>
              <a:gd name="T12" fmla="*/ 971 w 1285"/>
              <a:gd name="T13" fmla="*/ 340 h 505"/>
              <a:gd name="T14" fmla="*/ 881 w 1285"/>
              <a:gd name="T15" fmla="*/ 322 h 505"/>
              <a:gd name="T16" fmla="*/ 785 w 1285"/>
              <a:gd name="T17" fmla="*/ 299 h 505"/>
              <a:gd name="T18" fmla="*/ 684 w 1285"/>
              <a:gd name="T19" fmla="*/ 273 h 505"/>
              <a:gd name="T20" fmla="*/ 579 w 1285"/>
              <a:gd name="T21" fmla="*/ 244 h 505"/>
              <a:gd name="T22" fmla="*/ 472 w 1285"/>
              <a:gd name="T23" fmla="*/ 209 h 505"/>
              <a:gd name="T24" fmla="*/ 364 w 1285"/>
              <a:gd name="T25" fmla="*/ 171 h 505"/>
              <a:gd name="T26" fmla="*/ 259 w 1285"/>
              <a:gd name="T27" fmla="*/ 128 h 505"/>
              <a:gd name="T28" fmla="*/ 155 w 1285"/>
              <a:gd name="T29" fmla="*/ 81 h 505"/>
              <a:gd name="T30" fmla="*/ 55 w 1285"/>
              <a:gd name="T31" fmla="*/ 28 h 505"/>
              <a:gd name="T32" fmla="*/ 6 w 1285"/>
              <a:gd name="T33" fmla="*/ 4 h 505"/>
              <a:gd name="T34" fmla="*/ 2 w 1285"/>
              <a:gd name="T35" fmla="*/ 32 h 505"/>
              <a:gd name="T36" fmla="*/ 0 w 1285"/>
              <a:gd name="T37" fmla="*/ 76 h 505"/>
              <a:gd name="T38" fmla="*/ 8 w 1285"/>
              <a:gd name="T39" fmla="*/ 120 h 505"/>
              <a:gd name="T40" fmla="*/ 19 w 1285"/>
              <a:gd name="T41" fmla="*/ 139 h 505"/>
              <a:gd name="T42" fmla="*/ 28 w 1285"/>
              <a:gd name="T43" fmla="*/ 144 h 505"/>
              <a:gd name="T44" fmla="*/ 47 w 1285"/>
              <a:gd name="T45" fmla="*/ 155 h 505"/>
              <a:gd name="T46" fmla="*/ 75 w 1285"/>
              <a:gd name="T47" fmla="*/ 170 h 505"/>
              <a:gd name="T48" fmla="*/ 112 w 1285"/>
              <a:gd name="T49" fmla="*/ 190 h 505"/>
              <a:gd name="T50" fmla="*/ 159 w 1285"/>
              <a:gd name="T51" fmla="*/ 212 h 505"/>
              <a:gd name="T52" fmla="*/ 215 w 1285"/>
              <a:gd name="T53" fmla="*/ 238 h 505"/>
              <a:gd name="T54" fmla="*/ 281 w 1285"/>
              <a:gd name="T55" fmla="*/ 267 h 505"/>
              <a:gd name="T56" fmla="*/ 358 w 1285"/>
              <a:gd name="T57" fmla="*/ 296 h 505"/>
              <a:gd name="T58" fmla="*/ 443 w 1285"/>
              <a:gd name="T59" fmla="*/ 326 h 505"/>
              <a:gd name="T60" fmla="*/ 540 w 1285"/>
              <a:gd name="T61" fmla="*/ 357 h 505"/>
              <a:gd name="T62" fmla="*/ 647 w 1285"/>
              <a:gd name="T63" fmla="*/ 387 h 505"/>
              <a:gd name="T64" fmla="*/ 764 w 1285"/>
              <a:gd name="T65" fmla="*/ 416 h 505"/>
              <a:gd name="T66" fmla="*/ 890 w 1285"/>
              <a:gd name="T67" fmla="*/ 444 h 505"/>
              <a:gd name="T68" fmla="*/ 1028 w 1285"/>
              <a:gd name="T69" fmla="*/ 472 h 505"/>
              <a:gd name="T70" fmla="*/ 1177 w 1285"/>
              <a:gd name="T71" fmla="*/ 494 h 505"/>
              <a:gd name="T72" fmla="*/ 1256 w 1285"/>
              <a:gd name="T73" fmla="*/ 503 h 505"/>
              <a:gd name="T74" fmla="*/ 1265 w 1285"/>
              <a:gd name="T75" fmla="*/ 487 h 505"/>
              <a:gd name="T76" fmla="*/ 1278 w 1285"/>
              <a:gd name="T77" fmla="*/ 456 h 505"/>
              <a:gd name="T78" fmla="*/ 1285 w 1285"/>
              <a:gd name="T79" fmla="*/ 41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85" h="505">
                <a:moveTo>
                  <a:pt x="1284" y="391"/>
                </a:moveTo>
                <a:lnTo>
                  <a:pt x="1282" y="391"/>
                </a:lnTo>
                <a:lnTo>
                  <a:pt x="1275" y="390"/>
                </a:lnTo>
                <a:lnTo>
                  <a:pt x="1264" y="389"/>
                </a:lnTo>
                <a:lnTo>
                  <a:pt x="1250" y="387"/>
                </a:lnTo>
                <a:lnTo>
                  <a:pt x="1232" y="385"/>
                </a:lnTo>
                <a:lnTo>
                  <a:pt x="1209" y="382"/>
                </a:lnTo>
                <a:lnTo>
                  <a:pt x="1183" y="378"/>
                </a:lnTo>
                <a:lnTo>
                  <a:pt x="1155" y="374"/>
                </a:lnTo>
                <a:lnTo>
                  <a:pt x="1124" y="369"/>
                </a:lnTo>
                <a:lnTo>
                  <a:pt x="1089" y="362"/>
                </a:lnTo>
                <a:lnTo>
                  <a:pt x="1052" y="355"/>
                </a:lnTo>
                <a:lnTo>
                  <a:pt x="1013" y="349"/>
                </a:lnTo>
                <a:lnTo>
                  <a:pt x="971" y="340"/>
                </a:lnTo>
                <a:lnTo>
                  <a:pt x="926" y="332"/>
                </a:lnTo>
                <a:lnTo>
                  <a:pt x="881" y="322"/>
                </a:lnTo>
                <a:lnTo>
                  <a:pt x="834" y="311"/>
                </a:lnTo>
                <a:lnTo>
                  <a:pt x="785" y="299"/>
                </a:lnTo>
                <a:lnTo>
                  <a:pt x="735" y="287"/>
                </a:lnTo>
                <a:lnTo>
                  <a:pt x="684" y="273"/>
                </a:lnTo>
                <a:lnTo>
                  <a:pt x="632" y="259"/>
                </a:lnTo>
                <a:lnTo>
                  <a:pt x="579" y="244"/>
                </a:lnTo>
                <a:lnTo>
                  <a:pt x="526" y="228"/>
                </a:lnTo>
                <a:lnTo>
                  <a:pt x="472" y="209"/>
                </a:lnTo>
                <a:lnTo>
                  <a:pt x="419" y="191"/>
                </a:lnTo>
                <a:lnTo>
                  <a:pt x="364" y="171"/>
                </a:lnTo>
                <a:lnTo>
                  <a:pt x="311" y="150"/>
                </a:lnTo>
                <a:lnTo>
                  <a:pt x="259" y="128"/>
                </a:lnTo>
                <a:lnTo>
                  <a:pt x="206" y="105"/>
                </a:lnTo>
                <a:lnTo>
                  <a:pt x="155" y="81"/>
                </a:lnTo>
                <a:lnTo>
                  <a:pt x="104" y="55"/>
                </a:lnTo>
                <a:lnTo>
                  <a:pt x="55" y="28"/>
                </a:lnTo>
                <a:lnTo>
                  <a:pt x="7" y="0"/>
                </a:lnTo>
                <a:lnTo>
                  <a:pt x="6" y="4"/>
                </a:lnTo>
                <a:lnTo>
                  <a:pt x="4" y="15"/>
                </a:lnTo>
                <a:lnTo>
                  <a:pt x="2" y="32"/>
                </a:lnTo>
                <a:lnTo>
                  <a:pt x="0" y="53"/>
                </a:lnTo>
                <a:lnTo>
                  <a:pt x="0" y="76"/>
                </a:lnTo>
                <a:lnTo>
                  <a:pt x="2" y="98"/>
                </a:lnTo>
                <a:lnTo>
                  <a:pt x="8" y="120"/>
                </a:lnTo>
                <a:lnTo>
                  <a:pt x="18" y="137"/>
                </a:lnTo>
                <a:lnTo>
                  <a:pt x="19" y="139"/>
                </a:lnTo>
                <a:lnTo>
                  <a:pt x="22" y="141"/>
                </a:lnTo>
                <a:lnTo>
                  <a:pt x="28" y="144"/>
                </a:lnTo>
                <a:lnTo>
                  <a:pt x="37" y="148"/>
                </a:lnTo>
                <a:lnTo>
                  <a:pt x="47" y="155"/>
                </a:lnTo>
                <a:lnTo>
                  <a:pt x="59" y="162"/>
                </a:lnTo>
                <a:lnTo>
                  <a:pt x="75" y="170"/>
                </a:lnTo>
                <a:lnTo>
                  <a:pt x="92" y="180"/>
                </a:lnTo>
                <a:lnTo>
                  <a:pt x="112" y="190"/>
                </a:lnTo>
                <a:lnTo>
                  <a:pt x="134" y="200"/>
                </a:lnTo>
                <a:lnTo>
                  <a:pt x="159" y="212"/>
                </a:lnTo>
                <a:lnTo>
                  <a:pt x="186" y="225"/>
                </a:lnTo>
                <a:lnTo>
                  <a:pt x="215" y="238"/>
                </a:lnTo>
                <a:lnTo>
                  <a:pt x="247" y="252"/>
                </a:lnTo>
                <a:lnTo>
                  <a:pt x="281" y="267"/>
                </a:lnTo>
                <a:lnTo>
                  <a:pt x="318" y="281"/>
                </a:lnTo>
                <a:lnTo>
                  <a:pt x="358" y="296"/>
                </a:lnTo>
                <a:lnTo>
                  <a:pt x="399" y="311"/>
                </a:lnTo>
                <a:lnTo>
                  <a:pt x="443" y="326"/>
                </a:lnTo>
                <a:lnTo>
                  <a:pt x="491" y="341"/>
                </a:lnTo>
                <a:lnTo>
                  <a:pt x="540" y="357"/>
                </a:lnTo>
                <a:lnTo>
                  <a:pt x="592" y="372"/>
                </a:lnTo>
                <a:lnTo>
                  <a:pt x="647" y="387"/>
                </a:lnTo>
                <a:lnTo>
                  <a:pt x="703" y="402"/>
                </a:lnTo>
                <a:lnTo>
                  <a:pt x="764" y="416"/>
                </a:lnTo>
                <a:lnTo>
                  <a:pt x="826" y="431"/>
                </a:lnTo>
                <a:lnTo>
                  <a:pt x="890" y="444"/>
                </a:lnTo>
                <a:lnTo>
                  <a:pt x="958" y="459"/>
                </a:lnTo>
                <a:lnTo>
                  <a:pt x="1028" y="472"/>
                </a:lnTo>
                <a:lnTo>
                  <a:pt x="1101" y="483"/>
                </a:lnTo>
                <a:lnTo>
                  <a:pt x="1177" y="494"/>
                </a:lnTo>
                <a:lnTo>
                  <a:pt x="1255" y="505"/>
                </a:lnTo>
                <a:lnTo>
                  <a:pt x="1256" y="503"/>
                </a:lnTo>
                <a:lnTo>
                  <a:pt x="1260" y="497"/>
                </a:lnTo>
                <a:lnTo>
                  <a:pt x="1265" y="487"/>
                </a:lnTo>
                <a:lnTo>
                  <a:pt x="1272" y="473"/>
                </a:lnTo>
                <a:lnTo>
                  <a:pt x="1278" y="456"/>
                </a:lnTo>
                <a:lnTo>
                  <a:pt x="1282" y="437"/>
                </a:lnTo>
                <a:lnTo>
                  <a:pt x="1285" y="415"/>
                </a:lnTo>
                <a:lnTo>
                  <a:pt x="1284" y="391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01" name="AutoShape 581"/>
          <p:cNvSpPr>
            <a:spLocks noChangeAspect="1" noChangeArrowheads="1" noTextEdit="1"/>
          </p:cNvSpPr>
          <p:nvPr/>
        </p:nvSpPr>
        <p:spPr bwMode="auto">
          <a:xfrm>
            <a:off x="6143625" y="1728788"/>
            <a:ext cx="322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02" name="Freeform 582"/>
          <p:cNvSpPr>
            <a:spLocks/>
          </p:cNvSpPr>
          <p:nvPr/>
        </p:nvSpPr>
        <p:spPr bwMode="auto">
          <a:xfrm>
            <a:off x="6210300" y="1751013"/>
            <a:ext cx="46038" cy="57150"/>
          </a:xfrm>
          <a:custGeom>
            <a:avLst/>
            <a:gdLst>
              <a:gd name="T0" fmla="*/ 63 w 179"/>
              <a:gd name="T1" fmla="*/ 28 h 216"/>
              <a:gd name="T2" fmla="*/ 49 w 179"/>
              <a:gd name="T3" fmla="*/ 37 h 216"/>
              <a:gd name="T4" fmla="*/ 38 w 179"/>
              <a:gd name="T5" fmla="*/ 47 h 216"/>
              <a:gd name="T6" fmla="*/ 27 w 179"/>
              <a:gd name="T7" fmla="*/ 59 h 216"/>
              <a:gd name="T8" fmla="*/ 18 w 179"/>
              <a:gd name="T9" fmla="*/ 72 h 216"/>
              <a:gd name="T10" fmla="*/ 10 w 179"/>
              <a:gd name="T11" fmla="*/ 86 h 216"/>
              <a:gd name="T12" fmla="*/ 5 w 179"/>
              <a:gd name="T13" fmla="*/ 101 h 216"/>
              <a:gd name="T14" fmla="*/ 2 w 179"/>
              <a:gd name="T15" fmla="*/ 117 h 216"/>
              <a:gd name="T16" fmla="*/ 0 w 179"/>
              <a:gd name="T17" fmla="*/ 133 h 216"/>
              <a:gd name="T18" fmla="*/ 2 w 179"/>
              <a:gd name="T19" fmla="*/ 155 h 216"/>
              <a:gd name="T20" fmla="*/ 10 w 179"/>
              <a:gd name="T21" fmla="*/ 173 h 216"/>
              <a:gd name="T22" fmla="*/ 23 w 179"/>
              <a:gd name="T23" fmla="*/ 190 h 216"/>
              <a:gd name="T24" fmla="*/ 40 w 179"/>
              <a:gd name="T25" fmla="*/ 201 h 216"/>
              <a:gd name="T26" fmla="*/ 59 w 179"/>
              <a:gd name="T27" fmla="*/ 211 h 216"/>
              <a:gd name="T28" fmla="*/ 79 w 179"/>
              <a:gd name="T29" fmla="*/ 215 h 216"/>
              <a:gd name="T30" fmla="*/ 100 w 179"/>
              <a:gd name="T31" fmla="*/ 216 h 216"/>
              <a:gd name="T32" fmla="*/ 120 w 179"/>
              <a:gd name="T33" fmla="*/ 213 h 216"/>
              <a:gd name="T34" fmla="*/ 124 w 179"/>
              <a:gd name="T35" fmla="*/ 213 h 216"/>
              <a:gd name="T36" fmla="*/ 128 w 179"/>
              <a:gd name="T37" fmla="*/ 211 h 216"/>
              <a:gd name="T38" fmla="*/ 131 w 179"/>
              <a:gd name="T39" fmla="*/ 208 h 216"/>
              <a:gd name="T40" fmla="*/ 132 w 179"/>
              <a:gd name="T41" fmla="*/ 203 h 216"/>
              <a:gd name="T42" fmla="*/ 130 w 179"/>
              <a:gd name="T43" fmla="*/ 198 h 216"/>
              <a:gd name="T44" fmla="*/ 126 w 179"/>
              <a:gd name="T45" fmla="*/ 194 h 216"/>
              <a:gd name="T46" fmla="*/ 121 w 179"/>
              <a:gd name="T47" fmla="*/ 190 h 216"/>
              <a:gd name="T48" fmla="*/ 116 w 179"/>
              <a:gd name="T49" fmla="*/ 187 h 216"/>
              <a:gd name="T50" fmla="*/ 105 w 179"/>
              <a:gd name="T51" fmla="*/ 184 h 216"/>
              <a:gd name="T52" fmla="*/ 95 w 179"/>
              <a:gd name="T53" fmla="*/ 182 h 216"/>
              <a:gd name="T54" fmla="*/ 84 w 179"/>
              <a:gd name="T55" fmla="*/ 180 h 216"/>
              <a:gd name="T56" fmla="*/ 75 w 179"/>
              <a:gd name="T57" fmla="*/ 178 h 216"/>
              <a:gd name="T58" fmla="*/ 65 w 179"/>
              <a:gd name="T59" fmla="*/ 175 h 216"/>
              <a:gd name="T60" fmla="*/ 56 w 179"/>
              <a:gd name="T61" fmla="*/ 170 h 216"/>
              <a:gd name="T62" fmla="*/ 47 w 179"/>
              <a:gd name="T63" fmla="*/ 165 h 216"/>
              <a:gd name="T64" fmla="*/ 39 w 179"/>
              <a:gd name="T65" fmla="*/ 156 h 216"/>
              <a:gd name="T66" fmla="*/ 36 w 179"/>
              <a:gd name="T67" fmla="*/ 120 h 216"/>
              <a:gd name="T68" fmla="*/ 44 w 179"/>
              <a:gd name="T69" fmla="*/ 90 h 216"/>
              <a:gd name="T70" fmla="*/ 61 w 179"/>
              <a:gd name="T71" fmla="*/ 67 h 216"/>
              <a:gd name="T72" fmla="*/ 84 w 179"/>
              <a:gd name="T73" fmla="*/ 47 h 216"/>
              <a:gd name="T74" fmla="*/ 109 w 179"/>
              <a:gd name="T75" fmla="*/ 32 h 216"/>
              <a:gd name="T76" fmla="*/ 136 w 179"/>
              <a:gd name="T77" fmla="*/ 21 h 216"/>
              <a:gd name="T78" fmla="*/ 160 w 179"/>
              <a:gd name="T79" fmla="*/ 12 h 216"/>
              <a:gd name="T80" fmla="*/ 179 w 179"/>
              <a:gd name="T81" fmla="*/ 5 h 216"/>
              <a:gd name="T82" fmla="*/ 167 w 179"/>
              <a:gd name="T83" fmla="*/ 1 h 216"/>
              <a:gd name="T84" fmla="*/ 154 w 179"/>
              <a:gd name="T85" fmla="*/ 0 h 216"/>
              <a:gd name="T86" fmla="*/ 140 w 179"/>
              <a:gd name="T87" fmla="*/ 2 h 216"/>
              <a:gd name="T88" fmla="*/ 124 w 179"/>
              <a:gd name="T89" fmla="*/ 5 h 216"/>
              <a:gd name="T90" fmla="*/ 108 w 179"/>
              <a:gd name="T91" fmla="*/ 10 h 216"/>
              <a:gd name="T92" fmla="*/ 92 w 179"/>
              <a:gd name="T93" fmla="*/ 15 h 216"/>
              <a:gd name="T94" fmla="*/ 77 w 179"/>
              <a:gd name="T95" fmla="*/ 22 h 216"/>
              <a:gd name="T96" fmla="*/ 63 w 179"/>
              <a:gd name="T97" fmla="*/ 28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9" h="216">
                <a:moveTo>
                  <a:pt x="63" y="28"/>
                </a:moveTo>
                <a:lnTo>
                  <a:pt x="49" y="37"/>
                </a:lnTo>
                <a:lnTo>
                  <a:pt x="38" y="47"/>
                </a:lnTo>
                <a:lnTo>
                  <a:pt x="27" y="59"/>
                </a:lnTo>
                <a:lnTo>
                  <a:pt x="18" y="72"/>
                </a:lnTo>
                <a:lnTo>
                  <a:pt x="10" y="86"/>
                </a:lnTo>
                <a:lnTo>
                  <a:pt x="5" y="101"/>
                </a:lnTo>
                <a:lnTo>
                  <a:pt x="2" y="117"/>
                </a:lnTo>
                <a:lnTo>
                  <a:pt x="0" y="133"/>
                </a:lnTo>
                <a:lnTo>
                  <a:pt x="2" y="155"/>
                </a:lnTo>
                <a:lnTo>
                  <a:pt x="10" y="173"/>
                </a:lnTo>
                <a:lnTo>
                  <a:pt x="23" y="190"/>
                </a:lnTo>
                <a:lnTo>
                  <a:pt x="40" y="201"/>
                </a:lnTo>
                <a:lnTo>
                  <a:pt x="59" y="211"/>
                </a:lnTo>
                <a:lnTo>
                  <a:pt x="79" y="215"/>
                </a:lnTo>
                <a:lnTo>
                  <a:pt x="100" y="216"/>
                </a:lnTo>
                <a:lnTo>
                  <a:pt x="120" y="213"/>
                </a:lnTo>
                <a:lnTo>
                  <a:pt x="124" y="213"/>
                </a:lnTo>
                <a:lnTo>
                  <a:pt x="128" y="211"/>
                </a:lnTo>
                <a:lnTo>
                  <a:pt x="131" y="208"/>
                </a:lnTo>
                <a:lnTo>
                  <a:pt x="132" y="203"/>
                </a:lnTo>
                <a:lnTo>
                  <a:pt x="130" y="198"/>
                </a:lnTo>
                <a:lnTo>
                  <a:pt x="126" y="194"/>
                </a:lnTo>
                <a:lnTo>
                  <a:pt x="121" y="190"/>
                </a:lnTo>
                <a:lnTo>
                  <a:pt x="116" y="187"/>
                </a:lnTo>
                <a:lnTo>
                  <a:pt x="105" y="184"/>
                </a:lnTo>
                <a:lnTo>
                  <a:pt x="95" y="182"/>
                </a:lnTo>
                <a:lnTo>
                  <a:pt x="84" y="180"/>
                </a:lnTo>
                <a:lnTo>
                  <a:pt x="75" y="178"/>
                </a:lnTo>
                <a:lnTo>
                  <a:pt x="65" y="175"/>
                </a:lnTo>
                <a:lnTo>
                  <a:pt x="56" y="170"/>
                </a:lnTo>
                <a:lnTo>
                  <a:pt x="47" y="165"/>
                </a:lnTo>
                <a:lnTo>
                  <a:pt x="39" y="156"/>
                </a:lnTo>
                <a:lnTo>
                  <a:pt x="36" y="120"/>
                </a:lnTo>
                <a:lnTo>
                  <a:pt x="44" y="90"/>
                </a:lnTo>
                <a:lnTo>
                  <a:pt x="61" y="67"/>
                </a:lnTo>
                <a:lnTo>
                  <a:pt x="84" y="47"/>
                </a:lnTo>
                <a:lnTo>
                  <a:pt x="109" y="32"/>
                </a:lnTo>
                <a:lnTo>
                  <a:pt x="136" y="21"/>
                </a:lnTo>
                <a:lnTo>
                  <a:pt x="160" y="12"/>
                </a:lnTo>
                <a:lnTo>
                  <a:pt x="179" y="5"/>
                </a:lnTo>
                <a:lnTo>
                  <a:pt x="167" y="1"/>
                </a:lnTo>
                <a:lnTo>
                  <a:pt x="154" y="0"/>
                </a:lnTo>
                <a:lnTo>
                  <a:pt x="140" y="2"/>
                </a:lnTo>
                <a:lnTo>
                  <a:pt x="124" y="5"/>
                </a:lnTo>
                <a:lnTo>
                  <a:pt x="108" y="10"/>
                </a:lnTo>
                <a:lnTo>
                  <a:pt x="92" y="15"/>
                </a:lnTo>
                <a:lnTo>
                  <a:pt x="77" y="22"/>
                </a:lnTo>
                <a:lnTo>
                  <a:pt x="63" y="28"/>
                </a:lnTo>
                <a:close/>
              </a:path>
            </a:pathLst>
          </a:custGeom>
          <a:solidFill>
            <a:srgbClr val="C9E8FF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903" name="Freeform 583"/>
          <p:cNvSpPr>
            <a:spLocks/>
          </p:cNvSpPr>
          <p:nvPr/>
        </p:nvSpPr>
        <p:spPr bwMode="auto">
          <a:xfrm>
            <a:off x="6288088" y="1749425"/>
            <a:ext cx="28575" cy="44450"/>
          </a:xfrm>
          <a:custGeom>
            <a:avLst/>
            <a:gdLst>
              <a:gd name="T0" fmla="*/ 96 w 114"/>
              <a:gd name="T1" fmla="*/ 55 h 168"/>
              <a:gd name="T2" fmla="*/ 101 w 114"/>
              <a:gd name="T3" fmla="*/ 72 h 168"/>
              <a:gd name="T4" fmla="*/ 100 w 114"/>
              <a:gd name="T5" fmla="*/ 88 h 168"/>
              <a:gd name="T6" fmla="*/ 92 w 114"/>
              <a:gd name="T7" fmla="*/ 101 h 168"/>
              <a:gd name="T8" fmla="*/ 82 w 114"/>
              <a:gd name="T9" fmla="*/ 112 h 168"/>
              <a:gd name="T10" fmla="*/ 69 w 114"/>
              <a:gd name="T11" fmla="*/ 123 h 168"/>
              <a:gd name="T12" fmla="*/ 54 w 114"/>
              <a:gd name="T13" fmla="*/ 134 h 168"/>
              <a:gd name="T14" fmla="*/ 40 w 114"/>
              <a:gd name="T15" fmla="*/ 143 h 168"/>
              <a:gd name="T16" fmla="*/ 27 w 114"/>
              <a:gd name="T17" fmla="*/ 153 h 168"/>
              <a:gd name="T18" fmla="*/ 25 w 114"/>
              <a:gd name="T19" fmla="*/ 156 h 168"/>
              <a:gd name="T20" fmla="*/ 24 w 114"/>
              <a:gd name="T21" fmla="*/ 158 h 168"/>
              <a:gd name="T22" fmla="*/ 24 w 114"/>
              <a:gd name="T23" fmla="*/ 162 h 168"/>
              <a:gd name="T24" fmla="*/ 25 w 114"/>
              <a:gd name="T25" fmla="*/ 165 h 168"/>
              <a:gd name="T26" fmla="*/ 28 w 114"/>
              <a:gd name="T27" fmla="*/ 167 h 168"/>
              <a:gd name="T28" fmla="*/ 31 w 114"/>
              <a:gd name="T29" fmla="*/ 168 h 168"/>
              <a:gd name="T30" fmla="*/ 33 w 114"/>
              <a:gd name="T31" fmla="*/ 168 h 168"/>
              <a:gd name="T32" fmla="*/ 37 w 114"/>
              <a:gd name="T33" fmla="*/ 167 h 168"/>
              <a:gd name="T34" fmla="*/ 53 w 114"/>
              <a:gd name="T35" fmla="*/ 157 h 168"/>
              <a:gd name="T36" fmla="*/ 69 w 114"/>
              <a:gd name="T37" fmla="*/ 147 h 168"/>
              <a:gd name="T38" fmla="*/ 84 w 114"/>
              <a:gd name="T39" fmla="*/ 135 h 168"/>
              <a:gd name="T40" fmla="*/ 97 w 114"/>
              <a:gd name="T41" fmla="*/ 121 h 168"/>
              <a:gd name="T42" fmla="*/ 107 w 114"/>
              <a:gd name="T43" fmla="*/ 106 h 168"/>
              <a:gd name="T44" fmla="*/ 113 w 114"/>
              <a:gd name="T45" fmla="*/ 89 h 168"/>
              <a:gd name="T46" fmla="*/ 114 w 114"/>
              <a:gd name="T47" fmla="*/ 71 h 168"/>
              <a:gd name="T48" fmla="*/ 110 w 114"/>
              <a:gd name="T49" fmla="*/ 51 h 168"/>
              <a:gd name="T50" fmla="*/ 101 w 114"/>
              <a:gd name="T51" fmla="*/ 36 h 168"/>
              <a:gd name="T52" fmla="*/ 87 w 114"/>
              <a:gd name="T53" fmla="*/ 24 h 168"/>
              <a:gd name="T54" fmla="*/ 70 w 114"/>
              <a:gd name="T55" fmla="*/ 14 h 168"/>
              <a:gd name="T56" fmla="*/ 51 w 114"/>
              <a:gd name="T57" fmla="*/ 7 h 168"/>
              <a:gd name="T58" fmla="*/ 32 w 114"/>
              <a:gd name="T59" fmla="*/ 2 h 168"/>
              <a:gd name="T60" fmla="*/ 17 w 114"/>
              <a:gd name="T61" fmla="*/ 0 h 168"/>
              <a:gd name="T62" fmla="*/ 5 w 114"/>
              <a:gd name="T63" fmla="*/ 0 h 168"/>
              <a:gd name="T64" fmla="*/ 0 w 114"/>
              <a:gd name="T65" fmla="*/ 3 h 168"/>
              <a:gd name="T66" fmla="*/ 12 w 114"/>
              <a:gd name="T67" fmla="*/ 9 h 168"/>
              <a:gd name="T68" fmla="*/ 26 w 114"/>
              <a:gd name="T69" fmla="*/ 13 h 168"/>
              <a:gd name="T70" fmla="*/ 41 w 114"/>
              <a:gd name="T71" fmla="*/ 17 h 168"/>
              <a:gd name="T72" fmla="*/ 54 w 114"/>
              <a:gd name="T73" fmla="*/ 22 h 168"/>
              <a:gd name="T74" fmla="*/ 68 w 114"/>
              <a:gd name="T75" fmla="*/ 27 h 168"/>
              <a:gd name="T76" fmla="*/ 80 w 114"/>
              <a:gd name="T77" fmla="*/ 34 h 168"/>
              <a:gd name="T78" fmla="*/ 89 w 114"/>
              <a:gd name="T79" fmla="*/ 43 h 168"/>
              <a:gd name="T80" fmla="*/ 96 w 114"/>
              <a:gd name="T81" fmla="*/ 55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4" h="168">
                <a:moveTo>
                  <a:pt x="96" y="55"/>
                </a:moveTo>
                <a:lnTo>
                  <a:pt x="101" y="72"/>
                </a:lnTo>
                <a:lnTo>
                  <a:pt x="100" y="88"/>
                </a:lnTo>
                <a:lnTo>
                  <a:pt x="92" y="101"/>
                </a:lnTo>
                <a:lnTo>
                  <a:pt x="82" y="112"/>
                </a:lnTo>
                <a:lnTo>
                  <a:pt x="69" y="123"/>
                </a:lnTo>
                <a:lnTo>
                  <a:pt x="54" y="134"/>
                </a:lnTo>
                <a:lnTo>
                  <a:pt x="40" y="143"/>
                </a:lnTo>
                <a:lnTo>
                  <a:pt x="27" y="153"/>
                </a:lnTo>
                <a:lnTo>
                  <a:pt x="25" y="156"/>
                </a:lnTo>
                <a:lnTo>
                  <a:pt x="24" y="158"/>
                </a:lnTo>
                <a:lnTo>
                  <a:pt x="24" y="162"/>
                </a:lnTo>
                <a:lnTo>
                  <a:pt x="25" y="165"/>
                </a:lnTo>
                <a:lnTo>
                  <a:pt x="28" y="167"/>
                </a:lnTo>
                <a:lnTo>
                  <a:pt x="31" y="168"/>
                </a:lnTo>
                <a:lnTo>
                  <a:pt x="33" y="168"/>
                </a:lnTo>
                <a:lnTo>
                  <a:pt x="37" y="167"/>
                </a:lnTo>
                <a:lnTo>
                  <a:pt x="53" y="157"/>
                </a:lnTo>
                <a:lnTo>
                  <a:pt x="69" y="147"/>
                </a:lnTo>
                <a:lnTo>
                  <a:pt x="84" y="135"/>
                </a:lnTo>
                <a:lnTo>
                  <a:pt x="97" y="121"/>
                </a:lnTo>
                <a:lnTo>
                  <a:pt x="107" y="106"/>
                </a:lnTo>
                <a:lnTo>
                  <a:pt x="113" y="89"/>
                </a:lnTo>
                <a:lnTo>
                  <a:pt x="114" y="71"/>
                </a:lnTo>
                <a:lnTo>
                  <a:pt x="110" y="51"/>
                </a:lnTo>
                <a:lnTo>
                  <a:pt x="101" y="36"/>
                </a:lnTo>
                <a:lnTo>
                  <a:pt x="87" y="24"/>
                </a:lnTo>
                <a:lnTo>
                  <a:pt x="70" y="14"/>
                </a:lnTo>
                <a:lnTo>
                  <a:pt x="51" y="7"/>
                </a:lnTo>
                <a:lnTo>
                  <a:pt x="32" y="2"/>
                </a:lnTo>
                <a:lnTo>
                  <a:pt x="17" y="0"/>
                </a:lnTo>
                <a:lnTo>
                  <a:pt x="5" y="0"/>
                </a:lnTo>
                <a:lnTo>
                  <a:pt x="0" y="3"/>
                </a:lnTo>
                <a:lnTo>
                  <a:pt x="12" y="9"/>
                </a:lnTo>
                <a:lnTo>
                  <a:pt x="26" y="13"/>
                </a:lnTo>
                <a:lnTo>
                  <a:pt x="41" y="17"/>
                </a:lnTo>
                <a:lnTo>
                  <a:pt x="54" y="22"/>
                </a:lnTo>
                <a:lnTo>
                  <a:pt x="68" y="27"/>
                </a:lnTo>
                <a:lnTo>
                  <a:pt x="80" y="34"/>
                </a:lnTo>
                <a:lnTo>
                  <a:pt x="89" y="43"/>
                </a:lnTo>
                <a:lnTo>
                  <a:pt x="96" y="55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04" name="Freeform 584"/>
          <p:cNvSpPr>
            <a:spLocks/>
          </p:cNvSpPr>
          <p:nvPr/>
        </p:nvSpPr>
        <p:spPr bwMode="auto">
          <a:xfrm>
            <a:off x="6181725" y="1739900"/>
            <a:ext cx="74613" cy="92075"/>
          </a:xfrm>
          <a:custGeom>
            <a:avLst/>
            <a:gdLst>
              <a:gd name="T0" fmla="*/ 90 w 289"/>
              <a:gd name="T1" fmla="*/ 65 h 351"/>
              <a:gd name="T2" fmla="*/ 48 w 289"/>
              <a:gd name="T3" fmla="*/ 106 h 351"/>
              <a:gd name="T4" fmla="*/ 15 w 289"/>
              <a:gd name="T5" fmla="*/ 155 h 351"/>
              <a:gd name="T6" fmla="*/ 0 w 289"/>
              <a:gd name="T7" fmla="*/ 210 h 351"/>
              <a:gd name="T8" fmla="*/ 3 w 289"/>
              <a:gd name="T9" fmla="*/ 248 h 351"/>
              <a:gd name="T10" fmla="*/ 8 w 289"/>
              <a:gd name="T11" fmla="*/ 262 h 351"/>
              <a:gd name="T12" fmla="*/ 17 w 289"/>
              <a:gd name="T13" fmla="*/ 276 h 351"/>
              <a:gd name="T14" fmla="*/ 29 w 289"/>
              <a:gd name="T15" fmla="*/ 288 h 351"/>
              <a:gd name="T16" fmla="*/ 50 w 289"/>
              <a:gd name="T17" fmla="*/ 301 h 351"/>
              <a:gd name="T18" fmla="*/ 77 w 289"/>
              <a:gd name="T19" fmla="*/ 315 h 351"/>
              <a:gd name="T20" fmla="*/ 107 w 289"/>
              <a:gd name="T21" fmla="*/ 326 h 351"/>
              <a:gd name="T22" fmla="*/ 136 w 289"/>
              <a:gd name="T23" fmla="*/ 334 h 351"/>
              <a:gd name="T24" fmla="*/ 167 w 289"/>
              <a:gd name="T25" fmla="*/ 341 h 351"/>
              <a:gd name="T26" fmla="*/ 197 w 289"/>
              <a:gd name="T27" fmla="*/ 345 h 351"/>
              <a:gd name="T28" fmla="*/ 228 w 289"/>
              <a:gd name="T29" fmla="*/ 348 h 351"/>
              <a:gd name="T30" fmla="*/ 259 w 289"/>
              <a:gd name="T31" fmla="*/ 350 h 351"/>
              <a:gd name="T32" fmla="*/ 279 w 289"/>
              <a:gd name="T33" fmla="*/ 351 h 351"/>
              <a:gd name="T34" fmla="*/ 286 w 289"/>
              <a:gd name="T35" fmla="*/ 345 h 351"/>
              <a:gd name="T36" fmla="*/ 289 w 289"/>
              <a:gd name="T37" fmla="*/ 335 h 351"/>
              <a:gd name="T38" fmla="*/ 282 w 289"/>
              <a:gd name="T39" fmla="*/ 328 h 351"/>
              <a:gd name="T40" fmla="*/ 263 w 289"/>
              <a:gd name="T41" fmla="*/ 322 h 351"/>
              <a:gd name="T42" fmla="*/ 236 w 289"/>
              <a:gd name="T43" fmla="*/ 317 h 351"/>
              <a:gd name="T44" fmla="*/ 208 w 289"/>
              <a:gd name="T45" fmla="*/ 313 h 351"/>
              <a:gd name="T46" fmla="*/ 179 w 289"/>
              <a:gd name="T47" fmla="*/ 308 h 351"/>
              <a:gd name="T48" fmla="*/ 152 w 289"/>
              <a:gd name="T49" fmla="*/ 303 h 351"/>
              <a:gd name="T50" fmla="*/ 125 w 289"/>
              <a:gd name="T51" fmla="*/ 296 h 351"/>
              <a:gd name="T52" fmla="*/ 98 w 289"/>
              <a:gd name="T53" fmla="*/ 287 h 351"/>
              <a:gd name="T54" fmla="*/ 72 w 289"/>
              <a:gd name="T55" fmla="*/ 276 h 351"/>
              <a:gd name="T56" fmla="*/ 49 w 289"/>
              <a:gd name="T57" fmla="*/ 261 h 351"/>
              <a:gd name="T58" fmla="*/ 34 w 289"/>
              <a:gd name="T59" fmla="*/ 241 h 351"/>
              <a:gd name="T60" fmla="*/ 30 w 289"/>
              <a:gd name="T61" fmla="*/ 215 h 351"/>
              <a:gd name="T62" fmla="*/ 34 w 289"/>
              <a:gd name="T63" fmla="*/ 186 h 351"/>
              <a:gd name="T64" fmla="*/ 46 w 289"/>
              <a:gd name="T65" fmla="*/ 158 h 351"/>
              <a:gd name="T66" fmla="*/ 64 w 289"/>
              <a:gd name="T67" fmla="*/ 128 h 351"/>
              <a:gd name="T68" fmla="*/ 85 w 289"/>
              <a:gd name="T69" fmla="*/ 102 h 351"/>
              <a:gd name="T70" fmla="*/ 110 w 289"/>
              <a:gd name="T71" fmla="*/ 77 h 351"/>
              <a:gd name="T72" fmla="*/ 137 w 289"/>
              <a:gd name="T73" fmla="*/ 53 h 351"/>
              <a:gd name="T74" fmla="*/ 175 w 289"/>
              <a:gd name="T75" fmla="*/ 35 h 351"/>
              <a:gd name="T76" fmla="*/ 213 w 289"/>
              <a:gd name="T77" fmla="*/ 19 h 351"/>
              <a:gd name="T78" fmla="*/ 237 w 289"/>
              <a:gd name="T79" fmla="*/ 6 h 351"/>
              <a:gd name="T80" fmla="*/ 230 w 289"/>
              <a:gd name="T81" fmla="*/ 0 h 351"/>
              <a:gd name="T82" fmla="*/ 198 w 289"/>
              <a:gd name="T83" fmla="*/ 4 h 351"/>
              <a:gd name="T84" fmla="*/ 161 w 289"/>
              <a:gd name="T85" fmla="*/ 17 h 351"/>
              <a:gd name="T86" fmla="*/ 127 w 289"/>
              <a:gd name="T87" fmla="*/ 35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1">
                <a:moveTo>
                  <a:pt x="112" y="46"/>
                </a:moveTo>
                <a:lnTo>
                  <a:pt x="90" y="65"/>
                </a:lnTo>
                <a:lnTo>
                  <a:pt x="68" y="84"/>
                </a:lnTo>
                <a:lnTo>
                  <a:pt x="48" y="106"/>
                </a:lnTo>
                <a:lnTo>
                  <a:pt x="30" y="130"/>
                </a:lnTo>
                <a:lnTo>
                  <a:pt x="15" y="155"/>
                </a:lnTo>
                <a:lnTo>
                  <a:pt x="5" y="181"/>
                </a:lnTo>
                <a:lnTo>
                  <a:pt x="0" y="210"/>
                </a:lnTo>
                <a:lnTo>
                  <a:pt x="1" y="240"/>
                </a:lnTo>
                <a:lnTo>
                  <a:pt x="3" y="248"/>
                </a:lnTo>
                <a:lnTo>
                  <a:pt x="5" y="256"/>
                </a:lnTo>
                <a:lnTo>
                  <a:pt x="8" y="262"/>
                </a:lnTo>
                <a:lnTo>
                  <a:pt x="12" y="270"/>
                </a:lnTo>
                <a:lnTo>
                  <a:pt x="17" y="276"/>
                </a:lnTo>
                <a:lnTo>
                  <a:pt x="24" y="283"/>
                </a:lnTo>
                <a:lnTo>
                  <a:pt x="29" y="288"/>
                </a:lnTo>
                <a:lnTo>
                  <a:pt x="36" y="292"/>
                </a:lnTo>
                <a:lnTo>
                  <a:pt x="50" y="301"/>
                </a:lnTo>
                <a:lnTo>
                  <a:pt x="64" y="308"/>
                </a:lnTo>
                <a:lnTo>
                  <a:pt x="77" y="315"/>
                </a:lnTo>
                <a:lnTo>
                  <a:pt x="92" y="320"/>
                </a:lnTo>
                <a:lnTo>
                  <a:pt x="107" y="326"/>
                </a:lnTo>
                <a:lnTo>
                  <a:pt x="121" y="330"/>
                </a:lnTo>
                <a:lnTo>
                  <a:pt x="136" y="334"/>
                </a:lnTo>
                <a:lnTo>
                  <a:pt x="151" y="337"/>
                </a:lnTo>
                <a:lnTo>
                  <a:pt x="167" y="341"/>
                </a:lnTo>
                <a:lnTo>
                  <a:pt x="181" y="343"/>
                </a:lnTo>
                <a:lnTo>
                  <a:pt x="197" y="345"/>
                </a:lnTo>
                <a:lnTo>
                  <a:pt x="213" y="347"/>
                </a:lnTo>
                <a:lnTo>
                  <a:pt x="228" y="348"/>
                </a:lnTo>
                <a:lnTo>
                  <a:pt x="243" y="349"/>
                </a:lnTo>
                <a:lnTo>
                  <a:pt x="259" y="350"/>
                </a:lnTo>
                <a:lnTo>
                  <a:pt x="274" y="351"/>
                </a:lnTo>
                <a:lnTo>
                  <a:pt x="279" y="351"/>
                </a:lnTo>
                <a:lnTo>
                  <a:pt x="283" y="349"/>
                </a:lnTo>
                <a:lnTo>
                  <a:pt x="286" y="345"/>
                </a:lnTo>
                <a:lnTo>
                  <a:pt x="289" y="341"/>
                </a:lnTo>
                <a:lnTo>
                  <a:pt x="289" y="335"/>
                </a:lnTo>
                <a:lnTo>
                  <a:pt x="286" y="331"/>
                </a:lnTo>
                <a:lnTo>
                  <a:pt x="282" y="328"/>
                </a:lnTo>
                <a:lnTo>
                  <a:pt x="277" y="326"/>
                </a:lnTo>
                <a:lnTo>
                  <a:pt x="263" y="322"/>
                </a:lnTo>
                <a:lnTo>
                  <a:pt x="250" y="320"/>
                </a:lnTo>
                <a:lnTo>
                  <a:pt x="236" y="317"/>
                </a:lnTo>
                <a:lnTo>
                  <a:pt x="221" y="315"/>
                </a:lnTo>
                <a:lnTo>
                  <a:pt x="208" y="313"/>
                </a:lnTo>
                <a:lnTo>
                  <a:pt x="194" y="311"/>
                </a:lnTo>
                <a:lnTo>
                  <a:pt x="179" y="308"/>
                </a:lnTo>
                <a:lnTo>
                  <a:pt x="166" y="305"/>
                </a:lnTo>
                <a:lnTo>
                  <a:pt x="152" y="303"/>
                </a:lnTo>
                <a:lnTo>
                  <a:pt x="138" y="300"/>
                </a:lnTo>
                <a:lnTo>
                  <a:pt x="125" y="296"/>
                </a:lnTo>
                <a:lnTo>
                  <a:pt x="111" y="292"/>
                </a:lnTo>
                <a:lnTo>
                  <a:pt x="98" y="287"/>
                </a:lnTo>
                <a:lnTo>
                  <a:pt x="85" y="282"/>
                </a:lnTo>
                <a:lnTo>
                  <a:pt x="72" y="276"/>
                </a:lnTo>
                <a:lnTo>
                  <a:pt x="59" y="269"/>
                </a:lnTo>
                <a:lnTo>
                  <a:pt x="49" y="261"/>
                </a:lnTo>
                <a:lnTo>
                  <a:pt x="41" y="252"/>
                </a:lnTo>
                <a:lnTo>
                  <a:pt x="34" y="241"/>
                </a:lnTo>
                <a:lnTo>
                  <a:pt x="31" y="228"/>
                </a:lnTo>
                <a:lnTo>
                  <a:pt x="30" y="215"/>
                </a:lnTo>
                <a:lnTo>
                  <a:pt x="31" y="201"/>
                </a:lnTo>
                <a:lnTo>
                  <a:pt x="34" y="186"/>
                </a:lnTo>
                <a:lnTo>
                  <a:pt x="38" y="174"/>
                </a:lnTo>
                <a:lnTo>
                  <a:pt x="46" y="158"/>
                </a:lnTo>
                <a:lnTo>
                  <a:pt x="54" y="142"/>
                </a:lnTo>
                <a:lnTo>
                  <a:pt x="64" y="128"/>
                </a:lnTo>
                <a:lnTo>
                  <a:pt x="74" y="115"/>
                </a:lnTo>
                <a:lnTo>
                  <a:pt x="85" y="102"/>
                </a:lnTo>
                <a:lnTo>
                  <a:pt x="96" y="89"/>
                </a:lnTo>
                <a:lnTo>
                  <a:pt x="110" y="77"/>
                </a:lnTo>
                <a:lnTo>
                  <a:pt x="124" y="64"/>
                </a:lnTo>
                <a:lnTo>
                  <a:pt x="137" y="53"/>
                </a:lnTo>
                <a:lnTo>
                  <a:pt x="155" y="43"/>
                </a:lnTo>
                <a:lnTo>
                  <a:pt x="175" y="35"/>
                </a:lnTo>
                <a:lnTo>
                  <a:pt x="195" y="26"/>
                </a:lnTo>
                <a:lnTo>
                  <a:pt x="213" y="19"/>
                </a:lnTo>
                <a:lnTo>
                  <a:pt x="228" y="12"/>
                </a:lnTo>
                <a:lnTo>
                  <a:pt x="237" y="6"/>
                </a:lnTo>
                <a:lnTo>
                  <a:pt x="240" y="2"/>
                </a:lnTo>
                <a:lnTo>
                  <a:pt x="230" y="0"/>
                </a:lnTo>
                <a:lnTo>
                  <a:pt x="215" y="1"/>
                </a:lnTo>
                <a:lnTo>
                  <a:pt x="198" y="4"/>
                </a:lnTo>
                <a:lnTo>
                  <a:pt x="180" y="9"/>
                </a:lnTo>
                <a:lnTo>
                  <a:pt x="161" y="17"/>
                </a:lnTo>
                <a:lnTo>
                  <a:pt x="144" y="25"/>
                </a:lnTo>
                <a:lnTo>
                  <a:pt x="127" y="35"/>
                </a:lnTo>
                <a:lnTo>
                  <a:pt x="112" y="46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05" name="Freeform 585"/>
          <p:cNvSpPr>
            <a:spLocks/>
          </p:cNvSpPr>
          <p:nvPr/>
        </p:nvSpPr>
        <p:spPr bwMode="auto">
          <a:xfrm>
            <a:off x="6284913" y="1736725"/>
            <a:ext cx="63500" cy="61913"/>
          </a:xfrm>
          <a:custGeom>
            <a:avLst/>
            <a:gdLst>
              <a:gd name="T0" fmla="*/ 210 w 254"/>
              <a:gd name="T1" fmla="*/ 71 h 234"/>
              <a:gd name="T2" fmla="*/ 222 w 254"/>
              <a:gd name="T3" fmla="*/ 84 h 234"/>
              <a:gd name="T4" fmla="*/ 229 w 254"/>
              <a:gd name="T5" fmla="*/ 99 h 234"/>
              <a:gd name="T6" fmla="*/ 232 w 254"/>
              <a:gd name="T7" fmla="*/ 115 h 234"/>
              <a:gd name="T8" fmla="*/ 232 w 254"/>
              <a:gd name="T9" fmla="*/ 132 h 234"/>
              <a:gd name="T10" fmla="*/ 230 w 254"/>
              <a:gd name="T11" fmla="*/ 146 h 234"/>
              <a:gd name="T12" fmla="*/ 226 w 254"/>
              <a:gd name="T13" fmla="*/ 158 h 234"/>
              <a:gd name="T14" fmla="*/ 219 w 254"/>
              <a:gd name="T15" fmla="*/ 170 h 234"/>
              <a:gd name="T16" fmla="*/ 211 w 254"/>
              <a:gd name="T17" fmla="*/ 179 h 234"/>
              <a:gd name="T18" fmla="*/ 202 w 254"/>
              <a:gd name="T19" fmla="*/ 190 h 234"/>
              <a:gd name="T20" fmla="*/ 193 w 254"/>
              <a:gd name="T21" fmla="*/ 199 h 234"/>
              <a:gd name="T22" fmla="*/ 183 w 254"/>
              <a:gd name="T23" fmla="*/ 208 h 234"/>
              <a:gd name="T24" fmla="*/ 174 w 254"/>
              <a:gd name="T25" fmla="*/ 218 h 234"/>
              <a:gd name="T26" fmla="*/ 172 w 254"/>
              <a:gd name="T27" fmla="*/ 221 h 234"/>
              <a:gd name="T28" fmla="*/ 172 w 254"/>
              <a:gd name="T29" fmla="*/ 224 h 234"/>
              <a:gd name="T30" fmla="*/ 172 w 254"/>
              <a:gd name="T31" fmla="*/ 227 h 234"/>
              <a:gd name="T32" fmla="*/ 174 w 254"/>
              <a:gd name="T33" fmla="*/ 231 h 234"/>
              <a:gd name="T34" fmla="*/ 177 w 254"/>
              <a:gd name="T35" fmla="*/ 233 h 234"/>
              <a:gd name="T36" fmla="*/ 181 w 254"/>
              <a:gd name="T37" fmla="*/ 234 h 234"/>
              <a:gd name="T38" fmla="*/ 184 w 254"/>
              <a:gd name="T39" fmla="*/ 233 h 234"/>
              <a:gd name="T40" fmla="*/ 187 w 254"/>
              <a:gd name="T41" fmla="*/ 231 h 234"/>
              <a:gd name="T42" fmla="*/ 208 w 254"/>
              <a:gd name="T43" fmla="*/ 217 h 234"/>
              <a:gd name="T44" fmla="*/ 226 w 254"/>
              <a:gd name="T45" fmla="*/ 199 h 234"/>
              <a:gd name="T46" fmla="*/ 240 w 254"/>
              <a:gd name="T47" fmla="*/ 178 h 234"/>
              <a:gd name="T48" fmla="*/ 249 w 254"/>
              <a:gd name="T49" fmla="*/ 155 h 234"/>
              <a:gd name="T50" fmla="*/ 254 w 254"/>
              <a:gd name="T51" fmla="*/ 131 h 234"/>
              <a:gd name="T52" fmla="*/ 251 w 254"/>
              <a:gd name="T53" fmla="*/ 107 h 234"/>
              <a:gd name="T54" fmla="*/ 243 w 254"/>
              <a:gd name="T55" fmla="*/ 84 h 234"/>
              <a:gd name="T56" fmla="*/ 226 w 254"/>
              <a:gd name="T57" fmla="*/ 64 h 234"/>
              <a:gd name="T58" fmla="*/ 214 w 254"/>
              <a:gd name="T59" fmla="*/ 53 h 234"/>
              <a:gd name="T60" fmla="*/ 199 w 254"/>
              <a:gd name="T61" fmla="*/ 45 h 234"/>
              <a:gd name="T62" fmla="*/ 183 w 254"/>
              <a:gd name="T63" fmla="*/ 36 h 234"/>
              <a:gd name="T64" fmla="*/ 165 w 254"/>
              <a:gd name="T65" fmla="*/ 29 h 234"/>
              <a:gd name="T66" fmla="*/ 147 w 254"/>
              <a:gd name="T67" fmla="*/ 21 h 234"/>
              <a:gd name="T68" fmla="*/ 129 w 254"/>
              <a:gd name="T69" fmla="*/ 16 h 234"/>
              <a:gd name="T70" fmla="*/ 111 w 254"/>
              <a:gd name="T71" fmla="*/ 12 h 234"/>
              <a:gd name="T72" fmla="*/ 93 w 254"/>
              <a:gd name="T73" fmla="*/ 7 h 234"/>
              <a:gd name="T74" fmla="*/ 75 w 254"/>
              <a:gd name="T75" fmla="*/ 4 h 234"/>
              <a:gd name="T76" fmla="*/ 59 w 254"/>
              <a:gd name="T77" fmla="*/ 2 h 234"/>
              <a:gd name="T78" fmla="*/ 43 w 254"/>
              <a:gd name="T79" fmla="*/ 0 h 234"/>
              <a:gd name="T80" fmla="*/ 31 w 254"/>
              <a:gd name="T81" fmla="*/ 0 h 234"/>
              <a:gd name="T82" fmla="*/ 19 w 254"/>
              <a:gd name="T83" fmla="*/ 0 h 234"/>
              <a:gd name="T84" fmla="*/ 10 w 254"/>
              <a:gd name="T85" fmla="*/ 0 h 234"/>
              <a:gd name="T86" fmla="*/ 3 w 254"/>
              <a:gd name="T87" fmla="*/ 2 h 234"/>
              <a:gd name="T88" fmla="*/ 0 w 254"/>
              <a:gd name="T89" fmla="*/ 4 h 234"/>
              <a:gd name="T90" fmla="*/ 11 w 254"/>
              <a:gd name="T91" fmla="*/ 6 h 234"/>
              <a:gd name="T92" fmla="*/ 21 w 254"/>
              <a:gd name="T93" fmla="*/ 7 h 234"/>
              <a:gd name="T94" fmla="*/ 34 w 254"/>
              <a:gd name="T95" fmla="*/ 9 h 234"/>
              <a:gd name="T96" fmla="*/ 46 w 254"/>
              <a:gd name="T97" fmla="*/ 12 h 234"/>
              <a:gd name="T98" fmla="*/ 59 w 254"/>
              <a:gd name="T99" fmla="*/ 15 h 234"/>
              <a:gd name="T100" fmla="*/ 74 w 254"/>
              <a:gd name="T101" fmla="*/ 17 h 234"/>
              <a:gd name="T102" fmla="*/ 87 w 254"/>
              <a:gd name="T103" fmla="*/ 20 h 234"/>
              <a:gd name="T104" fmla="*/ 102 w 254"/>
              <a:gd name="T105" fmla="*/ 23 h 234"/>
              <a:gd name="T106" fmla="*/ 116 w 254"/>
              <a:gd name="T107" fmla="*/ 28 h 234"/>
              <a:gd name="T108" fmla="*/ 131 w 254"/>
              <a:gd name="T109" fmla="*/ 32 h 234"/>
              <a:gd name="T110" fmla="*/ 145 w 254"/>
              <a:gd name="T111" fmla="*/ 36 h 234"/>
              <a:gd name="T112" fmla="*/ 159 w 254"/>
              <a:gd name="T113" fmla="*/ 42 h 234"/>
              <a:gd name="T114" fmla="*/ 173 w 254"/>
              <a:gd name="T115" fmla="*/ 48 h 234"/>
              <a:gd name="T116" fmla="*/ 186 w 254"/>
              <a:gd name="T117" fmla="*/ 55 h 234"/>
              <a:gd name="T118" fmla="*/ 199 w 254"/>
              <a:gd name="T119" fmla="*/ 63 h 234"/>
              <a:gd name="T120" fmla="*/ 210 w 254"/>
              <a:gd name="T121" fmla="*/ 7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4" h="234">
                <a:moveTo>
                  <a:pt x="210" y="71"/>
                </a:moveTo>
                <a:lnTo>
                  <a:pt x="222" y="84"/>
                </a:lnTo>
                <a:lnTo>
                  <a:pt x="229" y="99"/>
                </a:lnTo>
                <a:lnTo>
                  <a:pt x="232" y="115"/>
                </a:lnTo>
                <a:lnTo>
                  <a:pt x="232" y="132"/>
                </a:lnTo>
                <a:lnTo>
                  <a:pt x="230" y="146"/>
                </a:lnTo>
                <a:lnTo>
                  <a:pt x="226" y="158"/>
                </a:lnTo>
                <a:lnTo>
                  <a:pt x="219" y="170"/>
                </a:lnTo>
                <a:lnTo>
                  <a:pt x="211" y="179"/>
                </a:lnTo>
                <a:lnTo>
                  <a:pt x="202" y="190"/>
                </a:lnTo>
                <a:lnTo>
                  <a:pt x="193" y="199"/>
                </a:lnTo>
                <a:lnTo>
                  <a:pt x="183" y="208"/>
                </a:lnTo>
                <a:lnTo>
                  <a:pt x="174" y="218"/>
                </a:lnTo>
                <a:lnTo>
                  <a:pt x="172" y="221"/>
                </a:lnTo>
                <a:lnTo>
                  <a:pt x="172" y="224"/>
                </a:lnTo>
                <a:lnTo>
                  <a:pt x="172" y="227"/>
                </a:lnTo>
                <a:lnTo>
                  <a:pt x="174" y="231"/>
                </a:lnTo>
                <a:lnTo>
                  <a:pt x="177" y="233"/>
                </a:lnTo>
                <a:lnTo>
                  <a:pt x="181" y="234"/>
                </a:lnTo>
                <a:lnTo>
                  <a:pt x="184" y="233"/>
                </a:lnTo>
                <a:lnTo>
                  <a:pt x="187" y="231"/>
                </a:lnTo>
                <a:lnTo>
                  <a:pt x="208" y="217"/>
                </a:lnTo>
                <a:lnTo>
                  <a:pt x="226" y="199"/>
                </a:lnTo>
                <a:lnTo>
                  <a:pt x="240" y="178"/>
                </a:lnTo>
                <a:lnTo>
                  <a:pt x="249" y="155"/>
                </a:lnTo>
                <a:lnTo>
                  <a:pt x="254" y="131"/>
                </a:lnTo>
                <a:lnTo>
                  <a:pt x="251" y="107"/>
                </a:lnTo>
                <a:lnTo>
                  <a:pt x="243" y="84"/>
                </a:lnTo>
                <a:lnTo>
                  <a:pt x="226" y="64"/>
                </a:lnTo>
                <a:lnTo>
                  <a:pt x="214" y="53"/>
                </a:lnTo>
                <a:lnTo>
                  <a:pt x="199" y="45"/>
                </a:lnTo>
                <a:lnTo>
                  <a:pt x="183" y="36"/>
                </a:lnTo>
                <a:lnTo>
                  <a:pt x="165" y="29"/>
                </a:lnTo>
                <a:lnTo>
                  <a:pt x="147" y="21"/>
                </a:lnTo>
                <a:lnTo>
                  <a:pt x="129" y="16"/>
                </a:lnTo>
                <a:lnTo>
                  <a:pt x="111" y="12"/>
                </a:lnTo>
                <a:lnTo>
                  <a:pt x="93" y="7"/>
                </a:lnTo>
                <a:lnTo>
                  <a:pt x="75" y="4"/>
                </a:lnTo>
                <a:lnTo>
                  <a:pt x="59" y="2"/>
                </a:lnTo>
                <a:lnTo>
                  <a:pt x="43" y="0"/>
                </a:lnTo>
                <a:lnTo>
                  <a:pt x="31" y="0"/>
                </a:lnTo>
                <a:lnTo>
                  <a:pt x="19" y="0"/>
                </a:lnTo>
                <a:lnTo>
                  <a:pt x="10" y="0"/>
                </a:lnTo>
                <a:lnTo>
                  <a:pt x="3" y="2"/>
                </a:lnTo>
                <a:lnTo>
                  <a:pt x="0" y="4"/>
                </a:lnTo>
                <a:lnTo>
                  <a:pt x="11" y="6"/>
                </a:lnTo>
                <a:lnTo>
                  <a:pt x="21" y="7"/>
                </a:lnTo>
                <a:lnTo>
                  <a:pt x="34" y="9"/>
                </a:lnTo>
                <a:lnTo>
                  <a:pt x="46" y="12"/>
                </a:lnTo>
                <a:lnTo>
                  <a:pt x="59" y="15"/>
                </a:lnTo>
                <a:lnTo>
                  <a:pt x="74" y="17"/>
                </a:lnTo>
                <a:lnTo>
                  <a:pt x="87" y="20"/>
                </a:lnTo>
                <a:lnTo>
                  <a:pt x="102" y="23"/>
                </a:lnTo>
                <a:lnTo>
                  <a:pt x="116" y="28"/>
                </a:lnTo>
                <a:lnTo>
                  <a:pt x="131" y="32"/>
                </a:lnTo>
                <a:lnTo>
                  <a:pt x="145" y="36"/>
                </a:lnTo>
                <a:lnTo>
                  <a:pt x="159" y="42"/>
                </a:lnTo>
                <a:lnTo>
                  <a:pt x="173" y="48"/>
                </a:lnTo>
                <a:lnTo>
                  <a:pt x="186" y="55"/>
                </a:lnTo>
                <a:lnTo>
                  <a:pt x="199" y="63"/>
                </a:lnTo>
                <a:lnTo>
                  <a:pt x="210" y="7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06" name="Freeform 586"/>
          <p:cNvSpPr>
            <a:spLocks/>
          </p:cNvSpPr>
          <p:nvPr/>
        </p:nvSpPr>
        <p:spPr bwMode="auto">
          <a:xfrm>
            <a:off x="6156325" y="1765300"/>
            <a:ext cx="25400" cy="57150"/>
          </a:xfrm>
          <a:custGeom>
            <a:avLst/>
            <a:gdLst>
              <a:gd name="T0" fmla="*/ 0 w 103"/>
              <a:gd name="T1" fmla="*/ 121 h 221"/>
              <a:gd name="T2" fmla="*/ 0 w 103"/>
              <a:gd name="T3" fmla="*/ 139 h 221"/>
              <a:gd name="T4" fmla="*/ 4 w 103"/>
              <a:gd name="T5" fmla="*/ 156 h 221"/>
              <a:gd name="T6" fmla="*/ 12 w 103"/>
              <a:gd name="T7" fmla="*/ 172 h 221"/>
              <a:gd name="T8" fmla="*/ 22 w 103"/>
              <a:gd name="T9" fmla="*/ 186 h 221"/>
              <a:gd name="T10" fmla="*/ 35 w 103"/>
              <a:gd name="T11" fmla="*/ 197 h 221"/>
              <a:gd name="T12" fmla="*/ 50 w 103"/>
              <a:gd name="T13" fmla="*/ 208 h 221"/>
              <a:gd name="T14" fmla="*/ 66 w 103"/>
              <a:gd name="T15" fmla="*/ 216 h 221"/>
              <a:gd name="T16" fmla="*/ 83 w 103"/>
              <a:gd name="T17" fmla="*/ 220 h 221"/>
              <a:gd name="T18" fmla="*/ 89 w 103"/>
              <a:gd name="T19" fmla="*/ 221 h 221"/>
              <a:gd name="T20" fmla="*/ 94 w 103"/>
              <a:gd name="T21" fmla="*/ 219 h 221"/>
              <a:gd name="T22" fmla="*/ 98 w 103"/>
              <a:gd name="T23" fmla="*/ 216 h 221"/>
              <a:gd name="T24" fmla="*/ 100 w 103"/>
              <a:gd name="T25" fmla="*/ 211 h 221"/>
              <a:gd name="T26" fmla="*/ 100 w 103"/>
              <a:gd name="T27" fmla="*/ 206 h 221"/>
              <a:gd name="T28" fmla="*/ 99 w 103"/>
              <a:gd name="T29" fmla="*/ 201 h 221"/>
              <a:gd name="T30" fmla="*/ 96 w 103"/>
              <a:gd name="T31" fmla="*/ 196 h 221"/>
              <a:gd name="T32" fmla="*/ 91 w 103"/>
              <a:gd name="T33" fmla="*/ 194 h 221"/>
              <a:gd name="T34" fmla="*/ 74 w 103"/>
              <a:gd name="T35" fmla="*/ 188 h 221"/>
              <a:gd name="T36" fmla="*/ 58 w 103"/>
              <a:gd name="T37" fmla="*/ 179 h 221"/>
              <a:gd name="T38" fmla="*/ 45 w 103"/>
              <a:gd name="T39" fmla="*/ 168 h 221"/>
              <a:gd name="T40" fmla="*/ 36 w 103"/>
              <a:gd name="T41" fmla="*/ 155 h 221"/>
              <a:gd name="T42" fmla="*/ 30 w 103"/>
              <a:gd name="T43" fmla="*/ 139 h 221"/>
              <a:gd name="T44" fmla="*/ 27 w 103"/>
              <a:gd name="T45" fmla="*/ 122 h 221"/>
              <a:gd name="T46" fmla="*/ 27 w 103"/>
              <a:gd name="T47" fmla="*/ 103 h 221"/>
              <a:gd name="T48" fmla="*/ 32 w 103"/>
              <a:gd name="T49" fmla="*/ 84 h 221"/>
              <a:gd name="T50" fmla="*/ 38 w 103"/>
              <a:gd name="T51" fmla="*/ 70 h 221"/>
              <a:gd name="T52" fmla="*/ 46 w 103"/>
              <a:gd name="T53" fmla="*/ 57 h 221"/>
              <a:gd name="T54" fmla="*/ 56 w 103"/>
              <a:gd name="T55" fmla="*/ 46 h 221"/>
              <a:gd name="T56" fmla="*/ 66 w 103"/>
              <a:gd name="T57" fmla="*/ 35 h 221"/>
              <a:gd name="T58" fmla="*/ 76 w 103"/>
              <a:gd name="T59" fmla="*/ 25 h 221"/>
              <a:gd name="T60" fmla="*/ 86 w 103"/>
              <a:gd name="T61" fmla="*/ 17 h 221"/>
              <a:gd name="T62" fmla="*/ 96 w 103"/>
              <a:gd name="T63" fmla="*/ 8 h 221"/>
              <a:gd name="T64" fmla="*/ 103 w 103"/>
              <a:gd name="T65" fmla="*/ 1 h 221"/>
              <a:gd name="T66" fmla="*/ 96 w 103"/>
              <a:gd name="T67" fmla="*/ 0 h 221"/>
              <a:gd name="T68" fmla="*/ 84 w 103"/>
              <a:gd name="T69" fmla="*/ 5 h 221"/>
              <a:gd name="T70" fmla="*/ 69 w 103"/>
              <a:gd name="T71" fmla="*/ 17 h 221"/>
              <a:gd name="T72" fmla="*/ 51 w 103"/>
              <a:gd name="T73" fmla="*/ 33 h 221"/>
              <a:gd name="T74" fmla="*/ 34 w 103"/>
              <a:gd name="T75" fmla="*/ 53 h 221"/>
              <a:gd name="T76" fmla="*/ 18 w 103"/>
              <a:gd name="T77" fmla="*/ 75 h 221"/>
              <a:gd name="T78" fmla="*/ 7 w 103"/>
              <a:gd name="T79" fmla="*/ 98 h 221"/>
              <a:gd name="T80" fmla="*/ 0 w 103"/>
              <a:gd name="T81" fmla="*/ 121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1">
                <a:moveTo>
                  <a:pt x="0" y="121"/>
                </a:moveTo>
                <a:lnTo>
                  <a:pt x="0" y="139"/>
                </a:lnTo>
                <a:lnTo>
                  <a:pt x="4" y="156"/>
                </a:lnTo>
                <a:lnTo>
                  <a:pt x="12" y="172"/>
                </a:lnTo>
                <a:lnTo>
                  <a:pt x="22" y="186"/>
                </a:lnTo>
                <a:lnTo>
                  <a:pt x="35" y="197"/>
                </a:lnTo>
                <a:lnTo>
                  <a:pt x="50" y="208"/>
                </a:lnTo>
                <a:lnTo>
                  <a:pt x="66" y="216"/>
                </a:lnTo>
                <a:lnTo>
                  <a:pt x="83" y="220"/>
                </a:lnTo>
                <a:lnTo>
                  <a:pt x="89" y="221"/>
                </a:lnTo>
                <a:lnTo>
                  <a:pt x="94" y="219"/>
                </a:lnTo>
                <a:lnTo>
                  <a:pt x="98" y="216"/>
                </a:lnTo>
                <a:lnTo>
                  <a:pt x="100" y="211"/>
                </a:lnTo>
                <a:lnTo>
                  <a:pt x="100" y="206"/>
                </a:lnTo>
                <a:lnTo>
                  <a:pt x="99" y="201"/>
                </a:lnTo>
                <a:lnTo>
                  <a:pt x="96" y="196"/>
                </a:lnTo>
                <a:lnTo>
                  <a:pt x="91" y="194"/>
                </a:lnTo>
                <a:lnTo>
                  <a:pt x="74" y="188"/>
                </a:lnTo>
                <a:lnTo>
                  <a:pt x="58" y="179"/>
                </a:lnTo>
                <a:lnTo>
                  <a:pt x="45" y="168"/>
                </a:lnTo>
                <a:lnTo>
                  <a:pt x="36" y="155"/>
                </a:lnTo>
                <a:lnTo>
                  <a:pt x="30" y="139"/>
                </a:lnTo>
                <a:lnTo>
                  <a:pt x="27" y="122"/>
                </a:lnTo>
                <a:lnTo>
                  <a:pt x="27" y="103"/>
                </a:lnTo>
                <a:lnTo>
                  <a:pt x="32" y="84"/>
                </a:lnTo>
                <a:lnTo>
                  <a:pt x="38" y="70"/>
                </a:lnTo>
                <a:lnTo>
                  <a:pt x="46" y="57"/>
                </a:lnTo>
                <a:lnTo>
                  <a:pt x="56" y="46"/>
                </a:lnTo>
                <a:lnTo>
                  <a:pt x="66" y="35"/>
                </a:lnTo>
                <a:lnTo>
                  <a:pt x="76" y="25"/>
                </a:lnTo>
                <a:lnTo>
                  <a:pt x="86" y="17"/>
                </a:lnTo>
                <a:lnTo>
                  <a:pt x="96" y="8"/>
                </a:lnTo>
                <a:lnTo>
                  <a:pt x="103" y="1"/>
                </a:lnTo>
                <a:lnTo>
                  <a:pt x="96" y="0"/>
                </a:lnTo>
                <a:lnTo>
                  <a:pt x="84" y="5"/>
                </a:lnTo>
                <a:lnTo>
                  <a:pt x="69" y="17"/>
                </a:lnTo>
                <a:lnTo>
                  <a:pt x="51" y="33"/>
                </a:lnTo>
                <a:lnTo>
                  <a:pt x="34" y="53"/>
                </a:lnTo>
                <a:lnTo>
                  <a:pt x="18" y="75"/>
                </a:lnTo>
                <a:lnTo>
                  <a:pt x="7" y="98"/>
                </a:lnTo>
                <a:lnTo>
                  <a:pt x="0" y="12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07" name="Freeform 587"/>
          <p:cNvSpPr>
            <a:spLocks/>
          </p:cNvSpPr>
          <p:nvPr/>
        </p:nvSpPr>
        <p:spPr bwMode="auto">
          <a:xfrm>
            <a:off x="6337300" y="1731963"/>
            <a:ext cx="55563" cy="76200"/>
          </a:xfrm>
          <a:custGeom>
            <a:avLst/>
            <a:gdLst>
              <a:gd name="T0" fmla="*/ 186 w 221"/>
              <a:gd name="T1" fmla="*/ 115 h 288"/>
              <a:gd name="T2" fmla="*/ 197 w 221"/>
              <a:gd name="T3" fmla="*/ 133 h 288"/>
              <a:gd name="T4" fmla="*/ 202 w 221"/>
              <a:gd name="T5" fmla="*/ 153 h 288"/>
              <a:gd name="T6" fmla="*/ 199 w 221"/>
              <a:gd name="T7" fmla="*/ 174 h 288"/>
              <a:gd name="T8" fmla="*/ 187 w 221"/>
              <a:gd name="T9" fmla="*/ 194 h 288"/>
              <a:gd name="T10" fmla="*/ 170 w 221"/>
              <a:gd name="T11" fmla="*/ 212 h 288"/>
              <a:gd name="T12" fmla="*/ 150 w 221"/>
              <a:gd name="T13" fmla="*/ 229 h 288"/>
              <a:gd name="T14" fmla="*/ 129 w 221"/>
              <a:gd name="T15" fmla="*/ 246 h 288"/>
              <a:gd name="T16" fmla="*/ 116 w 221"/>
              <a:gd name="T17" fmla="*/ 258 h 288"/>
              <a:gd name="T18" fmla="*/ 112 w 221"/>
              <a:gd name="T19" fmla="*/ 267 h 288"/>
              <a:gd name="T20" fmla="*/ 109 w 221"/>
              <a:gd name="T21" fmla="*/ 276 h 288"/>
              <a:gd name="T22" fmla="*/ 110 w 221"/>
              <a:gd name="T23" fmla="*/ 284 h 288"/>
              <a:gd name="T24" fmla="*/ 117 w 221"/>
              <a:gd name="T25" fmla="*/ 288 h 288"/>
              <a:gd name="T26" fmla="*/ 125 w 221"/>
              <a:gd name="T27" fmla="*/ 287 h 288"/>
              <a:gd name="T28" fmla="*/ 139 w 221"/>
              <a:gd name="T29" fmla="*/ 272 h 288"/>
              <a:gd name="T30" fmla="*/ 162 w 221"/>
              <a:gd name="T31" fmla="*/ 250 h 288"/>
              <a:gd name="T32" fmla="*/ 186 w 221"/>
              <a:gd name="T33" fmla="*/ 229 h 288"/>
              <a:gd name="T34" fmla="*/ 207 w 221"/>
              <a:gd name="T35" fmla="*/ 204 h 288"/>
              <a:gd name="T36" fmla="*/ 220 w 221"/>
              <a:gd name="T37" fmla="*/ 174 h 288"/>
              <a:gd name="T38" fmla="*/ 218 w 221"/>
              <a:gd name="T39" fmla="*/ 142 h 288"/>
              <a:gd name="T40" fmla="*/ 204 w 221"/>
              <a:gd name="T41" fmla="*/ 112 h 288"/>
              <a:gd name="T42" fmla="*/ 181 w 221"/>
              <a:gd name="T43" fmla="*/ 87 h 288"/>
              <a:gd name="T44" fmla="*/ 159 w 221"/>
              <a:gd name="T45" fmla="*/ 69 h 288"/>
              <a:gd name="T46" fmla="*/ 137 w 221"/>
              <a:gd name="T47" fmla="*/ 55 h 288"/>
              <a:gd name="T48" fmla="*/ 114 w 221"/>
              <a:gd name="T49" fmla="*/ 40 h 288"/>
              <a:gd name="T50" fmla="*/ 89 w 221"/>
              <a:gd name="T51" fmla="*/ 27 h 288"/>
              <a:gd name="T52" fmla="*/ 66 w 221"/>
              <a:gd name="T53" fmla="*/ 15 h 288"/>
              <a:gd name="T54" fmla="*/ 42 w 221"/>
              <a:gd name="T55" fmla="*/ 6 h 288"/>
              <a:gd name="T56" fmla="*/ 22 w 221"/>
              <a:gd name="T57" fmla="*/ 1 h 288"/>
              <a:gd name="T58" fmla="*/ 7 w 221"/>
              <a:gd name="T59" fmla="*/ 1 h 288"/>
              <a:gd name="T60" fmla="*/ 8 w 221"/>
              <a:gd name="T61" fmla="*/ 5 h 288"/>
              <a:gd name="T62" fmla="*/ 26 w 221"/>
              <a:gd name="T63" fmla="*/ 13 h 288"/>
              <a:gd name="T64" fmla="*/ 47 w 221"/>
              <a:gd name="T65" fmla="*/ 22 h 288"/>
              <a:gd name="T66" fmla="*/ 71 w 221"/>
              <a:gd name="T67" fmla="*/ 34 h 288"/>
              <a:gd name="T68" fmla="*/ 96 w 221"/>
              <a:gd name="T69" fmla="*/ 48 h 288"/>
              <a:gd name="T70" fmla="*/ 121 w 221"/>
              <a:gd name="T71" fmla="*/ 64 h 288"/>
              <a:gd name="T72" fmla="*/ 146 w 221"/>
              <a:gd name="T73" fmla="*/ 81 h 288"/>
              <a:gd name="T74" fmla="*/ 169 w 221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1" h="288">
                <a:moveTo>
                  <a:pt x="179" y="108"/>
                </a:moveTo>
                <a:lnTo>
                  <a:pt x="186" y="115"/>
                </a:lnTo>
                <a:lnTo>
                  <a:pt x="193" y="124"/>
                </a:lnTo>
                <a:lnTo>
                  <a:pt x="197" y="133"/>
                </a:lnTo>
                <a:lnTo>
                  <a:pt x="201" y="143"/>
                </a:lnTo>
                <a:lnTo>
                  <a:pt x="202" y="153"/>
                </a:lnTo>
                <a:lnTo>
                  <a:pt x="202" y="163"/>
                </a:lnTo>
                <a:lnTo>
                  <a:pt x="199" y="174"/>
                </a:lnTo>
                <a:lnTo>
                  <a:pt x="195" y="184"/>
                </a:lnTo>
                <a:lnTo>
                  <a:pt x="187" y="194"/>
                </a:lnTo>
                <a:lnTo>
                  <a:pt x="179" y="204"/>
                </a:lnTo>
                <a:lnTo>
                  <a:pt x="170" y="212"/>
                </a:lnTo>
                <a:lnTo>
                  <a:pt x="159" y="221"/>
                </a:lnTo>
                <a:lnTo>
                  <a:pt x="150" y="229"/>
                </a:lnTo>
                <a:lnTo>
                  <a:pt x="139" y="237"/>
                </a:lnTo>
                <a:lnTo>
                  <a:pt x="129" y="246"/>
                </a:lnTo>
                <a:lnTo>
                  <a:pt x="119" y="255"/>
                </a:lnTo>
                <a:lnTo>
                  <a:pt x="116" y="258"/>
                </a:lnTo>
                <a:lnTo>
                  <a:pt x="114" y="263"/>
                </a:lnTo>
                <a:lnTo>
                  <a:pt x="112" y="267"/>
                </a:lnTo>
                <a:lnTo>
                  <a:pt x="110" y="271"/>
                </a:lnTo>
                <a:lnTo>
                  <a:pt x="109" y="276"/>
                </a:lnTo>
                <a:lnTo>
                  <a:pt x="109" y="280"/>
                </a:lnTo>
                <a:lnTo>
                  <a:pt x="110" y="284"/>
                </a:lnTo>
                <a:lnTo>
                  <a:pt x="113" y="287"/>
                </a:lnTo>
                <a:lnTo>
                  <a:pt x="117" y="288"/>
                </a:lnTo>
                <a:lnTo>
                  <a:pt x="121" y="288"/>
                </a:lnTo>
                <a:lnTo>
                  <a:pt x="125" y="287"/>
                </a:lnTo>
                <a:lnTo>
                  <a:pt x="129" y="284"/>
                </a:lnTo>
                <a:lnTo>
                  <a:pt x="139" y="272"/>
                </a:lnTo>
                <a:lnTo>
                  <a:pt x="151" y="261"/>
                </a:lnTo>
                <a:lnTo>
                  <a:pt x="162" y="250"/>
                </a:lnTo>
                <a:lnTo>
                  <a:pt x="175" y="239"/>
                </a:lnTo>
                <a:lnTo>
                  <a:pt x="186" y="229"/>
                </a:lnTo>
                <a:lnTo>
                  <a:pt x="197" y="217"/>
                </a:lnTo>
                <a:lnTo>
                  <a:pt x="207" y="204"/>
                </a:lnTo>
                <a:lnTo>
                  <a:pt x="215" y="190"/>
                </a:lnTo>
                <a:lnTo>
                  <a:pt x="220" y="174"/>
                </a:lnTo>
                <a:lnTo>
                  <a:pt x="221" y="158"/>
                </a:lnTo>
                <a:lnTo>
                  <a:pt x="218" y="142"/>
                </a:lnTo>
                <a:lnTo>
                  <a:pt x="213" y="127"/>
                </a:lnTo>
                <a:lnTo>
                  <a:pt x="204" y="112"/>
                </a:lnTo>
                <a:lnTo>
                  <a:pt x="194" y="99"/>
                </a:lnTo>
                <a:lnTo>
                  <a:pt x="181" y="87"/>
                </a:lnTo>
                <a:lnTo>
                  <a:pt x="169" y="77"/>
                </a:lnTo>
                <a:lnTo>
                  <a:pt x="159" y="69"/>
                </a:lnTo>
                <a:lnTo>
                  <a:pt x="149" y="63"/>
                </a:lnTo>
                <a:lnTo>
                  <a:pt x="137" y="55"/>
                </a:lnTo>
                <a:lnTo>
                  <a:pt x="125" y="48"/>
                </a:lnTo>
                <a:lnTo>
                  <a:pt x="114" y="40"/>
                </a:lnTo>
                <a:lnTo>
                  <a:pt x="101" y="33"/>
                </a:lnTo>
                <a:lnTo>
                  <a:pt x="89" y="27"/>
                </a:lnTo>
                <a:lnTo>
                  <a:pt x="77" y="20"/>
                </a:lnTo>
                <a:lnTo>
                  <a:pt x="66" y="15"/>
                </a:lnTo>
                <a:lnTo>
                  <a:pt x="54" y="9"/>
                </a:lnTo>
                <a:lnTo>
                  <a:pt x="42" y="6"/>
                </a:lnTo>
                <a:lnTo>
                  <a:pt x="32" y="3"/>
                </a:lnTo>
                <a:lnTo>
                  <a:pt x="22" y="1"/>
                </a:lnTo>
                <a:lnTo>
                  <a:pt x="14" y="0"/>
                </a:lnTo>
                <a:lnTo>
                  <a:pt x="7" y="1"/>
                </a:lnTo>
                <a:lnTo>
                  <a:pt x="0" y="3"/>
                </a:lnTo>
                <a:lnTo>
                  <a:pt x="8" y="5"/>
                </a:lnTo>
                <a:lnTo>
                  <a:pt x="16" y="8"/>
                </a:lnTo>
                <a:lnTo>
                  <a:pt x="26" y="13"/>
                </a:lnTo>
                <a:lnTo>
                  <a:pt x="35" y="17"/>
                </a:lnTo>
                <a:lnTo>
                  <a:pt x="47" y="22"/>
                </a:lnTo>
                <a:lnTo>
                  <a:pt x="58" y="28"/>
                </a:lnTo>
                <a:lnTo>
                  <a:pt x="71" y="34"/>
                </a:lnTo>
                <a:lnTo>
                  <a:pt x="83" y="40"/>
                </a:lnTo>
                <a:lnTo>
                  <a:pt x="96" y="48"/>
                </a:lnTo>
                <a:lnTo>
                  <a:pt x="109" y="55"/>
                </a:lnTo>
                <a:lnTo>
                  <a:pt x="121" y="64"/>
                </a:lnTo>
                <a:lnTo>
                  <a:pt x="134" y="72"/>
                </a:lnTo>
                <a:lnTo>
                  <a:pt x="146" y="81"/>
                </a:lnTo>
                <a:lnTo>
                  <a:pt x="158" y="90"/>
                </a:lnTo>
                <a:lnTo>
                  <a:pt x="169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08" name="Freeform 588"/>
          <p:cNvSpPr>
            <a:spLocks/>
          </p:cNvSpPr>
          <p:nvPr/>
        </p:nvSpPr>
        <p:spPr bwMode="auto">
          <a:xfrm>
            <a:off x="6276975" y="1820863"/>
            <a:ext cx="17463" cy="46037"/>
          </a:xfrm>
          <a:custGeom>
            <a:avLst/>
            <a:gdLst>
              <a:gd name="T0" fmla="*/ 28 w 74"/>
              <a:gd name="T1" fmla="*/ 12 h 174"/>
              <a:gd name="T2" fmla="*/ 26 w 74"/>
              <a:gd name="T3" fmla="*/ 7 h 174"/>
              <a:gd name="T4" fmla="*/ 23 w 74"/>
              <a:gd name="T5" fmla="*/ 3 h 174"/>
              <a:gd name="T6" fmla="*/ 17 w 74"/>
              <a:gd name="T7" fmla="*/ 1 h 174"/>
              <a:gd name="T8" fmla="*/ 12 w 74"/>
              <a:gd name="T9" fmla="*/ 0 h 174"/>
              <a:gd name="T10" fmla="*/ 7 w 74"/>
              <a:gd name="T11" fmla="*/ 2 h 174"/>
              <a:gd name="T12" fmla="*/ 3 w 74"/>
              <a:gd name="T13" fmla="*/ 5 h 174"/>
              <a:gd name="T14" fmla="*/ 0 w 74"/>
              <a:gd name="T15" fmla="*/ 10 h 174"/>
              <a:gd name="T16" fmla="*/ 0 w 74"/>
              <a:gd name="T17" fmla="*/ 16 h 174"/>
              <a:gd name="T18" fmla="*/ 5 w 74"/>
              <a:gd name="T19" fmla="*/ 39 h 174"/>
              <a:gd name="T20" fmla="*/ 13 w 74"/>
              <a:gd name="T21" fmla="*/ 66 h 174"/>
              <a:gd name="T22" fmla="*/ 24 w 74"/>
              <a:gd name="T23" fmla="*/ 92 h 174"/>
              <a:gd name="T24" fmla="*/ 36 w 74"/>
              <a:gd name="T25" fmla="*/ 118 h 174"/>
              <a:gd name="T26" fmla="*/ 49 w 74"/>
              <a:gd name="T27" fmla="*/ 141 h 174"/>
              <a:gd name="T28" fmla="*/ 61 w 74"/>
              <a:gd name="T29" fmla="*/ 159 h 174"/>
              <a:gd name="T30" fmla="*/ 69 w 74"/>
              <a:gd name="T31" fmla="*/ 171 h 174"/>
              <a:gd name="T32" fmla="*/ 74 w 74"/>
              <a:gd name="T33" fmla="*/ 174 h 174"/>
              <a:gd name="T34" fmla="*/ 72 w 74"/>
              <a:gd name="T35" fmla="*/ 162 h 174"/>
              <a:gd name="T36" fmla="*/ 67 w 74"/>
              <a:gd name="T37" fmla="*/ 147 h 174"/>
              <a:gd name="T38" fmla="*/ 61 w 74"/>
              <a:gd name="T39" fmla="*/ 128 h 174"/>
              <a:gd name="T40" fmla="*/ 53 w 74"/>
              <a:gd name="T41" fmla="*/ 105 h 174"/>
              <a:gd name="T42" fmla="*/ 46 w 74"/>
              <a:gd name="T43" fmla="*/ 82 h 174"/>
              <a:gd name="T44" fmla="*/ 38 w 74"/>
              <a:gd name="T45" fmla="*/ 58 h 174"/>
              <a:gd name="T46" fmla="*/ 32 w 74"/>
              <a:gd name="T47" fmla="*/ 35 h 174"/>
              <a:gd name="T48" fmla="*/ 28 w 74"/>
              <a:gd name="T49" fmla="*/ 1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4" h="174">
                <a:moveTo>
                  <a:pt x="28" y="12"/>
                </a:moveTo>
                <a:lnTo>
                  <a:pt x="26" y="7"/>
                </a:lnTo>
                <a:lnTo>
                  <a:pt x="23" y="3"/>
                </a:lnTo>
                <a:lnTo>
                  <a:pt x="17" y="1"/>
                </a:lnTo>
                <a:lnTo>
                  <a:pt x="12" y="0"/>
                </a:lnTo>
                <a:lnTo>
                  <a:pt x="7" y="2"/>
                </a:lnTo>
                <a:lnTo>
                  <a:pt x="3" y="5"/>
                </a:lnTo>
                <a:lnTo>
                  <a:pt x="0" y="10"/>
                </a:lnTo>
                <a:lnTo>
                  <a:pt x="0" y="16"/>
                </a:lnTo>
                <a:lnTo>
                  <a:pt x="5" y="39"/>
                </a:lnTo>
                <a:lnTo>
                  <a:pt x="13" y="66"/>
                </a:lnTo>
                <a:lnTo>
                  <a:pt x="24" y="92"/>
                </a:lnTo>
                <a:lnTo>
                  <a:pt x="36" y="118"/>
                </a:lnTo>
                <a:lnTo>
                  <a:pt x="49" y="141"/>
                </a:lnTo>
                <a:lnTo>
                  <a:pt x="61" y="159"/>
                </a:lnTo>
                <a:lnTo>
                  <a:pt x="69" y="171"/>
                </a:lnTo>
                <a:lnTo>
                  <a:pt x="74" y="174"/>
                </a:lnTo>
                <a:lnTo>
                  <a:pt x="72" y="162"/>
                </a:lnTo>
                <a:lnTo>
                  <a:pt x="67" y="147"/>
                </a:lnTo>
                <a:lnTo>
                  <a:pt x="61" y="128"/>
                </a:lnTo>
                <a:lnTo>
                  <a:pt x="53" y="105"/>
                </a:lnTo>
                <a:lnTo>
                  <a:pt x="46" y="82"/>
                </a:lnTo>
                <a:lnTo>
                  <a:pt x="38" y="58"/>
                </a:lnTo>
                <a:lnTo>
                  <a:pt x="32" y="35"/>
                </a:lnTo>
                <a:lnTo>
                  <a:pt x="28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09" name="Freeform 589"/>
          <p:cNvSpPr>
            <a:spLocks/>
          </p:cNvSpPr>
          <p:nvPr/>
        </p:nvSpPr>
        <p:spPr bwMode="auto">
          <a:xfrm>
            <a:off x="6269038" y="1797050"/>
            <a:ext cx="9525" cy="22225"/>
          </a:xfrm>
          <a:custGeom>
            <a:avLst/>
            <a:gdLst>
              <a:gd name="T0" fmla="*/ 20 w 39"/>
              <a:gd name="T1" fmla="*/ 9 h 87"/>
              <a:gd name="T2" fmla="*/ 19 w 39"/>
              <a:gd name="T3" fmla="*/ 5 h 87"/>
              <a:gd name="T4" fmla="*/ 16 w 39"/>
              <a:gd name="T5" fmla="*/ 2 h 87"/>
              <a:gd name="T6" fmla="*/ 13 w 39"/>
              <a:gd name="T7" fmla="*/ 0 h 87"/>
              <a:gd name="T8" fmla="*/ 8 w 39"/>
              <a:gd name="T9" fmla="*/ 0 h 87"/>
              <a:gd name="T10" fmla="*/ 5 w 39"/>
              <a:gd name="T11" fmla="*/ 1 h 87"/>
              <a:gd name="T12" fmla="*/ 2 w 39"/>
              <a:gd name="T13" fmla="*/ 3 h 87"/>
              <a:gd name="T14" fmla="*/ 0 w 39"/>
              <a:gd name="T15" fmla="*/ 6 h 87"/>
              <a:gd name="T16" fmla="*/ 0 w 39"/>
              <a:gd name="T17" fmla="*/ 10 h 87"/>
              <a:gd name="T18" fmla="*/ 0 w 39"/>
              <a:gd name="T19" fmla="*/ 22 h 87"/>
              <a:gd name="T20" fmla="*/ 3 w 39"/>
              <a:gd name="T21" fmla="*/ 35 h 87"/>
              <a:gd name="T22" fmla="*/ 7 w 39"/>
              <a:gd name="T23" fmla="*/ 48 h 87"/>
              <a:gd name="T24" fmla="*/ 13 w 39"/>
              <a:gd name="T25" fmla="*/ 60 h 87"/>
              <a:gd name="T26" fmla="*/ 19 w 39"/>
              <a:gd name="T27" fmla="*/ 72 h 87"/>
              <a:gd name="T28" fmla="*/ 25 w 39"/>
              <a:gd name="T29" fmla="*/ 81 h 87"/>
              <a:gd name="T30" fmla="*/ 33 w 39"/>
              <a:gd name="T31" fmla="*/ 86 h 87"/>
              <a:gd name="T32" fmla="*/ 38 w 39"/>
              <a:gd name="T33" fmla="*/ 87 h 87"/>
              <a:gd name="T34" fmla="*/ 39 w 39"/>
              <a:gd name="T35" fmla="*/ 70 h 87"/>
              <a:gd name="T36" fmla="*/ 34 w 39"/>
              <a:gd name="T37" fmla="*/ 50 h 87"/>
              <a:gd name="T38" fmla="*/ 27 w 39"/>
              <a:gd name="T39" fmla="*/ 29 h 87"/>
              <a:gd name="T40" fmla="*/ 20 w 39"/>
              <a:gd name="T41" fmla="*/ 9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87">
                <a:moveTo>
                  <a:pt x="20" y="9"/>
                </a:moveTo>
                <a:lnTo>
                  <a:pt x="19" y="5"/>
                </a:lnTo>
                <a:lnTo>
                  <a:pt x="16" y="2"/>
                </a:lnTo>
                <a:lnTo>
                  <a:pt x="13" y="0"/>
                </a:lnTo>
                <a:lnTo>
                  <a:pt x="8" y="0"/>
                </a:lnTo>
                <a:lnTo>
                  <a:pt x="5" y="1"/>
                </a:lnTo>
                <a:lnTo>
                  <a:pt x="2" y="3"/>
                </a:lnTo>
                <a:lnTo>
                  <a:pt x="0" y="6"/>
                </a:lnTo>
                <a:lnTo>
                  <a:pt x="0" y="10"/>
                </a:lnTo>
                <a:lnTo>
                  <a:pt x="0" y="22"/>
                </a:lnTo>
                <a:lnTo>
                  <a:pt x="3" y="35"/>
                </a:lnTo>
                <a:lnTo>
                  <a:pt x="7" y="48"/>
                </a:lnTo>
                <a:lnTo>
                  <a:pt x="13" y="60"/>
                </a:lnTo>
                <a:lnTo>
                  <a:pt x="19" y="72"/>
                </a:lnTo>
                <a:lnTo>
                  <a:pt x="25" y="81"/>
                </a:lnTo>
                <a:lnTo>
                  <a:pt x="33" y="86"/>
                </a:lnTo>
                <a:lnTo>
                  <a:pt x="38" y="87"/>
                </a:lnTo>
                <a:lnTo>
                  <a:pt x="39" y="70"/>
                </a:lnTo>
                <a:lnTo>
                  <a:pt x="34" y="50"/>
                </a:lnTo>
                <a:lnTo>
                  <a:pt x="27" y="29"/>
                </a:lnTo>
                <a:lnTo>
                  <a:pt x="2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10" name="Freeform 590"/>
          <p:cNvSpPr>
            <a:spLocks/>
          </p:cNvSpPr>
          <p:nvPr/>
        </p:nvSpPr>
        <p:spPr bwMode="auto">
          <a:xfrm>
            <a:off x="6261100" y="1781175"/>
            <a:ext cx="7938" cy="12700"/>
          </a:xfrm>
          <a:custGeom>
            <a:avLst/>
            <a:gdLst>
              <a:gd name="T0" fmla="*/ 18 w 34"/>
              <a:gd name="T1" fmla="*/ 7 h 51"/>
              <a:gd name="T2" fmla="*/ 18 w 34"/>
              <a:gd name="T3" fmla="*/ 8 h 51"/>
              <a:gd name="T4" fmla="*/ 18 w 34"/>
              <a:gd name="T5" fmla="*/ 8 h 51"/>
              <a:gd name="T6" fmla="*/ 18 w 34"/>
              <a:gd name="T7" fmla="*/ 8 h 51"/>
              <a:gd name="T8" fmla="*/ 18 w 34"/>
              <a:gd name="T9" fmla="*/ 8 h 51"/>
              <a:gd name="T10" fmla="*/ 17 w 34"/>
              <a:gd name="T11" fmla="*/ 5 h 51"/>
              <a:gd name="T12" fmla="*/ 14 w 34"/>
              <a:gd name="T13" fmla="*/ 1 h 51"/>
              <a:gd name="T14" fmla="*/ 11 w 34"/>
              <a:gd name="T15" fmla="*/ 0 h 51"/>
              <a:gd name="T16" fmla="*/ 7 w 34"/>
              <a:gd name="T17" fmla="*/ 0 h 51"/>
              <a:gd name="T18" fmla="*/ 4 w 34"/>
              <a:gd name="T19" fmla="*/ 1 h 51"/>
              <a:gd name="T20" fmla="*/ 1 w 34"/>
              <a:gd name="T21" fmla="*/ 5 h 51"/>
              <a:gd name="T22" fmla="*/ 0 w 34"/>
              <a:gd name="T23" fmla="*/ 8 h 51"/>
              <a:gd name="T24" fmla="*/ 0 w 34"/>
              <a:gd name="T25" fmla="*/ 11 h 51"/>
              <a:gd name="T26" fmla="*/ 1 w 34"/>
              <a:gd name="T27" fmla="*/ 16 h 51"/>
              <a:gd name="T28" fmla="*/ 4 w 34"/>
              <a:gd name="T29" fmla="*/ 23 h 51"/>
              <a:gd name="T30" fmla="*/ 8 w 34"/>
              <a:gd name="T31" fmla="*/ 30 h 51"/>
              <a:gd name="T32" fmla="*/ 13 w 34"/>
              <a:gd name="T33" fmla="*/ 37 h 51"/>
              <a:gd name="T34" fmla="*/ 18 w 34"/>
              <a:gd name="T35" fmla="*/ 43 h 51"/>
              <a:gd name="T36" fmla="*/ 25 w 34"/>
              <a:gd name="T37" fmla="*/ 47 h 51"/>
              <a:gd name="T38" fmla="*/ 30 w 34"/>
              <a:gd name="T39" fmla="*/ 51 h 51"/>
              <a:gd name="T40" fmla="*/ 34 w 34"/>
              <a:gd name="T41" fmla="*/ 51 h 51"/>
              <a:gd name="T42" fmla="*/ 33 w 34"/>
              <a:gd name="T43" fmla="*/ 40 h 51"/>
              <a:gd name="T44" fmla="*/ 29 w 34"/>
              <a:gd name="T45" fmla="*/ 27 h 51"/>
              <a:gd name="T46" fmla="*/ 23 w 34"/>
              <a:gd name="T47" fmla="*/ 15 h 51"/>
              <a:gd name="T48" fmla="*/ 18 w 34"/>
              <a:gd name="T49" fmla="*/ 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4" h="51">
                <a:moveTo>
                  <a:pt x="18" y="7"/>
                </a:moveTo>
                <a:lnTo>
                  <a:pt x="18" y="8"/>
                </a:lnTo>
                <a:lnTo>
                  <a:pt x="18" y="8"/>
                </a:lnTo>
                <a:lnTo>
                  <a:pt x="18" y="8"/>
                </a:lnTo>
                <a:lnTo>
                  <a:pt x="18" y="8"/>
                </a:lnTo>
                <a:lnTo>
                  <a:pt x="17" y="5"/>
                </a:lnTo>
                <a:lnTo>
                  <a:pt x="14" y="1"/>
                </a:lnTo>
                <a:lnTo>
                  <a:pt x="11" y="0"/>
                </a:lnTo>
                <a:lnTo>
                  <a:pt x="7" y="0"/>
                </a:lnTo>
                <a:lnTo>
                  <a:pt x="4" y="1"/>
                </a:lnTo>
                <a:lnTo>
                  <a:pt x="1" y="5"/>
                </a:lnTo>
                <a:lnTo>
                  <a:pt x="0" y="8"/>
                </a:lnTo>
                <a:lnTo>
                  <a:pt x="0" y="11"/>
                </a:lnTo>
                <a:lnTo>
                  <a:pt x="1" y="16"/>
                </a:lnTo>
                <a:lnTo>
                  <a:pt x="4" y="23"/>
                </a:lnTo>
                <a:lnTo>
                  <a:pt x="8" y="30"/>
                </a:lnTo>
                <a:lnTo>
                  <a:pt x="13" y="37"/>
                </a:lnTo>
                <a:lnTo>
                  <a:pt x="18" y="43"/>
                </a:lnTo>
                <a:lnTo>
                  <a:pt x="25" y="47"/>
                </a:lnTo>
                <a:lnTo>
                  <a:pt x="30" y="51"/>
                </a:lnTo>
                <a:lnTo>
                  <a:pt x="34" y="51"/>
                </a:lnTo>
                <a:lnTo>
                  <a:pt x="33" y="40"/>
                </a:lnTo>
                <a:lnTo>
                  <a:pt x="29" y="27"/>
                </a:lnTo>
                <a:lnTo>
                  <a:pt x="23" y="15"/>
                </a:lnTo>
                <a:lnTo>
                  <a:pt x="18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11" name="Freeform 591"/>
          <p:cNvSpPr>
            <a:spLocks/>
          </p:cNvSpPr>
          <p:nvPr/>
        </p:nvSpPr>
        <p:spPr bwMode="auto">
          <a:xfrm>
            <a:off x="6251575" y="1770063"/>
            <a:ext cx="12700" cy="6350"/>
          </a:xfrm>
          <a:custGeom>
            <a:avLst/>
            <a:gdLst>
              <a:gd name="T0" fmla="*/ 37 w 46"/>
              <a:gd name="T1" fmla="*/ 24 h 33"/>
              <a:gd name="T2" fmla="*/ 41 w 46"/>
              <a:gd name="T3" fmla="*/ 22 h 33"/>
              <a:gd name="T4" fmla="*/ 45 w 46"/>
              <a:gd name="T5" fmla="*/ 19 h 33"/>
              <a:gd name="T6" fmla="*/ 46 w 46"/>
              <a:gd name="T7" fmla="*/ 15 h 33"/>
              <a:gd name="T8" fmla="*/ 46 w 46"/>
              <a:gd name="T9" fmla="*/ 10 h 33"/>
              <a:gd name="T10" fmla="*/ 44 w 46"/>
              <a:gd name="T11" fmla="*/ 5 h 33"/>
              <a:gd name="T12" fmla="*/ 41 w 46"/>
              <a:gd name="T13" fmla="*/ 2 h 33"/>
              <a:gd name="T14" fmla="*/ 37 w 46"/>
              <a:gd name="T15" fmla="*/ 0 h 33"/>
              <a:gd name="T16" fmla="*/ 32 w 46"/>
              <a:gd name="T17" fmla="*/ 0 h 33"/>
              <a:gd name="T18" fmla="*/ 29 w 46"/>
              <a:gd name="T19" fmla="*/ 0 h 33"/>
              <a:gd name="T20" fmla="*/ 25 w 46"/>
              <a:gd name="T21" fmla="*/ 1 h 33"/>
              <a:gd name="T22" fmla="*/ 19 w 46"/>
              <a:gd name="T23" fmla="*/ 3 h 33"/>
              <a:gd name="T24" fmla="*/ 12 w 46"/>
              <a:gd name="T25" fmla="*/ 7 h 33"/>
              <a:gd name="T26" fmla="*/ 5 w 46"/>
              <a:gd name="T27" fmla="*/ 14 h 33"/>
              <a:gd name="T28" fmla="*/ 2 w 46"/>
              <a:gd name="T29" fmla="*/ 20 h 33"/>
              <a:gd name="T30" fmla="*/ 0 w 46"/>
              <a:gd name="T31" fmla="*/ 26 h 33"/>
              <a:gd name="T32" fmla="*/ 0 w 46"/>
              <a:gd name="T33" fmla="*/ 29 h 33"/>
              <a:gd name="T34" fmla="*/ 3 w 46"/>
              <a:gd name="T35" fmla="*/ 31 h 33"/>
              <a:gd name="T36" fmla="*/ 7 w 46"/>
              <a:gd name="T37" fmla="*/ 33 h 33"/>
              <a:gd name="T38" fmla="*/ 12 w 46"/>
              <a:gd name="T39" fmla="*/ 33 h 33"/>
              <a:gd name="T40" fmla="*/ 16 w 46"/>
              <a:gd name="T41" fmla="*/ 33 h 33"/>
              <a:gd name="T42" fmla="*/ 21 w 46"/>
              <a:gd name="T43" fmla="*/ 31 h 33"/>
              <a:gd name="T44" fmla="*/ 26 w 46"/>
              <a:gd name="T45" fmla="*/ 30 h 33"/>
              <a:gd name="T46" fmla="*/ 32 w 46"/>
              <a:gd name="T47" fmla="*/ 28 h 33"/>
              <a:gd name="T48" fmla="*/ 37 w 46"/>
              <a:gd name="T49" fmla="*/ 24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6" h="33">
                <a:moveTo>
                  <a:pt x="37" y="24"/>
                </a:moveTo>
                <a:lnTo>
                  <a:pt x="41" y="22"/>
                </a:lnTo>
                <a:lnTo>
                  <a:pt x="45" y="19"/>
                </a:lnTo>
                <a:lnTo>
                  <a:pt x="46" y="15"/>
                </a:lnTo>
                <a:lnTo>
                  <a:pt x="46" y="10"/>
                </a:lnTo>
                <a:lnTo>
                  <a:pt x="44" y="5"/>
                </a:lnTo>
                <a:lnTo>
                  <a:pt x="41" y="2"/>
                </a:lnTo>
                <a:lnTo>
                  <a:pt x="37" y="0"/>
                </a:lnTo>
                <a:lnTo>
                  <a:pt x="32" y="0"/>
                </a:lnTo>
                <a:lnTo>
                  <a:pt x="29" y="0"/>
                </a:lnTo>
                <a:lnTo>
                  <a:pt x="25" y="1"/>
                </a:lnTo>
                <a:lnTo>
                  <a:pt x="19" y="3"/>
                </a:lnTo>
                <a:lnTo>
                  <a:pt x="12" y="7"/>
                </a:lnTo>
                <a:lnTo>
                  <a:pt x="5" y="14"/>
                </a:lnTo>
                <a:lnTo>
                  <a:pt x="2" y="20"/>
                </a:lnTo>
                <a:lnTo>
                  <a:pt x="0" y="26"/>
                </a:lnTo>
                <a:lnTo>
                  <a:pt x="0" y="29"/>
                </a:lnTo>
                <a:lnTo>
                  <a:pt x="3" y="31"/>
                </a:lnTo>
                <a:lnTo>
                  <a:pt x="7" y="33"/>
                </a:lnTo>
                <a:lnTo>
                  <a:pt x="12" y="33"/>
                </a:lnTo>
                <a:lnTo>
                  <a:pt x="16" y="33"/>
                </a:lnTo>
                <a:lnTo>
                  <a:pt x="21" y="31"/>
                </a:lnTo>
                <a:lnTo>
                  <a:pt x="26" y="30"/>
                </a:lnTo>
                <a:lnTo>
                  <a:pt x="32" y="28"/>
                </a:lnTo>
                <a:lnTo>
                  <a:pt x="37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12" name="Freeform 592"/>
          <p:cNvSpPr>
            <a:spLocks/>
          </p:cNvSpPr>
          <p:nvPr/>
        </p:nvSpPr>
        <p:spPr bwMode="auto">
          <a:xfrm>
            <a:off x="6197600" y="1754188"/>
            <a:ext cx="46038" cy="57150"/>
          </a:xfrm>
          <a:custGeom>
            <a:avLst/>
            <a:gdLst>
              <a:gd name="T0" fmla="*/ 65 w 177"/>
              <a:gd name="T1" fmla="*/ 33 h 219"/>
              <a:gd name="T2" fmla="*/ 52 w 177"/>
              <a:gd name="T3" fmla="*/ 43 h 219"/>
              <a:gd name="T4" fmla="*/ 41 w 177"/>
              <a:gd name="T5" fmla="*/ 54 h 219"/>
              <a:gd name="T6" fmla="*/ 29 w 177"/>
              <a:gd name="T7" fmla="*/ 66 h 219"/>
              <a:gd name="T8" fmla="*/ 20 w 177"/>
              <a:gd name="T9" fmla="*/ 79 h 219"/>
              <a:gd name="T10" fmla="*/ 12 w 177"/>
              <a:gd name="T11" fmla="*/ 93 h 219"/>
              <a:gd name="T12" fmla="*/ 6 w 177"/>
              <a:gd name="T13" fmla="*/ 107 h 219"/>
              <a:gd name="T14" fmla="*/ 2 w 177"/>
              <a:gd name="T15" fmla="*/ 121 h 219"/>
              <a:gd name="T16" fmla="*/ 0 w 177"/>
              <a:gd name="T17" fmla="*/ 136 h 219"/>
              <a:gd name="T18" fmla="*/ 2 w 177"/>
              <a:gd name="T19" fmla="*/ 158 h 219"/>
              <a:gd name="T20" fmla="*/ 10 w 177"/>
              <a:gd name="T21" fmla="*/ 177 h 219"/>
              <a:gd name="T22" fmla="*/ 23 w 177"/>
              <a:gd name="T23" fmla="*/ 193 h 219"/>
              <a:gd name="T24" fmla="*/ 38 w 177"/>
              <a:gd name="T25" fmla="*/ 204 h 219"/>
              <a:gd name="T26" fmla="*/ 57 w 177"/>
              <a:gd name="T27" fmla="*/ 213 h 219"/>
              <a:gd name="T28" fmla="*/ 78 w 177"/>
              <a:gd name="T29" fmla="*/ 218 h 219"/>
              <a:gd name="T30" fmla="*/ 98 w 177"/>
              <a:gd name="T31" fmla="*/ 219 h 219"/>
              <a:gd name="T32" fmla="*/ 118 w 177"/>
              <a:gd name="T33" fmla="*/ 216 h 219"/>
              <a:gd name="T34" fmla="*/ 123 w 177"/>
              <a:gd name="T35" fmla="*/ 216 h 219"/>
              <a:gd name="T36" fmla="*/ 127 w 177"/>
              <a:gd name="T37" fmla="*/ 214 h 219"/>
              <a:gd name="T38" fmla="*/ 130 w 177"/>
              <a:gd name="T39" fmla="*/ 210 h 219"/>
              <a:gd name="T40" fmla="*/ 131 w 177"/>
              <a:gd name="T41" fmla="*/ 205 h 219"/>
              <a:gd name="T42" fmla="*/ 130 w 177"/>
              <a:gd name="T43" fmla="*/ 203 h 219"/>
              <a:gd name="T44" fmla="*/ 127 w 177"/>
              <a:gd name="T45" fmla="*/ 203 h 219"/>
              <a:gd name="T46" fmla="*/ 123 w 177"/>
              <a:gd name="T47" fmla="*/ 202 h 219"/>
              <a:gd name="T48" fmla="*/ 117 w 177"/>
              <a:gd name="T49" fmla="*/ 202 h 219"/>
              <a:gd name="T50" fmla="*/ 111 w 177"/>
              <a:gd name="T51" fmla="*/ 202 h 219"/>
              <a:gd name="T52" fmla="*/ 106 w 177"/>
              <a:gd name="T53" fmla="*/ 202 h 219"/>
              <a:gd name="T54" fmla="*/ 100 w 177"/>
              <a:gd name="T55" fmla="*/ 202 h 219"/>
              <a:gd name="T56" fmla="*/ 97 w 177"/>
              <a:gd name="T57" fmla="*/ 202 h 219"/>
              <a:gd name="T58" fmla="*/ 87 w 177"/>
              <a:gd name="T59" fmla="*/ 201 h 219"/>
              <a:gd name="T60" fmla="*/ 77 w 177"/>
              <a:gd name="T61" fmla="*/ 200 h 219"/>
              <a:gd name="T62" fmla="*/ 67 w 177"/>
              <a:gd name="T63" fmla="*/ 199 h 219"/>
              <a:gd name="T64" fmla="*/ 56 w 177"/>
              <a:gd name="T65" fmla="*/ 196 h 219"/>
              <a:gd name="T66" fmla="*/ 46 w 177"/>
              <a:gd name="T67" fmla="*/ 193 h 219"/>
              <a:gd name="T68" fmla="*/ 35 w 177"/>
              <a:gd name="T69" fmla="*/ 185 h 219"/>
              <a:gd name="T70" fmla="*/ 26 w 177"/>
              <a:gd name="T71" fmla="*/ 175 h 219"/>
              <a:gd name="T72" fmla="*/ 15 w 177"/>
              <a:gd name="T73" fmla="*/ 162 h 219"/>
              <a:gd name="T74" fmla="*/ 13 w 177"/>
              <a:gd name="T75" fmla="*/ 146 h 219"/>
              <a:gd name="T76" fmla="*/ 14 w 177"/>
              <a:gd name="T77" fmla="*/ 131 h 219"/>
              <a:gd name="T78" fmla="*/ 19 w 177"/>
              <a:gd name="T79" fmla="*/ 116 h 219"/>
              <a:gd name="T80" fmla="*/ 25 w 177"/>
              <a:gd name="T81" fmla="*/ 102 h 219"/>
              <a:gd name="T82" fmla="*/ 34 w 177"/>
              <a:gd name="T83" fmla="*/ 89 h 219"/>
              <a:gd name="T84" fmla="*/ 45 w 177"/>
              <a:gd name="T85" fmla="*/ 76 h 219"/>
              <a:gd name="T86" fmla="*/ 56 w 177"/>
              <a:gd name="T87" fmla="*/ 65 h 219"/>
              <a:gd name="T88" fmla="*/ 70 w 177"/>
              <a:gd name="T89" fmla="*/ 55 h 219"/>
              <a:gd name="T90" fmla="*/ 84 w 177"/>
              <a:gd name="T91" fmla="*/ 45 h 219"/>
              <a:gd name="T92" fmla="*/ 98 w 177"/>
              <a:gd name="T93" fmla="*/ 37 h 219"/>
              <a:gd name="T94" fmla="*/ 113 w 177"/>
              <a:gd name="T95" fmla="*/ 29 h 219"/>
              <a:gd name="T96" fmla="*/ 127 w 177"/>
              <a:gd name="T97" fmla="*/ 23 h 219"/>
              <a:gd name="T98" fmla="*/ 141 w 177"/>
              <a:gd name="T99" fmla="*/ 17 h 219"/>
              <a:gd name="T100" fmla="*/ 154 w 177"/>
              <a:gd name="T101" fmla="*/ 12 h 219"/>
              <a:gd name="T102" fmla="*/ 167 w 177"/>
              <a:gd name="T103" fmla="*/ 9 h 219"/>
              <a:gd name="T104" fmla="*/ 177 w 177"/>
              <a:gd name="T105" fmla="*/ 7 h 219"/>
              <a:gd name="T106" fmla="*/ 170 w 177"/>
              <a:gd name="T107" fmla="*/ 2 h 219"/>
              <a:gd name="T108" fmla="*/ 158 w 177"/>
              <a:gd name="T109" fmla="*/ 0 h 219"/>
              <a:gd name="T110" fmla="*/ 145 w 177"/>
              <a:gd name="T111" fmla="*/ 2 h 219"/>
              <a:gd name="T112" fmla="*/ 129 w 177"/>
              <a:gd name="T113" fmla="*/ 6 h 219"/>
              <a:gd name="T114" fmla="*/ 111 w 177"/>
              <a:gd name="T115" fmla="*/ 11 h 219"/>
              <a:gd name="T116" fmla="*/ 94 w 177"/>
              <a:gd name="T117" fmla="*/ 17 h 219"/>
              <a:gd name="T118" fmla="*/ 78 w 177"/>
              <a:gd name="T119" fmla="*/ 26 h 219"/>
              <a:gd name="T120" fmla="*/ 65 w 177"/>
              <a:gd name="T121" fmla="*/ 33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7" h="219">
                <a:moveTo>
                  <a:pt x="65" y="33"/>
                </a:moveTo>
                <a:lnTo>
                  <a:pt x="52" y="43"/>
                </a:lnTo>
                <a:lnTo>
                  <a:pt x="41" y="54"/>
                </a:lnTo>
                <a:lnTo>
                  <a:pt x="29" y="66"/>
                </a:lnTo>
                <a:lnTo>
                  <a:pt x="20" y="79"/>
                </a:lnTo>
                <a:lnTo>
                  <a:pt x="12" y="93"/>
                </a:lnTo>
                <a:lnTo>
                  <a:pt x="6" y="107"/>
                </a:lnTo>
                <a:lnTo>
                  <a:pt x="2" y="121"/>
                </a:lnTo>
                <a:lnTo>
                  <a:pt x="0" y="136"/>
                </a:lnTo>
                <a:lnTo>
                  <a:pt x="2" y="158"/>
                </a:lnTo>
                <a:lnTo>
                  <a:pt x="10" y="177"/>
                </a:lnTo>
                <a:lnTo>
                  <a:pt x="23" y="193"/>
                </a:lnTo>
                <a:lnTo>
                  <a:pt x="38" y="204"/>
                </a:lnTo>
                <a:lnTo>
                  <a:pt x="57" y="213"/>
                </a:lnTo>
                <a:lnTo>
                  <a:pt x="78" y="218"/>
                </a:lnTo>
                <a:lnTo>
                  <a:pt x="98" y="219"/>
                </a:lnTo>
                <a:lnTo>
                  <a:pt x="118" y="216"/>
                </a:lnTo>
                <a:lnTo>
                  <a:pt x="123" y="216"/>
                </a:lnTo>
                <a:lnTo>
                  <a:pt x="127" y="214"/>
                </a:lnTo>
                <a:lnTo>
                  <a:pt x="130" y="210"/>
                </a:lnTo>
                <a:lnTo>
                  <a:pt x="131" y="205"/>
                </a:lnTo>
                <a:lnTo>
                  <a:pt x="130" y="203"/>
                </a:lnTo>
                <a:lnTo>
                  <a:pt x="127" y="203"/>
                </a:lnTo>
                <a:lnTo>
                  <a:pt x="123" y="202"/>
                </a:lnTo>
                <a:lnTo>
                  <a:pt x="117" y="202"/>
                </a:lnTo>
                <a:lnTo>
                  <a:pt x="111" y="202"/>
                </a:lnTo>
                <a:lnTo>
                  <a:pt x="106" y="202"/>
                </a:lnTo>
                <a:lnTo>
                  <a:pt x="100" y="202"/>
                </a:lnTo>
                <a:lnTo>
                  <a:pt x="97" y="202"/>
                </a:lnTo>
                <a:lnTo>
                  <a:pt x="87" y="201"/>
                </a:lnTo>
                <a:lnTo>
                  <a:pt x="77" y="200"/>
                </a:lnTo>
                <a:lnTo>
                  <a:pt x="67" y="199"/>
                </a:lnTo>
                <a:lnTo>
                  <a:pt x="56" y="196"/>
                </a:lnTo>
                <a:lnTo>
                  <a:pt x="46" y="193"/>
                </a:lnTo>
                <a:lnTo>
                  <a:pt x="35" y="185"/>
                </a:lnTo>
                <a:lnTo>
                  <a:pt x="26" y="175"/>
                </a:lnTo>
                <a:lnTo>
                  <a:pt x="15" y="162"/>
                </a:lnTo>
                <a:lnTo>
                  <a:pt x="13" y="146"/>
                </a:lnTo>
                <a:lnTo>
                  <a:pt x="14" y="131"/>
                </a:lnTo>
                <a:lnTo>
                  <a:pt x="19" y="116"/>
                </a:lnTo>
                <a:lnTo>
                  <a:pt x="25" y="102"/>
                </a:lnTo>
                <a:lnTo>
                  <a:pt x="34" y="89"/>
                </a:lnTo>
                <a:lnTo>
                  <a:pt x="45" y="76"/>
                </a:lnTo>
                <a:lnTo>
                  <a:pt x="56" y="65"/>
                </a:lnTo>
                <a:lnTo>
                  <a:pt x="70" y="55"/>
                </a:lnTo>
                <a:lnTo>
                  <a:pt x="84" y="45"/>
                </a:lnTo>
                <a:lnTo>
                  <a:pt x="98" y="37"/>
                </a:lnTo>
                <a:lnTo>
                  <a:pt x="113" y="29"/>
                </a:lnTo>
                <a:lnTo>
                  <a:pt x="127" y="23"/>
                </a:lnTo>
                <a:lnTo>
                  <a:pt x="141" y="17"/>
                </a:lnTo>
                <a:lnTo>
                  <a:pt x="154" y="12"/>
                </a:lnTo>
                <a:lnTo>
                  <a:pt x="167" y="9"/>
                </a:lnTo>
                <a:lnTo>
                  <a:pt x="177" y="7"/>
                </a:lnTo>
                <a:lnTo>
                  <a:pt x="170" y="2"/>
                </a:lnTo>
                <a:lnTo>
                  <a:pt x="158" y="0"/>
                </a:lnTo>
                <a:lnTo>
                  <a:pt x="145" y="2"/>
                </a:lnTo>
                <a:lnTo>
                  <a:pt x="129" y="6"/>
                </a:lnTo>
                <a:lnTo>
                  <a:pt x="111" y="11"/>
                </a:lnTo>
                <a:lnTo>
                  <a:pt x="94" y="17"/>
                </a:lnTo>
                <a:lnTo>
                  <a:pt x="78" y="26"/>
                </a:lnTo>
                <a:lnTo>
                  <a:pt x="65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13" name="Freeform 593"/>
          <p:cNvSpPr>
            <a:spLocks/>
          </p:cNvSpPr>
          <p:nvPr/>
        </p:nvSpPr>
        <p:spPr bwMode="auto">
          <a:xfrm>
            <a:off x="6273800" y="1752600"/>
            <a:ext cx="30163" cy="46038"/>
          </a:xfrm>
          <a:custGeom>
            <a:avLst/>
            <a:gdLst>
              <a:gd name="T0" fmla="*/ 97 w 115"/>
              <a:gd name="T1" fmla="*/ 57 h 170"/>
              <a:gd name="T2" fmla="*/ 100 w 115"/>
              <a:gd name="T3" fmla="*/ 75 h 170"/>
              <a:gd name="T4" fmla="*/ 98 w 115"/>
              <a:gd name="T5" fmla="*/ 90 h 170"/>
              <a:gd name="T6" fmla="*/ 91 w 115"/>
              <a:gd name="T7" fmla="*/ 103 h 170"/>
              <a:gd name="T8" fmla="*/ 80 w 115"/>
              <a:gd name="T9" fmla="*/ 114 h 170"/>
              <a:gd name="T10" fmla="*/ 68 w 115"/>
              <a:gd name="T11" fmla="*/ 125 h 170"/>
              <a:gd name="T12" fmla="*/ 54 w 115"/>
              <a:gd name="T13" fmla="*/ 135 h 170"/>
              <a:gd name="T14" fmla="*/ 39 w 115"/>
              <a:gd name="T15" fmla="*/ 145 h 170"/>
              <a:gd name="T16" fmla="*/ 27 w 115"/>
              <a:gd name="T17" fmla="*/ 155 h 170"/>
              <a:gd name="T18" fmla="*/ 25 w 115"/>
              <a:gd name="T19" fmla="*/ 158 h 170"/>
              <a:gd name="T20" fmla="*/ 23 w 115"/>
              <a:gd name="T21" fmla="*/ 160 h 170"/>
              <a:gd name="T22" fmla="*/ 23 w 115"/>
              <a:gd name="T23" fmla="*/ 164 h 170"/>
              <a:gd name="T24" fmla="*/ 26 w 115"/>
              <a:gd name="T25" fmla="*/ 167 h 170"/>
              <a:gd name="T26" fmla="*/ 28 w 115"/>
              <a:gd name="T27" fmla="*/ 169 h 170"/>
              <a:gd name="T28" fmla="*/ 31 w 115"/>
              <a:gd name="T29" fmla="*/ 170 h 170"/>
              <a:gd name="T30" fmla="*/ 34 w 115"/>
              <a:gd name="T31" fmla="*/ 170 h 170"/>
              <a:gd name="T32" fmla="*/ 37 w 115"/>
              <a:gd name="T33" fmla="*/ 169 h 170"/>
              <a:gd name="T34" fmla="*/ 53 w 115"/>
              <a:gd name="T35" fmla="*/ 159 h 170"/>
              <a:gd name="T36" fmla="*/ 69 w 115"/>
              <a:gd name="T37" fmla="*/ 149 h 170"/>
              <a:gd name="T38" fmla="*/ 83 w 115"/>
              <a:gd name="T39" fmla="*/ 137 h 170"/>
              <a:gd name="T40" fmla="*/ 97 w 115"/>
              <a:gd name="T41" fmla="*/ 123 h 170"/>
              <a:gd name="T42" fmla="*/ 106 w 115"/>
              <a:gd name="T43" fmla="*/ 108 h 170"/>
              <a:gd name="T44" fmla="*/ 113 w 115"/>
              <a:gd name="T45" fmla="*/ 91 h 170"/>
              <a:gd name="T46" fmla="*/ 115 w 115"/>
              <a:gd name="T47" fmla="*/ 73 h 170"/>
              <a:gd name="T48" fmla="*/ 111 w 115"/>
              <a:gd name="T49" fmla="*/ 53 h 170"/>
              <a:gd name="T50" fmla="*/ 101 w 115"/>
              <a:gd name="T51" fmla="*/ 39 h 170"/>
              <a:gd name="T52" fmla="*/ 89 w 115"/>
              <a:gd name="T53" fmla="*/ 26 h 170"/>
              <a:gd name="T54" fmla="*/ 72 w 115"/>
              <a:gd name="T55" fmla="*/ 15 h 170"/>
              <a:gd name="T56" fmla="*/ 55 w 115"/>
              <a:gd name="T57" fmla="*/ 8 h 170"/>
              <a:gd name="T58" fmla="*/ 37 w 115"/>
              <a:gd name="T59" fmla="*/ 2 h 170"/>
              <a:gd name="T60" fmla="*/ 21 w 115"/>
              <a:gd name="T61" fmla="*/ 0 h 170"/>
              <a:gd name="T62" fmla="*/ 9 w 115"/>
              <a:gd name="T63" fmla="*/ 1 h 170"/>
              <a:gd name="T64" fmla="*/ 0 w 115"/>
              <a:gd name="T65" fmla="*/ 5 h 170"/>
              <a:gd name="T66" fmla="*/ 15 w 115"/>
              <a:gd name="T67" fmla="*/ 10 h 170"/>
              <a:gd name="T68" fmla="*/ 30 w 115"/>
              <a:gd name="T69" fmla="*/ 13 h 170"/>
              <a:gd name="T70" fmla="*/ 43 w 115"/>
              <a:gd name="T71" fmla="*/ 16 h 170"/>
              <a:gd name="T72" fmla="*/ 57 w 115"/>
              <a:gd name="T73" fmla="*/ 20 h 170"/>
              <a:gd name="T74" fmla="*/ 70 w 115"/>
              <a:gd name="T75" fmla="*/ 26 h 170"/>
              <a:gd name="T76" fmla="*/ 81 w 115"/>
              <a:gd name="T77" fmla="*/ 33 h 170"/>
              <a:gd name="T78" fmla="*/ 91 w 115"/>
              <a:gd name="T79" fmla="*/ 43 h 170"/>
              <a:gd name="T80" fmla="*/ 97 w 115"/>
              <a:gd name="T81" fmla="*/ 5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5" h="170">
                <a:moveTo>
                  <a:pt x="97" y="57"/>
                </a:moveTo>
                <a:lnTo>
                  <a:pt x="100" y="75"/>
                </a:lnTo>
                <a:lnTo>
                  <a:pt x="98" y="90"/>
                </a:lnTo>
                <a:lnTo>
                  <a:pt x="91" y="103"/>
                </a:lnTo>
                <a:lnTo>
                  <a:pt x="80" y="114"/>
                </a:lnTo>
                <a:lnTo>
                  <a:pt x="68" y="125"/>
                </a:lnTo>
                <a:lnTo>
                  <a:pt x="54" y="135"/>
                </a:lnTo>
                <a:lnTo>
                  <a:pt x="39" y="145"/>
                </a:lnTo>
                <a:lnTo>
                  <a:pt x="27" y="155"/>
                </a:lnTo>
                <a:lnTo>
                  <a:pt x="25" y="158"/>
                </a:lnTo>
                <a:lnTo>
                  <a:pt x="23" y="160"/>
                </a:lnTo>
                <a:lnTo>
                  <a:pt x="23" y="164"/>
                </a:lnTo>
                <a:lnTo>
                  <a:pt x="26" y="167"/>
                </a:lnTo>
                <a:lnTo>
                  <a:pt x="28" y="169"/>
                </a:lnTo>
                <a:lnTo>
                  <a:pt x="31" y="170"/>
                </a:lnTo>
                <a:lnTo>
                  <a:pt x="34" y="170"/>
                </a:lnTo>
                <a:lnTo>
                  <a:pt x="37" y="169"/>
                </a:lnTo>
                <a:lnTo>
                  <a:pt x="53" y="159"/>
                </a:lnTo>
                <a:lnTo>
                  <a:pt x="69" y="149"/>
                </a:lnTo>
                <a:lnTo>
                  <a:pt x="83" y="137"/>
                </a:lnTo>
                <a:lnTo>
                  <a:pt x="97" y="123"/>
                </a:lnTo>
                <a:lnTo>
                  <a:pt x="106" y="108"/>
                </a:lnTo>
                <a:lnTo>
                  <a:pt x="113" y="91"/>
                </a:lnTo>
                <a:lnTo>
                  <a:pt x="115" y="73"/>
                </a:lnTo>
                <a:lnTo>
                  <a:pt x="111" y="53"/>
                </a:lnTo>
                <a:lnTo>
                  <a:pt x="101" y="39"/>
                </a:lnTo>
                <a:lnTo>
                  <a:pt x="89" y="26"/>
                </a:lnTo>
                <a:lnTo>
                  <a:pt x="72" y="15"/>
                </a:lnTo>
                <a:lnTo>
                  <a:pt x="55" y="8"/>
                </a:lnTo>
                <a:lnTo>
                  <a:pt x="37" y="2"/>
                </a:lnTo>
                <a:lnTo>
                  <a:pt x="21" y="0"/>
                </a:lnTo>
                <a:lnTo>
                  <a:pt x="9" y="1"/>
                </a:lnTo>
                <a:lnTo>
                  <a:pt x="0" y="5"/>
                </a:lnTo>
                <a:lnTo>
                  <a:pt x="15" y="10"/>
                </a:lnTo>
                <a:lnTo>
                  <a:pt x="30" y="13"/>
                </a:lnTo>
                <a:lnTo>
                  <a:pt x="43" y="16"/>
                </a:lnTo>
                <a:lnTo>
                  <a:pt x="57" y="20"/>
                </a:lnTo>
                <a:lnTo>
                  <a:pt x="70" y="26"/>
                </a:lnTo>
                <a:lnTo>
                  <a:pt x="81" y="33"/>
                </a:lnTo>
                <a:lnTo>
                  <a:pt x="91" y="43"/>
                </a:lnTo>
                <a:lnTo>
                  <a:pt x="97" y="5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914" name="Freeform 594"/>
          <p:cNvSpPr>
            <a:spLocks/>
          </p:cNvSpPr>
          <p:nvPr/>
        </p:nvSpPr>
        <p:spPr bwMode="auto">
          <a:xfrm>
            <a:off x="6169025" y="1743075"/>
            <a:ext cx="73025" cy="92075"/>
          </a:xfrm>
          <a:custGeom>
            <a:avLst/>
            <a:gdLst>
              <a:gd name="T0" fmla="*/ 90 w 289"/>
              <a:gd name="T1" fmla="*/ 65 h 352"/>
              <a:gd name="T2" fmla="*/ 48 w 289"/>
              <a:gd name="T3" fmla="*/ 106 h 352"/>
              <a:gd name="T4" fmla="*/ 16 w 289"/>
              <a:gd name="T5" fmla="*/ 156 h 352"/>
              <a:gd name="T6" fmla="*/ 0 w 289"/>
              <a:gd name="T7" fmla="*/ 211 h 352"/>
              <a:gd name="T8" fmla="*/ 3 w 289"/>
              <a:gd name="T9" fmla="*/ 249 h 352"/>
              <a:gd name="T10" fmla="*/ 10 w 289"/>
              <a:gd name="T11" fmla="*/ 264 h 352"/>
              <a:gd name="T12" fmla="*/ 19 w 289"/>
              <a:gd name="T13" fmla="*/ 277 h 352"/>
              <a:gd name="T14" fmla="*/ 31 w 289"/>
              <a:gd name="T15" fmla="*/ 289 h 352"/>
              <a:gd name="T16" fmla="*/ 51 w 289"/>
              <a:gd name="T17" fmla="*/ 302 h 352"/>
              <a:gd name="T18" fmla="*/ 78 w 289"/>
              <a:gd name="T19" fmla="*/ 316 h 352"/>
              <a:gd name="T20" fmla="*/ 107 w 289"/>
              <a:gd name="T21" fmla="*/ 327 h 352"/>
              <a:gd name="T22" fmla="*/ 137 w 289"/>
              <a:gd name="T23" fmla="*/ 335 h 352"/>
              <a:gd name="T24" fmla="*/ 167 w 289"/>
              <a:gd name="T25" fmla="*/ 342 h 352"/>
              <a:gd name="T26" fmla="*/ 198 w 289"/>
              <a:gd name="T27" fmla="*/ 346 h 352"/>
              <a:gd name="T28" fmla="*/ 229 w 289"/>
              <a:gd name="T29" fmla="*/ 349 h 352"/>
              <a:gd name="T30" fmla="*/ 260 w 289"/>
              <a:gd name="T31" fmla="*/ 351 h 352"/>
              <a:gd name="T32" fmla="*/ 280 w 289"/>
              <a:gd name="T33" fmla="*/ 352 h 352"/>
              <a:gd name="T34" fmla="*/ 287 w 289"/>
              <a:gd name="T35" fmla="*/ 346 h 352"/>
              <a:gd name="T36" fmla="*/ 289 w 289"/>
              <a:gd name="T37" fmla="*/ 335 h 352"/>
              <a:gd name="T38" fmla="*/ 283 w 289"/>
              <a:gd name="T39" fmla="*/ 328 h 352"/>
              <a:gd name="T40" fmla="*/ 264 w 289"/>
              <a:gd name="T41" fmla="*/ 327 h 352"/>
              <a:gd name="T42" fmla="*/ 235 w 289"/>
              <a:gd name="T43" fmla="*/ 326 h 352"/>
              <a:gd name="T44" fmla="*/ 207 w 289"/>
              <a:gd name="T45" fmla="*/ 323 h 352"/>
              <a:gd name="T46" fmla="*/ 179 w 289"/>
              <a:gd name="T47" fmla="*/ 319 h 352"/>
              <a:gd name="T48" fmla="*/ 150 w 289"/>
              <a:gd name="T49" fmla="*/ 314 h 352"/>
              <a:gd name="T50" fmla="*/ 122 w 289"/>
              <a:gd name="T51" fmla="*/ 306 h 352"/>
              <a:gd name="T52" fmla="*/ 95 w 289"/>
              <a:gd name="T53" fmla="*/ 298 h 352"/>
              <a:gd name="T54" fmla="*/ 68 w 289"/>
              <a:gd name="T55" fmla="*/ 285 h 352"/>
              <a:gd name="T56" fmla="*/ 45 w 289"/>
              <a:gd name="T57" fmla="*/ 271 h 352"/>
              <a:gd name="T58" fmla="*/ 32 w 289"/>
              <a:gd name="T59" fmla="*/ 250 h 352"/>
              <a:gd name="T60" fmla="*/ 27 w 289"/>
              <a:gd name="T61" fmla="*/ 222 h 352"/>
              <a:gd name="T62" fmla="*/ 34 w 289"/>
              <a:gd name="T63" fmla="*/ 183 h 352"/>
              <a:gd name="T64" fmla="*/ 45 w 289"/>
              <a:gd name="T65" fmla="*/ 153 h 352"/>
              <a:gd name="T66" fmla="*/ 61 w 289"/>
              <a:gd name="T67" fmla="*/ 127 h 352"/>
              <a:gd name="T68" fmla="*/ 80 w 289"/>
              <a:gd name="T69" fmla="*/ 103 h 352"/>
              <a:gd name="T70" fmla="*/ 102 w 289"/>
              <a:gd name="T71" fmla="*/ 82 h 352"/>
              <a:gd name="T72" fmla="*/ 129 w 289"/>
              <a:gd name="T73" fmla="*/ 59 h 352"/>
              <a:gd name="T74" fmla="*/ 162 w 289"/>
              <a:gd name="T75" fmla="*/ 38 h 352"/>
              <a:gd name="T76" fmla="*/ 197 w 289"/>
              <a:gd name="T77" fmla="*/ 20 h 352"/>
              <a:gd name="T78" fmla="*/ 227 w 289"/>
              <a:gd name="T79" fmla="*/ 6 h 352"/>
              <a:gd name="T80" fmla="*/ 228 w 289"/>
              <a:gd name="T81" fmla="*/ 0 h 352"/>
              <a:gd name="T82" fmla="*/ 198 w 289"/>
              <a:gd name="T83" fmla="*/ 5 h 352"/>
              <a:gd name="T84" fmla="*/ 162 w 289"/>
              <a:gd name="T85" fmla="*/ 18 h 352"/>
              <a:gd name="T86" fmla="*/ 127 w 289"/>
              <a:gd name="T87" fmla="*/ 36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2">
                <a:moveTo>
                  <a:pt x="113" y="47"/>
                </a:moveTo>
                <a:lnTo>
                  <a:pt x="90" y="65"/>
                </a:lnTo>
                <a:lnTo>
                  <a:pt x="68" y="85"/>
                </a:lnTo>
                <a:lnTo>
                  <a:pt x="48" y="106"/>
                </a:lnTo>
                <a:lnTo>
                  <a:pt x="31" y="130"/>
                </a:lnTo>
                <a:lnTo>
                  <a:pt x="16" y="156"/>
                </a:lnTo>
                <a:lnTo>
                  <a:pt x="5" y="182"/>
                </a:lnTo>
                <a:lnTo>
                  <a:pt x="0" y="211"/>
                </a:lnTo>
                <a:lnTo>
                  <a:pt x="1" y="241"/>
                </a:lnTo>
                <a:lnTo>
                  <a:pt x="3" y="249"/>
                </a:lnTo>
                <a:lnTo>
                  <a:pt x="6" y="257"/>
                </a:lnTo>
                <a:lnTo>
                  <a:pt x="10" y="264"/>
                </a:lnTo>
                <a:lnTo>
                  <a:pt x="14" y="271"/>
                </a:lnTo>
                <a:lnTo>
                  <a:pt x="19" y="277"/>
                </a:lnTo>
                <a:lnTo>
                  <a:pt x="24" y="284"/>
                </a:lnTo>
                <a:lnTo>
                  <a:pt x="31" y="289"/>
                </a:lnTo>
                <a:lnTo>
                  <a:pt x="37" y="293"/>
                </a:lnTo>
                <a:lnTo>
                  <a:pt x="51" y="302"/>
                </a:lnTo>
                <a:lnTo>
                  <a:pt x="64" y="309"/>
                </a:lnTo>
                <a:lnTo>
                  <a:pt x="78" y="316"/>
                </a:lnTo>
                <a:lnTo>
                  <a:pt x="93" y="321"/>
                </a:lnTo>
                <a:lnTo>
                  <a:pt x="107" y="327"/>
                </a:lnTo>
                <a:lnTo>
                  <a:pt x="122" y="331"/>
                </a:lnTo>
                <a:lnTo>
                  <a:pt x="137" y="335"/>
                </a:lnTo>
                <a:lnTo>
                  <a:pt x="151" y="338"/>
                </a:lnTo>
                <a:lnTo>
                  <a:pt x="167" y="342"/>
                </a:lnTo>
                <a:lnTo>
                  <a:pt x="183" y="344"/>
                </a:lnTo>
                <a:lnTo>
                  <a:pt x="198" y="346"/>
                </a:lnTo>
                <a:lnTo>
                  <a:pt x="213" y="348"/>
                </a:lnTo>
                <a:lnTo>
                  <a:pt x="229" y="349"/>
                </a:lnTo>
                <a:lnTo>
                  <a:pt x="245" y="350"/>
                </a:lnTo>
                <a:lnTo>
                  <a:pt x="260" y="351"/>
                </a:lnTo>
                <a:lnTo>
                  <a:pt x="275" y="352"/>
                </a:lnTo>
                <a:lnTo>
                  <a:pt x="280" y="352"/>
                </a:lnTo>
                <a:lnTo>
                  <a:pt x="284" y="349"/>
                </a:lnTo>
                <a:lnTo>
                  <a:pt x="287" y="346"/>
                </a:lnTo>
                <a:lnTo>
                  <a:pt x="289" y="340"/>
                </a:lnTo>
                <a:lnTo>
                  <a:pt x="289" y="335"/>
                </a:lnTo>
                <a:lnTo>
                  <a:pt x="287" y="331"/>
                </a:lnTo>
                <a:lnTo>
                  <a:pt x="283" y="328"/>
                </a:lnTo>
                <a:lnTo>
                  <a:pt x="279" y="327"/>
                </a:lnTo>
                <a:lnTo>
                  <a:pt x="264" y="327"/>
                </a:lnTo>
                <a:lnTo>
                  <a:pt x="250" y="327"/>
                </a:lnTo>
                <a:lnTo>
                  <a:pt x="235" y="326"/>
                </a:lnTo>
                <a:lnTo>
                  <a:pt x="222" y="324"/>
                </a:lnTo>
                <a:lnTo>
                  <a:pt x="207" y="323"/>
                </a:lnTo>
                <a:lnTo>
                  <a:pt x="192" y="321"/>
                </a:lnTo>
                <a:lnTo>
                  <a:pt x="179" y="319"/>
                </a:lnTo>
                <a:lnTo>
                  <a:pt x="164" y="317"/>
                </a:lnTo>
                <a:lnTo>
                  <a:pt x="150" y="314"/>
                </a:lnTo>
                <a:lnTo>
                  <a:pt x="136" y="311"/>
                </a:lnTo>
                <a:lnTo>
                  <a:pt x="122" y="306"/>
                </a:lnTo>
                <a:lnTo>
                  <a:pt x="108" y="302"/>
                </a:lnTo>
                <a:lnTo>
                  <a:pt x="95" y="298"/>
                </a:lnTo>
                <a:lnTo>
                  <a:pt x="82" y="291"/>
                </a:lnTo>
                <a:lnTo>
                  <a:pt x="68" y="285"/>
                </a:lnTo>
                <a:lnTo>
                  <a:pt x="56" y="278"/>
                </a:lnTo>
                <a:lnTo>
                  <a:pt x="45" y="271"/>
                </a:lnTo>
                <a:lnTo>
                  <a:pt x="37" y="260"/>
                </a:lnTo>
                <a:lnTo>
                  <a:pt x="32" y="250"/>
                </a:lnTo>
                <a:lnTo>
                  <a:pt x="27" y="237"/>
                </a:lnTo>
                <a:lnTo>
                  <a:pt x="27" y="222"/>
                </a:lnTo>
                <a:lnTo>
                  <a:pt x="30" y="203"/>
                </a:lnTo>
                <a:lnTo>
                  <a:pt x="34" y="183"/>
                </a:lnTo>
                <a:lnTo>
                  <a:pt x="38" y="169"/>
                </a:lnTo>
                <a:lnTo>
                  <a:pt x="45" y="153"/>
                </a:lnTo>
                <a:lnTo>
                  <a:pt x="54" y="140"/>
                </a:lnTo>
                <a:lnTo>
                  <a:pt x="61" y="127"/>
                </a:lnTo>
                <a:lnTo>
                  <a:pt x="71" y="115"/>
                </a:lnTo>
                <a:lnTo>
                  <a:pt x="80" y="103"/>
                </a:lnTo>
                <a:lnTo>
                  <a:pt x="90" y="93"/>
                </a:lnTo>
                <a:lnTo>
                  <a:pt x="102" y="82"/>
                </a:lnTo>
                <a:lnTo>
                  <a:pt x="116" y="70"/>
                </a:lnTo>
                <a:lnTo>
                  <a:pt x="129" y="59"/>
                </a:lnTo>
                <a:lnTo>
                  <a:pt x="145" y="49"/>
                </a:lnTo>
                <a:lnTo>
                  <a:pt x="162" y="38"/>
                </a:lnTo>
                <a:lnTo>
                  <a:pt x="180" y="28"/>
                </a:lnTo>
                <a:lnTo>
                  <a:pt x="197" y="20"/>
                </a:lnTo>
                <a:lnTo>
                  <a:pt x="212" y="12"/>
                </a:lnTo>
                <a:lnTo>
                  <a:pt x="227" y="6"/>
                </a:lnTo>
                <a:lnTo>
                  <a:pt x="240" y="1"/>
                </a:lnTo>
                <a:lnTo>
                  <a:pt x="228" y="0"/>
                </a:lnTo>
                <a:lnTo>
                  <a:pt x="213" y="1"/>
                </a:lnTo>
                <a:lnTo>
                  <a:pt x="198" y="5"/>
                </a:lnTo>
                <a:lnTo>
                  <a:pt x="180" y="10"/>
                </a:lnTo>
                <a:lnTo>
                  <a:pt x="162" y="18"/>
                </a:lnTo>
                <a:lnTo>
                  <a:pt x="144" y="26"/>
                </a:lnTo>
                <a:lnTo>
                  <a:pt x="127" y="36"/>
                </a:lnTo>
                <a:lnTo>
                  <a:pt x="113" y="4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915" name="Freeform 595"/>
          <p:cNvSpPr>
            <a:spLocks/>
          </p:cNvSpPr>
          <p:nvPr/>
        </p:nvSpPr>
        <p:spPr bwMode="auto">
          <a:xfrm>
            <a:off x="6272213" y="1739900"/>
            <a:ext cx="65087" cy="63500"/>
          </a:xfrm>
          <a:custGeom>
            <a:avLst/>
            <a:gdLst>
              <a:gd name="T0" fmla="*/ 210 w 252"/>
              <a:gd name="T1" fmla="*/ 72 h 235"/>
              <a:gd name="T2" fmla="*/ 222 w 252"/>
              <a:gd name="T3" fmla="*/ 85 h 235"/>
              <a:gd name="T4" fmla="*/ 228 w 252"/>
              <a:gd name="T5" fmla="*/ 100 h 235"/>
              <a:gd name="T6" fmla="*/ 232 w 252"/>
              <a:gd name="T7" fmla="*/ 116 h 235"/>
              <a:gd name="T8" fmla="*/ 232 w 252"/>
              <a:gd name="T9" fmla="*/ 133 h 235"/>
              <a:gd name="T10" fmla="*/ 230 w 252"/>
              <a:gd name="T11" fmla="*/ 147 h 235"/>
              <a:gd name="T12" fmla="*/ 226 w 252"/>
              <a:gd name="T13" fmla="*/ 159 h 235"/>
              <a:gd name="T14" fmla="*/ 218 w 252"/>
              <a:gd name="T15" fmla="*/ 171 h 235"/>
              <a:gd name="T16" fmla="*/ 211 w 252"/>
              <a:gd name="T17" fmla="*/ 180 h 235"/>
              <a:gd name="T18" fmla="*/ 202 w 252"/>
              <a:gd name="T19" fmla="*/ 191 h 235"/>
              <a:gd name="T20" fmla="*/ 192 w 252"/>
              <a:gd name="T21" fmla="*/ 200 h 235"/>
              <a:gd name="T22" fmla="*/ 183 w 252"/>
              <a:gd name="T23" fmla="*/ 209 h 235"/>
              <a:gd name="T24" fmla="*/ 173 w 252"/>
              <a:gd name="T25" fmla="*/ 219 h 235"/>
              <a:gd name="T26" fmla="*/ 171 w 252"/>
              <a:gd name="T27" fmla="*/ 222 h 235"/>
              <a:gd name="T28" fmla="*/ 170 w 252"/>
              <a:gd name="T29" fmla="*/ 225 h 235"/>
              <a:gd name="T30" fmla="*/ 171 w 252"/>
              <a:gd name="T31" fmla="*/ 229 h 235"/>
              <a:gd name="T32" fmla="*/ 173 w 252"/>
              <a:gd name="T33" fmla="*/ 232 h 235"/>
              <a:gd name="T34" fmla="*/ 176 w 252"/>
              <a:gd name="T35" fmla="*/ 234 h 235"/>
              <a:gd name="T36" fmla="*/ 180 w 252"/>
              <a:gd name="T37" fmla="*/ 235 h 235"/>
              <a:gd name="T38" fmla="*/ 184 w 252"/>
              <a:gd name="T39" fmla="*/ 234 h 235"/>
              <a:gd name="T40" fmla="*/ 187 w 252"/>
              <a:gd name="T41" fmla="*/ 232 h 235"/>
              <a:gd name="T42" fmla="*/ 208 w 252"/>
              <a:gd name="T43" fmla="*/ 218 h 235"/>
              <a:gd name="T44" fmla="*/ 225 w 252"/>
              <a:gd name="T45" fmla="*/ 200 h 235"/>
              <a:gd name="T46" fmla="*/ 239 w 252"/>
              <a:gd name="T47" fmla="*/ 178 h 235"/>
              <a:gd name="T48" fmla="*/ 249 w 252"/>
              <a:gd name="T49" fmla="*/ 156 h 235"/>
              <a:gd name="T50" fmla="*/ 252 w 252"/>
              <a:gd name="T51" fmla="*/ 131 h 235"/>
              <a:gd name="T52" fmla="*/ 250 w 252"/>
              <a:gd name="T53" fmla="*/ 108 h 235"/>
              <a:gd name="T54" fmla="*/ 242 w 252"/>
              <a:gd name="T55" fmla="*/ 85 h 235"/>
              <a:gd name="T56" fmla="*/ 225 w 252"/>
              <a:gd name="T57" fmla="*/ 65 h 235"/>
              <a:gd name="T58" fmla="*/ 212 w 252"/>
              <a:gd name="T59" fmla="*/ 54 h 235"/>
              <a:gd name="T60" fmla="*/ 197 w 252"/>
              <a:gd name="T61" fmla="*/ 45 h 235"/>
              <a:gd name="T62" fmla="*/ 181 w 252"/>
              <a:gd name="T63" fmla="*/ 36 h 235"/>
              <a:gd name="T64" fmla="*/ 164 w 252"/>
              <a:gd name="T65" fmla="*/ 29 h 235"/>
              <a:gd name="T66" fmla="*/ 146 w 252"/>
              <a:gd name="T67" fmla="*/ 22 h 235"/>
              <a:gd name="T68" fmla="*/ 127 w 252"/>
              <a:gd name="T69" fmla="*/ 17 h 235"/>
              <a:gd name="T70" fmla="*/ 109 w 252"/>
              <a:gd name="T71" fmla="*/ 12 h 235"/>
              <a:gd name="T72" fmla="*/ 90 w 252"/>
              <a:gd name="T73" fmla="*/ 7 h 235"/>
              <a:gd name="T74" fmla="*/ 73 w 252"/>
              <a:gd name="T75" fmla="*/ 4 h 235"/>
              <a:gd name="T76" fmla="*/ 57 w 252"/>
              <a:gd name="T77" fmla="*/ 2 h 235"/>
              <a:gd name="T78" fmla="*/ 42 w 252"/>
              <a:gd name="T79" fmla="*/ 0 h 235"/>
              <a:gd name="T80" fmla="*/ 28 w 252"/>
              <a:gd name="T81" fmla="*/ 0 h 235"/>
              <a:gd name="T82" fmla="*/ 17 w 252"/>
              <a:gd name="T83" fmla="*/ 0 h 235"/>
              <a:gd name="T84" fmla="*/ 8 w 252"/>
              <a:gd name="T85" fmla="*/ 1 h 235"/>
              <a:gd name="T86" fmla="*/ 3 w 252"/>
              <a:gd name="T87" fmla="*/ 3 h 235"/>
              <a:gd name="T88" fmla="*/ 0 w 252"/>
              <a:gd name="T89" fmla="*/ 5 h 235"/>
              <a:gd name="T90" fmla="*/ 10 w 252"/>
              <a:gd name="T91" fmla="*/ 7 h 235"/>
              <a:gd name="T92" fmla="*/ 22 w 252"/>
              <a:gd name="T93" fmla="*/ 8 h 235"/>
              <a:gd name="T94" fmla="*/ 33 w 252"/>
              <a:gd name="T95" fmla="*/ 11 h 235"/>
              <a:gd name="T96" fmla="*/ 46 w 252"/>
              <a:gd name="T97" fmla="*/ 13 h 235"/>
              <a:gd name="T98" fmla="*/ 60 w 252"/>
              <a:gd name="T99" fmla="*/ 15 h 235"/>
              <a:gd name="T100" fmla="*/ 73 w 252"/>
              <a:gd name="T101" fmla="*/ 17 h 235"/>
              <a:gd name="T102" fmla="*/ 87 w 252"/>
              <a:gd name="T103" fmla="*/ 20 h 235"/>
              <a:gd name="T104" fmla="*/ 102 w 252"/>
              <a:gd name="T105" fmla="*/ 23 h 235"/>
              <a:gd name="T106" fmla="*/ 115 w 252"/>
              <a:gd name="T107" fmla="*/ 28 h 235"/>
              <a:gd name="T108" fmla="*/ 130 w 252"/>
              <a:gd name="T109" fmla="*/ 32 h 235"/>
              <a:gd name="T110" fmla="*/ 145 w 252"/>
              <a:gd name="T111" fmla="*/ 37 h 235"/>
              <a:gd name="T112" fmla="*/ 159 w 252"/>
              <a:gd name="T113" fmla="*/ 43 h 235"/>
              <a:gd name="T114" fmla="*/ 172 w 252"/>
              <a:gd name="T115" fmla="*/ 49 h 235"/>
              <a:gd name="T116" fmla="*/ 186 w 252"/>
              <a:gd name="T117" fmla="*/ 55 h 235"/>
              <a:gd name="T118" fmla="*/ 198 w 252"/>
              <a:gd name="T119" fmla="*/ 64 h 235"/>
              <a:gd name="T120" fmla="*/ 210 w 252"/>
              <a:gd name="T121" fmla="*/ 72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2" h="235">
                <a:moveTo>
                  <a:pt x="210" y="72"/>
                </a:moveTo>
                <a:lnTo>
                  <a:pt x="222" y="85"/>
                </a:lnTo>
                <a:lnTo>
                  <a:pt x="228" y="100"/>
                </a:lnTo>
                <a:lnTo>
                  <a:pt x="232" y="116"/>
                </a:lnTo>
                <a:lnTo>
                  <a:pt x="232" y="133"/>
                </a:lnTo>
                <a:lnTo>
                  <a:pt x="230" y="147"/>
                </a:lnTo>
                <a:lnTo>
                  <a:pt x="226" y="159"/>
                </a:lnTo>
                <a:lnTo>
                  <a:pt x="218" y="171"/>
                </a:lnTo>
                <a:lnTo>
                  <a:pt x="211" y="180"/>
                </a:lnTo>
                <a:lnTo>
                  <a:pt x="202" y="191"/>
                </a:lnTo>
                <a:lnTo>
                  <a:pt x="192" y="200"/>
                </a:lnTo>
                <a:lnTo>
                  <a:pt x="183" y="209"/>
                </a:lnTo>
                <a:lnTo>
                  <a:pt x="173" y="219"/>
                </a:lnTo>
                <a:lnTo>
                  <a:pt x="171" y="222"/>
                </a:lnTo>
                <a:lnTo>
                  <a:pt x="170" y="225"/>
                </a:lnTo>
                <a:lnTo>
                  <a:pt x="171" y="229"/>
                </a:lnTo>
                <a:lnTo>
                  <a:pt x="173" y="232"/>
                </a:lnTo>
                <a:lnTo>
                  <a:pt x="176" y="234"/>
                </a:lnTo>
                <a:lnTo>
                  <a:pt x="180" y="235"/>
                </a:lnTo>
                <a:lnTo>
                  <a:pt x="184" y="234"/>
                </a:lnTo>
                <a:lnTo>
                  <a:pt x="187" y="232"/>
                </a:lnTo>
                <a:lnTo>
                  <a:pt x="208" y="218"/>
                </a:lnTo>
                <a:lnTo>
                  <a:pt x="225" y="200"/>
                </a:lnTo>
                <a:lnTo>
                  <a:pt x="239" y="178"/>
                </a:lnTo>
                <a:lnTo>
                  <a:pt x="249" y="156"/>
                </a:lnTo>
                <a:lnTo>
                  <a:pt x="252" y="131"/>
                </a:lnTo>
                <a:lnTo>
                  <a:pt x="250" y="108"/>
                </a:lnTo>
                <a:lnTo>
                  <a:pt x="242" y="85"/>
                </a:lnTo>
                <a:lnTo>
                  <a:pt x="225" y="65"/>
                </a:lnTo>
                <a:lnTo>
                  <a:pt x="212" y="54"/>
                </a:lnTo>
                <a:lnTo>
                  <a:pt x="197" y="45"/>
                </a:lnTo>
                <a:lnTo>
                  <a:pt x="181" y="36"/>
                </a:lnTo>
                <a:lnTo>
                  <a:pt x="164" y="29"/>
                </a:lnTo>
                <a:lnTo>
                  <a:pt x="146" y="22"/>
                </a:lnTo>
                <a:lnTo>
                  <a:pt x="127" y="17"/>
                </a:lnTo>
                <a:lnTo>
                  <a:pt x="109" y="12"/>
                </a:lnTo>
                <a:lnTo>
                  <a:pt x="90" y="7"/>
                </a:lnTo>
                <a:lnTo>
                  <a:pt x="73" y="4"/>
                </a:lnTo>
                <a:lnTo>
                  <a:pt x="57" y="2"/>
                </a:lnTo>
                <a:lnTo>
                  <a:pt x="42" y="0"/>
                </a:lnTo>
                <a:lnTo>
                  <a:pt x="28" y="0"/>
                </a:lnTo>
                <a:lnTo>
                  <a:pt x="17" y="0"/>
                </a:lnTo>
                <a:lnTo>
                  <a:pt x="8" y="1"/>
                </a:lnTo>
                <a:lnTo>
                  <a:pt x="3" y="3"/>
                </a:lnTo>
                <a:lnTo>
                  <a:pt x="0" y="5"/>
                </a:lnTo>
                <a:lnTo>
                  <a:pt x="10" y="7"/>
                </a:lnTo>
                <a:lnTo>
                  <a:pt x="22" y="8"/>
                </a:lnTo>
                <a:lnTo>
                  <a:pt x="33" y="11"/>
                </a:lnTo>
                <a:lnTo>
                  <a:pt x="46" y="13"/>
                </a:lnTo>
                <a:lnTo>
                  <a:pt x="60" y="15"/>
                </a:lnTo>
                <a:lnTo>
                  <a:pt x="73" y="17"/>
                </a:lnTo>
                <a:lnTo>
                  <a:pt x="87" y="20"/>
                </a:lnTo>
                <a:lnTo>
                  <a:pt x="102" y="23"/>
                </a:lnTo>
                <a:lnTo>
                  <a:pt x="115" y="28"/>
                </a:lnTo>
                <a:lnTo>
                  <a:pt x="130" y="32"/>
                </a:lnTo>
                <a:lnTo>
                  <a:pt x="145" y="37"/>
                </a:lnTo>
                <a:lnTo>
                  <a:pt x="159" y="43"/>
                </a:lnTo>
                <a:lnTo>
                  <a:pt x="172" y="49"/>
                </a:lnTo>
                <a:lnTo>
                  <a:pt x="186" y="55"/>
                </a:lnTo>
                <a:lnTo>
                  <a:pt x="198" y="64"/>
                </a:lnTo>
                <a:lnTo>
                  <a:pt x="210" y="7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916" name="Freeform 596"/>
          <p:cNvSpPr>
            <a:spLocks/>
          </p:cNvSpPr>
          <p:nvPr/>
        </p:nvSpPr>
        <p:spPr bwMode="auto">
          <a:xfrm>
            <a:off x="6145213" y="1773238"/>
            <a:ext cx="26987" cy="58737"/>
          </a:xfrm>
          <a:custGeom>
            <a:avLst/>
            <a:gdLst>
              <a:gd name="T0" fmla="*/ 0 w 103"/>
              <a:gd name="T1" fmla="*/ 120 h 220"/>
              <a:gd name="T2" fmla="*/ 0 w 103"/>
              <a:gd name="T3" fmla="*/ 138 h 220"/>
              <a:gd name="T4" fmla="*/ 4 w 103"/>
              <a:gd name="T5" fmla="*/ 155 h 220"/>
              <a:gd name="T6" fmla="*/ 12 w 103"/>
              <a:gd name="T7" fmla="*/ 171 h 220"/>
              <a:gd name="T8" fmla="*/ 22 w 103"/>
              <a:gd name="T9" fmla="*/ 185 h 220"/>
              <a:gd name="T10" fmla="*/ 35 w 103"/>
              <a:gd name="T11" fmla="*/ 197 h 220"/>
              <a:gd name="T12" fmla="*/ 50 w 103"/>
              <a:gd name="T13" fmla="*/ 207 h 220"/>
              <a:gd name="T14" fmla="*/ 66 w 103"/>
              <a:gd name="T15" fmla="*/ 215 h 220"/>
              <a:gd name="T16" fmla="*/ 83 w 103"/>
              <a:gd name="T17" fmla="*/ 219 h 220"/>
              <a:gd name="T18" fmla="*/ 89 w 103"/>
              <a:gd name="T19" fmla="*/ 220 h 220"/>
              <a:gd name="T20" fmla="*/ 94 w 103"/>
              <a:gd name="T21" fmla="*/ 218 h 220"/>
              <a:gd name="T22" fmla="*/ 98 w 103"/>
              <a:gd name="T23" fmla="*/ 215 h 220"/>
              <a:gd name="T24" fmla="*/ 100 w 103"/>
              <a:gd name="T25" fmla="*/ 211 h 220"/>
              <a:gd name="T26" fmla="*/ 100 w 103"/>
              <a:gd name="T27" fmla="*/ 205 h 220"/>
              <a:gd name="T28" fmla="*/ 99 w 103"/>
              <a:gd name="T29" fmla="*/ 200 h 220"/>
              <a:gd name="T30" fmla="*/ 96 w 103"/>
              <a:gd name="T31" fmla="*/ 196 h 220"/>
              <a:gd name="T32" fmla="*/ 91 w 103"/>
              <a:gd name="T33" fmla="*/ 193 h 220"/>
              <a:gd name="T34" fmla="*/ 74 w 103"/>
              <a:gd name="T35" fmla="*/ 187 h 220"/>
              <a:gd name="T36" fmla="*/ 58 w 103"/>
              <a:gd name="T37" fmla="*/ 178 h 220"/>
              <a:gd name="T38" fmla="*/ 45 w 103"/>
              <a:gd name="T39" fmla="*/ 167 h 220"/>
              <a:gd name="T40" fmla="*/ 36 w 103"/>
              <a:gd name="T41" fmla="*/ 154 h 220"/>
              <a:gd name="T42" fmla="*/ 30 w 103"/>
              <a:gd name="T43" fmla="*/ 138 h 220"/>
              <a:gd name="T44" fmla="*/ 27 w 103"/>
              <a:gd name="T45" fmla="*/ 121 h 220"/>
              <a:gd name="T46" fmla="*/ 27 w 103"/>
              <a:gd name="T47" fmla="*/ 103 h 220"/>
              <a:gd name="T48" fmla="*/ 32 w 103"/>
              <a:gd name="T49" fmla="*/ 83 h 220"/>
              <a:gd name="T50" fmla="*/ 39 w 103"/>
              <a:gd name="T51" fmla="*/ 69 h 220"/>
              <a:gd name="T52" fmla="*/ 51 w 103"/>
              <a:gd name="T53" fmla="*/ 56 h 220"/>
              <a:gd name="T54" fmla="*/ 63 w 103"/>
              <a:gd name="T55" fmla="*/ 43 h 220"/>
              <a:gd name="T56" fmla="*/ 77 w 103"/>
              <a:gd name="T57" fmla="*/ 31 h 220"/>
              <a:gd name="T58" fmla="*/ 89 w 103"/>
              <a:gd name="T59" fmla="*/ 21 h 220"/>
              <a:gd name="T60" fmla="*/ 98 w 103"/>
              <a:gd name="T61" fmla="*/ 12 h 220"/>
              <a:gd name="T62" fmla="*/ 103 w 103"/>
              <a:gd name="T63" fmla="*/ 5 h 220"/>
              <a:gd name="T64" fmla="*/ 103 w 103"/>
              <a:gd name="T65" fmla="*/ 0 h 220"/>
              <a:gd name="T66" fmla="*/ 92 w 103"/>
              <a:gd name="T67" fmla="*/ 4 h 220"/>
              <a:gd name="T68" fmla="*/ 77 w 103"/>
              <a:gd name="T69" fmla="*/ 12 h 220"/>
              <a:gd name="T70" fmla="*/ 61 w 103"/>
              <a:gd name="T71" fmla="*/ 25 h 220"/>
              <a:gd name="T72" fmla="*/ 44 w 103"/>
              <a:gd name="T73" fmla="*/ 40 h 220"/>
              <a:gd name="T74" fmla="*/ 29 w 103"/>
              <a:gd name="T75" fmla="*/ 57 h 220"/>
              <a:gd name="T76" fmla="*/ 16 w 103"/>
              <a:gd name="T77" fmla="*/ 77 h 220"/>
              <a:gd name="T78" fmla="*/ 6 w 103"/>
              <a:gd name="T79" fmla="*/ 98 h 220"/>
              <a:gd name="T80" fmla="*/ 0 w 103"/>
              <a:gd name="T81" fmla="*/ 1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0">
                <a:moveTo>
                  <a:pt x="0" y="120"/>
                </a:moveTo>
                <a:lnTo>
                  <a:pt x="0" y="138"/>
                </a:lnTo>
                <a:lnTo>
                  <a:pt x="4" y="155"/>
                </a:lnTo>
                <a:lnTo>
                  <a:pt x="12" y="171"/>
                </a:lnTo>
                <a:lnTo>
                  <a:pt x="22" y="185"/>
                </a:lnTo>
                <a:lnTo>
                  <a:pt x="35" y="197"/>
                </a:lnTo>
                <a:lnTo>
                  <a:pt x="50" y="207"/>
                </a:lnTo>
                <a:lnTo>
                  <a:pt x="66" y="215"/>
                </a:lnTo>
                <a:lnTo>
                  <a:pt x="83" y="219"/>
                </a:lnTo>
                <a:lnTo>
                  <a:pt x="89" y="220"/>
                </a:lnTo>
                <a:lnTo>
                  <a:pt x="94" y="218"/>
                </a:lnTo>
                <a:lnTo>
                  <a:pt x="98" y="215"/>
                </a:lnTo>
                <a:lnTo>
                  <a:pt x="100" y="211"/>
                </a:lnTo>
                <a:lnTo>
                  <a:pt x="100" y="205"/>
                </a:lnTo>
                <a:lnTo>
                  <a:pt x="99" y="200"/>
                </a:lnTo>
                <a:lnTo>
                  <a:pt x="96" y="196"/>
                </a:lnTo>
                <a:lnTo>
                  <a:pt x="91" y="193"/>
                </a:lnTo>
                <a:lnTo>
                  <a:pt x="74" y="187"/>
                </a:lnTo>
                <a:lnTo>
                  <a:pt x="58" y="178"/>
                </a:lnTo>
                <a:lnTo>
                  <a:pt x="45" y="167"/>
                </a:lnTo>
                <a:lnTo>
                  <a:pt x="36" y="154"/>
                </a:lnTo>
                <a:lnTo>
                  <a:pt x="30" y="138"/>
                </a:lnTo>
                <a:lnTo>
                  <a:pt x="27" y="121"/>
                </a:lnTo>
                <a:lnTo>
                  <a:pt x="27" y="103"/>
                </a:lnTo>
                <a:lnTo>
                  <a:pt x="32" y="83"/>
                </a:lnTo>
                <a:lnTo>
                  <a:pt x="39" y="69"/>
                </a:lnTo>
                <a:lnTo>
                  <a:pt x="51" y="56"/>
                </a:lnTo>
                <a:lnTo>
                  <a:pt x="63" y="43"/>
                </a:lnTo>
                <a:lnTo>
                  <a:pt x="77" y="31"/>
                </a:lnTo>
                <a:lnTo>
                  <a:pt x="89" y="21"/>
                </a:lnTo>
                <a:lnTo>
                  <a:pt x="98" y="12"/>
                </a:lnTo>
                <a:lnTo>
                  <a:pt x="103" y="5"/>
                </a:lnTo>
                <a:lnTo>
                  <a:pt x="103" y="0"/>
                </a:lnTo>
                <a:lnTo>
                  <a:pt x="92" y="4"/>
                </a:lnTo>
                <a:lnTo>
                  <a:pt x="77" y="12"/>
                </a:lnTo>
                <a:lnTo>
                  <a:pt x="61" y="25"/>
                </a:lnTo>
                <a:lnTo>
                  <a:pt x="44" y="40"/>
                </a:lnTo>
                <a:lnTo>
                  <a:pt x="29" y="57"/>
                </a:lnTo>
                <a:lnTo>
                  <a:pt x="16" y="77"/>
                </a:lnTo>
                <a:lnTo>
                  <a:pt x="6" y="98"/>
                </a:lnTo>
                <a:lnTo>
                  <a:pt x="0" y="12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917" name="Freeform 597"/>
          <p:cNvSpPr>
            <a:spLocks/>
          </p:cNvSpPr>
          <p:nvPr/>
        </p:nvSpPr>
        <p:spPr bwMode="auto">
          <a:xfrm>
            <a:off x="6324600" y="1736725"/>
            <a:ext cx="57150" cy="74613"/>
          </a:xfrm>
          <a:custGeom>
            <a:avLst/>
            <a:gdLst>
              <a:gd name="T0" fmla="*/ 186 w 220"/>
              <a:gd name="T1" fmla="*/ 115 h 288"/>
              <a:gd name="T2" fmla="*/ 196 w 220"/>
              <a:gd name="T3" fmla="*/ 133 h 288"/>
              <a:gd name="T4" fmla="*/ 202 w 220"/>
              <a:gd name="T5" fmla="*/ 153 h 288"/>
              <a:gd name="T6" fmla="*/ 199 w 220"/>
              <a:gd name="T7" fmla="*/ 174 h 288"/>
              <a:gd name="T8" fmla="*/ 186 w 220"/>
              <a:gd name="T9" fmla="*/ 194 h 288"/>
              <a:gd name="T10" fmla="*/ 168 w 220"/>
              <a:gd name="T11" fmla="*/ 213 h 288"/>
              <a:gd name="T12" fmla="*/ 148 w 220"/>
              <a:gd name="T13" fmla="*/ 229 h 288"/>
              <a:gd name="T14" fmla="*/ 127 w 220"/>
              <a:gd name="T15" fmla="*/ 246 h 288"/>
              <a:gd name="T16" fmla="*/ 115 w 220"/>
              <a:gd name="T17" fmla="*/ 258 h 288"/>
              <a:gd name="T18" fmla="*/ 110 w 220"/>
              <a:gd name="T19" fmla="*/ 267 h 288"/>
              <a:gd name="T20" fmla="*/ 107 w 220"/>
              <a:gd name="T21" fmla="*/ 276 h 288"/>
              <a:gd name="T22" fmla="*/ 109 w 220"/>
              <a:gd name="T23" fmla="*/ 284 h 288"/>
              <a:gd name="T24" fmla="*/ 117 w 220"/>
              <a:gd name="T25" fmla="*/ 288 h 288"/>
              <a:gd name="T26" fmla="*/ 124 w 220"/>
              <a:gd name="T27" fmla="*/ 287 h 288"/>
              <a:gd name="T28" fmla="*/ 138 w 220"/>
              <a:gd name="T29" fmla="*/ 271 h 288"/>
              <a:gd name="T30" fmla="*/ 161 w 220"/>
              <a:gd name="T31" fmla="*/ 250 h 288"/>
              <a:gd name="T32" fmla="*/ 185 w 220"/>
              <a:gd name="T33" fmla="*/ 229 h 288"/>
              <a:gd name="T34" fmla="*/ 206 w 220"/>
              <a:gd name="T35" fmla="*/ 204 h 288"/>
              <a:gd name="T36" fmla="*/ 219 w 220"/>
              <a:gd name="T37" fmla="*/ 173 h 288"/>
              <a:gd name="T38" fmla="*/ 218 w 220"/>
              <a:gd name="T39" fmla="*/ 141 h 288"/>
              <a:gd name="T40" fmla="*/ 204 w 220"/>
              <a:gd name="T41" fmla="*/ 111 h 288"/>
              <a:gd name="T42" fmla="*/ 182 w 220"/>
              <a:gd name="T43" fmla="*/ 86 h 288"/>
              <a:gd name="T44" fmla="*/ 158 w 220"/>
              <a:gd name="T45" fmla="*/ 70 h 288"/>
              <a:gd name="T46" fmla="*/ 134 w 220"/>
              <a:gd name="T47" fmla="*/ 56 h 288"/>
              <a:gd name="T48" fmla="*/ 109 w 220"/>
              <a:gd name="T49" fmla="*/ 43 h 288"/>
              <a:gd name="T50" fmla="*/ 83 w 220"/>
              <a:gd name="T51" fmla="*/ 29 h 288"/>
              <a:gd name="T52" fmla="*/ 59 w 220"/>
              <a:gd name="T53" fmla="*/ 17 h 288"/>
              <a:gd name="T54" fmla="*/ 36 w 220"/>
              <a:gd name="T55" fmla="*/ 7 h 288"/>
              <a:gd name="T56" fmla="*/ 18 w 220"/>
              <a:gd name="T57" fmla="*/ 1 h 288"/>
              <a:gd name="T58" fmla="*/ 4 w 220"/>
              <a:gd name="T59" fmla="*/ 0 h 288"/>
              <a:gd name="T60" fmla="*/ 9 w 220"/>
              <a:gd name="T61" fmla="*/ 7 h 288"/>
              <a:gd name="T62" fmla="*/ 31 w 220"/>
              <a:gd name="T63" fmla="*/ 18 h 288"/>
              <a:gd name="T64" fmla="*/ 54 w 220"/>
              <a:gd name="T65" fmla="*/ 29 h 288"/>
              <a:gd name="T66" fmla="*/ 77 w 220"/>
              <a:gd name="T67" fmla="*/ 40 h 288"/>
              <a:gd name="T68" fmla="*/ 101 w 220"/>
              <a:gd name="T69" fmla="*/ 53 h 288"/>
              <a:gd name="T70" fmla="*/ 124 w 220"/>
              <a:gd name="T71" fmla="*/ 66 h 288"/>
              <a:gd name="T72" fmla="*/ 147 w 220"/>
              <a:gd name="T73" fmla="*/ 82 h 288"/>
              <a:gd name="T74" fmla="*/ 168 w 220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0" h="288">
                <a:moveTo>
                  <a:pt x="179" y="108"/>
                </a:moveTo>
                <a:lnTo>
                  <a:pt x="186" y="115"/>
                </a:lnTo>
                <a:lnTo>
                  <a:pt x="191" y="124"/>
                </a:lnTo>
                <a:lnTo>
                  <a:pt x="196" y="133"/>
                </a:lnTo>
                <a:lnTo>
                  <a:pt x="200" y="143"/>
                </a:lnTo>
                <a:lnTo>
                  <a:pt x="202" y="153"/>
                </a:lnTo>
                <a:lnTo>
                  <a:pt x="201" y="163"/>
                </a:lnTo>
                <a:lnTo>
                  <a:pt x="199" y="174"/>
                </a:lnTo>
                <a:lnTo>
                  <a:pt x="193" y="184"/>
                </a:lnTo>
                <a:lnTo>
                  <a:pt x="186" y="194"/>
                </a:lnTo>
                <a:lnTo>
                  <a:pt x="178" y="204"/>
                </a:lnTo>
                <a:lnTo>
                  <a:pt x="168" y="213"/>
                </a:lnTo>
                <a:lnTo>
                  <a:pt x="159" y="221"/>
                </a:lnTo>
                <a:lnTo>
                  <a:pt x="148" y="229"/>
                </a:lnTo>
                <a:lnTo>
                  <a:pt x="138" y="237"/>
                </a:lnTo>
                <a:lnTo>
                  <a:pt x="127" y="246"/>
                </a:lnTo>
                <a:lnTo>
                  <a:pt x="118" y="255"/>
                </a:lnTo>
                <a:lnTo>
                  <a:pt x="115" y="258"/>
                </a:lnTo>
                <a:lnTo>
                  <a:pt x="112" y="263"/>
                </a:lnTo>
                <a:lnTo>
                  <a:pt x="110" y="267"/>
                </a:lnTo>
                <a:lnTo>
                  <a:pt x="108" y="271"/>
                </a:lnTo>
                <a:lnTo>
                  <a:pt x="107" y="276"/>
                </a:lnTo>
                <a:lnTo>
                  <a:pt x="107" y="280"/>
                </a:lnTo>
                <a:lnTo>
                  <a:pt x="109" y="284"/>
                </a:lnTo>
                <a:lnTo>
                  <a:pt x="112" y="287"/>
                </a:lnTo>
                <a:lnTo>
                  <a:pt x="117" y="288"/>
                </a:lnTo>
                <a:lnTo>
                  <a:pt x="121" y="288"/>
                </a:lnTo>
                <a:lnTo>
                  <a:pt x="124" y="287"/>
                </a:lnTo>
                <a:lnTo>
                  <a:pt x="127" y="284"/>
                </a:lnTo>
                <a:lnTo>
                  <a:pt x="138" y="271"/>
                </a:lnTo>
                <a:lnTo>
                  <a:pt x="149" y="261"/>
                </a:lnTo>
                <a:lnTo>
                  <a:pt x="161" y="250"/>
                </a:lnTo>
                <a:lnTo>
                  <a:pt x="173" y="239"/>
                </a:lnTo>
                <a:lnTo>
                  <a:pt x="185" y="229"/>
                </a:lnTo>
                <a:lnTo>
                  <a:pt x="196" y="217"/>
                </a:lnTo>
                <a:lnTo>
                  <a:pt x="206" y="204"/>
                </a:lnTo>
                <a:lnTo>
                  <a:pt x="213" y="190"/>
                </a:lnTo>
                <a:lnTo>
                  <a:pt x="219" y="173"/>
                </a:lnTo>
                <a:lnTo>
                  <a:pt x="220" y="157"/>
                </a:lnTo>
                <a:lnTo>
                  <a:pt x="218" y="141"/>
                </a:lnTo>
                <a:lnTo>
                  <a:pt x="212" y="125"/>
                </a:lnTo>
                <a:lnTo>
                  <a:pt x="204" y="111"/>
                </a:lnTo>
                <a:lnTo>
                  <a:pt x="194" y="97"/>
                </a:lnTo>
                <a:lnTo>
                  <a:pt x="182" y="86"/>
                </a:lnTo>
                <a:lnTo>
                  <a:pt x="168" y="77"/>
                </a:lnTo>
                <a:lnTo>
                  <a:pt x="158" y="70"/>
                </a:lnTo>
                <a:lnTo>
                  <a:pt x="146" y="64"/>
                </a:lnTo>
                <a:lnTo>
                  <a:pt x="134" y="56"/>
                </a:lnTo>
                <a:lnTo>
                  <a:pt x="122" y="50"/>
                </a:lnTo>
                <a:lnTo>
                  <a:pt x="109" y="43"/>
                </a:lnTo>
                <a:lnTo>
                  <a:pt x="96" y="36"/>
                </a:lnTo>
                <a:lnTo>
                  <a:pt x="83" y="29"/>
                </a:lnTo>
                <a:lnTo>
                  <a:pt x="70" y="22"/>
                </a:lnTo>
                <a:lnTo>
                  <a:pt x="59" y="17"/>
                </a:lnTo>
                <a:lnTo>
                  <a:pt x="47" y="12"/>
                </a:lnTo>
                <a:lnTo>
                  <a:pt x="36" y="7"/>
                </a:lnTo>
                <a:lnTo>
                  <a:pt x="26" y="4"/>
                </a:lnTo>
                <a:lnTo>
                  <a:pt x="18" y="1"/>
                </a:lnTo>
                <a:lnTo>
                  <a:pt x="10" y="0"/>
                </a:lnTo>
                <a:lnTo>
                  <a:pt x="4" y="0"/>
                </a:lnTo>
                <a:lnTo>
                  <a:pt x="0" y="2"/>
                </a:lnTo>
                <a:lnTo>
                  <a:pt x="9" y="7"/>
                </a:lnTo>
                <a:lnTo>
                  <a:pt x="20" y="13"/>
                </a:lnTo>
                <a:lnTo>
                  <a:pt x="31" y="18"/>
                </a:lnTo>
                <a:lnTo>
                  <a:pt x="42" y="23"/>
                </a:lnTo>
                <a:lnTo>
                  <a:pt x="54" y="29"/>
                </a:lnTo>
                <a:lnTo>
                  <a:pt x="65" y="34"/>
                </a:lnTo>
                <a:lnTo>
                  <a:pt x="77" y="40"/>
                </a:lnTo>
                <a:lnTo>
                  <a:pt x="88" y="47"/>
                </a:lnTo>
                <a:lnTo>
                  <a:pt x="101" y="53"/>
                </a:lnTo>
                <a:lnTo>
                  <a:pt x="112" y="60"/>
                </a:lnTo>
                <a:lnTo>
                  <a:pt x="124" y="66"/>
                </a:lnTo>
                <a:lnTo>
                  <a:pt x="136" y="74"/>
                </a:lnTo>
                <a:lnTo>
                  <a:pt x="147" y="82"/>
                </a:lnTo>
                <a:lnTo>
                  <a:pt x="158" y="90"/>
                </a:lnTo>
                <a:lnTo>
                  <a:pt x="168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918" name="Freeform 598"/>
          <p:cNvSpPr>
            <a:spLocks/>
          </p:cNvSpPr>
          <p:nvPr/>
        </p:nvSpPr>
        <p:spPr bwMode="auto">
          <a:xfrm>
            <a:off x="6270625" y="1852613"/>
            <a:ext cx="214313" cy="130175"/>
          </a:xfrm>
          <a:custGeom>
            <a:avLst/>
            <a:gdLst>
              <a:gd name="T0" fmla="*/ 141 w 1070"/>
              <a:gd name="T1" fmla="*/ 0 h 844"/>
              <a:gd name="T2" fmla="*/ 1070 w 1070"/>
              <a:gd name="T3" fmla="*/ 194 h 844"/>
              <a:gd name="T4" fmla="*/ 919 w 1070"/>
              <a:gd name="T5" fmla="*/ 844 h 844"/>
              <a:gd name="T6" fmla="*/ 0 w 1070"/>
              <a:gd name="T7" fmla="*/ 624 h 844"/>
              <a:gd name="T8" fmla="*/ 141 w 1070"/>
              <a:gd name="T9" fmla="*/ 0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0" h="844">
                <a:moveTo>
                  <a:pt x="141" y="0"/>
                </a:moveTo>
                <a:lnTo>
                  <a:pt x="1070" y="194"/>
                </a:lnTo>
                <a:lnTo>
                  <a:pt x="919" y="844"/>
                </a:lnTo>
                <a:lnTo>
                  <a:pt x="0" y="624"/>
                </a:lnTo>
                <a:lnTo>
                  <a:pt x="141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19" name="Freeform 599"/>
          <p:cNvSpPr>
            <a:spLocks/>
          </p:cNvSpPr>
          <p:nvPr/>
        </p:nvSpPr>
        <p:spPr bwMode="auto">
          <a:xfrm>
            <a:off x="6288088" y="1855788"/>
            <a:ext cx="165100" cy="52387"/>
          </a:xfrm>
          <a:custGeom>
            <a:avLst/>
            <a:gdLst>
              <a:gd name="T0" fmla="*/ 97 w 819"/>
              <a:gd name="T1" fmla="*/ 0 h 333"/>
              <a:gd name="T2" fmla="*/ 819 w 819"/>
              <a:gd name="T3" fmla="*/ 139 h 333"/>
              <a:gd name="T4" fmla="*/ 172 w 819"/>
              <a:gd name="T5" fmla="*/ 98 h 333"/>
              <a:gd name="T6" fmla="*/ 0 w 819"/>
              <a:gd name="T7" fmla="*/ 333 h 333"/>
              <a:gd name="T8" fmla="*/ 97 w 819"/>
              <a:gd name="T9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9" h="333">
                <a:moveTo>
                  <a:pt x="97" y="0"/>
                </a:moveTo>
                <a:lnTo>
                  <a:pt x="819" y="139"/>
                </a:lnTo>
                <a:lnTo>
                  <a:pt x="172" y="98"/>
                </a:lnTo>
                <a:lnTo>
                  <a:pt x="0" y="333"/>
                </a:lnTo>
                <a:lnTo>
                  <a:pt x="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20" name="Freeform 600"/>
          <p:cNvSpPr>
            <a:spLocks/>
          </p:cNvSpPr>
          <p:nvPr/>
        </p:nvSpPr>
        <p:spPr bwMode="auto">
          <a:xfrm>
            <a:off x="6248400" y="2009775"/>
            <a:ext cx="217488" cy="47625"/>
          </a:xfrm>
          <a:custGeom>
            <a:avLst/>
            <a:gdLst>
              <a:gd name="T0" fmla="*/ 34 w 1083"/>
              <a:gd name="T1" fmla="*/ 0 h 306"/>
              <a:gd name="T2" fmla="*/ 1083 w 1083"/>
              <a:gd name="T3" fmla="*/ 261 h 306"/>
              <a:gd name="T4" fmla="*/ 1055 w 1083"/>
              <a:gd name="T5" fmla="*/ 306 h 306"/>
              <a:gd name="T6" fmla="*/ 0 w 1083"/>
              <a:gd name="T7" fmla="*/ 28 h 306"/>
              <a:gd name="T8" fmla="*/ 34 w 1083"/>
              <a:gd name="T9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3" h="306">
                <a:moveTo>
                  <a:pt x="34" y="0"/>
                </a:moveTo>
                <a:lnTo>
                  <a:pt x="1083" y="261"/>
                </a:lnTo>
                <a:lnTo>
                  <a:pt x="1055" y="306"/>
                </a:lnTo>
                <a:lnTo>
                  <a:pt x="0" y="28"/>
                </a:lnTo>
                <a:lnTo>
                  <a:pt x="34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21" name="Freeform 601"/>
          <p:cNvSpPr>
            <a:spLocks/>
          </p:cNvSpPr>
          <p:nvPr/>
        </p:nvSpPr>
        <p:spPr bwMode="auto">
          <a:xfrm>
            <a:off x="6227763" y="2024063"/>
            <a:ext cx="219075" cy="47625"/>
          </a:xfrm>
          <a:custGeom>
            <a:avLst/>
            <a:gdLst>
              <a:gd name="T0" fmla="*/ 39 w 1088"/>
              <a:gd name="T1" fmla="*/ 0 h 311"/>
              <a:gd name="T2" fmla="*/ 1088 w 1088"/>
              <a:gd name="T3" fmla="*/ 260 h 311"/>
              <a:gd name="T4" fmla="*/ 1055 w 1088"/>
              <a:gd name="T5" fmla="*/ 311 h 311"/>
              <a:gd name="T6" fmla="*/ 0 w 1088"/>
              <a:gd name="T7" fmla="*/ 34 h 311"/>
              <a:gd name="T8" fmla="*/ 39 w 1088"/>
              <a:gd name="T9" fmla="*/ 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8" h="311">
                <a:moveTo>
                  <a:pt x="39" y="0"/>
                </a:moveTo>
                <a:lnTo>
                  <a:pt x="1088" y="260"/>
                </a:lnTo>
                <a:lnTo>
                  <a:pt x="1055" y="311"/>
                </a:lnTo>
                <a:lnTo>
                  <a:pt x="0" y="34"/>
                </a:lnTo>
                <a:lnTo>
                  <a:pt x="39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22" name="Freeform 602"/>
          <p:cNvSpPr>
            <a:spLocks/>
          </p:cNvSpPr>
          <p:nvPr/>
        </p:nvSpPr>
        <p:spPr bwMode="auto">
          <a:xfrm>
            <a:off x="6262688" y="2068513"/>
            <a:ext cx="31750" cy="11112"/>
          </a:xfrm>
          <a:custGeom>
            <a:avLst/>
            <a:gdLst>
              <a:gd name="T0" fmla="*/ 16 w 164"/>
              <a:gd name="T1" fmla="*/ 1 h 72"/>
              <a:gd name="T2" fmla="*/ 21 w 164"/>
              <a:gd name="T3" fmla="*/ 1 h 72"/>
              <a:gd name="T4" fmla="*/ 35 w 164"/>
              <a:gd name="T5" fmla="*/ 0 h 72"/>
              <a:gd name="T6" fmla="*/ 54 w 164"/>
              <a:gd name="T7" fmla="*/ 0 h 72"/>
              <a:gd name="T8" fmla="*/ 78 w 164"/>
              <a:gd name="T9" fmla="*/ 2 h 72"/>
              <a:gd name="T10" fmla="*/ 104 w 164"/>
              <a:gd name="T11" fmla="*/ 7 h 72"/>
              <a:gd name="T12" fmla="*/ 128 w 164"/>
              <a:gd name="T13" fmla="*/ 17 h 72"/>
              <a:gd name="T14" fmla="*/ 149 w 164"/>
              <a:gd name="T15" fmla="*/ 31 h 72"/>
              <a:gd name="T16" fmla="*/ 164 w 164"/>
              <a:gd name="T17" fmla="*/ 51 h 72"/>
              <a:gd name="T18" fmla="*/ 164 w 164"/>
              <a:gd name="T19" fmla="*/ 52 h 72"/>
              <a:gd name="T20" fmla="*/ 164 w 164"/>
              <a:gd name="T21" fmla="*/ 57 h 72"/>
              <a:gd name="T22" fmla="*/ 163 w 164"/>
              <a:gd name="T23" fmla="*/ 62 h 72"/>
              <a:gd name="T24" fmla="*/ 161 w 164"/>
              <a:gd name="T25" fmla="*/ 67 h 72"/>
              <a:gd name="T26" fmla="*/ 156 w 164"/>
              <a:gd name="T27" fmla="*/ 71 h 72"/>
              <a:gd name="T28" fmla="*/ 149 w 164"/>
              <a:gd name="T29" fmla="*/ 72 h 72"/>
              <a:gd name="T30" fmla="*/ 138 w 164"/>
              <a:gd name="T31" fmla="*/ 71 h 72"/>
              <a:gd name="T32" fmla="*/ 124 w 164"/>
              <a:gd name="T33" fmla="*/ 65 h 72"/>
              <a:gd name="T34" fmla="*/ 124 w 164"/>
              <a:gd name="T35" fmla="*/ 63 h 72"/>
              <a:gd name="T36" fmla="*/ 123 w 164"/>
              <a:gd name="T37" fmla="*/ 59 h 72"/>
              <a:gd name="T38" fmla="*/ 120 w 164"/>
              <a:gd name="T39" fmla="*/ 52 h 72"/>
              <a:gd name="T40" fmla="*/ 113 w 164"/>
              <a:gd name="T41" fmla="*/ 45 h 72"/>
              <a:gd name="T42" fmla="*/ 100 w 164"/>
              <a:gd name="T43" fmla="*/ 38 h 72"/>
              <a:gd name="T44" fmla="*/ 81 w 164"/>
              <a:gd name="T45" fmla="*/ 32 h 72"/>
              <a:gd name="T46" fmla="*/ 55 w 164"/>
              <a:gd name="T47" fmla="*/ 29 h 72"/>
              <a:gd name="T48" fmla="*/ 20 w 164"/>
              <a:gd name="T49" fmla="*/ 29 h 72"/>
              <a:gd name="T50" fmla="*/ 18 w 164"/>
              <a:gd name="T51" fmla="*/ 29 h 72"/>
              <a:gd name="T52" fmla="*/ 14 w 164"/>
              <a:gd name="T53" fmla="*/ 27 h 72"/>
              <a:gd name="T54" fmla="*/ 9 w 164"/>
              <a:gd name="T55" fmla="*/ 25 h 72"/>
              <a:gd name="T56" fmla="*/ 4 w 164"/>
              <a:gd name="T57" fmla="*/ 22 h 72"/>
              <a:gd name="T58" fmla="*/ 0 w 164"/>
              <a:gd name="T59" fmla="*/ 18 h 72"/>
              <a:gd name="T60" fmla="*/ 0 w 164"/>
              <a:gd name="T61" fmla="*/ 14 h 72"/>
              <a:gd name="T62" fmla="*/ 5 w 164"/>
              <a:gd name="T63" fmla="*/ 7 h 72"/>
              <a:gd name="T64" fmla="*/ 16 w 164"/>
              <a:gd name="T65" fmla="*/ 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4" h="72">
                <a:moveTo>
                  <a:pt x="16" y="1"/>
                </a:moveTo>
                <a:lnTo>
                  <a:pt x="21" y="1"/>
                </a:lnTo>
                <a:lnTo>
                  <a:pt x="35" y="0"/>
                </a:lnTo>
                <a:lnTo>
                  <a:pt x="54" y="0"/>
                </a:lnTo>
                <a:lnTo>
                  <a:pt x="78" y="2"/>
                </a:lnTo>
                <a:lnTo>
                  <a:pt x="104" y="7"/>
                </a:lnTo>
                <a:lnTo>
                  <a:pt x="128" y="17"/>
                </a:lnTo>
                <a:lnTo>
                  <a:pt x="149" y="31"/>
                </a:lnTo>
                <a:lnTo>
                  <a:pt x="164" y="51"/>
                </a:lnTo>
                <a:lnTo>
                  <a:pt x="164" y="52"/>
                </a:lnTo>
                <a:lnTo>
                  <a:pt x="164" y="57"/>
                </a:lnTo>
                <a:lnTo>
                  <a:pt x="163" y="62"/>
                </a:lnTo>
                <a:lnTo>
                  <a:pt x="161" y="67"/>
                </a:lnTo>
                <a:lnTo>
                  <a:pt x="156" y="71"/>
                </a:lnTo>
                <a:lnTo>
                  <a:pt x="149" y="72"/>
                </a:lnTo>
                <a:lnTo>
                  <a:pt x="138" y="71"/>
                </a:lnTo>
                <a:lnTo>
                  <a:pt x="124" y="65"/>
                </a:lnTo>
                <a:lnTo>
                  <a:pt x="124" y="63"/>
                </a:lnTo>
                <a:lnTo>
                  <a:pt x="123" y="59"/>
                </a:lnTo>
                <a:lnTo>
                  <a:pt x="120" y="52"/>
                </a:lnTo>
                <a:lnTo>
                  <a:pt x="113" y="45"/>
                </a:lnTo>
                <a:lnTo>
                  <a:pt x="100" y="38"/>
                </a:lnTo>
                <a:lnTo>
                  <a:pt x="81" y="32"/>
                </a:lnTo>
                <a:lnTo>
                  <a:pt x="55" y="29"/>
                </a:lnTo>
                <a:lnTo>
                  <a:pt x="20" y="29"/>
                </a:lnTo>
                <a:lnTo>
                  <a:pt x="18" y="29"/>
                </a:lnTo>
                <a:lnTo>
                  <a:pt x="14" y="27"/>
                </a:lnTo>
                <a:lnTo>
                  <a:pt x="9" y="25"/>
                </a:lnTo>
                <a:lnTo>
                  <a:pt x="4" y="22"/>
                </a:lnTo>
                <a:lnTo>
                  <a:pt x="0" y="18"/>
                </a:lnTo>
                <a:lnTo>
                  <a:pt x="0" y="14"/>
                </a:lnTo>
                <a:lnTo>
                  <a:pt x="5" y="7"/>
                </a:lnTo>
                <a:lnTo>
                  <a:pt x="16" y="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23" name="Freeform 603"/>
          <p:cNvSpPr>
            <a:spLocks/>
          </p:cNvSpPr>
          <p:nvPr/>
        </p:nvSpPr>
        <p:spPr bwMode="auto">
          <a:xfrm>
            <a:off x="6269038" y="1989138"/>
            <a:ext cx="30162" cy="15875"/>
          </a:xfrm>
          <a:custGeom>
            <a:avLst/>
            <a:gdLst>
              <a:gd name="T0" fmla="*/ 45 w 146"/>
              <a:gd name="T1" fmla="*/ 0 h 109"/>
              <a:gd name="T2" fmla="*/ 42 w 146"/>
              <a:gd name="T3" fmla="*/ 0 h 109"/>
              <a:gd name="T4" fmla="*/ 35 w 146"/>
              <a:gd name="T5" fmla="*/ 3 h 109"/>
              <a:gd name="T6" fmla="*/ 26 w 146"/>
              <a:gd name="T7" fmla="*/ 7 h 109"/>
              <a:gd name="T8" fmla="*/ 15 w 146"/>
              <a:gd name="T9" fmla="*/ 14 h 109"/>
              <a:gd name="T10" fmla="*/ 6 w 146"/>
              <a:gd name="T11" fmla="*/ 24 h 109"/>
              <a:gd name="T12" fmla="*/ 1 w 146"/>
              <a:gd name="T13" fmla="*/ 39 h 109"/>
              <a:gd name="T14" fmla="*/ 0 w 146"/>
              <a:gd name="T15" fmla="*/ 59 h 109"/>
              <a:gd name="T16" fmla="*/ 6 w 146"/>
              <a:gd name="T17" fmla="*/ 85 h 109"/>
              <a:gd name="T18" fmla="*/ 85 w 146"/>
              <a:gd name="T19" fmla="*/ 109 h 109"/>
              <a:gd name="T20" fmla="*/ 84 w 146"/>
              <a:gd name="T21" fmla="*/ 104 h 109"/>
              <a:gd name="T22" fmla="*/ 84 w 146"/>
              <a:gd name="T23" fmla="*/ 93 h 109"/>
              <a:gd name="T24" fmla="*/ 84 w 146"/>
              <a:gd name="T25" fmla="*/ 76 h 109"/>
              <a:gd name="T26" fmla="*/ 87 w 146"/>
              <a:gd name="T27" fmla="*/ 58 h 109"/>
              <a:gd name="T28" fmla="*/ 93 w 146"/>
              <a:gd name="T29" fmla="*/ 40 h 109"/>
              <a:gd name="T30" fmla="*/ 104 w 146"/>
              <a:gd name="T31" fmla="*/ 27 h 109"/>
              <a:gd name="T32" fmla="*/ 121 w 146"/>
              <a:gd name="T33" fmla="*/ 20 h 109"/>
              <a:gd name="T34" fmla="*/ 146 w 146"/>
              <a:gd name="T35" fmla="*/ 23 h 109"/>
              <a:gd name="T36" fmla="*/ 45 w 146"/>
              <a:gd name="T37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6" h="109">
                <a:moveTo>
                  <a:pt x="45" y="0"/>
                </a:moveTo>
                <a:lnTo>
                  <a:pt x="42" y="0"/>
                </a:lnTo>
                <a:lnTo>
                  <a:pt x="35" y="3"/>
                </a:lnTo>
                <a:lnTo>
                  <a:pt x="26" y="7"/>
                </a:lnTo>
                <a:lnTo>
                  <a:pt x="15" y="14"/>
                </a:lnTo>
                <a:lnTo>
                  <a:pt x="6" y="24"/>
                </a:lnTo>
                <a:lnTo>
                  <a:pt x="1" y="39"/>
                </a:lnTo>
                <a:lnTo>
                  <a:pt x="0" y="59"/>
                </a:lnTo>
                <a:lnTo>
                  <a:pt x="6" y="85"/>
                </a:lnTo>
                <a:lnTo>
                  <a:pt x="85" y="109"/>
                </a:lnTo>
                <a:lnTo>
                  <a:pt x="84" y="104"/>
                </a:lnTo>
                <a:lnTo>
                  <a:pt x="84" y="93"/>
                </a:lnTo>
                <a:lnTo>
                  <a:pt x="84" y="76"/>
                </a:lnTo>
                <a:lnTo>
                  <a:pt x="87" y="58"/>
                </a:lnTo>
                <a:lnTo>
                  <a:pt x="93" y="40"/>
                </a:lnTo>
                <a:lnTo>
                  <a:pt x="104" y="27"/>
                </a:lnTo>
                <a:lnTo>
                  <a:pt x="121" y="20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24" name="Freeform 604"/>
          <p:cNvSpPr>
            <a:spLocks/>
          </p:cNvSpPr>
          <p:nvPr/>
        </p:nvSpPr>
        <p:spPr bwMode="auto">
          <a:xfrm>
            <a:off x="6435725" y="2019300"/>
            <a:ext cx="30163" cy="15875"/>
          </a:xfrm>
          <a:custGeom>
            <a:avLst/>
            <a:gdLst>
              <a:gd name="T0" fmla="*/ 45 w 146"/>
              <a:gd name="T1" fmla="*/ 0 h 107"/>
              <a:gd name="T2" fmla="*/ 42 w 146"/>
              <a:gd name="T3" fmla="*/ 0 h 107"/>
              <a:gd name="T4" fmla="*/ 35 w 146"/>
              <a:gd name="T5" fmla="*/ 2 h 107"/>
              <a:gd name="T6" fmla="*/ 25 w 146"/>
              <a:gd name="T7" fmla="*/ 6 h 107"/>
              <a:gd name="T8" fmla="*/ 15 w 146"/>
              <a:gd name="T9" fmla="*/ 12 h 107"/>
              <a:gd name="T10" fmla="*/ 6 w 146"/>
              <a:gd name="T11" fmla="*/ 23 h 107"/>
              <a:gd name="T12" fmla="*/ 0 w 146"/>
              <a:gd name="T13" fmla="*/ 38 h 107"/>
              <a:gd name="T14" fmla="*/ 0 w 146"/>
              <a:gd name="T15" fmla="*/ 58 h 107"/>
              <a:gd name="T16" fmla="*/ 6 w 146"/>
              <a:gd name="T17" fmla="*/ 85 h 107"/>
              <a:gd name="T18" fmla="*/ 84 w 146"/>
              <a:gd name="T19" fmla="*/ 107 h 107"/>
              <a:gd name="T20" fmla="*/ 83 w 146"/>
              <a:gd name="T21" fmla="*/ 103 h 107"/>
              <a:gd name="T22" fmla="*/ 83 w 146"/>
              <a:gd name="T23" fmla="*/ 91 h 107"/>
              <a:gd name="T24" fmla="*/ 83 w 146"/>
              <a:gd name="T25" fmla="*/ 75 h 107"/>
              <a:gd name="T26" fmla="*/ 86 w 146"/>
              <a:gd name="T27" fmla="*/ 56 h 107"/>
              <a:gd name="T28" fmla="*/ 92 w 146"/>
              <a:gd name="T29" fmla="*/ 40 h 107"/>
              <a:gd name="T30" fmla="*/ 103 w 146"/>
              <a:gd name="T31" fmla="*/ 27 h 107"/>
              <a:gd name="T32" fmla="*/ 121 w 146"/>
              <a:gd name="T33" fmla="*/ 19 h 107"/>
              <a:gd name="T34" fmla="*/ 146 w 146"/>
              <a:gd name="T35" fmla="*/ 23 h 107"/>
              <a:gd name="T36" fmla="*/ 45 w 146"/>
              <a:gd name="T37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6" h="107">
                <a:moveTo>
                  <a:pt x="45" y="0"/>
                </a:moveTo>
                <a:lnTo>
                  <a:pt x="42" y="0"/>
                </a:lnTo>
                <a:lnTo>
                  <a:pt x="35" y="2"/>
                </a:lnTo>
                <a:lnTo>
                  <a:pt x="25" y="6"/>
                </a:lnTo>
                <a:lnTo>
                  <a:pt x="15" y="12"/>
                </a:lnTo>
                <a:lnTo>
                  <a:pt x="6" y="23"/>
                </a:lnTo>
                <a:lnTo>
                  <a:pt x="0" y="38"/>
                </a:lnTo>
                <a:lnTo>
                  <a:pt x="0" y="58"/>
                </a:lnTo>
                <a:lnTo>
                  <a:pt x="6" y="85"/>
                </a:lnTo>
                <a:lnTo>
                  <a:pt x="84" y="107"/>
                </a:lnTo>
                <a:lnTo>
                  <a:pt x="83" y="103"/>
                </a:lnTo>
                <a:lnTo>
                  <a:pt x="83" y="91"/>
                </a:lnTo>
                <a:lnTo>
                  <a:pt x="83" y="75"/>
                </a:lnTo>
                <a:lnTo>
                  <a:pt x="86" y="56"/>
                </a:lnTo>
                <a:lnTo>
                  <a:pt x="92" y="40"/>
                </a:lnTo>
                <a:lnTo>
                  <a:pt x="103" y="27"/>
                </a:lnTo>
                <a:lnTo>
                  <a:pt x="121" y="19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25" name="Freeform 605"/>
          <p:cNvSpPr>
            <a:spLocks/>
          </p:cNvSpPr>
          <p:nvPr/>
        </p:nvSpPr>
        <p:spPr bwMode="auto">
          <a:xfrm>
            <a:off x="6300788" y="1992313"/>
            <a:ext cx="127000" cy="30162"/>
          </a:xfrm>
          <a:custGeom>
            <a:avLst/>
            <a:gdLst>
              <a:gd name="T0" fmla="*/ 0 w 629"/>
              <a:gd name="T1" fmla="*/ 40 h 182"/>
              <a:gd name="T2" fmla="*/ 601 w 629"/>
              <a:gd name="T3" fmla="*/ 182 h 182"/>
              <a:gd name="T4" fmla="*/ 629 w 629"/>
              <a:gd name="T5" fmla="*/ 142 h 182"/>
              <a:gd name="T6" fmla="*/ 29 w 629"/>
              <a:gd name="T7" fmla="*/ 0 h 182"/>
              <a:gd name="T8" fmla="*/ 0 w 629"/>
              <a:gd name="T9" fmla="*/ 4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9" h="182">
                <a:moveTo>
                  <a:pt x="0" y="40"/>
                </a:moveTo>
                <a:lnTo>
                  <a:pt x="601" y="182"/>
                </a:lnTo>
                <a:lnTo>
                  <a:pt x="629" y="142"/>
                </a:lnTo>
                <a:lnTo>
                  <a:pt x="29" y="0"/>
                </a:lnTo>
                <a:lnTo>
                  <a:pt x="0" y="4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26" name="Freeform 606"/>
          <p:cNvSpPr>
            <a:spLocks/>
          </p:cNvSpPr>
          <p:nvPr/>
        </p:nvSpPr>
        <p:spPr bwMode="auto">
          <a:xfrm>
            <a:off x="6300788" y="2005013"/>
            <a:ext cx="120650" cy="26987"/>
          </a:xfrm>
          <a:custGeom>
            <a:avLst/>
            <a:gdLst>
              <a:gd name="T0" fmla="*/ 0 w 606"/>
              <a:gd name="T1" fmla="*/ 28 h 170"/>
              <a:gd name="T2" fmla="*/ 600 w 606"/>
              <a:gd name="T3" fmla="*/ 170 h 170"/>
              <a:gd name="T4" fmla="*/ 606 w 606"/>
              <a:gd name="T5" fmla="*/ 142 h 170"/>
              <a:gd name="T6" fmla="*/ 5 w 606"/>
              <a:gd name="T7" fmla="*/ 0 h 170"/>
              <a:gd name="T8" fmla="*/ 0 w 606"/>
              <a:gd name="T9" fmla="*/ 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27" name="Freeform 607"/>
          <p:cNvSpPr>
            <a:spLocks/>
          </p:cNvSpPr>
          <p:nvPr/>
        </p:nvSpPr>
        <p:spPr bwMode="auto">
          <a:xfrm>
            <a:off x="6300788" y="1987550"/>
            <a:ext cx="120650" cy="25400"/>
          </a:xfrm>
          <a:custGeom>
            <a:avLst/>
            <a:gdLst>
              <a:gd name="T0" fmla="*/ 0 w 606"/>
              <a:gd name="T1" fmla="*/ 28 h 170"/>
              <a:gd name="T2" fmla="*/ 600 w 606"/>
              <a:gd name="T3" fmla="*/ 170 h 170"/>
              <a:gd name="T4" fmla="*/ 606 w 606"/>
              <a:gd name="T5" fmla="*/ 142 h 170"/>
              <a:gd name="T6" fmla="*/ 5 w 606"/>
              <a:gd name="T7" fmla="*/ 0 h 170"/>
              <a:gd name="T8" fmla="*/ 0 w 606"/>
              <a:gd name="T9" fmla="*/ 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28" name="AutoShape 608"/>
          <p:cNvSpPr>
            <a:spLocks noChangeAspect="1" noChangeArrowheads="1" noTextEdit="1"/>
          </p:cNvSpPr>
          <p:nvPr/>
        </p:nvSpPr>
        <p:spPr bwMode="auto">
          <a:xfrm flipH="1">
            <a:off x="5227638" y="2174875"/>
            <a:ext cx="5175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29" name="Freeform 609"/>
          <p:cNvSpPr>
            <a:spLocks/>
          </p:cNvSpPr>
          <p:nvPr/>
        </p:nvSpPr>
        <p:spPr bwMode="auto">
          <a:xfrm>
            <a:off x="5637213" y="1844675"/>
            <a:ext cx="46037" cy="57150"/>
          </a:xfrm>
          <a:custGeom>
            <a:avLst/>
            <a:gdLst>
              <a:gd name="T0" fmla="*/ 65 w 177"/>
              <a:gd name="T1" fmla="*/ 33 h 219"/>
              <a:gd name="T2" fmla="*/ 52 w 177"/>
              <a:gd name="T3" fmla="*/ 43 h 219"/>
              <a:gd name="T4" fmla="*/ 41 w 177"/>
              <a:gd name="T5" fmla="*/ 54 h 219"/>
              <a:gd name="T6" fmla="*/ 29 w 177"/>
              <a:gd name="T7" fmla="*/ 66 h 219"/>
              <a:gd name="T8" fmla="*/ 20 w 177"/>
              <a:gd name="T9" fmla="*/ 79 h 219"/>
              <a:gd name="T10" fmla="*/ 12 w 177"/>
              <a:gd name="T11" fmla="*/ 93 h 219"/>
              <a:gd name="T12" fmla="*/ 6 w 177"/>
              <a:gd name="T13" fmla="*/ 107 h 219"/>
              <a:gd name="T14" fmla="*/ 2 w 177"/>
              <a:gd name="T15" fmla="*/ 121 h 219"/>
              <a:gd name="T16" fmla="*/ 0 w 177"/>
              <a:gd name="T17" fmla="*/ 136 h 219"/>
              <a:gd name="T18" fmla="*/ 2 w 177"/>
              <a:gd name="T19" fmla="*/ 158 h 219"/>
              <a:gd name="T20" fmla="*/ 10 w 177"/>
              <a:gd name="T21" fmla="*/ 177 h 219"/>
              <a:gd name="T22" fmla="*/ 23 w 177"/>
              <a:gd name="T23" fmla="*/ 193 h 219"/>
              <a:gd name="T24" fmla="*/ 38 w 177"/>
              <a:gd name="T25" fmla="*/ 204 h 219"/>
              <a:gd name="T26" fmla="*/ 57 w 177"/>
              <a:gd name="T27" fmla="*/ 213 h 219"/>
              <a:gd name="T28" fmla="*/ 78 w 177"/>
              <a:gd name="T29" fmla="*/ 218 h 219"/>
              <a:gd name="T30" fmla="*/ 98 w 177"/>
              <a:gd name="T31" fmla="*/ 219 h 219"/>
              <a:gd name="T32" fmla="*/ 118 w 177"/>
              <a:gd name="T33" fmla="*/ 216 h 219"/>
              <a:gd name="T34" fmla="*/ 123 w 177"/>
              <a:gd name="T35" fmla="*/ 216 h 219"/>
              <a:gd name="T36" fmla="*/ 127 w 177"/>
              <a:gd name="T37" fmla="*/ 214 h 219"/>
              <a:gd name="T38" fmla="*/ 130 w 177"/>
              <a:gd name="T39" fmla="*/ 210 h 219"/>
              <a:gd name="T40" fmla="*/ 131 w 177"/>
              <a:gd name="T41" fmla="*/ 205 h 219"/>
              <a:gd name="T42" fmla="*/ 130 w 177"/>
              <a:gd name="T43" fmla="*/ 203 h 219"/>
              <a:gd name="T44" fmla="*/ 127 w 177"/>
              <a:gd name="T45" fmla="*/ 203 h 219"/>
              <a:gd name="T46" fmla="*/ 123 w 177"/>
              <a:gd name="T47" fmla="*/ 202 h 219"/>
              <a:gd name="T48" fmla="*/ 117 w 177"/>
              <a:gd name="T49" fmla="*/ 202 h 219"/>
              <a:gd name="T50" fmla="*/ 111 w 177"/>
              <a:gd name="T51" fmla="*/ 202 h 219"/>
              <a:gd name="T52" fmla="*/ 106 w 177"/>
              <a:gd name="T53" fmla="*/ 202 h 219"/>
              <a:gd name="T54" fmla="*/ 100 w 177"/>
              <a:gd name="T55" fmla="*/ 202 h 219"/>
              <a:gd name="T56" fmla="*/ 97 w 177"/>
              <a:gd name="T57" fmla="*/ 202 h 219"/>
              <a:gd name="T58" fmla="*/ 87 w 177"/>
              <a:gd name="T59" fmla="*/ 201 h 219"/>
              <a:gd name="T60" fmla="*/ 77 w 177"/>
              <a:gd name="T61" fmla="*/ 200 h 219"/>
              <a:gd name="T62" fmla="*/ 67 w 177"/>
              <a:gd name="T63" fmla="*/ 199 h 219"/>
              <a:gd name="T64" fmla="*/ 56 w 177"/>
              <a:gd name="T65" fmla="*/ 196 h 219"/>
              <a:gd name="T66" fmla="*/ 46 w 177"/>
              <a:gd name="T67" fmla="*/ 193 h 219"/>
              <a:gd name="T68" fmla="*/ 35 w 177"/>
              <a:gd name="T69" fmla="*/ 185 h 219"/>
              <a:gd name="T70" fmla="*/ 26 w 177"/>
              <a:gd name="T71" fmla="*/ 175 h 219"/>
              <a:gd name="T72" fmla="*/ 15 w 177"/>
              <a:gd name="T73" fmla="*/ 162 h 219"/>
              <a:gd name="T74" fmla="*/ 13 w 177"/>
              <a:gd name="T75" fmla="*/ 146 h 219"/>
              <a:gd name="T76" fmla="*/ 14 w 177"/>
              <a:gd name="T77" fmla="*/ 131 h 219"/>
              <a:gd name="T78" fmla="*/ 19 w 177"/>
              <a:gd name="T79" fmla="*/ 116 h 219"/>
              <a:gd name="T80" fmla="*/ 25 w 177"/>
              <a:gd name="T81" fmla="*/ 102 h 219"/>
              <a:gd name="T82" fmla="*/ 34 w 177"/>
              <a:gd name="T83" fmla="*/ 89 h 219"/>
              <a:gd name="T84" fmla="*/ 45 w 177"/>
              <a:gd name="T85" fmla="*/ 76 h 219"/>
              <a:gd name="T86" fmla="*/ 56 w 177"/>
              <a:gd name="T87" fmla="*/ 65 h 219"/>
              <a:gd name="T88" fmla="*/ 70 w 177"/>
              <a:gd name="T89" fmla="*/ 55 h 219"/>
              <a:gd name="T90" fmla="*/ 84 w 177"/>
              <a:gd name="T91" fmla="*/ 45 h 219"/>
              <a:gd name="T92" fmla="*/ 98 w 177"/>
              <a:gd name="T93" fmla="*/ 37 h 219"/>
              <a:gd name="T94" fmla="*/ 113 w 177"/>
              <a:gd name="T95" fmla="*/ 29 h 219"/>
              <a:gd name="T96" fmla="*/ 127 w 177"/>
              <a:gd name="T97" fmla="*/ 23 h 219"/>
              <a:gd name="T98" fmla="*/ 141 w 177"/>
              <a:gd name="T99" fmla="*/ 17 h 219"/>
              <a:gd name="T100" fmla="*/ 154 w 177"/>
              <a:gd name="T101" fmla="*/ 12 h 219"/>
              <a:gd name="T102" fmla="*/ 167 w 177"/>
              <a:gd name="T103" fmla="*/ 9 h 219"/>
              <a:gd name="T104" fmla="*/ 177 w 177"/>
              <a:gd name="T105" fmla="*/ 7 h 219"/>
              <a:gd name="T106" fmla="*/ 170 w 177"/>
              <a:gd name="T107" fmla="*/ 2 h 219"/>
              <a:gd name="T108" fmla="*/ 158 w 177"/>
              <a:gd name="T109" fmla="*/ 0 h 219"/>
              <a:gd name="T110" fmla="*/ 145 w 177"/>
              <a:gd name="T111" fmla="*/ 2 h 219"/>
              <a:gd name="T112" fmla="*/ 129 w 177"/>
              <a:gd name="T113" fmla="*/ 6 h 219"/>
              <a:gd name="T114" fmla="*/ 111 w 177"/>
              <a:gd name="T115" fmla="*/ 11 h 219"/>
              <a:gd name="T116" fmla="*/ 94 w 177"/>
              <a:gd name="T117" fmla="*/ 17 h 219"/>
              <a:gd name="T118" fmla="*/ 78 w 177"/>
              <a:gd name="T119" fmla="*/ 26 h 219"/>
              <a:gd name="T120" fmla="*/ 65 w 177"/>
              <a:gd name="T121" fmla="*/ 33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7" h="219">
                <a:moveTo>
                  <a:pt x="65" y="33"/>
                </a:moveTo>
                <a:lnTo>
                  <a:pt x="52" y="43"/>
                </a:lnTo>
                <a:lnTo>
                  <a:pt x="41" y="54"/>
                </a:lnTo>
                <a:lnTo>
                  <a:pt x="29" y="66"/>
                </a:lnTo>
                <a:lnTo>
                  <a:pt x="20" y="79"/>
                </a:lnTo>
                <a:lnTo>
                  <a:pt x="12" y="93"/>
                </a:lnTo>
                <a:lnTo>
                  <a:pt x="6" y="107"/>
                </a:lnTo>
                <a:lnTo>
                  <a:pt x="2" y="121"/>
                </a:lnTo>
                <a:lnTo>
                  <a:pt x="0" y="136"/>
                </a:lnTo>
                <a:lnTo>
                  <a:pt x="2" y="158"/>
                </a:lnTo>
                <a:lnTo>
                  <a:pt x="10" y="177"/>
                </a:lnTo>
                <a:lnTo>
                  <a:pt x="23" y="193"/>
                </a:lnTo>
                <a:lnTo>
                  <a:pt x="38" y="204"/>
                </a:lnTo>
                <a:lnTo>
                  <a:pt x="57" y="213"/>
                </a:lnTo>
                <a:lnTo>
                  <a:pt x="78" y="218"/>
                </a:lnTo>
                <a:lnTo>
                  <a:pt x="98" y="219"/>
                </a:lnTo>
                <a:lnTo>
                  <a:pt x="118" y="216"/>
                </a:lnTo>
                <a:lnTo>
                  <a:pt x="123" y="216"/>
                </a:lnTo>
                <a:lnTo>
                  <a:pt x="127" y="214"/>
                </a:lnTo>
                <a:lnTo>
                  <a:pt x="130" y="210"/>
                </a:lnTo>
                <a:lnTo>
                  <a:pt x="131" y="205"/>
                </a:lnTo>
                <a:lnTo>
                  <a:pt x="130" y="203"/>
                </a:lnTo>
                <a:lnTo>
                  <a:pt x="127" y="203"/>
                </a:lnTo>
                <a:lnTo>
                  <a:pt x="123" y="202"/>
                </a:lnTo>
                <a:lnTo>
                  <a:pt x="117" y="202"/>
                </a:lnTo>
                <a:lnTo>
                  <a:pt x="111" y="202"/>
                </a:lnTo>
                <a:lnTo>
                  <a:pt x="106" y="202"/>
                </a:lnTo>
                <a:lnTo>
                  <a:pt x="100" y="202"/>
                </a:lnTo>
                <a:lnTo>
                  <a:pt x="97" y="202"/>
                </a:lnTo>
                <a:lnTo>
                  <a:pt x="87" y="201"/>
                </a:lnTo>
                <a:lnTo>
                  <a:pt x="77" y="200"/>
                </a:lnTo>
                <a:lnTo>
                  <a:pt x="67" y="199"/>
                </a:lnTo>
                <a:lnTo>
                  <a:pt x="56" y="196"/>
                </a:lnTo>
                <a:lnTo>
                  <a:pt x="46" y="193"/>
                </a:lnTo>
                <a:lnTo>
                  <a:pt x="35" y="185"/>
                </a:lnTo>
                <a:lnTo>
                  <a:pt x="26" y="175"/>
                </a:lnTo>
                <a:lnTo>
                  <a:pt x="15" y="162"/>
                </a:lnTo>
                <a:lnTo>
                  <a:pt x="13" y="146"/>
                </a:lnTo>
                <a:lnTo>
                  <a:pt x="14" y="131"/>
                </a:lnTo>
                <a:lnTo>
                  <a:pt x="19" y="116"/>
                </a:lnTo>
                <a:lnTo>
                  <a:pt x="25" y="102"/>
                </a:lnTo>
                <a:lnTo>
                  <a:pt x="34" y="89"/>
                </a:lnTo>
                <a:lnTo>
                  <a:pt x="45" y="76"/>
                </a:lnTo>
                <a:lnTo>
                  <a:pt x="56" y="65"/>
                </a:lnTo>
                <a:lnTo>
                  <a:pt x="70" y="55"/>
                </a:lnTo>
                <a:lnTo>
                  <a:pt x="84" y="45"/>
                </a:lnTo>
                <a:lnTo>
                  <a:pt x="98" y="37"/>
                </a:lnTo>
                <a:lnTo>
                  <a:pt x="113" y="29"/>
                </a:lnTo>
                <a:lnTo>
                  <a:pt x="127" y="23"/>
                </a:lnTo>
                <a:lnTo>
                  <a:pt x="141" y="17"/>
                </a:lnTo>
                <a:lnTo>
                  <a:pt x="154" y="12"/>
                </a:lnTo>
                <a:lnTo>
                  <a:pt x="167" y="9"/>
                </a:lnTo>
                <a:lnTo>
                  <a:pt x="177" y="7"/>
                </a:lnTo>
                <a:lnTo>
                  <a:pt x="170" y="2"/>
                </a:lnTo>
                <a:lnTo>
                  <a:pt x="158" y="0"/>
                </a:lnTo>
                <a:lnTo>
                  <a:pt x="145" y="2"/>
                </a:lnTo>
                <a:lnTo>
                  <a:pt x="129" y="6"/>
                </a:lnTo>
                <a:lnTo>
                  <a:pt x="111" y="11"/>
                </a:lnTo>
                <a:lnTo>
                  <a:pt x="94" y="17"/>
                </a:lnTo>
                <a:lnTo>
                  <a:pt x="78" y="26"/>
                </a:lnTo>
                <a:lnTo>
                  <a:pt x="65" y="33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930" name="Freeform 610"/>
          <p:cNvSpPr>
            <a:spLocks/>
          </p:cNvSpPr>
          <p:nvPr/>
        </p:nvSpPr>
        <p:spPr bwMode="auto">
          <a:xfrm>
            <a:off x="5713413" y="1843088"/>
            <a:ext cx="30162" cy="46037"/>
          </a:xfrm>
          <a:custGeom>
            <a:avLst/>
            <a:gdLst>
              <a:gd name="T0" fmla="*/ 97 w 115"/>
              <a:gd name="T1" fmla="*/ 57 h 170"/>
              <a:gd name="T2" fmla="*/ 100 w 115"/>
              <a:gd name="T3" fmla="*/ 75 h 170"/>
              <a:gd name="T4" fmla="*/ 98 w 115"/>
              <a:gd name="T5" fmla="*/ 90 h 170"/>
              <a:gd name="T6" fmla="*/ 91 w 115"/>
              <a:gd name="T7" fmla="*/ 103 h 170"/>
              <a:gd name="T8" fmla="*/ 80 w 115"/>
              <a:gd name="T9" fmla="*/ 114 h 170"/>
              <a:gd name="T10" fmla="*/ 68 w 115"/>
              <a:gd name="T11" fmla="*/ 125 h 170"/>
              <a:gd name="T12" fmla="*/ 54 w 115"/>
              <a:gd name="T13" fmla="*/ 135 h 170"/>
              <a:gd name="T14" fmla="*/ 39 w 115"/>
              <a:gd name="T15" fmla="*/ 145 h 170"/>
              <a:gd name="T16" fmla="*/ 27 w 115"/>
              <a:gd name="T17" fmla="*/ 155 h 170"/>
              <a:gd name="T18" fmla="*/ 25 w 115"/>
              <a:gd name="T19" fmla="*/ 158 h 170"/>
              <a:gd name="T20" fmla="*/ 23 w 115"/>
              <a:gd name="T21" fmla="*/ 160 h 170"/>
              <a:gd name="T22" fmla="*/ 23 w 115"/>
              <a:gd name="T23" fmla="*/ 164 h 170"/>
              <a:gd name="T24" fmla="*/ 26 w 115"/>
              <a:gd name="T25" fmla="*/ 167 h 170"/>
              <a:gd name="T26" fmla="*/ 28 w 115"/>
              <a:gd name="T27" fmla="*/ 169 h 170"/>
              <a:gd name="T28" fmla="*/ 31 w 115"/>
              <a:gd name="T29" fmla="*/ 170 h 170"/>
              <a:gd name="T30" fmla="*/ 34 w 115"/>
              <a:gd name="T31" fmla="*/ 170 h 170"/>
              <a:gd name="T32" fmla="*/ 37 w 115"/>
              <a:gd name="T33" fmla="*/ 169 h 170"/>
              <a:gd name="T34" fmla="*/ 53 w 115"/>
              <a:gd name="T35" fmla="*/ 159 h 170"/>
              <a:gd name="T36" fmla="*/ 69 w 115"/>
              <a:gd name="T37" fmla="*/ 149 h 170"/>
              <a:gd name="T38" fmla="*/ 83 w 115"/>
              <a:gd name="T39" fmla="*/ 137 h 170"/>
              <a:gd name="T40" fmla="*/ 97 w 115"/>
              <a:gd name="T41" fmla="*/ 123 h 170"/>
              <a:gd name="T42" fmla="*/ 106 w 115"/>
              <a:gd name="T43" fmla="*/ 108 h 170"/>
              <a:gd name="T44" fmla="*/ 113 w 115"/>
              <a:gd name="T45" fmla="*/ 91 h 170"/>
              <a:gd name="T46" fmla="*/ 115 w 115"/>
              <a:gd name="T47" fmla="*/ 73 h 170"/>
              <a:gd name="T48" fmla="*/ 111 w 115"/>
              <a:gd name="T49" fmla="*/ 53 h 170"/>
              <a:gd name="T50" fmla="*/ 101 w 115"/>
              <a:gd name="T51" fmla="*/ 39 h 170"/>
              <a:gd name="T52" fmla="*/ 89 w 115"/>
              <a:gd name="T53" fmla="*/ 26 h 170"/>
              <a:gd name="T54" fmla="*/ 72 w 115"/>
              <a:gd name="T55" fmla="*/ 15 h 170"/>
              <a:gd name="T56" fmla="*/ 55 w 115"/>
              <a:gd name="T57" fmla="*/ 8 h 170"/>
              <a:gd name="T58" fmla="*/ 37 w 115"/>
              <a:gd name="T59" fmla="*/ 2 h 170"/>
              <a:gd name="T60" fmla="*/ 21 w 115"/>
              <a:gd name="T61" fmla="*/ 0 h 170"/>
              <a:gd name="T62" fmla="*/ 9 w 115"/>
              <a:gd name="T63" fmla="*/ 1 h 170"/>
              <a:gd name="T64" fmla="*/ 0 w 115"/>
              <a:gd name="T65" fmla="*/ 5 h 170"/>
              <a:gd name="T66" fmla="*/ 15 w 115"/>
              <a:gd name="T67" fmla="*/ 10 h 170"/>
              <a:gd name="T68" fmla="*/ 30 w 115"/>
              <a:gd name="T69" fmla="*/ 13 h 170"/>
              <a:gd name="T70" fmla="*/ 43 w 115"/>
              <a:gd name="T71" fmla="*/ 16 h 170"/>
              <a:gd name="T72" fmla="*/ 57 w 115"/>
              <a:gd name="T73" fmla="*/ 20 h 170"/>
              <a:gd name="T74" fmla="*/ 70 w 115"/>
              <a:gd name="T75" fmla="*/ 26 h 170"/>
              <a:gd name="T76" fmla="*/ 81 w 115"/>
              <a:gd name="T77" fmla="*/ 33 h 170"/>
              <a:gd name="T78" fmla="*/ 91 w 115"/>
              <a:gd name="T79" fmla="*/ 43 h 170"/>
              <a:gd name="T80" fmla="*/ 97 w 115"/>
              <a:gd name="T81" fmla="*/ 5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5" h="170">
                <a:moveTo>
                  <a:pt x="97" y="57"/>
                </a:moveTo>
                <a:lnTo>
                  <a:pt x="100" y="75"/>
                </a:lnTo>
                <a:lnTo>
                  <a:pt x="98" y="90"/>
                </a:lnTo>
                <a:lnTo>
                  <a:pt x="91" y="103"/>
                </a:lnTo>
                <a:lnTo>
                  <a:pt x="80" y="114"/>
                </a:lnTo>
                <a:lnTo>
                  <a:pt x="68" y="125"/>
                </a:lnTo>
                <a:lnTo>
                  <a:pt x="54" y="135"/>
                </a:lnTo>
                <a:lnTo>
                  <a:pt x="39" y="145"/>
                </a:lnTo>
                <a:lnTo>
                  <a:pt x="27" y="155"/>
                </a:lnTo>
                <a:lnTo>
                  <a:pt x="25" y="158"/>
                </a:lnTo>
                <a:lnTo>
                  <a:pt x="23" y="160"/>
                </a:lnTo>
                <a:lnTo>
                  <a:pt x="23" y="164"/>
                </a:lnTo>
                <a:lnTo>
                  <a:pt x="26" y="167"/>
                </a:lnTo>
                <a:lnTo>
                  <a:pt x="28" y="169"/>
                </a:lnTo>
                <a:lnTo>
                  <a:pt x="31" y="170"/>
                </a:lnTo>
                <a:lnTo>
                  <a:pt x="34" y="170"/>
                </a:lnTo>
                <a:lnTo>
                  <a:pt x="37" y="169"/>
                </a:lnTo>
                <a:lnTo>
                  <a:pt x="53" y="159"/>
                </a:lnTo>
                <a:lnTo>
                  <a:pt x="69" y="149"/>
                </a:lnTo>
                <a:lnTo>
                  <a:pt x="83" y="137"/>
                </a:lnTo>
                <a:lnTo>
                  <a:pt x="97" y="123"/>
                </a:lnTo>
                <a:lnTo>
                  <a:pt x="106" y="108"/>
                </a:lnTo>
                <a:lnTo>
                  <a:pt x="113" y="91"/>
                </a:lnTo>
                <a:lnTo>
                  <a:pt x="115" y="73"/>
                </a:lnTo>
                <a:lnTo>
                  <a:pt x="111" y="53"/>
                </a:lnTo>
                <a:lnTo>
                  <a:pt x="101" y="39"/>
                </a:lnTo>
                <a:lnTo>
                  <a:pt x="89" y="26"/>
                </a:lnTo>
                <a:lnTo>
                  <a:pt x="72" y="15"/>
                </a:lnTo>
                <a:lnTo>
                  <a:pt x="55" y="8"/>
                </a:lnTo>
                <a:lnTo>
                  <a:pt x="37" y="2"/>
                </a:lnTo>
                <a:lnTo>
                  <a:pt x="21" y="0"/>
                </a:lnTo>
                <a:lnTo>
                  <a:pt x="9" y="1"/>
                </a:lnTo>
                <a:lnTo>
                  <a:pt x="0" y="5"/>
                </a:lnTo>
                <a:lnTo>
                  <a:pt x="15" y="10"/>
                </a:lnTo>
                <a:lnTo>
                  <a:pt x="30" y="13"/>
                </a:lnTo>
                <a:lnTo>
                  <a:pt x="43" y="16"/>
                </a:lnTo>
                <a:lnTo>
                  <a:pt x="57" y="20"/>
                </a:lnTo>
                <a:lnTo>
                  <a:pt x="70" y="26"/>
                </a:lnTo>
                <a:lnTo>
                  <a:pt x="81" y="33"/>
                </a:lnTo>
                <a:lnTo>
                  <a:pt x="91" y="43"/>
                </a:lnTo>
                <a:lnTo>
                  <a:pt x="97" y="5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931" name="Freeform 611"/>
          <p:cNvSpPr>
            <a:spLocks/>
          </p:cNvSpPr>
          <p:nvPr/>
        </p:nvSpPr>
        <p:spPr bwMode="auto">
          <a:xfrm>
            <a:off x="5608638" y="1833563"/>
            <a:ext cx="73025" cy="92075"/>
          </a:xfrm>
          <a:custGeom>
            <a:avLst/>
            <a:gdLst>
              <a:gd name="T0" fmla="*/ 90 w 289"/>
              <a:gd name="T1" fmla="*/ 65 h 352"/>
              <a:gd name="T2" fmla="*/ 48 w 289"/>
              <a:gd name="T3" fmla="*/ 106 h 352"/>
              <a:gd name="T4" fmla="*/ 16 w 289"/>
              <a:gd name="T5" fmla="*/ 156 h 352"/>
              <a:gd name="T6" fmla="*/ 0 w 289"/>
              <a:gd name="T7" fmla="*/ 211 h 352"/>
              <a:gd name="T8" fmla="*/ 3 w 289"/>
              <a:gd name="T9" fmla="*/ 249 h 352"/>
              <a:gd name="T10" fmla="*/ 10 w 289"/>
              <a:gd name="T11" fmla="*/ 264 h 352"/>
              <a:gd name="T12" fmla="*/ 19 w 289"/>
              <a:gd name="T13" fmla="*/ 277 h 352"/>
              <a:gd name="T14" fmla="*/ 31 w 289"/>
              <a:gd name="T15" fmla="*/ 289 h 352"/>
              <a:gd name="T16" fmla="*/ 51 w 289"/>
              <a:gd name="T17" fmla="*/ 302 h 352"/>
              <a:gd name="T18" fmla="*/ 78 w 289"/>
              <a:gd name="T19" fmla="*/ 316 h 352"/>
              <a:gd name="T20" fmla="*/ 107 w 289"/>
              <a:gd name="T21" fmla="*/ 327 h 352"/>
              <a:gd name="T22" fmla="*/ 137 w 289"/>
              <a:gd name="T23" fmla="*/ 335 h 352"/>
              <a:gd name="T24" fmla="*/ 167 w 289"/>
              <a:gd name="T25" fmla="*/ 342 h 352"/>
              <a:gd name="T26" fmla="*/ 198 w 289"/>
              <a:gd name="T27" fmla="*/ 346 h 352"/>
              <a:gd name="T28" fmla="*/ 229 w 289"/>
              <a:gd name="T29" fmla="*/ 349 h 352"/>
              <a:gd name="T30" fmla="*/ 260 w 289"/>
              <a:gd name="T31" fmla="*/ 351 h 352"/>
              <a:gd name="T32" fmla="*/ 280 w 289"/>
              <a:gd name="T33" fmla="*/ 352 h 352"/>
              <a:gd name="T34" fmla="*/ 287 w 289"/>
              <a:gd name="T35" fmla="*/ 346 h 352"/>
              <a:gd name="T36" fmla="*/ 289 w 289"/>
              <a:gd name="T37" fmla="*/ 335 h 352"/>
              <a:gd name="T38" fmla="*/ 283 w 289"/>
              <a:gd name="T39" fmla="*/ 328 h 352"/>
              <a:gd name="T40" fmla="*/ 264 w 289"/>
              <a:gd name="T41" fmla="*/ 327 h 352"/>
              <a:gd name="T42" fmla="*/ 235 w 289"/>
              <a:gd name="T43" fmla="*/ 326 h 352"/>
              <a:gd name="T44" fmla="*/ 207 w 289"/>
              <a:gd name="T45" fmla="*/ 323 h 352"/>
              <a:gd name="T46" fmla="*/ 179 w 289"/>
              <a:gd name="T47" fmla="*/ 319 h 352"/>
              <a:gd name="T48" fmla="*/ 150 w 289"/>
              <a:gd name="T49" fmla="*/ 314 h 352"/>
              <a:gd name="T50" fmla="*/ 122 w 289"/>
              <a:gd name="T51" fmla="*/ 306 h 352"/>
              <a:gd name="T52" fmla="*/ 95 w 289"/>
              <a:gd name="T53" fmla="*/ 298 h 352"/>
              <a:gd name="T54" fmla="*/ 68 w 289"/>
              <a:gd name="T55" fmla="*/ 285 h 352"/>
              <a:gd name="T56" fmla="*/ 45 w 289"/>
              <a:gd name="T57" fmla="*/ 271 h 352"/>
              <a:gd name="T58" fmla="*/ 32 w 289"/>
              <a:gd name="T59" fmla="*/ 250 h 352"/>
              <a:gd name="T60" fmla="*/ 27 w 289"/>
              <a:gd name="T61" fmla="*/ 222 h 352"/>
              <a:gd name="T62" fmla="*/ 34 w 289"/>
              <a:gd name="T63" fmla="*/ 183 h 352"/>
              <a:gd name="T64" fmla="*/ 45 w 289"/>
              <a:gd name="T65" fmla="*/ 153 h 352"/>
              <a:gd name="T66" fmla="*/ 61 w 289"/>
              <a:gd name="T67" fmla="*/ 127 h 352"/>
              <a:gd name="T68" fmla="*/ 80 w 289"/>
              <a:gd name="T69" fmla="*/ 103 h 352"/>
              <a:gd name="T70" fmla="*/ 102 w 289"/>
              <a:gd name="T71" fmla="*/ 82 h 352"/>
              <a:gd name="T72" fmla="*/ 129 w 289"/>
              <a:gd name="T73" fmla="*/ 59 h 352"/>
              <a:gd name="T74" fmla="*/ 162 w 289"/>
              <a:gd name="T75" fmla="*/ 38 h 352"/>
              <a:gd name="T76" fmla="*/ 197 w 289"/>
              <a:gd name="T77" fmla="*/ 20 h 352"/>
              <a:gd name="T78" fmla="*/ 227 w 289"/>
              <a:gd name="T79" fmla="*/ 6 h 352"/>
              <a:gd name="T80" fmla="*/ 228 w 289"/>
              <a:gd name="T81" fmla="*/ 0 h 352"/>
              <a:gd name="T82" fmla="*/ 198 w 289"/>
              <a:gd name="T83" fmla="*/ 5 h 352"/>
              <a:gd name="T84" fmla="*/ 162 w 289"/>
              <a:gd name="T85" fmla="*/ 18 h 352"/>
              <a:gd name="T86" fmla="*/ 127 w 289"/>
              <a:gd name="T87" fmla="*/ 36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2">
                <a:moveTo>
                  <a:pt x="113" y="47"/>
                </a:moveTo>
                <a:lnTo>
                  <a:pt x="90" y="65"/>
                </a:lnTo>
                <a:lnTo>
                  <a:pt x="68" y="85"/>
                </a:lnTo>
                <a:lnTo>
                  <a:pt x="48" y="106"/>
                </a:lnTo>
                <a:lnTo>
                  <a:pt x="31" y="130"/>
                </a:lnTo>
                <a:lnTo>
                  <a:pt x="16" y="156"/>
                </a:lnTo>
                <a:lnTo>
                  <a:pt x="5" y="182"/>
                </a:lnTo>
                <a:lnTo>
                  <a:pt x="0" y="211"/>
                </a:lnTo>
                <a:lnTo>
                  <a:pt x="1" y="241"/>
                </a:lnTo>
                <a:lnTo>
                  <a:pt x="3" y="249"/>
                </a:lnTo>
                <a:lnTo>
                  <a:pt x="6" y="257"/>
                </a:lnTo>
                <a:lnTo>
                  <a:pt x="10" y="264"/>
                </a:lnTo>
                <a:lnTo>
                  <a:pt x="14" y="271"/>
                </a:lnTo>
                <a:lnTo>
                  <a:pt x="19" y="277"/>
                </a:lnTo>
                <a:lnTo>
                  <a:pt x="24" y="284"/>
                </a:lnTo>
                <a:lnTo>
                  <a:pt x="31" y="289"/>
                </a:lnTo>
                <a:lnTo>
                  <a:pt x="37" y="293"/>
                </a:lnTo>
                <a:lnTo>
                  <a:pt x="51" y="302"/>
                </a:lnTo>
                <a:lnTo>
                  <a:pt x="64" y="309"/>
                </a:lnTo>
                <a:lnTo>
                  <a:pt x="78" y="316"/>
                </a:lnTo>
                <a:lnTo>
                  <a:pt x="93" y="321"/>
                </a:lnTo>
                <a:lnTo>
                  <a:pt x="107" y="327"/>
                </a:lnTo>
                <a:lnTo>
                  <a:pt x="122" y="331"/>
                </a:lnTo>
                <a:lnTo>
                  <a:pt x="137" y="335"/>
                </a:lnTo>
                <a:lnTo>
                  <a:pt x="151" y="338"/>
                </a:lnTo>
                <a:lnTo>
                  <a:pt x="167" y="342"/>
                </a:lnTo>
                <a:lnTo>
                  <a:pt x="183" y="344"/>
                </a:lnTo>
                <a:lnTo>
                  <a:pt x="198" y="346"/>
                </a:lnTo>
                <a:lnTo>
                  <a:pt x="213" y="348"/>
                </a:lnTo>
                <a:lnTo>
                  <a:pt x="229" y="349"/>
                </a:lnTo>
                <a:lnTo>
                  <a:pt x="245" y="350"/>
                </a:lnTo>
                <a:lnTo>
                  <a:pt x="260" y="351"/>
                </a:lnTo>
                <a:lnTo>
                  <a:pt x="275" y="352"/>
                </a:lnTo>
                <a:lnTo>
                  <a:pt x="280" y="352"/>
                </a:lnTo>
                <a:lnTo>
                  <a:pt x="284" y="349"/>
                </a:lnTo>
                <a:lnTo>
                  <a:pt x="287" y="346"/>
                </a:lnTo>
                <a:lnTo>
                  <a:pt x="289" y="340"/>
                </a:lnTo>
                <a:lnTo>
                  <a:pt x="289" y="335"/>
                </a:lnTo>
                <a:lnTo>
                  <a:pt x="287" y="331"/>
                </a:lnTo>
                <a:lnTo>
                  <a:pt x="283" y="328"/>
                </a:lnTo>
                <a:lnTo>
                  <a:pt x="279" y="327"/>
                </a:lnTo>
                <a:lnTo>
                  <a:pt x="264" y="327"/>
                </a:lnTo>
                <a:lnTo>
                  <a:pt x="250" y="327"/>
                </a:lnTo>
                <a:lnTo>
                  <a:pt x="235" y="326"/>
                </a:lnTo>
                <a:lnTo>
                  <a:pt x="222" y="324"/>
                </a:lnTo>
                <a:lnTo>
                  <a:pt x="207" y="323"/>
                </a:lnTo>
                <a:lnTo>
                  <a:pt x="192" y="321"/>
                </a:lnTo>
                <a:lnTo>
                  <a:pt x="179" y="319"/>
                </a:lnTo>
                <a:lnTo>
                  <a:pt x="164" y="317"/>
                </a:lnTo>
                <a:lnTo>
                  <a:pt x="150" y="314"/>
                </a:lnTo>
                <a:lnTo>
                  <a:pt x="136" y="311"/>
                </a:lnTo>
                <a:lnTo>
                  <a:pt x="122" y="306"/>
                </a:lnTo>
                <a:lnTo>
                  <a:pt x="108" y="302"/>
                </a:lnTo>
                <a:lnTo>
                  <a:pt x="95" y="298"/>
                </a:lnTo>
                <a:lnTo>
                  <a:pt x="82" y="291"/>
                </a:lnTo>
                <a:lnTo>
                  <a:pt x="68" y="285"/>
                </a:lnTo>
                <a:lnTo>
                  <a:pt x="56" y="278"/>
                </a:lnTo>
                <a:lnTo>
                  <a:pt x="45" y="271"/>
                </a:lnTo>
                <a:lnTo>
                  <a:pt x="37" y="260"/>
                </a:lnTo>
                <a:lnTo>
                  <a:pt x="32" y="250"/>
                </a:lnTo>
                <a:lnTo>
                  <a:pt x="27" y="237"/>
                </a:lnTo>
                <a:lnTo>
                  <a:pt x="27" y="222"/>
                </a:lnTo>
                <a:lnTo>
                  <a:pt x="30" y="203"/>
                </a:lnTo>
                <a:lnTo>
                  <a:pt x="34" y="183"/>
                </a:lnTo>
                <a:lnTo>
                  <a:pt x="38" y="169"/>
                </a:lnTo>
                <a:lnTo>
                  <a:pt x="45" y="153"/>
                </a:lnTo>
                <a:lnTo>
                  <a:pt x="54" y="140"/>
                </a:lnTo>
                <a:lnTo>
                  <a:pt x="61" y="127"/>
                </a:lnTo>
                <a:lnTo>
                  <a:pt x="71" y="115"/>
                </a:lnTo>
                <a:lnTo>
                  <a:pt x="80" y="103"/>
                </a:lnTo>
                <a:lnTo>
                  <a:pt x="90" y="93"/>
                </a:lnTo>
                <a:lnTo>
                  <a:pt x="102" y="82"/>
                </a:lnTo>
                <a:lnTo>
                  <a:pt x="116" y="70"/>
                </a:lnTo>
                <a:lnTo>
                  <a:pt x="129" y="59"/>
                </a:lnTo>
                <a:lnTo>
                  <a:pt x="145" y="49"/>
                </a:lnTo>
                <a:lnTo>
                  <a:pt x="162" y="38"/>
                </a:lnTo>
                <a:lnTo>
                  <a:pt x="180" y="28"/>
                </a:lnTo>
                <a:lnTo>
                  <a:pt x="197" y="20"/>
                </a:lnTo>
                <a:lnTo>
                  <a:pt x="212" y="12"/>
                </a:lnTo>
                <a:lnTo>
                  <a:pt x="227" y="6"/>
                </a:lnTo>
                <a:lnTo>
                  <a:pt x="240" y="1"/>
                </a:lnTo>
                <a:lnTo>
                  <a:pt x="228" y="0"/>
                </a:lnTo>
                <a:lnTo>
                  <a:pt x="213" y="1"/>
                </a:lnTo>
                <a:lnTo>
                  <a:pt x="198" y="5"/>
                </a:lnTo>
                <a:lnTo>
                  <a:pt x="180" y="10"/>
                </a:lnTo>
                <a:lnTo>
                  <a:pt x="162" y="18"/>
                </a:lnTo>
                <a:lnTo>
                  <a:pt x="144" y="26"/>
                </a:lnTo>
                <a:lnTo>
                  <a:pt x="127" y="36"/>
                </a:lnTo>
                <a:lnTo>
                  <a:pt x="113" y="4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932" name="Freeform 612"/>
          <p:cNvSpPr>
            <a:spLocks/>
          </p:cNvSpPr>
          <p:nvPr/>
        </p:nvSpPr>
        <p:spPr bwMode="auto">
          <a:xfrm>
            <a:off x="5711825" y="1830388"/>
            <a:ext cx="65088" cy="63500"/>
          </a:xfrm>
          <a:custGeom>
            <a:avLst/>
            <a:gdLst>
              <a:gd name="T0" fmla="*/ 210 w 252"/>
              <a:gd name="T1" fmla="*/ 72 h 235"/>
              <a:gd name="T2" fmla="*/ 222 w 252"/>
              <a:gd name="T3" fmla="*/ 85 h 235"/>
              <a:gd name="T4" fmla="*/ 228 w 252"/>
              <a:gd name="T5" fmla="*/ 100 h 235"/>
              <a:gd name="T6" fmla="*/ 232 w 252"/>
              <a:gd name="T7" fmla="*/ 116 h 235"/>
              <a:gd name="T8" fmla="*/ 232 w 252"/>
              <a:gd name="T9" fmla="*/ 133 h 235"/>
              <a:gd name="T10" fmla="*/ 230 w 252"/>
              <a:gd name="T11" fmla="*/ 147 h 235"/>
              <a:gd name="T12" fmla="*/ 226 w 252"/>
              <a:gd name="T13" fmla="*/ 159 h 235"/>
              <a:gd name="T14" fmla="*/ 218 w 252"/>
              <a:gd name="T15" fmla="*/ 171 h 235"/>
              <a:gd name="T16" fmla="*/ 211 w 252"/>
              <a:gd name="T17" fmla="*/ 180 h 235"/>
              <a:gd name="T18" fmla="*/ 202 w 252"/>
              <a:gd name="T19" fmla="*/ 191 h 235"/>
              <a:gd name="T20" fmla="*/ 192 w 252"/>
              <a:gd name="T21" fmla="*/ 200 h 235"/>
              <a:gd name="T22" fmla="*/ 183 w 252"/>
              <a:gd name="T23" fmla="*/ 209 h 235"/>
              <a:gd name="T24" fmla="*/ 173 w 252"/>
              <a:gd name="T25" fmla="*/ 219 h 235"/>
              <a:gd name="T26" fmla="*/ 171 w 252"/>
              <a:gd name="T27" fmla="*/ 222 h 235"/>
              <a:gd name="T28" fmla="*/ 170 w 252"/>
              <a:gd name="T29" fmla="*/ 225 h 235"/>
              <a:gd name="T30" fmla="*/ 171 w 252"/>
              <a:gd name="T31" fmla="*/ 229 h 235"/>
              <a:gd name="T32" fmla="*/ 173 w 252"/>
              <a:gd name="T33" fmla="*/ 232 h 235"/>
              <a:gd name="T34" fmla="*/ 176 w 252"/>
              <a:gd name="T35" fmla="*/ 234 h 235"/>
              <a:gd name="T36" fmla="*/ 180 w 252"/>
              <a:gd name="T37" fmla="*/ 235 h 235"/>
              <a:gd name="T38" fmla="*/ 184 w 252"/>
              <a:gd name="T39" fmla="*/ 234 h 235"/>
              <a:gd name="T40" fmla="*/ 187 w 252"/>
              <a:gd name="T41" fmla="*/ 232 h 235"/>
              <a:gd name="T42" fmla="*/ 208 w 252"/>
              <a:gd name="T43" fmla="*/ 218 h 235"/>
              <a:gd name="T44" fmla="*/ 225 w 252"/>
              <a:gd name="T45" fmla="*/ 200 h 235"/>
              <a:gd name="T46" fmla="*/ 239 w 252"/>
              <a:gd name="T47" fmla="*/ 178 h 235"/>
              <a:gd name="T48" fmla="*/ 249 w 252"/>
              <a:gd name="T49" fmla="*/ 156 h 235"/>
              <a:gd name="T50" fmla="*/ 252 w 252"/>
              <a:gd name="T51" fmla="*/ 131 h 235"/>
              <a:gd name="T52" fmla="*/ 250 w 252"/>
              <a:gd name="T53" fmla="*/ 108 h 235"/>
              <a:gd name="T54" fmla="*/ 242 w 252"/>
              <a:gd name="T55" fmla="*/ 85 h 235"/>
              <a:gd name="T56" fmla="*/ 225 w 252"/>
              <a:gd name="T57" fmla="*/ 65 h 235"/>
              <a:gd name="T58" fmla="*/ 212 w 252"/>
              <a:gd name="T59" fmla="*/ 54 h 235"/>
              <a:gd name="T60" fmla="*/ 197 w 252"/>
              <a:gd name="T61" fmla="*/ 45 h 235"/>
              <a:gd name="T62" fmla="*/ 181 w 252"/>
              <a:gd name="T63" fmla="*/ 36 h 235"/>
              <a:gd name="T64" fmla="*/ 164 w 252"/>
              <a:gd name="T65" fmla="*/ 29 h 235"/>
              <a:gd name="T66" fmla="*/ 146 w 252"/>
              <a:gd name="T67" fmla="*/ 22 h 235"/>
              <a:gd name="T68" fmla="*/ 127 w 252"/>
              <a:gd name="T69" fmla="*/ 17 h 235"/>
              <a:gd name="T70" fmla="*/ 109 w 252"/>
              <a:gd name="T71" fmla="*/ 12 h 235"/>
              <a:gd name="T72" fmla="*/ 90 w 252"/>
              <a:gd name="T73" fmla="*/ 7 h 235"/>
              <a:gd name="T74" fmla="*/ 73 w 252"/>
              <a:gd name="T75" fmla="*/ 4 h 235"/>
              <a:gd name="T76" fmla="*/ 57 w 252"/>
              <a:gd name="T77" fmla="*/ 2 h 235"/>
              <a:gd name="T78" fmla="*/ 42 w 252"/>
              <a:gd name="T79" fmla="*/ 0 h 235"/>
              <a:gd name="T80" fmla="*/ 28 w 252"/>
              <a:gd name="T81" fmla="*/ 0 h 235"/>
              <a:gd name="T82" fmla="*/ 17 w 252"/>
              <a:gd name="T83" fmla="*/ 0 h 235"/>
              <a:gd name="T84" fmla="*/ 8 w 252"/>
              <a:gd name="T85" fmla="*/ 1 h 235"/>
              <a:gd name="T86" fmla="*/ 3 w 252"/>
              <a:gd name="T87" fmla="*/ 3 h 235"/>
              <a:gd name="T88" fmla="*/ 0 w 252"/>
              <a:gd name="T89" fmla="*/ 5 h 235"/>
              <a:gd name="T90" fmla="*/ 10 w 252"/>
              <a:gd name="T91" fmla="*/ 7 h 235"/>
              <a:gd name="T92" fmla="*/ 22 w 252"/>
              <a:gd name="T93" fmla="*/ 8 h 235"/>
              <a:gd name="T94" fmla="*/ 33 w 252"/>
              <a:gd name="T95" fmla="*/ 11 h 235"/>
              <a:gd name="T96" fmla="*/ 46 w 252"/>
              <a:gd name="T97" fmla="*/ 13 h 235"/>
              <a:gd name="T98" fmla="*/ 60 w 252"/>
              <a:gd name="T99" fmla="*/ 15 h 235"/>
              <a:gd name="T100" fmla="*/ 73 w 252"/>
              <a:gd name="T101" fmla="*/ 17 h 235"/>
              <a:gd name="T102" fmla="*/ 87 w 252"/>
              <a:gd name="T103" fmla="*/ 20 h 235"/>
              <a:gd name="T104" fmla="*/ 102 w 252"/>
              <a:gd name="T105" fmla="*/ 23 h 235"/>
              <a:gd name="T106" fmla="*/ 115 w 252"/>
              <a:gd name="T107" fmla="*/ 28 h 235"/>
              <a:gd name="T108" fmla="*/ 130 w 252"/>
              <a:gd name="T109" fmla="*/ 32 h 235"/>
              <a:gd name="T110" fmla="*/ 145 w 252"/>
              <a:gd name="T111" fmla="*/ 37 h 235"/>
              <a:gd name="T112" fmla="*/ 159 w 252"/>
              <a:gd name="T113" fmla="*/ 43 h 235"/>
              <a:gd name="T114" fmla="*/ 172 w 252"/>
              <a:gd name="T115" fmla="*/ 49 h 235"/>
              <a:gd name="T116" fmla="*/ 186 w 252"/>
              <a:gd name="T117" fmla="*/ 55 h 235"/>
              <a:gd name="T118" fmla="*/ 198 w 252"/>
              <a:gd name="T119" fmla="*/ 64 h 235"/>
              <a:gd name="T120" fmla="*/ 210 w 252"/>
              <a:gd name="T121" fmla="*/ 72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2" h="235">
                <a:moveTo>
                  <a:pt x="210" y="72"/>
                </a:moveTo>
                <a:lnTo>
                  <a:pt x="222" y="85"/>
                </a:lnTo>
                <a:lnTo>
                  <a:pt x="228" y="100"/>
                </a:lnTo>
                <a:lnTo>
                  <a:pt x="232" y="116"/>
                </a:lnTo>
                <a:lnTo>
                  <a:pt x="232" y="133"/>
                </a:lnTo>
                <a:lnTo>
                  <a:pt x="230" y="147"/>
                </a:lnTo>
                <a:lnTo>
                  <a:pt x="226" y="159"/>
                </a:lnTo>
                <a:lnTo>
                  <a:pt x="218" y="171"/>
                </a:lnTo>
                <a:lnTo>
                  <a:pt x="211" y="180"/>
                </a:lnTo>
                <a:lnTo>
                  <a:pt x="202" y="191"/>
                </a:lnTo>
                <a:lnTo>
                  <a:pt x="192" y="200"/>
                </a:lnTo>
                <a:lnTo>
                  <a:pt x="183" y="209"/>
                </a:lnTo>
                <a:lnTo>
                  <a:pt x="173" y="219"/>
                </a:lnTo>
                <a:lnTo>
                  <a:pt x="171" y="222"/>
                </a:lnTo>
                <a:lnTo>
                  <a:pt x="170" y="225"/>
                </a:lnTo>
                <a:lnTo>
                  <a:pt x="171" y="229"/>
                </a:lnTo>
                <a:lnTo>
                  <a:pt x="173" y="232"/>
                </a:lnTo>
                <a:lnTo>
                  <a:pt x="176" y="234"/>
                </a:lnTo>
                <a:lnTo>
                  <a:pt x="180" y="235"/>
                </a:lnTo>
                <a:lnTo>
                  <a:pt x="184" y="234"/>
                </a:lnTo>
                <a:lnTo>
                  <a:pt x="187" y="232"/>
                </a:lnTo>
                <a:lnTo>
                  <a:pt x="208" y="218"/>
                </a:lnTo>
                <a:lnTo>
                  <a:pt x="225" y="200"/>
                </a:lnTo>
                <a:lnTo>
                  <a:pt x="239" y="178"/>
                </a:lnTo>
                <a:lnTo>
                  <a:pt x="249" y="156"/>
                </a:lnTo>
                <a:lnTo>
                  <a:pt x="252" y="131"/>
                </a:lnTo>
                <a:lnTo>
                  <a:pt x="250" y="108"/>
                </a:lnTo>
                <a:lnTo>
                  <a:pt x="242" y="85"/>
                </a:lnTo>
                <a:lnTo>
                  <a:pt x="225" y="65"/>
                </a:lnTo>
                <a:lnTo>
                  <a:pt x="212" y="54"/>
                </a:lnTo>
                <a:lnTo>
                  <a:pt x="197" y="45"/>
                </a:lnTo>
                <a:lnTo>
                  <a:pt x="181" y="36"/>
                </a:lnTo>
                <a:lnTo>
                  <a:pt x="164" y="29"/>
                </a:lnTo>
                <a:lnTo>
                  <a:pt x="146" y="22"/>
                </a:lnTo>
                <a:lnTo>
                  <a:pt x="127" y="17"/>
                </a:lnTo>
                <a:lnTo>
                  <a:pt x="109" y="12"/>
                </a:lnTo>
                <a:lnTo>
                  <a:pt x="90" y="7"/>
                </a:lnTo>
                <a:lnTo>
                  <a:pt x="73" y="4"/>
                </a:lnTo>
                <a:lnTo>
                  <a:pt x="57" y="2"/>
                </a:lnTo>
                <a:lnTo>
                  <a:pt x="42" y="0"/>
                </a:lnTo>
                <a:lnTo>
                  <a:pt x="28" y="0"/>
                </a:lnTo>
                <a:lnTo>
                  <a:pt x="17" y="0"/>
                </a:lnTo>
                <a:lnTo>
                  <a:pt x="8" y="1"/>
                </a:lnTo>
                <a:lnTo>
                  <a:pt x="3" y="3"/>
                </a:lnTo>
                <a:lnTo>
                  <a:pt x="0" y="5"/>
                </a:lnTo>
                <a:lnTo>
                  <a:pt x="10" y="7"/>
                </a:lnTo>
                <a:lnTo>
                  <a:pt x="22" y="8"/>
                </a:lnTo>
                <a:lnTo>
                  <a:pt x="33" y="11"/>
                </a:lnTo>
                <a:lnTo>
                  <a:pt x="46" y="13"/>
                </a:lnTo>
                <a:lnTo>
                  <a:pt x="60" y="15"/>
                </a:lnTo>
                <a:lnTo>
                  <a:pt x="73" y="17"/>
                </a:lnTo>
                <a:lnTo>
                  <a:pt x="87" y="20"/>
                </a:lnTo>
                <a:lnTo>
                  <a:pt x="102" y="23"/>
                </a:lnTo>
                <a:lnTo>
                  <a:pt x="115" y="28"/>
                </a:lnTo>
                <a:lnTo>
                  <a:pt x="130" y="32"/>
                </a:lnTo>
                <a:lnTo>
                  <a:pt x="145" y="37"/>
                </a:lnTo>
                <a:lnTo>
                  <a:pt x="159" y="43"/>
                </a:lnTo>
                <a:lnTo>
                  <a:pt x="172" y="49"/>
                </a:lnTo>
                <a:lnTo>
                  <a:pt x="186" y="55"/>
                </a:lnTo>
                <a:lnTo>
                  <a:pt x="198" y="64"/>
                </a:lnTo>
                <a:lnTo>
                  <a:pt x="210" y="7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933" name="Freeform 613"/>
          <p:cNvSpPr>
            <a:spLocks/>
          </p:cNvSpPr>
          <p:nvPr/>
        </p:nvSpPr>
        <p:spPr bwMode="auto">
          <a:xfrm>
            <a:off x="5584825" y="1863725"/>
            <a:ext cx="26988" cy="58738"/>
          </a:xfrm>
          <a:custGeom>
            <a:avLst/>
            <a:gdLst>
              <a:gd name="T0" fmla="*/ 0 w 103"/>
              <a:gd name="T1" fmla="*/ 120 h 220"/>
              <a:gd name="T2" fmla="*/ 0 w 103"/>
              <a:gd name="T3" fmla="*/ 138 h 220"/>
              <a:gd name="T4" fmla="*/ 4 w 103"/>
              <a:gd name="T5" fmla="*/ 155 h 220"/>
              <a:gd name="T6" fmla="*/ 12 w 103"/>
              <a:gd name="T7" fmla="*/ 171 h 220"/>
              <a:gd name="T8" fmla="*/ 22 w 103"/>
              <a:gd name="T9" fmla="*/ 185 h 220"/>
              <a:gd name="T10" fmla="*/ 35 w 103"/>
              <a:gd name="T11" fmla="*/ 197 h 220"/>
              <a:gd name="T12" fmla="*/ 50 w 103"/>
              <a:gd name="T13" fmla="*/ 207 h 220"/>
              <a:gd name="T14" fmla="*/ 66 w 103"/>
              <a:gd name="T15" fmla="*/ 215 h 220"/>
              <a:gd name="T16" fmla="*/ 83 w 103"/>
              <a:gd name="T17" fmla="*/ 219 h 220"/>
              <a:gd name="T18" fmla="*/ 89 w 103"/>
              <a:gd name="T19" fmla="*/ 220 h 220"/>
              <a:gd name="T20" fmla="*/ 94 w 103"/>
              <a:gd name="T21" fmla="*/ 218 h 220"/>
              <a:gd name="T22" fmla="*/ 98 w 103"/>
              <a:gd name="T23" fmla="*/ 215 h 220"/>
              <a:gd name="T24" fmla="*/ 100 w 103"/>
              <a:gd name="T25" fmla="*/ 211 h 220"/>
              <a:gd name="T26" fmla="*/ 100 w 103"/>
              <a:gd name="T27" fmla="*/ 205 h 220"/>
              <a:gd name="T28" fmla="*/ 99 w 103"/>
              <a:gd name="T29" fmla="*/ 200 h 220"/>
              <a:gd name="T30" fmla="*/ 96 w 103"/>
              <a:gd name="T31" fmla="*/ 196 h 220"/>
              <a:gd name="T32" fmla="*/ 91 w 103"/>
              <a:gd name="T33" fmla="*/ 193 h 220"/>
              <a:gd name="T34" fmla="*/ 74 w 103"/>
              <a:gd name="T35" fmla="*/ 187 h 220"/>
              <a:gd name="T36" fmla="*/ 58 w 103"/>
              <a:gd name="T37" fmla="*/ 178 h 220"/>
              <a:gd name="T38" fmla="*/ 45 w 103"/>
              <a:gd name="T39" fmla="*/ 167 h 220"/>
              <a:gd name="T40" fmla="*/ 36 w 103"/>
              <a:gd name="T41" fmla="*/ 154 h 220"/>
              <a:gd name="T42" fmla="*/ 30 w 103"/>
              <a:gd name="T43" fmla="*/ 138 h 220"/>
              <a:gd name="T44" fmla="*/ 27 w 103"/>
              <a:gd name="T45" fmla="*/ 121 h 220"/>
              <a:gd name="T46" fmla="*/ 27 w 103"/>
              <a:gd name="T47" fmla="*/ 103 h 220"/>
              <a:gd name="T48" fmla="*/ 32 w 103"/>
              <a:gd name="T49" fmla="*/ 83 h 220"/>
              <a:gd name="T50" fmla="*/ 39 w 103"/>
              <a:gd name="T51" fmla="*/ 69 h 220"/>
              <a:gd name="T52" fmla="*/ 51 w 103"/>
              <a:gd name="T53" fmla="*/ 56 h 220"/>
              <a:gd name="T54" fmla="*/ 63 w 103"/>
              <a:gd name="T55" fmla="*/ 43 h 220"/>
              <a:gd name="T56" fmla="*/ 77 w 103"/>
              <a:gd name="T57" fmla="*/ 31 h 220"/>
              <a:gd name="T58" fmla="*/ 89 w 103"/>
              <a:gd name="T59" fmla="*/ 21 h 220"/>
              <a:gd name="T60" fmla="*/ 98 w 103"/>
              <a:gd name="T61" fmla="*/ 12 h 220"/>
              <a:gd name="T62" fmla="*/ 103 w 103"/>
              <a:gd name="T63" fmla="*/ 5 h 220"/>
              <a:gd name="T64" fmla="*/ 103 w 103"/>
              <a:gd name="T65" fmla="*/ 0 h 220"/>
              <a:gd name="T66" fmla="*/ 92 w 103"/>
              <a:gd name="T67" fmla="*/ 4 h 220"/>
              <a:gd name="T68" fmla="*/ 77 w 103"/>
              <a:gd name="T69" fmla="*/ 12 h 220"/>
              <a:gd name="T70" fmla="*/ 61 w 103"/>
              <a:gd name="T71" fmla="*/ 25 h 220"/>
              <a:gd name="T72" fmla="*/ 44 w 103"/>
              <a:gd name="T73" fmla="*/ 40 h 220"/>
              <a:gd name="T74" fmla="*/ 29 w 103"/>
              <a:gd name="T75" fmla="*/ 57 h 220"/>
              <a:gd name="T76" fmla="*/ 16 w 103"/>
              <a:gd name="T77" fmla="*/ 77 h 220"/>
              <a:gd name="T78" fmla="*/ 6 w 103"/>
              <a:gd name="T79" fmla="*/ 98 h 220"/>
              <a:gd name="T80" fmla="*/ 0 w 103"/>
              <a:gd name="T81" fmla="*/ 1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0">
                <a:moveTo>
                  <a:pt x="0" y="120"/>
                </a:moveTo>
                <a:lnTo>
                  <a:pt x="0" y="138"/>
                </a:lnTo>
                <a:lnTo>
                  <a:pt x="4" y="155"/>
                </a:lnTo>
                <a:lnTo>
                  <a:pt x="12" y="171"/>
                </a:lnTo>
                <a:lnTo>
                  <a:pt x="22" y="185"/>
                </a:lnTo>
                <a:lnTo>
                  <a:pt x="35" y="197"/>
                </a:lnTo>
                <a:lnTo>
                  <a:pt x="50" y="207"/>
                </a:lnTo>
                <a:lnTo>
                  <a:pt x="66" y="215"/>
                </a:lnTo>
                <a:lnTo>
                  <a:pt x="83" y="219"/>
                </a:lnTo>
                <a:lnTo>
                  <a:pt x="89" y="220"/>
                </a:lnTo>
                <a:lnTo>
                  <a:pt x="94" y="218"/>
                </a:lnTo>
                <a:lnTo>
                  <a:pt x="98" y="215"/>
                </a:lnTo>
                <a:lnTo>
                  <a:pt x="100" y="211"/>
                </a:lnTo>
                <a:lnTo>
                  <a:pt x="100" y="205"/>
                </a:lnTo>
                <a:lnTo>
                  <a:pt x="99" y="200"/>
                </a:lnTo>
                <a:lnTo>
                  <a:pt x="96" y="196"/>
                </a:lnTo>
                <a:lnTo>
                  <a:pt x="91" y="193"/>
                </a:lnTo>
                <a:lnTo>
                  <a:pt x="74" y="187"/>
                </a:lnTo>
                <a:lnTo>
                  <a:pt x="58" y="178"/>
                </a:lnTo>
                <a:lnTo>
                  <a:pt x="45" y="167"/>
                </a:lnTo>
                <a:lnTo>
                  <a:pt x="36" y="154"/>
                </a:lnTo>
                <a:lnTo>
                  <a:pt x="30" y="138"/>
                </a:lnTo>
                <a:lnTo>
                  <a:pt x="27" y="121"/>
                </a:lnTo>
                <a:lnTo>
                  <a:pt x="27" y="103"/>
                </a:lnTo>
                <a:lnTo>
                  <a:pt x="32" y="83"/>
                </a:lnTo>
                <a:lnTo>
                  <a:pt x="39" y="69"/>
                </a:lnTo>
                <a:lnTo>
                  <a:pt x="51" y="56"/>
                </a:lnTo>
                <a:lnTo>
                  <a:pt x="63" y="43"/>
                </a:lnTo>
                <a:lnTo>
                  <a:pt x="77" y="31"/>
                </a:lnTo>
                <a:lnTo>
                  <a:pt x="89" y="21"/>
                </a:lnTo>
                <a:lnTo>
                  <a:pt x="98" y="12"/>
                </a:lnTo>
                <a:lnTo>
                  <a:pt x="103" y="5"/>
                </a:lnTo>
                <a:lnTo>
                  <a:pt x="103" y="0"/>
                </a:lnTo>
                <a:lnTo>
                  <a:pt x="92" y="4"/>
                </a:lnTo>
                <a:lnTo>
                  <a:pt x="77" y="12"/>
                </a:lnTo>
                <a:lnTo>
                  <a:pt x="61" y="25"/>
                </a:lnTo>
                <a:lnTo>
                  <a:pt x="44" y="40"/>
                </a:lnTo>
                <a:lnTo>
                  <a:pt x="29" y="57"/>
                </a:lnTo>
                <a:lnTo>
                  <a:pt x="16" y="77"/>
                </a:lnTo>
                <a:lnTo>
                  <a:pt x="6" y="98"/>
                </a:lnTo>
                <a:lnTo>
                  <a:pt x="0" y="12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934" name="Freeform 614"/>
          <p:cNvSpPr>
            <a:spLocks/>
          </p:cNvSpPr>
          <p:nvPr/>
        </p:nvSpPr>
        <p:spPr bwMode="auto">
          <a:xfrm>
            <a:off x="5764213" y="1827213"/>
            <a:ext cx="57150" cy="74612"/>
          </a:xfrm>
          <a:custGeom>
            <a:avLst/>
            <a:gdLst>
              <a:gd name="T0" fmla="*/ 186 w 220"/>
              <a:gd name="T1" fmla="*/ 115 h 288"/>
              <a:gd name="T2" fmla="*/ 196 w 220"/>
              <a:gd name="T3" fmla="*/ 133 h 288"/>
              <a:gd name="T4" fmla="*/ 202 w 220"/>
              <a:gd name="T5" fmla="*/ 153 h 288"/>
              <a:gd name="T6" fmla="*/ 199 w 220"/>
              <a:gd name="T7" fmla="*/ 174 h 288"/>
              <a:gd name="T8" fmla="*/ 186 w 220"/>
              <a:gd name="T9" fmla="*/ 194 h 288"/>
              <a:gd name="T10" fmla="*/ 168 w 220"/>
              <a:gd name="T11" fmla="*/ 213 h 288"/>
              <a:gd name="T12" fmla="*/ 148 w 220"/>
              <a:gd name="T13" fmla="*/ 229 h 288"/>
              <a:gd name="T14" fmla="*/ 127 w 220"/>
              <a:gd name="T15" fmla="*/ 246 h 288"/>
              <a:gd name="T16" fmla="*/ 115 w 220"/>
              <a:gd name="T17" fmla="*/ 258 h 288"/>
              <a:gd name="T18" fmla="*/ 110 w 220"/>
              <a:gd name="T19" fmla="*/ 267 h 288"/>
              <a:gd name="T20" fmla="*/ 107 w 220"/>
              <a:gd name="T21" fmla="*/ 276 h 288"/>
              <a:gd name="T22" fmla="*/ 109 w 220"/>
              <a:gd name="T23" fmla="*/ 284 h 288"/>
              <a:gd name="T24" fmla="*/ 117 w 220"/>
              <a:gd name="T25" fmla="*/ 288 h 288"/>
              <a:gd name="T26" fmla="*/ 124 w 220"/>
              <a:gd name="T27" fmla="*/ 287 h 288"/>
              <a:gd name="T28" fmla="*/ 138 w 220"/>
              <a:gd name="T29" fmla="*/ 271 h 288"/>
              <a:gd name="T30" fmla="*/ 161 w 220"/>
              <a:gd name="T31" fmla="*/ 250 h 288"/>
              <a:gd name="T32" fmla="*/ 185 w 220"/>
              <a:gd name="T33" fmla="*/ 229 h 288"/>
              <a:gd name="T34" fmla="*/ 206 w 220"/>
              <a:gd name="T35" fmla="*/ 204 h 288"/>
              <a:gd name="T36" fmla="*/ 219 w 220"/>
              <a:gd name="T37" fmla="*/ 173 h 288"/>
              <a:gd name="T38" fmla="*/ 218 w 220"/>
              <a:gd name="T39" fmla="*/ 141 h 288"/>
              <a:gd name="T40" fmla="*/ 204 w 220"/>
              <a:gd name="T41" fmla="*/ 111 h 288"/>
              <a:gd name="T42" fmla="*/ 182 w 220"/>
              <a:gd name="T43" fmla="*/ 86 h 288"/>
              <a:gd name="T44" fmla="*/ 158 w 220"/>
              <a:gd name="T45" fmla="*/ 70 h 288"/>
              <a:gd name="T46" fmla="*/ 134 w 220"/>
              <a:gd name="T47" fmla="*/ 56 h 288"/>
              <a:gd name="T48" fmla="*/ 109 w 220"/>
              <a:gd name="T49" fmla="*/ 43 h 288"/>
              <a:gd name="T50" fmla="*/ 83 w 220"/>
              <a:gd name="T51" fmla="*/ 29 h 288"/>
              <a:gd name="T52" fmla="*/ 59 w 220"/>
              <a:gd name="T53" fmla="*/ 17 h 288"/>
              <a:gd name="T54" fmla="*/ 36 w 220"/>
              <a:gd name="T55" fmla="*/ 7 h 288"/>
              <a:gd name="T56" fmla="*/ 18 w 220"/>
              <a:gd name="T57" fmla="*/ 1 h 288"/>
              <a:gd name="T58" fmla="*/ 4 w 220"/>
              <a:gd name="T59" fmla="*/ 0 h 288"/>
              <a:gd name="T60" fmla="*/ 9 w 220"/>
              <a:gd name="T61" fmla="*/ 7 h 288"/>
              <a:gd name="T62" fmla="*/ 31 w 220"/>
              <a:gd name="T63" fmla="*/ 18 h 288"/>
              <a:gd name="T64" fmla="*/ 54 w 220"/>
              <a:gd name="T65" fmla="*/ 29 h 288"/>
              <a:gd name="T66" fmla="*/ 77 w 220"/>
              <a:gd name="T67" fmla="*/ 40 h 288"/>
              <a:gd name="T68" fmla="*/ 101 w 220"/>
              <a:gd name="T69" fmla="*/ 53 h 288"/>
              <a:gd name="T70" fmla="*/ 124 w 220"/>
              <a:gd name="T71" fmla="*/ 66 h 288"/>
              <a:gd name="T72" fmla="*/ 147 w 220"/>
              <a:gd name="T73" fmla="*/ 82 h 288"/>
              <a:gd name="T74" fmla="*/ 168 w 220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0" h="288">
                <a:moveTo>
                  <a:pt x="179" y="108"/>
                </a:moveTo>
                <a:lnTo>
                  <a:pt x="186" y="115"/>
                </a:lnTo>
                <a:lnTo>
                  <a:pt x="191" y="124"/>
                </a:lnTo>
                <a:lnTo>
                  <a:pt x="196" y="133"/>
                </a:lnTo>
                <a:lnTo>
                  <a:pt x="200" y="143"/>
                </a:lnTo>
                <a:lnTo>
                  <a:pt x="202" y="153"/>
                </a:lnTo>
                <a:lnTo>
                  <a:pt x="201" y="163"/>
                </a:lnTo>
                <a:lnTo>
                  <a:pt x="199" y="174"/>
                </a:lnTo>
                <a:lnTo>
                  <a:pt x="193" y="184"/>
                </a:lnTo>
                <a:lnTo>
                  <a:pt x="186" y="194"/>
                </a:lnTo>
                <a:lnTo>
                  <a:pt x="178" y="204"/>
                </a:lnTo>
                <a:lnTo>
                  <a:pt x="168" y="213"/>
                </a:lnTo>
                <a:lnTo>
                  <a:pt x="159" y="221"/>
                </a:lnTo>
                <a:lnTo>
                  <a:pt x="148" y="229"/>
                </a:lnTo>
                <a:lnTo>
                  <a:pt x="138" y="237"/>
                </a:lnTo>
                <a:lnTo>
                  <a:pt x="127" y="246"/>
                </a:lnTo>
                <a:lnTo>
                  <a:pt x="118" y="255"/>
                </a:lnTo>
                <a:lnTo>
                  <a:pt x="115" y="258"/>
                </a:lnTo>
                <a:lnTo>
                  <a:pt x="112" y="263"/>
                </a:lnTo>
                <a:lnTo>
                  <a:pt x="110" y="267"/>
                </a:lnTo>
                <a:lnTo>
                  <a:pt x="108" y="271"/>
                </a:lnTo>
                <a:lnTo>
                  <a:pt x="107" y="276"/>
                </a:lnTo>
                <a:lnTo>
                  <a:pt x="107" y="280"/>
                </a:lnTo>
                <a:lnTo>
                  <a:pt x="109" y="284"/>
                </a:lnTo>
                <a:lnTo>
                  <a:pt x="112" y="287"/>
                </a:lnTo>
                <a:lnTo>
                  <a:pt x="117" y="288"/>
                </a:lnTo>
                <a:lnTo>
                  <a:pt x="121" y="288"/>
                </a:lnTo>
                <a:lnTo>
                  <a:pt x="124" y="287"/>
                </a:lnTo>
                <a:lnTo>
                  <a:pt x="127" y="284"/>
                </a:lnTo>
                <a:lnTo>
                  <a:pt x="138" y="271"/>
                </a:lnTo>
                <a:lnTo>
                  <a:pt x="149" y="261"/>
                </a:lnTo>
                <a:lnTo>
                  <a:pt x="161" y="250"/>
                </a:lnTo>
                <a:lnTo>
                  <a:pt x="173" y="239"/>
                </a:lnTo>
                <a:lnTo>
                  <a:pt x="185" y="229"/>
                </a:lnTo>
                <a:lnTo>
                  <a:pt x="196" y="217"/>
                </a:lnTo>
                <a:lnTo>
                  <a:pt x="206" y="204"/>
                </a:lnTo>
                <a:lnTo>
                  <a:pt x="213" y="190"/>
                </a:lnTo>
                <a:lnTo>
                  <a:pt x="219" y="173"/>
                </a:lnTo>
                <a:lnTo>
                  <a:pt x="220" y="157"/>
                </a:lnTo>
                <a:lnTo>
                  <a:pt x="218" y="141"/>
                </a:lnTo>
                <a:lnTo>
                  <a:pt x="212" y="125"/>
                </a:lnTo>
                <a:lnTo>
                  <a:pt x="204" y="111"/>
                </a:lnTo>
                <a:lnTo>
                  <a:pt x="194" y="97"/>
                </a:lnTo>
                <a:lnTo>
                  <a:pt x="182" y="86"/>
                </a:lnTo>
                <a:lnTo>
                  <a:pt x="168" y="77"/>
                </a:lnTo>
                <a:lnTo>
                  <a:pt x="158" y="70"/>
                </a:lnTo>
                <a:lnTo>
                  <a:pt x="146" y="64"/>
                </a:lnTo>
                <a:lnTo>
                  <a:pt x="134" y="56"/>
                </a:lnTo>
                <a:lnTo>
                  <a:pt x="122" y="50"/>
                </a:lnTo>
                <a:lnTo>
                  <a:pt x="109" y="43"/>
                </a:lnTo>
                <a:lnTo>
                  <a:pt x="96" y="36"/>
                </a:lnTo>
                <a:lnTo>
                  <a:pt x="83" y="29"/>
                </a:lnTo>
                <a:lnTo>
                  <a:pt x="70" y="22"/>
                </a:lnTo>
                <a:lnTo>
                  <a:pt x="59" y="17"/>
                </a:lnTo>
                <a:lnTo>
                  <a:pt x="47" y="12"/>
                </a:lnTo>
                <a:lnTo>
                  <a:pt x="36" y="7"/>
                </a:lnTo>
                <a:lnTo>
                  <a:pt x="26" y="4"/>
                </a:lnTo>
                <a:lnTo>
                  <a:pt x="18" y="1"/>
                </a:lnTo>
                <a:lnTo>
                  <a:pt x="10" y="0"/>
                </a:lnTo>
                <a:lnTo>
                  <a:pt x="4" y="0"/>
                </a:lnTo>
                <a:lnTo>
                  <a:pt x="0" y="2"/>
                </a:lnTo>
                <a:lnTo>
                  <a:pt x="9" y="7"/>
                </a:lnTo>
                <a:lnTo>
                  <a:pt x="20" y="13"/>
                </a:lnTo>
                <a:lnTo>
                  <a:pt x="31" y="18"/>
                </a:lnTo>
                <a:lnTo>
                  <a:pt x="42" y="23"/>
                </a:lnTo>
                <a:lnTo>
                  <a:pt x="54" y="29"/>
                </a:lnTo>
                <a:lnTo>
                  <a:pt x="65" y="34"/>
                </a:lnTo>
                <a:lnTo>
                  <a:pt x="77" y="40"/>
                </a:lnTo>
                <a:lnTo>
                  <a:pt x="88" y="47"/>
                </a:lnTo>
                <a:lnTo>
                  <a:pt x="101" y="53"/>
                </a:lnTo>
                <a:lnTo>
                  <a:pt x="112" y="60"/>
                </a:lnTo>
                <a:lnTo>
                  <a:pt x="124" y="66"/>
                </a:lnTo>
                <a:lnTo>
                  <a:pt x="136" y="74"/>
                </a:lnTo>
                <a:lnTo>
                  <a:pt x="147" y="82"/>
                </a:lnTo>
                <a:lnTo>
                  <a:pt x="158" y="90"/>
                </a:lnTo>
                <a:lnTo>
                  <a:pt x="168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grpSp>
        <p:nvGrpSpPr>
          <p:cNvPr id="312935" name="Group 615"/>
          <p:cNvGrpSpPr>
            <a:grpSpLocks/>
          </p:cNvGrpSpPr>
          <p:nvPr/>
        </p:nvGrpSpPr>
        <p:grpSpPr bwMode="auto">
          <a:xfrm>
            <a:off x="5367338" y="3430588"/>
            <a:ext cx="290512" cy="404812"/>
            <a:chOff x="3381" y="2161"/>
            <a:chExt cx="183" cy="255"/>
          </a:xfrm>
        </p:grpSpPr>
        <p:pic>
          <p:nvPicPr>
            <p:cNvPr id="312936" name="Picture 616" descr="31u_bnrz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4" y="2242"/>
              <a:ext cx="121" cy="174"/>
            </a:xfrm>
            <a:prstGeom prst="rect">
              <a:avLst/>
            </a:prstGeom>
            <a:solidFill>
              <a:srgbClr val="DDDDDD"/>
            </a:solidFill>
          </p:spPr>
        </p:pic>
        <p:sp>
          <p:nvSpPr>
            <p:cNvPr id="312937" name="Freeform 617"/>
            <p:cNvSpPr>
              <a:spLocks/>
            </p:cNvSpPr>
            <p:nvPr/>
          </p:nvSpPr>
          <p:spPr bwMode="auto">
            <a:xfrm>
              <a:off x="3430" y="2174"/>
              <a:ext cx="33" cy="39"/>
            </a:xfrm>
            <a:custGeom>
              <a:avLst/>
              <a:gdLst>
                <a:gd name="T0" fmla="*/ 70 w 199"/>
                <a:gd name="T1" fmla="*/ 29 h 232"/>
                <a:gd name="T2" fmla="*/ 55 w 199"/>
                <a:gd name="T3" fmla="*/ 39 h 232"/>
                <a:gd name="T4" fmla="*/ 42 w 199"/>
                <a:gd name="T5" fmla="*/ 50 h 232"/>
                <a:gd name="T6" fmla="*/ 30 w 199"/>
                <a:gd name="T7" fmla="*/ 63 h 232"/>
                <a:gd name="T8" fmla="*/ 20 w 199"/>
                <a:gd name="T9" fmla="*/ 77 h 232"/>
                <a:gd name="T10" fmla="*/ 12 w 199"/>
                <a:gd name="T11" fmla="*/ 91 h 232"/>
                <a:gd name="T12" fmla="*/ 6 w 199"/>
                <a:gd name="T13" fmla="*/ 108 h 232"/>
                <a:gd name="T14" fmla="*/ 2 w 199"/>
                <a:gd name="T15" fmla="*/ 125 h 232"/>
                <a:gd name="T16" fmla="*/ 0 w 199"/>
                <a:gd name="T17" fmla="*/ 142 h 232"/>
                <a:gd name="T18" fmla="*/ 2 w 199"/>
                <a:gd name="T19" fmla="*/ 166 h 232"/>
                <a:gd name="T20" fmla="*/ 12 w 199"/>
                <a:gd name="T21" fmla="*/ 186 h 232"/>
                <a:gd name="T22" fmla="*/ 26 w 199"/>
                <a:gd name="T23" fmla="*/ 203 h 232"/>
                <a:gd name="T24" fmla="*/ 45 w 199"/>
                <a:gd name="T25" fmla="*/ 216 h 232"/>
                <a:gd name="T26" fmla="*/ 66 w 199"/>
                <a:gd name="T27" fmla="*/ 226 h 232"/>
                <a:gd name="T28" fmla="*/ 88 w 199"/>
                <a:gd name="T29" fmla="*/ 230 h 232"/>
                <a:gd name="T30" fmla="*/ 111 w 199"/>
                <a:gd name="T31" fmla="*/ 232 h 232"/>
                <a:gd name="T32" fmla="*/ 134 w 199"/>
                <a:gd name="T33" fmla="*/ 228 h 232"/>
                <a:gd name="T34" fmla="*/ 138 w 199"/>
                <a:gd name="T35" fmla="*/ 228 h 232"/>
                <a:gd name="T36" fmla="*/ 143 w 199"/>
                <a:gd name="T37" fmla="*/ 226 h 232"/>
                <a:gd name="T38" fmla="*/ 147 w 199"/>
                <a:gd name="T39" fmla="*/ 222 h 232"/>
                <a:gd name="T40" fmla="*/ 148 w 199"/>
                <a:gd name="T41" fmla="*/ 218 h 232"/>
                <a:gd name="T42" fmla="*/ 145 w 199"/>
                <a:gd name="T43" fmla="*/ 212 h 232"/>
                <a:gd name="T44" fmla="*/ 141 w 199"/>
                <a:gd name="T45" fmla="*/ 207 h 232"/>
                <a:gd name="T46" fmla="*/ 135 w 199"/>
                <a:gd name="T47" fmla="*/ 203 h 232"/>
                <a:gd name="T48" fmla="*/ 129 w 199"/>
                <a:gd name="T49" fmla="*/ 201 h 232"/>
                <a:gd name="T50" fmla="*/ 117 w 199"/>
                <a:gd name="T51" fmla="*/ 197 h 232"/>
                <a:gd name="T52" fmla="*/ 105 w 199"/>
                <a:gd name="T53" fmla="*/ 195 h 232"/>
                <a:gd name="T54" fmla="*/ 94 w 199"/>
                <a:gd name="T55" fmla="*/ 193 h 232"/>
                <a:gd name="T56" fmla="*/ 83 w 199"/>
                <a:gd name="T57" fmla="*/ 190 h 232"/>
                <a:gd name="T58" fmla="*/ 73 w 199"/>
                <a:gd name="T59" fmla="*/ 187 h 232"/>
                <a:gd name="T60" fmla="*/ 62 w 199"/>
                <a:gd name="T61" fmla="*/ 182 h 232"/>
                <a:gd name="T62" fmla="*/ 53 w 199"/>
                <a:gd name="T63" fmla="*/ 176 h 232"/>
                <a:gd name="T64" fmla="*/ 43 w 199"/>
                <a:gd name="T65" fmla="*/ 167 h 232"/>
                <a:gd name="T66" fmla="*/ 40 w 199"/>
                <a:gd name="T67" fmla="*/ 128 h 232"/>
                <a:gd name="T68" fmla="*/ 49 w 199"/>
                <a:gd name="T69" fmla="*/ 96 h 232"/>
                <a:gd name="T70" fmla="*/ 68 w 199"/>
                <a:gd name="T71" fmla="*/ 71 h 232"/>
                <a:gd name="T72" fmla="*/ 94 w 199"/>
                <a:gd name="T73" fmla="*/ 50 h 232"/>
                <a:gd name="T74" fmla="*/ 122 w 199"/>
                <a:gd name="T75" fmla="*/ 34 h 232"/>
                <a:gd name="T76" fmla="*/ 151 w 199"/>
                <a:gd name="T77" fmla="*/ 21 h 232"/>
                <a:gd name="T78" fmla="*/ 178 w 199"/>
                <a:gd name="T79" fmla="*/ 12 h 232"/>
                <a:gd name="T80" fmla="*/ 199 w 199"/>
                <a:gd name="T81" fmla="*/ 4 h 232"/>
                <a:gd name="T82" fmla="*/ 186 w 199"/>
                <a:gd name="T83" fmla="*/ 1 h 232"/>
                <a:gd name="T84" fmla="*/ 172 w 199"/>
                <a:gd name="T85" fmla="*/ 0 h 232"/>
                <a:gd name="T86" fmla="*/ 156 w 199"/>
                <a:gd name="T87" fmla="*/ 2 h 232"/>
                <a:gd name="T88" fmla="*/ 138 w 199"/>
                <a:gd name="T89" fmla="*/ 4 h 232"/>
                <a:gd name="T90" fmla="*/ 121 w 199"/>
                <a:gd name="T91" fmla="*/ 10 h 232"/>
                <a:gd name="T92" fmla="*/ 103 w 199"/>
                <a:gd name="T93" fmla="*/ 16 h 232"/>
                <a:gd name="T94" fmla="*/ 86 w 199"/>
                <a:gd name="T95" fmla="*/ 23 h 232"/>
                <a:gd name="T96" fmla="*/ 70 w 199"/>
                <a:gd name="T97" fmla="*/ 2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38" name="Freeform 618"/>
            <p:cNvSpPr>
              <a:spLocks/>
            </p:cNvSpPr>
            <p:nvPr/>
          </p:nvSpPr>
          <p:spPr bwMode="auto">
            <a:xfrm>
              <a:off x="3486" y="2173"/>
              <a:ext cx="22" cy="30"/>
            </a:xfrm>
            <a:custGeom>
              <a:avLst/>
              <a:gdLst>
                <a:gd name="T0" fmla="*/ 108 w 128"/>
                <a:gd name="T1" fmla="*/ 59 h 180"/>
                <a:gd name="T2" fmla="*/ 113 w 128"/>
                <a:gd name="T3" fmla="*/ 77 h 180"/>
                <a:gd name="T4" fmla="*/ 111 w 128"/>
                <a:gd name="T5" fmla="*/ 94 h 180"/>
                <a:gd name="T6" fmla="*/ 103 w 128"/>
                <a:gd name="T7" fmla="*/ 108 h 180"/>
                <a:gd name="T8" fmla="*/ 91 w 128"/>
                <a:gd name="T9" fmla="*/ 121 h 180"/>
                <a:gd name="T10" fmla="*/ 77 w 128"/>
                <a:gd name="T11" fmla="*/ 132 h 180"/>
                <a:gd name="T12" fmla="*/ 61 w 128"/>
                <a:gd name="T13" fmla="*/ 144 h 180"/>
                <a:gd name="T14" fmla="*/ 45 w 128"/>
                <a:gd name="T15" fmla="*/ 154 h 180"/>
                <a:gd name="T16" fmla="*/ 30 w 128"/>
                <a:gd name="T17" fmla="*/ 164 h 180"/>
                <a:gd name="T18" fmla="*/ 28 w 128"/>
                <a:gd name="T19" fmla="*/ 168 h 180"/>
                <a:gd name="T20" fmla="*/ 27 w 128"/>
                <a:gd name="T21" fmla="*/ 170 h 180"/>
                <a:gd name="T22" fmla="*/ 27 w 128"/>
                <a:gd name="T23" fmla="*/ 174 h 180"/>
                <a:gd name="T24" fmla="*/ 28 w 128"/>
                <a:gd name="T25" fmla="*/ 177 h 180"/>
                <a:gd name="T26" fmla="*/ 32 w 128"/>
                <a:gd name="T27" fmla="*/ 179 h 180"/>
                <a:gd name="T28" fmla="*/ 35 w 128"/>
                <a:gd name="T29" fmla="*/ 180 h 180"/>
                <a:gd name="T30" fmla="*/ 37 w 128"/>
                <a:gd name="T31" fmla="*/ 180 h 180"/>
                <a:gd name="T32" fmla="*/ 41 w 128"/>
                <a:gd name="T33" fmla="*/ 179 h 180"/>
                <a:gd name="T34" fmla="*/ 60 w 128"/>
                <a:gd name="T35" fmla="*/ 169 h 180"/>
                <a:gd name="T36" fmla="*/ 77 w 128"/>
                <a:gd name="T37" fmla="*/ 158 h 180"/>
                <a:gd name="T38" fmla="*/ 94 w 128"/>
                <a:gd name="T39" fmla="*/ 145 h 180"/>
                <a:gd name="T40" fmla="*/ 109 w 128"/>
                <a:gd name="T41" fmla="*/ 130 h 180"/>
                <a:gd name="T42" fmla="*/ 120 w 128"/>
                <a:gd name="T43" fmla="*/ 114 h 180"/>
                <a:gd name="T44" fmla="*/ 127 w 128"/>
                <a:gd name="T45" fmla="*/ 95 h 180"/>
                <a:gd name="T46" fmla="*/ 128 w 128"/>
                <a:gd name="T47" fmla="*/ 76 h 180"/>
                <a:gd name="T48" fmla="*/ 123 w 128"/>
                <a:gd name="T49" fmla="*/ 55 h 180"/>
                <a:gd name="T50" fmla="*/ 113 w 128"/>
                <a:gd name="T51" fmla="*/ 39 h 180"/>
                <a:gd name="T52" fmla="*/ 97 w 128"/>
                <a:gd name="T53" fmla="*/ 25 h 180"/>
                <a:gd name="T54" fmla="*/ 79 w 128"/>
                <a:gd name="T55" fmla="*/ 15 h 180"/>
                <a:gd name="T56" fmla="*/ 57 w 128"/>
                <a:gd name="T57" fmla="*/ 7 h 180"/>
                <a:gd name="T58" fmla="*/ 36 w 128"/>
                <a:gd name="T59" fmla="*/ 2 h 180"/>
                <a:gd name="T60" fmla="*/ 19 w 128"/>
                <a:gd name="T61" fmla="*/ 0 h 180"/>
                <a:gd name="T62" fmla="*/ 6 w 128"/>
                <a:gd name="T63" fmla="*/ 0 h 180"/>
                <a:gd name="T64" fmla="*/ 0 w 128"/>
                <a:gd name="T65" fmla="*/ 4 h 180"/>
                <a:gd name="T66" fmla="*/ 14 w 128"/>
                <a:gd name="T67" fmla="*/ 9 h 180"/>
                <a:gd name="T68" fmla="*/ 29 w 128"/>
                <a:gd name="T69" fmla="*/ 14 h 180"/>
                <a:gd name="T70" fmla="*/ 46 w 128"/>
                <a:gd name="T71" fmla="*/ 19 h 180"/>
                <a:gd name="T72" fmla="*/ 61 w 128"/>
                <a:gd name="T73" fmla="*/ 23 h 180"/>
                <a:gd name="T74" fmla="*/ 76 w 128"/>
                <a:gd name="T75" fmla="*/ 29 h 180"/>
                <a:gd name="T76" fmla="*/ 89 w 128"/>
                <a:gd name="T77" fmla="*/ 37 h 180"/>
                <a:gd name="T78" fmla="*/ 100 w 128"/>
                <a:gd name="T79" fmla="*/ 46 h 180"/>
                <a:gd name="T80" fmla="*/ 108 w 128"/>
                <a:gd name="T81" fmla="*/ 5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39" name="Freeform 619"/>
            <p:cNvSpPr>
              <a:spLocks/>
            </p:cNvSpPr>
            <p:nvPr/>
          </p:nvSpPr>
          <p:spPr bwMode="auto">
            <a:xfrm>
              <a:off x="3409" y="2166"/>
              <a:ext cx="54" cy="63"/>
            </a:xfrm>
            <a:custGeom>
              <a:avLst/>
              <a:gdLst>
                <a:gd name="T0" fmla="*/ 100 w 322"/>
                <a:gd name="T1" fmla="*/ 70 h 378"/>
                <a:gd name="T2" fmla="*/ 53 w 322"/>
                <a:gd name="T3" fmla="*/ 115 h 378"/>
                <a:gd name="T4" fmla="*/ 17 w 322"/>
                <a:gd name="T5" fmla="*/ 166 h 378"/>
                <a:gd name="T6" fmla="*/ 0 w 322"/>
                <a:gd name="T7" fmla="*/ 226 h 378"/>
                <a:gd name="T8" fmla="*/ 3 w 322"/>
                <a:gd name="T9" fmla="*/ 266 h 378"/>
                <a:gd name="T10" fmla="*/ 9 w 322"/>
                <a:gd name="T11" fmla="*/ 282 h 378"/>
                <a:gd name="T12" fmla="*/ 19 w 322"/>
                <a:gd name="T13" fmla="*/ 297 h 378"/>
                <a:gd name="T14" fmla="*/ 32 w 322"/>
                <a:gd name="T15" fmla="*/ 310 h 378"/>
                <a:gd name="T16" fmla="*/ 56 w 322"/>
                <a:gd name="T17" fmla="*/ 324 h 378"/>
                <a:gd name="T18" fmla="*/ 86 w 322"/>
                <a:gd name="T19" fmla="*/ 338 h 378"/>
                <a:gd name="T20" fmla="*/ 119 w 322"/>
                <a:gd name="T21" fmla="*/ 350 h 378"/>
                <a:gd name="T22" fmla="*/ 152 w 322"/>
                <a:gd name="T23" fmla="*/ 359 h 378"/>
                <a:gd name="T24" fmla="*/ 186 w 322"/>
                <a:gd name="T25" fmla="*/ 366 h 378"/>
                <a:gd name="T26" fmla="*/ 220 w 322"/>
                <a:gd name="T27" fmla="*/ 371 h 378"/>
                <a:gd name="T28" fmla="*/ 254 w 322"/>
                <a:gd name="T29" fmla="*/ 374 h 378"/>
                <a:gd name="T30" fmla="*/ 289 w 322"/>
                <a:gd name="T31" fmla="*/ 376 h 378"/>
                <a:gd name="T32" fmla="*/ 311 w 322"/>
                <a:gd name="T33" fmla="*/ 378 h 378"/>
                <a:gd name="T34" fmla="*/ 320 w 322"/>
                <a:gd name="T35" fmla="*/ 371 h 378"/>
                <a:gd name="T36" fmla="*/ 322 w 322"/>
                <a:gd name="T37" fmla="*/ 360 h 378"/>
                <a:gd name="T38" fmla="*/ 315 w 322"/>
                <a:gd name="T39" fmla="*/ 352 h 378"/>
                <a:gd name="T40" fmla="*/ 294 w 322"/>
                <a:gd name="T41" fmla="*/ 347 h 378"/>
                <a:gd name="T42" fmla="*/ 263 w 322"/>
                <a:gd name="T43" fmla="*/ 341 h 378"/>
                <a:gd name="T44" fmla="*/ 232 w 322"/>
                <a:gd name="T45" fmla="*/ 336 h 378"/>
                <a:gd name="T46" fmla="*/ 200 w 322"/>
                <a:gd name="T47" fmla="*/ 332 h 378"/>
                <a:gd name="T48" fmla="*/ 170 w 322"/>
                <a:gd name="T49" fmla="*/ 326 h 378"/>
                <a:gd name="T50" fmla="*/ 139 w 322"/>
                <a:gd name="T51" fmla="*/ 318 h 378"/>
                <a:gd name="T52" fmla="*/ 110 w 322"/>
                <a:gd name="T53" fmla="*/ 309 h 378"/>
                <a:gd name="T54" fmla="*/ 80 w 322"/>
                <a:gd name="T55" fmla="*/ 297 h 378"/>
                <a:gd name="T56" fmla="*/ 55 w 322"/>
                <a:gd name="T57" fmla="*/ 281 h 378"/>
                <a:gd name="T58" fmla="*/ 38 w 322"/>
                <a:gd name="T59" fmla="*/ 259 h 378"/>
                <a:gd name="T60" fmla="*/ 34 w 322"/>
                <a:gd name="T61" fmla="*/ 232 h 378"/>
                <a:gd name="T62" fmla="*/ 38 w 322"/>
                <a:gd name="T63" fmla="*/ 200 h 378"/>
                <a:gd name="T64" fmla="*/ 51 w 322"/>
                <a:gd name="T65" fmla="*/ 170 h 378"/>
                <a:gd name="T66" fmla="*/ 71 w 322"/>
                <a:gd name="T67" fmla="*/ 137 h 378"/>
                <a:gd name="T68" fmla="*/ 94 w 322"/>
                <a:gd name="T69" fmla="*/ 110 h 378"/>
                <a:gd name="T70" fmla="*/ 123 w 322"/>
                <a:gd name="T71" fmla="*/ 82 h 378"/>
                <a:gd name="T72" fmla="*/ 153 w 322"/>
                <a:gd name="T73" fmla="*/ 57 h 378"/>
                <a:gd name="T74" fmla="*/ 195 w 322"/>
                <a:gd name="T75" fmla="*/ 38 h 378"/>
                <a:gd name="T76" fmla="*/ 238 w 322"/>
                <a:gd name="T77" fmla="*/ 20 h 378"/>
                <a:gd name="T78" fmla="*/ 264 w 322"/>
                <a:gd name="T79" fmla="*/ 7 h 378"/>
                <a:gd name="T80" fmla="*/ 256 w 322"/>
                <a:gd name="T81" fmla="*/ 0 h 378"/>
                <a:gd name="T82" fmla="*/ 221 w 322"/>
                <a:gd name="T83" fmla="*/ 4 h 378"/>
                <a:gd name="T84" fmla="*/ 180 w 322"/>
                <a:gd name="T85" fmla="*/ 18 h 378"/>
                <a:gd name="T86" fmla="*/ 141 w 322"/>
                <a:gd name="T87" fmla="*/ 3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40" name="Freeform 620"/>
            <p:cNvSpPr>
              <a:spLocks/>
            </p:cNvSpPr>
            <p:nvPr/>
          </p:nvSpPr>
          <p:spPr bwMode="auto">
            <a:xfrm>
              <a:off x="3485" y="2164"/>
              <a:ext cx="47" cy="42"/>
            </a:xfrm>
            <a:custGeom>
              <a:avLst/>
              <a:gdLst>
                <a:gd name="T0" fmla="*/ 235 w 283"/>
                <a:gd name="T1" fmla="*/ 77 h 252"/>
                <a:gd name="T2" fmla="*/ 248 w 283"/>
                <a:gd name="T3" fmla="*/ 91 h 252"/>
                <a:gd name="T4" fmla="*/ 256 w 283"/>
                <a:gd name="T5" fmla="*/ 107 h 252"/>
                <a:gd name="T6" fmla="*/ 259 w 283"/>
                <a:gd name="T7" fmla="*/ 124 h 252"/>
                <a:gd name="T8" fmla="*/ 259 w 283"/>
                <a:gd name="T9" fmla="*/ 142 h 252"/>
                <a:gd name="T10" fmla="*/ 257 w 283"/>
                <a:gd name="T11" fmla="*/ 157 h 252"/>
                <a:gd name="T12" fmla="*/ 252 w 283"/>
                <a:gd name="T13" fmla="*/ 170 h 252"/>
                <a:gd name="T14" fmla="*/ 244 w 283"/>
                <a:gd name="T15" fmla="*/ 183 h 252"/>
                <a:gd name="T16" fmla="*/ 236 w 283"/>
                <a:gd name="T17" fmla="*/ 193 h 252"/>
                <a:gd name="T18" fmla="*/ 225 w 283"/>
                <a:gd name="T19" fmla="*/ 204 h 252"/>
                <a:gd name="T20" fmla="*/ 215 w 283"/>
                <a:gd name="T21" fmla="*/ 214 h 252"/>
                <a:gd name="T22" fmla="*/ 204 w 283"/>
                <a:gd name="T23" fmla="*/ 224 h 252"/>
                <a:gd name="T24" fmla="*/ 194 w 283"/>
                <a:gd name="T25" fmla="*/ 234 h 252"/>
                <a:gd name="T26" fmla="*/ 191 w 283"/>
                <a:gd name="T27" fmla="*/ 238 h 252"/>
                <a:gd name="T28" fmla="*/ 191 w 283"/>
                <a:gd name="T29" fmla="*/ 241 h 252"/>
                <a:gd name="T30" fmla="*/ 191 w 283"/>
                <a:gd name="T31" fmla="*/ 245 h 252"/>
                <a:gd name="T32" fmla="*/ 194 w 283"/>
                <a:gd name="T33" fmla="*/ 248 h 252"/>
                <a:gd name="T34" fmla="*/ 197 w 283"/>
                <a:gd name="T35" fmla="*/ 250 h 252"/>
                <a:gd name="T36" fmla="*/ 202 w 283"/>
                <a:gd name="T37" fmla="*/ 252 h 252"/>
                <a:gd name="T38" fmla="*/ 205 w 283"/>
                <a:gd name="T39" fmla="*/ 250 h 252"/>
                <a:gd name="T40" fmla="*/ 209 w 283"/>
                <a:gd name="T41" fmla="*/ 248 h 252"/>
                <a:gd name="T42" fmla="*/ 232 w 283"/>
                <a:gd name="T43" fmla="*/ 233 h 252"/>
                <a:gd name="T44" fmla="*/ 252 w 283"/>
                <a:gd name="T45" fmla="*/ 214 h 252"/>
                <a:gd name="T46" fmla="*/ 268 w 283"/>
                <a:gd name="T47" fmla="*/ 192 h 252"/>
                <a:gd name="T48" fmla="*/ 278 w 283"/>
                <a:gd name="T49" fmla="*/ 167 h 252"/>
                <a:gd name="T50" fmla="*/ 283 w 283"/>
                <a:gd name="T51" fmla="*/ 141 h 252"/>
                <a:gd name="T52" fmla="*/ 280 w 283"/>
                <a:gd name="T53" fmla="*/ 115 h 252"/>
                <a:gd name="T54" fmla="*/ 271 w 283"/>
                <a:gd name="T55" fmla="*/ 91 h 252"/>
                <a:gd name="T56" fmla="*/ 252 w 283"/>
                <a:gd name="T57" fmla="*/ 69 h 252"/>
                <a:gd name="T58" fmla="*/ 238 w 283"/>
                <a:gd name="T59" fmla="*/ 57 h 252"/>
                <a:gd name="T60" fmla="*/ 222 w 283"/>
                <a:gd name="T61" fmla="*/ 48 h 252"/>
                <a:gd name="T62" fmla="*/ 204 w 283"/>
                <a:gd name="T63" fmla="*/ 39 h 252"/>
                <a:gd name="T64" fmla="*/ 184 w 283"/>
                <a:gd name="T65" fmla="*/ 31 h 252"/>
                <a:gd name="T66" fmla="*/ 164 w 283"/>
                <a:gd name="T67" fmla="*/ 23 h 252"/>
                <a:gd name="T68" fmla="*/ 144 w 283"/>
                <a:gd name="T69" fmla="*/ 17 h 252"/>
                <a:gd name="T70" fmla="*/ 123 w 283"/>
                <a:gd name="T71" fmla="*/ 13 h 252"/>
                <a:gd name="T72" fmla="*/ 103 w 283"/>
                <a:gd name="T73" fmla="*/ 8 h 252"/>
                <a:gd name="T74" fmla="*/ 83 w 283"/>
                <a:gd name="T75" fmla="*/ 5 h 252"/>
                <a:gd name="T76" fmla="*/ 66 w 283"/>
                <a:gd name="T77" fmla="*/ 2 h 252"/>
                <a:gd name="T78" fmla="*/ 48 w 283"/>
                <a:gd name="T79" fmla="*/ 0 h 252"/>
                <a:gd name="T80" fmla="*/ 34 w 283"/>
                <a:gd name="T81" fmla="*/ 0 h 252"/>
                <a:gd name="T82" fmla="*/ 21 w 283"/>
                <a:gd name="T83" fmla="*/ 0 h 252"/>
                <a:gd name="T84" fmla="*/ 11 w 283"/>
                <a:gd name="T85" fmla="*/ 0 h 252"/>
                <a:gd name="T86" fmla="*/ 4 w 283"/>
                <a:gd name="T87" fmla="*/ 2 h 252"/>
                <a:gd name="T88" fmla="*/ 0 w 283"/>
                <a:gd name="T89" fmla="*/ 5 h 252"/>
                <a:gd name="T90" fmla="*/ 12 w 283"/>
                <a:gd name="T91" fmla="*/ 7 h 252"/>
                <a:gd name="T92" fmla="*/ 24 w 283"/>
                <a:gd name="T93" fmla="*/ 8 h 252"/>
                <a:gd name="T94" fmla="*/ 38 w 283"/>
                <a:gd name="T95" fmla="*/ 10 h 252"/>
                <a:gd name="T96" fmla="*/ 52 w 283"/>
                <a:gd name="T97" fmla="*/ 13 h 252"/>
                <a:gd name="T98" fmla="*/ 66 w 283"/>
                <a:gd name="T99" fmla="*/ 16 h 252"/>
                <a:gd name="T100" fmla="*/ 82 w 283"/>
                <a:gd name="T101" fmla="*/ 18 h 252"/>
                <a:gd name="T102" fmla="*/ 98 w 283"/>
                <a:gd name="T103" fmla="*/ 22 h 252"/>
                <a:gd name="T104" fmla="*/ 114 w 283"/>
                <a:gd name="T105" fmla="*/ 25 h 252"/>
                <a:gd name="T106" fmla="*/ 129 w 283"/>
                <a:gd name="T107" fmla="*/ 30 h 252"/>
                <a:gd name="T108" fmla="*/ 146 w 283"/>
                <a:gd name="T109" fmla="*/ 34 h 252"/>
                <a:gd name="T110" fmla="*/ 162 w 283"/>
                <a:gd name="T111" fmla="*/ 39 h 252"/>
                <a:gd name="T112" fmla="*/ 177 w 283"/>
                <a:gd name="T113" fmla="*/ 45 h 252"/>
                <a:gd name="T114" fmla="*/ 193 w 283"/>
                <a:gd name="T115" fmla="*/ 52 h 252"/>
                <a:gd name="T116" fmla="*/ 208 w 283"/>
                <a:gd name="T117" fmla="*/ 60 h 252"/>
                <a:gd name="T118" fmla="*/ 222 w 283"/>
                <a:gd name="T119" fmla="*/ 68 h 252"/>
                <a:gd name="T120" fmla="*/ 235 w 283"/>
                <a:gd name="T121" fmla="*/ 7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41" name="Freeform 621"/>
            <p:cNvSpPr>
              <a:spLocks/>
            </p:cNvSpPr>
            <p:nvPr/>
          </p:nvSpPr>
          <p:spPr bwMode="auto">
            <a:xfrm>
              <a:off x="3389" y="2184"/>
              <a:ext cx="19" cy="39"/>
            </a:xfrm>
            <a:custGeom>
              <a:avLst/>
              <a:gdLst>
                <a:gd name="T0" fmla="*/ 0 w 114"/>
                <a:gd name="T1" fmla="*/ 130 h 238"/>
                <a:gd name="T2" fmla="*/ 0 w 114"/>
                <a:gd name="T3" fmla="*/ 149 h 238"/>
                <a:gd name="T4" fmla="*/ 4 w 114"/>
                <a:gd name="T5" fmla="*/ 168 h 238"/>
                <a:gd name="T6" fmla="*/ 12 w 114"/>
                <a:gd name="T7" fmla="*/ 185 h 238"/>
                <a:gd name="T8" fmla="*/ 24 w 114"/>
                <a:gd name="T9" fmla="*/ 200 h 238"/>
                <a:gd name="T10" fmla="*/ 38 w 114"/>
                <a:gd name="T11" fmla="*/ 213 h 238"/>
                <a:gd name="T12" fmla="*/ 55 w 114"/>
                <a:gd name="T13" fmla="*/ 224 h 238"/>
                <a:gd name="T14" fmla="*/ 73 w 114"/>
                <a:gd name="T15" fmla="*/ 232 h 238"/>
                <a:gd name="T16" fmla="*/ 92 w 114"/>
                <a:gd name="T17" fmla="*/ 237 h 238"/>
                <a:gd name="T18" fmla="*/ 98 w 114"/>
                <a:gd name="T19" fmla="*/ 238 h 238"/>
                <a:gd name="T20" fmla="*/ 104 w 114"/>
                <a:gd name="T21" fmla="*/ 235 h 238"/>
                <a:gd name="T22" fmla="*/ 109 w 114"/>
                <a:gd name="T23" fmla="*/ 232 h 238"/>
                <a:gd name="T24" fmla="*/ 111 w 114"/>
                <a:gd name="T25" fmla="*/ 227 h 238"/>
                <a:gd name="T26" fmla="*/ 111 w 114"/>
                <a:gd name="T27" fmla="*/ 222 h 238"/>
                <a:gd name="T28" fmla="*/ 110 w 114"/>
                <a:gd name="T29" fmla="*/ 216 h 238"/>
                <a:gd name="T30" fmla="*/ 106 w 114"/>
                <a:gd name="T31" fmla="*/ 211 h 238"/>
                <a:gd name="T32" fmla="*/ 100 w 114"/>
                <a:gd name="T33" fmla="*/ 209 h 238"/>
                <a:gd name="T34" fmla="*/ 82 w 114"/>
                <a:gd name="T35" fmla="*/ 202 h 238"/>
                <a:gd name="T36" fmla="*/ 64 w 114"/>
                <a:gd name="T37" fmla="*/ 193 h 238"/>
                <a:gd name="T38" fmla="*/ 50 w 114"/>
                <a:gd name="T39" fmla="*/ 180 h 238"/>
                <a:gd name="T40" fmla="*/ 39 w 114"/>
                <a:gd name="T41" fmla="*/ 167 h 238"/>
                <a:gd name="T42" fmla="*/ 32 w 114"/>
                <a:gd name="T43" fmla="*/ 149 h 238"/>
                <a:gd name="T44" fmla="*/ 29 w 114"/>
                <a:gd name="T45" fmla="*/ 131 h 238"/>
                <a:gd name="T46" fmla="*/ 29 w 114"/>
                <a:gd name="T47" fmla="*/ 111 h 238"/>
                <a:gd name="T48" fmla="*/ 35 w 114"/>
                <a:gd name="T49" fmla="*/ 91 h 238"/>
                <a:gd name="T50" fmla="*/ 42 w 114"/>
                <a:gd name="T51" fmla="*/ 76 h 238"/>
                <a:gd name="T52" fmla="*/ 51 w 114"/>
                <a:gd name="T53" fmla="*/ 62 h 238"/>
                <a:gd name="T54" fmla="*/ 62 w 114"/>
                <a:gd name="T55" fmla="*/ 49 h 238"/>
                <a:gd name="T56" fmla="*/ 73 w 114"/>
                <a:gd name="T57" fmla="*/ 38 h 238"/>
                <a:gd name="T58" fmla="*/ 84 w 114"/>
                <a:gd name="T59" fmla="*/ 28 h 238"/>
                <a:gd name="T60" fmla="*/ 96 w 114"/>
                <a:gd name="T61" fmla="*/ 18 h 238"/>
                <a:gd name="T62" fmla="*/ 106 w 114"/>
                <a:gd name="T63" fmla="*/ 9 h 238"/>
                <a:gd name="T64" fmla="*/ 114 w 114"/>
                <a:gd name="T65" fmla="*/ 1 h 238"/>
                <a:gd name="T66" fmla="*/ 106 w 114"/>
                <a:gd name="T67" fmla="*/ 0 h 238"/>
                <a:gd name="T68" fmla="*/ 93 w 114"/>
                <a:gd name="T69" fmla="*/ 6 h 238"/>
                <a:gd name="T70" fmla="*/ 76 w 114"/>
                <a:gd name="T71" fmla="*/ 18 h 238"/>
                <a:gd name="T72" fmla="*/ 56 w 114"/>
                <a:gd name="T73" fmla="*/ 36 h 238"/>
                <a:gd name="T74" fmla="*/ 37 w 114"/>
                <a:gd name="T75" fmla="*/ 57 h 238"/>
                <a:gd name="T76" fmla="*/ 20 w 114"/>
                <a:gd name="T77" fmla="*/ 80 h 238"/>
                <a:gd name="T78" fmla="*/ 7 w 114"/>
                <a:gd name="T79" fmla="*/ 106 h 238"/>
                <a:gd name="T80" fmla="*/ 0 w 114"/>
                <a:gd name="T81" fmla="*/ 13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42" name="Freeform 622"/>
            <p:cNvSpPr>
              <a:spLocks/>
            </p:cNvSpPr>
            <p:nvPr/>
          </p:nvSpPr>
          <p:spPr bwMode="auto">
            <a:xfrm>
              <a:off x="3523" y="2161"/>
              <a:ext cx="41" cy="52"/>
            </a:xfrm>
            <a:custGeom>
              <a:avLst/>
              <a:gdLst>
                <a:gd name="T0" fmla="*/ 207 w 246"/>
                <a:gd name="T1" fmla="*/ 124 h 310"/>
                <a:gd name="T2" fmla="*/ 219 w 246"/>
                <a:gd name="T3" fmla="*/ 143 h 310"/>
                <a:gd name="T4" fmla="*/ 225 w 246"/>
                <a:gd name="T5" fmla="*/ 164 h 310"/>
                <a:gd name="T6" fmla="*/ 221 w 246"/>
                <a:gd name="T7" fmla="*/ 187 h 310"/>
                <a:gd name="T8" fmla="*/ 208 w 246"/>
                <a:gd name="T9" fmla="*/ 209 h 310"/>
                <a:gd name="T10" fmla="*/ 188 w 246"/>
                <a:gd name="T11" fmla="*/ 228 h 310"/>
                <a:gd name="T12" fmla="*/ 166 w 246"/>
                <a:gd name="T13" fmla="*/ 246 h 310"/>
                <a:gd name="T14" fmla="*/ 143 w 246"/>
                <a:gd name="T15" fmla="*/ 264 h 310"/>
                <a:gd name="T16" fmla="*/ 129 w 246"/>
                <a:gd name="T17" fmla="*/ 278 h 310"/>
                <a:gd name="T18" fmla="*/ 124 w 246"/>
                <a:gd name="T19" fmla="*/ 287 h 310"/>
                <a:gd name="T20" fmla="*/ 120 w 246"/>
                <a:gd name="T21" fmla="*/ 296 h 310"/>
                <a:gd name="T22" fmla="*/ 121 w 246"/>
                <a:gd name="T23" fmla="*/ 305 h 310"/>
                <a:gd name="T24" fmla="*/ 130 w 246"/>
                <a:gd name="T25" fmla="*/ 310 h 310"/>
                <a:gd name="T26" fmla="*/ 139 w 246"/>
                <a:gd name="T27" fmla="*/ 309 h 310"/>
                <a:gd name="T28" fmla="*/ 154 w 246"/>
                <a:gd name="T29" fmla="*/ 293 h 310"/>
                <a:gd name="T30" fmla="*/ 180 w 246"/>
                <a:gd name="T31" fmla="*/ 269 h 310"/>
                <a:gd name="T32" fmla="*/ 207 w 246"/>
                <a:gd name="T33" fmla="*/ 246 h 310"/>
                <a:gd name="T34" fmla="*/ 231 w 246"/>
                <a:gd name="T35" fmla="*/ 219 h 310"/>
                <a:gd name="T36" fmla="*/ 245 w 246"/>
                <a:gd name="T37" fmla="*/ 187 h 310"/>
                <a:gd name="T38" fmla="*/ 242 w 246"/>
                <a:gd name="T39" fmla="*/ 153 h 310"/>
                <a:gd name="T40" fmla="*/ 227 w 246"/>
                <a:gd name="T41" fmla="*/ 120 h 310"/>
                <a:gd name="T42" fmla="*/ 201 w 246"/>
                <a:gd name="T43" fmla="*/ 94 h 310"/>
                <a:gd name="T44" fmla="*/ 177 w 246"/>
                <a:gd name="T45" fmla="*/ 74 h 310"/>
                <a:gd name="T46" fmla="*/ 152 w 246"/>
                <a:gd name="T47" fmla="*/ 60 h 310"/>
                <a:gd name="T48" fmla="*/ 126 w 246"/>
                <a:gd name="T49" fmla="*/ 43 h 310"/>
                <a:gd name="T50" fmla="*/ 98 w 246"/>
                <a:gd name="T51" fmla="*/ 28 h 310"/>
                <a:gd name="T52" fmla="*/ 72 w 246"/>
                <a:gd name="T53" fmla="*/ 16 h 310"/>
                <a:gd name="T54" fmla="*/ 46 w 246"/>
                <a:gd name="T55" fmla="*/ 7 h 310"/>
                <a:gd name="T56" fmla="*/ 24 w 246"/>
                <a:gd name="T57" fmla="*/ 1 h 310"/>
                <a:gd name="T58" fmla="*/ 7 w 246"/>
                <a:gd name="T59" fmla="*/ 1 h 310"/>
                <a:gd name="T60" fmla="*/ 8 w 246"/>
                <a:gd name="T61" fmla="*/ 6 h 310"/>
                <a:gd name="T62" fmla="*/ 28 w 246"/>
                <a:gd name="T63" fmla="*/ 14 h 310"/>
                <a:gd name="T64" fmla="*/ 51 w 246"/>
                <a:gd name="T65" fmla="*/ 24 h 310"/>
                <a:gd name="T66" fmla="*/ 78 w 246"/>
                <a:gd name="T67" fmla="*/ 37 h 310"/>
                <a:gd name="T68" fmla="*/ 106 w 246"/>
                <a:gd name="T69" fmla="*/ 51 h 310"/>
                <a:gd name="T70" fmla="*/ 134 w 246"/>
                <a:gd name="T71" fmla="*/ 69 h 310"/>
                <a:gd name="T72" fmla="*/ 163 w 246"/>
                <a:gd name="T73" fmla="*/ 87 h 310"/>
                <a:gd name="T74" fmla="*/ 187 w 246"/>
                <a:gd name="T75" fmla="*/ 105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43" name="Freeform 623"/>
            <p:cNvSpPr>
              <a:spLocks/>
            </p:cNvSpPr>
            <p:nvPr/>
          </p:nvSpPr>
          <p:spPr bwMode="auto">
            <a:xfrm>
              <a:off x="3478" y="2222"/>
              <a:ext cx="14" cy="31"/>
            </a:xfrm>
            <a:custGeom>
              <a:avLst/>
              <a:gdLst>
                <a:gd name="T0" fmla="*/ 31 w 83"/>
                <a:gd name="T1" fmla="*/ 14 h 187"/>
                <a:gd name="T2" fmla="*/ 29 w 83"/>
                <a:gd name="T3" fmla="*/ 8 h 187"/>
                <a:gd name="T4" fmla="*/ 25 w 83"/>
                <a:gd name="T5" fmla="*/ 3 h 187"/>
                <a:gd name="T6" fmla="*/ 19 w 83"/>
                <a:gd name="T7" fmla="*/ 1 h 187"/>
                <a:gd name="T8" fmla="*/ 14 w 83"/>
                <a:gd name="T9" fmla="*/ 0 h 187"/>
                <a:gd name="T10" fmla="*/ 8 w 83"/>
                <a:gd name="T11" fmla="*/ 2 h 187"/>
                <a:gd name="T12" fmla="*/ 3 w 83"/>
                <a:gd name="T13" fmla="*/ 5 h 187"/>
                <a:gd name="T14" fmla="*/ 0 w 83"/>
                <a:gd name="T15" fmla="*/ 11 h 187"/>
                <a:gd name="T16" fmla="*/ 0 w 83"/>
                <a:gd name="T17" fmla="*/ 17 h 187"/>
                <a:gd name="T18" fmla="*/ 5 w 83"/>
                <a:gd name="T19" fmla="*/ 42 h 187"/>
                <a:gd name="T20" fmla="*/ 15 w 83"/>
                <a:gd name="T21" fmla="*/ 71 h 187"/>
                <a:gd name="T22" fmla="*/ 27 w 83"/>
                <a:gd name="T23" fmla="*/ 100 h 187"/>
                <a:gd name="T24" fmla="*/ 41 w 83"/>
                <a:gd name="T25" fmla="*/ 127 h 187"/>
                <a:gd name="T26" fmla="*/ 55 w 83"/>
                <a:gd name="T27" fmla="*/ 151 h 187"/>
                <a:gd name="T28" fmla="*/ 68 w 83"/>
                <a:gd name="T29" fmla="*/ 171 h 187"/>
                <a:gd name="T30" fmla="*/ 77 w 83"/>
                <a:gd name="T31" fmla="*/ 184 h 187"/>
                <a:gd name="T32" fmla="*/ 83 w 83"/>
                <a:gd name="T33" fmla="*/ 187 h 187"/>
                <a:gd name="T34" fmla="*/ 80 w 83"/>
                <a:gd name="T35" fmla="*/ 174 h 187"/>
                <a:gd name="T36" fmla="*/ 75 w 83"/>
                <a:gd name="T37" fmla="*/ 158 h 187"/>
                <a:gd name="T38" fmla="*/ 68 w 83"/>
                <a:gd name="T39" fmla="*/ 138 h 187"/>
                <a:gd name="T40" fmla="*/ 59 w 83"/>
                <a:gd name="T41" fmla="*/ 113 h 187"/>
                <a:gd name="T42" fmla="*/ 51 w 83"/>
                <a:gd name="T43" fmla="*/ 88 h 187"/>
                <a:gd name="T44" fmla="*/ 43 w 83"/>
                <a:gd name="T45" fmla="*/ 63 h 187"/>
                <a:gd name="T46" fmla="*/ 36 w 83"/>
                <a:gd name="T47" fmla="*/ 38 h 187"/>
                <a:gd name="T48" fmla="*/ 31 w 83"/>
                <a:gd name="T49" fmla="*/ 1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44" name="Freeform 624"/>
            <p:cNvSpPr>
              <a:spLocks/>
            </p:cNvSpPr>
            <p:nvPr/>
          </p:nvSpPr>
          <p:spPr bwMode="auto">
            <a:xfrm>
              <a:off x="3472" y="2205"/>
              <a:ext cx="7" cy="16"/>
            </a:xfrm>
            <a:custGeom>
              <a:avLst/>
              <a:gdLst>
                <a:gd name="T0" fmla="*/ 22 w 44"/>
                <a:gd name="T1" fmla="*/ 10 h 94"/>
                <a:gd name="T2" fmla="*/ 21 w 44"/>
                <a:gd name="T3" fmla="*/ 6 h 94"/>
                <a:gd name="T4" fmla="*/ 18 w 44"/>
                <a:gd name="T5" fmla="*/ 2 h 94"/>
                <a:gd name="T6" fmla="*/ 14 w 44"/>
                <a:gd name="T7" fmla="*/ 0 h 94"/>
                <a:gd name="T8" fmla="*/ 10 w 44"/>
                <a:gd name="T9" fmla="*/ 0 h 94"/>
                <a:gd name="T10" fmla="*/ 6 w 44"/>
                <a:gd name="T11" fmla="*/ 1 h 94"/>
                <a:gd name="T12" fmla="*/ 3 w 44"/>
                <a:gd name="T13" fmla="*/ 3 h 94"/>
                <a:gd name="T14" fmla="*/ 0 w 44"/>
                <a:gd name="T15" fmla="*/ 7 h 94"/>
                <a:gd name="T16" fmla="*/ 0 w 44"/>
                <a:gd name="T17" fmla="*/ 11 h 94"/>
                <a:gd name="T18" fmla="*/ 0 w 44"/>
                <a:gd name="T19" fmla="*/ 24 h 94"/>
                <a:gd name="T20" fmla="*/ 4 w 44"/>
                <a:gd name="T21" fmla="*/ 38 h 94"/>
                <a:gd name="T22" fmla="*/ 8 w 44"/>
                <a:gd name="T23" fmla="*/ 52 h 94"/>
                <a:gd name="T24" fmla="*/ 14 w 44"/>
                <a:gd name="T25" fmla="*/ 65 h 94"/>
                <a:gd name="T26" fmla="*/ 21 w 44"/>
                <a:gd name="T27" fmla="*/ 78 h 94"/>
                <a:gd name="T28" fmla="*/ 28 w 44"/>
                <a:gd name="T29" fmla="*/ 87 h 94"/>
                <a:gd name="T30" fmla="*/ 37 w 44"/>
                <a:gd name="T31" fmla="*/ 93 h 94"/>
                <a:gd name="T32" fmla="*/ 42 w 44"/>
                <a:gd name="T33" fmla="*/ 94 h 94"/>
                <a:gd name="T34" fmla="*/ 44 w 44"/>
                <a:gd name="T35" fmla="*/ 76 h 94"/>
                <a:gd name="T36" fmla="*/ 38 w 44"/>
                <a:gd name="T37" fmla="*/ 54 h 94"/>
                <a:gd name="T38" fmla="*/ 31 w 44"/>
                <a:gd name="T39" fmla="*/ 32 h 94"/>
                <a:gd name="T40" fmla="*/ 22 w 44"/>
                <a:gd name="T41" fmla="*/ 1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45" name="Freeform 625"/>
            <p:cNvSpPr>
              <a:spLocks/>
            </p:cNvSpPr>
            <p:nvPr/>
          </p:nvSpPr>
          <p:spPr bwMode="auto">
            <a:xfrm>
              <a:off x="3466" y="2194"/>
              <a:ext cx="6" cy="9"/>
            </a:xfrm>
            <a:custGeom>
              <a:avLst/>
              <a:gdLst>
                <a:gd name="T0" fmla="*/ 20 w 38"/>
                <a:gd name="T1" fmla="*/ 7 h 54"/>
                <a:gd name="T2" fmla="*/ 20 w 38"/>
                <a:gd name="T3" fmla="*/ 8 h 54"/>
                <a:gd name="T4" fmla="*/ 20 w 38"/>
                <a:gd name="T5" fmla="*/ 8 h 54"/>
                <a:gd name="T6" fmla="*/ 20 w 38"/>
                <a:gd name="T7" fmla="*/ 8 h 54"/>
                <a:gd name="T8" fmla="*/ 20 w 38"/>
                <a:gd name="T9" fmla="*/ 8 h 54"/>
                <a:gd name="T10" fmla="*/ 19 w 38"/>
                <a:gd name="T11" fmla="*/ 4 h 54"/>
                <a:gd name="T12" fmla="*/ 15 w 38"/>
                <a:gd name="T13" fmla="*/ 1 h 54"/>
                <a:gd name="T14" fmla="*/ 12 w 38"/>
                <a:gd name="T15" fmla="*/ 0 h 54"/>
                <a:gd name="T16" fmla="*/ 7 w 38"/>
                <a:gd name="T17" fmla="*/ 0 h 54"/>
                <a:gd name="T18" fmla="*/ 4 w 38"/>
                <a:gd name="T19" fmla="*/ 1 h 54"/>
                <a:gd name="T20" fmla="*/ 1 w 38"/>
                <a:gd name="T21" fmla="*/ 4 h 54"/>
                <a:gd name="T22" fmla="*/ 0 w 38"/>
                <a:gd name="T23" fmla="*/ 8 h 54"/>
                <a:gd name="T24" fmla="*/ 0 w 38"/>
                <a:gd name="T25" fmla="*/ 11 h 54"/>
                <a:gd name="T26" fmla="*/ 1 w 38"/>
                <a:gd name="T27" fmla="*/ 17 h 54"/>
                <a:gd name="T28" fmla="*/ 4 w 38"/>
                <a:gd name="T29" fmla="*/ 24 h 54"/>
                <a:gd name="T30" fmla="*/ 8 w 38"/>
                <a:gd name="T31" fmla="*/ 32 h 54"/>
                <a:gd name="T32" fmla="*/ 14 w 38"/>
                <a:gd name="T33" fmla="*/ 39 h 54"/>
                <a:gd name="T34" fmla="*/ 20 w 38"/>
                <a:gd name="T35" fmla="*/ 46 h 54"/>
                <a:gd name="T36" fmla="*/ 27 w 38"/>
                <a:gd name="T37" fmla="*/ 50 h 54"/>
                <a:gd name="T38" fmla="*/ 33 w 38"/>
                <a:gd name="T39" fmla="*/ 54 h 54"/>
                <a:gd name="T40" fmla="*/ 38 w 38"/>
                <a:gd name="T41" fmla="*/ 54 h 54"/>
                <a:gd name="T42" fmla="*/ 36 w 38"/>
                <a:gd name="T43" fmla="*/ 42 h 54"/>
                <a:gd name="T44" fmla="*/ 32 w 38"/>
                <a:gd name="T45" fmla="*/ 29 h 54"/>
                <a:gd name="T46" fmla="*/ 25 w 38"/>
                <a:gd name="T47" fmla="*/ 16 h 54"/>
                <a:gd name="T48" fmla="*/ 20 w 38"/>
                <a:gd name="T49" fmla="*/ 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46" name="Freeform 626"/>
            <p:cNvSpPr>
              <a:spLocks/>
            </p:cNvSpPr>
            <p:nvPr/>
          </p:nvSpPr>
          <p:spPr bwMode="auto">
            <a:xfrm>
              <a:off x="3461" y="2186"/>
              <a:ext cx="8" cy="6"/>
            </a:xfrm>
            <a:custGeom>
              <a:avLst/>
              <a:gdLst>
                <a:gd name="T0" fmla="*/ 41 w 52"/>
                <a:gd name="T1" fmla="*/ 27 h 36"/>
                <a:gd name="T2" fmla="*/ 46 w 52"/>
                <a:gd name="T3" fmla="*/ 24 h 36"/>
                <a:gd name="T4" fmla="*/ 51 w 52"/>
                <a:gd name="T5" fmla="*/ 21 h 36"/>
                <a:gd name="T6" fmla="*/ 52 w 52"/>
                <a:gd name="T7" fmla="*/ 16 h 36"/>
                <a:gd name="T8" fmla="*/ 52 w 52"/>
                <a:gd name="T9" fmla="*/ 12 h 36"/>
                <a:gd name="T10" fmla="*/ 50 w 52"/>
                <a:gd name="T11" fmla="*/ 6 h 36"/>
                <a:gd name="T12" fmla="*/ 46 w 52"/>
                <a:gd name="T13" fmla="*/ 2 h 36"/>
                <a:gd name="T14" fmla="*/ 41 w 52"/>
                <a:gd name="T15" fmla="*/ 0 h 36"/>
                <a:gd name="T16" fmla="*/ 36 w 52"/>
                <a:gd name="T17" fmla="*/ 0 h 36"/>
                <a:gd name="T18" fmla="*/ 33 w 52"/>
                <a:gd name="T19" fmla="*/ 0 h 36"/>
                <a:gd name="T20" fmla="*/ 29 w 52"/>
                <a:gd name="T21" fmla="*/ 1 h 36"/>
                <a:gd name="T22" fmla="*/ 21 w 52"/>
                <a:gd name="T23" fmla="*/ 4 h 36"/>
                <a:gd name="T24" fmla="*/ 13 w 52"/>
                <a:gd name="T25" fmla="*/ 8 h 36"/>
                <a:gd name="T26" fmla="*/ 6 w 52"/>
                <a:gd name="T27" fmla="*/ 15 h 36"/>
                <a:gd name="T28" fmla="*/ 3 w 52"/>
                <a:gd name="T29" fmla="*/ 22 h 36"/>
                <a:gd name="T30" fmla="*/ 0 w 52"/>
                <a:gd name="T31" fmla="*/ 29 h 36"/>
                <a:gd name="T32" fmla="*/ 0 w 52"/>
                <a:gd name="T33" fmla="*/ 31 h 36"/>
                <a:gd name="T34" fmla="*/ 4 w 52"/>
                <a:gd name="T35" fmla="*/ 33 h 36"/>
                <a:gd name="T36" fmla="*/ 9 w 52"/>
                <a:gd name="T37" fmla="*/ 36 h 36"/>
                <a:gd name="T38" fmla="*/ 13 w 52"/>
                <a:gd name="T39" fmla="*/ 36 h 36"/>
                <a:gd name="T40" fmla="*/ 18 w 52"/>
                <a:gd name="T41" fmla="*/ 36 h 36"/>
                <a:gd name="T42" fmla="*/ 24 w 52"/>
                <a:gd name="T43" fmla="*/ 33 h 36"/>
                <a:gd name="T44" fmla="*/ 30 w 52"/>
                <a:gd name="T45" fmla="*/ 32 h 36"/>
                <a:gd name="T46" fmla="*/ 36 w 52"/>
                <a:gd name="T47" fmla="*/ 30 h 36"/>
                <a:gd name="T48" fmla="*/ 41 w 52"/>
                <a:gd name="T4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47" name="Freeform 627"/>
            <p:cNvSpPr>
              <a:spLocks/>
            </p:cNvSpPr>
            <p:nvPr/>
          </p:nvSpPr>
          <p:spPr bwMode="auto">
            <a:xfrm>
              <a:off x="3421" y="2176"/>
              <a:ext cx="33" cy="39"/>
            </a:xfrm>
            <a:custGeom>
              <a:avLst/>
              <a:gdLst>
                <a:gd name="T0" fmla="*/ 73 w 198"/>
                <a:gd name="T1" fmla="*/ 36 h 236"/>
                <a:gd name="T2" fmla="*/ 58 w 198"/>
                <a:gd name="T3" fmla="*/ 46 h 236"/>
                <a:gd name="T4" fmla="*/ 46 w 198"/>
                <a:gd name="T5" fmla="*/ 58 h 236"/>
                <a:gd name="T6" fmla="*/ 33 w 198"/>
                <a:gd name="T7" fmla="*/ 72 h 236"/>
                <a:gd name="T8" fmla="*/ 22 w 198"/>
                <a:gd name="T9" fmla="*/ 85 h 236"/>
                <a:gd name="T10" fmla="*/ 14 w 198"/>
                <a:gd name="T11" fmla="*/ 100 h 236"/>
                <a:gd name="T12" fmla="*/ 7 w 198"/>
                <a:gd name="T13" fmla="*/ 115 h 236"/>
                <a:gd name="T14" fmla="*/ 2 w 198"/>
                <a:gd name="T15" fmla="*/ 130 h 236"/>
                <a:gd name="T16" fmla="*/ 0 w 198"/>
                <a:gd name="T17" fmla="*/ 146 h 236"/>
                <a:gd name="T18" fmla="*/ 2 w 198"/>
                <a:gd name="T19" fmla="*/ 170 h 236"/>
                <a:gd name="T20" fmla="*/ 12 w 198"/>
                <a:gd name="T21" fmla="*/ 190 h 236"/>
                <a:gd name="T22" fmla="*/ 26 w 198"/>
                <a:gd name="T23" fmla="*/ 207 h 236"/>
                <a:gd name="T24" fmla="*/ 43 w 198"/>
                <a:gd name="T25" fmla="*/ 220 h 236"/>
                <a:gd name="T26" fmla="*/ 64 w 198"/>
                <a:gd name="T27" fmla="*/ 229 h 236"/>
                <a:gd name="T28" fmla="*/ 88 w 198"/>
                <a:gd name="T29" fmla="*/ 235 h 236"/>
                <a:gd name="T30" fmla="*/ 110 w 198"/>
                <a:gd name="T31" fmla="*/ 236 h 236"/>
                <a:gd name="T32" fmla="*/ 132 w 198"/>
                <a:gd name="T33" fmla="*/ 232 h 236"/>
                <a:gd name="T34" fmla="*/ 137 w 198"/>
                <a:gd name="T35" fmla="*/ 232 h 236"/>
                <a:gd name="T36" fmla="*/ 142 w 198"/>
                <a:gd name="T37" fmla="*/ 230 h 236"/>
                <a:gd name="T38" fmla="*/ 145 w 198"/>
                <a:gd name="T39" fmla="*/ 226 h 236"/>
                <a:gd name="T40" fmla="*/ 146 w 198"/>
                <a:gd name="T41" fmla="*/ 221 h 236"/>
                <a:gd name="T42" fmla="*/ 145 w 198"/>
                <a:gd name="T43" fmla="*/ 219 h 236"/>
                <a:gd name="T44" fmla="*/ 142 w 198"/>
                <a:gd name="T45" fmla="*/ 219 h 236"/>
                <a:gd name="T46" fmla="*/ 137 w 198"/>
                <a:gd name="T47" fmla="*/ 217 h 236"/>
                <a:gd name="T48" fmla="*/ 131 w 198"/>
                <a:gd name="T49" fmla="*/ 217 h 236"/>
                <a:gd name="T50" fmla="*/ 124 w 198"/>
                <a:gd name="T51" fmla="*/ 217 h 236"/>
                <a:gd name="T52" fmla="*/ 118 w 198"/>
                <a:gd name="T53" fmla="*/ 217 h 236"/>
                <a:gd name="T54" fmla="*/ 112 w 198"/>
                <a:gd name="T55" fmla="*/ 217 h 236"/>
                <a:gd name="T56" fmla="*/ 109 w 198"/>
                <a:gd name="T57" fmla="*/ 217 h 236"/>
                <a:gd name="T58" fmla="*/ 97 w 198"/>
                <a:gd name="T59" fmla="*/ 216 h 236"/>
                <a:gd name="T60" fmla="*/ 87 w 198"/>
                <a:gd name="T61" fmla="*/ 215 h 236"/>
                <a:gd name="T62" fmla="*/ 75 w 198"/>
                <a:gd name="T63" fmla="*/ 214 h 236"/>
                <a:gd name="T64" fmla="*/ 63 w 198"/>
                <a:gd name="T65" fmla="*/ 211 h 236"/>
                <a:gd name="T66" fmla="*/ 51 w 198"/>
                <a:gd name="T67" fmla="*/ 207 h 236"/>
                <a:gd name="T68" fmla="*/ 40 w 198"/>
                <a:gd name="T69" fmla="*/ 199 h 236"/>
                <a:gd name="T70" fmla="*/ 29 w 198"/>
                <a:gd name="T71" fmla="*/ 189 h 236"/>
                <a:gd name="T72" fmla="*/ 17 w 198"/>
                <a:gd name="T73" fmla="*/ 174 h 236"/>
                <a:gd name="T74" fmla="*/ 15 w 198"/>
                <a:gd name="T75" fmla="*/ 157 h 236"/>
                <a:gd name="T76" fmla="*/ 16 w 198"/>
                <a:gd name="T77" fmla="*/ 141 h 236"/>
                <a:gd name="T78" fmla="*/ 21 w 198"/>
                <a:gd name="T79" fmla="*/ 124 h 236"/>
                <a:gd name="T80" fmla="*/ 28 w 198"/>
                <a:gd name="T81" fmla="*/ 109 h 236"/>
                <a:gd name="T82" fmla="*/ 39 w 198"/>
                <a:gd name="T83" fmla="*/ 96 h 236"/>
                <a:gd name="T84" fmla="*/ 50 w 198"/>
                <a:gd name="T85" fmla="*/ 82 h 236"/>
                <a:gd name="T86" fmla="*/ 63 w 198"/>
                <a:gd name="T87" fmla="*/ 70 h 236"/>
                <a:gd name="T88" fmla="*/ 78 w 198"/>
                <a:gd name="T89" fmla="*/ 59 h 236"/>
                <a:gd name="T90" fmla="*/ 94 w 198"/>
                <a:gd name="T91" fmla="*/ 49 h 236"/>
                <a:gd name="T92" fmla="*/ 110 w 198"/>
                <a:gd name="T93" fmla="*/ 39 h 236"/>
                <a:gd name="T94" fmla="*/ 126 w 198"/>
                <a:gd name="T95" fmla="*/ 31 h 236"/>
                <a:gd name="T96" fmla="*/ 142 w 198"/>
                <a:gd name="T97" fmla="*/ 24 h 236"/>
                <a:gd name="T98" fmla="*/ 158 w 198"/>
                <a:gd name="T99" fmla="*/ 19 h 236"/>
                <a:gd name="T100" fmla="*/ 172 w 198"/>
                <a:gd name="T101" fmla="*/ 13 h 236"/>
                <a:gd name="T102" fmla="*/ 186 w 198"/>
                <a:gd name="T103" fmla="*/ 10 h 236"/>
                <a:gd name="T104" fmla="*/ 198 w 198"/>
                <a:gd name="T105" fmla="*/ 7 h 236"/>
                <a:gd name="T106" fmla="*/ 190 w 198"/>
                <a:gd name="T107" fmla="*/ 3 h 236"/>
                <a:gd name="T108" fmla="*/ 177 w 198"/>
                <a:gd name="T109" fmla="*/ 0 h 236"/>
                <a:gd name="T110" fmla="*/ 162 w 198"/>
                <a:gd name="T111" fmla="*/ 3 h 236"/>
                <a:gd name="T112" fmla="*/ 144 w 198"/>
                <a:gd name="T113" fmla="*/ 6 h 236"/>
                <a:gd name="T114" fmla="*/ 124 w 198"/>
                <a:gd name="T115" fmla="*/ 12 h 236"/>
                <a:gd name="T116" fmla="*/ 105 w 198"/>
                <a:gd name="T117" fmla="*/ 19 h 236"/>
                <a:gd name="T118" fmla="*/ 88 w 198"/>
                <a:gd name="T119" fmla="*/ 28 h 236"/>
                <a:gd name="T120" fmla="*/ 73 w 198"/>
                <a:gd name="T121" fmla="*/ 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12948" name="Freeform 628"/>
            <p:cNvSpPr>
              <a:spLocks/>
            </p:cNvSpPr>
            <p:nvPr/>
          </p:nvSpPr>
          <p:spPr bwMode="auto">
            <a:xfrm>
              <a:off x="3477" y="2176"/>
              <a:ext cx="22" cy="30"/>
            </a:xfrm>
            <a:custGeom>
              <a:avLst/>
              <a:gdLst>
                <a:gd name="T0" fmla="*/ 108 w 128"/>
                <a:gd name="T1" fmla="*/ 61 h 183"/>
                <a:gd name="T2" fmla="*/ 111 w 128"/>
                <a:gd name="T3" fmla="*/ 80 h 183"/>
                <a:gd name="T4" fmla="*/ 109 w 128"/>
                <a:gd name="T5" fmla="*/ 97 h 183"/>
                <a:gd name="T6" fmla="*/ 101 w 128"/>
                <a:gd name="T7" fmla="*/ 110 h 183"/>
                <a:gd name="T8" fmla="*/ 89 w 128"/>
                <a:gd name="T9" fmla="*/ 123 h 183"/>
                <a:gd name="T10" fmla="*/ 75 w 128"/>
                <a:gd name="T11" fmla="*/ 134 h 183"/>
                <a:gd name="T12" fmla="*/ 60 w 128"/>
                <a:gd name="T13" fmla="*/ 145 h 183"/>
                <a:gd name="T14" fmla="*/ 43 w 128"/>
                <a:gd name="T15" fmla="*/ 156 h 183"/>
                <a:gd name="T16" fmla="*/ 29 w 128"/>
                <a:gd name="T17" fmla="*/ 167 h 183"/>
                <a:gd name="T18" fmla="*/ 27 w 128"/>
                <a:gd name="T19" fmla="*/ 170 h 183"/>
                <a:gd name="T20" fmla="*/ 26 w 128"/>
                <a:gd name="T21" fmla="*/ 172 h 183"/>
                <a:gd name="T22" fmla="*/ 26 w 128"/>
                <a:gd name="T23" fmla="*/ 176 h 183"/>
                <a:gd name="T24" fmla="*/ 28 w 128"/>
                <a:gd name="T25" fmla="*/ 179 h 183"/>
                <a:gd name="T26" fmla="*/ 30 w 128"/>
                <a:gd name="T27" fmla="*/ 182 h 183"/>
                <a:gd name="T28" fmla="*/ 34 w 128"/>
                <a:gd name="T29" fmla="*/ 183 h 183"/>
                <a:gd name="T30" fmla="*/ 37 w 128"/>
                <a:gd name="T31" fmla="*/ 183 h 183"/>
                <a:gd name="T32" fmla="*/ 41 w 128"/>
                <a:gd name="T33" fmla="*/ 182 h 183"/>
                <a:gd name="T34" fmla="*/ 58 w 128"/>
                <a:gd name="T35" fmla="*/ 171 h 183"/>
                <a:gd name="T36" fmla="*/ 76 w 128"/>
                <a:gd name="T37" fmla="*/ 160 h 183"/>
                <a:gd name="T38" fmla="*/ 92 w 128"/>
                <a:gd name="T39" fmla="*/ 147 h 183"/>
                <a:gd name="T40" fmla="*/ 108 w 128"/>
                <a:gd name="T41" fmla="*/ 132 h 183"/>
                <a:gd name="T42" fmla="*/ 118 w 128"/>
                <a:gd name="T43" fmla="*/ 116 h 183"/>
                <a:gd name="T44" fmla="*/ 125 w 128"/>
                <a:gd name="T45" fmla="*/ 98 h 183"/>
                <a:gd name="T46" fmla="*/ 128 w 128"/>
                <a:gd name="T47" fmla="*/ 78 h 183"/>
                <a:gd name="T48" fmla="*/ 123 w 128"/>
                <a:gd name="T49" fmla="*/ 58 h 183"/>
                <a:gd name="T50" fmla="*/ 112 w 128"/>
                <a:gd name="T51" fmla="*/ 41 h 183"/>
                <a:gd name="T52" fmla="*/ 98 w 128"/>
                <a:gd name="T53" fmla="*/ 28 h 183"/>
                <a:gd name="T54" fmla="*/ 80 w 128"/>
                <a:gd name="T55" fmla="*/ 16 h 183"/>
                <a:gd name="T56" fmla="*/ 61 w 128"/>
                <a:gd name="T57" fmla="*/ 8 h 183"/>
                <a:gd name="T58" fmla="*/ 41 w 128"/>
                <a:gd name="T59" fmla="*/ 2 h 183"/>
                <a:gd name="T60" fmla="*/ 23 w 128"/>
                <a:gd name="T61" fmla="*/ 0 h 183"/>
                <a:gd name="T62" fmla="*/ 9 w 128"/>
                <a:gd name="T63" fmla="*/ 1 h 183"/>
                <a:gd name="T64" fmla="*/ 0 w 128"/>
                <a:gd name="T65" fmla="*/ 6 h 183"/>
                <a:gd name="T66" fmla="*/ 16 w 128"/>
                <a:gd name="T67" fmla="*/ 10 h 183"/>
                <a:gd name="T68" fmla="*/ 33 w 128"/>
                <a:gd name="T69" fmla="*/ 14 h 183"/>
                <a:gd name="T70" fmla="*/ 48 w 128"/>
                <a:gd name="T71" fmla="*/ 17 h 183"/>
                <a:gd name="T72" fmla="*/ 63 w 128"/>
                <a:gd name="T73" fmla="*/ 22 h 183"/>
                <a:gd name="T74" fmla="*/ 77 w 128"/>
                <a:gd name="T75" fmla="*/ 28 h 183"/>
                <a:gd name="T76" fmla="*/ 90 w 128"/>
                <a:gd name="T77" fmla="*/ 36 h 183"/>
                <a:gd name="T78" fmla="*/ 101 w 128"/>
                <a:gd name="T79" fmla="*/ 46 h 183"/>
                <a:gd name="T80" fmla="*/ 108 w 128"/>
                <a:gd name="T81" fmla="*/ 6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12949" name="Freeform 629"/>
            <p:cNvSpPr>
              <a:spLocks/>
            </p:cNvSpPr>
            <p:nvPr/>
          </p:nvSpPr>
          <p:spPr bwMode="auto">
            <a:xfrm>
              <a:off x="3400" y="2169"/>
              <a:ext cx="53" cy="63"/>
            </a:xfrm>
            <a:custGeom>
              <a:avLst/>
              <a:gdLst>
                <a:gd name="T0" fmla="*/ 101 w 323"/>
                <a:gd name="T1" fmla="*/ 70 h 379"/>
                <a:gd name="T2" fmla="*/ 54 w 323"/>
                <a:gd name="T3" fmla="*/ 115 h 379"/>
                <a:gd name="T4" fmla="*/ 18 w 323"/>
                <a:gd name="T5" fmla="*/ 167 h 379"/>
                <a:gd name="T6" fmla="*/ 0 w 323"/>
                <a:gd name="T7" fmla="*/ 227 h 379"/>
                <a:gd name="T8" fmla="*/ 4 w 323"/>
                <a:gd name="T9" fmla="*/ 267 h 379"/>
                <a:gd name="T10" fmla="*/ 11 w 323"/>
                <a:gd name="T11" fmla="*/ 283 h 379"/>
                <a:gd name="T12" fmla="*/ 21 w 323"/>
                <a:gd name="T13" fmla="*/ 298 h 379"/>
                <a:gd name="T14" fmla="*/ 34 w 323"/>
                <a:gd name="T15" fmla="*/ 311 h 379"/>
                <a:gd name="T16" fmla="*/ 57 w 323"/>
                <a:gd name="T17" fmla="*/ 325 h 379"/>
                <a:gd name="T18" fmla="*/ 87 w 323"/>
                <a:gd name="T19" fmla="*/ 340 h 379"/>
                <a:gd name="T20" fmla="*/ 120 w 323"/>
                <a:gd name="T21" fmla="*/ 351 h 379"/>
                <a:gd name="T22" fmla="*/ 153 w 323"/>
                <a:gd name="T23" fmla="*/ 360 h 379"/>
                <a:gd name="T24" fmla="*/ 187 w 323"/>
                <a:gd name="T25" fmla="*/ 367 h 379"/>
                <a:gd name="T26" fmla="*/ 221 w 323"/>
                <a:gd name="T27" fmla="*/ 372 h 379"/>
                <a:gd name="T28" fmla="*/ 256 w 323"/>
                <a:gd name="T29" fmla="*/ 375 h 379"/>
                <a:gd name="T30" fmla="*/ 290 w 323"/>
                <a:gd name="T31" fmla="*/ 378 h 379"/>
                <a:gd name="T32" fmla="*/ 312 w 323"/>
                <a:gd name="T33" fmla="*/ 379 h 379"/>
                <a:gd name="T34" fmla="*/ 320 w 323"/>
                <a:gd name="T35" fmla="*/ 372 h 379"/>
                <a:gd name="T36" fmla="*/ 323 w 323"/>
                <a:gd name="T37" fmla="*/ 360 h 379"/>
                <a:gd name="T38" fmla="*/ 316 w 323"/>
                <a:gd name="T39" fmla="*/ 352 h 379"/>
                <a:gd name="T40" fmla="*/ 295 w 323"/>
                <a:gd name="T41" fmla="*/ 351 h 379"/>
                <a:gd name="T42" fmla="*/ 263 w 323"/>
                <a:gd name="T43" fmla="*/ 350 h 379"/>
                <a:gd name="T44" fmla="*/ 231 w 323"/>
                <a:gd name="T45" fmla="*/ 348 h 379"/>
                <a:gd name="T46" fmla="*/ 200 w 323"/>
                <a:gd name="T47" fmla="*/ 343 h 379"/>
                <a:gd name="T48" fmla="*/ 168 w 323"/>
                <a:gd name="T49" fmla="*/ 337 h 379"/>
                <a:gd name="T50" fmla="*/ 136 w 323"/>
                <a:gd name="T51" fmla="*/ 329 h 379"/>
                <a:gd name="T52" fmla="*/ 106 w 323"/>
                <a:gd name="T53" fmla="*/ 320 h 379"/>
                <a:gd name="T54" fmla="*/ 76 w 323"/>
                <a:gd name="T55" fmla="*/ 306 h 379"/>
                <a:gd name="T56" fmla="*/ 51 w 323"/>
                <a:gd name="T57" fmla="*/ 291 h 379"/>
                <a:gd name="T58" fmla="*/ 35 w 323"/>
                <a:gd name="T59" fmla="*/ 269 h 379"/>
                <a:gd name="T60" fmla="*/ 31 w 323"/>
                <a:gd name="T61" fmla="*/ 239 h 379"/>
                <a:gd name="T62" fmla="*/ 38 w 323"/>
                <a:gd name="T63" fmla="*/ 197 h 379"/>
                <a:gd name="T64" fmla="*/ 51 w 323"/>
                <a:gd name="T65" fmla="*/ 165 h 379"/>
                <a:gd name="T66" fmla="*/ 68 w 323"/>
                <a:gd name="T67" fmla="*/ 136 h 379"/>
                <a:gd name="T68" fmla="*/ 89 w 323"/>
                <a:gd name="T69" fmla="*/ 111 h 379"/>
                <a:gd name="T70" fmla="*/ 114 w 323"/>
                <a:gd name="T71" fmla="*/ 88 h 379"/>
                <a:gd name="T72" fmla="*/ 144 w 323"/>
                <a:gd name="T73" fmla="*/ 64 h 379"/>
                <a:gd name="T74" fmla="*/ 181 w 323"/>
                <a:gd name="T75" fmla="*/ 41 h 379"/>
                <a:gd name="T76" fmla="*/ 219 w 323"/>
                <a:gd name="T77" fmla="*/ 22 h 379"/>
                <a:gd name="T78" fmla="*/ 253 w 323"/>
                <a:gd name="T79" fmla="*/ 7 h 379"/>
                <a:gd name="T80" fmla="*/ 255 w 323"/>
                <a:gd name="T81" fmla="*/ 0 h 379"/>
                <a:gd name="T82" fmla="*/ 221 w 323"/>
                <a:gd name="T83" fmla="*/ 5 h 379"/>
                <a:gd name="T84" fmla="*/ 181 w 323"/>
                <a:gd name="T85" fmla="*/ 19 h 379"/>
                <a:gd name="T86" fmla="*/ 142 w 323"/>
                <a:gd name="T87" fmla="*/ 3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12950" name="Freeform 630"/>
            <p:cNvSpPr>
              <a:spLocks/>
            </p:cNvSpPr>
            <p:nvPr/>
          </p:nvSpPr>
          <p:spPr bwMode="auto">
            <a:xfrm>
              <a:off x="3475" y="2167"/>
              <a:ext cx="47" cy="42"/>
            </a:xfrm>
            <a:custGeom>
              <a:avLst/>
              <a:gdLst>
                <a:gd name="T0" fmla="*/ 235 w 282"/>
                <a:gd name="T1" fmla="*/ 78 h 253"/>
                <a:gd name="T2" fmla="*/ 248 w 282"/>
                <a:gd name="T3" fmla="*/ 92 h 253"/>
                <a:gd name="T4" fmla="*/ 255 w 282"/>
                <a:gd name="T5" fmla="*/ 108 h 253"/>
                <a:gd name="T6" fmla="*/ 259 w 282"/>
                <a:gd name="T7" fmla="*/ 125 h 253"/>
                <a:gd name="T8" fmla="*/ 259 w 282"/>
                <a:gd name="T9" fmla="*/ 144 h 253"/>
                <a:gd name="T10" fmla="*/ 257 w 282"/>
                <a:gd name="T11" fmla="*/ 159 h 253"/>
                <a:gd name="T12" fmla="*/ 252 w 282"/>
                <a:gd name="T13" fmla="*/ 171 h 253"/>
                <a:gd name="T14" fmla="*/ 244 w 282"/>
                <a:gd name="T15" fmla="*/ 184 h 253"/>
                <a:gd name="T16" fmla="*/ 236 w 282"/>
                <a:gd name="T17" fmla="*/ 194 h 253"/>
                <a:gd name="T18" fmla="*/ 225 w 282"/>
                <a:gd name="T19" fmla="*/ 206 h 253"/>
                <a:gd name="T20" fmla="*/ 215 w 282"/>
                <a:gd name="T21" fmla="*/ 215 h 253"/>
                <a:gd name="T22" fmla="*/ 204 w 282"/>
                <a:gd name="T23" fmla="*/ 225 h 253"/>
                <a:gd name="T24" fmla="*/ 194 w 282"/>
                <a:gd name="T25" fmla="*/ 236 h 253"/>
                <a:gd name="T26" fmla="*/ 191 w 282"/>
                <a:gd name="T27" fmla="*/ 239 h 253"/>
                <a:gd name="T28" fmla="*/ 190 w 282"/>
                <a:gd name="T29" fmla="*/ 242 h 253"/>
                <a:gd name="T30" fmla="*/ 191 w 282"/>
                <a:gd name="T31" fmla="*/ 246 h 253"/>
                <a:gd name="T32" fmla="*/ 194 w 282"/>
                <a:gd name="T33" fmla="*/ 249 h 253"/>
                <a:gd name="T34" fmla="*/ 197 w 282"/>
                <a:gd name="T35" fmla="*/ 252 h 253"/>
                <a:gd name="T36" fmla="*/ 201 w 282"/>
                <a:gd name="T37" fmla="*/ 253 h 253"/>
                <a:gd name="T38" fmla="*/ 205 w 282"/>
                <a:gd name="T39" fmla="*/ 252 h 253"/>
                <a:gd name="T40" fmla="*/ 209 w 282"/>
                <a:gd name="T41" fmla="*/ 249 h 253"/>
                <a:gd name="T42" fmla="*/ 232 w 282"/>
                <a:gd name="T43" fmla="*/ 234 h 253"/>
                <a:gd name="T44" fmla="*/ 251 w 282"/>
                <a:gd name="T45" fmla="*/ 215 h 253"/>
                <a:gd name="T46" fmla="*/ 267 w 282"/>
                <a:gd name="T47" fmla="*/ 192 h 253"/>
                <a:gd name="T48" fmla="*/ 278 w 282"/>
                <a:gd name="T49" fmla="*/ 168 h 253"/>
                <a:gd name="T50" fmla="*/ 282 w 282"/>
                <a:gd name="T51" fmla="*/ 141 h 253"/>
                <a:gd name="T52" fmla="*/ 279 w 282"/>
                <a:gd name="T53" fmla="*/ 116 h 253"/>
                <a:gd name="T54" fmla="*/ 270 w 282"/>
                <a:gd name="T55" fmla="*/ 92 h 253"/>
                <a:gd name="T56" fmla="*/ 251 w 282"/>
                <a:gd name="T57" fmla="*/ 70 h 253"/>
                <a:gd name="T58" fmla="*/ 237 w 282"/>
                <a:gd name="T59" fmla="*/ 59 h 253"/>
                <a:gd name="T60" fmla="*/ 221 w 282"/>
                <a:gd name="T61" fmla="*/ 48 h 253"/>
                <a:gd name="T62" fmla="*/ 202 w 282"/>
                <a:gd name="T63" fmla="*/ 39 h 253"/>
                <a:gd name="T64" fmla="*/ 183 w 282"/>
                <a:gd name="T65" fmla="*/ 31 h 253"/>
                <a:gd name="T66" fmla="*/ 163 w 282"/>
                <a:gd name="T67" fmla="*/ 24 h 253"/>
                <a:gd name="T68" fmla="*/ 142 w 282"/>
                <a:gd name="T69" fmla="*/ 18 h 253"/>
                <a:gd name="T70" fmla="*/ 122 w 282"/>
                <a:gd name="T71" fmla="*/ 13 h 253"/>
                <a:gd name="T72" fmla="*/ 101 w 282"/>
                <a:gd name="T73" fmla="*/ 8 h 253"/>
                <a:gd name="T74" fmla="*/ 82 w 282"/>
                <a:gd name="T75" fmla="*/ 5 h 253"/>
                <a:gd name="T76" fmla="*/ 63 w 282"/>
                <a:gd name="T77" fmla="*/ 2 h 253"/>
                <a:gd name="T78" fmla="*/ 47 w 282"/>
                <a:gd name="T79" fmla="*/ 0 h 253"/>
                <a:gd name="T80" fmla="*/ 32 w 282"/>
                <a:gd name="T81" fmla="*/ 0 h 253"/>
                <a:gd name="T82" fmla="*/ 19 w 282"/>
                <a:gd name="T83" fmla="*/ 0 h 253"/>
                <a:gd name="T84" fmla="*/ 10 w 282"/>
                <a:gd name="T85" fmla="*/ 1 h 253"/>
                <a:gd name="T86" fmla="*/ 4 w 282"/>
                <a:gd name="T87" fmla="*/ 4 h 253"/>
                <a:gd name="T88" fmla="*/ 0 w 282"/>
                <a:gd name="T89" fmla="*/ 6 h 253"/>
                <a:gd name="T90" fmla="*/ 12 w 282"/>
                <a:gd name="T91" fmla="*/ 8 h 253"/>
                <a:gd name="T92" fmla="*/ 25 w 282"/>
                <a:gd name="T93" fmla="*/ 9 h 253"/>
                <a:gd name="T94" fmla="*/ 38 w 282"/>
                <a:gd name="T95" fmla="*/ 12 h 253"/>
                <a:gd name="T96" fmla="*/ 52 w 282"/>
                <a:gd name="T97" fmla="*/ 14 h 253"/>
                <a:gd name="T98" fmla="*/ 67 w 282"/>
                <a:gd name="T99" fmla="*/ 16 h 253"/>
                <a:gd name="T100" fmla="*/ 82 w 282"/>
                <a:gd name="T101" fmla="*/ 18 h 253"/>
                <a:gd name="T102" fmla="*/ 97 w 282"/>
                <a:gd name="T103" fmla="*/ 22 h 253"/>
                <a:gd name="T104" fmla="*/ 114 w 282"/>
                <a:gd name="T105" fmla="*/ 25 h 253"/>
                <a:gd name="T106" fmla="*/ 129 w 282"/>
                <a:gd name="T107" fmla="*/ 30 h 253"/>
                <a:gd name="T108" fmla="*/ 146 w 282"/>
                <a:gd name="T109" fmla="*/ 35 h 253"/>
                <a:gd name="T110" fmla="*/ 162 w 282"/>
                <a:gd name="T111" fmla="*/ 40 h 253"/>
                <a:gd name="T112" fmla="*/ 177 w 282"/>
                <a:gd name="T113" fmla="*/ 46 h 253"/>
                <a:gd name="T114" fmla="*/ 192 w 282"/>
                <a:gd name="T115" fmla="*/ 53 h 253"/>
                <a:gd name="T116" fmla="*/ 208 w 282"/>
                <a:gd name="T117" fmla="*/ 60 h 253"/>
                <a:gd name="T118" fmla="*/ 222 w 282"/>
                <a:gd name="T119" fmla="*/ 69 h 253"/>
                <a:gd name="T120" fmla="*/ 235 w 282"/>
                <a:gd name="T121" fmla="*/ 78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12951" name="Freeform 631"/>
            <p:cNvSpPr>
              <a:spLocks/>
            </p:cNvSpPr>
            <p:nvPr/>
          </p:nvSpPr>
          <p:spPr bwMode="auto">
            <a:xfrm>
              <a:off x="3381" y="2190"/>
              <a:ext cx="19" cy="39"/>
            </a:xfrm>
            <a:custGeom>
              <a:avLst/>
              <a:gdLst>
                <a:gd name="T0" fmla="*/ 0 w 115"/>
                <a:gd name="T1" fmla="*/ 128 h 236"/>
                <a:gd name="T2" fmla="*/ 0 w 115"/>
                <a:gd name="T3" fmla="*/ 148 h 236"/>
                <a:gd name="T4" fmla="*/ 5 w 115"/>
                <a:gd name="T5" fmla="*/ 166 h 236"/>
                <a:gd name="T6" fmla="*/ 13 w 115"/>
                <a:gd name="T7" fmla="*/ 184 h 236"/>
                <a:gd name="T8" fmla="*/ 24 w 115"/>
                <a:gd name="T9" fmla="*/ 198 h 236"/>
                <a:gd name="T10" fmla="*/ 39 w 115"/>
                <a:gd name="T11" fmla="*/ 211 h 236"/>
                <a:gd name="T12" fmla="*/ 55 w 115"/>
                <a:gd name="T13" fmla="*/ 223 h 236"/>
                <a:gd name="T14" fmla="*/ 74 w 115"/>
                <a:gd name="T15" fmla="*/ 231 h 236"/>
                <a:gd name="T16" fmla="*/ 92 w 115"/>
                <a:gd name="T17" fmla="*/ 235 h 236"/>
                <a:gd name="T18" fmla="*/ 98 w 115"/>
                <a:gd name="T19" fmla="*/ 236 h 236"/>
                <a:gd name="T20" fmla="*/ 104 w 115"/>
                <a:gd name="T21" fmla="*/ 234 h 236"/>
                <a:gd name="T22" fmla="*/ 109 w 115"/>
                <a:gd name="T23" fmla="*/ 231 h 236"/>
                <a:gd name="T24" fmla="*/ 111 w 115"/>
                <a:gd name="T25" fmla="*/ 226 h 236"/>
                <a:gd name="T26" fmla="*/ 111 w 115"/>
                <a:gd name="T27" fmla="*/ 220 h 236"/>
                <a:gd name="T28" fmla="*/ 110 w 115"/>
                <a:gd name="T29" fmla="*/ 215 h 236"/>
                <a:gd name="T30" fmla="*/ 107 w 115"/>
                <a:gd name="T31" fmla="*/ 210 h 236"/>
                <a:gd name="T32" fmla="*/ 101 w 115"/>
                <a:gd name="T33" fmla="*/ 208 h 236"/>
                <a:gd name="T34" fmla="*/ 82 w 115"/>
                <a:gd name="T35" fmla="*/ 201 h 236"/>
                <a:gd name="T36" fmla="*/ 64 w 115"/>
                <a:gd name="T37" fmla="*/ 192 h 236"/>
                <a:gd name="T38" fmla="*/ 50 w 115"/>
                <a:gd name="T39" fmla="*/ 179 h 236"/>
                <a:gd name="T40" fmla="*/ 40 w 115"/>
                <a:gd name="T41" fmla="*/ 165 h 236"/>
                <a:gd name="T42" fmla="*/ 33 w 115"/>
                <a:gd name="T43" fmla="*/ 148 h 236"/>
                <a:gd name="T44" fmla="*/ 29 w 115"/>
                <a:gd name="T45" fmla="*/ 130 h 236"/>
                <a:gd name="T46" fmla="*/ 29 w 115"/>
                <a:gd name="T47" fmla="*/ 110 h 236"/>
                <a:gd name="T48" fmla="*/ 35 w 115"/>
                <a:gd name="T49" fmla="*/ 89 h 236"/>
                <a:gd name="T50" fmla="*/ 43 w 115"/>
                <a:gd name="T51" fmla="*/ 74 h 236"/>
                <a:gd name="T52" fmla="*/ 56 w 115"/>
                <a:gd name="T53" fmla="*/ 60 h 236"/>
                <a:gd name="T54" fmla="*/ 70 w 115"/>
                <a:gd name="T55" fmla="*/ 46 h 236"/>
                <a:gd name="T56" fmla="*/ 85 w 115"/>
                <a:gd name="T57" fmla="*/ 33 h 236"/>
                <a:gd name="T58" fmla="*/ 98 w 115"/>
                <a:gd name="T59" fmla="*/ 23 h 236"/>
                <a:gd name="T60" fmla="*/ 109 w 115"/>
                <a:gd name="T61" fmla="*/ 12 h 236"/>
                <a:gd name="T62" fmla="*/ 115 w 115"/>
                <a:gd name="T63" fmla="*/ 6 h 236"/>
                <a:gd name="T64" fmla="*/ 115 w 115"/>
                <a:gd name="T65" fmla="*/ 0 h 236"/>
                <a:gd name="T66" fmla="*/ 102 w 115"/>
                <a:gd name="T67" fmla="*/ 4 h 236"/>
                <a:gd name="T68" fmla="*/ 85 w 115"/>
                <a:gd name="T69" fmla="*/ 12 h 236"/>
                <a:gd name="T70" fmla="*/ 68 w 115"/>
                <a:gd name="T71" fmla="*/ 26 h 236"/>
                <a:gd name="T72" fmla="*/ 49 w 115"/>
                <a:gd name="T73" fmla="*/ 42 h 236"/>
                <a:gd name="T74" fmla="*/ 32 w 115"/>
                <a:gd name="T75" fmla="*/ 61 h 236"/>
                <a:gd name="T76" fmla="*/ 17 w 115"/>
                <a:gd name="T77" fmla="*/ 82 h 236"/>
                <a:gd name="T78" fmla="*/ 6 w 115"/>
                <a:gd name="T79" fmla="*/ 105 h 236"/>
                <a:gd name="T80" fmla="*/ 0 w 115"/>
                <a:gd name="T81" fmla="*/ 12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12952" name="Freeform 632"/>
            <p:cNvSpPr>
              <a:spLocks/>
            </p:cNvSpPr>
            <p:nvPr/>
          </p:nvSpPr>
          <p:spPr bwMode="auto">
            <a:xfrm>
              <a:off x="3514" y="2164"/>
              <a:ext cx="41" cy="52"/>
            </a:xfrm>
            <a:custGeom>
              <a:avLst/>
              <a:gdLst>
                <a:gd name="T0" fmla="*/ 208 w 245"/>
                <a:gd name="T1" fmla="*/ 124 h 310"/>
                <a:gd name="T2" fmla="*/ 220 w 245"/>
                <a:gd name="T3" fmla="*/ 144 h 310"/>
                <a:gd name="T4" fmla="*/ 226 w 245"/>
                <a:gd name="T5" fmla="*/ 164 h 310"/>
                <a:gd name="T6" fmla="*/ 222 w 245"/>
                <a:gd name="T7" fmla="*/ 187 h 310"/>
                <a:gd name="T8" fmla="*/ 208 w 245"/>
                <a:gd name="T9" fmla="*/ 209 h 310"/>
                <a:gd name="T10" fmla="*/ 188 w 245"/>
                <a:gd name="T11" fmla="*/ 229 h 310"/>
                <a:gd name="T12" fmla="*/ 166 w 245"/>
                <a:gd name="T13" fmla="*/ 246 h 310"/>
                <a:gd name="T14" fmla="*/ 142 w 245"/>
                <a:gd name="T15" fmla="*/ 264 h 310"/>
                <a:gd name="T16" fmla="*/ 128 w 245"/>
                <a:gd name="T17" fmla="*/ 278 h 310"/>
                <a:gd name="T18" fmla="*/ 124 w 245"/>
                <a:gd name="T19" fmla="*/ 287 h 310"/>
                <a:gd name="T20" fmla="*/ 120 w 245"/>
                <a:gd name="T21" fmla="*/ 296 h 310"/>
                <a:gd name="T22" fmla="*/ 122 w 245"/>
                <a:gd name="T23" fmla="*/ 306 h 310"/>
                <a:gd name="T24" fmla="*/ 131 w 245"/>
                <a:gd name="T25" fmla="*/ 310 h 310"/>
                <a:gd name="T26" fmla="*/ 139 w 245"/>
                <a:gd name="T27" fmla="*/ 309 h 310"/>
                <a:gd name="T28" fmla="*/ 154 w 245"/>
                <a:gd name="T29" fmla="*/ 292 h 310"/>
                <a:gd name="T30" fmla="*/ 180 w 245"/>
                <a:gd name="T31" fmla="*/ 269 h 310"/>
                <a:gd name="T32" fmla="*/ 207 w 245"/>
                <a:gd name="T33" fmla="*/ 246 h 310"/>
                <a:gd name="T34" fmla="*/ 230 w 245"/>
                <a:gd name="T35" fmla="*/ 219 h 310"/>
                <a:gd name="T36" fmla="*/ 244 w 245"/>
                <a:gd name="T37" fmla="*/ 186 h 310"/>
                <a:gd name="T38" fmla="*/ 243 w 245"/>
                <a:gd name="T39" fmla="*/ 152 h 310"/>
                <a:gd name="T40" fmla="*/ 228 w 245"/>
                <a:gd name="T41" fmla="*/ 119 h 310"/>
                <a:gd name="T42" fmla="*/ 203 w 245"/>
                <a:gd name="T43" fmla="*/ 93 h 310"/>
                <a:gd name="T44" fmla="*/ 176 w 245"/>
                <a:gd name="T45" fmla="*/ 76 h 310"/>
                <a:gd name="T46" fmla="*/ 151 w 245"/>
                <a:gd name="T47" fmla="*/ 61 h 310"/>
                <a:gd name="T48" fmla="*/ 122 w 245"/>
                <a:gd name="T49" fmla="*/ 46 h 310"/>
                <a:gd name="T50" fmla="*/ 93 w 245"/>
                <a:gd name="T51" fmla="*/ 31 h 310"/>
                <a:gd name="T52" fmla="*/ 66 w 245"/>
                <a:gd name="T53" fmla="*/ 18 h 310"/>
                <a:gd name="T54" fmla="*/ 40 w 245"/>
                <a:gd name="T55" fmla="*/ 8 h 310"/>
                <a:gd name="T56" fmla="*/ 20 w 245"/>
                <a:gd name="T57" fmla="*/ 1 h 310"/>
                <a:gd name="T58" fmla="*/ 5 w 245"/>
                <a:gd name="T59" fmla="*/ 0 h 310"/>
                <a:gd name="T60" fmla="*/ 11 w 245"/>
                <a:gd name="T61" fmla="*/ 8 h 310"/>
                <a:gd name="T62" fmla="*/ 36 w 245"/>
                <a:gd name="T63" fmla="*/ 20 h 310"/>
                <a:gd name="T64" fmla="*/ 60 w 245"/>
                <a:gd name="T65" fmla="*/ 31 h 310"/>
                <a:gd name="T66" fmla="*/ 86 w 245"/>
                <a:gd name="T67" fmla="*/ 44 h 310"/>
                <a:gd name="T68" fmla="*/ 113 w 245"/>
                <a:gd name="T69" fmla="*/ 57 h 310"/>
                <a:gd name="T70" fmla="*/ 139 w 245"/>
                <a:gd name="T71" fmla="*/ 71 h 310"/>
                <a:gd name="T72" fmla="*/ 165 w 245"/>
                <a:gd name="T73" fmla="*/ 88 h 310"/>
                <a:gd name="T74" fmla="*/ 188 w 245"/>
                <a:gd name="T75" fmla="*/ 10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grpSp>
          <p:nvGrpSpPr>
            <p:cNvPr id="312953" name="Group 633"/>
            <p:cNvGrpSpPr>
              <a:grpSpLocks/>
            </p:cNvGrpSpPr>
            <p:nvPr/>
          </p:nvGrpSpPr>
          <p:grpSpPr bwMode="auto">
            <a:xfrm>
              <a:off x="3429" y="2236"/>
              <a:ext cx="135" cy="180"/>
              <a:chOff x="3774" y="2423"/>
              <a:chExt cx="189" cy="286"/>
            </a:xfrm>
          </p:grpSpPr>
          <p:sp>
            <p:nvSpPr>
              <p:cNvPr id="312954" name="Rectangle 634"/>
              <p:cNvSpPr>
                <a:spLocks noChangeArrowheads="1"/>
              </p:cNvSpPr>
              <p:nvPr/>
            </p:nvSpPr>
            <p:spPr bwMode="auto">
              <a:xfrm>
                <a:off x="3790" y="2610"/>
                <a:ext cx="153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955" name="Rectangle 635"/>
              <p:cNvSpPr>
                <a:spLocks noChangeArrowheads="1"/>
              </p:cNvSpPr>
              <p:nvPr/>
            </p:nvSpPr>
            <p:spPr bwMode="auto">
              <a:xfrm>
                <a:off x="3774" y="2653"/>
                <a:ext cx="189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956" name="Rectangle 636"/>
              <p:cNvSpPr>
                <a:spLocks noChangeArrowheads="1"/>
              </p:cNvSpPr>
              <p:nvPr/>
            </p:nvSpPr>
            <p:spPr bwMode="auto">
              <a:xfrm>
                <a:off x="3808" y="2564"/>
                <a:ext cx="119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957" name="Rectangle 637"/>
              <p:cNvSpPr>
                <a:spLocks noChangeArrowheads="1"/>
              </p:cNvSpPr>
              <p:nvPr/>
            </p:nvSpPr>
            <p:spPr bwMode="auto">
              <a:xfrm>
                <a:off x="3818" y="2518"/>
                <a:ext cx="97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958" name="Rectangle 638"/>
              <p:cNvSpPr>
                <a:spLocks noChangeArrowheads="1"/>
              </p:cNvSpPr>
              <p:nvPr/>
            </p:nvSpPr>
            <p:spPr bwMode="auto">
              <a:xfrm>
                <a:off x="3828" y="2472"/>
                <a:ext cx="74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959" name="Rectangle 639"/>
              <p:cNvSpPr>
                <a:spLocks noChangeArrowheads="1"/>
              </p:cNvSpPr>
              <p:nvPr/>
            </p:nvSpPr>
            <p:spPr bwMode="auto">
              <a:xfrm>
                <a:off x="3839" y="2423"/>
                <a:ext cx="51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sp>
        <p:nvSpPr>
          <p:cNvPr id="312960" name="Line 640"/>
          <p:cNvSpPr>
            <a:spLocks noChangeShapeType="1"/>
          </p:cNvSpPr>
          <p:nvPr/>
        </p:nvSpPr>
        <p:spPr bwMode="auto">
          <a:xfrm flipV="1">
            <a:off x="5597525" y="3663950"/>
            <a:ext cx="168275" cy="31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312961" name="Group 641"/>
          <p:cNvGrpSpPr>
            <a:grpSpLocks/>
          </p:cNvGrpSpPr>
          <p:nvPr/>
        </p:nvGrpSpPr>
        <p:grpSpPr bwMode="auto">
          <a:xfrm>
            <a:off x="6791325" y="4984750"/>
            <a:ext cx="290513" cy="404813"/>
            <a:chOff x="3901" y="2524"/>
            <a:chExt cx="183" cy="255"/>
          </a:xfrm>
        </p:grpSpPr>
        <p:sp>
          <p:nvSpPr>
            <p:cNvPr id="312962" name="Freeform 642"/>
            <p:cNvSpPr>
              <a:spLocks/>
            </p:cNvSpPr>
            <p:nvPr/>
          </p:nvSpPr>
          <p:spPr bwMode="auto">
            <a:xfrm>
              <a:off x="3950" y="2537"/>
              <a:ext cx="33" cy="39"/>
            </a:xfrm>
            <a:custGeom>
              <a:avLst/>
              <a:gdLst>
                <a:gd name="T0" fmla="*/ 70 w 199"/>
                <a:gd name="T1" fmla="*/ 29 h 232"/>
                <a:gd name="T2" fmla="*/ 55 w 199"/>
                <a:gd name="T3" fmla="*/ 39 h 232"/>
                <a:gd name="T4" fmla="*/ 42 w 199"/>
                <a:gd name="T5" fmla="*/ 50 h 232"/>
                <a:gd name="T6" fmla="*/ 30 w 199"/>
                <a:gd name="T7" fmla="*/ 63 h 232"/>
                <a:gd name="T8" fmla="*/ 20 w 199"/>
                <a:gd name="T9" fmla="*/ 77 h 232"/>
                <a:gd name="T10" fmla="*/ 12 w 199"/>
                <a:gd name="T11" fmla="*/ 91 h 232"/>
                <a:gd name="T12" fmla="*/ 6 w 199"/>
                <a:gd name="T13" fmla="*/ 108 h 232"/>
                <a:gd name="T14" fmla="*/ 2 w 199"/>
                <a:gd name="T15" fmla="*/ 125 h 232"/>
                <a:gd name="T16" fmla="*/ 0 w 199"/>
                <a:gd name="T17" fmla="*/ 142 h 232"/>
                <a:gd name="T18" fmla="*/ 2 w 199"/>
                <a:gd name="T19" fmla="*/ 166 h 232"/>
                <a:gd name="T20" fmla="*/ 12 w 199"/>
                <a:gd name="T21" fmla="*/ 186 h 232"/>
                <a:gd name="T22" fmla="*/ 26 w 199"/>
                <a:gd name="T23" fmla="*/ 203 h 232"/>
                <a:gd name="T24" fmla="*/ 45 w 199"/>
                <a:gd name="T25" fmla="*/ 216 h 232"/>
                <a:gd name="T26" fmla="*/ 66 w 199"/>
                <a:gd name="T27" fmla="*/ 226 h 232"/>
                <a:gd name="T28" fmla="*/ 88 w 199"/>
                <a:gd name="T29" fmla="*/ 230 h 232"/>
                <a:gd name="T30" fmla="*/ 111 w 199"/>
                <a:gd name="T31" fmla="*/ 232 h 232"/>
                <a:gd name="T32" fmla="*/ 134 w 199"/>
                <a:gd name="T33" fmla="*/ 228 h 232"/>
                <a:gd name="T34" fmla="*/ 138 w 199"/>
                <a:gd name="T35" fmla="*/ 228 h 232"/>
                <a:gd name="T36" fmla="*/ 143 w 199"/>
                <a:gd name="T37" fmla="*/ 226 h 232"/>
                <a:gd name="T38" fmla="*/ 147 w 199"/>
                <a:gd name="T39" fmla="*/ 222 h 232"/>
                <a:gd name="T40" fmla="*/ 148 w 199"/>
                <a:gd name="T41" fmla="*/ 218 h 232"/>
                <a:gd name="T42" fmla="*/ 145 w 199"/>
                <a:gd name="T43" fmla="*/ 212 h 232"/>
                <a:gd name="T44" fmla="*/ 141 w 199"/>
                <a:gd name="T45" fmla="*/ 207 h 232"/>
                <a:gd name="T46" fmla="*/ 135 w 199"/>
                <a:gd name="T47" fmla="*/ 203 h 232"/>
                <a:gd name="T48" fmla="*/ 129 w 199"/>
                <a:gd name="T49" fmla="*/ 201 h 232"/>
                <a:gd name="T50" fmla="*/ 117 w 199"/>
                <a:gd name="T51" fmla="*/ 197 h 232"/>
                <a:gd name="T52" fmla="*/ 105 w 199"/>
                <a:gd name="T53" fmla="*/ 195 h 232"/>
                <a:gd name="T54" fmla="*/ 94 w 199"/>
                <a:gd name="T55" fmla="*/ 193 h 232"/>
                <a:gd name="T56" fmla="*/ 83 w 199"/>
                <a:gd name="T57" fmla="*/ 190 h 232"/>
                <a:gd name="T58" fmla="*/ 73 w 199"/>
                <a:gd name="T59" fmla="*/ 187 h 232"/>
                <a:gd name="T60" fmla="*/ 62 w 199"/>
                <a:gd name="T61" fmla="*/ 182 h 232"/>
                <a:gd name="T62" fmla="*/ 53 w 199"/>
                <a:gd name="T63" fmla="*/ 176 h 232"/>
                <a:gd name="T64" fmla="*/ 43 w 199"/>
                <a:gd name="T65" fmla="*/ 167 h 232"/>
                <a:gd name="T66" fmla="*/ 40 w 199"/>
                <a:gd name="T67" fmla="*/ 128 h 232"/>
                <a:gd name="T68" fmla="*/ 49 w 199"/>
                <a:gd name="T69" fmla="*/ 96 h 232"/>
                <a:gd name="T70" fmla="*/ 68 w 199"/>
                <a:gd name="T71" fmla="*/ 71 h 232"/>
                <a:gd name="T72" fmla="*/ 94 w 199"/>
                <a:gd name="T73" fmla="*/ 50 h 232"/>
                <a:gd name="T74" fmla="*/ 122 w 199"/>
                <a:gd name="T75" fmla="*/ 34 h 232"/>
                <a:gd name="T76" fmla="*/ 151 w 199"/>
                <a:gd name="T77" fmla="*/ 21 h 232"/>
                <a:gd name="T78" fmla="*/ 178 w 199"/>
                <a:gd name="T79" fmla="*/ 12 h 232"/>
                <a:gd name="T80" fmla="*/ 199 w 199"/>
                <a:gd name="T81" fmla="*/ 4 h 232"/>
                <a:gd name="T82" fmla="*/ 186 w 199"/>
                <a:gd name="T83" fmla="*/ 1 h 232"/>
                <a:gd name="T84" fmla="*/ 172 w 199"/>
                <a:gd name="T85" fmla="*/ 0 h 232"/>
                <a:gd name="T86" fmla="*/ 156 w 199"/>
                <a:gd name="T87" fmla="*/ 2 h 232"/>
                <a:gd name="T88" fmla="*/ 138 w 199"/>
                <a:gd name="T89" fmla="*/ 4 h 232"/>
                <a:gd name="T90" fmla="*/ 121 w 199"/>
                <a:gd name="T91" fmla="*/ 10 h 232"/>
                <a:gd name="T92" fmla="*/ 103 w 199"/>
                <a:gd name="T93" fmla="*/ 16 h 232"/>
                <a:gd name="T94" fmla="*/ 86 w 199"/>
                <a:gd name="T95" fmla="*/ 23 h 232"/>
                <a:gd name="T96" fmla="*/ 70 w 199"/>
                <a:gd name="T97" fmla="*/ 2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63" name="Freeform 643"/>
            <p:cNvSpPr>
              <a:spLocks/>
            </p:cNvSpPr>
            <p:nvPr/>
          </p:nvSpPr>
          <p:spPr bwMode="auto">
            <a:xfrm>
              <a:off x="4006" y="2536"/>
              <a:ext cx="22" cy="30"/>
            </a:xfrm>
            <a:custGeom>
              <a:avLst/>
              <a:gdLst>
                <a:gd name="T0" fmla="*/ 108 w 128"/>
                <a:gd name="T1" fmla="*/ 59 h 180"/>
                <a:gd name="T2" fmla="*/ 113 w 128"/>
                <a:gd name="T3" fmla="*/ 77 h 180"/>
                <a:gd name="T4" fmla="*/ 111 w 128"/>
                <a:gd name="T5" fmla="*/ 94 h 180"/>
                <a:gd name="T6" fmla="*/ 103 w 128"/>
                <a:gd name="T7" fmla="*/ 108 h 180"/>
                <a:gd name="T8" fmla="*/ 91 w 128"/>
                <a:gd name="T9" fmla="*/ 121 h 180"/>
                <a:gd name="T10" fmla="*/ 77 w 128"/>
                <a:gd name="T11" fmla="*/ 132 h 180"/>
                <a:gd name="T12" fmla="*/ 61 w 128"/>
                <a:gd name="T13" fmla="*/ 144 h 180"/>
                <a:gd name="T14" fmla="*/ 45 w 128"/>
                <a:gd name="T15" fmla="*/ 154 h 180"/>
                <a:gd name="T16" fmla="*/ 30 w 128"/>
                <a:gd name="T17" fmla="*/ 164 h 180"/>
                <a:gd name="T18" fmla="*/ 28 w 128"/>
                <a:gd name="T19" fmla="*/ 168 h 180"/>
                <a:gd name="T20" fmla="*/ 27 w 128"/>
                <a:gd name="T21" fmla="*/ 170 h 180"/>
                <a:gd name="T22" fmla="*/ 27 w 128"/>
                <a:gd name="T23" fmla="*/ 174 h 180"/>
                <a:gd name="T24" fmla="*/ 28 w 128"/>
                <a:gd name="T25" fmla="*/ 177 h 180"/>
                <a:gd name="T26" fmla="*/ 32 w 128"/>
                <a:gd name="T27" fmla="*/ 179 h 180"/>
                <a:gd name="T28" fmla="*/ 35 w 128"/>
                <a:gd name="T29" fmla="*/ 180 h 180"/>
                <a:gd name="T30" fmla="*/ 37 w 128"/>
                <a:gd name="T31" fmla="*/ 180 h 180"/>
                <a:gd name="T32" fmla="*/ 41 w 128"/>
                <a:gd name="T33" fmla="*/ 179 h 180"/>
                <a:gd name="T34" fmla="*/ 60 w 128"/>
                <a:gd name="T35" fmla="*/ 169 h 180"/>
                <a:gd name="T36" fmla="*/ 77 w 128"/>
                <a:gd name="T37" fmla="*/ 158 h 180"/>
                <a:gd name="T38" fmla="*/ 94 w 128"/>
                <a:gd name="T39" fmla="*/ 145 h 180"/>
                <a:gd name="T40" fmla="*/ 109 w 128"/>
                <a:gd name="T41" fmla="*/ 130 h 180"/>
                <a:gd name="T42" fmla="*/ 120 w 128"/>
                <a:gd name="T43" fmla="*/ 114 h 180"/>
                <a:gd name="T44" fmla="*/ 127 w 128"/>
                <a:gd name="T45" fmla="*/ 95 h 180"/>
                <a:gd name="T46" fmla="*/ 128 w 128"/>
                <a:gd name="T47" fmla="*/ 76 h 180"/>
                <a:gd name="T48" fmla="*/ 123 w 128"/>
                <a:gd name="T49" fmla="*/ 55 h 180"/>
                <a:gd name="T50" fmla="*/ 113 w 128"/>
                <a:gd name="T51" fmla="*/ 39 h 180"/>
                <a:gd name="T52" fmla="*/ 97 w 128"/>
                <a:gd name="T53" fmla="*/ 25 h 180"/>
                <a:gd name="T54" fmla="*/ 79 w 128"/>
                <a:gd name="T55" fmla="*/ 15 h 180"/>
                <a:gd name="T56" fmla="*/ 57 w 128"/>
                <a:gd name="T57" fmla="*/ 7 h 180"/>
                <a:gd name="T58" fmla="*/ 36 w 128"/>
                <a:gd name="T59" fmla="*/ 2 h 180"/>
                <a:gd name="T60" fmla="*/ 19 w 128"/>
                <a:gd name="T61" fmla="*/ 0 h 180"/>
                <a:gd name="T62" fmla="*/ 6 w 128"/>
                <a:gd name="T63" fmla="*/ 0 h 180"/>
                <a:gd name="T64" fmla="*/ 0 w 128"/>
                <a:gd name="T65" fmla="*/ 4 h 180"/>
                <a:gd name="T66" fmla="*/ 14 w 128"/>
                <a:gd name="T67" fmla="*/ 9 h 180"/>
                <a:gd name="T68" fmla="*/ 29 w 128"/>
                <a:gd name="T69" fmla="*/ 14 h 180"/>
                <a:gd name="T70" fmla="*/ 46 w 128"/>
                <a:gd name="T71" fmla="*/ 19 h 180"/>
                <a:gd name="T72" fmla="*/ 61 w 128"/>
                <a:gd name="T73" fmla="*/ 23 h 180"/>
                <a:gd name="T74" fmla="*/ 76 w 128"/>
                <a:gd name="T75" fmla="*/ 29 h 180"/>
                <a:gd name="T76" fmla="*/ 89 w 128"/>
                <a:gd name="T77" fmla="*/ 37 h 180"/>
                <a:gd name="T78" fmla="*/ 100 w 128"/>
                <a:gd name="T79" fmla="*/ 46 h 180"/>
                <a:gd name="T80" fmla="*/ 108 w 128"/>
                <a:gd name="T81" fmla="*/ 5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64" name="Freeform 644"/>
            <p:cNvSpPr>
              <a:spLocks/>
            </p:cNvSpPr>
            <p:nvPr/>
          </p:nvSpPr>
          <p:spPr bwMode="auto">
            <a:xfrm>
              <a:off x="3929" y="2529"/>
              <a:ext cx="54" cy="63"/>
            </a:xfrm>
            <a:custGeom>
              <a:avLst/>
              <a:gdLst>
                <a:gd name="T0" fmla="*/ 100 w 322"/>
                <a:gd name="T1" fmla="*/ 70 h 378"/>
                <a:gd name="T2" fmla="*/ 53 w 322"/>
                <a:gd name="T3" fmla="*/ 115 h 378"/>
                <a:gd name="T4" fmla="*/ 17 w 322"/>
                <a:gd name="T5" fmla="*/ 166 h 378"/>
                <a:gd name="T6" fmla="*/ 0 w 322"/>
                <a:gd name="T7" fmla="*/ 226 h 378"/>
                <a:gd name="T8" fmla="*/ 3 w 322"/>
                <a:gd name="T9" fmla="*/ 266 h 378"/>
                <a:gd name="T10" fmla="*/ 9 w 322"/>
                <a:gd name="T11" fmla="*/ 282 h 378"/>
                <a:gd name="T12" fmla="*/ 19 w 322"/>
                <a:gd name="T13" fmla="*/ 297 h 378"/>
                <a:gd name="T14" fmla="*/ 32 w 322"/>
                <a:gd name="T15" fmla="*/ 310 h 378"/>
                <a:gd name="T16" fmla="*/ 56 w 322"/>
                <a:gd name="T17" fmla="*/ 324 h 378"/>
                <a:gd name="T18" fmla="*/ 86 w 322"/>
                <a:gd name="T19" fmla="*/ 338 h 378"/>
                <a:gd name="T20" fmla="*/ 119 w 322"/>
                <a:gd name="T21" fmla="*/ 350 h 378"/>
                <a:gd name="T22" fmla="*/ 152 w 322"/>
                <a:gd name="T23" fmla="*/ 359 h 378"/>
                <a:gd name="T24" fmla="*/ 186 w 322"/>
                <a:gd name="T25" fmla="*/ 366 h 378"/>
                <a:gd name="T26" fmla="*/ 220 w 322"/>
                <a:gd name="T27" fmla="*/ 371 h 378"/>
                <a:gd name="T28" fmla="*/ 254 w 322"/>
                <a:gd name="T29" fmla="*/ 374 h 378"/>
                <a:gd name="T30" fmla="*/ 289 w 322"/>
                <a:gd name="T31" fmla="*/ 376 h 378"/>
                <a:gd name="T32" fmla="*/ 311 w 322"/>
                <a:gd name="T33" fmla="*/ 378 h 378"/>
                <a:gd name="T34" fmla="*/ 320 w 322"/>
                <a:gd name="T35" fmla="*/ 371 h 378"/>
                <a:gd name="T36" fmla="*/ 322 w 322"/>
                <a:gd name="T37" fmla="*/ 360 h 378"/>
                <a:gd name="T38" fmla="*/ 315 w 322"/>
                <a:gd name="T39" fmla="*/ 352 h 378"/>
                <a:gd name="T40" fmla="*/ 294 w 322"/>
                <a:gd name="T41" fmla="*/ 347 h 378"/>
                <a:gd name="T42" fmla="*/ 263 w 322"/>
                <a:gd name="T43" fmla="*/ 341 h 378"/>
                <a:gd name="T44" fmla="*/ 232 w 322"/>
                <a:gd name="T45" fmla="*/ 336 h 378"/>
                <a:gd name="T46" fmla="*/ 200 w 322"/>
                <a:gd name="T47" fmla="*/ 332 h 378"/>
                <a:gd name="T48" fmla="*/ 170 w 322"/>
                <a:gd name="T49" fmla="*/ 326 h 378"/>
                <a:gd name="T50" fmla="*/ 139 w 322"/>
                <a:gd name="T51" fmla="*/ 318 h 378"/>
                <a:gd name="T52" fmla="*/ 110 w 322"/>
                <a:gd name="T53" fmla="*/ 309 h 378"/>
                <a:gd name="T54" fmla="*/ 80 w 322"/>
                <a:gd name="T55" fmla="*/ 297 h 378"/>
                <a:gd name="T56" fmla="*/ 55 w 322"/>
                <a:gd name="T57" fmla="*/ 281 h 378"/>
                <a:gd name="T58" fmla="*/ 38 w 322"/>
                <a:gd name="T59" fmla="*/ 259 h 378"/>
                <a:gd name="T60" fmla="*/ 34 w 322"/>
                <a:gd name="T61" fmla="*/ 232 h 378"/>
                <a:gd name="T62" fmla="*/ 38 w 322"/>
                <a:gd name="T63" fmla="*/ 200 h 378"/>
                <a:gd name="T64" fmla="*/ 51 w 322"/>
                <a:gd name="T65" fmla="*/ 170 h 378"/>
                <a:gd name="T66" fmla="*/ 71 w 322"/>
                <a:gd name="T67" fmla="*/ 137 h 378"/>
                <a:gd name="T68" fmla="*/ 94 w 322"/>
                <a:gd name="T69" fmla="*/ 110 h 378"/>
                <a:gd name="T70" fmla="*/ 123 w 322"/>
                <a:gd name="T71" fmla="*/ 82 h 378"/>
                <a:gd name="T72" fmla="*/ 153 w 322"/>
                <a:gd name="T73" fmla="*/ 57 h 378"/>
                <a:gd name="T74" fmla="*/ 195 w 322"/>
                <a:gd name="T75" fmla="*/ 38 h 378"/>
                <a:gd name="T76" fmla="*/ 238 w 322"/>
                <a:gd name="T77" fmla="*/ 20 h 378"/>
                <a:gd name="T78" fmla="*/ 264 w 322"/>
                <a:gd name="T79" fmla="*/ 7 h 378"/>
                <a:gd name="T80" fmla="*/ 256 w 322"/>
                <a:gd name="T81" fmla="*/ 0 h 378"/>
                <a:gd name="T82" fmla="*/ 221 w 322"/>
                <a:gd name="T83" fmla="*/ 4 h 378"/>
                <a:gd name="T84" fmla="*/ 180 w 322"/>
                <a:gd name="T85" fmla="*/ 18 h 378"/>
                <a:gd name="T86" fmla="*/ 141 w 322"/>
                <a:gd name="T87" fmla="*/ 3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65" name="Freeform 645"/>
            <p:cNvSpPr>
              <a:spLocks/>
            </p:cNvSpPr>
            <p:nvPr/>
          </p:nvSpPr>
          <p:spPr bwMode="auto">
            <a:xfrm>
              <a:off x="4005" y="2527"/>
              <a:ext cx="47" cy="42"/>
            </a:xfrm>
            <a:custGeom>
              <a:avLst/>
              <a:gdLst>
                <a:gd name="T0" fmla="*/ 235 w 283"/>
                <a:gd name="T1" fmla="*/ 77 h 252"/>
                <a:gd name="T2" fmla="*/ 248 w 283"/>
                <a:gd name="T3" fmla="*/ 91 h 252"/>
                <a:gd name="T4" fmla="*/ 256 w 283"/>
                <a:gd name="T5" fmla="*/ 107 h 252"/>
                <a:gd name="T6" fmla="*/ 259 w 283"/>
                <a:gd name="T7" fmla="*/ 124 h 252"/>
                <a:gd name="T8" fmla="*/ 259 w 283"/>
                <a:gd name="T9" fmla="*/ 142 h 252"/>
                <a:gd name="T10" fmla="*/ 257 w 283"/>
                <a:gd name="T11" fmla="*/ 157 h 252"/>
                <a:gd name="T12" fmla="*/ 252 w 283"/>
                <a:gd name="T13" fmla="*/ 170 h 252"/>
                <a:gd name="T14" fmla="*/ 244 w 283"/>
                <a:gd name="T15" fmla="*/ 183 h 252"/>
                <a:gd name="T16" fmla="*/ 236 w 283"/>
                <a:gd name="T17" fmla="*/ 193 h 252"/>
                <a:gd name="T18" fmla="*/ 225 w 283"/>
                <a:gd name="T19" fmla="*/ 204 h 252"/>
                <a:gd name="T20" fmla="*/ 215 w 283"/>
                <a:gd name="T21" fmla="*/ 214 h 252"/>
                <a:gd name="T22" fmla="*/ 204 w 283"/>
                <a:gd name="T23" fmla="*/ 224 h 252"/>
                <a:gd name="T24" fmla="*/ 194 w 283"/>
                <a:gd name="T25" fmla="*/ 234 h 252"/>
                <a:gd name="T26" fmla="*/ 191 w 283"/>
                <a:gd name="T27" fmla="*/ 238 h 252"/>
                <a:gd name="T28" fmla="*/ 191 w 283"/>
                <a:gd name="T29" fmla="*/ 241 h 252"/>
                <a:gd name="T30" fmla="*/ 191 w 283"/>
                <a:gd name="T31" fmla="*/ 245 h 252"/>
                <a:gd name="T32" fmla="*/ 194 w 283"/>
                <a:gd name="T33" fmla="*/ 248 h 252"/>
                <a:gd name="T34" fmla="*/ 197 w 283"/>
                <a:gd name="T35" fmla="*/ 250 h 252"/>
                <a:gd name="T36" fmla="*/ 202 w 283"/>
                <a:gd name="T37" fmla="*/ 252 h 252"/>
                <a:gd name="T38" fmla="*/ 205 w 283"/>
                <a:gd name="T39" fmla="*/ 250 h 252"/>
                <a:gd name="T40" fmla="*/ 209 w 283"/>
                <a:gd name="T41" fmla="*/ 248 h 252"/>
                <a:gd name="T42" fmla="*/ 232 w 283"/>
                <a:gd name="T43" fmla="*/ 233 h 252"/>
                <a:gd name="T44" fmla="*/ 252 w 283"/>
                <a:gd name="T45" fmla="*/ 214 h 252"/>
                <a:gd name="T46" fmla="*/ 268 w 283"/>
                <a:gd name="T47" fmla="*/ 192 h 252"/>
                <a:gd name="T48" fmla="*/ 278 w 283"/>
                <a:gd name="T49" fmla="*/ 167 h 252"/>
                <a:gd name="T50" fmla="*/ 283 w 283"/>
                <a:gd name="T51" fmla="*/ 141 h 252"/>
                <a:gd name="T52" fmla="*/ 280 w 283"/>
                <a:gd name="T53" fmla="*/ 115 h 252"/>
                <a:gd name="T54" fmla="*/ 271 w 283"/>
                <a:gd name="T55" fmla="*/ 91 h 252"/>
                <a:gd name="T56" fmla="*/ 252 w 283"/>
                <a:gd name="T57" fmla="*/ 69 h 252"/>
                <a:gd name="T58" fmla="*/ 238 w 283"/>
                <a:gd name="T59" fmla="*/ 57 h 252"/>
                <a:gd name="T60" fmla="*/ 222 w 283"/>
                <a:gd name="T61" fmla="*/ 48 h 252"/>
                <a:gd name="T62" fmla="*/ 204 w 283"/>
                <a:gd name="T63" fmla="*/ 39 h 252"/>
                <a:gd name="T64" fmla="*/ 184 w 283"/>
                <a:gd name="T65" fmla="*/ 31 h 252"/>
                <a:gd name="T66" fmla="*/ 164 w 283"/>
                <a:gd name="T67" fmla="*/ 23 h 252"/>
                <a:gd name="T68" fmla="*/ 144 w 283"/>
                <a:gd name="T69" fmla="*/ 17 h 252"/>
                <a:gd name="T70" fmla="*/ 123 w 283"/>
                <a:gd name="T71" fmla="*/ 13 h 252"/>
                <a:gd name="T72" fmla="*/ 103 w 283"/>
                <a:gd name="T73" fmla="*/ 8 h 252"/>
                <a:gd name="T74" fmla="*/ 83 w 283"/>
                <a:gd name="T75" fmla="*/ 5 h 252"/>
                <a:gd name="T76" fmla="*/ 66 w 283"/>
                <a:gd name="T77" fmla="*/ 2 h 252"/>
                <a:gd name="T78" fmla="*/ 48 w 283"/>
                <a:gd name="T79" fmla="*/ 0 h 252"/>
                <a:gd name="T80" fmla="*/ 34 w 283"/>
                <a:gd name="T81" fmla="*/ 0 h 252"/>
                <a:gd name="T82" fmla="*/ 21 w 283"/>
                <a:gd name="T83" fmla="*/ 0 h 252"/>
                <a:gd name="T84" fmla="*/ 11 w 283"/>
                <a:gd name="T85" fmla="*/ 0 h 252"/>
                <a:gd name="T86" fmla="*/ 4 w 283"/>
                <a:gd name="T87" fmla="*/ 2 h 252"/>
                <a:gd name="T88" fmla="*/ 0 w 283"/>
                <a:gd name="T89" fmla="*/ 5 h 252"/>
                <a:gd name="T90" fmla="*/ 12 w 283"/>
                <a:gd name="T91" fmla="*/ 7 h 252"/>
                <a:gd name="T92" fmla="*/ 24 w 283"/>
                <a:gd name="T93" fmla="*/ 8 h 252"/>
                <a:gd name="T94" fmla="*/ 38 w 283"/>
                <a:gd name="T95" fmla="*/ 10 h 252"/>
                <a:gd name="T96" fmla="*/ 52 w 283"/>
                <a:gd name="T97" fmla="*/ 13 h 252"/>
                <a:gd name="T98" fmla="*/ 66 w 283"/>
                <a:gd name="T99" fmla="*/ 16 h 252"/>
                <a:gd name="T100" fmla="*/ 82 w 283"/>
                <a:gd name="T101" fmla="*/ 18 h 252"/>
                <a:gd name="T102" fmla="*/ 98 w 283"/>
                <a:gd name="T103" fmla="*/ 22 h 252"/>
                <a:gd name="T104" fmla="*/ 114 w 283"/>
                <a:gd name="T105" fmla="*/ 25 h 252"/>
                <a:gd name="T106" fmla="*/ 129 w 283"/>
                <a:gd name="T107" fmla="*/ 30 h 252"/>
                <a:gd name="T108" fmla="*/ 146 w 283"/>
                <a:gd name="T109" fmla="*/ 34 h 252"/>
                <a:gd name="T110" fmla="*/ 162 w 283"/>
                <a:gd name="T111" fmla="*/ 39 h 252"/>
                <a:gd name="T112" fmla="*/ 177 w 283"/>
                <a:gd name="T113" fmla="*/ 45 h 252"/>
                <a:gd name="T114" fmla="*/ 193 w 283"/>
                <a:gd name="T115" fmla="*/ 52 h 252"/>
                <a:gd name="T116" fmla="*/ 208 w 283"/>
                <a:gd name="T117" fmla="*/ 60 h 252"/>
                <a:gd name="T118" fmla="*/ 222 w 283"/>
                <a:gd name="T119" fmla="*/ 68 h 252"/>
                <a:gd name="T120" fmla="*/ 235 w 283"/>
                <a:gd name="T121" fmla="*/ 7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66" name="Freeform 646"/>
            <p:cNvSpPr>
              <a:spLocks/>
            </p:cNvSpPr>
            <p:nvPr/>
          </p:nvSpPr>
          <p:spPr bwMode="auto">
            <a:xfrm>
              <a:off x="3909" y="2547"/>
              <a:ext cx="19" cy="39"/>
            </a:xfrm>
            <a:custGeom>
              <a:avLst/>
              <a:gdLst>
                <a:gd name="T0" fmla="*/ 0 w 114"/>
                <a:gd name="T1" fmla="*/ 130 h 238"/>
                <a:gd name="T2" fmla="*/ 0 w 114"/>
                <a:gd name="T3" fmla="*/ 149 h 238"/>
                <a:gd name="T4" fmla="*/ 4 w 114"/>
                <a:gd name="T5" fmla="*/ 168 h 238"/>
                <a:gd name="T6" fmla="*/ 12 w 114"/>
                <a:gd name="T7" fmla="*/ 185 h 238"/>
                <a:gd name="T8" fmla="*/ 24 w 114"/>
                <a:gd name="T9" fmla="*/ 200 h 238"/>
                <a:gd name="T10" fmla="*/ 38 w 114"/>
                <a:gd name="T11" fmla="*/ 213 h 238"/>
                <a:gd name="T12" fmla="*/ 55 w 114"/>
                <a:gd name="T13" fmla="*/ 224 h 238"/>
                <a:gd name="T14" fmla="*/ 73 w 114"/>
                <a:gd name="T15" fmla="*/ 232 h 238"/>
                <a:gd name="T16" fmla="*/ 92 w 114"/>
                <a:gd name="T17" fmla="*/ 237 h 238"/>
                <a:gd name="T18" fmla="*/ 98 w 114"/>
                <a:gd name="T19" fmla="*/ 238 h 238"/>
                <a:gd name="T20" fmla="*/ 104 w 114"/>
                <a:gd name="T21" fmla="*/ 235 h 238"/>
                <a:gd name="T22" fmla="*/ 109 w 114"/>
                <a:gd name="T23" fmla="*/ 232 h 238"/>
                <a:gd name="T24" fmla="*/ 111 w 114"/>
                <a:gd name="T25" fmla="*/ 227 h 238"/>
                <a:gd name="T26" fmla="*/ 111 w 114"/>
                <a:gd name="T27" fmla="*/ 222 h 238"/>
                <a:gd name="T28" fmla="*/ 110 w 114"/>
                <a:gd name="T29" fmla="*/ 216 h 238"/>
                <a:gd name="T30" fmla="*/ 106 w 114"/>
                <a:gd name="T31" fmla="*/ 211 h 238"/>
                <a:gd name="T32" fmla="*/ 100 w 114"/>
                <a:gd name="T33" fmla="*/ 209 h 238"/>
                <a:gd name="T34" fmla="*/ 82 w 114"/>
                <a:gd name="T35" fmla="*/ 202 h 238"/>
                <a:gd name="T36" fmla="*/ 64 w 114"/>
                <a:gd name="T37" fmla="*/ 193 h 238"/>
                <a:gd name="T38" fmla="*/ 50 w 114"/>
                <a:gd name="T39" fmla="*/ 180 h 238"/>
                <a:gd name="T40" fmla="*/ 39 w 114"/>
                <a:gd name="T41" fmla="*/ 167 h 238"/>
                <a:gd name="T42" fmla="*/ 32 w 114"/>
                <a:gd name="T43" fmla="*/ 149 h 238"/>
                <a:gd name="T44" fmla="*/ 29 w 114"/>
                <a:gd name="T45" fmla="*/ 131 h 238"/>
                <a:gd name="T46" fmla="*/ 29 w 114"/>
                <a:gd name="T47" fmla="*/ 111 h 238"/>
                <a:gd name="T48" fmla="*/ 35 w 114"/>
                <a:gd name="T49" fmla="*/ 91 h 238"/>
                <a:gd name="T50" fmla="*/ 42 w 114"/>
                <a:gd name="T51" fmla="*/ 76 h 238"/>
                <a:gd name="T52" fmla="*/ 51 w 114"/>
                <a:gd name="T53" fmla="*/ 62 h 238"/>
                <a:gd name="T54" fmla="*/ 62 w 114"/>
                <a:gd name="T55" fmla="*/ 49 h 238"/>
                <a:gd name="T56" fmla="*/ 73 w 114"/>
                <a:gd name="T57" fmla="*/ 38 h 238"/>
                <a:gd name="T58" fmla="*/ 84 w 114"/>
                <a:gd name="T59" fmla="*/ 28 h 238"/>
                <a:gd name="T60" fmla="*/ 96 w 114"/>
                <a:gd name="T61" fmla="*/ 18 h 238"/>
                <a:gd name="T62" fmla="*/ 106 w 114"/>
                <a:gd name="T63" fmla="*/ 9 h 238"/>
                <a:gd name="T64" fmla="*/ 114 w 114"/>
                <a:gd name="T65" fmla="*/ 1 h 238"/>
                <a:gd name="T66" fmla="*/ 106 w 114"/>
                <a:gd name="T67" fmla="*/ 0 h 238"/>
                <a:gd name="T68" fmla="*/ 93 w 114"/>
                <a:gd name="T69" fmla="*/ 6 h 238"/>
                <a:gd name="T70" fmla="*/ 76 w 114"/>
                <a:gd name="T71" fmla="*/ 18 h 238"/>
                <a:gd name="T72" fmla="*/ 56 w 114"/>
                <a:gd name="T73" fmla="*/ 36 h 238"/>
                <a:gd name="T74" fmla="*/ 37 w 114"/>
                <a:gd name="T75" fmla="*/ 57 h 238"/>
                <a:gd name="T76" fmla="*/ 20 w 114"/>
                <a:gd name="T77" fmla="*/ 80 h 238"/>
                <a:gd name="T78" fmla="*/ 7 w 114"/>
                <a:gd name="T79" fmla="*/ 106 h 238"/>
                <a:gd name="T80" fmla="*/ 0 w 114"/>
                <a:gd name="T81" fmla="*/ 13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67" name="Freeform 647"/>
            <p:cNvSpPr>
              <a:spLocks/>
            </p:cNvSpPr>
            <p:nvPr/>
          </p:nvSpPr>
          <p:spPr bwMode="auto">
            <a:xfrm>
              <a:off x="4043" y="2524"/>
              <a:ext cx="41" cy="52"/>
            </a:xfrm>
            <a:custGeom>
              <a:avLst/>
              <a:gdLst>
                <a:gd name="T0" fmla="*/ 207 w 246"/>
                <a:gd name="T1" fmla="*/ 124 h 310"/>
                <a:gd name="T2" fmla="*/ 219 w 246"/>
                <a:gd name="T3" fmla="*/ 143 h 310"/>
                <a:gd name="T4" fmla="*/ 225 w 246"/>
                <a:gd name="T5" fmla="*/ 164 h 310"/>
                <a:gd name="T6" fmla="*/ 221 w 246"/>
                <a:gd name="T7" fmla="*/ 187 h 310"/>
                <a:gd name="T8" fmla="*/ 208 w 246"/>
                <a:gd name="T9" fmla="*/ 209 h 310"/>
                <a:gd name="T10" fmla="*/ 188 w 246"/>
                <a:gd name="T11" fmla="*/ 228 h 310"/>
                <a:gd name="T12" fmla="*/ 166 w 246"/>
                <a:gd name="T13" fmla="*/ 246 h 310"/>
                <a:gd name="T14" fmla="*/ 143 w 246"/>
                <a:gd name="T15" fmla="*/ 264 h 310"/>
                <a:gd name="T16" fmla="*/ 129 w 246"/>
                <a:gd name="T17" fmla="*/ 278 h 310"/>
                <a:gd name="T18" fmla="*/ 124 w 246"/>
                <a:gd name="T19" fmla="*/ 287 h 310"/>
                <a:gd name="T20" fmla="*/ 120 w 246"/>
                <a:gd name="T21" fmla="*/ 296 h 310"/>
                <a:gd name="T22" fmla="*/ 121 w 246"/>
                <a:gd name="T23" fmla="*/ 305 h 310"/>
                <a:gd name="T24" fmla="*/ 130 w 246"/>
                <a:gd name="T25" fmla="*/ 310 h 310"/>
                <a:gd name="T26" fmla="*/ 139 w 246"/>
                <a:gd name="T27" fmla="*/ 309 h 310"/>
                <a:gd name="T28" fmla="*/ 154 w 246"/>
                <a:gd name="T29" fmla="*/ 293 h 310"/>
                <a:gd name="T30" fmla="*/ 180 w 246"/>
                <a:gd name="T31" fmla="*/ 269 h 310"/>
                <a:gd name="T32" fmla="*/ 207 w 246"/>
                <a:gd name="T33" fmla="*/ 246 h 310"/>
                <a:gd name="T34" fmla="*/ 231 w 246"/>
                <a:gd name="T35" fmla="*/ 219 h 310"/>
                <a:gd name="T36" fmla="*/ 245 w 246"/>
                <a:gd name="T37" fmla="*/ 187 h 310"/>
                <a:gd name="T38" fmla="*/ 242 w 246"/>
                <a:gd name="T39" fmla="*/ 153 h 310"/>
                <a:gd name="T40" fmla="*/ 227 w 246"/>
                <a:gd name="T41" fmla="*/ 120 h 310"/>
                <a:gd name="T42" fmla="*/ 201 w 246"/>
                <a:gd name="T43" fmla="*/ 94 h 310"/>
                <a:gd name="T44" fmla="*/ 177 w 246"/>
                <a:gd name="T45" fmla="*/ 74 h 310"/>
                <a:gd name="T46" fmla="*/ 152 w 246"/>
                <a:gd name="T47" fmla="*/ 60 h 310"/>
                <a:gd name="T48" fmla="*/ 126 w 246"/>
                <a:gd name="T49" fmla="*/ 43 h 310"/>
                <a:gd name="T50" fmla="*/ 98 w 246"/>
                <a:gd name="T51" fmla="*/ 28 h 310"/>
                <a:gd name="T52" fmla="*/ 72 w 246"/>
                <a:gd name="T53" fmla="*/ 16 h 310"/>
                <a:gd name="T54" fmla="*/ 46 w 246"/>
                <a:gd name="T55" fmla="*/ 7 h 310"/>
                <a:gd name="T56" fmla="*/ 24 w 246"/>
                <a:gd name="T57" fmla="*/ 1 h 310"/>
                <a:gd name="T58" fmla="*/ 7 w 246"/>
                <a:gd name="T59" fmla="*/ 1 h 310"/>
                <a:gd name="T60" fmla="*/ 8 w 246"/>
                <a:gd name="T61" fmla="*/ 6 h 310"/>
                <a:gd name="T62" fmla="*/ 28 w 246"/>
                <a:gd name="T63" fmla="*/ 14 h 310"/>
                <a:gd name="T64" fmla="*/ 51 w 246"/>
                <a:gd name="T65" fmla="*/ 24 h 310"/>
                <a:gd name="T66" fmla="*/ 78 w 246"/>
                <a:gd name="T67" fmla="*/ 37 h 310"/>
                <a:gd name="T68" fmla="*/ 106 w 246"/>
                <a:gd name="T69" fmla="*/ 51 h 310"/>
                <a:gd name="T70" fmla="*/ 134 w 246"/>
                <a:gd name="T71" fmla="*/ 69 h 310"/>
                <a:gd name="T72" fmla="*/ 163 w 246"/>
                <a:gd name="T73" fmla="*/ 87 h 310"/>
                <a:gd name="T74" fmla="*/ 187 w 246"/>
                <a:gd name="T75" fmla="*/ 105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68" name="Freeform 648"/>
            <p:cNvSpPr>
              <a:spLocks/>
            </p:cNvSpPr>
            <p:nvPr/>
          </p:nvSpPr>
          <p:spPr bwMode="auto">
            <a:xfrm>
              <a:off x="3998" y="2585"/>
              <a:ext cx="14" cy="31"/>
            </a:xfrm>
            <a:custGeom>
              <a:avLst/>
              <a:gdLst>
                <a:gd name="T0" fmla="*/ 31 w 83"/>
                <a:gd name="T1" fmla="*/ 14 h 187"/>
                <a:gd name="T2" fmla="*/ 29 w 83"/>
                <a:gd name="T3" fmla="*/ 8 h 187"/>
                <a:gd name="T4" fmla="*/ 25 w 83"/>
                <a:gd name="T5" fmla="*/ 3 h 187"/>
                <a:gd name="T6" fmla="*/ 19 w 83"/>
                <a:gd name="T7" fmla="*/ 1 h 187"/>
                <a:gd name="T8" fmla="*/ 14 w 83"/>
                <a:gd name="T9" fmla="*/ 0 h 187"/>
                <a:gd name="T10" fmla="*/ 8 w 83"/>
                <a:gd name="T11" fmla="*/ 2 h 187"/>
                <a:gd name="T12" fmla="*/ 3 w 83"/>
                <a:gd name="T13" fmla="*/ 5 h 187"/>
                <a:gd name="T14" fmla="*/ 0 w 83"/>
                <a:gd name="T15" fmla="*/ 11 h 187"/>
                <a:gd name="T16" fmla="*/ 0 w 83"/>
                <a:gd name="T17" fmla="*/ 17 h 187"/>
                <a:gd name="T18" fmla="*/ 5 w 83"/>
                <a:gd name="T19" fmla="*/ 42 h 187"/>
                <a:gd name="T20" fmla="*/ 15 w 83"/>
                <a:gd name="T21" fmla="*/ 71 h 187"/>
                <a:gd name="T22" fmla="*/ 27 w 83"/>
                <a:gd name="T23" fmla="*/ 100 h 187"/>
                <a:gd name="T24" fmla="*/ 41 w 83"/>
                <a:gd name="T25" fmla="*/ 127 h 187"/>
                <a:gd name="T26" fmla="*/ 55 w 83"/>
                <a:gd name="T27" fmla="*/ 151 h 187"/>
                <a:gd name="T28" fmla="*/ 68 w 83"/>
                <a:gd name="T29" fmla="*/ 171 h 187"/>
                <a:gd name="T30" fmla="*/ 77 w 83"/>
                <a:gd name="T31" fmla="*/ 184 h 187"/>
                <a:gd name="T32" fmla="*/ 83 w 83"/>
                <a:gd name="T33" fmla="*/ 187 h 187"/>
                <a:gd name="T34" fmla="*/ 80 w 83"/>
                <a:gd name="T35" fmla="*/ 174 h 187"/>
                <a:gd name="T36" fmla="*/ 75 w 83"/>
                <a:gd name="T37" fmla="*/ 158 h 187"/>
                <a:gd name="T38" fmla="*/ 68 w 83"/>
                <a:gd name="T39" fmla="*/ 138 h 187"/>
                <a:gd name="T40" fmla="*/ 59 w 83"/>
                <a:gd name="T41" fmla="*/ 113 h 187"/>
                <a:gd name="T42" fmla="*/ 51 w 83"/>
                <a:gd name="T43" fmla="*/ 88 h 187"/>
                <a:gd name="T44" fmla="*/ 43 w 83"/>
                <a:gd name="T45" fmla="*/ 63 h 187"/>
                <a:gd name="T46" fmla="*/ 36 w 83"/>
                <a:gd name="T47" fmla="*/ 38 h 187"/>
                <a:gd name="T48" fmla="*/ 31 w 83"/>
                <a:gd name="T49" fmla="*/ 1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69" name="Freeform 649"/>
            <p:cNvSpPr>
              <a:spLocks/>
            </p:cNvSpPr>
            <p:nvPr/>
          </p:nvSpPr>
          <p:spPr bwMode="auto">
            <a:xfrm>
              <a:off x="3992" y="2568"/>
              <a:ext cx="7" cy="16"/>
            </a:xfrm>
            <a:custGeom>
              <a:avLst/>
              <a:gdLst>
                <a:gd name="T0" fmla="*/ 22 w 44"/>
                <a:gd name="T1" fmla="*/ 10 h 94"/>
                <a:gd name="T2" fmla="*/ 21 w 44"/>
                <a:gd name="T3" fmla="*/ 6 h 94"/>
                <a:gd name="T4" fmla="*/ 18 w 44"/>
                <a:gd name="T5" fmla="*/ 2 h 94"/>
                <a:gd name="T6" fmla="*/ 14 w 44"/>
                <a:gd name="T7" fmla="*/ 0 h 94"/>
                <a:gd name="T8" fmla="*/ 10 w 44"/>
                <a:gd name="T9" fmla="*/ 0 h 94"/>
                <a:gd name="T10" fmla="*/ 6 w 44"/>
                <a:gd name="T11" fmla="*/ 1 h 94"/>
                <a:gd name="T12" fmla="*/ 3 w 44"/>
                <a:gd name="T13" fmla="*/ 3 h 94"/>
                <a:gd name="T14" fmla="*/ 0 w 44"/>
                <a:gd name="T15" fmla="*/ 7 h 94"/>
                <a:gd name="T16" fmla="*/ 0 w 44"/>
                <a:gd name="T17" fmla="*/ 11 h 94"/>
                <a:gd name="T18" fmla="*/ 0 w 44"/>
                <a:gd name="T19" fmla="*/ 24 h 94"/>
                <a:gd name="T20" fmla="*/ 4 w 44"/>
                <a:gd name="T21" fmla="*/ 38 h 94"/>
                <a:gd name="T22" fmla="*/ 8 w 44"/>
                <a:gd name="T23" fmla="*/ 52 h 94"/>
                <a:gd name="T24" fmla="*/ 14 w 44"/>
                <a:gd name="T25" fmla="*/ 65 h 94"/>
                <a:gd name="T26" fmla="*/ 21 w 44"/>
                <a:gd name="T27" fmla="*/ 78 h 94"/>
                <a:gd name="T28" fmla="*/ 28 w 44"/>
                <a:gd name="T29" fmla="*/ 87 h 94"/>
                <a:gd name="T30" fmla="*/ 37 w 44"/>
                <a:gd name="T31" fmla="*/ 93 h 94"/>
                <a:gd name="T32" fmla="*/ 42 w 44"/>
                <a:gd name="T33" fmla="*/ 94 h 94"/>
                <a:gd name="T34" fmla="*/ 44 w 44"/>
                <a:gd name="T35" fmla="*/ 76 h 94"/>
                <a:gd name="T36" fmla="*/ 38 w 44"/>
                <a:gd name="T37" fmla="*/ 54 h 94"/>
                <a:gd name="T38" fmla="*/ 31 w 44"/>
                <a:gd name="T39" fmla="*/ 32 h 94"/>
                <a:gd name="T40" fmla="*/ 22 w 44"/>
                <a:gd name="T41" fmla="*/ 1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70" name="Freeform 650"/>
            <p:cNvSpPr>
              <a:spLocks/>
            </p:cNvSpPr>
            <p:nvPr/>
          </p:nvSpPr>
          <p:spPr bwMode="auto">
            <a:xfrm>
              <a:off x="3986" y="2557"/>
              <a:ext cx="6" cy="9"/>
            </a:xfrm>
            <a:custGeom>
              <a:avLst/>
              <a:gdLst>
                <a:gd name="T0" fmla="*/ 20 w 38"/>
                <a:gd name="T1" fmla="*/ 7 h 54"/>
                <a:gd name="T2" fmla="*/ 20 w 38"/>
                <a:gd name="T3" fmla="*/ 8 h 54"/>
                <a:gd name="T4" fmla="*/ 20 w 38"/>
                <a:gd name="T5" fmla="*/ 8 h 54"/>
                <a:gd name="T6" fmla="*/ 20 w 38"/>
                <a:gd name="T7" fmla="*/ 8 h 54"/>
                <a:gd name="T8" fmla="*/ 20 w 38"/>
                <a:gd name="T9" fmla="*/ 8 h 54"/>
                <a:gd name="T10" fmla="*/ 19 w 38"/>
                <a:gd name="T11" fmla="*/ 4 h 54"/>
                <a:gd name="T12" fmla="*/ 15 w 38"/>
                <a:gd name="T13" fmla="*/ 1 h 54"/>
                <a:gd name="T14" fmla="*/ 12 w 38"/>
                <a:gd name="T15" fmla="*/ 0 h 54"/>
                <a:gd name="T16" fmla="*/ 7 w 38"/>
                <a:gd name="T17" fmla="*/ 0 h 54"/>
                <a:gd name="T18" fmla="*/ 4 w 38"/>
                <a:gd name="T19" fmla="*/ 1 h 54"/>
                <a:gd name="T20" fmla="*/ 1 w 38"/>
                <a:gd name="T21" fmla="*/ 4 h 54"/>
                <a:gd name="T22" fmla="*/ 0 w 38"/>
                <a:gd name="T23" fmla="*/ 8 h 54"/>
                <a:gd name="T24" fmla="*/ 0 w 38"/>
                <a:gd name="T25" fmla="*/ 11 h 54"/>
                <a:gd name="T26" fmla="*/ 1 w 38"/>
                <a:gd name="T27" fmla="*/ 17 h 54"/>
                <a:gd name="T28" fmla="*/ 4 w 38"/>
                <a:gd name="T29" fmla="*/ 24 h 54"/>
                <a:gd name="T30" fmla="*/ 8 w 38"/>
                <a:gd name="T31" fmla="*/ 32 h 54"/>
                <a:gd name="T32" fmla="*/ 14 w 38"/>
                <a:gd name="T33" fmla="*/ 39 h 54"/>
                <a:gd name="T34" fmla="*/ 20 w 38"/>
                <a:gd name="T35" fmla="*/ 46 h 54"/>
                <a:gd name="T36" fmla="*/ 27 w 38"/>
                <a:gd name="T37" fmla="*/ 50 h 54"/>
                <a:gd name="T38" fmla="*/ 33 w 38"/>
                <a:gd name="T39" fmla="*/ 54 h 54"/>
                <a:gd name="T40" fmla="*/ 38 w 38"/>
                <a:gd name="T41" fmla="*/ 54 h 54"/>
                <a:gd name="T42" fmla="*/ 36 w 38"/>
                <a:gd name="T43" fmla="*/ 42 h 54"/>
                <a:gd name="T44" fmla="*/ 32 w 38"/>
                <a:gd name="T45" fmla="*/ 29 h 54"/>
                <a:gd name="T46" fmla="*/ 25 w 38"/>
                <a:gd name="T47" fmla="*/ 16 h 54"/>
                <a:gd name="T48" fmla="*/ 20 w 38"/>
                <a:gd name="T49" fmla="*/ 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71" name="Freeform 651"/>
            <p:cNvSpPr>
              <a:spLocks/>
            </p:cNvSpPr>
            <p:nvPr/>
          </p:nvSpPr>
          <p:spPr bwMode="auto">
            <a:xfrm>
              <a:off x="3981" y="2549"/>
              <a:ext cx="8" cy="6"/>
            </a:xfrm>
            <a:custGeom>
              <a:avLst/>
              <a:gdLst>
                <a:gd name="T0" fmla="*/ 41 w 52"/>
                <a:gd name="T1" fmla="*/ 27 h 36"/>
                <a:gd name="T2" fmla="*/ 46 w 52"/>
                <a:gd name="T3" fmla="*/ 24 h 36"/>
                <a:gd name="T4" fmla="*/ 51 w 52"/>
                <a:gd name="T5" fmla="*/ 21 h 36"/>
                <a:gd name="T6" fmla="*/ 52 w 52"/>
                <a:gd name="T7" fmla="*/ 16 h 36"/>
                <a:gd name="T8" fmla="*/ 52 w 52"/>
                <a:gd name="T9" fmla="*/ 12 h 36"/>
                <a:gd name="T10" fmla="*/ 50 w 52"/>
                <a:gd name="T11" fmla="*/ 6 h 36"/>
                <a:gd name="T12" fmla="*/ 46 w 52"/>
                <a:gd name="T13" fmla="*/ 2 h 36"/>
                <a:gd name="T14" fmla="*/ 41 w 52"/>
                <a:gd name="T15" fmla="*/ 0 h 36"/>
                <a:gd name="T16" fmla="*/ 36 w 52"/>
                <a:gd name="T17" fmla="*/ 0 h 36"/>
                <a:gd name="T18" fmla="*/ 33 w 52"/>
                <a:gd name="T19" fmla="*/ 0 h 36"/>
                <a:gd name="T20" fmla="*/ 29 w 52"/>
                <a:gd name="T21" fmla="*/ 1 h 36"/>
                <a:gd name="T22" fmla="*/ 21 w 52"/>
                <a:gd name="T23" fmla="*/ 4 h 36"/>
                <a:gd name="T24" fmla="*/ 13 w 52"/>
                <a:gd name="T25" fmla="*/ 8 h 36"/>
                <a:gd name="T26" fmla="*/ 6 w 52"/>
                <a:gd name="T27" fmla="*/ 15 h 36"/>
                <a:gd name="T28" fmla="*/ 3 w 52"/>
                <a:gd name="T29" fmla="*/ 22 h 36"/>
                <a:gd name="T30" fmla="*/ 0 w 52"/>
                <a:gd name="T31" fmla="*/ 29 h 36"/>
                <a:gd name="T32" fmla="*/ 0 w 52"/>
                <a:gd name="T33" fmla="*/ 31 h 36"/>
                <a:gd name="T34" fmla="*/ 4 w 52"/>
                <a:gd name="T35" fmla="*/ 33 h 36"/>
                <a:gd name="T36" fmla="*/ 9 w 52"/>
                <a:gd name="T37" fmla="*/ 36 h 36"/>
                <a:gd name="T38" fmla="*/ 13 w 52"/>
                <a:gd name="T39" fmla="*/ 36 h 36"/>
                <a:gd name="T40" fmla="*/ 18 w 52"/>
                <a:gd name="T41" fmla="*/ 36 h 36"/>
                <a:gd name="T42" fmla="*/ 24 w 52"/>
                <a:gd name="T43" fmla="*/ 33 h 36"/>
                <a:gd name="T44" fmla="*/ 30 w 52"/>
                <a:gd name="T45" fmla="*/ 32 h 36"/>
                <a:gd name="T46" fmla="*/ 36 w 52"/>
                <a:gd name="T47" fmla="*/ 30 h 36"/>
                <a:gd name="T48" fmla="*/ 41 w 52"/>
                <a:gd name="T4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72" name="Freeform 652"/>
            <p:cNvSpPr>
              <a:spLocks/>
            </p:cNvSpPr>
            <p:nvPr/>
          </p:nvSpPr>
          <p:spPr bwMode="auto">
            <a:xfrm>
              <a:off x="3941" y="2539"/>
              <a:ext cx="33" cy="39"/>
            </a:xfrm>
            <a:custGeom>
              <a:avLst/>
              <a:gdLst>
                <a:gd name="T0" fmla="*/ 73 w 198"/>
                <a:gd name="T1" fmla="*/ 36 h 236"/>
                <a:gd name="T2" fmla="*/ 58 w 198"/>
                <a:gd name="T3" fmla="*/ 46 h 236"/>
                <a:gd name="T4" fmla="*/ 46 w 198"/>
                <a:gd name="T5" fmla="*/ 58 h 236"/>
                <a:gd name="T6" fmla="*/ 33 w 198"/>
                <a:gd name="T7" fmla="*/ 72 h 236"/>
                <a:gd name="T8" fmla="*/ 22 w 198"/>
                <a:gd name="T9" fmla="*/ 85 h 236"/>
                <a:gd name="T10" fmla="*/ 14 w 198"/>
                <a:gd name="T11" fmla="*/ 100 h 236"/>
                <a:gd name="T12" fmla="*/ 7 w 198"/>
                <a:gd name="T13" fmla="*/ 115 h 236"/>
                <a:gd name="T14" fmla="*/ 2 w 198"/>
                <a:gd name="T15" fmla="*/ 130 h 236"/>
                <a:gd name="T16" fmla="*/ 0 w 198"/>
                <a:gd name="T17" fmla="*/ 146 h 236"/>
                <a:gd name="T18" fmla="*/ 2 w 198"/>
                <a:gd name="T19" fmla="*/ 170 h 236"/>
                <a:gd name="T20" fmla="*/ 12 w 198"/>
                <a:gd name="T21" fmla="*/ 190 h 236"/>
                <a:gd name="T22" fmla="*/ 26 w 198"/>
                <a:gd name="T23" fmla="*/ 207 h 236"/>
                <a:gd name="T24" fmla="*/ 43 w 198"/>
                <a:gd name="T25" fmla="*/ 220 h 236"/>
                <a:gd name="T26" fmla="*/ 64 w 198"/>
                <a:gd name="T27" fmla="*/ 229 h 236"/>
                <a:gd name="T28" fmla="*/ 88 w 198"/>
                <a:gd name="T29" fmla="*/ 235 h 236"/>
                <a:gd name="T30" fmla="*/ 110 w 198"/>
                <a:gd name="T31" fmla="*/ 236 h 236"/>
                <a:gd name="T32" fmla="*/ 132 w 198"/>
                <a:gd name="T33" fmla="*/ 232 h 236"/>
                <a:gd name="T34" fmla="*/ 137 w 198"/>
                <a:gd name="T35" fmla="*/ 232 h 236"/>
                <a:gd name="T36" fmla="*/ 142 w 198"/>
                <a:gd name="T37" fmla="*/ 230 h 236"/>
                <a:gd name="T38" fmla="*/ 145 w 198"/>
                <a:gd name="T39" fmla="*/ 226 h 236"/>
                <a:gd name="T40" fmla="*/ 146 w 198"/>
                <a:gd name="T41" fmla="*/ 221 h 236"/>
                <a:gd name="T42" fmla="*/ 145 w 198"/>
                <a:gd name="T43" fmla="*/ 219 h 236"/>
                <a:gd name="T44" fmla="*/ 142 w 198"/>
                <a:gd name="T45" fmla="*/ 219 h 236"/>
                <a:gd name="T46" fmla="*/ 137 w 198"/>
                <a:gd name="T47" fmla="*/ 217 h 236"/>
                <a:gd name="T48" fmla="*/ 131 w 198"/>
                <a:gd name="T49" fmla="*/ 217 h 236"/>
                <a:gd name="T50" fmla="*/ 124 w 198"/>
                <a:gd name="T51" fmla="*/ 217 h 236"/>
                <a:gd name="T52" fmla="*/ 118 w 198"/>
                <a:gd name="T53" fmla="*/ 217 h 236"/>
                <a:gd name="T54" fmla="*/ 112 w 198"/>
                <a:gd name="T55" fmla="*/ 217 h 236"/>
                <a:gd name="T56" fmla="*/ 109 w 198"/>
                <a:gd name="T57" fmla="*/ 217 h 236"/>
                <a:gd name="T58" fmla="*/ 97 w 198"/>
                <a:gd name="T59" fmla="*/ 216 h 236"/>
                <a:gd name="T60" fmla="*/ 87 w 198"/>
                <a:gd name="T61" fmla="*/ 215 h 236"/>
                <a:gd name="T62" fmla="*/ 75 w 198"/>
                <a:gd name="T63" fmla="*/ 214 h 236"/>
                <a:gd name="T64" fmla="*/ 63 w 198"/>
                <a:gd name="T65" fmla="*/ 211 h 236"/>
                <a:gd name="T66" fmla="*/ 51 w 198"/>
                <a:gd name="T67" fmla="*/ 207 h 236"/>
                <a:gd name="T68" fmla="*/ 40 w 198"/>
                <a:gd name="T69" fmla="*/ 199 h 236"/>
                <a:gd name="T70" fmla="*/ 29 w 198"/>
                <a:gd name="T71" fmla="*/ 189 h 236"/>
                <a:gd name="T72" fmla="*/ 17 w 198"/>
                <a:gd name="T73" fmla="*/ 174 h 236"/>
                <a:gd name="T74" fmla="*/ 15 w 198"/>
                <a:gd name="T75" fmla="*/ 157 h 236"/>
                <a:gd name="T76" fmla="*/ 16 w 198"/>
                <a:gd name="T77" fmla="*/ 141 h 236"/>
                <a:gd name="T78" fmla="*/ 21 w 198"/>
                <a:gd name="T79" fmla="*/ 124 h 236"/>
                <a:gd name="T80" fmla="*/ 28 w 198"/>
                <a:gd name="T81" fmla="*/ 109 h 236"/>
                <a:gd name="T82" fmla="*/ 39 w 198"/>
                <a:gd name="T83" fmla="*/ 96 h 236"/>
                <a:gd name="T84" fmla="*/ 50 w 198"/>
                <a:gd name="T85" fmla="*/ 82 h 236"/>
                <a:gd name="T86" fmla="*/ 63 w 198"/>
                <a:gd name="T87" fmla="*/ 70 h 236"/>
                <a:gd name="T88" fmla="*/ 78 w 198"/>
                <a:gd name="T89" fmla="*/ 59 h 236"/>
                <a:gd name="T90" fmla="*/ 94 w 198"/>
                <a:gd name="T91" fmla="*/ 49 h 236"/>
                <a:gd name="T92" fmla="*/ 110 w 198"/>
                <a:gd name="T93" fmla="*/ 39 h 236"/>
                <a:gd name="T94" fmla="*/ 126 w 198"/>
                <a:gd name="T95" fmla="*/ 31 h 236"/>
                <a:gd name="T96" fmla="*/ 142 w 198"/>
                <a:gd name="T97" fmla="*/ 24 h 236"/>
                <a:gd name="T98" fmla="*/ 158 w 198"/>
                <a:gd name="T99" fmla="*/ 19 h 236"/>
                <a:gd name="T100" fmla="*/ 172 w 198"/>
                <a:gd name="T101" fmla="*/ 13 h 236"/>
                <a:gd name="T102" fmla="*/ 186 w 198"/>
                <a:gd name="T103" fmla="*/ 10 h 236"/>
                <a:gd name="T104" fmla="*/ 198 w 198"/>
                <a:gd name="T105" fmla="*/ 7 h 236"/>
                <a:gd name="T106" fmla="*/ 190 w 198"/>
                <a:gd name="T107" fmla="*/ 3 h 236"/>
                <a:gd name="T108" fmla="*/ 177 w 198"/>
                <a:gd name="T109" fmla="*/ 0 h 236"/>
                <a:gd name="T110" fmla="*/ 162 w 198"/>
                <a:gd name="T111" fmla="*/ 3 h 236"/>
                <a:gd name="T112" fmla="*/ 144 w 198"/>
                <a:gd name="T113" fmla="*/ 6 h 236"/>
                <a:gd name="T114" fmla="*/ 124 w 198"/>
                <a:gd name="T115" fmla="*/ 12 h 236"/>
                <a:gd name="T116" fmla="*/ 105 w 198"/>
                <a:gd name="T117" fmla="*/ 19 h 236"/>
                <a:gd name="T118" fmla="*/ 88 w 198"/>
                <a:gd name="T119" fmla="*/ 28 h 236"/>
                <a:gd name="T120" fmla="*/ 73 w 198"/>
                <a:gd name="T121" fmla="*/ 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12973" name="Freeform 653"/>
            <p:cNvSpPr>
              <a:spLocks/>
            </p:cNvSpPr>
            <p:nvPr/>
          </p:nvSpPr>
          <p:spPr bwMode="auto">
            <a:xfrm>
              <a:off x="3997" y="2539"/>
              <a:ext cx="22" cy="30"/>
            </a:xfrm>
            <a:custGeom>
              <a:avLst/>
              <a:gdLst>
                <a:gd name="T0" fmla="*/ 108 w 128"/>
                <a:gd name="T1" fmla="*/ 61 h 183"/>
                <a:gd name="T2" fmla="*/ 111 w 128"/>
                <a:gd name="T3" fmla="*/ 80 h 183"/>
                <a:gd name="T4" fmla="*/ 109 w 128"/>
                <a:gd name="T5" fmla="*/ 97 h 183"/>
                <a:gd name="T6" fmla="*/ 101 w 128"/>
                <a:gd name="T7" fmla="*/ 110 h 183"/>
                <a:gd name="T8" fmla="*/ 89 w 128"/>
                <a:gd name="T9" fmla="*/ 123 h 183"/>
                <a:gd name="T10" fmla="*/ 75 w 128"/>
                <a:gd name="T11" fmla="*/ 134 h 183"/>
                <a:gd name="T12" fmla="*/ 60 w 128"/>
                <a:gd name="T13" fmla="*/ 145 h 183"/>
                <a:gd name="T14" fmla="*/ 43 w 128"/>
                <a:gd name="T15" fmla="*/ 156 h 183"/>
                <a:gd name="T16" fmla="*/ 29 w 128"/>
                <a:gd name="T17" fmla="*/ 167 h 183"/>
                <a:gd name="T18" fmla="*/ 27 w 128"/>
                <a:gd name="T19" fmla="*/ 170 h 183"/>
                <a:gd name="T20" fmla="*/ 26 w 128"/>
                <a:gd name="T21" fmla="*/ 172 h 183"/>
                <a:gd name="T22" fmla="*/ 26 w 128"/>
                <a:gd name="T23" fmla="*/ 176 h 183"/>
                <a:gd name="T24" fmla="*/ 28 w 128"/>
                <a:gd name="T25" fmla="*/ 179 h 183"/>
                <a:gd name="T26" fmla="*/ 30 w 128"/>
                <a:gd name="T27" fmla="*/ 182 h 183"/>
                <a:gd name="T28" fmla="*/ 34 w 128"/>
                <a:gd name="T29" fmla="*/ 183 h 183"/>
                <a:gd name="T30" fmla="*/ 37 w 128"/>
                <a:gd name="T31" fmla="*/ 183 h 183"/>
                <a:gd name="T32" fmla="*/ 41 w 128"/>
                <a:gd name="T33" fmla="*/ 182 h 183"/>
                <a:gd name="T34" fmla="*/ 58 w 128"/>
                <a:gd name="T35" fmla="*/ 171 h 183"/>
                <a:gd name="T36" fmla="*/ 76 w 128"/>
                <a:gd name="T37" fmla="*/ 160 h 183"/>
                <a:gd name="T38" fmla="*/ 92 w 128"/>
                <a:gd name="T39" fmla="*/ 147 h 183"/>
                <a:gd name="T40" fmla="*/ 108 w 128"/>
                <a:gd name="T41" fmla="*/ 132 h 183"/>
                <a:gd name="T42" fmla="*/ 118 w 128"/>
                <a:gd name="T43" fmla="*/ 116 h 183"/>
                <a:gd name="T44" fmla="*/ 125 w 128"/>
                <a:gd name="T45" fmla="*/ 98 h 183"/>
                <a:gd name="T46" fmla="*/ 128 w 128"/>
                <a:gd name="T47" fmla="*/ 78 h 183"/>
                <a:gd name="T48" fmla="*/ 123 w 128"/>
                <a:gd name="T49" fmla="*/ 58 h 183"/>
                <a:gd name="T50" fmla="*/ 112 w 128"/>
                <a:gd name="T51" fmla="*/ 41 h 183"/>
                <a:gd name="T52" fmla="*/ 98 w 128"/>
                <a:gd name="T53" fmla="*/ 28 h 183"/>
                <a:gd name="T54" fmla="*/ 80 w 128"/>
                <a:gd name="T55" fmla="*/ 16 h 183"/>
                <a:gd name="T56" fmla="*/ 61 w 128"/>
                <a:gd name="T57" fmla="*/ 8 h 183"/>
                <a:gd name="T58" fmla="*/ 41 w 128"/>
                <a:gd name="T59" fmla="*/ 2 h 183"/>
                <a:gd name="T60" fmla="*/ 23 w 128"/>
                <a:gd name="T61" fmla="*/ 0 h 183"/>
                <a:gd name="T62" fmla="*/ 9 w 128"/>
                <a:gd name="T63" fmla="*/ 1 h 183"/>
                <a:gd name="T64" fmla="*/ 0 w 128"/>
                <a:gd name="T65" fmla="*/ 6 h 183"/>
                <a:gd name="T66" fmla="*/ 16 w 128"/>
                <a:gd name="T67" fmla="*/ 10 h 183"/>
                <a:gd name="T68" fmla="*/ 33 w 128"/>
                <a:gd name="T69" fmla="*/ 14 h 183"/>
                <a:gd name="T70" fmla="*/ 48 w 128"/>
                <a:gd name="T71" fmla="*/ 17 h 183"/>
                <a:gd name="T72" fmla="*/ 63 w 128"/>
                <a:gd name="T73" fmla="*/ 22 h 183"/>
                <a:gd name="T74" fmla="*/ 77 w 128"/>
                <a:gd name="T75" fmla="*/ 28 h 183"/>
                <a:gd name="T76" fmla="*/ 90 w 128"/>
                <a:gd name="T77" fmla="*/ 36 h 183"/>
                <a:gd name="T78" fmla="*/ 101 w 128"/>
                <a:gd name="T79" fmla="*/ 46 h 183"/>
                <a:gd name="T80" fmla="*/ 108 w 128"/>
                <a:gd name="T81" fmla="*/ 6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12974" name="Freeform 654"/>
            <p:cNvSpPr>
              <a:spLocks/>
            </p:cNvSpPr>
            <p:nvPr/>
          </p:nvSpPr>
          <p:spPr bwMode="auto">
            <a:xfrm>
              <a:off x="3920" y="2532"/>
              <a:ext cx="53" cy="63"/>
            </a:xfrm>
            <a:custGeom>
              <a:avLst/>
              <a:gdLst>
                <a:gd name="T0" fmla="*/ 101 w 323"/>
                <a:gd name="T1" fmla="*/ 70 h 379"/>
                <a:gd name="T2" fmla="*/ 54 w 323"/>
                <a:gd name="T3" fmla="*/ 115 h 379"/>
                <a:gd name="T4" fmla="*/ 18 w 323"/>
                <a:gd name="T5" fmla="*/ 167 h 379"/>
                <a:gd name="T6" fmla="*/ 0 w 323"/>
                <a:gd name="T7" fmla="*/ 227 h 379"/>
                <a:gd name="T8" fmla="*/ 4 w 323"/>
                <a:gd name="T9" fmla="*/ 267 h 379"/>
                <a:gd name="T10" fmla="*/ 11 w 323"/>
                <a:gd name="T11" fmla="*/ 283 h 379"/>
                <a:gd name="T12" fmla="*/ 21 w 323"/>
                <a:gd name="T13" fmla="*/ 298 h 379"/>
                <a:gd name="T14" fmla="*/ 34 w 323"/>
                <a:gd name="T15" fmla="*/ 311 h 379"/>
                <a:gd name="T16" fmla="*/ 57 w 323"/>
                <a:gd name="T17" fmla="*/ 325 h 379"/>
                <a:gd name="T18" fmla="*/ 87 w 323"/>
                <a:gd name="T19" fmla="*/ 340 h 379"/>
                <a:gd name="T20" fmla="*/ 120 w 323"/>
                <a:gd name="T21" fmla="*/ 351 h 379"/>
                <a:gd name="T22" fmla="*/ 153 w 323"/>
                <a:gd name="T23" fmla="*/ 360 h 379"/>
                <a:gd name="T24" fmla="*/ 187 w 323"/>
                <a:gd name="T25" fmla="*/ 367 h 379"/>
                <a:gd name="T26" fmla="*/ 221 w 323"/>
                <a:gd name="T27" fmla="*/ 372 h 379"/>
                <a:gd name="T28" fmla="*/ 256 w 323"/>
                <a:gd name="T29" fmla="*/ 375 h 379"/>
                <a:gd name="T30" fmla="*/ 290 w 323"/>
                <a:gd name="T31" fmla="*/ 378 h 379"/>
                <a:gd name="T32" fmla="*/ 312 w 323"/>
                <a:gd name="T33" fmla="*/ 379 h 379"/>
                <a:gd name="T34" fmla="*/ 320 w 323"/>
                <a:gd name="T35" fmla="*/ 372 h 379"/>
                <a:gd name="T36" fmla="*/ 323 w 323"/>
                <a:gd name="T37" fmla="*/ 360 h 379"/>
                <a:gd name="T38" fmla="*/ 316 w 323"/>
                <a:gd name="T39" fmla="*/ 352 h 379"/>
                <a:gd name="T40" fmla="*/ 295 w 323"/>
                <a:gd name="T41" fmla="*/ 351 h 379"/>
                <a:gd name="T42" fmla="*/ 263 w 323"/>
                <a:gd name="T43" fmla="*/ 350 h 379"/>
                <a:gd name="T44" fmla="*/ 231 w 323"/>
                <a:gd name="T45" fmla="*/ 348 h 379"/>
                <a:gd name="T46" fmla="*/ 200 w 323"/>
                <a:gd name="T47" fmla="*/ 343 h 379"/>
                <a:gd name="T48" fmla="*/ 168 w 323"/>
                <a:gd name="T49" fmla="*/ 337 h 379"/>
                <a:gd name="T50" fmla="*/ 136 w 323"/>
                <a:gd name="T51" fmla="*/ 329 h 379"/>
                <a:gd name="T52" fmla="*/ 106 w 323"/>
                <a:gd name="T53" fmla="*/ 320 h 379"/>
                <a:gd name="T54" fmla="*/ 76 w 323"/>
                <a:gd name="T55" fmla="*/ 306 h 379"/>
                <a:gd name="T56" fmla="*/ 51 w 323"/>
                <a:gd name="T57" fmla="*/ 291 h 379"/>
                <a:gd name="T58" fmla="*/ 35 w 323"/>
                <a:gd name="T59" fmla="*/ 269 h 379"/>
                <a:gd name="T60" fmla="*/ 31 w 323"/>
                <a:gd name="T61" fmla="*/ 239 h 379"/>
                <a:gd name="T62" fmla="*/ 38 w 323"/>
                <a:gd name="T63" fmla="*/ 197 h 379"/>
                <a:gd name="T64" fmla="*/ 51 w 323"/>
                <a:gd name="T65" fmla="*/ 165 h 379"/>
                <a:gd name="T66" fmla="*/ 68 w 323"/>
                <a:gd name="T67" fmla="*/ 136 h 379"/>
                <a:gd name="T68" fmla="*/ 89 w 323"/>
                <a:gd name="T69" fmla="*/ 111 h 379"/>
                <a:gd name="T70" fmla="*/ 114 w 323"/>
                <a:gd name="T71" fmla="*/ 88 h 379"/>
                <a:gd name="T72" fmla="*/ 144 w 323"/>
                <a:gd name="T73" fmla="*/ 64 h 379"/>
                <a:gd name="T74" fmla="*/ 181 w 323"/>
                <a:gd name="T75" fmla="*/ 41 h 379"/>
                <a:gd name="T76" fmla="*/ 219 w 323"/>
                <a:gd name="T77" fmla="*/ 22 h 379"/>
                <a:gd name="T78" fmla="*/ 253 w 323"/>
                <a:gd name="T79" fmla="*/ 7 h 379"/>
                <a:gd name="T80" fmla="*/ 255 w 323"/>
                <a:gd name="T81" fmla="*/ 0 h 379"/>
                <a:gd name="T82" fmla="*/ 221 w 323"/>
                <a:gd name="T83" fmla="*/ 5 h 379"/>
                <a:gd name="T84" fmla="*/ 181 w 323"/>
                <a:gd name="T85" fmla="*/ 19 h 379"/>
                <a:gd name="T86" fmla="*/ 142 w 323"/>
                <a:gd name="T87" fmla="*/ 3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12975" name="Freeform 655"/>
            <p:cNvSpPr>
              <a:spLocks/>
            </p:cNvSpPr>
            <p:nvPr/>
          </p:nvSpPr>
          <p:spPr bwMode="auto">
            <a:xfrm>
              <a:off x="3995" y="2530"/>
              <a:ext cx="47" cy="42"/>
            </a:xfrm>
            <a:custGeom>
              <a:avLst/>
              <a:gdLst>
                <a:gd name="T0" fmla="*/ 235 w 282"/>
                <a:gd name="T1" fmla="*/ 78 h 253"/>
                <a:gd name="T2" fmla="*/ 248 w 282"/>
                <a:gd name="T3" fmla="*/ 92 h 253"/>
                <a:gd name="T4" fmla="*/ 255 w 282"/>
                <a:gd name="T5" fmla="*/ 108 h 253"/>
                <a:gd name="T6" fmla="*/ 259 w 282"/>
                <a:gd name="T7" fmla="*/ 125 h 253"/>
                <a:gd name="T8" fmla="*/ 259 w 282"/>
                <a:gd name="T9" fmla="*/ 144 h 253"/>
                <a:gd name="T10" fmla="*/ 257 w 282"/>
                <a:gd name="T11" fmla="*/ 159 h 253"/>
                <a:gd name="T12" fmla="*/ 252 w 282"/>
                <a:gd name="T13" fmla="*/ 171 h 253"/>
                <a:gd name="T14" fmla="*/ 244 w 282"/>
                <a:gd name="T15" fmla="*/ 184 h 253"/>
                <a:gd name="T16" fmla="*/ 236 w 282"/>
                <a:gd name="T17" fmla="*/ 194 h 253"/>
                <a:gd name="T18" fmla="*/ 225 w 282"/>
                <a:gd name="T19" fmla="*/ 206 h 253"/>
                <a:gd name="T20" fmla="*/ 215 w 282"/>
                <a:gd name="T21" fmla="*/ 215 h 253"/>
                <a:gd name="T22" fmla="*/ 204 w 282"/>
                <a:gd name="T23" fmla="*/ 225 h 253"/>
                <a:gd name="T24" fmla="*/ 194 w 282"/>
                <a:gd name="T25" fmla="*/ 236 h 253"/>
                <a:gd name="T26" fmla="*/ 191 w 282"/>
                <a:gd name="T27" fmla="*/ 239 h 253"/>
                <a:gd name="T28" fmla="*/ 190 w 282"/>
                <a:gd name="T29" fmla="*/ 242 h 253"/>
                <a:gd name="T30" fmla="*/ 191 w 282"/>
                <a:gd name="T31" fmla="*/ 246 h 253"/>
                <a:gd name="T32" fmla="*/ 194 w 282"/>
                <a:gd name="T33" fmla="*/ 249 h 253"/>
                <a:gd name="T34" fmla="*/ 197 w 282"/>
                <a:gd name="T35" fmla="*/ 252 h 253"/>
                <a:gd name="T36" fmla="*/ 201 w 282"/>
                <a:gd name="T37" fmla="*/ 253 h 253"/>
                <a:gd name="T38" fmla="*/ 205 w 282"/>
                <a:gd name="T39" fmla="*/ 252 h 253"/>
                <a:gd name="T40" fmla="*/ 209 w 282"/>
                <a:gd name="T41" fmla="*/ 249 h 253"/>
                <a:gd name="T42" fmla="*/ 232 w 282"/>
                <a:gd name="T43" fmla="*/ 234 h 253"/>
                <a:gd name="T44" fmla="*/ 251 w 282"/>
                <a:gd name="T45" fmla="*/ 215 h 253"/>
                <a:gd name="T46" fmla="*/ 267 w 282"/>
                <a:gd name="T47" fmla="*/ 192 h 253"/>
                <a:gd name="T48" fmla="*/ 278 w 282"/>
                <a:gd name="T49" fmla="*/ 168 h 253"/>
                <a:gd name="T50" fmla="*/ 282 w 282"/>
                <a:gd name="T51" fmla="*/ 141 h 253"/>
                <a:gd name="T52" fmla="*/ 279 w 282"/>
                <a:gd name="T53" fmla="*/ 116 h 253"/>
                <a:gd name="T54" fmla="*/ 270 w 282"/>
                <a:gd name="T55" fmla="*/ 92 h 253"/>
                <a:gd name="T56" fmla="*/ 251 w 282"/>
                <a:gd name="T57" fmla="*/ 70 h 253"/>
                <a:gd name="T58" fmla="*/ 237 w 282"/>
                <a:gd name="T59" fmla="*/ 59 h 253"/>
                <a:gd name="T60" fmla="*/ 221 w 282"/>
                <a:gd name="T61" fmla="*/ 48 h 253"/>
                <a:gd name="T62" fmla="*/ 202 w 282"/>
                <a:gd name="T63" fmla="*/ 39 h 253"/>
                <a:gd name="T64" fmla="*/ 183 w 282"/>
                <a:gd name="T65" fmla="*/ 31 h 253"/>
                <a:gd name="T66" fmla="*/ 163 w 282"/>
                <a:gd name="T67" fmla="*/ 24 h 253"/>
                <a:gd name="T68" fmla="*/ 142 w 282"/>
                <a:gd name="T69" fmla="*/ 18 h 253"/>
                <a:gd name="T70" fmla="*/ 122 w 282"/>
                <a:gd name="T71" fmla="*/ 13 h 253"/>
                <a:gd name="T72" fmla="*/ 101 w 282"/>
                <a:gd name="T73" fmla="*/ 8 h 253"/>
                <a:gd name="T74" fmla="*/ 82 w 282"/>
                <a:gd name="T75" fmla="*/ 5 h 253"/>
                <a:gd name="T76" fmla="*/ 63 w 282"/>
                <a:gd name="T77" fmla="*/ 2 h 253"/>
                <a:gd name="T78" fmla="*/ 47 w 282"/>
                <a:gd name="T79" fmla="*/ 0 h 253"/>
                <a:gd name="T80" fmla="*/ 32 w 282"/>
                <a:gd name="T81" fmla="*/ 0 h 253"/>
                <a:gd name="T82" fmla="*/ 19 w 282"/>
                <a:gd name="T83" fmla="*/ 0 h 253"/>
                <a:gd name="T84" fmla="*/ 10 w 282"/>
                <a:gd name="T85" fmla="*/ 1 h 253"/>
                <a:gd name="T86" fmla="*/ 4 w 282"/>
                <a:gd name="T87" fmla="*/ 4 h 253"/>
                <a:gd name="T88" fmla="*/ 0 w 282"/>
                <a:gd name="T89" fmla="*/ 6 h 253"/>
                <a:gd name="T90" fmla="*/ 12 w 282"/>
                <a:gd name="T91" fmla="*/ 8 h 253"/>
                <a:gd name="T92" fmla="*/ 25 w 282"/>
                <a:gd name="T93" fmla="*/ 9 h 253"/>
                <a:gd name="T94" fmla="*/ 38 w 282"/>
                <a:gd name="T95" fmla="*/ 12 h 253"/>
                <a:gd name="T96" fmla="*/ 52 w 282"/>
                <a:gd name="T97" fmla="*/ 14 h 253"/>
                <a:gd name="T98" fmla="*/ 67 w 282"/>
                <a:gd name="T99" fmla="*/ 16 h 253"/>
                <a:gd name="T100" fmla="*/ 82 w 282"/>
                <a:gd name="T101" fmla="*/ 18 h 253"/>
                <a:gd name="T102" fmla="*/ 97 w 282"/>
                <a:gd name="T103" fmla="*/ 22 h 253"/>
                <a:gd name="T104" fmla="*/ 114 w 282"/>
                <a:gd name="T105" fmla="*/ 25 h 253"/>
                <a:gd name="T106" fmla="*/ 129 w 282"/>
                <a:gd name="T107" fmla="*/ 30 h 253"/>
                <a:gd name="T108" fmla="*/ 146 w 282"/>
                <a:gd name="T109" fmla="*/ 35 h 253"/>
                <a:gd name="T110" fmla="*/ 162 w 282"/>
                <a:gd name="T111" fmla="*/ 40 h 253"/>
                <a:gd name="T112" fmla="*/ 177 w 282"/>
                <a:gd name="T113" fmla="*/ 46 h 253"/>
                <a:gd name="T114" fmla="*/ 192 w 282"/>
                <a:gd name="T115" fmla="*/ 53 h 253"/>
                <a:gd name="T116" fmla="*/ 208 w 282"/>
                <a:gd name="T117" fmla="*/ 60 h 253"/>
                <a:gd name="T118" fmla="*/ 222 w 282"/>
                <a:gd name="T119" fmla="*/ 69 h 253"/>
                <a:gd name="T120" fmla="*/ 235 w 282"/>
                <a:gd name="T121" fmla="*/ 78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12976" name="Freeform 656"/>
            <p:cNvSpPr>
              <a:spLocks/>
            </p:cNvSpPr>
            <p:nvPr/>
          </p:nvSpPr>
          <p:spPr bwMode="auto">
            <a:xfrm>
              <a:off x="3901" y="2553"/>
              <a:ext cx="19" cy="39"/>
            </a:xfrm>
            <a:custGeom>
              <a:avLst/>
              <a:gdLst>
                <a:gd name="T0" fmla="*/ 0 w 115"/>
                <a:gd name="T1" fmla="*/ 128 h 236"/>
                <a:gd name="T2" fmla="*/ 0 w 115"/>
                <a:gd name="T3" fmla="*/ 148 h 236"/>
                <a:gd name="T4" fmla="*/ 5 w 115"/>
                <a:gd name="T5" fmla="*/ 166 h 236"/>
                <a:gd name="T6" fmla="*/ 13 w 115"/>
                <a:gd name="T7" fmla="*/ 184 h 236"/>
                <a:gd name="T8" fmla="*/ 24 w 115"/>
                <a:gd name="T9" fmla="*/ 198 h 236"/>
                <a:gd name="T10" fmla="*/ 39 w 115"/>
                <a:gd name="T11" fmla="*/ 211 h 236"/>
                <a:gd name="T12" fmla="*/ 55 w 115"/>
                <a:gd name="T13" fmla="*/ 223 h 236"/>
                <a:gd name="T14" fmla="*/ 74 w 115"/>
                <a:gd name="T15" fmla="*/ 231 h 236"/>
                <a:gd name="T16" fmla="*/ 92 w 115"/>
                <a:gd name="T17" fmla="*/ 235 h 236"/>
                <a:gd name="T18" fmla="*/ 98 w 115"/>
                <a:gd name="T19" fmla="*/ 236 h 236"/>
                <a:gd name="T20" fmla="*/ 104 w 115"/>
                <a:gd name="T21" fmla="*/ 234 h 236"/>
                <a:gd name="T22" fmla="*/ 109 w 115"/>
                <a:gd name="T23" fmla="*/ 231 h 236"/>
                <a:gd name="T24" fmla="*/ 111 w 115"/>
                <a:gd name="T25" fmla="*/ 226 h 236"/>
                <a:gd name="T26" fmla="*/ 111 w 115"/>
                <a:gd name="T27" fmla="*/ 220 h 236"/>
                <a:gd name="T28" fmla="*/ 110 w 115"/>
                <a:gd name="T29" fmla="*/ 215 h 236"/>
                <a:gd name="T30" fmla="*/ 107 w 115"/>
                <a:gd name="T31" fmla="*/ 210 h 236"/>
                <a:gd name="T32" fmla="*/ 101 w 115"/>
                <a:gd name="T33" fmla="*/ 208 h 236"/>
                <a:gd name="T34" fmla="*/ 82 w 115"/>
                <a:gd name="T35" fmla="*/ 201 h 236"/>
                <a:gd name="T36" fmla="*/ 64 w 115"/>
                <a:gd name="T37" fmla="*/ 192 h 236"/>
                <a:gd name="T38" fmla="*/ 50 w 115"/>
                <a:gd name="T39" fmla="*/ 179 h 236"/>
                <a:gd name="T40" fmla="*/ 40 w 115"/>
                <a:gd name="T41" fmla="*/ 165 h 236"/>
                <a:gd name="T42" fmla="*/ 33 w 115"/>
                <a:gd name="T43" fmla="*/ 148 h 236"/>
                <a:gd name="T44" fmla="*/ 29 w 115"/>
                <a:gd name="T45" fmla="*/ 130 h 236"/>
                <a:gd name="T46" fmla="*/ 29 w 115"/>
                <a:gd name="T47" fmla="*/ 110 h 236"/>
                <a:gd name="T48" fmla="*/ 35 w 115"/>
                <a:gd name="T49" fmla="*/ 89 h 236"/>
                <a:gd name="T50" fmla="*/ 43 w 115"/>
                <a:gd name="T51" fmla="*/ 74 h 236"/>
                <a:gd name="T52" fmla="*/ 56 w 115"/>
                <a:gd name="T53" fmla="*/ 60 h 236"/>
                <a:gd name="T54" fmla="*/ 70 w 115"/>
                <a:gd name="T55" fmla="*/ 46 h 236"/>
                <a:gd name="T56" fmla="*/ 85 w 115"/>
                <a:gd name="T57" fmla="*/ 33 h 236"/>
                <a:gd name="T58" fmla="*/ 98 w 115"/>
                <a:gd name="T59" fmla="*/ 23 h 236"/>
                <a:gd name="T60" fmla="*/ 109 w 115"/>
                <a:gd name="T61" fmla="*/ 12 h 236"/>
                <a:gd name="T62" fmla="*/ 115 w 115"/>
                <a:gd name="T63" fmla="*/ 6 h 236"/>
                <a:gd name="T64" fmla="*/ 115 w 115"/>
                <a:gd name="T65" fmla="*/ 0 h 236"/>
                <a:gd name="T66" fmla="*/ 102 w 115"/>
                <a:gd name="T67" fmla="*/ 4 h 236"/>
                <a:gd name="T68" fmla="*/ 85 w 115"/>
                <a:gd name="T69" fmla="*/ 12 h 236"/>
                <a:gd name="T70" fmla="*/ 68 w 115"/>
                <a:gd name="T71" fmla="*/ 26 h 236"/>
                <a:gd name="T72" fmla="*/ 49 w 115"/>
                <a:gd name="T73" fmla="*/ 42 h 236"/>
                <a:gd name="T74" fmla="*/ 32 w 115"/>
                <a:gd name="T75" fmla="*/ 61 h 236"/>
                <a:gd name="T76" fmla="*/ 17 w 115"/>
                <a:gd name="T77" fmla="*/ 82 h 236"/>
                <a:gd name="T78" fmla="*/ 6 w 115"/>
                <a:gd name="T79" fmla="*/ 105 h 236"/>
                <a:gd name="T80" fmla="*/ 0 w 115"/>
                <a:gd name="T81" fmla="*/ 12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12977" name="Freeform 657"/>
            <p:cNvSpPr>
              <a:spLocks/>
            </p:cNvSpPr>
            <p:nvPr/>
          </p:nvSpPr>
          <p:spPr bwMode="auto">
            <a:xfrm>
              <a:off x="4034" y="2527"/>
              <a:ext cx="41" cy="52"/>
            </a:xfrm>
            <a:custGeom>
              <a:avLst/>
              <a:gdLst>
                <a:gd name="T0" fmla="*/ 208 w 245"/>
                <a:gd name="T1" fmla="*/ 124 h 310"/>
                <a:gd name="T2" fmla="*/ 220 w 245"/>
                <a:gd name="T3" fmla="*/ 144 h 310"/>
                <a:gd name="T4" fmla="*/ 226 w 245"/>
                <a:gd name="T5" fmla="*/ 164 h 310"/>
                <a:gd name="T6" fmla="*/ 222 w 245"/>
                <a:gd name="T7" fmla="*/ 187 h 310"/>
                <a:gd name="T8" fmla="*/ 208 w 245"/>
                <a:gd name="T9" fmla="*/ 209 h 310"/>
                <a:gd name="T10" fmla="*/ 188 w 245"/>
                <a:gd name="T11" fmla="*/ 229 h 310"/>
                <a:gd name="T12" fmla="*/ 166 w 245"/>
                <a:gd name="T13" fmla="*/ 246 h 310"/>
                <a:gd name="T14" fmla="*/ 142 w 245"/>
                <a:gd name="T15" fmla="*/ 264 h 310"/>
                <a:gd name="T16" fmla="*/ 128 w 245"/>
                <a:gd name="T17" fmla="*/ 278 h 310"/>
                <a:gd name="T18" fmla="*/ 124 w 245"/>
                <a:gd name="T19" fmla="*/ 287 h 310"/>
                <a:gd name="T20" fmla="*/ 120 w 245"/>
                <a:gd name="T21" fmla="*/ 296 h 310"/>
                <a:gd name="T22" fmla="*/ 122 w 245"/>
                <a:gd name="T23" fmla="*/ 306 h 310"/>
                <a:gd name="T24" fmla="*/ 131 w 245"/>
                <a:gd name="T25" fmla="*/ 310 h 310"/>
                <a:gd name="T26" fmla="*/ 139 w 245"/>
                <a:gd name="T27" fmla="*/ 309 h 310"/>
                <a:gd name="T28" fmla="*/ 154 w 245"/>
                <a:gd name="T29" fmla="*/ 292 h 310"/>
                <a:gd name="T30" fmla="*/ 180 w 245"/>
                <a:gd name="T31" fmla="*/ 269 h 310"/>
                <a:gd name="T32" fmla="*/ 207 w 245"/>
                <a:gd name="T33" fmla="*/ 246 h 310"/>
                <a:gd name="T34" fmla="*/ 230 w 245"/>
                <a:gd name="T35" fmla="*/ 219 h 310"/>
                <a:gd name="T36" fmla="*/ 244 w 245"/>
                <a:gd name="T37" fmla="*/ 186 h 310"/>
                <a:gd name="T38" fmla="*/ 243 w 245"/>
                <a:gd name="T39" fmla="*/ 152 h 310"/>
                <a:gd name="T40" fmla="*/ 228 w 245"/>
                <a:gd name="T41" fmla="*/ 119 h 310"/>
                <a:gd name="T42" fmla="*/ 203 w 245"/>
                <a:gd name="T43" fmla="*/ 93 h 310"/>
                <a:gd name="T44" fmla="*/ 176 w 245"/>
                <a:gd name="T45" fmla="*/ 76 h 310"/>
                <a:gd name="T46" fmla="*/ 151 w 245"/>
                <a:gd name="T47" fmla="*/ 61 h 310"/>
                <a:gd name="T48" fmla="*/ 122 w 245"/>
                <a:gd name="T49" fmla="*/ 46 h 310"/>
                <a:gd name="T50" fmla="*/ 93 w 245"/>
                <a:gd name="T51" fmla="*/ 31 h 310"/>
                <a:gd name="T52" fmla="*/ 66 w 245"/>
                <a:gd name="T53" fmla="*/ 18 h 310"/>
                <a:gd name="T54" fmla="*/ 40 w 245"/>
                <a:gd name="T55" fmla="*/ 8 h 310"/>
                <a:gd name="T56" fmla="*/ 20 w 245"/>
                <a:gd name="T57" fmla="*/ 1 h 310"/>
                <a:gd name="T58" fmla="*/ 5 w 245"/>
                <a:gd name="T59" fmla="*/ 0 h 310"/>
                <a:gd name="T60" fmla="*/ 11 w 245"/>
                <a:gd name="T61" fmla="*/ 8 h 310"/>
                <a:gd name="T62" fmla="*/ 36 w 245"/>
                <a:gd name="T63" fmla="*/ 20 h 310"/>
                <a:gd name="T64" fmla="*/ 60 w 245"/>
                <a:gd name="T65" fmla="*/ 31 h 310"/>
                <a:gd name="T66" fmla="*/ 86 w 245"/>
                <a:gd name="T67" fmla="*/ 44 h 310"/>
                <a:gd name="T68" fmla="*/ 113 w 245"/>
                <a:gd name="T69" fmla="*/ 57 h 310"/>
                <a:gd name="T70" fmla="*/ 139 w 245"/>
                <a:gd name="T71" fmla="*/ 71 h 310"/>
                <a:gd name="T72" fmla="*/ 165 w 245"/>
                <a:gd name="T73" fmla="*/ 88 h 310"/>
                <a:gd name="T74" fmla="*/ 188 w 245"/>
                <a:gd name="T75" fmla="*/ 10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grpSp>
          <p:nvGrpSpPr>
            <p:cNvPr id="312978" name="Group 658"/>
            <p:cNvGrpSpPr>
              <a:grpSpLocks/>
            </p:cNvGrpSpPr>
            <p:nvPr/>
          </p:nvGrpSpPr>
          <p:grpSpPr bwMode="auto">
            <a:xfrm>
              <a:off x="3949" y="2599"/>
              <a:ext cx="135" cy="180"/>
              <a:chOff x="3774" y="2423"/>
              <a:chExt cx="189" cy="286"/>
            </a:xfrm>
          </p:grpSpPr>
          <p:sp>
            <p:nvSpPr>
              <p:cNvPr id="312979" name="Rectangle 659"/>
              <p:cNvSpPr>
                <a:spLocks noChangeArrowheads="1"/>
              </p:cNvSpPr>
              <p:nvPr/>
            </p:nvSpPr>
            <p:spPr bwMode="auto">
              <a:xfrm>
                <a:off x="3790" y="2610"/>
                <a:ext cx="153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980" name="Rectangle 660"/>
              <p:cNvSpPr>
                <a:spLocks noChangeArrowheads="1"/>
              </p:cNvSpPr>
              <p:nvPr/>
            </p:nvSpPr>
            <p:spPr bwMode="auto">
              <a:xfrm>
                <a:off x="3774" y="2653"/>
                <a:ext cx="189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981" name="Rectangle 661"/>
              <p:cNvSpPr>
                <a:spLocks noChangeArrowheads="1"/>
              </p:cNvSpPr>
              <p:nvPr/>
            </p:nvSpPr>
            <p:spPr bwMode="auto">
              <a:xfrm>
                <a:off x="3808" y="2564"/>
                <a:ext cx="119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982" name="Rectangle 662"/>
              <p:cNvSpPr>
                <a:spLocks noChangeArrowheads="1"/>
              </p:cNvSpPr>
              <p:nvPr/>
            </p:nvSpPr>
            <p:spPr bwMode="auto">
              <a:xfrm>
                <a:off x="3818" y="2518"/>
                <a:ext cx="97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983" name="Rectangle 663"/>
              <p:cNvSpPr>
                <a:spLocks noChangeArrowheads="1"/>
              </p:cNvSpPr>
              <p:nvPr/>
            </p:nvSpPr>
            <p:spPr bwMode="auto">
              <a:xfrm>
                <a:off x="3828" y="2472"/>
                <a:ext cx="74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984" name="Rectangle 664"/>
              <p:cNvSpPr>
                <a:spLocks noChangeArrowheads="1"/>
              </p:cNvSpPr>
              <p:nvPr/>
            </p:nvSpPr>
            <p:spPr bwMode="auto">
              <a:xfrm>
                <a:off x="3839" y="2423"/>
                <a:ext cx="51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sp>
        <p:nvSpPr>
          <p:cNvPr id="312482" name="Line 162"/>
          <p:cNvSpPr>
            <a:spLocks noChangeShapeType="1"/>
          </p:cNvSpPr>
          <p:nvPr/>
        </p:nvSpPr>
        <p:spPr bwMode="auto">
          <a:xfrm flipV="1">
            <a:off x="6978650" y="4005263"/>
            <a:ext cx="227013" cy="4365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180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34CD9B-426C-436A-9068-4B4D861464CF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Local to remote attacks </a:t>
            </a:r>
            <a:r>
              <a:rPr lang="it-IT" sz="4000" dirty="0"/>
              <a:t>(2)</a:t>
            </a:r>
            <a:br>
              <a:rPr lang="it-IT" sz="4000" dirty="0"/>
            </a:br>
            <a:r>
              <a:rPr lang="it-IT" sz="2800" dirty="0"/>
              <a:t>ICMP </a:t>
            </a:r>
            <a:r>
              <a:rPr lang="it-IT" sz="2800" dirty="0" err="1"/>
              <a:t>redirect</a:t>
            </a:r>
            <a:endParaRPr lang="it-IT" sz="2800" dirty="0"/>
          </a:p>
        </p:txBody>
      </p:sp>
      <p:sp>
        <p:nvSpPr>
          <p:cNvPr id="24580" name="Oval 3"/>
          <p:cNvSpPr>
            <a:spLocks noChangeArrowheads="1"/>
          </p:cNvSpPr>
          <p:nvPr/>
        </p:nvSpPr>
        <p:spPr bwMode="auto">
          <a:xfrm>
            <a:off x="1835150" y="3571875"/>
            <a:ext cx="4968875" cy="2736850"/>
          </a:xfrm>
          <a:prstGeom prst="ellipse">
            <a:avLst/>
          </a:prstGeom>
          <a:solidFill>
            <a:srgbClr val="DDDDDD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it-IT"/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2482850" y="4219575"/>
            <a:ext cx="576263" cy="5032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it-IT"/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2482850" y="4291013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it-IT" sz="2000">
                <a:latin typeface="Tahoma" pitchFamily="34" charset="0"/>
              </a:rPr>
              <a:t>G1</a:t>
            </a:r>
          </a:p>
        </p:txBody>
      </p:sp>
      <p:grpSp>
        <p:nvGrpSpPr>
          <p:cNvPr id="24583" name="Group 6"/>
          <p:cNvGrpSpPr>
            <a:grpSpLocks/>
          </p:cNvGrpSpPr>
          <p:nvPr/>
        </p:nvGrpSpPr>
        <p:grpSpPr bwMode="auto">
          <a:xfrm>
            <a:off x="5724525" y="4219575"/>
            <a:ext cx="576263" cy="503238"/>
            <a:chOff x="1247" y="1888"/>
            <a:chExt cx="363" cy="317"/>
          </a:xfrm>
        </p:grpSpPr>
        <p:sp>
          <p:nvSpPr>
            <p:cNvPr id="24600" name="Rectangle 7"/>
            <p:cNvSpPr>
              <a:spLocks noChangeArrowheads="1"/>
            </p:cNvSpPr>
            <p:nvPr/>
          </p:nvSpPr>
          <p:spPr bwMode="auto">
            <a:xfrm>
              <a:off x="1247" y="1888"/>
              <a:ext cx="363" cy="31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24601" name="Text Box 8"/>
            <p:cNvSpPr txBox="1">
              <a:spLocks noChangeArrowheads="1"/>
            </p:cNvSpPr>
            <p:nvPr/>
          </p:nvSpPr>
          <p:spPr bwMode="auto">
            <a:xfrm>
              <a:off x="1292" y="1933"/>
              <a:ext cx="3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it-IT" altLang="it-IT" sz="2000">
                  <a:latin typeface="Tahoma" pitchFamily="34" charset="0"/>
                </a:rPr>
                <a:t>AT</a:t>
              </a:r>
            </a:p>
          </p:txBody>
        </p:sp>
      </p:grpSp>
      <p:sp>
        <p:nvSpPr>
          <p:cNvPr id="24584" name="Rectangle 9"/>
          <p:cNvSpPr>
            <a:spLocks noChangeArrowheads="1"/>
          </p:cNvSpPr>
          <p:nvPr/>
        </p:nvSpPr>
        <p:spPr bwMode="auto">
          <a:xfrm>
            <a:off x="3706813" y="5588000"/>
            <a:ext cx="576262" cy="503238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it-IT"/>
          </a:p>
        </p:txBody>
      </p:sp>
      <p:sp>
        <p:nvSpPr>
          <p:cNvPr id="24585" name="Text Box 10"/>
          <p:cNvSpPr txBox="1">
            <a:spLocks noChangeArrowheads="1"/>
          </p:cNvSpPr>
          <p:nvPr/>
        </p:nvSpPr>
        <p:spPr bwMode="auto">
          <a:xfrm>
            <a:off x="3779838" y="5659438"/>
            <a:ext cx="35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it-IT" sz="2000">
                <a:latin typeface="Tahoma" pitchFamily="34" charset="0"/>
              </a:rPr>
              <a:t>H</a:t>
            </a:r>
          </a:p>
        </p:txBody>
      </p:sp>
      <p:sp>
        <p:nvSpPr>
          <p:cNvPr id="24586" name="Rectangle 11"/>
          <p:cNvSpPr>
            <a:spLocks noChangeArrowheads="1"/>
          </p:cNvSpPr>
          <p:nvPr/>
        </p:nvSpPr>
        <p:spPr bwMode="auto">
          <a:xfrm>
            <a:off x="5148263" y="2852738"/>
            <a:ext cx="576262" cy="50323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it-IT"/>
          </a:p>
        </p:txBody>
      </p:sp>
      <p:sp>
        <p:nvSpPr>
          <p:cNvPr id="24587" name="Text Box 12"/>
          <p:cNvSpPr txBox="1">
            <a:spLocks noChangeArrowheads="1"/>
          </p:cNvSpPr>
          <p:nvPr/>
        </p:nvSpPr>
        <p:spPr bwMode="auto">
          <a:xfrm>
            <a:off x="5292725" y="2924175"/>
            <a:ext cx="331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it-IT" sz="2000">
                <a:latin typeface="Tahoma" pitchFamily="34" charset="0"/>
              </a:rPr>
              <a:t>T</a:t>
            </a:r>
          </a:p>
        </p:txBody>
      </p:sp>
      <p:cxnSp>
        <p:nvCxnSpPr>
          <p:cNvPr id="24588" name="AutoShape 13"/>
          <p:cNvCxnSpPr>
            <a:cxnSpLocks noChangeShapeType="1"/>
            <a:stCxn id="24584" idx="1"/>
            <a:endCxn id="24581" idx="2"/>
          </p:cNvCxnSpPr>
          <p:nvPr/>
        </p:nvCxnSpPr>
        <p:spPr bwMode="auto">
          <a:xfrm rot="10800000">
            <a:off x="2771775" y="4741863"/>
            <a:ext cx="915988" cy="10985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9" name="AutoShape 14"/>
          <p:cNvCxnSpPr>
            <a:cxnSpLocks noChangeShapeType="1"/>
            <a:endCxn id="24586" idx="1"/>
          </p:cNvCxnSpPr>
          <p:nvPr/>
        </p:nvCxnSpPr>
        <p:spPr bwMode="auto">
          <a:xfrm flipV="1">
            <a:off x="2771775" y="3105150"/>
            <a:ext cx="2357438" cy="1095375"/>
          </a:xfrm>
          <a:prstGeom prst="bentConnector3">
            <a:avLst>
              <a:gd name="adj1" fmla="val -74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6415" name="AutoShape 15"/>
          <p:cNvCxnSpPr>
            <a:cxnSpLocks noChangeShapeType="1"/>
            <a:stCxn id="24584" idx="1"/>
            <a:endCxn id="24581" idx="2"/>
          </p:cNvCxnSpPr>
          <p:nvPr/>
        </p:nvCxnSpPr>
        <p:spPr bwMode="auto">
          <a:xfrm rot="10800000">
            <a:off x="2771775" y="4741863"/>
            <a:ext cx="915988" cy="1098550"/>
          </a:xfrm>
          <a:prstGeom prst="bentConnector2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6416" name="AutoShape 16"/>
          <p:cNvCxnSpPr>
            <a:cxnSpLocks noChangeShapeType="1"/>
            <a:stCxn id="24584" idx="3"/>
            <a:endCxn id="24600" idx="2"/>
          </p:cNvCxnSpPr>
          <p:nvPr/>
        </p:nvCxnSpPr>
        <p:spPr bwMode="auto">
          <a:xfrm flipV="1">
            <a:off x="4302125" y="4741863"/>
            <a:ext cx="1711325" cy="1098550"/>
          </a:xfrm>
          <a:prstGeom prst="bentConnector2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6417" name="AutoShape 17"/>
          <p:cNvCxnSpPr>
            <a:cxnSpLocks noChangeShapeType="1"/>
            <a:stCxn id="24600" idx="1"/>
            <a:endCxn id="24581" idx="3"/>
          </p:cNvCxnSpPr>
          <p:nvPr/>
        </p:nvCxnSpPr>
        <p:spPr bwMode="auto">
          <a:xfrm rot="10800000">
            <a:off x="3078163" y="4471988"/>
            <a:ext cx="2627312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3" name="Text Box 18"/>
          <p:cNvSpPr txBox="1">
            <a:spLocks noChangeArrowheads="1"/>
          </p:cNvSpPr>
          <p:nvPr/>
        </p:nvSpPr>
        <p:spPr bwMode="auto">
          <a:xfrm>
            <a:off x="6351588" y="5602288"/>
            <a:ext cx="5873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it-IT" dirty="0">
                <a:latin typeface="Tahoma" pitchFamily="34" charset="0"/>
              </a:rPr>
              <a:t>LAN</a:t>
            </a:r>
          </a:p>
        </p:txBody>
      </p:sp>
      <p:sp>
        <p:nvSpPr>
          <p:cNvPr id="24594" name="Text Box 19"/>
          <p:cNvSpPr txBox="1">
            <a:spLocks noChangeArrowheads="1"/>
          </p:cNvSpPr>
          <p:nvPr/>
        </p:nvSpPr>
        <p:spPr bwMode="auto">
          <a:xfrm>
            <a:off x="1042988" y="1916113"/>
            <a:ext cx="77279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it-IT" sz="2400">
                <a:latin typeface="Tahoma" pitchFamily="34" charset="0"/>
              </a:rPr>
              <a:t>The attacker can forge ICMP redirect packet in order to </a:t>
            </a:r>
          </a:p>
          <a:p>
            <a:pPr eaLnBrk="1" hangingPunct="1"/>
            <a:r>
              <a:rPr lang="it-IT" altLang="it-IT" sz="2400">
                <a:latin typeface="Tahoma" pitchFamily="34" charset="0"/>
              </a:rPr>
              <a:t>redirect traffic to himself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3059113" y="4652963"/>
            <a:ext cx="2665412" cy="935037"/>
            <a:chOff x="1927" y="2931"/>
            <a:chExt cx="1633" cy="589"/>
          </a:xfrm>
        </p:grpSpPr>
        <p:sp>
          <p:nvSpPr>
            <p:cNvPr id="24597" name="Line 21"/>
            <p:cNvSpPr>
              <a:spLocks noChangeShapeType="1"/>
            </p:cNvSpPr>
            <p:nvPr/>
          </p:nvSpPr>
          <p:spPr bwMode="auto">
            <a:xfrm>
              <a:off x="1927" y="2975"/>
              <a:ext cx="408" cy="545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598" name="Text Box 22"/>
            <p:cNvSpPr txBox="1">
              <a:spLocks noChangeArrowheads="1"/>
            </p:cNvSpPr>
            <p:nvPr/>
          </p:nvSpPr>
          <p:spPr bwMode="auto">
            <a:xfrm>
              <a:off x="2051" y="2985"/>
              <a:ext cx="132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it-IT" altLang="it-IT">
                  <a:solidFill>
                    <a:schemeClr val="accent1"/>
                  </a:solidFill>
                  <a:latin typeface="Tahoma" pitchFamily="34" charset="0"/>
                </a:rPr>
                <a:t>ICMP redirect to AT</a:t>
              </a:r>
            </a:p>
          </p:txBody>
        </p:sp>
        <p:sp>
          <p:nvSpPr>
            <p:cNvPr id="24599" name="Line 23"/>
            <p:cNvSpPr>
              <a:spLocks noChangeShapeType="1"/>
            </p:cNvSpPr>
            <p:nvPr/>
          </p:nvSpPr>
          <p:spPr bwMode="auto">
            <a:xfrm flipH="1">
              <a:off x="1927" y="2931"/>
              <a:ext cx="1633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cxnSp>
        <p:nvCxnSpPr>
          <p:cNvPr id="486424" name="AutoShape 24"/>
          <p:cNvCxnSpPr>
            <a:cxnSpLocks noChangeShapeType="1"/>
            <a:stCxn id="24581" idx="0"/>
            <a:endCxn id="24586" idx="1"/>
          </p:cNvCxnSpPr>
          <p:nvPr/>
        </p:nvCxnSpPr>
        <p:spPr bwMode="auto">
          <a:xfrm rot="-5400000">
            <a:off x="3402806" y="2474119"/>
            <a:ext cx="1095375" cy="2357438"/>
          </a:xfrm>
          <a:prstGeom prst="bentConnector2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7575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486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8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8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8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Wireless L2 Security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9FC49F73-0371-4713-9AA3-EDC6BD8D2D7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757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frame: Addressing</a:t>
            </a:r>
          </a:p>
        </p:txBody>
      </p:sp>
      <p:sp>
        <p:nvSpPr>
          <p:cNvPr id="58370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5: DataLink Layer</a:t>
            </a:r>
          </a:p>
        </p:txBody>
      </p:sp>
      <p:sp>
        <p:nvSpPr>
          <p:cNvPr id="58371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5-</a:t>
            </a:r>
            <a:fld id="{1BE43869-0400-4BD2-9FA1-44EFBC9170EB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58372" name="Group 2"/>
          <p:cNvGrpSpPr>
            <a:grpSpLocks/>
          </p:cNvGrpSpPr>
          <p:nvPr/>
        </p:nvGrpSpPr>
        <p:grpSpPr bwMode="auto">
          <a:xfrm>
            <a:off x="288925" y="1812925"/>
            <a:ext cx="8077200" cy="985838"/>
            <a:chOff x="240" y="887"/>
            <a:chExt cx="5088" cy="621"/>
          </a:xfrm>
        </p:grpSpPr>
        <p:sp>
          <p:nvSpPr>
            <p:cNvPr id="58382" name="Rectangle 3"/>
            <p:cNvSpPr>
              <a:spLocks noChangeArrowheads="1"/>
            </p:cNvSpPr>
            <p:nvPr/>
          </p:nvSpPr>
          <p:spPr bwMode="auto">
            <a:xfrm>
              <a:off x="24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 dirty="0">
                  <a:latin typeface="Arial" charset="0"/>
                </a:rPr>
                <a:t>frame</a:t>
              </a:r>
            </a:p>
            <a:p>
              <a:pPr algn="ctr" eaLnBrk="1" hangingPunct="1"/>
              <a:r>
                <a:rPr lang="en-US" sz="1600" u="none" dirty="0">
                  <a:latin typeface="Arial" charset="0"/>
                </a:rPr>
                <a:t>control</a:t>
              </a:r>
            </a:p>
          </p:txBody>
        </p:sp>
        <p:sp>
          <p:nvSpPr>
            <p:cNvPr id="58383" name="Rectangle 4"/>
            <p:cNvSpPr>
              <a:spLocks noChangeArrowheads="1"/>
            </p:cNvSpPr>
            <p:nvPr/>
          </p:nvSpPr>
          <p:spPr bwMode="auto">
            <a:xfrm>
              <a:off x="76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duration</a:t>
              </a:r>
            </a:p>
          </p:txBody>
        </p:sp>
        <p:sp>
          <p:nvSpPr>
            <p:cNvPr id="58384" name="Rectangle 5"/>
            <p:cNvSpPr>
              <a:spLocks noChangeArrowheads="1"/>
            </p:cNvSpPr>
            <p:nvPr/>
          </p:nvSpPr>
          <p:spPr bwMode="auto">
            <a:xfrm>
              <a:off x="1296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address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1</a:t>
              </a:r>
            </a:p>
          </p:txBody>
        </p:sp>
        <p:sp>
          <p:nvSpPr>
            <p:cNvPr id="58385" name="Rectangle 6"/>
            <p:cNvSpPr>
              <a:spLocks noChangeArrowheads="1"/>
            </p:cNvSpPr>
            <p:nvPr/>
          </p:nvSpPr>
          <p:spPr bwMode="auto">
            <a:xfrm>
              <a:off x="1824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address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2</a:t>
              </a:r>
            </a:p>
          </p:txBody>
        </p:sp>
        <p:sp>
          <p:nvSpPr>
            <p:cNvPr id="58386" name="Rectangle 7"/>
            <p:cNvSpPr>
              <a:spLocks noChangeArrowheads="1"/>
            </p:cNvSpPr>
            <p:nvPr/>
          </p:nvSpPr>
          <p:spPr bwMode="auto">
            <a:xfrm>
              <a:off x="340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address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4</a:t>
              </a:r>
            </a:p>
          </p:txBody>
        </p:sp>
        <p:sp>
          <p:nvSpPr>
            <p:cNvPr id="58387" name="Rectangle 8"/>
            <p:cNvSpPr>
              <a:spLocks noChangeArrowheads="1"/>
            </p:cNvSpPr>
            <p:nvPr/>
          </p:nvSpPr>
          <p:spPr bwMode="auto">
            <a:xfrm>
              <a:off x="2352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address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3</a:t>
              </a:r>
            </a:p>
          </p:txBody>
        </p:sp>
        <p:sp>
          <p:nvSpPr>
            <p:cNvPr id="58388" name="Rectangle 9"/>
            <p:cNvSpPr>
              <a:spLocks noChangeArrowheads="1"/>
            </p:cNvSpPr>
            <p:nvPr/>
          </p:nvSpPr>
          <p:spPr bwMode="auto">
            <a:xfrm>
              <a:off x="288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it-IT" sz="1600" u="none">
                <a:latin typeface="Arial" charset="0"/>
              </a:endParaRPr>
            </a:p>
          </p:txBody>
        </p:sp>
        <p:sp>
          <p:nvSpPr>
            <p:cNvPr id="58389" name="Rectangle 10"/>
            <p:cNvSpPr>
              <a:spLocks noChangeArrowheads="1"/>
            </p:cNvSpPr>
            <p:nvPr/>
          </p:nvSpPr>
          <p:spPr bwMode="auto">
            <a:xfrm>
              <a:off x="3936" y="1104"/>
              <a:ext cx="86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payload</a:t>
              </a:r>
            </a:p>
          </p:txBody>
        </p:sp>
        <p:sp>
          <p:nvSpPr>
            <p:cNvPr id="58390" name="Rectangle 11"/>
            <p:cNvSpPr>
              <a:spLocks noChangeArrowheads="1"/>
            </p:cNvSpPr>
            <p:nvPr/>
          </p:nvSpPr>
          <p:spPr bwMode="auto">
            <a:xfrm>
              <a:off x="480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CRC</a:t>
              </a:r>
            </a:p>
          </p:txBody>
        </p:sp>
        <p:sp>
          <p:nvSpPr>
            <p:cNvPr id="58391" name="Text Box 12"/>
            <p:cNvSpPr txBox="1">
              <a:spLocks noChangeArrowheads="1"/>
            </p:cNvSpPr>
            <p:nvPr/>
          </p:nvSpPr>
          <p:spPr bwMode="auto">
            <a:xfrm>
              <a:off x="480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 dirty="0">
                  <a:latin typeface="Arial" charset="0"/>
                </a:rPr>
                <a:t>2</a:t>
              </a:r>
            </a:p>
          </p:txBody>
        </p:sp>
        <p:sp>
          <p:nvSpPr>
            <p:cNvPr id="58392" name="Text Box 13"/>
            <p:cNvSpPr txBox="1">
              <a:spLocks noChangeArrowheads="1"/>
            </p:cNvSpPr>
            <p:nvPr/>
          </p:nvSpPr>
          <p:spPr bwMode="auto">
            <a:xfrm>
              <a:off x="960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2</a:t>
              </a:r>
            </a:p>
          </p:txBody>
        </p:sp>
        <p:sp>
          <p:nvSpPr>
            <p:cNvPr id="58393" name="Text Box 14"/>
            <p:cNvSpPr txBox="1">
              <a:spLocks noChangeArrowheads="1"/>
            </p:cNvSpPr>
            <p:nvPr/>
          </p:nvSpPr>
          <p:spPr bwMode="auto">
            <a:xfrm>
              <a:off x="1536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6</a:t>
              </a:r>
            </a:p>
          </p:txBody>
        </p:sp>
        <p:sp>
          <p:nvSpPr>
            <p:cNvPr id="58394" name="Text Box 15"/>
            <p:cNvSpPr txBox="1">
              <a:spLocks noChangeArrowheads="1"/>
            </p:cNvSpPr>
            <p:nvPr/>
          </p:nvSpPr>
          <p:spPr bwMode="auto">
            <a:xfrm>
              <a:off x="2016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6</a:t>
              </a:r>
            </a:p>
          </p:txBody>
        </p:sp>
        <p:sp>
          <p:nvSpPr>
            <p:cNvPr id="58395" name="Text Box 16"/>
            <p:cNvSpPr txBox="1">
              <a:spLocks noChangeArrowheads="1"/>
            </p:cNvSpPr>
            <p:nvPr/>
          </p:nvSpPr>
          <p:spPr bwMode="auto">
            <a:xfrm>
              <a:off x="2544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6</a:t>
              </a:r>
            </a:p>
          </p:txBody>
        </p:sp>
        <p:sp>
          <p:nvSpPr>
            <p:cNvPr id="58396" name="Text Box 17"/>
            <p:cNvSpPr txBox="1">
              <a:spLocks noChangeArrowheads="1"/>
            </p:cNvSpPr>
            <p:nvPr/>
          </p:nvSpPr>
          <p:spPr bwMode="auto">
            <a:xfrm>
              <a:off x="3072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2</a:t>
              </a:r>
            </a:p>
          </p:txBody>
        </p:sp>
        <p:sp>
          <p:nvSpPr>
            <p:cNvPr id="58397" name="Text Box 18"/>
            <p:cNvSpPr txBox="1">
              <a:spLocks noChangeArrowheads="1"/>
            </p:cNvSpPr>
            <p:nvPr/>
          </p:nvSpPr>
          <p:spPr bwMode="auto">
            <a:xfrm>
              <a:off x="3638" y="8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6</a:t>
              </a:r>
            </a:p>
          </p:txBody>
        </p:sp>
        <p:sp>
          <p:nvSpPr>
            <p:cNvPr id="58398" name="Text Box 19"/>
            <p:cNvSpPr txBox="1">
              <a:spLocks noChangeArrowheads="1"/>
            </p:cNvSpPr>
            <p:nvPr/>
          </p:nvSpPr>
          <p:spPr bwMode="auto">
            <a:xfrm>
              <a:off x="4032" y="912"/>
              <a:ext cx="6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0 - 2312</a:t>
              </a:r>
            </a:p>
          </p:txBody>
        </p:sp>
        <p:sp>
          <p:nvSpPr>
            <p:cNvPr id="58399" name="Text Box 20"/>
            <p:cNvSpPr txBox="1">
              <a:spLocks noChangeArrowheads="1"/>
            </p:cNvSpPr>
            <p:nvPr/>
          </p:nvSpPr>
          <p:spPr bwMode="auto">
            <a:xfrm>
              <a:off x="4982" y="8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4</a:t>
              </a:r>
            </a:p>
          </p:txBody>
        </p:sp>
        <p:sp>
          <p:nvSpPr>
            <p:cNvPr id="58400" name="Text Box 21"/>
            <p:cNvSpPr txBox="1">
              <a:spLocks noChangeArrowheads="1"/>
            </p:cNvSpPr>
            <p:nvPr/>
          </p:nvSpPr>
          <p:spPr bwMode="auto">
            <a:xfrm>
              <a:off x="2918" y="1142"/>
              <a:ext cx="50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/>
              <a:r>
                <a:rPr lang="en-US" sz="1600" u="none">
                  <a:latin typeface="Arial" charset="0"/>
                </a:rPr>
                <a:t>seq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control</a:t>
              </a:r>
            </a:p>
          </p:txBody>
        </p:sp>
      </p:grpSp>
      <p:sp>
        <p:nvSpPr>
          <p:cNvPr id="58374" name="Text Box 23"/>
          <p:cNvSpPr txBox="1">
            <a:spLocks noChangeArrowheads="1"/>
          </p:cNvSpPr>
          <p:nvPr/>
        </p:nvSpPr>
        <p:spPr bwMode="auto">
          <a:xfrm>
            <a:off x="823913" y="4719638"/>
            <a:ext cx="32784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 dirty="0">
                <a:solidFill>
                  <a:srgbClr val="FF0000"/>
                </a:solidFill>
              </a:rPr>
              <a:t>Address 2:</a:t>
            </a:r>
            <a:r>
              <a:rPr lang="en-US" u="none" dirty="0"/>
              <a:t> </a:t>
            </a:r>
            <a:r>
              <a:rPr lang="en-US" u="none" dirty="0" err="1"/>
              <a:t>src</a:t>
            </a:r>
            <a:r>
              <a:rPr lang="en-US" u="none" dirty="0"/>
              <a:t> MAC address</a:t>
            </a:r>
          </a:p>
        </p:txBody>
      </p:sp>
      <p:sp>
        <p:nvSpPr>
          <p:cNvPr id="58375" name="Line 24"/>
          <p:cNvSpPr>
            <a:spLocks noChangeShapeType="1"/>
          </p:cNvSpPr>
          <p:nvPr/>
        </p:nvSpPr>
        <p:spPr bwMode="auto">
          <a:xfrm flipV="1">
            <a:off x="974725" y="2835275"/>
            <a:ext cx="1235075" cy="7302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8376" name="Line 25"/>
          <p:cNvSpPr>
            <a:spLocks noChangeShapeType="1"/>
          </p:cNvSpPr>
          <p:nvPr/>
        </p:nvSpPr>
        <p:spPr bwMode="auto">
          <a:xfrm flipH="1" flipV="1">
            <a:off x="3186113" y="2849563"/>
            <a:ext cx="44450" cy="18732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8377" name="Text Box 26"/>
          <p:cNvSpPr txBox="1">
            <a:spLocks noChangeArrowheads="1"/>
          </p:cNvSpPr>
          <p:nvPr/>
        </p:nvSpPr>
        <p:spPr bwMode="auto">
          <a:xfrm>
            <a:off x="274638" y="3486150"/>
            <a:ext cx="32576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 dirty="0">
                <a:solidFill>
                  <a:srgbClr val="FF0000"/>
                </a:solidFill>
              </a:rPr>
              <a:t>Address 1:</a:t>
            </a:r>
            <a:r>
              <a:rPr lang="en-US" u="none" dirty="0"/>
              <a:t> </a:t>
            </a:r>
            <a:r>
              <a:rPr lang="en-US" u="none" dirty="0" err="1"/>
              <a:t>dst</a:t>
            </a:r>
            <a:r>
              <a:rPr lang="en-US" u="none" dirty="0"/>
              <a:t> MAC address</a:t>
            </a:r>
          </a:p>
        </p:txBody>
      </p:sp>
      <p:sp>
        <p:nvSpPr>
          <p:cNvPr id="58378" name="Line 27"/>
          <p:cNvSpPr>
            <a:spLocks noChangeShapeType="1"/>
          </p:cNvSpPr>
          <p:nvPr/>
        </p:nvSpPr>
        <p:spPr bwMode="auto">
          <a:xfrm flipH="1" flipV="1">
            <a:off x="3978275" y="2879725"/>
            <a:ext cx="609600" cy="8366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8379" name="Text Box 28"/>
          <p:cNvSpPr txBox="1">
            <a:spLocks noChangeArrowheads="1"/>
          </p:cNvSpPr>
          <p:nvPr/>
        </p:nvSpPr>
        <p:spPr bwMode="auto">
          <a:xfrm>
            <a:off x="3598863" y="3851275"/>
            <a:ext cx="30495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solidFill>
                  <a:srgbClr val="FF0000"/>
                </a:solidFill>
              </a:rPr>
              <a:t>Address 3:</a:t>
            </a:r>
            <a:r>
              <a:rPr lang="en-US" u="none"/>
              <a:t> MAC address</a:t>
            </a:r>
          </a:p>
          <a:p>
            <a:r>
              <a:rPr lang="en-US" u="none"/>
              <a:t>BSSID</a:t>
            </a:r>
          </a:p>
        </p:txBody>
      </p:sp>
      <p:sp>
        <p:nvSpPr>
          <p:cNvPr id="58380" name="Text Box 29"/>
          <p:cNvSpPr txBox="1">
            <a:spLocks noChangeArrowheads="1"/>
          </p:cNvSpPr>
          <p:nvPr/>
        </p:nvSpPr>
        <p:spPr bwMode="auto">
          <a:xfrm>
            <a:off x="5838825" y="3021013"/>
            <a:ext cx="26066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 dirty="0">
                <a:solidFill>
                  <a:srgbClr val="FF0000"/>
                </a:solidFill>
              </a:rPr>
              <a:t>Address 3:</a:t>
            </a:r>
            <a:r>
              <a:rPr lang="en-US" u="none" dirty="0"/>
              <a:t> Used in WDS</a:t>
            </a:r>
          </a:p>
        </p:txBody>
      </p:sp>
      <p:sp>
        <p:nvSpPr>
          <p:cNvPr id="58381" name="Line 30"/>
          <p:cNvSpPr>
            <a:spLocks noChangeShapeType="1"/>
          </p:cNvSpPr>
          <p:nvPr/>
        </p:nvSpPr>
        <p:spPr bwMode="auto">
          <a:xfrm flipH="1" flipV="1">
            <a:off x="5594350" y="2833688"/>
            <a:ext cx="290513" cy="3794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8550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Segnaposto piè di pagina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5: DataLink Layer</a:t>
            </a:r>
          </a:p>
        </p:txBody>
      </p:sp>
      <p:sp>
        <p:nvSpPr>
          <p:cNvPr id="13319" name="Segnaposto numero diapositiva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5-</a:t>
            </a:r>
            <a:fld id="{6FA52996-75FF-4F70-8363-EB3AF9C09A20}" type="slidenum">
              <a:rPr lang="en-US" u="none" smtClean="0">
                <a:latin typeface="Arial" charset="0"/>
              </a:rPr>
              <a:pPr/>
              <a:t>33</a:t>
            </a:fld>
            <a:endParaRPr lang="en-US" u="none">
              <a:latin typeface="Arial" charset="0"/>
            </a:endParaRPr>
          </a:p>
        </p:txBody>
      </p:sp>
      <p:sp>
        <p:nvSpPr>
          <p:cNvPr id="13320" name="Oval 2"/>
          <p:cNvSpPr>
            <a:spLocks noChangeArrowheads="1"/>
          </p:cNvSpPr>
          <p:nvPr/>
        </p:nvSpPr>
        <p:spPr bwMode="auto">
          <a:xfrm>
            <a:off x="1601788" y="1216025"/>
            <a:ext cx="2454275" cy="2374900"/>
          </a:xfrm>
          <a:prstGeom prst="ellipse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3321" name="Line 3"/>
          <p:cNvSpPr>
            <a:spLocks noChangeShapeType="1"/>
          </p:cNvSpPr>
          <p:nvPr/>
        </p:nvSpPr>
        <p:spPr bwMode="auto">
          <a:xfrm>
            <a:off x="3581400" y="272891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3322" name="Line 4"/>
          <p:cNvSpPr>
            <a:spLocks noChangeShapeType="1"/>
          </p:cNvSpPr>
          <p:nvPr/>
        </p:nvSpPr>
        <p:spPr bwMode="auto">
          <a:xfrm flipV="1">
            <a:off x="5257800" y="2271713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13323" name="Group 5"/>
          <p:cNvGrpSpPr>
            <a:grpSpLocks/>
          </p:cNvGrpSpPr>
          <p:nvPr/>
        </p:nvGrpSpPr>
        <p:grpSpPr bwMode="auto">
          <a:xfrm>
            <a:off x="6019800" y="1433513"/>
            <a:ext cx="2362200" cy="1762125"/>
            <a:chOff x="3744" y="1392"/>
            <a:chExt cx="1488" cy="1110"/>
          </a:xfrm>
        </p:grpSpPr>
        <p:sp>
          <p:nvSpPr>
            <p:cNvPr id="13424" name="Freeform 6"/>
            <p:cNvSpPr>
              <a:spLocks/>
            </p:cNvSpPr>
            <p:nvPr/>
          </p:nvSpPr>
          <p:spPr bwMode="auto">
            <a:xfrm>
              <a:off x="3744" y="1392"/>
              <a:ext cx="1488" cy="1110"/>
            </a:xfrm>
            <a:custGeom>
              <a:avLst/>
              <a:gdLst>
                <a:gd name="T0" fmla="*/ 9 w 2135"/>
                <a:gd name="T1" fmla="*/ 194 h 1662"/>
                <a:gd name="T2" fmla="*/ 36 w 2135"/>
                <a:gd name="T3" fmla="*/ 23 h 1662"/>
                <a:gd name="T4" fmla="*/ 222 w 2135"/>
                <a:gd name="T5" fmla="*/ 58 h 1662"/>
                <a:gd name="T6" fmla="*/ 410 w 2135"/>
                <a:gd name="T7" fmla="*/ 30 h 1662"/>
                <a:gd name="T8" fmla="*/ 677 w 2135"/>
                <a:gd name="T9" fmla="*/ 121 h 1662"/>
                <a:gd name="T10" fmla="*/ 682 w 2135"/>
                <a:gd name="T11" fmla="*/ 341 h 1662"/>
                <a:gd name="T12" fmla="*/ 535 w 2135"/>
                <a:gd name="T13" fmla="*/ 477 h 1662"/>
                <a:gd name="T14" fmla="*/ 275 w 2135"/>
                <a:gd name="T15" fmla="*/ 451 h 1662"/>
                <a:gd name="T16" fmla="*/ 169 w 2135"/>
                <a:gd name="T17" fmla="*/ 378 h 1662"/>
                <a:gd name="T18" fmla="*/ 62 w 2135"/>
                <a:gd name="T19" fmla="*/ 318 h 1662"/>
                <a:gd name="T20" fmla="*/ 9 w 2135"/>
                <a:gd name="T21" fmla="*/ 194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425" name="Text Box 7"/>
            <p:cNvSpPr txBox="1">
              <a:spLocks noChangeArrowheads="1"/>
            </p:cNvSpPr>
            <p:nvPr/>
          </p:nvSpPr>
          <p:spPr bwMode="auto">
            <a:xfrm>
              <a:off x="4128" y="1776"/>
              <a:ext cx="7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/>
                <a:t>Internet</a:t>
              </a:r>
            </a:p>
          </p:txBody>
        </p:sp>
      </p:grpSp>
      <p:grpSp>
        <p:nvGrpSpPr>
          <p:cNvPr id="13324" name="Group 8"/>
          <p:cNvGrpSpPr>
            <a:grpSpLocks/>
          </p:cNvGrpSpPr>
          <p:nvPr/>
        </p:nvGrpSpPr>
        <p:grpSpPr bwMode="auto">
          <a:xfrm>
            <a:off x="4699000" y="2284413"/>
            <a:ext cx="876300" cy="525462"/>
            <a:chOff x="2960" y="1439"/>
            <a:chExt cx="552" cy="331"/>
          </a:xfrm>
        </p:grpSpPr>
        <p:grpSp>
          <p:nvGrpSpPr>
            <p:cNvPr id="13409" name="Group 9"/>
            <p:cNvGrpSpPr>
              <a:grpSpLocks/>
            </p:cNvGrpSpPr>
            <p:nvPr/>
          </p:nvGrpSpPr>
          <p:grpSpPr bwMode="auto">
            <a:xfrm>
              <a:off x="3024" y="1623"/>
              <a:ext cx="315" cy="147"/>
              <a:chOff x="3600" y="219"/>
              <a:chExt cx="360" cy="175"/>
            </a:xfrm>
          </p:grpSpPr>
          <p:sp>
            <p:nvSpPr>
              <p:cNvPr id="13411" name="Oval 10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412" name="Line 11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413" name="Line 12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414" name="Rectangle 13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it-IT" sz="2400" u="none">
                  <a:latin typeface="Times New Roman" pitchFamily="18" charset="0"/>
                </a:endParaRPr>
              </a:p>
            </p:txBody>
          </p:sp>
          <p:sp>
            <p:nvSpPr>
              <p:cNvPr id="13415" name="Oval 14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grpSp>
            <p:nvGrpSpPr>
              <p:cNvPr id="13416" name="Group 15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3421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13422" name="Line 1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13423" name="Line 1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</p:grpSp>
          <p:grpSp>
            <p:nvGrpSpPr>
              <p:cNvPr id="13417" name="Group 19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3418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13419" name="Line 2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13420" name="Line 2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</p:grpSp>
        </p:grpSp>
        <p:sp>
          <p:nvSpPr>
            <p:cNvPr id="13410" name="Text Box 23"/>
            <p:cNvSpPr txBox="1">
              <a:spLocks noChangeArrowheads="1"/>
            </p:cNvSpPr>
            <p:nvPr/>
          </p:nvSpPr>
          <p:spPr bwMode="auto">
            <a:xfrm>
              <a:off x="2960" y="1439"/>
              <a:ext cx="5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/>
                <a:t>router</a:t>
              </a:r>
            </a:p>
          </p:txBody>
        </p:sp>
      </p:grpSp>
      <p:grpSp>
        <p:nvGrpSpPr>
          <p:cNvPr id="13325" name="Group 24"/>
          <p:cNvGrpSpPr>
            <a:grpSpLocks/>
          </p:cNvGrpSpPr>
          <p:nvPr/>
        </p:nvGrpSpPr>
        <p:grpSpPr bwMode="auto">
          <a:xfrm>
            <a:off x="3022600" y="2157413"/>
            <a:ext cx="935038" cy="1039812"/>
            <a:chOff x="1952" y="1032"/>
            <a:chExt cx="589" cy="655"/>
          </a:xfrm>
        </p:grpSpPr>
        <p:sp>
          <p:nvSpPr>
            <p:cNvPr id="13389" name="Text Box 25"/>
            <p:cNvSpPr txBox="1">
              <a:spLocks noChangeArrowheads="1"/>
            </p:cNvSpPr>
            <p:nvPr/>
          </p:nvSpPr>
          <p:spPr bwMode="auto">
            <a:xfrm>
              <a:off x="2080" y="1456"/>
              <a:ext cx="2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/>
                <a:t>AP</a:t>
              </a:r>
            </a:p>
          </p:txBody>
        </p:sp>
        <p:grpSp>
          <p:nvGrpSpPr>
            <p:cNvPr id="13390" name="Group 26"/>
            <p:cNvGrpSpPr>
              <a:grpSpLocks/>
            </p:cNvGrpSpPr>
            <p:nvPr/>
          </p:nvGrpSpPr>
          <p:grpSpPr bwMode="auto">
            <a:xfrm>
              <a:off x="1952" y="1032"/>
              <a:ext cx="589" cy="440"/>
              <a:chOff x="1160" y="2192"/>
              <a:chExt cx="589" cy="440"/>
            </a:xfrm>
          </p:grpSpPr>
          <p:pic>
            <p:nvPicPr>
              <p:cNvPr id="13391" name="Picture 27" descr="31u_bnrz[1]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5400000">
                <a:off x="1349" y="2458"/>
                <a:ext cx="21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92" name="AutoShape 28"/>
              <p:cNvSpPr>
                <a:spLocks noChangeAspect="1" noChangeArrowheads="1" noTextEdit="1"/>
              </p:cNvSpPr>
              <p:nvPr/>
            </p:nvSpPr>
            <p:spPr bwMode="auto">
              <a:xfrm>
                <a:off x="1160" y="2192"/>
                <a:ext cx="589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393" name="Freeform 29"/>
              <p:cNvSpPr>
                <a:spLocks/>
              </p:cNvSpPr>
              <p:nvPr/>
            </p:nvSpPr>
            <p:spPr bwMode="auto">
              <a:xfrm>
                <a:off x="1283" y="2231"/>
                <a:ext cx="83" cy="102"/>
              </a:xfrm>
              <a:custGeom>
                <a:avLst/>
                <a:gdLst>
                  <a:gd name="T0" fmla="*/ 3 w 247"/>
                  <a:gd name="T1" fmla="*/ 4 h 203"/>
                  <a:gd name="T2" fmla="*/ 3 w 247"/>
                  <a:gd name="T3" fmla="*/ 5 h 203"/>
                  <a:gd name="T4" fmla="*/ 2 w 247"/>
                  <a:gd name="T5" fmla="*/ 6 h 203"/>
                  <a:gd name="T6" fmla="*/ 1 w 247"/>
                  <a:gd name="T7" fmla="*/ 7 h 203"/>
                  <a:gd name="T8" fmla="*/ 1 w 247"/>
                  <a:gd name="T9" fmla="*/ 9 h 203"/>
                  <a:gd name="T10" fmla="*/ 1 w 247"/>
                  <a:gd name="T11" fmla="*/ 10 h 203"/>
                  <a:gd name="T12" fmla="*/ 0 w 247"/>
                  <a:gd name="T13" fmla="*/ 12 h 203"/>
                  <a:gd name="T14" fmla="*/ 0 w 247"/>
                  <a:gd name="T15" fmla="*/ 14 h 203"/>
                  <a:gd name="T16" fmla="*/ 0 w 247"/>
                  <a:gd name="T17" fmla="*/ 16 h 203"/>
                  <a:gd name="T18" fmla="*/ 0 w 247"/>
                  <a:gd name="T19" fmla="*/ 19 h 203"/>
                  <a:gd name="T20" fmla="*/ 1 w 247"/>
                  <a:gd name="T21" fmla="*/ 21 h 203"/>
                  <a:gd name="T22" fmla="*/ 1 w 247"/>
                  <a:gd name="T23" fmla="*/ 23 h 203"/>
                  <a:gd name="T24" fmla="*/ 2 w 247"/>
                  <a:gd name="T25" fmla="*/ 24 h 203"/>
                  <a:gd name="T26" fmla="*/ 3 w 247"/>
                  <a:gd name="T27" fmla="*/ 25 h 203"/>
                  <a:gd name="T28" fmla="*/ 4 w 247"/>
                  <a:gd name="T29" fmla="*/ 26 h 203"/>
                  <a:gd name="T30" fmla="*/ 5 w 247"/>
                  <a:gd name="T31" fmla="*/ 26 h 203"/>
                  <a:gd name="T32" fmla="*/ 6 w 247"/>
                  <a:gd name="T33" fmla="*/ 25 h 203"/>
                  <a:gd name="T34" fmla="*/ 6 w 247"/>
                  <a:gd name="T35" fmla="*/ 25 h 203"/>
                  <a:gd name="T36" fmla="*/ 7 w 247"/>
                  <a:gd name="T37" fmla="*/ 25 h 203"/>
                  <a:gd name="T38" fmla="*/ 7 w 247"/>
                  <a:gd name="T39" fmla="*/ 25 h 203"/>
                  <a:gd name="T40" fmla="*/ 7 w 247"/>
                  <a:gd name="T41" fmla="*/ 24 h 203"/>
                  <a:gd name="T42" fmla="*/ 7 w 247"/>
                  <a:gd name="T43" fmla="*/ 24 h 203"/>
                  <a:gd name="T44" fmla="*/ 6 w 247"/>
                  <a:gd name="T45" fmla="*/ 23 h 203"/>
                  <a:gd name="T46" fmla="*/ 6 w 247"/>
                  <a:gd name="T47" fmla="*/ 23 h 203"/>
                  <a:gd name="T48" fmla="*/ 6 w 247"/>
                  <a:gd name="T49" fmla="*/ 22 h 203"/>
                  <a:gd name="T50" fmla="*/ 5 w 247"/>
                  <a:gd name="T51" fmla="*/ 22 h 203"/>
                  <a:gd name="T52" fmla="*/ 5 w 247"/>
                  <a:gd name="T53" fmla="*/ 22 h 203"/>
                  <a:gd name="T54" fmla="*/ 4 w 247"/>
                  <a:gd name="T55" fmla="*/ 22 h 203"/>
                  <a:gd name="T56" fmla="*/ 4 w 247"/>
                  <a:gd name="T57" fmla="*/ 21 h 203"/>
                  <a:gd name="T58" fmla="*/ 3 w 247"/>
                  <a:gd name="T59" fmla="*/ 21 h 203"/>
                  <a:gd name="T60" fmla="*/ 3 w 247"/>
                  <a:gd name="T61" fmla="*/ 20 h 203"/>
                  <a:gd name="T62" fmla="*/ 2 w 247"/>
                  <a:gd name="T63" fmla="*/ 20 h 203"/>
                  <a:gd name="T64" fmla="*/ 2 w 247"/>
                  <a:gd name="T65" fmla="*/ 19 h 203"/>
                  <a:gd name="T66" fmla="*/ 2 w 247"/>
                  <a:gd name="T67" fmla="*/ 14 h 203"/>
                  <a:gd name="T68" fmla="*/ 2 w 247"/>
                  <a:gd name="T69" fmla="*/ 11 h 203"/>
                  <a:gd name="T70" fmla="*/ 3 w 247"/>
                  <a:gd name="T71" fmla="*/ 8 h 203"/>
                  <a:gd name="T72" fmla="*/ 4 w 247"/>
                  <a:gd name="T73" fmla="*/ 6 h 203"/>
                  <a:gd name="T74" fmla="*/ 6 w 247"/>
                  <a:gd name="T75" fmla="*/ 4 h 203"/>
                  <a:gd name="T76" fmla="*/ 7 w 247"/>
                  <a:gd name="T77" fmla="*/ 3 h 203"/>
                  <a:gd name="T78" fmla="*/ 8 w 247"/>
                  <a:gd name="T79" fmla="*/ 2 h 203"/>
                  <a:gd name="T80" fmla="*/ 9 w 247"/>
                  <a:gd name="T81" fmla="*/ 1 h 203"/>
                  <a:gd name="T82" fmla="*/ 9 w 247"/>
                  <a:gd name="T83" fmla="*/ 1 h 203"/>
                  <a:gd name="T84" fmla="*/ 8 w 247"/>
                  <a:gd name="T85" fmla="*/ 0 h 203"/>
                  <a:gd name="T86" fmla="*/ 7 w 247"/>
                  <a:gd name="T87" fmla="*/ 1 h 203"/>
                  <a:gd name="T88" fmla="*/ 6 w 247"/>
                  <a:gd name="T89" fmla="*/ 1 h 203"/>
                  <a:gd name="T90" fmla="*/ 6 w 247"/>
                  <a:gd name="T91" fmla="*/ 2 h 203"/>
                  <a:gd name="T92" fmla="*/ 5 w 247"/>
                  <a:gd name="T93" fmla="*/ 2 h 203"/>
                  <a:gd name="T94" fmla="*/ 4 w 247"/>
                  <a:gd name="T95" fmla="*/ 3 h 203"/>
                  <a:gd name="T96" fmla="*/ 3 w 247"/>
                  <a:gd name="T97" fmla="*/ 4 h 203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247"/>
                  <a:gd name="T148" fmla="*/ 0 h 203"/>
                  <a:gd name="T149" fmla="*/ 247 w 247"/>
                  <a:gd name="T150" fmla="*/ 203 h 203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247" h="203">
                    <a:moveTo>
                      <a:pt x="87" y="26"/>
                    </a:moveTo>
                    <a:lnTo>
                      <a:pt x="68" y="34"/>
                    </a:lnTo>
                    <a:lnTo>
                      <a:pt x="52" y="44"/>
                    </a:lnTo>
                    <a:lnTo>
                      <a:pt x="38" y="55"/>
                    </a:lnTo>
                    <a:lnTo>
                      <a:pt x="25" y="67"/>
                    </a:lnTo>
                    <a:lnTo>
                      <a:pt x="14" y="80"/>
                    </a:lnTo>
                    <a:lnTo>
                      <a:pt x="7" y="94"/>
                    </a:lnTo>
                    <a:lnTo>
                      <a:pt x="3" y="109"/>
                    </a:lnTo>
                    <a:lnTo>
                      <a:pt x="0" y="124"/>
                    </a:lnTo>
                    <a:lnTo>
                      <a:pt x="3" y="145"/>
                    </a:lnTo>
                    <a:lnTo>
                      <a:pt x="14" y="163"/>
                    </a:lnTo>
                    <a:lnTo>
                      <a:pt x="32" y="178"/>
                    </a:lnTo>
                    <a:lnTo>
                      <a:pt x="55" y="189"/>
                    </a:lnTo>
                    <a:lnTo>
                      <a:pt x="81" y="198"/>
                    </a:lnTo>
                    <a:lnTo>
                      <a:pt x="109" y="202"/>
                    </a:lnTo>
                    <a:lnTo>
                      <a:pt x="138" y="203"/>
                    </a:lnTo>
                    <a:lnTo>
                      <a:pt x="165" y="200"/>
                    </a:lnTo>
                    <a:lnTo>
                      <a:pt x="171" y="200"/>
                    </a:lnTo>
                    <a:lnTo>
                      <a:pt x="177" y="198"/>
                    </a:lnTo>
                    <a:lnTo>
                      <a:pt x="181" y="195"/>
                    </a:lnTo>
                    <a:lnTo>
                      <a:pt x="183" y="191"/>
                    </a:lnTo>
                    <a:lnTo>
                      <a:pt x="180" y="186"/>
                    </a:lnTo>
                    <a:lnTo>
                      <a:pt x="174" y="182"/>
                    </a:lnTo>
                    <a:lnTo>
                      <a:pt x="167" y="178"/>
                    </a:lnTo>
                    <a:lnTo>
                      <a:pt x="160" y="176"/>
                    </a:lnTo>
                    <a:lnTo>
                      <a:pt x="145" y="173"/>
                    </a:lnTo>
                    <a:lnTo>
                      <a:pt x="131" y="171"/>
                    </a:lnTo>
                    <a:lnTo>
                      <a:pt x="116" y="169"/>
                    </a:lnTo>
                    <a:lnTo>
                      <a:pt x="103" y="167"/>
                    </a:lnTo>
                    <a:lnTo>
                      <a:pt x="90" y="164"/>
                    </a:lnTo>
                    <a:lnTo>
                      <a:pt x="77" y="160"/>
                    </a:lnTo>
                    <a:lnTo>
                      <a:pt x="65" y="154"/>
                    </a:lnTo>
                    <a:lnTo>
                      <a:pt x="54" y="146"/>
                    </a:lnTo>
                    <a:lnTo>
                      <a:pt x="49" y="112"/>
                    </a:lnTo>
                    <a:lnTo>
                      <a:pt x="61" y="84"/>
                    </a:lnTo>
                    <a:lnTo>
                      <a:pt x="84" y="62"/>
                    </a:lnTo>
                    <a:lnTo>
                      <a:pt x="116" y="44"/>
                    </a:lnTo>
                    <a:lnTo>
                      <a:pt x="151" y="30"/>
                    </a:lnTo>
                    <a:lnTo>
                      <a:pt x="187" y="19"/>
                    </a:lnTo>
                    <a:lnTo>
                      <a:pt x="220" y="11"/>
                    </a:lnTo>
                    <a:lnTo>
                      <a:pt x="247" y="4"/>
                    </a:lnTo>
                    <a:lnTo>
                      <a:pt x="231" y="1"/>
                    </a:lnTo>
                    <a:lnTo>
                      <a:pt x="213" y="0"/>
                    </a:lnTo>
                    <a:lnTo>
                      <a:pt x="193" y="2"/>
                    </a:lnTo>
                    <a:lnTo>
                      <a:pt x="171" y="4"/>
                    </a:lnTo>
                    <a:lnTo>
                      <a:pt x="149" y="9"/>
                    </a:lnTo>
                    <a:lnTo>
                      <a:pt x="128" y="14"/>
                    </a:lnTo>
                    <a:lnTo>
                      <a:pt x="106" y="20"/>
                    </a:lnTo>
                    <a:lnTo>
                      <a:pt x="87" y="2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394" name="Freeform 30"/>
              <p:cNvSpPr>
                <a:spLocks/>
              </p:cNvSpPr>
              <p:nvPr/>
            </p:nvSpPr>
            <p:spPr bwMode="auto">
              <a:xfrm>
                <a:off x="1424" y="2230"/>
                <a:ext cx="52" cy="79"/>
              </a:xfrm>
              <a:custGeom>
                <a:avLst/>
                <a:gdLst>
                  <a:gd name="T0" fmla="*/ 5 w 158"/>
                  <a:gd name="T1" fmla="*/ 6 h 158"/>
                  <a:gd name="T2" fmla="*/ 5 w 158"/>
                  <a:gd name="T3" fmla="*/ 9 h 158"/>
                  <a:gd name="T4" fmla="*/ 5 w 158"/>
                  <a:gd name="T5" fmla="*/ 10 h 158"/>
                  <a:gd name="T6" fmla="*/ 5 w 158"/>
                  <a:gd name="T7" fmla="*/ 11 h 158"/>
                  <a:gd name="T8" fmla="*/ 4 w 158"/>
                  <a:gd name="T9" fmla="*/ 13 h 158"/>
                  <a:gd name="T10" fmla="*/ 3 w 158"/>
                  <a:gd name="T11" fmla="*/ 14 h 158"/>
                  <a:gd name="T12" fmla="*/ 3 w 158"/>
                  <a:gd name="T13" fmla="*/ 15 h 158"/>
                  <a:gd name="T14" fmla="*/ 2 w 158"/>
                  <a:gd name="T15" fmla="*/ 17 h 158"/>
                  <a:gd name="T16" fmla="*/ 1 w 158"/>
                  <a:gd name="T17" fmla="*/ 18 h 158"/>
                  <a:gd name="T18" fmla="*/ 1 w 158"/>
                  <a:gd name="T19" fmla="*/ 19 h 158"/>
                  <a:gd name="T20" fmla="*/ 1 w 158"/>
                  <a:gd name="T21" fmla="*/ 19 h 158"/>
                  <a:gd name="T22" fmla="*/ 1 w 158"/>
                  <a:gd name="T23" fmla="*/ 19 h 158"/>
                  <a:gd name="T24" fmla="*/ 1 w 158"/>
                  <a:gd name="T25" fmla="*/ 20 h 158"/>
                  <a:gd name="T26" fmla="*/ 1 w 158"/>
                  <a:gd name="T27" fmla="*/ 20 h 158"/>
                  <a:gd name="T28" fmla="*/ 2 w 158"/>
                  <a:gd name="T29" fmla="*/ 20 h 158"/>
                  <a:gd name="T30" fmla="*/ 2 w 158"/>
                  <a:gd name="T31" fmla="*/ 20 h 158"/>
                  <a:gd name="T32" fmla="*/ 2 w 158"/>
                  <a:gd name="T33" fmla="*/ 20 h 158"/>
                  <a:gd name="T34" fmla="*/ 3 w 158"/>
                  <a:gd name="T35" fmla="*/ 19 h 158"/>
                  <a:gd name="T36" fmla="*/ 3 w 158"/>
                  <a:gd name="T37" fmla="*/ 18 h 158"/>
                  <a:gd name="T38" fmla="*/ 4 w 158"/>
                  <a:gd name="T39" fmla="*/ 15 h 158"/>
                  <a:gd name="T40" fmla="*/ 5 w 158"/>
                  <a:gd name="T41" fmla="*/ 14 h 158"/>
                  <a:gd name="T42" fmla="*/ 5 w 158"/>
                  <a:gd name="T43" fmla="*/ 12 h 158"/>
                  <a:gd name="T44" fmla="*/ 6 w 158"/>
                  <a:gd name="T45" fmla="*/ 10 h 158"/>
                  <a:gd name="T46" fmla="*/ 6 w 158"/>
                  <a:gd name="T47" fmla="*/ 9 h 158"/>
                  <a:gd name="T48" fmla="*/ 5 w 158"/>
                  <a:gd name="T49" fmla="*/ 6 h 158"/>
                  <a:gd name="T50" fmla="*/ 5 w 158"/>
                  <a:gd name="T51" fmla="*/ 5 h 158"/>
                  <a:gd name="T52" fmla="*/ 4 w 158"/>
                  <a:gd name="T53" fmla="*/ 2 h 158"/>
                  <a:gd name="T54" fmla="*/ 4 w 158"/>
                  <a:gd name="T55" fmla="*/ 1 h 158"/>
                  <a:gd name="T56" fmla="*/ 3 w 158"/>
                  <a:gd name="T57" fmla="*/ 1 h 158"/>
                  <a:gd name="T58" fmla="*/ 2 w 158"/>
                  <a:gd name="T59" fmla="*/ 1 h 158"/>
                  <a:gd name="T60" fmla="*/ 1 w 158"/>
                  <a:gd name="T61" fmla="*/ 0 h 158"/>
                  <a:gd name="T62" fmla="*/ 0 w 158"/>
                  <a:gd name="T63" fmla="*/ 0 h 158"/>
                  <a:gd name="T64" fmla="*/ 0 w 158"/>
                  <a:gd name="T65" fmla="*/ 1 h 158"/>
                  <a:gd name="T66" fmla="*/ 1 w 158"/>
                  <a:gd name="T67" fmla="*/ 1 h 158"/>
                  <a:gd name="T68" fmla="*/ 1 w 158"/>
                  <a:gd name="T69" fmla="*/ 1 h 158"/>
                  <a:gd name="T70" fmla="*/ 2 w 158"/>
                  <a:gd name="T71" fmla="*/ 2 h 158"/>
                  <a:gd name="T72" fmla="*/ 3 w 158"/>
                  <a:gd name="T73" fmla="*/ 2 h 158"/>
                  <a:gd name="T74" fmla="*/ 3 w 158"/>
                  <a:gd name="T75" fmla="*/ 3 h 158"/>
                  <a:gd name="T76" fmla="*/ 4 w 158"/>
                  <a:gd name="T77" fmla="*/ 5 h 158"/>
                  <a:gd name="T78" fmla="*/ 4 w 158"/>
                  <a:gd name="T79" fmla="*/ 5 h 158"/>
                  <a:gd name="T80" fmla="*/ 5 w 158"/>
                  <a:gd name="T81" fmla="*/ 6 h 15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58"/>
                  <a:gd name="T124" fmla="*/ 0 h 158"/>
                  <a:gd name="T125" fmla="*/ 158 w 158"/>
                  <a:gd name="T126" fmla="*/ 158 h 15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58" h="158">
                    <a:moveTo>
                      <a:pt x="133" y="52"/>
                    </a:moveTo>
                    <a:lnTo>
                      <a:pt x="139" y="68"/>
                    </a:lnTo>
                    <a:lnTo>
                      <a:pt x="137" y="83"/>
                    </a:lnTo>
                    <a:lnTo>
                      <a:pt x="127" y="95"/>
                    </a:lnTo>
                    <a:lnTo>
                      <a:pt x="113" y="106"/>
                    </a:lnTo>
                    <a:lnTo>
                      <a:pt x="95" y="116"/>
                    </a:lnTo>
                    <a:lnTo>
                      <a:pt x="75" y="126"/>
                    </a:lnTo>
                    <a:lnTo>
                      <a:pt x="55" y="135"/>
                    </a:lnTo>
                    <a:lnTo>
                      <a:pt x="37" y="144"/>
                    </a:lnTo>
                    <a:lnTo>
                      <a:pt x="34" y="147"/>
                    </a:lnTo>
                    <a:lnTo>
                      <a:pt x="33" y="149"/>
                    </a:lnTo>
                    <a:lnTo>
                      <a:pt x="33" y="152"/>
                    </a:lnTo>
                    <a:lnTo>
                      <a:pt x="34" y="155"/>
                    </a:lnTo>
                    <a:lnTo>
                      <a:pt x="39" y="157"/>
                    </a:lnTo>
                    <a:lnTo>
                      <a:pt x="43" y="158"/>
                    </a:lnTo>
                    <a:lnTo>
                      <a:pt x="46" y="158"/>
                    </a:lnTo>
                    <a:lnTo>
                      <a:pt x="50" y="157"/>
                    </a:lnTo>
                    <a:lnTo>
                      <a:pt x="74" y="148"/>
                    </a:lnTo>
                    <a:lnTo>
                      <a:pt x="95" y="138"/>
                    </a:lnTo>
                    <a:lnTo>
                      <a:pt x="116" y="127"/>
                    </a:lnTo>
                    <a:lnTo>
                      <a:pt x="135" y="114"/>
                    </a:lnTo>
                    <a:lnTo>
                      <a:pt x="148" y="100"/>
                    </a:lnTo>
                    <a:lnTo>
                      <a:pt x="156" y="84"/>
                    </a:lnTo>
                    <a:lnTo>
                      <a:pt x="158" y="67"/>
                    </a:lnTo>
                    <a:lnTo>
                      <a:pt x="152" y="49"/>
                    </a:lnTo>
                    <a:lnTo>
                      <a:pt x="139" y="35"/>
                    </a:lnTo>
                    <a:lnTo>
                      <a:pt x="120" y="23"/>
                    </a:lnTo>
                    <a:lnTo>
                      <a:pt x="97" y="14"/>
                    </a:lnTo>
                    <a:lnTo>
                      <a:pt x="71" y="7"/>
                    </a:lnTo>
                    <a:lnTo>
                      <a:pt x="45" y="2"/>
                    </a:lnTo>
                    <a:lnTo>
                      <a:pt x="23" y="0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17" y="9"/>
                    </a:lnTo>
                    <a:lnTo>
                      <a:pt x="36" y="13"/>
                    </a:lnTo>
                    <a:lnTo>
                      <a:pt x="56" y="17"/>
                    </a:lnTo>
                    <a:lnTo>
                      <a:pt x="75" y="21"/>
                    </a:lnTo>
                    <a:lnTo>
                      <a:pt x="94" y="26"/>
                    </a:lnTo>
                    <a:lnTo>
                      <a:pt x="110" y="33"/>
                    </a:lnTo>
                    <a:lnTo>
                      <a:pt x="123" y="41"/>
                    </a:lnTo>
                    <a:lnTo>
                      <a:pt x="133" y="52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395" name="Freeform 31"/>
              <p:cNvSpPr>
                <a:spLocks/>
              </p:cNvSpPr>
              <p:nvPr/>
            </p:nvSpPr>
            <p:spPr bwMode="auto">
              <a:xfrm>
                <a:off x="1232" y="2211"/>
                <a:ext cx="133" cy="166"/>
              </a:xfrm>
              <a:custGeom>
                <a:avLst/>
                <a:gdLst>
                  <a:gd name="T0" fmla="*/ 5 w 399"/>
                  <a:gd name="T1" fmla="*/ 8 h 331"/>
                  <a:gd name="T2" fmla="*/ 2 w 399"/>
                  <a:gd name="T3" fmla="*/ 13 h 331"/>
                  <a:gd name="T4" fmla="*/ 1 w 399"/>
                  <a:gd name="T5" fmla="*/ 19 h 331"/>
                  <a:gd name="T6" fmla="*/ 0 w 399"/>
                  <a:gd name="T7" fmla="*/ 25 h 331"/>
                  <a:gd name="T8" fmla="*/ 0 w 399"/>
                  <a:gd name="T9" fmla="*/ 30 h 331"/>
                  <a:gd name="T10" fmla="*/ 0 w 399"/>
                  <a:gd name="T11" fmla="*/ 31 h 331"/>
                  <a:gd name="T12" fmla="*/ 1 w 399"/>
                  <a:gd name="T13" fmla="*/ 33 h 331"/>
                  <a:gd name="T14" fmla="*/ 1 w 399"/>
                  <a:gd name="T15" fmla="*/ 34 h 331"/>
                  <a:gd name="T16" fmla="*/ 3 w 399"/>
                  <a:gd name="T17" fmla="*/ 36 h 331"/>
                  <a:gd name="T18" fmla="*/ 4 w 399"/>
                  <a:gd name="T19" fmla="*/ 38 h 331"/>
                  <a:gd name="T20" fmla="*/ 5 w 399"/>
                  <a:gd name="T21" fmla="*/ 39 h 331"/>
                  <a:gd name="T22" fmla="*/ 7 w 399"/>
                  <a:gd name="T23" fmla="*/ 40 h 331"/>
                  <a:gd name="T24" fmla="*/ 9 w 399"/>
                  <a:gd name="T25" fmla="*/ 41 h 331"/>
                  <a:gd name="T26" fmla="*/ 10 w 399"/>
                  <a:gd name="T27" fmla="*/ 41 h 331"/>
                  <a:gd name="T28" fmla="*/ 12 w 399"/>
                  <a:gd name="T29" fmla="*/ 41 h 331"/>
                  <a:gd name="T30" fmla="*/ 13 w 399"/>
                  <a:gd name="T31" fmla="*/ 42 h 331"/>
                  <a:gd name="T32" fmla="*/ 14 w 399"/>
                  <a:gd name="T33" fmla="*/ 42 h 331"/>
                  <a:gd name="T34" fmla="*/ 15 w 399"/>
                  <a:gd name="T35" fmla="*/ 41 h 331"/>
                  <a:gd name="T36" fmla="*/ 15 w 399"/>
                  <a:gd name="T37" fmla="*/ 40 h 331"/>
                  <a:gd name="T38" fmla="*/ 14 w 399"/>
                  <a:gd name="T39" fmla="*/ 39 h 331"/>
                  <a:gd name="T40" fmla="*/ 13 w 399"/>
                  <a:gd name="T41" fmla="*/ 38 h 331"/>
                  <a:gd name="T42" fmla="*/ 12 w 399"/>
                  <a:gd name="T43" fmla="*/ 38 h 331"/>
                  <a:gd name="T44" fmla="*/ 11 w 399"/>
                  <a:gd name="T45" fmla="*/ 37 h 331"/>
                  <a:gd name="T46" fmla="*/ 9 w 399"/>
                  <a:gd name="T47" fmla="*/ 37 h 331"/>
                  <a:gd name="T48" fmla="*/ 8 w 399"/>
                  <a:gd name="T49" fmla="*/ 36 h 331"/>
                  <a:gd name="T50" fmla="*/ 6 w 399"/>
                  <a:gd name="T51" fmla="*/ 35 h 331"/>
                  <a:gd name="T52" fmla="*/ 5 w 399"/>
                  <a:gd name="T53" fmla="*/ 34 h 331"/>
                  <a:gd name="T54" fmla="*/ 4 w 399"/>
                  <a:gd name="T55" fmla="*/ 33 h 331"/>
                  <a:gd name="T56" fmla="*/ 3 w 399"/>
                  <a:gd name="T57" fmla="*/ 31 h 331"/>
                  <a:gd name="T58" fmla="*/ 2 w 399"/>
                  <a:gd name="T59" fmla="*/ 29 h 331"/>
                  <a:gd name="T60" fmla="*/ 2 w 399"/>
                  <a:gd name="T61" fmla="*/ 26 h 331"/>
                  <a:gd name="T62" fmla="*/ 2 w 399"/>
                  <a:gd name="T63" fmla="*/ 22 h 331"/>
                  <a:gd name="T64" fmla="*/ 2 w 399"/>
                  <a:gd name="T65" fmla="*/ 19 h 331"/>
                  <a:gd name="T66" fmla="*/ 3 w 399"/>
                  <a:gd name="T67" fmla="*/ 16 h 331"/>
                  <a:gd name="T68" fmla="*/ 4 w 399"/>
                  <a:gd name="T69" fmla="*/ 13 h 331"/>
                  <a:gd name="T70" fmla="*/ 6 w 399"/>
                  <a:gd name="T71" fmla="*/ 10 h 331"/>
                  <a:gd name="T72" fmla="*/ 7 w 399"/>
                  <a:gd name="T73" fmla="*/ 7 h 331"/>
                  <a:gd name="T74" fmla="*/ 9 w 399"/>
                  <a:gd name="T75" fmla="*/ 5 h 331"/>
                  <a:gd name="T76" fmla="*/ 11 w 399"/>
                  <a:gd name="T77" fmla="*/ 3 h 331"/>
                  <a:gd name="T78" fmla="*/ 12 w 399"/>
                  <a:gd name="T79" fmla="*/ 1 h 331"/>
                  <a:gd name="T80" fmla="*/ 12 w 399"/>
                  <a:gd name="T81" fmla="*/ 0 h 331"/>
                  <a:gd name="T82" fmla="*/ 10 w 399"/>
                  <a:gd name="T83" fmla="*/ 1 h 331"/>
                  <a:gd name="T84" fmla="*/ 8 w 399"/>
                  <a:gd name="T85" fmla="*/ 2 h 331"/>
                  <a:gd name="T86" fmla="*/ 6 w 399"/>
                  <a:gd name="T87" fmla="*/ 5 h 331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99"/>
                  <a:gd name="T133" fmla="*/ 0 h 331"/>
                  <a:gd name="T134" fmla="*/ 399 w 399"/>
                  <a:gd name="T135" fmla="*/ 331 h 331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99" h="331">
                    <a:moveTo>
                      <a:pt x="155" y="44"/>
                    </a:moveTo>
                    <a:lnTo>
                      <a:pt x="124" y="62"/>
                    </a:lnTo>
                    <a:lnTo>
                      <a:pt x="94" y="80"/>
                    </a:lnTo>
                    <a:lnTo>
                      <a:pt x="66" y="101"/>
                    </a:lnTo>
                    <a:lnTo>
                      <a:pt x="42" y="123"/>
                    </a:lnTo>
                    <a:lnTo>
                      <a:pt x="21" y="146"/>
                    </a:lnTo>
                    <a:lnTo>
                      <a:pt x="7" y="171"/>
                    </a:lnTo>
                    <a:lnTo>
                      <a:pt x="0" y="199"/>
                    </a:lnTo>
                    <a:lnTo>
                      <a:pt x="1" y="227"/>
                    </a:lnTo>
                    <a:lnTo>
                      <a:pt x="4" y="234"/>
                    </a:lnTo>
                    <a:lnTo>
                      <a:pt x="7" y="242"/>
                    </a:lnTo>
                    <a:lnTo>
                      <a:pt x="11" y="248"/>
                    </a:lnTo>
                    <a:lnTo>
                      <a:pt x="17" y="255"/>
                    </a:lnTo>
                    <a:lnTo>
                      <a:pt x="24" y="261"/>
                    </a:lnTo>
                    <a:lnTo>
                      <a:pt x="33" y="267"/>
                    </a:lnTo>
                    <a:lnTo>
                      <a:pt x="40" y="272"/>
                    </a:lnTo>
                    <a:lnTo>
                      <a:pt x="50" y="276"/>
                    </a:lnTo>
                    <a:lnTo>
                      <a:pt x="69" y="284"/>
                    </a:lnTo>
                    <a:lnTo>
                      <a:pt x="88" y="291"/>
                    </a:lnTo>
                    <a:lnTo>
                      <a:pt x="107" y="297"/>
                    </a:lnTo>
                    <a:lnTo>
                      <a:pt x="127" y="302"/>
                    </a:lnTo>
                    <a:lnTo>
                      <a:pt x="148" y="307"/>
                    </a:lnTo>
                    <a:lnTo>
                      <a:pt x="168" y="311"/>
                    </a:lnTo>
                    <a:lnTo>
                      <a:pt x="188" y="315"/>
                    </a:lnTo>
                    <a:lnTo>
                      <a:pt x="209" y="318"/>
                    </a:lnTo>
                    <a:lnTo>
                      <a:pt x="230" y="321"/>
                    </a:lnTo>
                    <a:lnTo>
                      <a:pt x="251" y="323"/>
                    </a:lnTo>
                    <a:lnTo>
                      <a:pt x="272" y="325"/>
                    </a:lnTo>
                    <a:lnTo>
                      <a:pt x="294" y="327"/>
                    </a:lnTo>
                    <a:lnTo>
                      <a:pt x="315" y="328"/>
                    </a:lnTo>
                    <a:lnTo>
                      <a:pt x="336" y="329"/>
                    </a:lnTo>
                    <a:lnTo>
                      <a:pt x="358" y="330"/>
                    </a:lnTo>
                    <a:lnTo>
                      <a:pt x="378" y="331"/>
                    </a:lnTo>
                    <a:lnTo>
                      <a:pt x="386" y="331"/>
                    </a:lnTo>
                    <a:lnTo>
                      <a:pt x="391" y="329"/>
                    </a:lnTo>
                    <a:lnTo>
                      <a:pt x="396" y="325"/>
                    </a:lnTo>
                    <a:lnTo>
                      <a:pt x="399" y="321"/>
                    </a:lnTo>
                    <a:lnTo>
                      <a:pt x="399" y="316"/>
                    </a:lnTo>
                    <a:lnTo>
                      <a:pt x="396" y="312"/>
                    </a:lnTo>
                    <a:lnTo>
                      <a:pt x="390" y="309"/>
                    </a:lnTo>
                    <a:lnTo>
                      <a:pt x="383" y="307"/>
                    </a:lnTo>
                    <a:lnTo>
                      <a:pt x="364" y="304"/>
                    </a:lnTo>
                    <a:lnTo>
                      <a:pt x="345" y="302"/>
                    </a:lnTo>
                    <a:lnTo>
                      <a:pt x="326" y="299"/>
                    </a:lnTo>
                    <a:lnTo>
                      <a:pt x="306" y="297"/>
                    </a:lnTo>
                    <a:lnTo>
                      <a:pt x="287" y="295"/>
                    </a:lnTo>
                    <a:lnTo>
                      <a:pt x="268" y="293"/>
                    </a:lnTo>
                    <a:lnTo>
                      <a:pt x="248" y="291"/>
                    </a:lnTo>
                    <a:lnTo>
                      <a:pt x="229" y="288"/>
                    </a:lnTo>
                    <a:lnTo>
                      <a:pt x="210" y="286"/>
                    </a:lnTo>
                    <a:lnTo>
                      <a:pt x="191" y="283"/>
                    </a:lnTo>
                    <a:lnTo>
                      <a:pt x="172" y="279"/>
                    </a:lnTo>
                    <a:lnTo>
                      <a:pt x="153" y="276"/>
                    </a:lnTo>
                    <a:lnTo>
                      <a:pt x="136" y="271"/>
                    </a:lnTo>
                    <a:lnTo>
                      <a:pt x="117" y="266"/>
                    </a:lnTo>
                    <a:lnTo>
                      <a:pt x="100" y="261"/>
                    </a:lnTo>
                    <a:lnTo>
                      <a:pt x="82" y="254"/>
                    </a:lnTo>
                    <a:lnTo>
                      <a:pt x="68" y="247"/>
                    </a:lnTo>
                    <a:lnTo>
                      <a:pt x="56" y="238"/>
                    </a:lnTo>
                    <a:lnTo>
                      <a:pt x="48" y="228"/>
                    </a:lnTo>
                    <a:lnTo>
                      <a:pt x="43" y="216"/>
                    </a:lnTo>
                    <a:lnTo>
                      <a:pt x="42" y="204"/>
                    </a:lnTo>
                    <a:lnTo>
                      <a:pt x="43" y="189"/>
                    </a:lnTo>
                    <a:lnTo>
                      <a:pt x="48" y="175"/>
                    </a:lnTo>
                    <a:lnTo>
                      <a:pt x="53" y="164"/>
                    </a:lnTo>
                    <a:lnTo>
                      <a:pt x="64" y="149"/>
                    </a:lnTo>
                    <a:lnTo>
                      <a:pt x="75" y="134"/>
                    </a:lnTo>
                    <a:lnTo>
                      <a:pt x="88" y="121"/>
                    </a:lnTo>
                    <a:lnTo>
                      <a:pt x="103" y="109"/>
                    </a:lnTo>
                    <a:lnTo>
                      <a:pt x="117" y="97"/>
                    </a:lnTo>
                    <a:lnTo>
                      <a:pt x="133" y="85"/>
                    </a:lnTo>
                    <a:lnTo>
                      <a:pt x="152" y="73"/>
                    </a:lnTo>
                    <a:lnTo>
                      <a:pt x="171" y="61"/>
                    </a:lnTo>
                    <a:lnTo>
                      <a:pt x="190" y="51"/>
                    </a:lnTo>
                    <a:lnTo>
                      <a:pt x="214" y="42"/>
                    </a:lnTo>
                    <a:lnTo>
                      <a:pt x="242" y="33"/>
                    </a:lnTo>
                    <a:lnTo>
                      <a:pt x="270" y="25"/>
                    </a:lnTo>
                    <a:lnTo>
                      <a:pt x="294" y="18"/>
                    </a:lnTo>
                    <a:lnTo>
                      <a:pt x="315" y="12"/>
                    </a:lnTo>
                    <a:lnTo>
                      <a:pt x="328" y="6"/>
                    </a:lnTo>
                    <a:lnTo>
                      <a:pt x="332" y="2"/>
                    </a:lnTo>
                    <a:lnTo>
                      <a:pt x="317" y="0"/>
                    </a:lnTo>
                    <a:lnTo>
                      <a:pt x="297" y="1"/>
                    </a:lnTo>
                    <a:lnTo>
                      <a:pt x="274" y="4"/>
                    </a:lnTo>
                    <a:lnTo>
                      <a:pt x="249" y="9"/>
                    </a:lnTo>
                    <a:lnTo>
                      <a:pt x="223" y="16"/>
                    </a:lnTo>
                    <a:lnTo>
                      <a:pt x="198" y="24"/>
                    </a:lnTo>
                    <a:lnTo>
                      <a:pt x="175" y="33"/>
                    </a:lnTo>
                    <a:lnTo>
                      <a:pt x="155" y="44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396" name="Freeform 32"/>
              <p:cNvSpPr>
                <a:spLocks/>
              </p:cNvSpPr>
              <p:nvPr/>
            </p:nvSpPr>
            <p:spPr bwMode="auto">
              <a:xfrm>
                <a:off x="1419" y="2206"/>
                <a:ext cx="116" cy="110"/>
              </a:xfrm>
              <a:custGeom>
                <a:avLst/>
                <a:gdLst>
                  <a:gd name="T0" fmla="*/ 11 w 350"/>
                  <a:gd name="T1" fmla="*/ 8 h 221"/>
                  <a:gd name="T2" fmla="*/ 11 w 350"/>
                  <a:gd name="T3" fmla="*/ 10 h 221"/>
                  <a:gd name="T4" fmla="*/ 12 w 350"/>
                  <a:gd name="T5" fmla="*/ 11 h 221"/>
                  <a:gd name="T6" fmla="*/ 12 w 350"/>
                  <a:gd name="T7" fmla="*/ 13 h 221"/>
                  <a:gd name="T8" fmla="*/ 12 w 350"/>
                  <a:gd name="T9" fmla="*/ 15 h 221"/>
                  <a:gd name="T10" fmla="*/ 12 w 350"/>
                  <a:gd name="T11" fmla="*/ 17 h 221"/>
                  <a:gd name="T12" fmla="*/ 11 w 350"/>
                  <a:gd name="T13" fmla="*/ 18 h 221"/>
                  <a:gd name="T14" fmla="*/ 11 w 350"/>
                  <a:gd name="T15" fmla="*/ 20 h 221"/>
                  <a:gd name="T16" fmla="*/ 11 w 350"/>
                  <a:gd name="T17" fmla="*/ 21 h 221"/>
                  <a:gd name="T18" fmla="*/ 10 w 350"/>
                  <a:gd name="T19" fmla="*/ 22 h 221"/>
                  <a:gd name="T20" fmla="*/ 10 w 350"/>
                  <a:gd name="T21" fmla="*/ 23 h 221"/>
                  <a:gd name="T22" fmla="*/ 9 w 350"/>
                  <a:gd name="T23" fmla="*/ 24 h 221"/>
                  <a:gd name="T24" fmla="*/ 9 w 350"/>
                  <a:gd name="T25" fmla="*/ 25 h 221"/>
                  <a:gd name="T26" fmla="*/ 9 w 350"/>
                  <a:gd name="T27" fmla="*/ 26 h 221"/>
                  <a:gd name="T28" fmla="*/ 9 w 350"/>
                  <a:gd name="T29" fmla="*/ 26 h 221"/>
                  <a:gd name="T30" fmla="*/ 9 w 350"/>
                  <a:gd name="T31" fmla="*/ 26 h 221"/>
                  <a:gd name="T32" fmla="*/ 9 w 350"/>
                  <a:gd name="T33" fmla="*/ 27 h 221"/>
                  <a:gd name="T34" fmla="*/ 9 w 350"/>
                  <a:gd name="T35" fmla="*/ 27 h 221"/>
                  <a:gd name="T36" fmla="*/ 9 w 350"/>
                  <a:gd name="T37" fmla="*/ 27 h 221"/>
                  <a:gd name="T38" fmla="*/ 9 w 350"/>
                  <a:gd name="T39" fmla="*/ 27 h 221"/>
                  <a:gd name="T40" fmla="*/ 10 w 350"/>
                  <a:gd name="T41" fmla="*/ 27 h 221"/>
                  <a:gd name="T42" fmla="*/ 10 w 350"/>
                  <a:gd name="T43" fmla="*/ 25 h 221"/>
                  <a:gd name="T44" fmla="*/ 11 w 350"/>
                  <a:gd name="T45" fmla="*/ 23 h 221"/>
                  <a:gd name="T46" fmla="*/ 12 w 350"/>
                  <a:gd name="T47" fmla="*/ 21 h 221"/>
                  <a:gd name="T48" fmla="*/ 13 w 350"/>
                  <a:gd name="T49" fmla="*/ 18 h 221"/>
                  <a:gd name="T50" fmla="*/ 13 w 350"/>
                  <a:gd name="T51" fmla="*/ 15 h 221"/>
                  <a:gd name="T52" fmla="*/ 13 w 350"/>
                  <a:gd name="T53" fmla="*/ 12 h 221"/>
                  <a:gd name="T54" fmla="*/ 12 w 350"/>
                  <a:gd name="T55" fmla="*/ 10 h 221"/>
                  <a:gd name="T56" fmla="*/ 11 w 350"/>
                  <a:gd name="T57" fmla="*/ 7 h 221"/>
                  <a:gd name="T58" fmla="*/ 11 w 350"/>
                  <a:gd name="T59" fmla="*/ 6 h 221"/>
                  <a:gd name="T60" fmla="*/ 10 w 350"/>
                  <a:gd name="T61" fmla="*/ 5 h 221"/>
                  <a:gd name="T62" fmla="*/ 9 w 350"/>
                  <a:gd name="T63" fmla="*/ 4 h 221"/>
                  <a:gd name="T64" fmla="*/ 8 w 350"/>
                  <a:gd name="T65" fmla="*/ 3 h 221"/>
                  <a:gd name="T66" fmla="*/ 7 w 350"/>
                  <a:gd name="T67" fmla="*/ 2 h 221"/>
                  <a:gd name="T68" fmla="*/ 7 w 350"/>
                  <a:gd name="T69" fmla="*/ 1 h 221"/>
                  <a:gd name="T70" fmla="*/ 6 w 350"/>
                  <a:gd name="T71" fmla="*/ 1 h 221"/>
                  <a:gd name="T72" fmla="*/ 5 w 350"/>
                  <a:gd name="T73" fmla="*/ 0 h 221"/>
                  <a:gd name="T74" fmla="*/ 4 w 350"/>
                  <a:gd name="T75" fmla="*/ 0 h 221"/>
                  <a:gd name="T76" fmla="*/ 3 w 350"/>
                  <a:gd name="T77" fmla="*/ 0 h 221"/>
                  <a:gd name="T78" fmla="*/ 2 w 350"/>
                  <a:gd name="T79" fmla="*/ 0 h 221"/>
                  <a:gd name="T80" fmla="*/ 2 w 350"/>
                  <a:gd name="T81" fmla="*/ 0 h 221"/>
                  <a:gd name="T82" fmla="*/ 1 w 350"/>
                  <a:gd name="T83" fmla="*/ 0 h 221"/>
                  <a:gd name="T84" fmla="*/ 0 w 350"/>
                  <a:gd name="T85" fmla="*/ 0 h 221"/>
                  <a:gd name="T86" fmla="*/ 0 w 350"/>
                  <a:gd name="T87" fmla="*/ 0 h 221"/>
                  <a:gd name="T88" fmla="*/ 0 w 350"/>
                  <a:gd name="T89" fmla="*/ 0 h 221"/>
                  <a:gd name="T90" fmla="*/ 1 w 350"/>
                  <a:gd name="T91" fmla="*/ 0 h 221"/>
                  <a:gd name="T92" fmla="*/ 1 w 350"/>
                  <a:gd name="T93" fmla="*/ 0 h 221"/>
                  <a:gd name="T94" fmla="*/ 2 w 350"/>
                  <a:gd name="T95" fmla="*/ 1 h 221"/>
                  <a:gd name="T96" fmla="*/ 2 w 350"/>
                  <a:gd name="T97" fmla="*/ 1 h 221"/>
                  <a:gd name="T98" fmla="*/ 3 w 350"/>
                  <a:gd name="T99" fmla="*/ 1 h 221"/>
                  <a:gd name="T100" fmla="*/ 4 w 350"/>
                  <a:gd name="T101" fmla="*/ 2 h 221"/>
                  <a:gd name="T102" fmla="*/ 4 w 350"/>
                  <a:gd name="T103" fmla="*/ 2 h 221"/>
                  <a:gd name="T104" fmla="*/ 5 w 350"/>
                  <a:gd name="T105" fmla="*/ 2 h 221"/>
                  <a:gd name="T106" fmla="*/ 6 w 350"/>
                  <a:gd name="T107" fmla="*/ 3 h 221"/>
                  <a:gd name="T108" fmla="*/ 7 w 350"/>
                  <a:gd name="T109" fmla="*/ 3 h 221"/>
                  <a:gd name="T110" fmla="*/ 7 w 350"/>
                  <a:gd name="T111" fmla="*/ 4 h 221"/>
                  <a:gd name="T112" fmla="*/ 8 w 350"/>
                  <a:gd name="T113" fmla="*/ 4 h 221"/>
                  <a:gd name="T114" fmla="*/ 9 w 350"/>
                  <a:gd name="T115" fmla="*/ 5 h 221"/>
                  <a:gd name="T116" fmla="*/ 9 w 350"/>
                  <a:gd name="T117" fmla="*/ 6 h 221"/>
                  <a:gd name="T118" fmla="*/ 10 w 350"/>
                  <a:gd name="T119" fmla="*/ 7 h 221"/>
                  <a:gd name="T120" fmla="*/ 11 w 350"/>
                  <a:gd name="T121" fmla="*/ 8 h 221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350"/>
                  <a:gd name="T184" fmla="*/ 0 h 221"/>
                  <a:gd name="T185" fmla="*/ 350 w 350"/>
                  <a:gd name="T186" fmla="*/ 221 h 221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350" h="221">
                    <a:moveTo>
                      <a:pt x="290" y="68"/>
                    </a:moveTo>
                    <a:lnTo>
                      <a:pt x="306" y="80"/>
                    </a:lnTo>
                    <a:lnTo>
                      <a:pt x="316" y="94"/>
                    </a:lnTo>
                    <a:lnTo>
                      <a:pt x="321" y="109"/>
                    </a:lnTo>
                    <a:lnTo>
                      <a:pt x="321" y="125"/>
                    </a:lnTo>
                    <a:lnTo>
                      <a:pt x="318" y="138"/>
                    </a:lnTo>
                    <a:lnTo>
                      <a:pt x="312" y="149"/>
                    </a:lnTo>
                    <a:lnTo>
                      <a:pt x="302" y="160"/>
                    </a:lnTo>
                    <a:lnTo>
                      <a:pt x="292" y="169"/>
                    </a:lnTo>
                    <a:lnTo>
                      <a:pt x="279" y="179"/>
                    </a:lnTo>
                    <a:lnTo>
                      <a:pt x="266" y="187"/>
                    </a:lnTo>
                    <a:lnTo>
                      <a:pt x="253" y="196"/>
                    </a:lnTo>
                    <a:lnTo>
                      <a:pt x="240" y="205"/>
                    </a:lnTo>
                    <a:lnTo>
                      <a:pt x="237" y="209"/>
                    </a:lnTo>
                    <a:lnTo>
                      <a:pt x="237" y="212"/>
                    </a:lnTo>
                    <a:lnTo>
                      <a:pt x="237" y="215"/>
                    </a:lnTo>
                    <a:lnTo>
                      <a:pt x="240" y="218"/>
                    </a:lnTo>
                    <a:lnTo>
                      <a:pt x="244" y="220"/>
                    </a:lnTo>
                    <a:lnTo>
                      <a:pt x="250" y="221"/>
                    </a:lnTo>
                    <a:lnTo>
                      <a:pt x="254" y="220"/>
                    </a:lnTo>
                    <a:lnTo>
                      <a:pt x="258" y="218"/>
                    </a:lnTo>
                    <a:lnTo>
                      <a:pt x="287" y="204"/>
                    </a:lnTo>
                    <a:lnTo>
                      <a:pt x="312" y="187"/>
                    </a:lnTo>
                    <a:lnTo>
                      <a:pt x="331" y="168"/>
                    </a:lnTo>
                    <a:lnTo>
                      <a:pt x="344" y="146"/>
                    </a:lnTo>
                    <a:lnTo>
                      <a:pt x="350" y="124"/>
                    </a:lnTo>
                    <a:lnTo>
                      <a:pt x="347" y="101"/>
                    </a:lnTo>
                    <a:lnTo>
                      <a:pt x="335" y="80"/>
                    </a:lnTo>
                    <a:lnTo>
                      <a:pt x="312" y="61"/>
                    </a:lnTo>
                    <a:lnTo>
                      <a:pt x="295" y="50"/>
                    </a:lnTo>
                    <a:lnTo>
                      <a:pt x="274" y="42"/>
                    </a:lnTo>
                    <a:lnTo>
                      <a:pt x="253" y="34"/>
                    </a:lnTo>
                    <a:lnTo>
                      <a:pt x="228" y="27"/>
                    </a:lnTo>
                    <a:lnTo>
                      <a:pt x="203" y="20"/>
                    </a:lnTo>
                    <a:lnTo>
                      <a:pt x="179" y="15"/>
                    </a:lnTo>
                    <a:lnTo>
                      <a:pt x="152" y="11"/>
                    </a:lnTo>
                    <a:lnTo>
                      <a:pt x="128" y="7"/>
                    </a:lnTo>
                    <a:lnTo>
                      <a:pt x="103" y="4"/>
                    </a:lnTo>
                    <a:lnTo>
                      <a:pt x="81" y="2"/>
                    </a:lnTo>
                    <a:lnTo>
                      <a:pt x="60" y="0"/>
                    </a:lnTo>
                    <a:lnTo>
                      <a:pt x="42" y="0"/>
                    </a:lnTo>
                    <a:lnTo>
                      <a:pt x="26" y="0"/>
                    </a:lnTo>
                    <a:lnTo>
                      <a:pt x="13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15" y="6"/>
                    </a:lnTo>
                    <a:lnTo>
                      <a:pt x="29" y="7"/>
                    </a:lnTo>
                    <a:lnTo>
                      <a:pt x="47" y="9"/>
                    </a:lnTo>
                    <a:lnTo>
                      <a:pt x="64" y="11"/>
                    </a:lnTo>
                    <a:lnTo>
                      <a:pt x="81" y="14"/>
                    </a:lnTo>
                    <a:lnTo>
                      <a:pt x="102" y="16"/>
                    </a:lnTo>
                    <a:lnTo>
                      <a:pt x="121" y="19"/>
                    </a:lnTo>
                    <a:lnTo>
                      <a:pt x="141" y="22"/>
                    </a:lnTo>
                    <a:lnTo>
                      <a:pt x="160" y="26"/>
                    </a:lnTo>
                    <a:lnTo>
                      <a:pt x="180" y="30"/>
                    </a:lnTo>
                    <a:lnTo>
                      <a:pt x="200" y="34"/>
                    </a:lnTo>
                    <a:lnTo>
                      <a:pt x="219" y="39"/>
                    </a:lnTo>
                    <a:lnTo>
                      <a:pt x="238" y="45"/>
                    </a:lnTo>
                    <a:lnTo>
                      <a:pt x="257" y="53"/>
                    </a:lnTo>
                    <a:lnTo>
                      <a:pt x="274" y="60"/>
                    </a:lnTo>
                    <a:lnTo>
                      <a:pt x="290" y="68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397" name="Freeform 33"/>
              <p:cNvSpPr>
                <a:spLocks/>
              </p:cNvSpPr>
              <p:nvPr/>
            </p:nvSpPr>
            <p:spPr bwMode="auto">
              <a:xfrm>
                <a:off x="1181" y="2256"/>
                <a:ext cx="48" cy="105"/>
              </a:xfrm>
              <a:custGeom>
                <a:avLst/>
                <a:gdLst>
                  <a:gd name="T0" fmla="*/ 0 w 142"/>
                  <a:gd name="T1" fmla="*/ 15 h 208"/>
                  <a:gd name="T2" fmla="*/ 0 w 142"/>
                  <a:gd name="T3" fmla="*/ 17 h 208"/>
                  <a:gd name="T4" fmla="*/ 0 w 142"/>
                  <a:gd name="T5" fmla="*/ 19 h 208"/>
                  <a:gd name="T6" fmla="*/ 1 w 142"/>
                  <a:gd name="T7" fmla="*/ 21 h 208"/>
                  <a:gd name="T8" fmla="*/ 1 w 142"/>
                  <a:gd name="T9" fmla="*/ 22 h 208"/>
                  <a:gd name="T10" fmla="*/ 2 w 142"/>
                  <a:gd name="T11" fmla="*/ 24 h 208"/>
                  <a:gd name="T12" fmla="*/ 3 w 142"/>
                  <a:gd name="T13" fmla="*/ 25 h 208"/>
                  <a:gd name="T14" fmla="*/ 3 w 142"/>
                  <a:gd name="T15" fmla="*/ 26 h 208"/>
                  <a:gd name="T16" fmla="*/ 4 w 142"/>
                  <a:gd name="T17" fmla="*/ 27 h 208"/>
                  <a:gd name="T18" fmla="*/ 5 w 142"/>
                  <a:gd name="T19" fmla="*/ 27 h 208"/>
                  <a:gd name="T20" fmla="*/ 5 w 142"/>
                  <a:gd name="T21" fmla="*/ 27 h 208"/>
                  <a:gd name="T22" fmla="*/ 5 w 142"/>
                  <a:gd name="T23" fmla="*/ 26 h 208"/>
                  <a:gd name="T24" fmla="*/ 5 w 142"/>
                  <a:gd name="T25" fmla="*/ 25 h 208"/>
                  <a:gd name="T26" fmla="*/ 5 w 142"/>
                  <a:gd name="T27" fmla="*/ 25 h 208"/>
                  <a:gd name="T28" fmla="*/ 5 w 142"/>
                  <a:gd name="T29" fmla="*/ 24 h 208"/>
                  <a:gd name="T30" fmla="*/ 5 w 142"/>
                  <a:gd name="T31" fmla="*/ 24 h 208"/>
                  <a:gd name="T32" fmla="*/ 5 w 142"/>
                  <a:gd name="T33" fmla="*/ 23 h 208"/>
                  <a:gd name="T34" fmla="*/ 4 w 142"/>
                  <a:gd name="T35" fmla="*/ 23 h 208"/>
                  <a:gd name="T36" fmla="*/ 3 w 142"/>
                  <a:gd name="T37" fmla="*/ 22 h 208"/>
                  <a:gd name="T38" fmla="*/ 2 w 142"/>
                  <a:gd name="T39" fmla="*/ 20 h 208"/>
                  <a:gd name="T40" fmla="*/ 2 w 142"/>
                  <a:gd name="T41" fmla="*/ 19 h 208"/>
                  <a:gd name="T42" fmla="*/ 2 w 142"/>
                  <a:gd name="T43" fmla="*/ 17 h 208"/>
                  <a:gd name="T44" fmla="*/ 1 w 142"/>
                  <a:gd name="T45" fmla="*/ 15 h 208"/>
                  <a:gd name="T46" fmla="*/ 1 w 142"/>
                  <a:gd name="T47" fmla="*/ 13 h 208"/>
                  <a:gd name="T48" fmla="*/ 2 w 142"/>
                  <a:gd name="T49" fmla="*/ 10 h 208"/>
                  <a:gd name="T50" fmla="*/ 2 w 142"/>
                  <a:gd name="T51" fmla="*/ 9 h 208"/>
                  <a:gd name="T52" fmla="*/ 2 w 142"/>
                  <a:gd name="T53" fmla="*/ 7 h 208"/>
                  <a:gd name="T54" fmla="*/ 3 w 142"/>
                  <a:gd name="T55" fmla="*/ 6 h 208"/>
                  <a:gd name="T56" fmla="*/ 3 w 142"/>
                  <a:gd name="T57" fmla="*/ 5 h 208"/>
                  <a:gd name="T58" fmla="*/ 4 w 142"/>
                  <a:gd name="T59" fmla="*/ 3 h 208"/>
                  <a:gd name="T60" fmla="*/ 5 w 142"/>
                  <a:gd name="T61" fmla="*/ 2 h 208"/>
                  <a:gd name="T62" fmla="*/ 5 w 142"/>
                  <a:gd name="T63" fmla="*/ 1 h 208"/>
                  <a:gd name="T64" fmla="*/ 5 w 142"/>
                  <a:gd name="T65" fmla="*/ 1 h 208"/>
                  <a:gd name="T66" fmla="*/ 5 w 142"/>
                  <a:gd name="T67" fmla="*/ 0 h 208"/>
                  <a:gd name="T68" fmla="*/ 4 w 142"/>
                  <a:gd name="T69" fmla="*/ 1 h 208"/>
                  <a:gd name="T70" fmla="*/ 4 w 142"/>
                  <a:gd name="T71" fmla="*/ 2 h 208"/>
                  <a:gd name="T72" fmla="*/ 3 w 142"/>
                  <a:gd name="T73" fmla="*/ 4 h 208"/>
                  <a:gd name="T74" fmla="*/ 2 w 142"/>
                  <a:gd name="T75" fmla="*/ 7 h 208"/>
                  <a:gd name="T76" fmla="*/ 1 w 142"/>
                  <a:gd name="T77" fmla="*/ 9 h 208"/>
                  <a:gd name="T78" fmla="*/ 0 w 142"/>
                  <a:gd name="T79" fmla="*/ 12 h 208"/>
                  <a:gd name="T80" fmla="*/ 0 w 142"/>
                  <a:gd name="T81" fmla="*/ 15 h 20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42"/>
                  <a:gd name="T124" fmla="*/ 0 h 208"/>
                  <a:gd name="T125" fmla="*/ 142 w 142"/>
                  <a:gd name="T126" fmla="*/ 208 h 20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42" h="208">
                    <a:moveTo>
                      <a:pt x="0" y="114"/>
                    </a:moveTo>
                    <a:lnTo>
                      <a:pt x="0" y="131"/>
                    </a:lnTo>
                    <a:lnTo>
                      <a:pt x="6" y="147"/>
                    </a:lnTo>
                    <a:lnTo>
                      <a:pt x="16" y="162"/>
                    </a:lnTo>
                    <a:lnTo>
                      <a:pt x="30" y="175"/>
                    </a:lnTo>
                    <a:lnTo>
                      <a:pt x="48" y="186"/>
                    </a:lnTo>
                    <a:lnTo>
                      <a:pt x="68" y="196"/>
                    </a:lnTo>
                    <a:lnTo>
                      <a:pt x="91" y="203"/>
                    </a:lnTo>
                    <a:lnTo>
                      <a:pt x="114" y="207"/>
                    </a:lnTo>
                    <a:lnTo>
                      <a:pt x="122" y="208"/>
                    </a:lnTo>
                    <a:lnTo>
                      <a:pt x="129" y="206"/>
                    </a:lnTo>
                    <a:lnTo>
                      <a:pt x="135" y="203"/>
                    </a:lnTo>
                    <a:lnTo>
                      <a:pt x="138" y="199"/>
                    </a:lnTo>
                    <a:lnTo>
                      <a:pt x="138" y="194"/>
                    </a:lnTo>
                    <a:lnTo>
                      <a:pt x="136" y="189"/>
                    </a:lnTo>
                    <a:lnTo>
                      <a:pt x="132" y="185"/>
                    </a:lnTo>
                    <a:lnTo>
                      <a:pt x="125" y="183"/>
                    </a:lnTo>
                    <a:lnTo>
                      <a:pt x="101" y="177"/>
                    </a:lnTo>
                    <a:lnTo>
                      <a:pt x="80" y="169"/>
                    </a:lnTo>
                    <a:lnTo>
                      <a:pt x="62" y="158"/>
                    </a:lnTo>
                    <a:lnTo>
                      <a:pt x="49" y="146"/>
                    </a:lnTo>
                    <a:lnTo>
                      <a:pt x="40" y="131"/>
                    </a:lnTo>
                    <a:lnTo>
                      <a:pt x="36" y="115"/>
                    </a:lnTo>
                    <a:lnTo>
                      <a:pt x="36" y="97"/>
                    </a:lnTo>
                    <a:lnTo>
                      <a:pt x="43" y="79"/>
                    </a:lnTo>
                    <a:lnTo>
                      <a:pt x="52" y="66"/>
                    </a:lnTo>
                    <a:lnTo>
                      <a:pt x="64" y="54"/>
                    </a:lnTo>
                    <a:lnTo>
                      <a:pt x="77" y="43"/>
                    </a:lnTo>
                    <a:lnTo>
                      <a:pt x="91" y="33"/>
                    </a:lnTo>
                    <a:lnTo>
                      <a:pt x="104" y="24"/>
                    </a:lnTo>
                    <a:lnTo>
                      <a:pt x="119" y="16"/>
                    </a:lnTo>
                    <a:lnTo>
                      <a:pt x="132" y="8"/>
                    </a:lnTo>
                    <a:lnTo>
                      <a:pt x="142" y="1"/>
                    </a:lnTo>
                    <a:lnTo>
                      <a:pt x="132" y="0"/>
                    </a:lnTo>
                    <a:lnTo>
                      <a:pt x="116" y="5"/>
                    </a:lnTo>
                    <a:lnTo>
                      <a:pt x="94" y="16"/>
                    </a:lnTo>
                    <a:lnTo>
                      <a:pt x="69" y="31"/>
                    </a:lnTo>
                    <a:lnTo>
                      <a:pt x="46" y="50"/>
                    </a:lnTo>
                    <a:lnTo>
                      <a:pt x="24" y="70"/>
                    </a:lnTo>
                    <a:lnTo>
                      <a:pt x="9" y="92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398" name="Freeform 34"/>
              <p:cNvSpPr>
                <a:spLocks/>
              </p:cNvSpPr>
              <p:nvPr/>
            </p:nvSpPr>
            <p:spPr bwMode="auto">
              <a:xfrm>
                <a:off x="1515" y="2198"/>
                <a:ext cx="101" cy="136"/>
              </a:xfrm>
              <a:custGeom>
                <a:avLst/>
                <a:gdLst>
                  <a:gd name="T0" fmla="*/ 9 w 304"/>
                  <a:gd name="T1" fmla="*/ 13 h 272"/>
                  <a:gd name="T2" fmla="*/ 10 w 304"/>
                  <a:gd name="T3" fmla="*/ 15 h 272"/>
                  <a:gd name="T4" fmla="*/ 10 w 304"/>
                  <a:gd name="T5" fmla="*/ 18 h 272"/>
                  <a:gd name="T6" fmla="*/ 10 w 304"/>
                  <a:gd name="T7" fmla="*/ 20 h 272"/>
                  <a:gd name="T8" fmla="*/ 10 w 304"/>
                  <a:gd name="T9" fmla="*/ 22 h 272"/>
                  <a:gd name="T10" fmla="*/ 9 w 304"/>
                  <a:gd name="T11" fmla="*/ 25 h 272"/>
                  <a:gd name="T12" fmla="*/ 8 w 304"/>
                  <a:gd name="T13" fmla="*/ 26 h 272"/>
                  <a:gd name="T14" fmla="*/ 7 w 304"/>
                  <a:gd name="T15" fmla="*/ 29 h 272"/>
                  <a:gd name="T16" fmla="*/ 6 w 304"/>
                  <a:gd name="T17" fmla="*/ 30 h 272"/>
                  <a:gd name="T18" fmla="*/ 6 w 304"/>
                  <a:gd name="T19" fmla="*/ 31 h 272"/>
                  <a:gd name="T20" fmla="*/ 6 w 304"/>
                  <a:gd name="T21" fmla="*/ 33 h 272"/>
                  <a:gd name="T22" fmla="*/ 6 w 304"/>
                  <a:gd name="T23" fmla="*/ 34 h 272"/>
                  <a:gd name="T24" fmla="*/ 6 w 304"/>
                  <a:gd name="T25" fmla="*/ 34 h 272"/>
                  <a:gd name="T26" fmla="*/ 6 w 304"/>
                  <a:gd name="T27" fmla="*/ 34 h 272"/>
                  <a:gd name="T28" fmla="*/ 7 w 304"/>
                  <a:gd name="T29" fmla="*/ 33 h 272"/>
                  <a:gd name="T30" fmla="*/ 8 w 304"/>
                  <a:gd name="T31" fmla="*/ 29 h 272"/>
                  <a:gd name="T32" fmla="*/ 9 w 304"/>
                  <a:gd name="T33" fmla="*/ 26 h 272"/>
                  <a:gd name="T34" fmla="*/ 11 w 304"/>
                  <a:gd name="T35" fmla="*/ 24 h 272"/>
                  <a:gd name="T36" fmla="*/ 11 w 304"/>
                  <a:gd name="T37" fmla="*/ 20 h 272"/>
                  <a:gd name="T38" fmla="*/ 11 w 304"/>
                  <a:gd name="T39" fmla="*/ 17 h 272"/>
                  <a:gd name="T40" fmla="*/ 10 w 304"/>
                  <a:gd name="T41" fmla="*/ 13 h 272"/>
                  <a:gd name="T42" fmla="*/ 9 w 304"/>
                  <a:gd name="T43" fmla="*/ 10 h 272"/>
                  <a:gd name="T44" fmla="*/ 8 w 304"/>
                  <a:gd name="T45" fmla="*/ 9 h 272"/>
                  <a:gd name="T46" fmla="*/ 7 w 304"/>
                  <a:gd name="T47" fmla="*/ 6 h 272"/>
                  <a:gd name="T48" fmla="*/ 6 w 304"/>
                  <a:gd name="T49" fmla="*/ 4 h 272"/>
                  <a:gd name="T50" fmla="*/ 5 w 304"/>
                  <a:gd name="T51" fmla="*/ 3 h 272"/>
                  <a:gd name="T52" fmla="*/ 3 w 304"/>
                  <a:gd name="T53" fmla="*/ 1 h 272"/>
                  <a:gd name="T54" fmla="*/ 2 w 304"/>
                  <a:gd name="T55" fmla="*/ 1 h 272"/>
                  <a:gd name="T56" fmla="*/ 1 w 304"/>
                  <a:gd name="T57" fmla="*/ 1 h 272"/>
                  <a:gd name="T58" fmla="*/ 0 w 304"/>
                  <a:gd name="T59" fmla="*/ 1 h 272"/>
                  <a:gd name="T60" fmla="*/ 0 w 304"/>
                  <a:gd name="T61" fmla="*/ 1 h 272"/>
                  <a:gd name="T62" fmla="*/ 1 w 304"/>
                  <a:gd name="T63" fmla="*/ 1 h 272"/>
                  <a:gd name="T64" fmla="*/ 2 w 304"/>
                  <a:gd name="T65" fmla="*/ 2 h 272"/>
                  <a:gd name="T66" fmla="*/ 4 w 304"/>
                  <a:gd name="T67" fmla="*/ 4 h 272"/>
                  <a:gd name="T68" fmla="*/ 5 w 304"/>
                  <a:gd name="T69" fmla="*/ 5 h 272"/>
                  <a:gd name="T70" fmla="*/ 6 w 304"/>
                  <a:gd name="T71" fmla="*/ 7 h 272"/>
                  <a:gd name="T72" fmla="*/ 7 w 304"/>
                  <a:gd name="T73" fmla="*/ 9 h 272"/>
                  <a:gd name="T74" fmla="*/ 9 w 304"/>
                  <a:gd name="T75" fmla="*/ 11 h 27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304"/>
                  <a:gd name="T115" fmla="*/ 0 h 272"/>
                  <a:gd name="T116" fmla="*/ 304 w 304"/>
                  <a:gd name="T117" fmla="*/ 272 h 27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304" h="272">
                    <a:moveTo>
                      <a:pt x="246" y="102"/>
                    </a:moveTo>
                    <a:lnTo>
                      <a:pt x="257" y="109"/>
                    </a:lnTo>
                    <a:lnTo>
                      <a:pt x="265" y="117"/>
                    </a:lnTo>
                    <a:lnTo>
                      <a:pt x="271" y="126"/>
                    </a:lnTo>
                    <a:lnTo>
                      <a:pt x="277" y="135"/>
                    </a:lnTo>
                    <a:lnTo>
                      <a:pt x="278" y="144"/>
                    </a:lnTo>
                    <a:lnTo>
                      <a:pt x="278" y="154"/>
                    </a:lnTo>
                    <a:lnTo>
                      <a:pt x="274" y="164"/>
                    </a:lnTo>
                    <a:lnTo>
                      <a:pt x="268" y="173"/>
                    </a:lnTo>
                    <a:lnTo>
                      <a:pt x="258" y="183"/>
                    </a:lnTo>
                    <a:lnTo>
                      <a:pt x="246" y="192"/>
                    </a:lnTo>
                    <a:lnTo>
                      <a:pt x="233" y="200"/>
                    </a:lnTo>
                    <a:lnTo>
                      <a:pt x="219" y="208"/>
                    </a:lnTo>
                    <a:lnTo>
                      <a:pt x="206" y="215"/>
                    </a:lnTo>
                    <a:lnTo>
                      <a:pt x="191" y="224"/>
                    </a:lnTo>
                    <a:lnTo>
                      <a:pt x="177" y="232"/>
                    </a:lnTo>
                    <a:lnTo>
                      <a:pt x="164" y="241"/>
                    </a:lnTo>
                    <a:lnTo>
                      <a:pt x="159" y="244"/>
                    </a:lnTo>
                    <a:lnTo>
                      <a:pt x="157" y="248"/>
                    </a:lnTo>
                    <a:lnTo>
                      <a:pt x="154" y="252"/>
                    </a:lnTo>
                    <a:lnTo>
                      <a:pt x="151" y="256"/>
                    </a:lnTo>
                    <a:lnTo>
                      <a:pt x="149" y="260"/>
                    </a:lnTo>
                    <a:lnTo>
                      <a:pt x="149" y="264"/>
                    </a:lnTo>
                    <a:lnTo>
                      <a:pt x="151" y="268"/>
                    </a:lnTo>
                    <a:lnTo>
                      <a:pt x="155" y="271"/>
                    </a:lnTo>
                    <a:lnTo>
                      <a:pt x="161" y="272"/>
                    </a:lnTo>
                    <a:lnTo>
                      <a:pt x="167" y="272"/>
                    </a:lnTo>
                    <a:lnTo>
                      <a:pt x="172" y="271"/>
                    </a:lnTo>
                    <a:lnTo>
                      <a:pt x="177" y="268"/>
                    </a:lnTo>
                    <a:lnTo>
                      <a:pt x="191" y="257"/>
                    </a:lnTo>
                    <a:lnTo>
                      <a:pt x="207" y="246"/>
                    </a:lnTo>
                    <a:lnTo>
                      <a:pt x="223" y="236"/>
                    </a:lnTo>
                    <a:lnTo>
                      <a:pt x="241" y="226"/>
                    </a:lnTo>
                    <a:lnTo>
                      <a:pt x="257" y="215"/>
                    </a:lnTo>
                    <a:lnTo>
                      <a:pt x="271" y="204"/>
                    </a:lnTo>
                    <a:lnTo>
                      <a:pt x="286" y="192"/>
                    </a:lnTo>
                    <a:lnTo>
                      <a:pt x="296" y="179"/>
                    </a:lnTo>
                    <a:lnTo>
                      <a:pt x="303" y="164"/>
                    </a:lnTo>
                    <a:lnTo>
                      <a:pt x="304" y="149"/>
                    </a:lnTo>
                    <a:lnTo>
                      <a:pt x="300" y="134"/>
                    </a:lnTo>
                    <a:lnTo>
                      <a:pt x="293" y="120"/>
                    </a:lnTo>
                    <a:lnTo>
                      <a:pt x="281" y="106"/>
                    </a:lnTo>
                    <a:lnTo>
                      <a:pt x="267" y="94"/>
                    </a:lnTo>
                    <a:lnTo>
                      <a:pt x="249" y="83"/>
                    </a:lnTo>
                    <a:lnTo>
                      <a:pt x="232" y="73"/>
                    </a:lnTo>
                    <a:lnTo>
                      <a:pt x="219" y="65"/>
                    </a:lnTo>
                    <a:lnTo>
                      <a:pt x="204" y="59"/>
                    </a:lnTo>
                    <a:lnTo>
                      <a:pt x="188" y="52"/>
                    </a:lnTo>
                    <a:lnTo>
                      <a:pt x="172" y="45"/>
                    </a:lnTo>
                    <a:lnTo>
                      <a:pt x="157" y="38"/>
                    </a:lnTo>
                    <a:lnTo>
                      <a:pt x="139" y="31"/>
                    </a:lnTo>
                    <a:lnTo>
                      <a:pt x="122" y="25"/>
                    </a:lnTo>
                    <a:lnTo>
                      <a:pt x="106" y="19"/>
                    </a:lnTo>
                    <a:lnTo>
                      <a:pt x="90" y="14"/>
                    </a:lnTo>
                    <a:lnTo>
                      <a:pt x="74" y="9"/>
                    </a:lnTo>
                    <a:lnTo>
                      <a:pt x="58" y="6"/>
                    </a:lnTo>
                    <a:lnTo>
                      <a:pt x="43" y="3"/>
                    </a:lnTo>
                    <a:lnTo>
                      <a:pt x="30" y="1"/>
                    </a:lnTo>
                    <a:lnTo>
                      <a:pt x="19" y="0"/>
                    </a:lnTo>
                    <a:lnTo>
                      <a:pt x="9" y="1"/>
                    </a:lnTo>
                    <a:lnTo>
                      <a:pt x="0" y="3"/>
                    </a:lnTo>
                    <a:lnTo>
                      <a:pt x="10" y="5"/>
                    </a:lnTo>
                    <a:lnTo>
                      <a:pt x="22" y="8"/>
                    </a:lnTo>
                    <a:lnTo>
                      <a:pt x="35" y="12"/>
                    </a:lnTo>
                    <a:lnTo>
                      <a:pt x="48" y="16"/>
                    </a:lnTo>
                    <a:lnTo>
                      <a:pt x="64" y="21"/>
                    </a:lnTo>
                    <a:lnTo>
                      <a:pt x="80" y="26"/>
                    </a:lnTo>
                    <a:lnTo>
                      <a:pt x="97" y="32"/>
                    </a:lnTo>
                    <a:lnTo>
                      <a:pt x="114" y="38"/>
                    </a:lnTo>
                    <a:lnTo>
                      <a:pt x="132" y="45"/>
                    </a:lnTo>
                    <a:lnTo>
                      <a:pt x="149" y="52"/>
                    </a:lnTo>
                    <a:lnTo>
                      <a:pt x="167" y="60"/>
                    </a:lnTo>
                    <a:lnTo>
                      <a:pt x="184" y="69"/>
                    </a:lnTo>
                    <a:lnTo>
                      <a:pt x="201" y="77"/>
                    </a:lnTo>
                    <a:lnTo>
                      <a:pt x="217" y="85"/>
                    </a:lnTo>
                    <a:lnTo>
                      <a:pt x="232" y="93"/>
                    </a:lnTo>
                    <a:lnTo>
                      <a:pt x="246" y="102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399" name="Freeform 35"/>
              <p:cNvSpPr>
                <a:spLocks/>
              </p:cNvSpPr>
              <p:nvPr/>
            </p:nvSpPr>
            <p:spPr bwMode="auto">
              <a:xfrm>
                <a:off x="1403" y="2357"/>
                <a:ext cx="34" cy="82"/>
              </a:xfrm>
              <a:custGeom>
                <a:avLst/>
                <a:gdLst>
                  <a:gd name="T0" fmla="*/ 1 w 103"/>
                  <a:gd name="T1" fmla="*/ 1 h 164"/>
                  <a:gd name="T2" fmla="*/ 1 w 103"/>
                  <a:gd name="T3" fmla="*/ 1 h 164"/>
                  <a:gd name="T4" fmla="*/ 1 w 103"/>
                  <a:gd name="T5" fmla="*/ 1 h 164"/>
                  <a:gd name="T6" fmla="*/ 1 w 103"/>
                  <a:gd name="T7" fmla="*/ 1 h 164"/>
                  <a:gd name="T8" fmla="*/ 1 w 103"/>
                  <a:gd name="T9" fmla="*/ 0 h 164"/>
                  <a:gd name="T10" fmla="*/ 0 w 103"/>
                  <a:gd name="T11" fmla="*/ 1 h 164"/>
                  <a:gd name="T12" fmla="*/ 0 w 103"/>
                  <a:gd name="T13" fmla="*/ 1 h 164"/>
                  <a:gd name="T14" fmla="*/ 0 w 103"/>
                  <a:gd name="T15" fmla="*/ 1 h 164"/>
                  <a:gd name="T16" fmla="*/ 0 w 103"/>
                  <a:gd name="T17" fmla="*/ 1 h 164"/>
                  <a:gd name="T18" fmla="*/ 0 w 103"/>
                  <a:gd name="T19" fmla="*/ 5 h 164"/>
                  <a:gd name="T20" fmla="*/ 1 w 103"/>
                  <a:gd name="T21" fmla="*/ 7 h 164"/>
                  <a:gd name="T22" fmla="*/ 1 w 103"/>
                  <a:gd name="T23" fmla="*/ 11 h 164"/>
                  <a:gd name="T24" fmla="*/ 2 w 103"/>
                  <a:gd name="T25" fmla="*/ 14 h 164"/>
                  <a:gd name="T26" fmla="*/ 2 w 103"/>
                  <a:gd name="T27" fmla="*/ 17 h 164"/>
                  <a:gd name="T28" fmla="*/ 3 w 103"/>
                  <a:gd name="T29" fmla="*/ 19 h 164"/>
                  <a:gd name="T30" fmla="*/ 4 w 103"/>
                  <a:gd name="T31" fmla="*/ 21 h 164"/>
                  <a:gd name="T32" fmla="*/ 4 w 103"/>
                  <a:gd name="T33" fmla="*/ 21 h 164"/>
                  <a:gd name="T34" fmla="*/ 4 w 103"/>
                  <a:gd name="T35" fmla="*/ 20 h 164"/>
                  <a:gd name="T36" fmla="*/ 3 w 103"/>
                  <a:gd name="T37" fmla="*/ 18 h 164"/>
                  <a:gd name="T38" fmla="*/ 3 w 103"/>
                  <a:gd name="T39" fmla="*/ 15 h 164"/>
                  <a:gd name="T40" fmla="*/ 3 w 103"/>
                  <a:gd name="T41" fmla="*/ 12 h 164"/>
                  <a:gd name="T42" fmla="*/ 2 w 103"/>
                  <a:gd name="T43" fmla="*/ 10 h 164"/>
                  <a:gd name="T44" fmla="*/ 2 w 103"/>
                  <a:gd name="T45" fmla="*/ 6 h 164"/>
                  <a:gd name="T46" fmla="*/ 2 w 103"/>
                  <a:gd name="T47" fmla="*/ 5 h 164"/>
                  <a:gd name="T48" fmla="*/ 1 w 103"/>
                  <a:gd name="T49" fmla="*/ 1 h 16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03"/>
                  <a:gd name="T76" fmla="*/ 0 h 164"/>
                  <a:gd name="T77" fmla="*/ 103 w 103"/>
                  <a:gd name="T78" fmla="*/ 164 h 164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03" h="164">
                    <a:moveTo>
                      <a:pt x="39" y="12"/>
                    </a:moveTo>
                    <a:lnTo>
                      <a:pt x="37" y="7"/>
                    </a:lnTo>
                    <a:lnTo>
                      <a:pt x="32" y="3"/>
                    </a:lnTo>
                    <a:lnTo>
                      <a:pt x="25" y="1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8" y="37"/>
                    </a:lnTo>
                    <a:lnTo>
                      <a:pt x="19" y="63"/>
                    </a:lnTo>
                    <a:lnTo>
                      <a:pt x="34" y="88"/>
                    </a:lnTo>
                    <a:lnTo>
                      <a:pt x="51" y="112"/>
                    </a:lnTo>
                    <a:lnTo>
                      <a:pt x="68" y="133"/>
                    </a:lnTo>
                    <a:lnTo>
                      <a:pt x="84" y="150"/>
                    </a:lnTo>
                    <a:lnTo>
                      <a:pt x="96" y="161"/>
                    </a:lnTo>
                    <a:lnTo>
                      <a:pt x="103" y="164"/>
                    </a:lnTo>
                    <a:lnTo>
                      <a:pt x="100" y="153"/>
                    </a:lnTo>
                    <a:lnTo>
                      <a:pt x="93" y="139"/>
                    </a:lnTo>
                    <a:lnTo>
                      <a:pt x="84" y="121"/>
                    </a:lnTo>
                    <a:lnTo>
                      <a:pt x="74" y="100"/>
                    </a:lnTo>
                    <a:lnTo>
                      <a:pt x="64" y="78"/>
                    </a:lnTo>
                    <a:lnTo>
                      <a:pt x="54" y="55"/>
                    </a:lnTo>
                    <a:lnTo>
                      <a:pt x="45" y="33"/>
                    </a:lnTo>
                    <a:lnTo>
                      <a:pt x="39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400" name="Freeform 36"/>
              <p:cNvSpPr>
                <a:spLocks/>
              </p:cNvSpPr>
              <p:nvPr/>
            </p:nvSpPr>
            <p:spPr bwMode="auto">
              <a:xfrm>
                <a:off x="1388" y="2313"/>
                <a:ext cx="18" cy="42"/>
              </a:xfrm>
              <a:custGeom>
                <a:avLst/>
                <a:gdLst>
                  <a:gd name="T0" fmla="*/ 1 w 54"/>
                  <a:gd name="T1" fmla="*/ 2 h 82"/>
                  <a:gd name="T2" fmla="*/ 1 w 54"/>
                  <a:gd name="T3" fmla="*/ 1 h 82"/>
                  <a:gd name="T4" fmla="*/ 1 w 54"/>
                  <a:gd name="T5" fmla="*/ 1 h 82"/>
                  <a:gd name="T6" fmla="*/ 1 w 54"/>
                  <a:gd name="T7" fmla="*/ 0 h 82"/>
                  <a:gd name="T8" fmla="*/ 0 w 54"/>
                  <a:gd name="T9" fmla="*/ 0 h 82"/>
                  <a:gd name="T10" fmla="*/ 0 w 54"/>
                  <a:gd name="T11" fmla="*/ 1 h 82"/>
                  <a:gd name="T12" fmla="*/ 0 w 54"/>
                  <a:gd name="T13" fmla="*/ 1 h 82"/>
                  <a:gd name="T14" fmla="*/ 0 w 54"/>
                  <a:gd name="T15" fmla="*/ 1 h 82"/>
                  <a:gd name="T16" fmla="*/ 0 w 54"/>
                  <a:gd name="T17" fmla="*/ 2 h 82"/>
                  <a:gd name="T18" fmla="*/ 0 w 54"/>
                  <a:gd name="T19" fmla="*/ 3 h 82"/>
                  <a:gd name="T20" fmla="*/ 0 w 54"/>
                  <a:gd name="T21" fmla="*/ 5 h 82"/>
                  <a:gd name="T22" fmla="*/ 0 w 54"/>
                  <a:gd name="T23" fmla="*/ 6 h 82"/>
                  <a:gd name="T24" fmla="*/ 1 w 54"/>
                  <a:gd name="T25" fmla="*/ 8 h 82"/>
                  <a:gd name="T26" fmla="*/ 1 w 54"/>
                  <a:gd name="T27" fmla="*/ 9 h 82"/>
                  <a:gd name="T28" fmla="*/ 1 w 54"/>
                  <a:gd name="T29" fmla="*/ 10 h 82"/>
                  <a:gd name="T30" fmla="*/ 2 w 54"/>
                  <a:gd name="T31" fmla="*/ 11 h 82"/>
                  <a:gd name="T32" fmla="*/ 2 w 54"/>
                  <a:gd name="T33" fmla="*/ 11 h 82"/>
                  <a:gd name="T34" fmla="*/ 2 w 54"/>
                  <a:gd name="T35" fmla="*/ 9 h 82"/>
                  <a:gd name="T36" fmla="*/ 2 w 54"/>
                  <a:gd name="T37" fmla="*/ 6 h 82"/>
                  <a:gd name="T38" fmla="*/ 1 w 54"/>
                  <a:gd name="T39" fmla="*/ 4 h 82"/>
                  <a:gd name="T40" fmla="*/ 1 w 54"/>
                  <a:gd name="T41" fmla="*/ 2 h 8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4"/>
                  <a:gd name="T64" fmla="*/ 0 h 82"/>
                  <a:gd name="T65" fmla="*/ 54 w 54"/>
                  <a:gd name="T66" fmla="*/ 82 h 8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4" h="82">
                    <a:moveTo>
                      <a:pt x="28" y="9"/>
                    </a:moveTo>
                    <a:lnTo>
                      <a:pt x="26" y="5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8" y="1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21"/>
                    </a:lnTo>
                    <a:lnTo>
                      <a:pt x="5" y="33"/>
                    </a:lnTo>
                    <a:lnTo>
                      <a:pt x="10" y="45"/>
                    </a:lnTo>
                    <a:lnTo>
                      <a:pt x="18" y="57"/>
                    </a:lnTo>
                    <a:lnTo>
                      <a:pt x="26" y="68"/>
                    </a:lnTo>
                    <a:lnTo>
                      <a:pt x="35" y="76"/>
                    </a:lnTo>
                    <a:lnTo>
                      <a:pt x="45" y="81"/>
                    </a:lnTo>
                    <a:lnTo>
                      <a:pt x="53" y="82"/>
                    </a:lnTo>
                    <a:lnTo>
                      <a:pt x="54" y="66"/>
                    </a:lnTo>
                    <a:lnTo>
                      <a:pt x="47" y="47"/>
                    </a:lnTo>
                    <a:lnTo>
                      <a:pt x="38" y="28"/>
                    </a:lnTo>
                    <a:lnTo>
                      <a:pt x="28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401" name="Freeform 37"/>
              <p:cNvSpPr>
                <a:spLocks/>
              </p:cNvSpPr>
              <p:nvPr/>
            </p:nvSpPr>
            <p:spPr bwMode="auto">
              <a:xfrm>
                <a:off x="1373" y="2283"/>
                <a:ext cx="16" cy="24"/>
              </a:xfrm>
              <a:custGeom>
                <a:avLst/>
                <a:gdLst>
                  <a:gd name="T0" fmla="*/ 1 w 46"/>
                  <a:gd name="T1" fmla="*/ 1 h 47"/>
                  <a:gd name="T2" fmla="*/ 1 w 46"/>
                  <a:gd name="T3" fmla="*/ 1 h 47"/>
                  <a:gd name="T4" fmla="*/ 1 w 46"/>
                  <a:gd name="T5" fmla="*/ 1 h 47"/>
                  <a:gd name="T6" fmla="*/ 1 w 46"/>
                  <a:gd name="T7" fmla="*/ 1 h 47"/>
                  <a:gd name="T8" fmla="*/ 1 w 46"/>
                  <a:gd name="T9" fmla="*/ 1 h 47"/>
                  <a:gd name="T10" fmla="*/ 1 w 46"/>
                  <a:gd name="T11" fmla="*/ 1 h 47"/>
                  <a:gd name="T12" fmla="*/ 1 w 46"/>
                  <a:gd name="T13" fmla="*/ 1 h 47"/>
                  <a:gd name="T14" fmla="*/ 1 w 46"/>
                  <a:gd name="T15" fmla="*/ 0 h 47"/>
                  <a:gd name="T16" fmla="*/ 0 w 46"/>
                  <a:gd name="T17" fmla="*/ 0 h 47"/>
                  <a:gd name="T18" fmla="*/ 0 w 46"/>
                  <a:gd name="T19" fmla="*/ 1 h 47"/>
                  <a:gd name="T20" fmla="*/ 0 w 46"/>
                  <a:gd name="T21" fmla="*/ 1 h 47"/>
                  <a:gd name="T22" fmla="*/ 0 w 46"/>
                  <a:gd name="T23" fmla="*/ 1 h 47"/>
                  <a:gd name="T24" fmla="*/ 0 w 46"/>
                  <a:gd name="T25" fmla="*/ 2 h 47"/>
                  <a:gd name="T26" fmla="*/ 0 w 46"/>
                  <a:gd name="T27" fmla="*/ 2 h 47"/>
                  <a:gd name="T28" fmla="*/ 0 w 46"/>
                  <a:gd name="T29" fmla="*/ 3 h 47"/>
                  <a:gd name="T30" fmla="*/ 0 w 46"/>
                  <a:gd name="T31" fmla="*/ 4 h 47"/>
                  <a:gd name="T32" fmla="*/ 1 w 46"/>
                  <a:gd name="T33" fmla="*/ 5 h 47"/>
                  <a:gd name="T34" fmla="*/ 1 w 46"/>
                  <a:gd name="T35" fmla="*/ 5 h 47"/>
                  <a:gd name="T36" fmla="*/ 1 w 46"/>
                  <a:gd name="T37" fmla="*/ 6 h 47"/>
                  <a:gd name="T38" fmla="*/ 2 w 46"/>
                  <a:gd name="T39" fmla="*/ 6 h 47"/>
                  <a:gd name="T40" fmla="*/ 2 w 46"/>
                  <a:gd name="T41" fmla="*/ 6 h 47"/>
                  <a:gd name="T42" fmla="*/ 2 w 46"/>
                  <a:gd name="T43" fmla="*/ 5 h 47"/>
                  <a:gd name="T44" fmla="*/ 2 w 46"/>
                  <a:gd name="T45" fmla="*/ 4 h 47"/>
                  <a:gd name="T46" fmla="*/ 1 w 46"/>
                  <a:gd name="T47" fmla="*/ 2 h 47"/>
                  <a:gd name="T48" fmla="*/ 1 w 46"/>
                  <a:gd name="T49" fmla="*/ 1 h 4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46"/>
                  <a:gd name="T76" fmla="*/ 0 h 47"/>
                  <a:gd name="T77" fmla="*/ 46 w 46"/>
                  <a:gd name="T78" fmla="*/ 47 h 4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46" h="47">
                    <a:moveTo>
                      <a:pt x="24" y="6"/>
                    </a:moveTo>
                    <a:lnTo>
                      <a:pt x="24" y="7"/>
                    </a:lnTo>
                    <a:lnTo>
                      <a:pt x="23" y="4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5"/>
                    </a:lnTo>
                    <a:lnTo>
                      <a:pt x="4" y="21"/>
                    </a:lnTo>
                    <a:lnTo>
                      <a:pt x="10" y="28"/>
                    </a:lnTo>
                    <a:lnTo>
                      <a:pt x="17" y="34"/>
                    </a:lnTo>
                    <a:lnTo>
                      <a:pt x="24" y="40"/>
                    </a:lnTo>
                    <a:lnTo>
                      <a:pt x="33" y="44"/>
                    </a:lnTo>
                    <a:lnTo>
                      <a:pt x="40" y="47"/>
                    </a:lnTo>
                    <a:lnTo>
                      <a:pt x="46" y="47"/>
                    </a:lnTo>
                    <a:lnTo>
                      <a:pt x="45" y="37"/>
                    </a:lnTo>
                    <a:lnTo>
                      <a:pt x="39" y="25"/>
                    </a:lnTo>
                    <a:lnTo>
                      <a:pt x="30" y="14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402" name="Freeform 38"/>
              <p:cNvSpPr>
                <a:spLocks/>
              </p:cNvSpPr>
              <p:nvPr/>
            </p:nvSpPr>
            <p:spPr bwMode="auto">
              <a:xfrm>
                <a:off x="1360" y="2263"/>
                <a:ext cx="21" cy="16"/>
              </a:xfrm>
              <a:custGeom>
                <a:avLst/>
                <a:gdLst>
                  <a:gd name="T0" fmla="*/ 2 w 63"/>
                  <a:gd name="T1" fmla="*/ 3 h 31"/>
                  <a:gd name="T2" fmla="*/ 2 w 63"/>
                  <a:gd name="T3" fmla="*/ 3 h 31"/>
                  <a:gd name="T4" fmla="*/ 2 w 63"/>
                  <a:gd name="T5" fmla="*/ 3 h 31"/>
                  <a:gd name="T6" fmla="*/ 2 w 63"/>
                  <a:gd name="T7" fmla="*/ 2 h 31"/>
                  <a:gd name="T8" fmla="*/ 2 w 63"/>
                  <a:gd name="T9" fmla="*/ 2 h 31"/>
                  <a:gd name="T10" fmla="*/ 2 w 63"/>
                  <a:gd name="T11" fmla="*/ 1 h 31"/>
                  <a:gd name="T12" fmla="*/ 2 w 63"/>
                  <a:gd name="T13" fmla="*/ 1 h 31"/>
                  <a:gd name="T14" fmla="*/ 2 w 63"/>
                  <a:gd name="T15" fmla="*/ 0 h 31"/>
                  <a:gd name="T16" fmla="*/ 2 w 63"/>
                  <a:gd name="T17" fmla="*/ 0 h 31"/>
                  <a:gd name="T18" fmla="*/ 1 w 63"/>
                  <a:gd name="T19" fmla="*/ 0 h 31"/>
                  <a:gd name="T20" fmla="*/ 1 w 63"/>
                  <a:gd name="T21" fmla="*/ 1 h 31"/>
                  <a:gd name="T22" fmla="*/ 1 w 63"/>
                  <a:gd name="T23" fmla="*/ 1 h 31"/>
                  <a:gd name="T24" fmla="*/ 1 w 63"/>
                  <a:gd name="T25" fmla="*/ 1 h 31"/>
                  <a:gd name="T26" fmla="*/ 0 w 63"/>
                  <a:gd name="T27" fmla="*/ 2 h 31"/>
                  <a:gd name="T28" fmla="*/ 0 w 63"/>
                  <a:gd name="T29" fmla="*/ 3 h 31"/>
                  <a:gd name="T30" fmla="*/ 0 w 63"/>
                  <a:gd name="T31" fmla="*/ 4 h 31"/>
                  <a:gd name="T32" fmla="*/ 0 w 63"/>
                  <a:gd name="T33" fmla="*/ 4 h 31"/>
                  <a:gd name="T34" fmla="*/ 0 w 63"/>
                  <a:gd name="T35" fmla="*/ 4 h 31"/>
                  <a:gd name="T36" fmla="*/ 0 w 63"/>
                  <a:gd name="T37" fmla="*/ 4 h 31"/>
                  <a:gd name="T38" fmla="*/ 1 w 63"/>
                  <a:gd name="T39" fmla="*/ 4 h 31"/>
                  <a:gd name="T40" fmla="*/ 1 w 63"/>
                  <a:gd name="T41" fmla="*/ 4 h 31"/>
                  <a:gd name="T42" fmla="*/ 1 w 63"/>
                  <a:gd name="T43" fmla="*/ 4 h 31"/>
                  <a:gd name="T44" fmla="*/ 1 w 63"/>
                  <a:gd name="T45" fmla="*/ 4 h 31"/>
                  <a:gd name="T46" fmla="*/ 2 w 63"/>
                  <a:gd name="T47" fmla="*/ 4 h 31"/>
                  <a:gd name="T48" fmla="*/ 2 w 63"/>
                  <a:gd name="T49" fmla="*/ 3 h 3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63"/>
                  <a:gd name="T76" fmla="*/ 0 h 31"/>
                  <a:gd name="T77" fmla="*/ 63 w 63"/>
                  <a:gd name="T78" fmla="*/ 31 h 31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63" h="31">
                    <a:moveTo>
                      <a:pt x="50" y="23"/>
                    </a:moveTo>
                    <a:lnTo>
                      <a:pt x="56" y="21"/>
                    </a:lnTo>
                    <a:lnTo>
                      <a:pt x="62" y="18"/>
                    </a:lnTo>
                    <a:lnTo>
                      <a:pt x="63" y="14"/>
                    </a:lnTo>
                    <a:lnTo>
                      <a:pt x="63" y="10"/>
                    </a:lnTo>
                    <a:lnTo>
                      <a:pt x="61" y="5"/>
                    </a:lnTo>
                    <a:lnTo>
                      <a:pt x="56" y="2"/>
                    </a:lnTo>
                    <a:lnTo>
                      <a:pt x="50" y="0"/>
                    </a:lnTo>
                    <a:lnTo>
                      <a:pt x="43" y="0"/>
                    </a:lnTo>
                    <a:lnTo>
                      <a:pt x="40" y="0"/>
                    </a:lnTo>
                    <a:lnTo>
                      <a:pt x="34" y="1"/>
                    </a:lnTo>
                    <a:lnTo>
                      <a:pt x="26" y="3"/>
                    </a:lnTo>
                    <a:lnTo>
                      <a:pt x="16" y="7"/>
                    </a:lnTo>
                    <a:lnTo>
                      <a:pt x="7" y="13"/>
                    </a:lnTo>
                    <a:lnTo>
                      <a:pt x="3" y="19"/>
                    </a:lnTo>
                    <a:lnTo>
                      <a:pt x="0" y="25"/>
                    </a:lnTo>
                    <a:lnTo>
                      <a:pt x="0" y="27"/>
                    </a:lnTo>
                    <a:lnTo>
                      <a:pt x="4" y="29"/>
                    </a:lnTo>
                    <a:lnTo>
                      <a:pt x="10" y="31"/>
                    </a:lnTo>
                    <a:lnTo>
                      <a:pt x="16" y="31"/>
                    </a:lnTo>
                    <a:lnTo>
                      <a:pt x="21" y="31"/>
                    </a:lnTo>
                    <a:lnTo>
                      <a:pt x="29" y="29"/>
                    </a:lnTo>
                    <a:lnTo>
                      <a:pt x="36" y="28"/>
                    </a:lnTo>
                    <a:lnTo>
                      <a:pt x="43" y="26"/>
                    </a:lnTo>
                    <a:lnTo>
                      <a:pt x="50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403" name="Freeform 39"/>
              <p:cNvSpPr>
                <a:spLocks/>
              </p:cNvSpPr>
              <p:nvPr/>
            </p:nvSpPr>
            <p:spPr bwMode="auto">
              <a:xfrm>
                <a:off x="1261" y="2237"/>
                <a:ext cx="81" cy="103"/>
              </a:xfrm>
              <a:custGeom>
                <a:avLst/>
                <a:gdLst>
                  <a:gd name="T0" fmla="*/ 3 w 245"/>
                  <a:gd name="T1" fmla="*/ 3 h 206"/>
                  <a:gd name="T2" fmla="*/ 3 w 245"/>
                  <a:gd name="T3" fmla="*/ 5 h 206"/>
                  <a:gd name="T4" fmla="*/ 2 w 245"/>
                  <a:gd name="T5" fmla="*/ 6 h 206"/>
                  <a:gd name="T6" fmla="*/ 1 w 245"/>
                  <a:gd name="T7" fmla="*/ 7 h 206"/>
                  <a:gd name="T8" fmla="*/ 1 w 245"/>
                  <a:gd name="T9" fmla="*/ 10 h 206"/>
                  <a:gd name="T10" fmla="*/ 1 w 245"/>
                  <a:gd name="T11" fmla="*/ 11 h 206"/>
                  <a:gd name="T12" fmla="*/ 0 w 245"/>
                  <a:gd name="T13" fmla="*/ 13 h 206"/>
                  <a:gd name="T14" fmla="*/ 0 w 245"/>
                  <a:gd name="T15" fmla="*/ 14 h 206"/>
                  <a:gd name="T16" fmla="*/ 0 w 245"/>
                  <a:gd name="T17" fmla="*/ 15 h 206"/>
                  <a:gd name="T18" fmla="*/ 0 w 245"/>
                  <a:gd name="T19" fmla="*/ 19 h 206"/>
                  <a:gd name="T20" fmla="*/ 1 w 245"/>
                  <a:gd name="T21" fmla="*/ 21 h 206"/>
                  <a:gd name="T22" fmla="*/ 1 w 245"/>
                  <a:gd name="T23" fmla="*/ 23 h 206"/>
                  <a:gd name="T24" fmla="*/ 2 w 245"/>
                  <a:gd name="T25" fmla="*/ 24 h 206"/>
                  <a:gd name="T26" fmla="*/ 3 w 245"/>
                  <a:gd name="T27" fmla="*/ 25 h 206"/>
                  <a:gd name="T28" fmla="*/ 4 w 245"/>
                  <a:gd name="T29" fmla="*/ 26 h 206"/>
                  <a:gd name="T30" fmla="*/ 5 w 245"/>
                  <a:gd name="T31" fmla="*/ 26 h 206"/>
                  <a:gd name="T32" fmla="*/ 6 w 245"/>
                  <a:gd name="T33" fmla="*/ 26 h 206"/>
                  <a:gd name="T34" fmla="*/ 6 w 245"/>
                  <a:gd name="T35" fmla="*/ 26 h 206"/>
                  <a:gd name="T36" fmla="*/ 6 w 245"/>
                  <a:gd name="T37" fmla="*/ 26 h 206"/>
                  <a:gd name="T38" fmla="*/ 7 w 245"/>
                  <a:gd name="T39" fmla="*/ 25 h 206"/>
                  <a:gd name="T40" fmla="*/ 7 w 245"/>
                  <a:gd name="T41" fmla="*/ 25 h 206"/>
                  <a:gd name="T42" fmla="*/ 7 w 245"/>
                  <a:gd name="T43" fmla="*/ 24 h 206"/>
                  <a:gd name="T44" fmla="*/ 6 w 245"/>
                  <a:gd name="T45" fmla="*/ 24 h 206"/>
                  <a:gd name="T46" fmla="*/ 6 w 245"/>
                  <a:gd name="T47" fmla="*/ 24 h 206"/>
                  <a:gd name="T48" fmla="*/ 6 w 245"/>
                  <a:gd name="T49" fmla="*/ 24 h 206"/>
                  <a:gd name="T50" fmla="*/ 6 w 245"/>
                  <a:gd name="T51" fmla="*/ 24 h 206"/>
                  <a:gd name="T52" fmla="*/ 5 w 245"/>
                  <a:gd name="T53" fmla="*/ 24 h 206"/>
                  <a:gd name="T54" fmla="*/ 5 w 245"/>
                  <a:gd name="T55" fmla="*/ 24 h 206"/>
                  <a:gd name="T56" fmla="*/ 5 w 245"/>
                  <a:gd name="T57" fmla="*/ 24 h 206"/>
                  <a:gd name="T58" fmla="*/ 4 w 245"/>
                  <a:gd name="T59" fmla="*/ 24 h 206"/>
                  <a:gd name="T60" fmla="*/ 4 w 245"/>
                  <a:gd name="T61" fmla="*/ 24 h 206"/>
                  <a:gd name="T62" fmla="*/ 3 w 245"/>
                  <a:gd name="T63" fmla="*/ 24 h 206"/>
                  <a:gd name="T64" fmla="*/ 3 w 245"/>
                  <a:gd name="T65" fmla="*/ 23 h 206"/>
                  <a:gd name="T66" fmla="*/ 2 w 245"/>
                  <a:gd name="T67" fmla="*/ 23 h 206"/>
                  <a:gd name="T68" fmla="*/ 2 w 245"/>
                  <a:gd name="T69" fmla="*/ 22 h 206"/>
                  <a:gd name="T70" fmla="*/ 1 w 245"/>
                  <a:gd name="T71" fmla="*/ 21 h 206"/>
                  <a:gd name="T72" fmla="*/ 1 w 245"/>
                  <a:gd name="T73" fmla="*/ 19 h 206"/>
                  <a:gd name="T74" fmla="*/ 1 w 245"/>
                  <a:gd name="T75" fmla="*/ 17 h 206"/>
                  <a:gd name="T76" fmla="*/ 1 w 245"/>
                  <a:gd name="T77" fmla="*/ 15 h 206"/>
                  <a:gd name="T78" fmla="*/ 1 w 245"/>
                  <a:gd name="T79" fmla="*/ 13 h 206"/>
                  <a:gd name="T80" fmla="*/ 1 w 245"/>
                  <a:gd name="T81" fmla="*/ 12 h 206"/>
                  <a:gd name="T82" fmla="*/ 2 w 245"/>
                  <a:gd name="T83" fmla="*/ 11 h 206"/>
                  <a:gd name="T84" fmla="*/ 2 w 245"/>
                  <a:gd name="T85" fmla="*/ 9 h 206"/>
                  <a:gd name="T86" fmla="*/ 3 w 245"/>
                  <a:gd name="T87" fmla="*/ 7 h 206"/>
                  <a:gd name="T88" fmla="*/ 4 w 245"/>
                  <a:gd name="T89" fmla="*/ 6 h 206"/>
                  <a:gd name="T90" fmla="*/ 4 w 245"/>
                  <a:gd name="T91" fmla="*/ 6 h 206"/>
                  <a:gd name="T92" fmla="*/ 5 w 245"/>
                  <a:gd name="T93" fmla="*/ 5 h 206"/>
                  <a:gd name="T94" fmla="*/ 6 w 245"/>
                  <a:gd name="T95" fmla="*/ 3 h 206"/>
                  <a:gd name="T96" fmla="*/ 6 w 245"/>
                  <a:gd name="T97" fmla="*/ 3 h 206"/>
                  <a:gd name="T98" fmla="*/ 7 w 245"/>
                  <a:gd name="T99" fmla="*/ 2 h 206"/>
                  <a:gd name="T100" fmla="*/ 8 w 245"/>
                  <a:gd name="T101" fmla="*/ 2 h 206"/>
                  <a:gd name="T102" fmla="*/ 8 w 245"/>
                  <a:gd name="T103" fmla="*/ 1 h 206"/>
                  <a:gd name="T104" fmla="*/ 9 w 245"/>
                  <a:gd name="T105" fmla="*/ 1 h 206"/>
                  <a:gd name="T106" fmla="*/ 9 w 245"/>
                  <a:gd name="T107" fmla="*/ 1 h 206"/>
                  <a:gd name="T108" fmla="*/ 8 w 245"/>
                  <a:gd name="T109" fmla="*/ 0 h 206"/>
                  <a:gd name="T110" fmla="*/ 7 w 245"/>
                  <a:gd name="T111" fmla="*/ 1 h 206"/>
                  <a:gd name="T112" fmla="*/ 7 w 245"/>
                  <a:gd name="T113" fmla="*/ 1 h 206"/>
                  <a:gd name="T114" fmla="*/ 6 w 245"/>
                  <a:gd name="T115" fmla="*/ 2 h 206"/>
                  <a:gd name="T116" fmla="*/ 5 w 245"/>
                  <a:gd name="T117" fmla="*/ 2 h 206"/>
                  <a:gd name="T118" fmla="*/ 4 w 245"/>
                  <a:gd name="T119" fmla="*/ 3 h 206"/>
                  <a:gd name="T120" fmla="*/ 3 w 245"/>
                  <a:gd name="T121" fmla="*/ 3 h 20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45"/>
                  <a:gd name="T184" fmla="*/ 0 h 206"/>
                  <a:gd name="T185" fmla="*/ 245 w 245"/>
                  <a:gd name="T186" fmla="*/ 206 h 20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45" h="206">
                    <a:moveTo>
                      <a:pt x="90" y="31"/>
                    </a:moveTo>
                    <a:lnTo>
                      <a:pt x="72" y="40"/>
                    </a:lnTo>
                    <a:lnTo>
                      <a:pt x="56" y="50"/>
                    </a:lnTo>
                    <a:lnTo>
                      <a:pt x="40" y="62"/>
                    </a:lnTo>
                    <a:lnTo>
                      <a:pt x="27" y="74"/>
                    </a:lnTo>
                    <a:lnTo>
                      <a:pt x="17" y="87"/>
                    </a:lnTo>
                    <a:lnTo>
                      <a:pt x="8" y="100"/>
                    </a:lnTo>
                    <a:lnTo>
                      <a:pt x="3" y="113"/>
                    </a:lnTo>
                    <a:lnTo>
                      <a:pt x="0" y="127"/>
                    </a:lnTo>
                    <a:lnTo>
                      <a:pt x="3" y="149"/>
                    </a:lnTo>
                    <a:lnTo>
                      <a:pt x="14" y="166"/>
                    </a:lnTo>
                    <a:lnTo>
                      <a:pt x="32" y="181"/>
                    </a:lnTo>
                    <a:lnTo>
                      <a:pt x="53" y="192"/>
                    </a:lnTo>
                    <a:lnTo>
                      <a:pt x="80" y="200"/>
                    </a:lnTo>
                    <a:lnTo>
                      <a:pt x="109" y="205"/>
                    </a:lnTo>
                    <a:lnTo>
                      <a:pt x="136" y="206"/>
                    </a:lnTo>
                    <a:lnTo>
                      <a:pt x="164" y="203"/>
                    </a:lnTo>
                    <a:lnTo>
                      <a:pt x="169" y="203"/>
                    </a:lnTo>
                    <a:lnTo>
                      <a:pt x="175" y="201"/>
                    </a:lnTo>
                    <a:lnTo>
                      <a:pt x="180" y="197"/>
                    </a:lnTo>
                    <a:lnTo>
                      <a:pt x="181" y="193"/>
                    </a:lnTo>
                    <a:lnTo>
                      <a:pt x="180" y="191"/>
                    </a:lnTo>
                    <a:lnTo>
                      <a:pt x="175" y="191"/>
                    </a:lnTo>
                    <a:lnTo>
                      <a:pt x="169" y="190"/>
                    </a:lnTo>
                    <a:lnTo>
                      <a:pt x="162" y="190"/>
                    </a:lnTo>
                    <a:lnTo>
                      <a:pt x="154" y="190"/>
                    </a:lnTo>
                    <a:lnTo>
                      <a:pt x="146" y="190"/>
                    </a:lnTo>
                    <a:lnTo>
                      <a:pt x="139" y="190"/>
                    </a:lnTo>
                    <a:lnTo>
                      <a:pt x="135" y="190"/>
                    </a:lnTo>
                    <a:lnTo>
                      <a:pt x="120" y="189"/>
                    </a:lnTo>
                    <a:lnTo>
                      <a:pt x="107" y="188"/>
                    </a:lnTo>
                    <a:lnTo>
                      <a:pt x="93" y="187"/>
                    </a:lnTo>
                    <a:lnTo>
                      <a:pt x="78" y="184"/>
                    </a:lnTo>
                    <a:lnTo>
                      <a:pt x="64" y="181"/>
                    </a:lnTo>
                    <a:lnTo>
                      <a:pt x="49" y="174"/>
                    </a:lnTo>
                    <a:lnTo>
                      <a:pt x="36" y="165"/>
                    </a:lnTo>
                    <a:lnTo>
                      <a:pt x="22" y="152"/>
                    </a:lnTo>
                    <a:lnTo>
                      <a:pt x="19" y="136"/>
                    </a:lnTo>
                    <a:lnTo>
                      <a:pt x="20" y="122"/>
                    </a:lnTo>
                    <a:lnTo>
                      <a:pt x="26" y="108"/>
                    </a:lnTo>
                    <a:lnTo>
                      <a:pt x="35" y="95"/>
                    </a:lnTo>
                    <a:lnTo>
                      <a:pt x="48" y="83"/>
                    </a:lnTo>
                    <a:lnTo>
                      <a:pt x="62" y="71"/>
                    </a:lnTo>
                    <a:lnTo>
                      <a:pt x="78" y="61"/>
                    </a:lnTo>
                    <a:lnTo>
                      <a:pt x="97" y="51"/>
                    </a:lnTo>
                    <a:lnTo>
                      <a:pt x="116" y="42"/>
                    </a:lnTo>
                    <a:lnTo>
                      <a:pt x="136" y="34"/>
                    </a:lnTo>
                    <a:lnTo>
                      <a:pt x="156" y="27"/>
                    </a:lnTo>
                    <a:lnTo>
                      <a:pt x="175" y="21"/>
                    </a:lnTo>
                    <a:lnTo>
                      <a:pt x="196" y="16"/>
                    </a:lnTo>
                    <a:lnTo>
                      <a:pt x="213" y="11"/>
                    </a:lnTo>
                    <a:lnTo>
                      <a:pt x="230" y="8"/>
                    </a:lnTo>
                    <a:lnTo>
                      <a:pt x="245" y="6"/>
                    </a:lnTo>
                    <a:lnTo>
                      <a:pt x="235" y="2"/>
                    </a:lnTo>
                    <a:lnTo>
                      <a:pt x="219" y="0"/>
                    </a:lnTo>
                    <a:lnTo>
                      <a:pt x="200" y="2"/>
                    </a:lnTo>
                    <a:lnTo>
                      <a:pt x="178" y="5"/>
                    </a:lnTo>
                    <a:lnTo>
                      <a:pt x="154" y="10"/>
                    </a:lnTo>
                    <a:lnTo>
                      <a:pt x="130" y="16"/>
                    </a:lnTo>
                    <a:lnTo>
                      <a:pt x="109" y="24"/>
                    </a:lnTo>
                    <a:lnTo>
                      <a:pt x="90" y="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404" name="Freeform 40"/>
              <p:cNvSpPr>
                <a:spLocks/>
              </p:cNvSpPr>
              <p:nvPr/>
            </p:nvSpPr>
            <p:spPr bwMode="auto">
              <a:xfrm>
                <a:off x="1401" y="2236"/>
                <a:ext cx="53" cy="80"/>
              </a:xfrm>
              <a:custGeom>
                <a:avLst/>
                <a:gdLst>
                  <a:gd name="T0" fmla="*/ 5 w 159"/>
                  <a:gd name="T1" fmla="*/ 6 h 160"/>
                  <a:gd name="T2" fmla="*/ 5 w 159"/>
                  <a:gd name="T3" fmla="*/ 9 h 160"/>
                  <a:gd name="T4" fmla="*/ 5 w 159"/>
                  <a:gd name="T5" fmla="*/ 10 h 160"/>
                  <a:gd name="T6" fmla="*/ 5 w 159"/>
                  <a:gd name="T7" fmla="*/ 12 h 160"/>
                  <a:gd name="T8" fmla="*/ 4 w 159"/>
                  <a:gd name="T9" fmla="*/ 13 h 160"/>
                  <a:gd name="T10" fmla="*/ 3 w 159"/>
                  <a:gd name="T11" fmla="*/ 14 h 160"/>
                  <a:gd name="T12" fmla="*/ 3 w 159"/>
                  <a:gd name="T13" fmla="*/ 15 h 160"/>
                  <a:gd name="T14" fmla="*/ 2 w 159"/>
                  <a:gd name="T15" fmla="*/ 17 h 160"/>
                  <a:gd name="T16" fmla="*/ 1 w 159"/>
                  <a:gd name="T17" fmla="*/ 19 h 160"/>
                  <a:gd name="T18" fmla="*/ 1 w 159"/>
                  <a:gd name="T19" fmla="*/ 19 h 160"/>
                  <a:gd name="T20" fmla="*/ 1 w 159"/>
                  <a:gd name="T21" fmla="*/ 19 h 160"/>
                  <a:gd name="T22" fmla="*/ 1 w 159"/>
                  <a:gd name="T23" fmla="*/ 20 h 160"/>
                  <a:gd name="T24" fmla="*/ 1 w 159"/>
                  <a:gd name="T25" fmla="*/ 20 h 160"/>
                  <a:gd name="T26" fmla="*/ 1 w 159"/>
                  <a:gd name="T27" fmla="*/ 20 h 160"/>
                  <a:gd name="T28" fmla="*/ 2 w 159"/>
                  <a:gd name="T29" fmla="*/ 20 h 160"/>
                  <a:gd name="T30" fmla="*/ 2 w 159"/>
                  <a:gd name="T31" fmla="*/ 20 h 160"/>
                  <a:gd name="T32" fmla="*/ 2 w 159"/>
                  <a:gd name="T33" fmla="*/ 20 h 160"/>
                  <a:gd name="T34" fmla="*/ 3 w 159"/>
                  <a:gd name="T35" fmla="*/ 19 h 160"/>
                  <a:gd name="T36" fmla="*/ 4 w 159"/>
                  <a:gd name="T37" fmla="*/ 18 h 160"/>
                  <a:gd name="T38" fmla="*/ 4 w 159"/>
                  <a:gd name="T39" fmla="*/ 16 h 160"/>
                  <a:gd name="T40" fmla="*/ 5 w 159"/>
                  <a:gd name="T41" fmla="*/ 14 h 160"/>
                  <a:gd name="T42" fmla="*/ 5 w 159"/>
                  <a:gd name="T43" fmla="*/ 12 h 160"/>
                  <a:gd name="T44" fmla="*/ 6 w 159"/>
                  <a:gd name="T45" fmla="*/ 10 h 160"/>
                  <a:gd name="T46" fmla="*/ 6 w 159"/>
                  <a:gd name="T47" fmla="*/ 9 h 160"/>
                  <a:gd name="T48" fmla="*/ 6 w 159"/>
                  <a:gd name="T49" fmla="*/ 6 h 160"/>
                  <a:gd name="T50" fmla="*/ 5 w 159"/>
                  <a:gd name="T51" fmla="*/ 5 h 160"/>
                  <a:gd name="T52" fmla="*/ 5 w 159"/>
                  <a:gd name="T53" fmla="*/ 3 h 160"/>
                  <a:gd name="T54" fmla="*/ 4 w 159"/>
                  <a:gd name="T55" fmla="*/ 1 h 160"/>
                  <a:gd name="T56" fmla="*/ 3 w 159"/>
                  <a:gd name="T57" fmla="*/ 1 h 160"/>
                  <a:gd name="T58" fmla="*/ 2 w 159"/>
                  <a:gd name="T59" fmla="*/ 1 h 160"/>
                  <a:gd name="T60" fmla="*/ 1 w 159"/>
                  <a:gd name="T61" fmla="*/ 0 h 160"/>
                  <a:gd name="T62" fmla="*/ 0 w 159"/>
                  <a:gd name="T63" fmla="*/ 1 h 160"/>
                  <a:gd name="T64" fmla="*/ 0 w 159"/>
                  <a:gd name="T65" fmla="*/ 1 h 160"/>
                  <a:gd name="T66" fmla="*/ 1 w 159"/>
                  <a:gd name="T67" fmla="*/ 1 h 160"/>
                  <a:gd name="T68" fmla="*/ 2 w 159"/>
                  <a:gd name="T69" fmla="*/ 1 h 160"/>
                  <a:gd name="T70" fmla="*/ 2 w 159"/>
                  <a:gd name="T71" fmla="*/ 1 h 160"/>
                  <a:gd name="T72" fmla="*/ 3 w 159"/>
                  <a:gd name="T73" fmla="*/ 3 h 160"/>
                  <a:gd name="T74" fmla="*/ 4 w 159"/>
                  <a:gd name="T75" fmla="*/ 3 h 160"/>
                  <a:gd name="T76" fmla="*/ 4 w 159"/>
                  <a:gd name="T77" fmla="*/ 3 h 160"/>
                  <a:gd name="T78" fmla="*/ 5 w 159"/>
                  <a:gd name="T79" fmla="*/ 5 h 160"/>
                  <a:gd name="T80" fmla="*/ 5 w 159"/>
                  <a:gd name="T81" fmla="*/ 6 h 16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59"/>
                  <a:gd name="T124" fmla="*/ 0 h 160"/>
                  <a:gd name="T125" fmla="*/ 159 w 159"/>
                  <a:gd name="T126" fmla="*/ 160 h 16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59" h="160">
                    <a:moveTo>
                      <a:pt x="134" y="53"/>
                    </a:moveTo>
                    <a:lnTo>
                      <a:pt x="138" y="70"/>
                    </a:lnTo>
                    <a:lnTo>
                      <a:pt x="135" y="84"/>
                    </a:lnTo>
                    <a:lnTo>
                      <a:pt x="125" y="96"/>
                    </a:lnTo>
                    <a:lnTo>
                      <a:pt x="111" y="107"/>
                    </a:lnTo>
                    <a:lnTo>
                      <a:pt x="93" y="117"/>
                    </a:lnTo>
                    <a:lnTo>
                      <a:pt x="74" y="126"/>
                    </a:lnTo>
                    <a:lnTo>
                      <a:pt x="54" y="136"/>
                    </a:lnTo>
                    <a:lnTo>
                      <a:pt x="37" y="146"/>
                    </a:lnTo>
                    <a:lnTo>
                      <a:pt x="34" y="149"/>
                    </a:lnTo>
                    <a:lnTo>
                      <a:pt x="32" y="151"/>
                    </a:lnTo>
                    <a:lnTo>
                      <a:pt x="32" y="154"/>
                    </a:lnTo>
                    <a:lnTo>
                      <a:pt x="35" y="157"/>
                    </a:lnTo>
                    <a:lnTo>
                      <a:pt x="38" y="159"/>
                    </a:lnTo>
                    <a:lnTo>
                      <a:pt x="43" y="160"/>
                    </a:lnTo>
                    <a:lnTo>
                      <a:pt x="47" y="160"/>
                    </a:lnTo>
                    <a:lnTo>
                      <a:pt x="51" y="159"/>
                    </a:lnTo>
                    <a:lnTo>
                      <a:pt x="73" y="150"/>
                    </a:lnTo>
                    <a:lnTo>
                      <a:pt x="95" y="139"/>
                    </a:lnTo>
                    <a:lnTo>
                      <a:pt x="115" y="128"/>
                    </a:lnTo>
                    <a:lnTo>
                      <a:pt x="134" y="115"/>
                    </a:lnTo>
                    <a:lnTo>
                      <a:pt x="147" y="101"/>
                    </a:lnTo>
                    <a:lnTo>
                      <a:pt x="156" y="85"/>
                    </a:lnTo>
                    <a:lnTo>
                      <a:pt x="159" y="68"/>
                    </a:lnTo>
                    <a:lnTo>
                      <a:pt x="153" y="50"/>
                    </a:lnTo>
                    <a:lnTo>
                      <a:pt x="140" y="36"/>
                    </a:lnTo>
                    <a:lnTo>
                      <a:pt x="122" y="24"/>
                    </a:lnTo>
                    <a:lnTo>
                      <a:pt x="99" y="14"/>
                    </a:lnTo>
                    <a:lnTo>
                      <a:pt x="76" y="7"/>
                    </a:lnTo>
                    <a:lnTo>
                      <a:pt x="51" y="2"/>
                    </a:lnTo>
                    <a:lnTo>
                      <a:pt x="29" y="0"/>
                    </a:lnTo>
                    <a:lnTo>
                      <a:pt x="12" y="1"/>
                    </a:lnTo>
                    <a:lnTo>
                      <a:pt x="0" y="5"/>
                    </a:lnTo>
                    <a:lnTo>
                      <a:pt x="21" y="9"/>
                    </a:lnTo>
                    <a:lnTo>
                      <a:pt x="41" y="12"/>
                    </a:lnTo>
                    <a:lnTo>
                      <a:pt x="60" y="15"/>
                    </a:lnTo>
                    <a:lnTo>
                      <a:pt x="79" y="19"/>
                    </a:lnTo>
                    <a:lnTo>
                      <a:pt x="96" y="24"/>
                    </a:lnTo>
                    <a:lnTo>
                      <a:pt x="112" y="31"/>
                    </a:lnTo>
                    <a:lnTo>
                      <a:pt x="125" y="40"/>
                    </a:lnTo>
                    <a:lnTo>
                      <a:pt x="134" y="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405" name="Freeform 41"/>
              <p:cNvSpPr>
                <a:spLocks/>
              </p:cNvSpPr>
              <p:nvPr/>
            </p:nvSpPr>
            <p:spPr bwMode="auto">
              <a:xfrm>
                <a:off x="1208" y="2218"/>
                <a:ext cx="133" cy="166"/>
              </a:xfrm>
              <a:custGeom>
                <a:avLst/>
                <a:gdLst>
                  <a:gd name="T0" fmla="*/ 5 w 399"/>
                  <a:gd name="T1" fmla="*/ 7 h 332"/>
                  <a:gd name="T2" fmla="*/ 2 w 399"/>
                  <a:gd name="T3" fmla="*/ 12 h 332"/>
                  <a:gd name="T4" fmla="*/ 1 w 399"/>
                  <a:gd name="T5" fmla="*/ 19 h 332"/>
                  <a:gd name="T6" fmla="*/ 0 w 399"/>
                  <a:gd name="T7" fmla="*/ 25 h 332"/>
                  <a:gd name="T8" fmla="*/ 0 w 399"/>
                  <a:gd name="T9" fmla="*/ 29 h 332"/>
                  <a:gd name="T10" fmla="*/ 0 w 399"/>
                  <a:gd name="T11" fmla="*/ 31 h 332"/>
                  <a:gd name="T12" fmla="*/ 1 w 399"/>
                  <a:gd name="T13" fmla="*/ 33 h 332"/>
                  <a:gd name="T14" fmla="*/ 2 w 399"/>
                  <a:gd name="T15" fmla="*/ 35 h 332"/>
                  <a:gd name="T16" fmla="*/ 3 w 399"/>
                  <a:gd name="T17" fmla="*/ 36 h 332"/>
                  <a:gd name="T18" fmla="*/ 4 w 399"/>
                  <a:gd name="T19" fmla="*/ 38 h 332"/>
                  <a:gd name="T20" fmla="*/ 5 w 399"/>
                  <a:gd name="T21" fmla="*/ 39 h 332"/>
                  <a:gd name="T22" fmla="*/ 7 w 399"/>
                  <a:gd name="T23" fmla="*/ 40 h 332"/>
                  <a:gd name="T24" fmla="*/ 9 w 399"/>
                  <a:gd name="T25" fmla="*/ 41 h 332"/>
                  <a:gd name="T26" fmla="*/ 10 w 399"/>
                  <a:gd name="T27" fmla="*/ 41 h 332"/>
                  <a:gd name="T28" fmla="*/ 12 w 399"/>
                  <a:gd name="T29" fmla="*/ 42 h 332"/>
                  <a:gd name="T30" fmla="*/ 13 w 399"/>
                  <a:gd name="T31" fmla="*/ 42 h 332"/>
                  <a:gd name="T32" fmla="*/ 14 w 399"/>
                  <a:gd name="T33" fmla="*/ 42 h 332"/>
                  <a:gd name="T34" fmla="*/ 15 w 399"/>
                  <a:gd name="T35" fmla="*/ 41 h 332"/>
                  <a:gd name="T36" fmla="*/ 15 w 399"/>
                  <a:gd name="T37" fmla="*/ 40 h 332"/>
                  <a:gd name="T38" fmla="*/ 14 w 399"/>
                  <a:gd name="T39" fmla="*/ 39 h 332"/>
                  <a:gd name="T40" fmla="*/ 13 w 399"/>
                  <a:gd name="T41" fmla="*/ 39 h 332"/>
                  <a:gd name="T42" fmla="*/ 12 w 399"/>
                  <a:gd name="T43" fmla="*/ 39 h 332"/>
                  <a:gd name="T44" fmla="*/ 11 w 399"/>
                  <a:gd name="T45" fmla="*/ 39 h 332"/>
                  <a:gd name="T46" fmla="*/ 9 w 399"/>
                  <a:gd name="T47" fmla="*/ 38 h 332"/>
                  <a:gd name="T48" fmla="*/ 8 w 399"/>
                  <a:gd name="T49" fmla="*/ 37 h 332"/>
                  <a:gd name="T50" fmla="*/ 6 w 399"/>
                  <a:gd name="T51" fmla="*/ 37 h 332"/>
                  <a:gd name="T52" fmla="*/ 5 w 399"/>
                  <a:gd name="T53" fmla="*/ 36 h 332"/>
                  <a:gd name="T54" fmla="*/ 3 w 399"/>
                  <a:gd name="T55" fmla="*/ 34 h 332"/>
                  <a:gd name="T56" fmla="*/ 2 w 399"/>
                  <a:gd name="T57" fmla="*/ 32 h 332"/>
                  <a:gd name="T58" fmla="*/ 2 w 399"/>
                  <a:gd name="T59" fmla="*/ 29 h 332"/>
                  <a:gd name="T60" fmla="*/ 1 w 399"/>
                  <a:gd name="T61" fmla="*/ 26 h 332"/>
                  <a:gd name="T62" fmla="*/ 2 w 399"/>
                  <a:gd name="T63" fmla="*/ 21 h 332"/>
                  <a:gd name="T64" fmla="*/ 2 w 399"/>
                  <a:gd name="T65" fmla="*/ 19 h 332"/>
                  <a:gd name="T66" fmla="*/ 3 w 399"/>
                  <a:gd name="T67" fmla="*/ 15 h 332"/>
                  <a:gd name="T68" fmla="*/ 4 w 399"/>
                  <a:gd name="T69" fmla="*/ 12 h 332"/>
                  <a:gd name="T70" fmla="*/ 5 w 399"/>
                  <a:gd name="T71" fmla="*/ 10 h 332"/>
                  <a:gd name="T72" fmla="*/ 7 w 399"/>
                  <a:gd name="T73" fmla="*/ 7 h 332"/>
                  <a:gd name="T74" fmla="*/ 8 w 399"/>
                  <a:gd name="T75" fmla="*/ 5 h 332"/>
                  <a:gd name="T76" fmla="*/ 10 w 399"/>
                  <a:gd name="T77" fmla="*/ 3 h 332"/>
                  <a:gd name="T78" fmla="*/ 12 w 399"/>
                  <a:gd name="T79" fmla="*/ 1 h 332"/>
                  <a:gd name="T80" fmla="*/ 12 w 399"/>
                  <a:gd name="T81" fmla="*/ 0 h 332"/>
                  <a:gd name="T82" fmla="*/ 10 w 399"/>
                  <a:gd name="T83" fmla="*/ 1 h 332"/>
                  <a:gd name="T84" fmla="*/ 8 w 399"/>
                  <a:gd name="T85" fmla="*/ 3 h 332"/>
                  <a:gd name="T86" fmla="*/ 7 w 399"/>
                  <a:gd name="T87" fmla="*/ 5 h 33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99"/>
                  <a:gd name="T133" fmla="*/ 0 h 332"/>
                  <a:gd name="T134" fmla="*/ 399 w 399"/>
                  <a:gd name="T135" fmla="*/ 332 h 332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99" h="332">
                    <a:moveTo>
                      <a:pt x="155" y="45"/>
                    </a:moveTo>
                    <a:lnTo>
                      <a:pt x="125" y="62"/>
                    </a:lnTo>
                    <a:lnTo>
                      <a:pt x="94" y="81"/>
                    </a:lnTo>
                    <a:lnTo>
                      <a:pt x="67" y="101"/>
                    </a:lnTo>
                    <a:lnTo>
                      <a:pt x="42" y="123"/>
                    </a:lnTo>
                    <a:lnTo>
                      <a:pt x="22" y="147"/>
                    </a:lnTo>
                    <a:lnTo>
                      <a:pt x="7" y="172"/>
                    </a:lnTo>
                    <a:lnTo>
                      <a:pt x="0" y="200"/>
                    </a:lnTo>
                    <a:lnTo>
                      <a:pt x="2" y="228"/>
                    </a:lnTo>
                    <a:lnTo>
                      <a:pt x="4" y="235"/>
                    </a:lnTo>
                    <a:lnTo>
                      <a:pt x="9" y="243"/>
                    </a:lnTo>
                    <a:lnTo>
                      <a:pt x="13" y="249"/>
                    </a:lnTo>
                    <a:lnTo>
                      <a:pt x="19" y="256"/>
                    </a:lnTo>
                    <a:lnTo>
                      <a:pt x="26" y="262"/>
                    </a:lnTo>
                    <a:lnTo>
                      <a:pt x="33" y="268"/>
                    </a:lnTo>
                    <a:lnTo>
                      <a:pt x="42" y="273"/>
                    </a:lnTo>
                    <a:lnTo>
                      <a:pt x="51" y="277"/>
                    </a:lnTo>
                    <a:lnTo>
                      <a:pt x="70" y="285"/>
                    </a:lnTo>
                    <a:lnTo>
                      <a:pt x="89" y="292"/>
                    </a:lnTo>
                    <a:lnTo>
                      <a:pt x="107" y="298"/>
                    </a:lnTo>
                    <a:lnTo>
                      <a:pt x="128" y="303"/>
                    </a:lnTo>
                    <a:lnTo>
                      <a:pt x="148" y="308"/>
                    </a:lnTo>
                    <a:lnTo>
                      <a:pt x="168" y="312"/>
                    </a:lnTo>
                    <a:lnTo>
                      <a:pt x="189" y="316"/>
                    </a:lnTo>
                    <a:lnTo>
                      <a:pt x="209" y="319"/>
                    </a:lnTo>
                    <a:lnTo>
                      <a:pt x="231" y="322"/>
                    </a:lnTo>
                    <a:lnTo>
                      <a:pt x="253" y="324"/>
                    </a:lnTo>
                    <a:lnTo>
                      <a:pt x="273" y="326"/>
                    </a:lnTo>
                    <a:lnTo>
                      <a:pt x="295" y="328"/>
                    </a:lnTo>
                    <a:lnTo>
                      <a:pt x="316" y="329"/>
                    </a:lnTo>
                    <a:lnTo>
                      <a:pt x="338" y="330"/>
                    </a:lnTo>
                    <a:lnTo>
                      <a:pt x="358" y="331"/>
                    </a:lnTo>
                    <a:lnTo>
                      <a:pt x="380" y="332"/>
                    </a:lnTo>
                    <a:lnTo>
                      <a:pt x="386" y="332"/>
                    </a:lnTo>
                    <a:lnTo>
                      <a:pt x="392" y="329"/>
                    </a:lnTo>
                    <a:lnTo>
                      <a:pt x="396" y="326"/>
                    </a:lnTo>
                    <a:lnTo>
                      <a:pt x="399" y="321"/>
                    </a:lnTo>
                    <a:lnTo>
                      <a:pt x="399" y="316"/>
                    </a:lnTo>
                    <a:lnTo>
                      <a:pt x="396" y="312"/>
                    </a:lnTo>
                    <a:lnTo>
                      <a:pt x="390" y="309"/>
                    </a:lnTo>
                    <a:lnTo>
                      <a:pt x="385" y="308"/>
                    </a:lnTo>
                    <a:lnTo>
                      <a:pt x="364" y="308"/>
                    </a:lnTo>
                    <a:lnTo>
                      <a:pt x="345" y="308"/>
                    </a:lnTo>
                    <a:lnTo>
                      <a:pt x="325" y="307"/>
                    </a:lnTo>
                    <a:lnTo>
                      <a:pt x="306" y="306"/>
                    </a:lnTo>
                    <a:lnTo>
                      <a:pt x="286" y="305"/>
                    </a:lnTo>
                    <a:lnTo>
                      <a:pt x="266" y="303"/>
                    </a:lnTo>
                    <a:lnTo>
                      <a:pt x="247" y="301"/>
                    </a:lnTo>
                    <a:lnTo>
                      <a:pt x="226" y="299"/>
                    </a:lnTo>
                    <a:lnTo>
                      <a:pt x="208" y="296"/>
                    </a:lnTo>
                    <a:lnTo>
                      <a:pt x="187" y="293"/>
                    </a:lnTo>
                    <a:lnTo>
                      <a:pt x="168" y="289"/>
                    </a:lnTo>
                    <a:lnTo>
                      <a:pt x="150" y="285"/>
                    </a:lnTo>
                    <a:lnTo>
                      <a:pt x="131" y="281"/>
                    </a:lnTo>
                    <a:lnTo>
                      <a:pt x="113" y="275"/>
                    </a:lnTo>
                    <a:lnTo>
                      <a:pt x="94" y="269"/>
                    </a:lnTo>
                    <a:lnTo>
                      <a:pt x="77" y="263"/>
                    </a:lnTo>
                    <a:lnTo>
                      <a:pt x="62" y="256"/>
                    </a:lnTo>
                    <a:lnTo>
                      <a:pt x="51" y="246"/>
                    </a:lnTo>
                    <a:lnTo>
                      <a:pt x="44" y="236"/>
                    </a:lnTo>
                    <a:lnTo>
                      <a:pt x="38" y="224"/>
                    </a:lnTo>
                    <a:lnTo>
                      <a:pt x="38" y="210"/>
                    </a:lnTo>
                    <a:lnTo>
                      <a:pt x="41" y="192"/>
                    </a:lnTo>
                    <a:lnTo>
                      <a:pt x="46" y="173"/>
                    </a:lnTo>
                    <a:lnTo>
                      <a:pt x="52" y="160"/>
                    </a:lnTo>
                    <a:lnTo>
                      <a:pt x="62" y="145"/>
                    </a:lnTo>
                    <a:lnTo>
                      <a:pt x="74" y="132"/>
                    </a:lnTo>
                    <a:lnTo>
                      <a:pt x="84" y="120"/>
                    </a:lnTo>
                    <a:lnTo>
                      <a:pt x="97" y="109"/>
                    </a:lnTo>
                    <a:lnTo>
                      <a:pt x="110" y="98"/>
                    </a:lnTo>
                    <a:lnTo>
                      <a:pt x="125" y="88"/>
                    </a:lnTo>
                    <a:lnTo>
                      <a:pt x="141" y="78"/>
                    </a:lnTo>
                    <a:lnTo>
                      <a:pt x="160" y="67"/>
                    </a:lnTo>
                    <a:lnTo>
                      <a:pt x="179" y="57"/>
                    </a:lnTo>
                    <a:lnTo>
                      <a:pt x="200" y="47"/>
                    </a:lnTo>
                    <a:lnTo>
                      <a:pt x="223" y="37"/>
                    </a:lnTo>
                    <a:lnTo>
                      <a:pt x="248" y="28"/>
                    </a:lnTo>
                    <a:lnTo>
                      <a:pt x="271" y="19"/>
                    </a:lnTo>
                    <a:lnTo>
                      <a:pt x="293" y="12"/>
                    </a:lnTo>
                    <a:lnTo>
                      <a:pt x="313" y="6"/>
                    </a:lnTo>
                    <a:lnTo>
                      <a:pt x="331" y="1"/>
                    </a:lnTo>
                    <a:lnTo>
                      <a:pt x="315" y="0"/>
                    </a:lnTo>
                    <a:lnTo>
                      <a:pt x="295" y="1"/>
                    </a:lnTo>
                    <a:lnTo>
                      <a:pt x="273" y="5"/>
                    </a:lnTo>
                    <a:lnTo>
                      <a:pt x="248" y="10"/>
                    </a:lnTo>
                    <a:lnTo>
                      <a:pt x="223" y="17"/>
                    </a:lnTo>
                    <a:lnTo>
                      <a:pt x="199" y="25"/>
                    </a:lnTo>
                    <a:lnTo>
                      <a:pt x="176" y="35"/>
                    </a:lnTo>
                    <a:lnTo>
                      <a:pt x="155" y="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406" name="Freeform 42"/>
              <p:cNvSpPr>
                <a:spLocks/>
              </p:cNvSpPr>
              <p:nvPr/>
            </p:nvSpPr>
            <p:spPr bwMode="auto">
              <a:xfrm>
                <a:off x="1396" y="2213"/>
                <a:ext cx="116" cy="110"/>
              </a:xfrm>
              <a:custGeom>
                <a:avLst/>
                <a:gdLst>
                  <a:gd name="T0" fmla="*/ 11 w 348"/>
                  <a:gd name="T1" fmla="*/ 8 h 222"/>
                  <a:gd name="T2" fmla="*/ 11 w 348"/>
                  <a:gd name="T3" fmla="*/ 10 h 222"/>
                  <a:gd name="T4" fmla="*/ 12 w 348"/>
                  <a:gd name="T5" fmla="*/ 11 h 222"/>
                  <a:gd name="T6" fmla="*/ 12 w 348"/>
                  <a:gd name="T7" fmla="*/ 13 h 222"/>
                  <a:gd name="T8" fmla="*/ 12 w 348"/>
                  <a:gd name="T9" fmla="*/ 15 h 222"/>
                  <a:gd name="T10" fmla="*/ 12 w 348"/>
                  <a:gd name="T11" fmla="*/ 17 h 222"/>
                  <a:gd name="T12" fmla="*/ 12 w 348"/>
                  <a:gd name="T13" fmla="*/ 18 h 222"/>
                  <a:gd name="T14" fmla="*/ 11 w 348"/>
                  <a:gd name="T15" fmla="*/ 20 h 222"/>
                  <a:gd name="T16" fmla="*/ 11 w 348"/>
                  <a:gd name="T17" fmla="*/ 21 h 222"/>
                  <a:gd name="T18" fmla="*/ 10 w 348"/>
                  <a:gd name="T19" fmla="*/ 22 h 222"/>
                  <a:gd name="T20" fmla="*/ 10 w 348"/>
                  <a:gd name="T21" fmla="*/ 23 h 222"/>
                  <a:gd name="T22" fmla="*/ 9 w 348"/>
                  <a:gd name="T23" fmla="*/ 24 h 222"/>
                  <a:gd name="T24" fmla="*/ 9 w 348"/>
                  <a:gd name="T25" fmla="*/ 25 h 222"/>
                  <a:gd name="T26" fmla="*/ 9 w 348"/>
                  <a:gd name="T27" fmla="*/ 26 h 222"/>
                  <a:gd name="T28" fmla="*/ 9 w 348"/>
                  <a:gd name="T29" fmla="*/ 26 h 222"/>
                  <a:gd name="T30" fmla="*/ 9 w 348"/>
                  <a:gd name="T31" fmla="*/ 26 h 222"/>
                  <a:gd name="T32" fmla="*/ 9 w 348"/>
                  <a:gd name="T33" fmla="*/ 27 h 222"/>
                  <a:gd name="T34" fmla="*/ 9 w 348"/>
                  <a:gd name="T35" fmla="*/ 27 h 222"/>
                  <a:gd name="T36" fmla="*/ 9 w 348"/>
                  <a:gd name="T37" fmla="*/ 27 h 222"/>
                  <a:gd name="T38" fmla="*/ 9 w 348"/>
                  <a:gd name="T39" fmla="*/ 27 h 222"/>
                  <a:gd name="T40" fmla="*/ 10 w 348"/>
                  <a:gd name="T41" fmla="*/ 27 h 222"/>
                  <a:gd name="T42" fmla="*/ 11 w 348"/>
                  <a:gd name="T43" fmla="*/ 25 h 222"/>
                  <a:gd name="T44" fmla="*/ 11 w 348"/>
                  <a:gd name="T45" fmla="*/ 23 h 222"/>
                  <a:gd name="T46" fmla="*/ 12 w 348"/>
                  <a:gd name="T47" fmla="*/ 20 h 222"/>
                  <a:gd name="T48" fmla="*/ 13 w 348"/>
                  <a:gd name="T49" fmla="*/ 18 h 222"/>
                  <a:gd name="T50" fmla="*/ 13 w 348"/>
                  <a:gd name="T51" fmla="*/ 15 h 222"/>
                  <a:gd name="T52" fmla="*/ 13 w 348"/>
                  <a:gd name="T53" fmla="*/ 12 h 222"/>
                  <a:gd name="T54" fmla="*/ 12 w 348"/>
                  <a:gd name="T55" fmla="*/ 10 h 222"/>
                  <a:gd name="T56" fmla="*/ 11 w 348"/>
                  <a:gd name="T57" fmla="*/ 7 h 222"/>
                  <a:gd name="T58" fmla="*/ 11 w 348"/>
                  <a:gd name="T59" fmla="*/ 6 h 222"/>
                  <a:gd name="T60" fmla="*/ 10 w 348"/>
                  <a:gd name="T61" fmla="*/ 5 h 222"/>
                  <a:gd name="T62" fmla="*/ 9 w 348"/>
                  <a:gd name="T63" fmla="*/ 4 h 222"/>
                  <a:gd name="T64" fmla="*/ 8 w 348"/>
                  <a:gd name="T65" fmla="*/ 3 h 222"/>
                  <a:gd name="T66" fmla="*/ 7 w 348"/>
                  <a:gd name="T67" fmla="*/ 2 h 222"/>
                  <a:gd name="T68" fmla="*/ 7 w 348"/>
                  <a:gd name="T69" fmla="*/ 2 h 222"/>
                  <a:gd name="T70" fmla="*/ 6 w 348"/>
                  <a:gd name="T71" fmla="*/ 1 h 222"/>
                  <a:gd name="T72" fmla="*/ 5 w 348"/>
                  <a:gd name="T73" fmla="*/ 0 h 222"/>
                  <a:gd name="T74" fmla="*/ 4 w 348"/>
                  <a:gd name="T75" fmla="*/ 0 h 222"/>
                  <a:gd name="T76" fmla="*/ 3 w 348"/>
                  <a:gd name="T77" fmla="*/ 0 h 222"/>
                  <a:gd name="T78" fmla="*/ 2 w 348"/>
                  <a:gd name="T79" fmla="*/ 0 h 222"/>
                  <a:gd name="T80" fmla="*/ 1 w 348"/>
                  <a:gd name="T81" fmla="*/ 0 h 222"/>
                  <a:gd name="T82" fmla="*/ 1 w 348"/>
                  <a:gd name="T83" fmla="*/ 0 h 222"/>
                  <a:gd name="T84" fmla="*/ 0 w 348"/>
                  <a:gd name="T85" fmla="*/ 0 h 222"/>
                  <a:gd name="T86" fmla="*/ 0 w 348"/>
                  <a:gd name="T87" fmla="*/ 0 h 222"/>
                  <a:gd name="T88" fmla="*/ 0 w 348"/>
                  <a:gd name="T89" fmla="*/ 0 h 222"/>
                  <a:gd name="T90" fmla="*/ 1 w 348"/>
                  <a:gd name="T91" fmla="*/ 0 h 222"/>
                  <a:gd name="T92" fmla="*/ 1 w 348"/>
                  <a:gd name="T93" fmla="*/ 1 h 222"/>
                  <a:gd name="T94" fmla="*/ 2 w 348"/>
                  <a:gd name="T95" fmla="*/ 1 h 222"/>
                  <a:gd name="T96" fmla="*/ 2 w 348"/>
                  <a:gd name="T97" fmla="*/ 1 h 222"/>
                  <a:gd name="T98" fmla="*/ 3 w 348"/>
                  <a:gd name="T99" fmla="*/ 1 h 222"/>
                  <a:gd name="T100" fmla="*/ 4 w 348"/>
                  <a:gd name="T101" fmla="*/ 2 h 222"/>
                  <a:gd name="T102" fmla="*/ 4 w 348"/>
                  <a:gd name="T103" fmla="*/ 2 h 222"/>
                  <a:gd name="T104" fmla="*/ 5 w 348"/>
                  <a:gd name="T105" fmla="*/ 2 h 222"/>
                  <a:gd name="T106" fmla="*/ 6 w 348"/>
                  <a:gd name="T107" fmla="*/ 3 h 222"/>
                  <a:gd name="T108" fmla="*/ 7 w 348"/>
                  <a:gd name="T109" fmla="*/ 3 h 222"/>
                  <a:gd name="T110" fmla="*/ 7 w 348"/>
                  <a:gd name="T111" fmla="*/ 4 h 222"/>
                  <a:gd name="T112" fmla="*/ 8 w 348"/>
                  <a:gd name="T113" fmla="*/ 5 h 222"/>
                  <a:gd name="T114" fmla="*/ 9 w 348"/>
                  <a:gd name="T115" fmla="*/ 5 h 222"/>
                  <a:gd name="T116" fmla="*/ 10 w 348"/>
                  <a:gd name="T117" fmla="*/ 6 h 222"/>
                  <a:gd name="T118" fmla="*/ 10 w 348"/>
                  <a:gd name="T119" fmla="*/ 7 h 222"/>
                  <a:gd name="T120" fmla="*/ 11 w 348"/>
                  <a:gd name="T121" fmla="*/ 8 h 22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348"/>
                  <a:gd name="T184" fmla="*/ 0 h 222"/>
                  <a:gd name="T185" fmla="*/ 348 w 348"/>
                  <a:gd name="T186" fmla="*/ 222 h 22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348" h="222">
                    <a:moveTo>
                      <a:pt x="290" y="69"/>
                    </a:moveTo>
                    <a:lnTo>
                      <a:pt x="306" y="81"/>
                    </a:lnTo>
                    <a:lnTo>
                      <a:pt x="315" y="95"/>
                    </a:lnTo>
                    <a:lnTo>
                      <a:pt x="321" y="110"/>
                    </a:lnTo>
                    <a:lnTo>
                      <a:pt x="321" y="126"/>
                    </a:lnTo>
                    <a:lnTo>
                      <a:pt x="318" y="139"/>
                    </a:lnTo>
                    <a:lnTo>
                      <a:pt x="312" y="150"/>
                    </a:lnTo>
                    <a:lnTo>
                      <a:pt x="302" y="161"/>
                    </a:lnTo>
                    <a:lnTo>
                      <a:pt x="292" y="170"/>
                    </a:lnTo>
                    <a:lnTo>
                      <a:pt x="279" y="180"/>
                    </a:lnTo>
                    <a:lnTo>
                      <a:pt x="265" y="188"/>
                    </a:lnTo>
                    <a:lnTo>
                      <a:pt x="252" y="198"/>
                    </a:lnTo>
                    <a:lnTo>
                      <a:pt x="239" y="207"/>
                    </a:lnTo>
                    <a:lnTo>
                      <a:pt x="236" y="210"/>
                    </a:lnTo>
                    <a:lnTo>
                      <a:pt x="235" y="213"/>
                    </a:lnTo>
                    <a:lnTo>
                      <a:pt x="236" y="216"/>
                    </a:lnTo>
                    <a:lnTo>
                      <a:pt x="239" y="219"/>
                    </a:lnTo>
                    <a:lnTo>
                      <a:pt x="244" y="221"/>
                    </a:lnTo>
                    <a:lnTo>
                      <a:pt x="248" y="222"/>
                    </a:lnTo>
                    <a:lnTo>
                      <a:pt x="254" y="221"/>
                    </a:lnTo>
                    <a:lnTo>
                      <a:pt x="258" y="219"/>
                    </a:lnTo>
                    <a:lnTo>
                      <a:pt x="287" y="206"/>
                    </a:lnTo>
                    <a:lnTo>
                      <a:pt x="310" y="188"/>
                    </a:lnTo>
                    <a:lnTo>
                      <a:pt x="331" y="168"/>
                    </a:lnTo>
                    <a:lnTo>
                      <a:pt x="344" y="147"/>
                    </a:lnTo>
                    <a:lnTo>
                      <a:pt x="348" y="124"/>
                    </a:lnTo>
                    <a:lnTo>
                      <a:pt x="345" y="102"/>
                    </a:lnTo>
                    <a:lnTo>
                      <a:pt x="334" y="81"/>
                    </a:lnTo>
                    <a:lnTo>
                      <a:pt x="310" y="62"/>
                    </a:lnTo>
                    <a:lnTo>
                      <a:pt x="293" y="52"/>
                    </a:lnTo>
                    <a:lnTo>
                      <a:pt x="273" y="43"/>
                    </a:lnTo>
                    <a:lnTo>
                      <a:pt x="249" y="34"/>
                    </a:lnTo>
                    <a:lnTo>
                      <a:pt x="226" y="27"/>
                    </a:lnTo>
                    <a:lnTo>
                      <a:pt x="202" y="21"/>
                    </a:lnTo>
                    <a:lnTo>
                      <a:pt x="176" y="16"/>
                    </a:lnTo>
                    <a:lnTo>
                      <a:pt x="151" y="11"/>
                    </a:lnTo>
                    <a:lnTo>
                      <a:pt x="125" y="7"/>
                    </a:lnTo>
                    <a:lnTo>
                      <a:pt x="102" y="4"/>
                    </a:lnTo>
                    <a:lnTo>
                      <a:pt x="78" y="2"/>
                    </a:lnTo>
                    <a:lnTo>
                      <a:pt x="58" y="0"/>
                    </a:lnTo>
                    <a:lnTo>
                      <a:pt x="39" y="0"/>
                    </a:lnTo>
                    <a:lnTo>
                      <a:pt x="23" y="0"/>
                    </a:lnTo>
                    <a:lnTo>
                      <a:pt x="12" y="1"/>
                    </a:lnTo>
                    <a:lnTo>
                      <a:pt x="4" y="3"/>
                    </a:lnTo>
                    <a:lnTo>
                      <a:pt x="0" y="5"/>
                    </a:lnTo>
                    <a:lnTo>
                      <a:pt x="14" y="7"/>
                    </a:lnTo>
                    <a:lnTo>
                      <a:pt x="30" y="8"/>
                    </a:lnTo>
                    <a:lnTo>
                      <a:pt x="46" y="10"/>
                    </a:lnTo>
                    <a:lnTo>
                      <a:pt x="64" y="12"/>
                    </a:lnTo>
                    <a:lnTo>
                      <a:pt x="83" y="14"/>
                    </a:lnTo>
                    <a:lnTo>
                      <a:pt x="102" y="16"/>
                    </a:lnTo>
                    <a:lnTo>
                      <a:pt x="120" y="19"/>
                    </a:lnTo>
                    <a:lnTo>
                      <a:pt x="141" y="22"/>
                    </a:lnTo>
                    <a:lnTo>
                      <a:pt x="160" y="26"/>
                    </a:lnTo>
                    <a:lnTo>
                      <a:pt x="180" y="30"/>
                    </a:lnTo>
                    <a:lnTo>
                      <a:pt x="200" y="35"/>
                    </a:lnTo>
                    <a:lnTo>
                      <a:pt x="219" y="41"/>
                    </a:lnTo>
                    <a:lnTo>
                      <a:pt x="238" y="47"/>
                    </a:lnTo>
                    <a:lnTo>
                      <a:pt x="257" y="53"/>
                    </a:lnTo>
                    <a:lnTo>
                      <a:pt x="274" y="61"/>
                    </a:lnTo>
                    <a:lnTo>
                      <a:pt x="290" y="6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407" name="Freeform 43"/>
              <p:cNvSpPr>
                <a:spLocks/>
              </p:cNvSpPr>
              <p:nvPr/>
            </p:nvSpPr>
            <p:spPr bwMode="auto">
              <a:xfrm>
                <a:off x="1162" y="2273"/>
                <a:ext cx="48" cy="103"/>
              </a:xfrm>
              <a:custGeom>
                <a:avLst/>
                <a:gdLst>
                  <a:gd name="T0" fmla="*/ 0 w 142"/>
                  <a:gd name="T1" fmla="*/ 14 h 207"/>
                  <a:gd name="T2" fmla="*/ 0 w 142"/>
                  <a:gd name="T3" fmla="*/ 16 h 207"/>
                  <a:gd name="T4" fmla="*/ 0 w 142"/>
                  <a:gd name="T5" fmla="*/ 18 h 207"/>
                  <a:gd name="T6" fmla="*/ 1 w 142"/>
                  <a:gd name="T7" fmla="*/ 20 h 207"/>
                  <a:gd name="T8" fmla="*/ 1 w 142"/>
                  <a:gd name="T9" fmla="*/ 21 h 207"/>
                  <a:gd name="T10" fmla="*/ 2 w 142"/>
                  <a:gd name="T11" fmla="*/ 23 h 207"/>
                  <a:gd name="T12" fmla="*/ 3 w 142"/>
                  <a:gd name="T13" fmla="*/ 24 h 207"/>
                  <a:gd name="T14" fmla="*/ 3 w 142"/>
                  <a:gd name="T15" fmla="*/ 25 h 207"/>
                  <a:gd name="T16" fmla="*/ 4 w 142"/>
                  <a:gd name="T17" fmla="*/ 25 h 207"/>
                  <a:gd name="T18" fmla="*/ 5 w 142"/>
                  <a:gd name="T19" fmla="*/ 25 h 207"/>
                  <a:gd name="T20" fmla="*/ 5 w 142"/>
                  <a:gd name="T21" fmla="*/ 25 h 207"/>
                  <a:gd name="T22" fmla="*/ 5 w 142"/>
                  <a:gd name="T23" fmla="*/ 25 h 207"/>
                  <a:gd name="T24" fmla="*/ 5 w 142"/>
                  <a:gd name="T25" fmla="*/ 24 h 207"/>
                  <a:gd name="T26" fmla="*/ 5 w 142"/>
                  <a:gd name="T27" fmla="*/ 24 h 207"/>
                  <a:gd name="T28" fmla="*/ 5 w 142"/>
                  <a:gd name="T29" fmla="*/ 23 h 207"/>
                  <a:gd name="T30" fmla="*/ 5 w 142"/>
                  <a:gd name="T31" fmla="*/ 23 h 207"/>
                  <a:gd name="T32" fmla="*/ 5 w 142"/>
                  <a:gd name="T33" fmla="*/ 22 h 207"/>
                  <a:gd name="T34" fmla="*/ 4 w 142"/>
                  <a:gd name="T35" fmla="*/ 22 h 207"/>
                  <a:gd name="T36" fmla="*/ 3 w 142"/>
                  <a:gd name="T37" fmla="*/ 21 h 207"/>
                  <a:gd name="T38" fmla="*/ 2 w 142"/>
                  <a:gd name="T39" fmla="*/ 19 h 207"/>
                  <a:gd name="T40" fmla="*/ 2 w 142"/>
                  <a:gd name="T41" fmla="*/ 18 h 207"/>
                  <a:gd name="T42" fmla="*/ 2 w 142"/>
                  <a:gd name="T43" fmla="*/ 16 h 207"/>
                  <a:gd name="T44" fmla="*/ 1 w 142"/>
                  <a:gd name="T45" fmla="*/ 14 h 207"/>
                  <a:gd name="T46" fmla="*/ 1 w 142"/>
                  <a:gd name="T47" fmla="*/ 12 h 207"/>
                  <a:gd name="T48" fmla="*/ 2 w 142"/>
                  <a:gd name="T49" fmla="*/ 9 h 207"/>
                  <a:gd name="T50" fmla="*/ 2 w 142"/>
                  <a:gd name="T51" fmla="*/ 8 h 207"/>
                  <a:gd name="T52" fmla="*/ 3 w 142"/>
                  <a:gd name="T53" fmla="*/ 6 h 207"/>
                  <a:gd name="T54" fmla="*/ 3 w 142"/>
                  <a:gd name="T55" fmla="*/ 5 h 207"/>
                  <a:gd name="T56" fmla="*/ 4 w 142"/>
                  <a:gd name="T57" fmla="*/ 3 h 207"/>
                  <a:gd name="T58" fmla="*/ 5 w 142"/>
                  <a:gd name="T59" fmla="*/ 2 h 207"/>
                  <a:gd name="T60" fmla="*/ 5 w 142"/>
                  <a:gd name="T61" fmla="*/ 1 h 207"/>
                  <a:gd name="T62" fmla="*/ 5 w 142"/>
                  <a:gd name="T63" fmla="*/ 0 h 207"/>
                  <a:gd name="T64" fmla="*/ 5 w 142"/>
                  <a:gd name="T65" fmla="*/ 0 h 207"/>
                  <a:gd name="T66" fmla="*/ 5 w 142"/>
                  <a:gd name="T67" fmla="*/ 0 h 207"/>
                  <a:gd name="T68" fmla="*/ 4 w 142"/>
                  <a:gd name="T69" fmla="*/ 1 h 207"/>
                  <a:gd name="T70" fmla="*/ 3 w 142"/>
                  <a:gd name="T71" fmla="*/ 2 h 207"/>
                  <a:gd name="T72" fmla="*/ 2 w 142"/>
                  <a:gd name="T73" fmla="*/ 4 h 207"/>
                  <a:gd name="T74" fmla="*/ 1 w 142"/>
                  <a:gd name="T75" fmla="*/ 6 h 207"/>
                  <a:gd name="T76" fmla="*/ 1 w 142"/>
                  <a:gd name="T77" fmla="*/ 9 h 207"/>
                  <a:gd name="T78" fmla="*/ 0 w 142"/>
                  <a:gd name="T79" fmla="*/ 11 h 207"/>
                  <a:gd name="T80" fmla="*/ 0 w 142"/>
                  <a:gd name="T81" fmla="*/ 14 h 20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42"/>
                  <a:gd name="T124" fmla="*/ 0 h 207"/>
                  <a:gd name="T125" fmla="*/ 142 w 142"/>
                  <a:gd name="T126" fmla="*/ 207 h 207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42" h="207">
                    <a:moveTo>
                      <a:pt x="0" y="113"/>
                    </a:moveTo>
                    <a:lnTo>
                      <a:pt x="0" y="130"/>
                    </a:lnTo>
                    <a:lnTo>
                      <a:pt x="6" y="146"/>
                    </a:lnTo>
                    <a:lnTo>
                      <a:pt x="16" y="161"/>
                    </a:lnTo>
                    <a:lnTo>
                      <a:pt x="31" y="174"/>
                    </a:lnTo>
                    <a:lnTo>
                      <a:pt x="48" y="185"/>
                    </a:lnTo>
                    <a:lnTo>
                      <a:pt x="68" y="195"/>
                    </a:lnTo>
                    <a:lnTo>
                      <a:pt x="92" y="202"/>
                    </a:lnTo>
                    <a:lnTo>
                      <a:pt x="115" y="206"/>
                    </a:lnTo>
                    <a:lnTo>
                      <a:pt x="122" y="207"/>
                    </a:lnTo>
                    <a:lnTo>
                      <a:pt x="129" y="205"/>
                    </a:lnTo>
                    <a:lnTo>
                      <a:pt x="135" y="202"/>
                    </a:lnTo>
                    <a:lnTo>
                      <a:pt x="138" y="198"/>
                    </a:lnTo>
                    <a:lnTo>
                      <a:pt x="138" y="193"/>
                    </a:lnTo>
                    <a:lnTo>
                      <a:pt x="137" y="188"/>
                    </a:lnTo>
                    <a:lnTo>
                      <a:pt x="132" y="184"/>
                    </a:lnTo>
                    <a:lnTo>
                      <a:pt x="125" y="182"/>
                    </a:lnTo>
                    <a:lnTo>
                      <a:pt x="102" y="176"/>
                    </a:lnTo>
                    <a:lnTo>
                      <a:pt x="80" y="168"/>
                    </a:lnTo>
                    <a:lnTo>
                      <a:pt x="63" y="157"/>
                    </a:lnTo>
                    <a:lnTo>
                      <a:pt x="50" y="145"/>
                    </a:lnTo>
                    <a:lnTo>
                      <a:pt x="41" y="130"/>
                    </a:lnTo>
                    <a:lnTo>
                      <a:pt x="37" y="114"/>
                    </a:lnTo>
                    <a:lnTo>
                      <a:pt x="37" y="97"/>
                    </a:lnTo>
                    <a:lnTo>
                      <a:pt x="44" y="79"/>
                    </a:lnTo>
                    <a:lnTo>
                      <a:pt x="54" y="65"/>
                    </a:lnTo>
                    <a:lnTo>
                      <a:pt x="70" y="52"/>
                    </a:lnTo>
                    <a:lnTo>
                      <a:pt x="87" y="40"/>
                    </a:lnTo>
                    <a:lnTo>
                      <a:pt x="106" y="29"/>
                    </a:lnTo>
                    <a:lnTo>
                      <a:pt x="122" y="20"/>
                    </a:lnTo>
                    <a:lnTo>
                      <a:pt x="135" y="11"/>
                    </a:lnTo>
                    <a:lnTo>
                      <a:pt x="142" y="5"/>
                    </a:lnTo>
                    <a:lnTo>
                      <a:pt x="142" y="0"/>
                    </a:lnTo>
                    <a:lnTo>
                      <a:pt x="126" y="4"/>
                    </a:lnTo>
                    <a:lnTo>
                      <a:pt x="106" y="11"/>
                    </a:lnTo>
                    <a:lnTo>
                      <a:pt x="84" y="23"/>
                    </a:lnTo>
                    <a:lnTo>
                      <a:pt x="61" y="37"/>
                    </a:lnTo>
                    <a:lnTo>
                      <a:pt x="39" y="53"/>
                    </a:lnTo>
                    <a:lnTo>
                      <a:pt x="22" y="72"/>
                    </a:lnTo>
                    <a:lnTo>
                      <a:pt x="8" y="93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408" name="Freeform 44"/>
              <p:cNvSpPr>
                <a:spLocks/>
              </p:cNvSpPr>
              <p:nvPr/>
            </p:nvSpPr>
            <p:spPr bwMode="auto">
              <a:xfrm>
                <a:off x="1492" y="2206"/>
                <a:ext cx="101" cy="135"/>
              </a:xfrm>
              <a:custGeom>
                <a:avLst/>
                <a:gdLst>
                  <a:gd name="T0" fmla="*/ 9 w 303"/>
                  <a:gd name="T1" fmla="*/ 13 h 272"/>
                  <a:gd name="T2" fmla="*/ 10 w 303"/>
                  <a:gd name="T3" fmla="*/ 15 h 272"/>
                  <a:gd name="T4" fmla="*/ 10 w 303"/>
                  <a:gd name="T5" fmla="*/ 17 h 272"/>
                  <a:gd name="T6" fmla="*/ 10 w 303"/>
                  <a:gd name="T7" fmla="*/ 20 h 272"/>
                  <a:gd name="T8" fmla="*/ 9 w 303"/>
                  <a:gd name="T9" fmla="*/ 22 h 272"/>
                  <a:gd name="T10" fmla="*/ 9 w 303"/>
                  <a:gd name="T11" fmla="*/ 24 h 272"/>
                  <a:gd name="T12" fmla="*/ 8 w 303"/>
                  <a:gd name="T13" fmla="*/ 26 h 272"/>
                  <a:gd name="T14" fmla="*/ 6 w 303"/>
                  <a:gd name="T15" fmla="*/ 28 h 272"/>
                  <a:gd name="T16" fmla="*/ 6 w 303"/>
                  <a:gd name="T17" fmla="*/ 30 h 272"/>
                  <a:gd name="T18" fmla="*/ 6 w 303"/>
                  <a:gd name="T19" fmla="*/ 31 h 272"/>
                  <a:gd name="T20" fmla="*/ 5 w 303"/>
                  <a:gd name="T21" fmla="*/ 32 h 272"/>
                  <a:gd name="T22" fmla="*/ 6 w 303"/>
                  <a:gd name="T23" fmla="*/ 33 h 272"/>
                  <a:gd name="T24" fmla="*/ 6 w 303"/>
                  <a:gd name="T25" fmla="*/ 33 h 272"/>
                  <a:gd name="T26" fmla="*/ 6 w 303"/>
                  <a:gd name="T27" fmla="*/ 33 h 272"/>
                  <a:gd name="T28" fmla="*/ 7 w 303"/>
                  <a:gd name="T29" fmla="*/ 31 h 272"/>
                  <a:gd name="T30" fmla="*/ 8 w 303"/>
                  <a:gd name="T31" fmla="*/ 29 h 272"/>
                  <a:gd name="T32" fmla="*/ 9 w 303"/>
                  <a:gd name="T33" fmla="*/ 26 h 272"/>
                  <a:gd name="T34" fmla="*/ 11 w 303"/>
                  <a:gd name="T35" fmla="*/ 23 h 272"/>
                  <a:gd name="T36" fmla="*/ 11 w 303"/>
                  <a:gd name="T37" fmla="*/ 20 h 272"/>
                  <a:gd name="T38" fmla="*/ 11 w 303"/>
                  <a:gd name="T39" fmla="*/ 16 h 272"/>
                  <a:gd name="T40" fmla="*/ 10 w 303"/>
                  <a:gd name="T41" fmla="*/ 13 h 272"/>
                  <a:gd name="T42" fmla="*/ 9 w 303"/>
                  <a:gd name="T43" fmla="*/ 10 h 272"/>
                  <a:gd name="T44" fmla="*/ 8 w 303"/>
                  <a:gd name="T45" fmla="*/ 8 h 272"/>
                  <a:gd name="T46" fmla="*/ 7 w 303"/>
                  <a:gd name="T47" fmla="*/ 6 h 272"/>
                  <a:gd name="T48" fmla="*/ 6 w 303"/>
                  <a:gd name="T49" fmla="*/ 5 h 272"/>
                  <a:gd name="T50" fmla="*/ 4 w 303"/>
                  <a:gd name="T51" fmla="*/ 3 h 272"/>
                  <a:gd name="T52" fmla="*/ 3 w 303"/>
                  <a:gd name="T53" fmla="*/ 2 h 272"/>
                  <a:gd name="T54" fmla="*/ 2 w 303"/>
                  <a:gd name="T55" fmla="*/ 0 h 272"/>
                  <a:gd name="T56" fmla="*/ 1 w 303"/>
                  <a:gd name="T57" fmla="*/ 0 h 272"/>
                  <a:gd name="T58" fmla="*/ 0 w 303"/>
                  <a:gd name="T59" fmla="*/ 0 h 272"/>
                  <a:gd name="T60" fmla="*/ 0 w 303"/>
                  <a:gd name="T61" fmla="*/ 0 h 272"/>
                  <a:gd name="T62" fmla="*/ 2 w 303"/>
                  <a:gd name="T63" fmla="*/ 2 h 272"/>
                  <a:gd name="T64" fmla="*/ 3 w 303"/>
                  <a:gd name="T65" fmla="*/ 3 h 272"/>
                  <a:gd name="T66" fmla="*/ 4 w 303"/>
                  <a:gd name="T67" fmla="*/ 4 h 272"/>
                  <a:gd name="T68" fmla="*/ 5 w 303"/>
                  <a:gd name="T69" fmla="*/ 6 h 272"/>
                  <a:gd name="T70" fmla="*/ 6 w 303"/>
                  <a:gd name="T71" fmla="*/ 7 h 272"/>
                  <a:gd name="T72" fmla="*/ 8 w 303"/>
                  <a:gd name="T73" fmla="*/ 9 h 272"/>
                  <a:gd name="T74" fmla="*/ 9 w 303"/>
                  <a:gd name="T75" fmla="*/ 11 h 27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303"/>
                  <a:gd name="T115" fmla="*/ 0 h 272"/>
                  <a:gd name="T116" fmla="*/ 303 w 303"/>
                  <a:gd name="T117" fmla="*/ 272 h 27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303" h="272">
                    <a:moveTo>
                      <a:pt x="246" y="102"/>
                    </a:moveTo>
                    <a:lnTo>
                      <a:pt x="256" y="109"/>
                    </a:lnTo>
                    <a:lnTo>
                      <a:pt x="264" y="117"/>
                    </a:lnTo>
                    <a:lnTo>
                      <a:pt x="271" y="126"/>
                    </a:lnTo>
                    <a:lnTo>
                      <a:pt x="275" y="135"/>
                    </a:lnTo>
                    <a:lnTo>
                      <a:pt x="278" y="144"/>
                    </a:lnTo>
                    <a:lnTo>
                      <a:pt x="277" y="154"/>
                    </a:lnTo>
                    <a:lnTo>
                      <a:pt x="274" y="164"/>
                    </a:lnTo>
                    <a:lnTo>
                      <a:pt x="267" y="173"/>
                    </a:lnTo>
                    <a:lnTo>
                      <a:pt x="256" y="183"/>
                    </a:lnTo>
                    <a:lnTo>
                      <a:pt x="245" y="192"/>
                    </a:lnTo>
                    <a:lnTo>
                      <a:pt x="232" y="200"/>
                    </a:lnTo>
                    <a:lnTo>
                      <a:pt x="219" y="209"/>
                    </a:lnTo>
                    <a:lnTo>
                      <a:pt x="204" y="216"/>
                    </a:lnTo>
                    <a:lnTo>
                      <a:pt x="190" y="224"/>
                    </a:lnTo>
                    <a:lnTo>
                      <a:pt x="175" y="232"/>
                    </a:lnTo>
                    <a:lnTo>
                      <a:pt x="162" y="241"/>
                    </a:lnTo>
                    <a:lnTo>
                      <a:pt x="158" y="244"/>
                    </a:lnTo>
                    <a:lnTo>
                      <a:pt x="155" y="248"/>
                    </a:lnTo>
                    <a:lnTo>
                      <a:pt x="152" y="252"/>
                    </a:lnTo>
                    <a:lnTo>
                      <a:pt x="149" y="256"/>
                    </a:lnTo>
                    <a:lnTo>
                      <a:pt x="148" y="260"/>
                    </a:lnTo>
                    <a:lnTo>
                      <a:pt x="148" y="264"/>
                    </a:lnTo>
                    <a:lnTo>
                      <a:pt x="151" y="268"/>
                    </a:lnTo>
                    <a:lnTo>
                      <a:pt x="155" y="271"/>
                    </a:lnTo>
                    <a:lnTo>
                      <a:pt x="161" y="272"/>
                    </a:lnTo>
                    <a:lnTo>
                      <a:pt x="166" y="272"/>
                    </a:lnTo>
                    <a:lnTo>
                      <a:pt x="171" y="271"/>
                    </a:lnTo>
                    <a:lnTo>
                      <a:pt x="175" y="268"/>
                    </a:lnTo>
                    <a:lnTo>
                      <a:pt x="190" y="256"/>
                    </a:lnTo>
                    <a:lnTo>
                      <a:pt x="206" y="246"/>
                    </a:lnTo>
                    <a:lnTo>
                      <a:pt x="222" y="236"/>
                    </a:lnTo>
                    <a:lnTo>
                      <a:pt x="239" y="226"/>
                    </a:lnTo>
                    <a:lnTo>
                      <a:pt x="255" y="216"/>
                    </a:lnTo>
                    <a:lnTo>
                      <a:pt x="271" y="204"/>
                    </a:lnTo>
                    <a:lnTo>
                      <a:pt x="284" y="192"/>
                    </a:lnTo>
                    <a:lnTo>
                      <a:pt x="294" y="179"/>
                    </a:lnTo>
                    <a:lnTo>
                      <a:pt x="301" y="163"/>
                    </a:lnTo>
                    <a:lnTo>
                      <a:pt x="303" y="148"/>
                    </a:lnTo>
                    <a:lnTo>
                      <a:pt x="300" y="133"/>
                    </a:lnTo>
                    <a:lnTo>
                      <a:pt x="293" y="118"/>
                    </a:lnTo>
                    <a:lnTo>
                      <a:pt x="281" y="105"/>
                    </a:lnTo>
                    <a:lnTo>
                      <a:pt x="268" y="92"/>
                    </a:lnTo>
                    <a:lnTo>
                      <a:pt x="251" y="82"/>
                    </a:lnTo>
                    <a:lnTo>
                      <a:pt x="232" y="73"/>
                    </a:lnTo>
                    <a:lnTo>
                      <a:pt x="217" y="67"/>
                    </a:lnTo>
                    <a:lnTo>
                      <a:pt x="201" y="61"/>
                    </a:lnTo>
                    <a:lnTo>
                      <a:pt x="185" y="54"/>
                    </a:lnTo>
                    <a:lnTo>
                      <a:pt x="168" y="47"/>
                    </a:lnTo>
                    <a:lnTo>
                      <a:pt x="151" y="40"/>
                    </a:lnTo>
                    <a:lnTo>
                      <a:pt x="132" y="34"/>
                    </a:lnTo>
                    <a:lnTo>
                      <a:pt x="114" y="27"/>
                    </a:lnTo>
                    <a:lnTo>
                      <a:pt x="97" y="21"/>
                    </a:lnTo>
                    <a:lnTo>
                      <a:pt x="81" y="16"/>
                    </a:lnTo>
                    <a:lnTo>
                      <a:pt x="65" y="11"/>
                    </a:lnTo>
                    <a:lnTo>
                      <a:pt x="49" y="7"/>
                    </a:lnTo>
                    <a:lnTo>
                      <a:pt x="36" y="4"/>
                    </a:lnTo>
                    <a:lnTo>
                      <a:pt x="24" y="1"/>
                    </a:lnTo>
                    <a:lnTo>
                      <a:pt x="14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3" y="7"/>
                    </a:lnTo>
                    <a:lnTo>
                      <a:pt x="27" y="12"/>
                    </a:lnTo>
                    <a:lnTo>
                      <a:pt x="43" y="17"/>
                    </a:lnTo>
                    <a:lnTo>
                      <a:pt x="58" y="22"/>
                    </a:lnTo>
                    <a:lnTo>
                      <a:pt x="74" y="27"/>
                    </a:lnTo>
                    <a:lnTo>
                      <a:pt x="90" y="32"/>
                    </a:lnTo>
                    <a:lnTo>
                      <a:pt x="106" y="38"/>
                    </a:lnTo>
                    <a:lnTo>
                      <a:pt x="122" y="44"/>
                    </a:lnTo>
                    <a:lnTo>
                      <a:pt x="139" y="50"/>
                    </a:lnTo>
                    <a:lnTo>
                      <a:pt x="155" y="57"/>
                    </a:lnTo>
                    <a:lnTo>
                      <a:pt x="171" y="63"/>
                    </a:lnTo>
                    <a:lnTo>
                      <a:pt x="187" y="70"/>
                    </a:lnTo>
                    <a:lnTo>
                      <a:pt x="203" y="78"/>
                    </a:lnTo>
                    <a:lnTo>
                      <a:pt x="217" y="85"/>
                    </a:lnTo>
                    <a:lnTo>
                      <a:pt x="232" y="93"/>
                    </a:lnTo>
                    <a:lnTo>
                      <a:pt x="246" y="10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</p:grpSp>
      <p:grpSp>
        <p:nvGrpSpPr>
          <p:cNvPr id="13326" name="Group 45"/>
          <p:cNvGrpSpPr>
            <a:grpSpLocks/>
          </p:cNvGrpSpPr>
          <p:nvPr/>
        </p:nvGrpSpPr>
        <p:grpSpPr bwMode="auto">
          <a:xfrm>
            <a:off x="1943100" y="1827213"/>
            <a:ext cx="495300" cy="622300"/>
            <a:chOff x="2870" y="1518"/>
            <a:chExt cx="292" cy="320"/>
          </a:xfrm>
        </p:grpSpPr>
        <p:graphicFrame>
          <p:nvGraphicFramePr>
            <p:cNvPr id="13316" name="Object 46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78" name="Clip" r:id="rId5" imgW="819000" imgH="847800" progId="MS_ClipArt_Gallery.2">
                    <p:embed/>
                  </p:oleObj>
                </mc:Choice>
                <mc:Fallback>
                  <p:oleObj name="Clip" r:id="rId5" imgW="819000" imgH="8478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7" name="Object 47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79" name="Clip" r:id="rId7" imgW="1266840" imgH="1200240" progId="MS_ClipArt_Gallery.2">
                    <p:embed/>
                  </p:oleObj>
                </mc:Choice>
                <mc:Fallback>
                  <p:oleObj name="Clip" r:id="rId7" imgW="1266840" imgH="12002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27" name="Group 48"/>
          <p:cNvGrpSpPr>
            <a:grpSpLocks/>
          </p:cNvGrpSpPr>
          <p:nvPr/>
        </p:nvGrpSpPr>
        <p:grpSpPr bwMode="auto">
          <a:xfrm>
            <a:off x="2801938" y="1347788"/>
            <a:ext cx="495300" cy="622300"/>
            <a:chOff x="2870" y="1518"/>
            <a:chExt cx="292" cy="320"/>
          </a:xfrm>
        </p:grpSpPr>
        <p:graphicFrame>
          <p:nvGraphicFramePr>
            <p:cNvPr id="13314" name="Object 49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80" name="Clip" r:id="rId9" imgW="819000" imgH="847800" progId="MS_ClipArt_Gallery.2">
                    <p:embed/>
                  </p:oleObj>
                </mc:Choice>
                <mc:Fallback>
                  <p:oleObj name="Clip" r:id="rId9" imgW="819000" imgH="8478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5" name="Object 50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81" name="Clip" r:id="rId10" imgW="1266840" imgH="1200240" progId="MS_ClipArt_Gallery.2">
                    <p:embed/>
                  </p:oleObj>
                </mc:Choice>
                <mc:Fallback>
                  <p:oleObj name="Clip" r:id="rId10" imgW="1266840" imgH="12002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28" name="Text Box 51"/>
          <p:cNvSpPr txBox="1">
            <a:spLocks noChangeArrowheads="1"/>
          </p:cNvSpPr>
          <p:nvPr/>
        </p:nvSpPr>
        <p:spPr bwMode="auto">
          <a:xfrm>
            <a:off x="1727200" y="2347913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u="none"/>
              <a:t>H1</a:t>
            </a:r>
          </a:p>
        </p:txBody>
      </p:sp>
      <p:sp>
        <p:nvSpPr>
          <p:cNvPr id="13329" name="Text Box 52"/>
          <p:cNvSpPr txBox="1">
            <a:spLocks noChangeArrowheads="1"/>
          </p:cNvSpPr>
          <p:nvPr/>
        </p:nvSpPr>
        <p:spPr bwMode="auto">
          <a:xfrm>
            <a:off x="4327525" y="2376488"/>
            <a:ext cx="4302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u="none"/>
              <a:t>R1</a:t>
            </a:r>
          </a:p>
        </p:txBody>
      </p:sp>
      <p:grpSp>
        <p:nvGrpSpPr>
          <p:cNvPr id="11" name="Group 53"/>
          <p:cNvGrpSpPr>
            <a:grpSpLocks/>
          </p:cNvGrpSpPr>
          <p:nvPr/>
        </p:nvGrpSpPr>
        <p:grpSpPr bwMode="auto">
          <a:xfrm>
            <a:off x="349250" y="2392363"/>
            <a:ext cx="5386388" cy="3913187"/>
            <a:chOff x="268" y="1180"/>
            <a:chExt cx="3393" cy="2465"/>
          </a:xfrm>
        </p:grpSpPr>
        <p:sp>
          <p:nvSpPr>
            <p:cNvPr id="13360" name="Line 54"/>
            <p:cNvSpPr>
              <a:spLocks noChangeShapeType="1"/>
            </p:cNvSpPr>
            <p:nvPr/>
          </p:nvSpPr>
          <p:spPr bwMode="auto">
            <a:xfrm>
              <a:off x="1612" y="1180"/>
              <a:ext cx="566" cy="21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13361" name="Rectangle 55"/>
            <p:cNvSpPr>
              <a:spLocks noChangeArrowheads="1"/>
            </p:cNvSpPr>
            <p:nvPr/>
          </p:nvSpPr>
          <p:spPr bwMode="auto">
            <a:xfrm>
              <a:off x="358" y="2897"/>
              <a:ext cx="3280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362" name="Freeform 56"/>
            <p:cNvSpPr>
              <a:spLocks/>
            </p:cNvSpPr>
            <p:nvPr/>
          </p:nvSpPr>
          <p:spPr bwMode="auto">
            <a:xfrm>
              <a:off x="268" y="1426"/>
              <a:ext cx="3374" cy="1668"/>
            </a:xfrm>
            <a:custGeom>
              <a:avLst/>
              <a:gdLst>
                <a:gd name="T0" fmla="*/ 1397 w 3374"/>
                <a:gd name="T1" fmla="*/ 0 h 1668"/>
                <a:gd name="T2" fmla="*/ 104 w 3374"/>
                <a:gd name="T3" fmla="*/ 1445 h 1668"/>
                <a:gd name="T4" fmla="*/ 1294 w 3374"/>
                <a:gd name="T5" fmla="*/ 1418 h 1668"/>
                <a:gd name="T6" fmla="*/ 3374 w 3374"/>
                <a:gd name="T7" fmla="*/ 1445 h 1668"/>
                <a:gd name="T8" fmla="*/ 1585 w 3374"/>
                <a:gd name="T9" fmla="*/ 75 h 1668"/>
                <a:gd name="T10" fmla="*/ 1397 w 3374"/>
                <a:gd name="T11" fmla="*/ 0 h 16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74"/>
                <a:gd name="T19" fmla="*/ 0 h 1668"/>
                <a:gd name="T20" fmla="*/ 3374 w 3374"/>
                <a:gd name="T21" fmla="*/ 1668 h 16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74" h="1668">
                  <a:moveTo>
                    <a:pt x="1397" y="0"/>
                  </a:moveTo>
                  <a:cubicBezTo>
                    <a:pt x="1255" y="557"/>
                    <a:pt x="999" y="1064"/>
                    <a:pt x="104" y="1445"/>
                  </a:cubicBezTo>
                  <a:cubicBezTo>
                    <a:pt x="0" y="1641"/>
                    <a:pt x="719" y="1436"/>
                    <a:pt x="1294" y="1418"/>
                  </a:cubicBezTo>
                  <a:cubicBezTo>
                    <a:pt x="1839" y="1418"/>
                    <a:pt x="3326" y="1668"/>
                    <a:pt x="3374" y="1445"/>
                  </a:cubicBezTo>
                  <a:cubicBezTo>
                    <a:pt x="1983" y="1002"/>
                    <a:pt x="1929" y="582"/>
                    <a:pt x="1585" y="75"/>
                  </a:cubicBezTo>
                  <a:cubicBezTo>
                    <a:pt x="1491" y="25"/>
                    <a:pt x="1529" y="67"/>
                    <a:pt x="1397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17998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3363" name="Rectangle 57"/>
            <p:cNvSpPr>
              <a:spLocks noChangeArrowheads="1"/>
            </p:cNvSpPr>
            <p:nvPr/>
          </p:nvSpPr>
          <p:spPr bwMode="auto">
            <a:xfrm rot="1284652">
              <a:off x="1621" y="1314"/>
              <a:ext cx="355" cy="11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364" name="Text Box 58"/>
            <p:cNvSpPr txBox="1">
              <a:spLocks noChangeArrowheads="1"/>
            </p:cNvSpPr>
            <p:nvPr/>
          </p:nvSpPr>
          <p:spPr bwMode="auto">
            <a:xfrm>
              <a:off x="540" y="2923"/>
              <a:ext cx="29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u="none"/>
                <a:t>AP MAC addr  H1 MAC addr R1 MAC addr</a:t>
              </a:r>
            </a:p>
          </p:txBody>
        </p:sp>
        <p:sp>
          <p:nvSpPr>
            <p:cNvPr id="13365" name="Line 59"/>
            <p:cNvSpPr>
              <a:spLocks noChangeShapeType="1"/>
            </p:cNvSpPr>
            <p:nvPr/>
          </p:nvSpPr>
          <p:spPr bwMode="auto">
            <a:xfrm>
              <a:off x="56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13366" name="Line 60"/>
            <p:cNvSpPr>
              <a:spLocks noChangeShapeType="1"/>
            </p:cNvSpPr>
            <p:nvPr/>
          </p:nvSpPr>
          <p:spPr bwMode="auto">
            <a:xfrm>
              <a:off x="152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13367" name="Line 61"/>
            <p:cNvSpPr>
              <a:spLocks noChangeShapeType="1"/>
            </p:cNvSpPr>
            <p:nvPr/>
          </p:nvSpPr>
          <p:spPr bwMode="auto">
            <a:xfrm>
              <a:off x="248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grpSp>
          <p:nvGrpSpPr>
            <p:cNvPr id="13368" name="Group 62"/>
            <p:cNvGrpSpPr>
              <a:grpSpLocks/>
            </p:cNvGrpSpPr>
            <p:nvPr/>
          </p:nvGrpSpPr>
          <p:grpSpPr bwMode="auto">
            <a:xfrm>
              <a:off x="396" y="3107"/>
              <a:ext cx="120" cy="114"/>
              <a:chOff x="1300" y="3186"/>
              <a:chExt cx="120" cy="114"/>
            </a:xfrm>
          </p:grpSpPr>
          <p:sp>
            <p:nvSpPr>
              <p:cNvPr id="13386" name="Rectangle 63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387" name="Freeform 64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  <p:sp>
            <p:nvSpPr>
              <p:cNvPr id="13388" name="Freeform 65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</p:grpSp>
        <p:grpSp>
          <p:nvGrpSpPr>
            <p:cNvPr id="13369" name="Group 66"/>
            <p:cNvGrpSpPr>
              <a:grpSpLocks/>
            </p:cNvGrpSpPr>
            <p:nvPr/>
          </p:nvGrpSpPr>
          <p:grpSpPr bwMode="auto">
            <a:xfrm>
              <a:off x="412" y="2839"/>
              <a:ext cx="120" cy="114"/>
              <a:chOff x="1300" y="3186"/>
              <a:chExt cx="120" cy="114"/>
            </a:xfrm>
          </p:grpSpPr>
          <p:sp>
            <p:nvSpPr>
              <p:cNvPr id="13383" name="Rectangle 67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384" name="Freeform 68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  <p:sp>
            <p:nvSpPr>
              <p:cNvPr id="13385" name="Freeform 69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</p:grpSp>
        <p:grpSp>
          <p:nvGrpSpPr>
            <p:cNvPr id="13370" name="Group 70"/>
            <p:cNvGrpSpPr>
              <a:grpSpLocks/>
            </p:cNvGrpSpPr>
            <p:nvPr/>
          </p:nvGrpSpPr>
          <p:grpSpPr bwMode="auto">
            <a:xfrm>
              <a:off x="3456" y="2851"/>
              <a:ext cx="120" cy="114"/>
              <a:chOff x="1300" y="3186"/>
              <a:chExt cx="120" cy="114"/>
            </a:xfrm>
          </p:grpSpPr>
          <p:sp>
            <p:nvSpPr>
              <p:cNvPr id="13380" name="Rectangle 71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381" name="Freeform 72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  <p:sp>
            <p:nvSpPr>
              <p:cNvPr id="13382" name="Freeform 73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</p:grpSp>
        <p:sp>
          <p:nvSpPr>
            <p:cNvPr id="13371" name="Line 74"/>
            <p:cNvSpPr>
              <a:spLocks noChangeShapeType="1"/>
            </p:cNvSpPr>
            <p:nvPr/>
          </p:nvSpPr>
          <p:spPr bwMode="auto">
            <a:xfrm>
              <a:off x="3404" y="2903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grpSp>
          <p:nvGrpSpPr>
            <p:cNvPr id="13372" name="Group 75"/>
            <p:cNvGrpSpPr>
              <a:grpSpLocks/>
            </p:cNvGrpSpPr>
            <p:nvPr/>
          </p:nvGrpSpPr>
          <p:grpSpPr bwMode="auto">
            <a:xfrm>
              <a:off x="3462" y="3103"/>
              <a:ext cx="120" cy="114"/>
              <a:chOff x="1300" y="3186"/>
              <a:chExt cx="120" cy="114"/>
            </a:xfrm>
          </p:grpSpPr>
          <p:sp>
            <p:nvSpPr>
              <p:cNvPr id="13377" name="Rectangle 76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378" name="Freeform 77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  <p:sp>
            <p:nvSpPr>
              <p:cNvPr id="13379" name="Freeform 78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</p:grpSp>
        <p:sp>
          <p:nvSpPr>
            <p:cNvPr id="13373" name="Text Box 79"/>
            <p:cNvSpPr txBox="1">
              <a:spLocks noChangeArrowheads="1"/>
            </p:cNvSpPr>
            <p:nvPr/>
          </p:nvSpPr>
          <p:spPr bwMode="auto">
            <a:xfrm>
              <a:off x="523" y="3182"/>
              <a:ext cx="6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400" u="none">
                  <a:latin typeface="Arial" charset="0"/>
                  <a:cs typeface="Arial" charset="0"/>
                </a:rPr>
                <a:t>address 1</a:t>
              </a:r>
            </a:p>
          </p:txBody>
        </p:sp>
        <p:sp>
          <p:nvSpPr>
            <p:cNvPr id="13374" name="Text Box 80"/>
            <p:cNvSpPr txBox="1">
              <a:spLocks noChangeArrowheads="1"/>
            </p:cNvSpPr>
            <p:nvPr/>
          </p:nvSpPr>
          <p:spPr bwMode="auto">
            <a:xfrm>
              <a:off x="1500" y="3180"/>
              <a:ext cx="6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400" u="none">
                  <a:latin typeface="Arial" charset="0"/>
                  <a:cs typeface="Arial" charset="0"/>
                </a:rPr>
                <a:t>address 2</a:t>
              </a:r>
            </a:p>
          </p:txBody>
        </p:sp>
        <p:sp>
          <p:nvSpPr>
            <p:cNvPr id="13375" name="Text Box 81"/>
            <p:cNvSpPr txBox="1">
              <a:spLocks noChangeArrowheads="1"/>
            </p:cNvSpPr>
            <p:nvPr/>
          </p:nvSpPr>
          <p:spPr bwMode="auto">
            <a:xfrm>
              <a:off x="2480" y="3171"/>
              <a:ext cx="6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400" u="none">
                  <a:latin typeface="Arial" charset="0"/>
                  <a:cs typeface="Arial" charset="0"/>
                </a:rPr>
                <a:t>address 3</a:t>
              </a:r>
            </a:p>
          </p:txBody>
        </p:sp>
        <p:sp>
          <p:nvSpPr>
            <p:cNvPr id="13376" name="Text Box 82"/>
            <p:cNvSpPr txBox="1">
              <a:spLocks noChangeArrowheads="1"/>
            </p:cNvSpPr>
            <p:nvPr/>
          </p:nvSpPr>
          <p:spPr bwMode="auto">
            <a:xfrm>
              <a:off x="2619" y="3414"/>
              <a:ext cx="10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u="none"/>
                <a:t>802.</a:t>
              </a:r>
              <a:r>
                <a:rPr lang="en-US" b="1" u="none">
                  <a:solidFill>
                    <a:srgbClr val="FF0000"/>
                  </a:solidFill>
                </a:rPr>
                <a:t>11</a:t>
              </a:r>
              <a:r>
                <a:rPr lang="en-US" u="none"/>
                <a:t> frame</a:t>
              </a:r>
            </a:p>
          </p:txBody>
        </p:sp>
      </p:grpSp>
      <p:grpSp>
        <p:nvGrpSpPr>
          <p:cNvPr id="16" name="Group 83"/>
          <p:cNvGrpSpPr>
            <a:grpSpLocks/>
          </p:cNvGrpSpPr>
          <p:nvPr/>
        </p:nvGrpSpPr>
        <p:grpSpPr bwMode="auto">
          <a:xfrm>
            <a:off x="3811588" y="2811463"/>
            <a:ext cx="4284662" cy="2152650"/>
            <a:chOff x="2401" y="1771"/>
            <a:chExt cx="2699" cy="1356"/>
          </a:xfrm>
        </p:grpSpPr>
        <p:sp>
          <p:nvSpPr>
            <p:cNvPr id="13333" name="Freeform 84"/>
            <p:cNvSpPr>
              <a:spLocks/>
            </p:cNvSpPr>
            <p:nvPr/>
          </p:nvSpPr>
          <p:spPr bwMode="auto">
            <a:xfrm>
              <a:off x="2592" y="2002"/>
              <a:ext cx="2419" cy="441"/>
            </a:xfrm>
            <a:custGeom>
              <a:avLst/>
              <a:gdLst>
                <a:gd name="T0" fmla="*/ 54 w 2419"/>
                <a:gd name="T1" fmla="*/ 9 h 441"/>
                <a:gd name="T2" fmla="*/ 0 w 2419"/>
                <a:gd name="T3" fmla="*/ 437 h 441"/>
                <a:gd name="T4" fmla="*/ 2419 w 2419"/>
                <a:gd name="T5" fmla="*/ 369 h 441"/>
                <a:gd name="T6" fmla="*/ 336 w 2419"/>
                <a:gd name="T7" fmla="*/ 5 h 441"/>
                <a:gd name="T8" fmla="*/ 54 w 2419"/>
                <a:gd name="T9" fmla="*/ 9 h 4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9"/>
                <a:gd name="T16" fmla="*/ 0 h 441"/>
                <a:gd name="T17" fmla="*/ 2419 w 2419"/>
                <a:gd name="T18" fmla="*/ 441 h 4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9" h="441">
                  <a:moveTo>
                    <a:pt x="54" y="9"/>
                  </a:moveTo>
                  <a:cubicBezTo>
                    <a:pt x="45" y="275"/>
                    <a:pt x="38" y="312"/>
                    <a:pt x="0" y="437"/>
                  </a:cubicBezTo>
                  <a:cubicBezTo>
                    <a:pt x="499" y="418"/>
                    <a:pt x="2363" y="441"/>
                    <a:pt x="2419" y="369"/>
                  </a:cubicBezTo>
                  <a:cubicBezTo>
                    <a:pt x="921" y="148"/>
                    <a:pt x="719" y="337"/>
                    <a:pt x="336" y="5"/>
                  </a:cubicBezTo>
                  <a:cubicBezTo>
                    <a:pt x="205" y="9"/>
                    <a:pt x="231" y="0"/>
                    <a:pt x="54" y="9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17998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3334" name="Line 85"/>
            <p:cNvSpPr>
              <a:spLocks noChangeShapeType="1"/>
            </p:cNvSpPr>
            <p:nvPr/>
          </p:nvSpPr>
          <p:spPr bwMode="auto">
            <a:xfrm>
              <a:off x="2401" y="1771"/>
              <a:ext cx="60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13335" name="Rectangle 86"/>
            <p:cNvSpPr>
              <a:spLocks noChangeArrowheads="1"/>
            </p:cNvSpPr>
            <p:nvPr/>
          </p:nvSpPr>
          <p:spPr bwMode="auto">
            <a:xfrm>
              <a:off x="2620" y="2398"/>
              <a:ext cx="2385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336" name="Rectangle 87"/>
            <p:cNvSpPr>
              <a:spLocks noChangeArrowheads="1"/>
            </p:cNvSpPr>
            <p:nvPr/>
          </p:nvSpPr>
          <p:spPr bwMode="auto">
            <a:xfrm>
              <a:off x="2563" y="1848"/>
              <a:ext cx="355" cy="11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337" name="Text Box 88"/>
            <p:cNvSpPr txBox="1">
              <a:spLocks noChangeArrowheads="1"/>
            </p:cNvSpPr>
            <p:nvPr/>
          </p:nvSpPr>
          <p:spPr bwMode="auto">
            <a:xfrm>
              <a:off x="2802" y="2424"/>
              <a:ext cx="20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u="none"/>
                <a:t>R1 MAC addr  H1 MAC addr </a:t>
              </a:r>
            </a:p>
          </p:txBody>
        </p:sp>
        <p:sp>
          <p:nvSpPr>
            <p:cNvPr id="13338" name="Line 89"/>
            <p:cNvSpPr>
              <a:spLocks noChangeShapeType="1"/>
            </p:cNvSpPr>
            <p:nvPr/>
          </p:nvSpPr>
          <p:spPr bwMode="auto">
            <a:xfrm>
              <a:off x="282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13339" name="Line 90"/>
            <p:cNvSpPr>
              <a:spLocks noChangeShapeType="1"/>
            </p:cNvSpPr>
            <p:nvPr/>
          </p:nvSpPr>
          <p:spPr bwMode="auto">
            <a:xfrm>
              <a:off x="378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13340" name="Line 91"/>
            <p:cNvSpPr>
              <a:spLocks noChangeShapeType="1"/>
            </p:cNvSpPr>
            <p:nvPr/>
          </p:nvSpPr>
          <p:spPr bwMode="auto">
            <a:xfrm>
              <a:off x="474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grpSp>
          <p:nvGrpSpPr>
            <p:cNvPr id="13341" name="Group 92"/>
            <p:cNvGrpSpPr>
              <a:grpSpLocks/>
            </p:cNvGrpSpPr>
            <p:nvPr/>
          </p:nvGrpSpPr>
          <p:grpSpPr bwMode="auto">
            <a:xfrm>
              <a:off x="2658" y="2608"/>
              <a:ext cx="120" cy="114"/>
              <a:chOff x="1300" y="3186"/>
              <a:chExt cx="120" cy="114"/>
            </a:xfrm>
          </p:grpSpPr>
          <p:sp>
            <p:nvSpPr>
              <p:cNvPr id="13357" name="Rectangle 93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358" name="Freeform 94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  <p:sp>
            <p:nvSpPr>
              <p:cNvPr id="13359" name="Freeform 95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</p:grpSp>
        <p:grpSp>
          <p:nvGrpSpPr>
            <p:cNvPr id="13342" name="Group 96"/>
            <p:cNvGrpSpPr>
              <a:grpSpLocks/>
            </p:cNvGrpSpPr>
            <p:nvPr/>
          </p:nvGrpSpPr>
          <p:grpSpPr bwMode="auto">
            <a:xfrm>
              <a:off x="2674" y="2340"/>
              <a:ext cx="120" cy="114"/>
              <a:chOff x="1300" y="3186"/>
              <a:chExt cx="120" cy="114"/>
            </a:xfrm>
          </p:grpSpPr>
          <p:sp>
            <p:nvSpPr>
              <p:cNvPr id="13354" name="Rectangle 97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355" name="Freeform 98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  <p:sp>
            <p:nvSpPr>
              <p:cNvPr id="13356" name="Freeform 99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</p:grpSp>
        <p:grpSp>
          <p:nvGrpSpPr>
            <p:cNvPr id="13343" name="Group 100"/>
            <p:cNvGrpSpPr>
              <a:grpSpLocks/>
            </p:cNvGrpSpPr>
            <p:nvPr/>
          </p:nvGrpSpPr>
          <p:grpSpPr bwMode="auto">
            <a:xfrm>
              <a:off x="4814" y="2352"/>
              <a:ext cx="120" cy="114"/>
              <a:chOff x="1300" y="3186"/>
              <a:chExt cx="120" cy="114"/>
            </a:xfrm>
          </p:grpSpPr>
          <p:sp>
            <p:nvSpPr>
              <p:cNvPr id="13351" name="Rectangle 101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352" name="Freeform 102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  <p:sp>
            <p:nvSpPr>
              <p:cNvPr id="13353" name="Freeform 103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</p:grpSp>
        <p:grpSp>
          <p:nvGrpSpPr>
            <p:cNvPr id="13344" name="Group 104"/>
            <p:cNvGrpSpPr>
              <a:grpSpLocks/>
            </p:cNvGrpSpPr>
            <p:nvPr/>
          </p:nvGrpSpPr>
          <p:grpSpPr bwMode="auto">
            <a:xfrm>
              <a:off x="4820" y="2604"/>
              <a:ext cx="120" cy="114"/>
              <a:chOff x="1300" y="3186"/>
              <a:chExt cx="120" cy="114"/>
            </a:xfrm>
          </p:grpSpPr>
          <p:sp>
            <p:nvSpPr>
              <p:cNvPr id="13348" name="Rectangle 105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349" name="Freeform 106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  <p:sp>
            <p:nvSpPr>
              <p:cNvPr id="13350" name="Freeform 107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</p:grpSp>
        <p:sp>
          <p:nvSpPr>
            <p:cNvPr id="13345" name="Text Box 108"/>
            <p:cNvSpPr txBox="1">
              <a:spLocks noChangeArrowheads="1"/>
            </p:cNvSpPr>
            <p:nvPr/>
          </p:nvSpPr>
          <p:spPr bwMode="auto">
            <a:xfrm>
              <a:off x="2785" y="2683"/>
              <a:ext cx="8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400" u="none">
                  <a:latin typeface="Arial" charset="0"/>
                  <a:cs typeface="Arial" charset="0"/>
                </a:rPr>
                <a:t>dest. address </a:t>
              </a:r>
            </a:p>
          </p:txBody>
        </p:sp>
        <p:sp>
          <p:nvSpPr>
            <p:cNvPr id="13346" name="Text Box 109"/>
            <p:cNvSpPr txBox="1">
              <a:spLocks noChangeArrowheads="1"/>
            </p:cNvSpPr>
            <p:nvPr/>
          </p:nvSpPr>
          <p:spPr bwMode="auto">
            <a:xfrm>
              <a:off x="3762" y="2681"/>
              <a:ext cx="91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400" u="none">
                  <a:latin typeface="Arial" charset="0"/>
                  <a:cs typeface="Arial" charset="0"/>
                </a:rPr>
                <a:t>source address </a:t>
              </a:r>
            </a:p>
          </p:txBody>
        </p:sp>
        <p:sp>
          <p:nvSpPr>
            <p:cNvPr id="13347" name="Text Box 110"/>
            <p:cNvSpPr txBox="1">
              <a:spLocks noChangeArrowheads="1"/>
            </p:cNvSpPr>
            <p:nvPr/>
          </p:nvSpPr>
          <p:spPr bwMode="auto">
            <a:xfrm>
              <a:off x="4146" y="2896"/>
              <a:ext cx="9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u="none"/>
                <a:t>802.</a:t>
              </a:r>
              <a:r>
                <a:rPr lang="en-US" b="1" u="none">
                  <a:solidFill>
                    <a:srgbClr val="FF0000"/>
                  </a:solidFill>
                </a:rPr>
                <a:t>3</a:t>
              </a:r>
              <a:r>
                <a:rPr lang="en-US" u="none">
                  <a:solidFill>
                    <a:srgbClr val="FF0000"/>
                  </a:solidFill>
                </a:rPr>
                <a:t> </a:t>
              </a:r>
              <a:r>
                <a:rPr lang="en-US" u="none"/>
                <a:t>frame</a:t>
              </a:r>
            </a:p>
          </p:txBody>
        </p:sp>
      </p:grpSp>
      <p:sp>
        <p:nvSpPr>
          <p:cNvPr id="13332" name="Rectangle 111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000" dirty="0">
                <a:solidFill>
                  <a:schemeClr val="accent2"/>
                </a:solidFill>
              </a:rPr>
              <a:t>802.11 frame: bridging</a:t>
            </a:r>
          </a:p>
        </p:txBody>
      </p:sp>
    </p:spTree>
    <p:extLst>
      <p:ext uri="{BB962C8B-B14F-4D97-AF65-F5344CB8AC3E}">
        <p14:creationId xmlns:p14="http://schemas.microsoft.com/office/powerpoint/2010/main" val="359963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egnaposto piè di pagina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5: DataLink Layer</a:t>
            </a:r>
          </a:p>
        </p:txBody>
      </p:sp>
      <p:sp>
        <p:nvSpPr>
          <p:cNvPr id="59395" name="Segnaposto numero diapositiva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5-</a:t>
            </a:r>
            <a:fld id="{6A3DA98A-8DBE-4D6A-BA73-6FE1AD843DBB}" type="slidenum">
              <a:rPr lang="en-US" u="none" smtClean="0">
                <a:latin typeface="Arial" charset="0"/>
              </a:rPr>
              <a:pPr/>
              <a:t>34</a:t>
            </a:fld>
            <a:endParaRPr lang="en-US" u="none">
              <a:latin typeface="Arial" charset="0"/>
            </a:endParaRPr>
          </a:p>
        </p:txBody>
      </p:sp>
      <p:grpSp>
        <p:nvGrpSpPr>
          <p:cNvPr id="59396" name="Group 2"/>
          <p:cNvGrpSpPr>
            <a:grpSpLocks/>
          </p:cNvGrpSpPr>
          <p:nvPr/>
        </p:nvGrpSpPr>
        <p:grpSpPr bwMode="auto">
          <a:xfrm>
            <a:off x="519113" y="2179638"/>
            <a:ext cx="8077200" cy="985837"/>
            <a:chOff x="240" y="887"/>
            <a:chExt cx="5088" cy="621"/>
          </a:xfrm>
        </p:grpSpPr>
        <p:sp>
          <p:nvSpPr>
            <p:cNvPr id="59428" name="Rectangle 3"/>
            <p:cNvSpPr>
              <a:spLocks noChangeArrowheads="1"/>
            </p:cNvSpPr>
            <p:nvPr/>
          </p:nvSpPr>
          <p:spPr bwMode="auto">
            <a:xfrm>
              <a:off x="24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frame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control</a:t>
              </a:r>
            </a:p>
          </p:txBody>
        </p:sp>
        <p:sp>
          <p:nvSpPr>
            <p:cNvPr id="59429" name="Rectangle 4"/>
            <p:cNvSpPr>
              <a:spLocks noChangeArrowheads="1"/>
            </p:cNvSpPr>
            <p:nvPr/>
          </p:nvSpPr>
          <p:spPr bwMode="auto">
            <a:xfrm>
              <a:off x="76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duration</a:t>
              </a:r>
            </a:p>
          </p:txBody>
        </p:sp>
        <p:sp>
          <p:nvSpPr>
            <p:cNvPr id="59430" name="Rectangle 5"/>
            <p:cNvSpPr>
              <a:spLocks noChangeArrowheads="1"/>
            </p:cNvSpPr>
            <p:nvPr/>
          </p:nvSpPr>
          <p:spPr bwMode="auto">
            <a:xfrm>
              <a:off x="1296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address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1</a:t>
              </a:r>
            </a:p>
          </p:txBody>
        </p:sp>
        <p:sp>
          <p:nvSpPr>
            <p:cNvPr id="59431" name="Rectangle 6"/>
            <p:cNvSpPr>
              <a:spLocks noChangeArrowheads="1"/>
            </p:cNvSpPr>
            <p:nvPr/>
          </p:nvSpPr>
          <p:spPr bwMode="auto">
            <a:xfrm>
              <a:off x="1824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address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2</a:t>
              </a:r>
            </a:p>
          </p:txBody>
        </p:sp>
        <p:sp>
          <p:nvSpPr>
            <p:cNvPr id="59432" name="Rectangle 7"/>
            <p:cNvSpPr>
              <a:spLocks noChangeArrowheads="1"/>
            </p:cNvSpPr>
            <p:nvPr/>
          </p:nvSpPr>
          <p:spPr bwMode="auto">
            <a:xfrm>
              <a:off x="340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address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4</a:t>
              </a:r>
            </a:p>
          </p:txBody>
        </p:sp>
        <p:sp>
          <p:nvSpPr>
            <p:cNvPr id="59433" name="Rectangle 8"/>
            <p:cNvSpPr>
              <a:spLocks noChangeArrowheads="1"/>
            </p:cNvSpPr>
            <p:nvPr/>
          </p:nvSpPr>
          <p:spPr bwMode="auto">
            <a:xfrm>
              <a:off x="2352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address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3</a:t>
              </a:r>
            </a:p>
          </p:txBody>
        </p:sp>
        <p:sp>
          <p:nvSpPr>
            <p:cNvPr id="59434" name="Rectangle 9"/>
            <p:cNvSpPr>
              <a:spLocks noChangeArrowheads="1"/>
            </p:cNvSpPr>
            <p:nvPr/>
          </p:nvSpPr>
          <p:spPr bwMode="auto">
            <a:xfrm>
              <a:off x="288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it-IT" sz="1600" u="none">
                <a:latin typeface="Arial" charset="0"/>
              </a:endParaRPr>
            </a:p>
          </p:txBody>
        </p:sp>
        <p:sp>
          <p:nvSpPr>
            <p:cNvPr id="59435" name="Rectangle 10"/>
            <p:cNvSpPr>
              <a:spLocks noChangeArrowheads="1"/>
            </p:cNvSpPr>
            <p:nvPr/>
          </p:nvSpPr>
          <p:spPr bwMode="auto">
            <a:xfrm>
              <a:off x="3936" y="1104"/>
              <a:ext cx="86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payload</a:t>
              </a:r>
            </a:p>
          </p:txBody>
        </p:sp>
        <p:sp>
          <p:nvSpPr>
            <p:cNvPr id="59436" name="Rectangle 11"/>
            <p:cNvSpPr>
              <a:spLocks noChangeArrowheads="1"/>
            </p:cNvSpPr>
            <p:nvPr/>
          </p:nvSpPr>
          <p:spPr bwMode="auto">
            <a:xfrm>
              <a:off x="480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CRC</a:t>
              </a:r>
            </a:p>
          </p:txBody>
        </p:sp>
        <p:sp>
          <p:nvSpPr>
            <p:cNvPr id="59437" name="Text Box 12"/>
            <p:cNvSpPr txBox="1">
              <a:spLocks noChangeArrowheads="1"/>
            </p:cNvSpPr>
            <p:nvPr/>
          </p:nvSpPr>
          <p:spPr bwMode="auto">
            <a:xfrm>
              <a:off x="480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2</a:t>
              </a:r>
            </a:p>
          </p:txBody>
        </p:sp>
        <p:sp>
          <p:nvSpPr>
            <p:cNvPr id="59438" name="Text Box 13"/>
            <p:cNvSpPr txBox="1">
              <a:spLocks noChangeArrowheads="1"/>
            </p:cNvSpPr>
            <p:nvPr/>
          </p:nvSpPr>
          <p:spPr bwMode="auto">
            <a:xfrm>
              <a:off x="960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2</a:t>
              </a:r>
            </a:p>
          </p:txBody>
        </p:sp>
        <p:sp>
          <p:nvSpPr>
            <p:cNvPr id="59439" name="Text Box 14"/>
            <p:cNvSpPr txBox="1">
              <a:spLocks noChangeArrowheads="1"/>
            </p:cNvSpPr>
            <p:nvPr/>
          </p:nvSpPr>
          <p:spPr bwMode="auto">
            <a:xfrm>
              <a:off x="1536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6</a:t>
              </a:r>
            </a:p>
          </p:txBody>
        </p:sp>
        <p:sp>
          <p:nvSpPr>
            <p:cNvPr id="59440" name="Text Box 15"/>
            <p:cNvSpPr txBox="1">
              <a:spLocks noChangeArrowheads="1"/>
            </p:cNvSpPr>
            <p:nvPr/>
          </p:nvSpPr>
          <p:spPr bwMode="auto">
            <a:xfrm>
              <a:off x="2016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6</a:t>
              </a:r>
            </a:p>
          </p:txBody>
        </p:sp>
        <p:sp>
          <p:nvSpPr>
            <p:cNvPr id="59441" name="Text Box 16"/>
            <p:cNvSpPr txBox="1">
              <a:spLocks noChangeArrowheads="1"/>
            </p:cNvSpPr>
            <p:nvPr/>
          </p:nvSpPr>
          <p:spPr bwMode="auto">
            <a:xfrm>
              <a:off x="2544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6</a:t>
              </a:r>
            </a:p>
          </p:txBody>
        </p:sp>
        <p:sp>
          <p:nvSpPr>
            <p:cNvPr id="59442" name="Text Box 17"/>
            <p:cNvSpPr txBox="1">
              <a:spLocks noChangeArrowheads="1"/>
            </p:cNvSpPr>
            <p:nvPr/>
          </p:nvSpPr>
          <p:spPr bwMode="auto">
            <a:xfrm>
              <a:off x="3072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2</a:t>
              </a:r>
            </a:p>
          </p:txBody>
        </p:sp>
        <p:sp>
          <p:nvSpPr>
            <p:cNvPr id="59443" name="Text Box 18"/>
            <p:cNvSpPr txBox="1">
              <a:spLocks noChangeArrowheads="1"/>
            </p:cNvSpPr>
            <p:nvPr/>
          </p:nvSpPr>
          <p:spPr bwMode="auto">
            <a:xfrm>
              <a:off x="3638" y="8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6</a:t>
              </a:r>
            </a:p>
          </p:txBody>
        </p:sp>
        <p:sp>
          <p:nvSpPr>
            <p:cNvPr id="59444" name="Text Box 19"/>
            <p:cNvSpPr txBox="1">
              <a:spLocks noChangeArrowheads="1"/>
            </p:cNvSpPr>
            <p:nvPr/>
          </p:nvSpPr>
          <p:spPr bwMode="auto">
            <a:xfrm>
              <a:off x="4032" y="912"/>
              <a:ext cx="6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0 - 2312</a:t>
              </a:r>
            </a:p>
          </p:txBody>
        </p:sp>
        <p:sp>
          <p:nvSpPr>
            <p:cNvPr id="59445" name="Text Box 20"/>
            <p:cNvSpPr txBox="1">
              <a:spLocks noChangeArrowheads="1"/>
            </p:cNvSpPr>
            <p:nvPr/>
          </p:nvSpPr>
          <p:spPr bwMode="auto">
            <a:xfrm>
              <a:off x="4982" y="8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4</a:t>
              </a:r>
            </a:p>
          </p:txBody>
        </p:sp>
        <p:sp>
          <p:nvSpPr>
            <p:cNvPr id="59446" name="Text Box 21"/>
            <p:cNvSpPr txBox="1">
              <a:spLocks noChangeArrowheads="1"/>
            </p:cNvSpPr>
            <p:nvPr/>
          </p:nvSpPr>
          <p:spPr bwMode="auto">
            <a:xfrm>
              <a:off x="2918" y="1142"/>
              <a:ext cx="50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/>
              <a:r>
                <a:rPr lang="en-US" sz="1600" u="none">
                  <a:latin typeface="Arial" charset="0"/>
                </a:rPr>
                <a:t>seq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control</a:t>
              </a:r>
            </a:p>
          </p:txBody>
        </p:sp>
      </p:grpSp>
      <p:grpSp>
        <p:nvGrpSpPr>
          <p:cNvPr id="59397" name="Group 22"/>
          <p:cNvGrpSpPr>
            <a:grpSpLocks/>
          </p:cNvGrpSpPr>
          <p:nvPr/>
        </p:nvGrpSpPr>
        <p:grpSpPr bwMode="auto">
          <a:xfrm>
            <a:off x="442913" y="3856038"/>
            <a:ext cx="8534400" cy="954087"/>
            <a:chOff x="240" y="1991"/>
            <a:chExt cx="5376" cy="601"/>
          </a:xfrm>
        </p:grpSpPr>
        <p:sp>
          <p:nvSpPr>
            <p:cNvPr id="59406" name="Rectangle 23"/>
            <p:cNvSpPr>
              <a:spLocks noChangeArrowheads="1"/>
            </p:cNvSpPr>
            <p:nvPr/>
          </p:nvSpPr>
          <p:spPr bwMode="auto">
            <a:xfrm>
              <a:off x="864" y="2208"/>
              <a:ext cx="62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Type</a:t>
              </a:r>
            </a:p>
          </p:txBody>
        </p:sp>
        <p:sp>
          <p:nvSpPr>
            <p:cNvPr id="59407" name="Rectangle 24"/>
            <p:cNvSpPr>
              <a:spLocks noChangeArrowheads="1"/>
            </p:cNvSpPr>
            <p:nvPr/>
          </p:nvSpPr>
          <p:spPr bwMode="auto">
            <a:xfrm>
              <a:off x="2592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From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DS</a:t>
              </a:r>
            </a:p>
          </p:txBody>
        </p:sp>
        <p:sp>
          <p:nvSpPr>
            <p:cNvPr id="59408" name="Rectangle 25"/>
            <p:cNvSpPr>
              <a:spLocks noChangeArrowheads="1"/>
            </p:cNvSpPr>
            <p:nvPr/>
          </p:nvSpPr>
          <p:spPr bwMode="auto">
            <a:xfrm>
              <a:off x="1488" y="2208"/>
              <a:ext cx="67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Subtype</a:t>
              </a:r>
            </a:p>
          </p:txBody>
        </p:sp>
        <p:sp>
          <p:nvSpPr>
            <p:cNvPr id="59409" name="Rectangle 26"/>
            <p:cNvSpPr>
              <a:spLocks noChangeArrowheads="1"/>
            </p:cNvSpPr>
            <p:nvPr/>
          </p:nvSpPr>
          <p:spPr bwMode="auto">
            <a:xfrm>
              <a:off x="2160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To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DS</a:t>
              </a:r>
            </a:p>
          </p:txBody>
        </p:sp>
        <p:sp>
          <p:nvSpPr>
            <p:cNvPr id="59410" name="Rectangle 27"/>
            <p:cNvSpPr>
              <a:spLocks noChangeArrowheads="1"/>
            </p:cNvSpPr>
            <p:nvPr/>
          </p:nvSpPr>
          <p:spPr bwMode="auto">
            <a:xfrm>
              <a:off x="3024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More 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frag</a:t>
              </a:r>
            </a:p>
          </p:txBody>
        </p:sp>
        <p:sp>
          <p:nvSpPr>
            <p:cNvPr id="59411" name="Rectangle 28"/>
            <p:cNvSpPr>
              <a:spLocks noChangeArrowheads="1"/>
            </p:cNvSpPr>
            <p:nvPr/>
          </p:nvSpPr>
          <p:spPr bwMode="auto">
            <a:xfrm>
              <a:off x="4752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WEP</a:t>
              </a:r>
            </a:p>
          </p:txBody>
        </p:sp>
        <p:sp>
          <p:nvSpPr>
            <p:cNvPr id="59412" name="Rectangle 29"/>
            <p:cNvSpPr>
              <a:spLocks noChangeArrowheads="1"/>
            </p:cNvSpPr>
            <p:nvPr/>
          </p:nvSpPr>
          <p:spPr bwMode="auto">
            <a:xfrm>
              <a:off x="4320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More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data</a:t>
              </a:r>
            </a:p>
          </p:txBody>
        </p:sp>
        <p:sp>
          <p:nvSpPr>
            <p:cNvPr id="59413" name="Rectangle 30"/>
            <p:cNvSpPr>
              <a:spLocks noChangeArrowheads="1"/>
            </p:cNvSpPr>
            <p:nvPr/>
          </p:nvSpPr>
          <p:spPr bwMode="auto">
            <a:xfrm>
              <a:off x="3888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Power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mgt</a:t>
              </a:r>
            </a:p>
          </p:txBody>
        </p:sp>
        <p:sp>
          <p:nvSpPr>
            <p:cNvPr id="59414" name="Rectangle 31"/>
            <p:cNvSpPr>
              <a:spLocks noChangeArrowheads="1"/>
            </p:cNvSpPr>
            <p:nvPr/>
          </p:nvSpPr>
          <p:spPr bwMode="auto">
            <a:xfrm>
              <a:off x="3456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Retry</a:t>
              </a:r>
            </a:p>
          </p:txBody>
        </p:sp>
        <p:sp>
          <p:nvSpPr>
            <p:cNvPr id="59415" name="Rectangle 32"/>
            <p:cNvSpPr>
              <a:spLocks noChangeArrowheads="1"/>
            </p:cNvSpPr>
            <p:nvPr/>
          </p:nvSpPr>
          <p:spPr bwMode="auto">
            <a:xfrm>
              <a:off x="5184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Rsvd</a:t>
              </a:r>
            </a:p>
          </p:txBody>
        </p:sp>
        <p:sp>
          <p:nvSpPr>
            <p:cNvPr id="59416" name="Rectangle 33"/>
            <p:cNvSpPr>
              <a:spLocks noChangeArrowheads="1"/>
            </p:cNvSpPr>
            <p:nvPr/>
          </p:nvSpPr>
          <p:spPr bwMode="auto">
            <a:xfrm>
              <a:off x="240" y="2208"/>
              <a:ext cx="62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Protocol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version</a:t>
              </a:r>
            </a:p>
          </p:txBody>
        </p:sp>
        <p:sp>
          <p:nvSpPr>
            <p:cNvPr id="59417" name="Text Box 34"/>
            <p:cNvSpPr txBox="1">
              <a:spLocks noChangeArrowheads="1"/>
            </p:cNvSpPr>
            <p:nvPr/>
          </p:nvSpPr>
          <p:spPr bwMode="auto">
            <a:xfrm>
              <a:off x="518" y="199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2</a:t>
              </a:r>
            </a:p>
          </p:txBody>
        </p:sp>
        <p:sp>
          <p:nvSpPr>
            <p:cNvPr id="59418" name="Text Box 35"/>
            <p:cNvSpPr txBox="1">
              <a:spLocks noChangeArrowheads="1"/>
            </p:cNvSpPr>
            <p:nvPr/>
          </p:nvSpPr>
          <p:spPr bwMode="auto">
            <a:xfrm>
              <a:off x="1104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2</a:t>
              </a:r>
            </a:p>
          </p:txBody>
        </p:sp>
        <p:sp>
          <p:nvSpPr>
            <p:cNvPr id="59419" name="Text Box 36"/>
            <p:cNvSpPr txBox="1">
              <a:spLocks noChangeArrowheads="1"/>
            </p:cNvSpPr>
            <p:nvPr/>
          </p:nvSpPr>
          <p:spPr bwMode="auto">
            <a:xfrm>
              <a:off x="1728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4</a:t>
              </a:r>
            </a:p>
          </p:txBody>
        </p:sp>
        <p:sp>
          <p:nvSpPr>
            <p:cNvPr id="59420" name="Text Box 37"/>
            <p:cNvSpPr txBox="1">
              <a:spLocks noChangeArrowheads="1"/>
            </p:cNvSpPr>
            <p:nvPr/>
          </p:nvSpPr>
          <p:spPr bwMode="auto">
            <a:xfrm>
              <a:off x="2304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1</a:t>
              </a:r>
            </a:p>
          </p:txBody>
        </p:sp>
        <p:sp>
          <p:nvSpPr>
            <p:cNvPr id="59421" name="Text Box 38"/>
            <p:cNvSpPr txBox="1">
              <a:spLocks noChangeArrowheads="1"/>
            </p:cNvSpPr>
            <p:nvPr/>
          </p:nvSpPr>
          <p:spPr bwMode="auto">
            <a:xfrm>
              <a:off x="2688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1</a:t>
              </a:r>
            </a:p>
          </p:txBody>
        </p:sp>
        <p:sp>
          <p:nvSpPr>
            <p:cNvPr id="59422" name="Text Box 39"/>
            <p:cNvSpPr txBox="1">
              <a:spLocks noChangeArrowheads="1"/>
            </p:cNvSpPr>
            <p:nvPr/>
          </p:nvSpPr>
          <p:spPr bwMode="auto">
            <a:xfrm>
              <a:off x="3120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1</a:t>
              </a:r>
            </a:p>
          </p:txBody>
        </p:sp>
        <p:sp>
          <p:nvSpPr>
            <p:cNvPr id="59423" name="Text Box 40"/>
            <p:cNvSpPr txBox="1">
              <a:spLocks noChangeArrowheads="1"/>
            </p:cNvSpPr>
            <p:nvPr/>
          </p:nvSpPr>
          <p:spPr bwMode="auto">
            <a:xfrm>
              <a:off x="4464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1</a:t>
              </a:r>
            </a:p>
          </p:txBody>
        </p:sp>
        <p:sp>
          <p:nvSpPr>
            <p:cNvPr id="59424" name="Text Box 41"/>
            <p:cNvSpPr txBox="1">
              <a:spLocks noChangeArrowheads="1"/>
            </p:cNvSpPr>
            <p:nvPr/>
          </p:nvSpPr>
          <p:spPr bwMode="auto">
            <a:xfrm>
              <a:off x="4896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1</a:t>
              </a:r>
            </a:p>
          </p:txBody>
        </p:sp>
        <p:sp>
          <p:nvSpPr>
            <p:cNvPr id="59425" name="Text Box 42"/>
            <p:cNvSpPr txBox="1">
              <a:spLocks noChangeArrowheads="1"/>
            </p:cNvSpPr>
            <p:nvPr/>
          </p:nvSpPr>
          <p:spPr bwMode="auto">
            <a:xfrm>
              <a:off x="5280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1</a:t>
              </a:r>
            </a:p>
          </p:txBody>
        </p:sp>
        <p:sp>
          <p:nvSpPr>
            <p:cNvPr id="59426" name="Text Box 43"/>
            <p:cNvSpPr txBox="1">
              <a:spLocks noChangeArrowheads="1"/>
            </p:cNvSpPr>
            <p:nvPr/>
          </p:nvSpPr>
          <p:spPr bwMode="auto">
            <a:xfrm>
              <a:off x="3600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1</a:t>
              </a:r>
            </a:p>
          </p:txBody>
        </p:sp>
        <p:sp>
          <p:nvSpPr>
            <p:cNvPr id="59427" name="Text Box 44"/>
            <p:cNvSpPr txBox="1">
              <a:spLocks noChangeArrowheads="1"/>
            </p:cNvSpPr>
            <p:nvPr/>
          </p:nvSpPr>
          <p:spPr bwMode="auto">
            <a:xfrm>
              <a:off x="3984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1</a:t>
              </a:r>
            </a:p>
          </p:txBody>
        </p:sp>
      </p:grpSp>
      <p:sp>
        <p:nvSpPr>
          <p:cNvPr id="59398" name="Freeform 45"/>
          <p:cNvSpPr>
            <a:spLocks/>
          </p:cNvSpPr>
          <p:nvPr/>
        </p:nvSpPr>
        <p:spPr bwMode="auto">
          <a:xfrm>
            <a:off x="430213" y="3144838"/>
            <a:ext cx="8713787" cy="1066800"/>
          </a:xfrm>
          <a:custGeom>
            <a:avLst/>
            <a:gdLst>
              <a:gd name="T0" fmla="*/ 2147483647 w 5489"/>
              <a:gd name="T1" fmla="*/ 0 h 672"/>
              <a:gd name="T2" fmla="*/ 0 w 5489"/>
              <a:gd name="T3" fmla="*/ 2147483647 h 672"/>
              <a:gd name="T4" fmla="*/ 2147483647 w 5489"/>
              <a:gd name="T5" fmla="*/ 2147483647 h 672"/>
              <a:gd name="T6" fmla="*/ 2147483647 w 5489"/>
              <a:gd name="T7" fmla="*/ 0 h 672"/>
              <a:gd name="T8" fmla="*/ 2147483647 w 5489"/>
              <a:gd name="T9" fmla="*/ 0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489"/>
              <a:gd name="T16" fmla="*/ 0 h 672"/>
              <a:gd name="T17" fmla="*/ 5489 w 5489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489" h="672">
                <a:moveTo>
                  <a:pt x="64" y="0"/>
                </a:moveTo>
                <a:lnTo>
                  <a:pt x="0" y="664"/>
                </a:lnTo>
                <a:lnTo>
                  <a:pt x="5392" y="672"/>
                </a:lnTo>
                <a:cubicBezTo>
                  <a:pt x="5489" y="561"/>
                  <a:pt x="976" y="408"/>
                  <a:pt x="584" y="0"/>
                </a:cubicBezTo>
                <a:cubicBezTo>
                  <a:pt x="152" y="0"/>
                  <a:pt x="172" y="0"/>
                  <a:pt x="64" y="0"/>
                </a:cubicBezTo>
                <a:close/>
              </a:path>
            </a:pathLst>
          </a:custGeom>
          <a:gradFill rotWithShape="1">
            <a:gsLst>
              <a:gs pos="0">
                <a:schemeClr val="tx1"/>
              </a:gs>
              <a:gs pos="100000">
                <a:schemeClr val="bg1">
                  <a:alpha val="17998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9399" name="Rectangle 46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000">
                <a:solidFill>
                  <a:schemeClr val="accent2"/>
                </a:solidFill>
              </a:rPr>
              <a:t>802.11 frame: more</a:t>
            </a:r>
          </a:p>
        </p:txBody>
      </p:sp>
      <p:sp>
        <p:nvSpPr>
          <p:cNvPr id="59400" name="Text Box 47"/>
          <p:cNvSpPr txBox="1">
            <a:spLocks noChangeArrowheads="1"/>
          </p:cNvSpPr>
          <p:nvPr/>
        </p:nvSpPr>
        <p:spPr bwMode="auto">
          <a:xfrm>
            <a:off x="2132013" y="1335088"/>
            <a:ext cx="33226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duration of reserved </a:t>
            </a:r>
          </a:p>
          <a:p>
            <a:r>
              <a:rPr lang="en-US" u="none"/>
              <a:t>transmission time (RTS/CTS)</a:t>
            </a:r>
          </a:p>
        </p:txBody>
      </p:sp>
      <p:sp>
        <p:nvSpPr>
          <p:cNvPr id="59401" name="Line 48"/>
          <p:cNvSpPr>
            <a:spLocks noChangeShapeType="1"/>
          </p:cNvSpPr>
          <p:nvPr/>
        </p:nvSpPr>
        <p:spPr bwMode="auto">
          <a:xfrm flipH="1">
            <a:off x="1905000" y="1554163"/>
            <a:ext cx="258763" cy="639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9402" name="Text Box 49"/>
          <p:cNvSpPr txBox="1">
            <a:spLocks noChangeArrowheads="1"/>
          </p:cNvSpPr>
          <p:nvPr/>
        </p:nvSpPr>
        <p:spPr bwMode="auto">
          <a:xfrm>
            <a:off x="5926138" y="1196975"/>
            <a:ext cx="21447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frame seq #</a:t>
            </a:r>
          </a:p>
          <a:p>
            <a:r>
              <a:rPr lang="en-US" u="none"/>
              <a:t>(for reliable ARQ)</a:t>
            </a:r>
          </a:p>
        </p:txBody>
      </p:sp>
      <p:sp>
        <p:nvSpPr>
          <p:cNvPr id="59403" name="Line 50"/>
          <p:cNvSpPr>
            <a:spLocks noChangeShapeType="1"/>
          </p:cNvSpPr>
          <p:nvPr/>
        </p:nvSpPr>
        <p:spPr bwMode="auto">
          <a:xfrm flipH="1">
            <a:off x="5410200" y="1493838"/>
            <a:ext cx="487363" cy="912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9404" name="Line 51"/>
          <p:cNvSpPr>
            <a:spLocks noChangeShapeType="1"/>
          </p:cNvSpPr>
          <p:nvPr/>
        </p:nvSpPr>
        <p:spPr bwMode="auto">
          <a:xfrm flipH="1" flipV="1">
            <a:off x="2012950" y="4908550"/>
            <a:ext cx="258763" cy="639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9405" name="Text Box 52"/>
          <p:cNvSpPr txBox="1">
            <a:spLocks noChangeArrowheads="1"/>
          </p:cNvSpPr>
          <p:nvPr/>
        </p:nvSpPr>
        <p:spPr bwMode="auto">
          <a:xfrm>
            <a:off x="2192338" y="5480050"/>
            <a:ext cx="25796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frame type</a:t>
            </a:r>
          </a:p>
          <a:p>
            <a:r>
              <a:rPr lang="en-US" u="none"/>
              <a:t>(RTS, CTS, ACK, data)</a:t>
            </a:r>
          </a:p>
        </p:txBody>
      </p:sp>
    </p:spTree>
    <p:extLst>
      <p:ext uri="{BB962C8B-B14F-4D97-AF65-F5344CB8AC3E}">
        <p14:creationId xmlns:p14="http://schemas.microsoft.com/office/powerpoint/2010/main" val="28328692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802.11: BSS &amp; ESS</a:t>
            </a:r>
          </a:p>
        </p:txBody>
      </p:sp>
      <p:sp>
        <p:nvSpPr>
          <p:cNvPr id="60419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/>
              <a:t>ESSID = </a:t>
            </a:r>
            <a:r>
              <a:rPr lang="it-IT" dirty="0" err="1"/>
              <a:t>string</a:t>
            </a:r>
            <a:r>
              <a:rPr lang="it-IT" dirty="0"/>
              <a:t> </a:t>
            </a:r>
            <a:r>
              <a:rPr lang="it-IT" dirty="0" err="1"/>
              <a:t>denoting</a:t>
            </a:r>
            <a:r>
              <a:rPr lang="it-IT" dirty="0"/>
              <a:t> an AP </a:t>
            </a:r>
            <a:r>
              <a:rPr lang="it-IT" dirty="0" err="1"/>
              <a:t>group</a:t>
            </a:r>
            <a:r>
              <a:rPr lang="it-IT" dirty="0"/>
              <a:t>. </a:t>
            </a:r>
            <a:r>
              <a:rPr lang="it-IT" dirty="0" err="1"/>
              <a:t>Members</a:t>
            </a:r>
            <a:r>
              <a:rPr lang="it-IT" dirty="0"/>
              <a:t> of the </a:t>
            </a:r>
            <a:r>
              <a:rPr lang="it-IT" dirty="0" err="1"/>
              <a:t>group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coordinated</a:t>
            </a:r>
            <a:r>
              <a:rPr lang="it-IT" dirty="0"/>
              <a:t>.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necessarily</a:t>
            </a:r>
            <a:r>
              <a:rPr lang="it-IT" dirty="0"/>
              <a:t> </a:t>
            </a:r>
            <a:r>
              <a:rPr lang="it-IT" dirty="0" err="1"/>
              <a:t>configured</a:t>
            </a:r>
            <a:r>
              <a:rPr lang="it-IT" dirty="0"/>
              <a:t> in a WDS.</a:t>
            </a:r>
          </a:p>
          <a:p>
            <a:r>
              <a:rPr lang="it-IT" dirty="0"/>
              <a:t>BSSID = single AP MAC </a:t>
            </a:r>
            <a:r>
              <a:rPr lang="it-IT" dirty="0" err="1"/>
              <a:t>address</a:t>
            </a:r>
            <a:r>
              <a:rPr lang="it-IT" dirty="0"/>
              <a:t>.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unique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 err="1"/>
              <a:t>Association</a:t>
            </a:r>
            <a:r>
              <a:rPr lang="it-IT" dirty="0"/>
              <a:t>: </a:t>
            </a:r>
            <a:r>
              <a:rPr lang="it-IT" dirty="0" err="1"/>
              <a:t>process</a:t>
            </a:r>
            <a:r>
              <a:rPr lang="it-IT" dirty="0"/>
              <a:t> of </a:t>
            </a:r>
            <a:r>
              <a:rPr lang="it-IT" dirty="0" err="1"/>
              <a:t>entering</a:t>
            </a:r>
            <a:r>
              <a:rPr lang="it-IT" dirty="0"/>
              <a:t> a </a:t>
            </a:r>
            <a:r>
              <a:rPr lang="it-IT" dirty="0" err="1"/>
              <a:t>virtual</a:t>
            </a:r>
            <a:r>
              <a:rPr lang="it-IT" dirty="0"/>
              <a:t> </a:t>
            </a:r>
            <a:r>
              <a:rPr lang="it-IT" dirty="0" err="1"/>
              <a:t>collision</a:t>
            </a:r>
            <a:r>
              <a:rPr lang="it-IT" dirty="0"/>
              <a:t> domain</a:t>
            </a:r>
          </a:p>
          <a:p>
            <a:pPr lvl="1"/>
            <a:r>
              <a:rPr lang="it-IT" dirty="0"/>
              <a:t>Beacon </a:t>
            </a:r>
            <a:r>
              <a:rPr lang="it-IT" dirty="0" err="1"/>
              <a:t>frames</a:t>
            </a:r>
            <a:endParaRPr lang="it-IT" dirty="0"/>
          </a:p>
          <a:p>
            <a:pPr lvl="1"/>
            <a:r>
              <a:rPr lang="it-IT" dirty="0"/>
              <a:t>Probe </a:t>
            </a:r>
            <a:r>
              <a:rPr lang="it-IT" dirty="0" err="1"/>
              <a:t>frames</a:t>
            </a:r>
            <a:endParaRPr lang="it-IT" dirty="0"/>
          </a:p>
          <a:p>
            <a:pPr lvl="1"/>
            <a:r>
              <a:rPr lang="it-IT" dirty="0" err="1"/>
              <a:t>Association</a:t>
            </a:r>
            <a:r>
              <a:rPr lang="it-IT" dirty="0"/>
              <a:t> </a:t>
            </a:r>
            <a:r>
              <a:rPr lang="it-IT" dirty="0" err="1"/>
              <a:t>requests</a:t>
            </a:r>
            <a:endParaRPr lang="it-IT" dirty="0"/>
          </a:p>
          <a:p>
            <a:pPr lvl="1"/>
            <a:r>
              <a:rPr lang="it-IT" dirty="0" err="1"/>
              <a:t>Association</a:t>
            </a:r>
            <a:r>
              <a:rPr lang="it-IT" dirty="0"/>
              <a:t> </a:t>
            </a:r>
            <a:r>
              <a:rPr lang="it-IT" dirty="0" err="1"/>
              <a:t>responses</a:t>
            </a:r>
            <a:endParaRPr lang="it-IT" dirty="0"/>
          </a:p>
          <a:p>
            <a:pPr lvl="1"/>
            <a:r>
              <a:rPr lang="it-IT" dirty="0" err="1"/>
              <a:t>Auth</a:t>
            </a:r>
            <a:r>
              <a:rPr lang="it-IT" dirty="0"/>
              <a:t> </a:t>
            </a:r>
            <a:r>
              <a:rPr lang="it-IT" dirty="0" err="1"/>
              <a:t>requests</a:t>
            </a:r>
            <a:endParaRPr lang="it-IT" dirty="0"/>
          </a:p>
          <a:p>
            <a:pPr lvl="1"/>
            <a:r>
              <a:rPr lang="it-IT" dirty="0" err="1"/>
              <a:t>Auth</a:t>
            </a:r>
            <a:r>
              <a:rPr lang="it-IT" dirty="0"/>
              <a:t> </a:t>
            </a:r>
            <a:r>
              <a:rPr lang="it-IT" dirty="0" err="1"/>
              <a:t>responses</a:t>
            </a:r>
            <a:endParaRPr lang="it-IT" dirty="0"/>
          </a:p>
        </p:txBody>
      </p:sp>
      <p:sp>
        <p:nvSpPr>
          <p:cNvPr id="60420" name="Segnaposto piè di pagina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5: DataLink Layer</a:t>
            </a:r>
          </a:p>
        </p:txBody>
      </p:sp>
      <p:sp>
        <p:nvSpPr>
          <p:cNvPr id="60421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5-</a:t>
            </a:r>
            <a:fld id="{64058897-0307-4F34-A87D-7B525C189798}" type="slidenum">
              <a:rPr lang="en-US" u="none" smtClean="0">
                <a:latin typeface="Arial" charset="0"/>
              </a:rPr>
              <a:pPr/>
              <a:t>35</a:t>
            </a:fld>
            <a:endParaRPr lang="en-US" u="none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7189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Channel </a:t>
            </a:r>
            <a:r>
              <a:rPr lang="it-IT" dirty="0" err="1"/>
              <a:t>allocation</a:t>
            </a:r>
            <a:endParaRPr lang="it-IT" dirty="0"/>
          </a:p>
        </p:txBody>
      </p:sp>
      <p:pic>
        <p:nvPicPr>
          <p:cNvPr id="61445" name="Picture 5" descr="C:\Users\gio\Desktop\800px-2.4_GHz_Wi-Fi_channels_(802.11b,g_WLAN).svg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4650" y="2795588"/>
            <a:ext cx="8626475" cy="1651000"/>
          </a:xfrm>
          <a:noFill/>
        </p:spPr>
      </p:pic>
      <p:sp>
        <p:nvSpPr>
          <p:cNvPr id="61443" name="Segnaposto piè di pagina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5: DataLink Layer</a:t>
            </a:r>
          </a:p>
        </p:txBody>
      </p:sp>
      <p:sp>
        <p:nvSpPr>
          <p:cNvPr id="61444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5-</a:t>
            </a:r>
            <a:fld id="{B97818EB-0B2A-429B-B937-1EFEB98C3AFA}" type="slidenum">
              <a:rPr lang="en-US" u="none" smtClean="0">
                <a:latin typeface="Arial" charset="0"/>
              </a:rPr>
              <a:pPr/>
              <a:t>36</a:t>
            </a:fld>
            <a:endParaRPr lang="en-US" u="none">
              <a:latin typeface="Arial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461639" y="5220067"/>
            <a:ext cx="5198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802.11n </a:t>
            </a:r>
            <a:r>
              <a:rPr lang="it-IT" dirty="0" err="1"/>
              <a:t>APs</a:t>
            </a:r>
            <a:r>
              <a:rPr lang="it-IT" dirty="0"/>
              <a:t> take </a:t>
            </a:r>
            <a:r>
              <a:rPr lang="it-IT" dirty="0" err="1"/>
              <a:t>two</a:t>
            </a:r>
            <a:r>
              <a:rPr lang="it-IT" dirty="0"/>
              <a:t> 22Mhz Channel </a:t>
            </a:r>
            <a:r>
              <a:rPr lang="it-IT" dirty="0" err="1"/>
              <a:t>together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44959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63652B70-65EE-45F9-9CAD-30065CA4CA3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70658" name="Picture 2" descr="Risultati immagini per wifi 5ghz channel map euro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45" y="1425058"/>
            <a:ext cx="8434992" cy="379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7897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WLAN open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Virtually</a:t>
            </a:r>
            <a:r>
              <a:rPr lang="it-IT" dirty="0"/>
              <a:t> </a:t>
            </a:r>
            <a:r>
              <a:rPr lang="it-IT" dirty="0" err="1"/>
              <a:t>equivalent</a:t>
            </a:r>
            <a:r>
              <a:rPr lang="it-IT" dirty="0"/>
              <a:t> to an </a:t>
            </a:r>
            <a:r>
              <a:rPr lang="it-IT" dirty="0" err="1"/>
              <a:t>hubbed</a:t>
            </a:r>
            <a:r>
              <a:rPr lang="it-IT" dirty="0"/>
              <a:t> LAN</a:t>
            </a:r>
          </a:p>
          <a:p>
            <a:r>
              <a:rPr lang="it-IT" dirty="0"/>
              <a:t>Sniffing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ESSID &amp; BSSID </a:t>
            </a:r>
            <a:r>
              <a:rPr lang="it-IT" dirty="0" err="1"/>
              <a:t>spoofing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easy</a:t>
            </a:r>
          </a:p>
          <a:p>
            <a:r>
              <a:rPr lang="it-IT" dirty="0" err="1"/>
              <a:t>Issues</a:t>
            </a:r>
            <a:r>
              <a:rPr lang="it-IT" dirty="0"/>
              <a:t> with captive </a:t>
            </a:r>
            <a:r>
              <a:rPr lang="it-IT" dirty="0" err="1"/>
              <a:t>portals</a:t>
            </a:r>
            <a:endParaRPr lang="it-IT" dirty="0"/>
          </a:p>
          <a:p>
            <a:r>
              <a:rPr lang="it-IT" dirty="0"/>
              <a:t>De-</a:t>
            </a:r>
            <a:r>
              <a:rPr lang="it-IT" dirty="0" err="1"/>
              <a:t>authentication</a:t>
            </a:r>
            <a:r>
              <a:rPr lang="it-IT" dirty="0"/>
              <a:t> </a:t>
            </a:r>
            <a:r>
              <a:rPr lang="it-IT" dirty="0" err="1"/>
              <a:t>attacks</a:t>
            </a:r>
            <a:r>
              <a:rPr lang="it-IT" dirty="0"/>
              <a:t> can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traffic</a:t>
            </a:r>
            <a:endParaRPr lang="it-IT" dirty="0"/>
          </a:p>
          <a:p>
            <a:endParaRPr lang="it-IT" dirty="0"/>
          </a:p>
          <a:p>
            <a:pPr marL="857250" lvl="1" indent="-457200"/>
            <a:r>
              <a:rPr lang="it-IT" dirty="0"/>
              <a:t>Primitive </a:t>
            </a:r>
            <a:r>
              <a:rPr lang="it-IT" dirty="0" err="1"/>
              <a:t>solution</a:t>
            </a:r>
            <a:r>
              <a:rPr lang="it-IT" dirty="0"/>
              <a:t>: WEP</a:t>
            </a:r>
          </a:p>
          <a:p>
            <a:pPr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707220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172D2E-FDFF-4844-A429-79AD26FF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Rogue</a:t>
            </a:r>
            <a:r>
              <a:rPr lang="it-IT" dirty="0"/>
              <a:t> </a:t>
            </a:r>
            <a:r>
              <a:rPr lang="it-IT" dirty="0" err="1"/>
              <a:t>ESSIDs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440C03-8839-4D39-8A41-E2D35926E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Technique:</a:t>
            </a:r>
          </a:p>
          <a:p>
            <a:pPr lvl="1"/>
            <a:r>
              <a:rPr lang="it-IT" dirty="0" err="1"/>
              <a:t>Spoof</a:t>
            </a:r>
            <a:r>
              <a:rPr lang="it-IT" dirty="0"/>
              <a:t> </a:t>
            </a:r>
            <a:r>
              <a:rPr lang="it-IT" dirty="0" err="1"/>
              <a:t>ESSIDs</a:t>
            </a:r>
            <a:r>
              <a:rPr lang="it-IT" dirty="0"/>
              <a:t>, force </a:t>
            </a:r>
            <a:r>
              <a:rPr lang="it-IT" dirty="0" err="1"/>
              <a:t>association</a:t>
            </a:r>
            <a:r>
              <a:rPr lang="it-IT" dirty="0"/>
              <a:t> to </a:t>
            </a:r>
            <a:r>
              <a:rPr lang="it-IT" dirty="0" err="1"/>
              <a:t>wrong</a:t>
            </a:r>
            <a:r>
              <a:rPr lang="it-IT" dirty="0"/>
              <a:t> BSSID</a:t>
            </a:r>
          </a:p>
          <a:p>
            <a:pPr lvl="1"/>
            <a:r>
              <a:rPr lang="it-IT" dirty="0"/>
              <a:t>Can MITM a </a:t>
            </a:r>
            <a:r>
              <a:rPr lang="it-IT" dirty="0" err="1"/>
              <a:t>whole</a:t>
            </a:r>
            <a:r>
              <a:rPr lang="it-IT" dirty="0"/>
              <a:t> set of stations</a:t>
            </a:r>
          </a:p>
          <a:p>
            <a:pPr lvl="1"/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depend</a:t>
            </a:r>
            <a:r>
              <a:rPr lang="it-IT" dirty="0"/>
              <a:t> on the security </a:t>
            </a:r>
            <a:r>
              <a:rPr lang="it-IT" dirty="0" err="1"/>
              <a:t>level</a:t>
            </a:r>
            <a:r>
              <a:rPr lang="it-IT" dirty="0"/>
              <a:t> of </a:t>
            </a:r>
            <a:r>
              <a:rPr lang="it-IT" dirty="0" err="1"/>
              <a:t>victim</a:t>
            </a:r>
            <a:r>
              <a:rPr lang="it-IT" dirty="0"/>
              <a:t> ESSID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B9E931E-BF69-4E0E-929B-A15D1DD3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F49362-8844-4215-8A7D-198B649EA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63652B70-65EE-45F9-9CAD-30065CA4CA3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51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0"/>
            <a:ext cx="7772400" cy="1143000"/>
          </a:xfrm>
        </p:spPr>
        <p:txBody>
          <a:bodyPr/>
          <a:lstStyle/>
          <a:p>
            <a:r>
              <a:rPr lang="en-US"/>
              <a:t>Link layer: context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88925" y="1258888"/>
            <a:ext cx="4151313" cy="4648200"/>
          </a:xfrm>
        </p:spPr>
        <p:txBody>
          <a:bodyPr/>
          <a:lstStyle/>
          <a:p>
            <a:r>
              <a:rPr lang="en-US" sz="2400" dirty="0"/>
              <a:t>datagram transferred by different link protocols over different links:</a:t>
            </a:r>
          </a:p>
          <a:p>
            <a:pPr lvl="1"/>
            <a:r>
              <a:rPr lang="en-US" sz="2000" dirty="0"/>
              <a:t>e.g., Ethernet on first link, frame relay on intermediate links, 802.11 on last link</a:t>
            </a:r>
          </a:p>
          <a:p>
            <a:r>
              <a:rPr lang="en-US" sz="2400" dirty="0"/>
              <a:t>each  link protocol provides different services</a:t>
            </a:r>
          </a:p>
          <a:p>
            <a:pPr lvl="1"/>
            <a:r>
              <a:rPr lang="en-US" sz="2000" dirty="0"/>
              <a:t>e.g., may or may not provide </a:t>
            </a:r>
            <a:r>
              <a:rPr lang="en-US" sz="2000" dirty="0" err="1"/>
              <a:t>rdt</a:t>
            </a:r>
            <a:r>
              <a:rPr lang="en-US" sz="2000" dirty="0"/>
              <a:t> over link</a:t>
            </a:r>
          </a:p>
        </p:txBody>
      </p:sp>
      <p:sp>
        <p:nvSpPr>
          <p:cNvPr id="299012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06925" y="1123950"/>
            <a:ext cx="4187825" cy="464820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>
              <a:buFont typeface="ZapfDingbats" pitchFamily="82" charset="2"/>
              <a:buNone/>
            </a:pPr>
            <a:r>
              <a:rPr lang="en-US" sz="2400" u="sng">
                <a:solidFill>
                  <a:srgbClr val="FF0000"/>
                </a:solidFill>
              </a:rPr>
              <a:t>transportation analogy</a:t>
            </a:r>
          </a:p>
          <a:p>
            <a:r>
              <a:rPr lang="en-US" sz="2000"/>
              <a:t>trip from Princeton to Lausanne</a:t>
            </a:r>
          </a:p>
          <a:p>
            <a:pPr lvl="1"/>
            <a:r>
              <a:rPr lang="en-US" sz="2000"/>
              <a:t>limo: Princeton to JFK</a:t>
            </a:r>
          </a:p>
          <a:p>
            <a:pPr lvl="1"/>
            <a:r>
              <a:rPr lang="en-US" sz="2000"/>
              <a:t>plane: JFK to Geneva</a:t>
            </a:r>
          </a:p>
          <a:p>
            <a:pPr lvl="1"/>
            <a:r>
              <a:rPr lang="en-US" sz="2000"/>
              <a:t>train: Geneva to Lausanne</a:t>
            </a:r>
          </a:p>
          <a:p>
            <a:r>
              <a:rPr lang="en-US" sz="2400"/>
              <a:t>tourist = </a:t>
            </a:r>
            <a:r>
              <a:rPr lang="en-US" sz="2400">
                <a:solidFill>
                  <a:srgbClr val="FF0000"/>
                </a:solidFill>
              </a:rPr>
              <a:t>datagram</a:t>
            </a:r>
            <a:endParaRPr lang="en-US" sz="2400"/>
          </a:p>
          <a:p>
            <a:r>
              <a:rPr lang="en-US" sz="2400"/>
              <a:t>transport segment = </a:t>
            </a:r>
            <a:r>
              <a:rPr lang="en-US" sz="2400">
                <a:solidFill>
                  <a:srgbClr val="FF0000"/>
                </a:solidFill>
              </a:rPr>
              <a:t>communication link</a:t>
            </a:r>
            <a:endParaRPr lang="en-US" sz="2400"/>
          </a:p>
          <a:p>
            <a:r>
              <a:rPr lang="en-US" sz="2400"/>
              <a:t>transportation mode = </a:t>
            </a:r>
            <a:r>
              <a:rPr lang="en-US" sz="2400">
                <a:solidFill>
                  <a:srgbClr val="FF0000"/>
                </a:solidFill>
              </a:rPr>
              <a:t>link layer protocol</a:t>
            </a:r>
            <a:endParaRPr lang="en-US" sz="2400"/>
          </a:p>
          <a:p>
            <a:r>
              <a:rPr lang="en-US" sz="2400"/>
              <a:t>travel agent = </a:t>
            </a:r>
            <a:r>
              <a:rPr lang="en-US" sz="2400">
                <a:solidFill>
                  <a:srgbClr val="FF0000"/>
                </a:solidFill>
              </a:rPr>
              <a:t>routing algorithm</a:t>
            </a:r>
          </a:p>
          <a:p>
            <a:pPr lvl="1"/>
            <a:endParaRPr lang="en-US" sz="2000"/>
          </a:p>
        </p:txBody>
      </p:sp>
      <p:sp>
        <p:nvSpPr>
          <p:cNvPr id="5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5: DataLink Layer</a:t>
            </a:r>
          </a:p>
        </p:txBody>
      </p:sp>
      <p:sp>
        <p:nvSpPr>
          <p:cNvPr id="6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F18DF586-671F-46B5-B690-1DB606ECD05F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847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Wep</a:t>
            </a:r>
            <a:r>
              <a:rPr lang="it-IT" dirty="0"/>
              <a:t> Frame Format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/>
          <p:cNvPicPr/>
          <p:nvPr/>
        </p:nvPicPr>
        <p:blipFill>
          <a:blip r:embed="rId3" cstate="print"/>
          <a:srcRect l="13294" t="16930" r="24638" b="30063"/>
          <a:stretch>
            <a:fillRect/>
          </a:stretch>
        </p:blipFill>
        <p:spPr bwMode="auto">
          <a:xfrm>
            <a:off x="571472" y="1428736"/>
            <a:ext cx="8072494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373422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WLAN WEP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cryptography</a:t>
            </a:r>
            <a:r>
              <a:rPr lang="it-IT" dirty="0"/>
              <a:t> with </a:t>
            </a:r>
            <a:r>
              <a:rPr lang="it-IT" dirty="0" err="1"/>
              <a:t>pre-shared</a:t>
            </a:r>
            <a:r>
              <a:rPr lang="it-IT" dirty="0"/>
              <a:t> </a:t>
            </a:r>
            <a:r>
              <a:rPr lang="it-IT" dirty="0" err="1"/>
              <a:t>key</a:t>
            </a:r>
            <a:r>
              <a:rPr lang="it-IT" dirty="0"/>
              <a:t> </a:t>
            </a:r>
          </a:p>
          <a:p>
            <a:r>
              <a:rPr lang="it-IT" dirty="0" err="1"/>
              <a:t>Each</a:t>
            </a:r>
            <a:r>
              <a:rPr lang="it-IT" dirty="0"/>
              <a:t> frame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encoded</a:t>
            </a:r>
            <a:r>
              <a:rPr lang="it-IT" dirty="0"/>
              <a:t> in </a:t>
            </a:r>
            <a:r>
              <a:rPr lang="it-IT" dirty="0" err="1"/>
              <a:t>terms</a:t>
            </a:r>
            <a:r>
              <a:rPr lang="it-IT" dirty="0"/>
              <a:t> of</a:t>
            </a:r>
          </a:p>
          <a:p>
            <a:pPr lvl="1">
              <a:buNone/>
            </a:pPr>
            <a:r>
              <a:rPr lang="it-IT" dirty="0"/>
              <a:t>	RC4( </a:t>
            </a:r>
            <a:r>
              <a:rPr lang="it-IT" dirty="0" err="1"/>
              <a:t>Key</a:t>
            </a:r>
            <a:r>
              <a:rPr lang="it-IT" dirty="0"/>
              <a:t> + IV )</a:t>
            </a:r>
          </a:p>
          <a:p>
            <a:r>
              <a:rPr lang="it-IT" dirty="0"/>
              <a:t>IV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transmitted</a:t>
            </a:r>
            <a:r>
              <a:rPr lang="it-IT" dirty="0"/>
              <a:t> in </a:t>
            </a:r>
            <a:r>
              <a:rPr lang="it-IT" dirty="0" err="1"/>
              <a:t>plain</a:t>
            </a:r>
            <a:r>
              <a:rPr lang="it-IT" dirty="0"/>
              <a:t> text, and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24 bit long: </a:t>
            </a:r>
            <a:r>
              <a:rPr lang="it-IT" dirty="0" err="1"/>
              <a:t>repetitions</a:t>
            </a:r>
            <a:r>
              <a:rPr lang="it-IT" dirty="0"/>
              <a:t> are </a:t>
            </a:r>
            <a:r>
              <a:rPr lang="it-IT" dirty="0" err="1"/>
              <a:t>possible</a:t>
            </a:r>
            <a:r>
              <a:rPr lang="it-IT" dirty="0"/>
              <a:t>, </a:t>
            </a:r>
            <a:r>
              <a:rPr lang="it-IT" dirty="0" err="1"/>
              <a:t>thus</a:t>
            </a:r>
            <a:r>
              <a:rPr lang="it-IT" dirty="0"/>
              <a:t> </a:t>
            </a:r>
            <a:r>
              <a:rPr lang="it-IT" dirty="0" err="1"/>
              <a:t>allowing</a:t>
            </a:r>
            <a:r>
              <a:rPr lang="it-IT" dirty="0"/>
              <a:t> </a:t>
            </a:r>
            <a:r>
              <a:rPr lang="it-IT" dirty="0" err="1"/>
              <a:t>analysis</a:t>
            </a:r>
            <a:endParaRPr lang="it-IT" dirty="0"/>
          </a:p>
          <a:p>
            <a:r>
              <a:rPr lang="it-IT" dirty="0"/>
              <a:t>Once </a:t>
            </a:r>
            <a:r>
              <a:rPr lang="it-IT" dirty="0" err="1"/>
              <a:t>knowing</a:t>
            </a:r>
            <a:r>
              <a:rPr lang="it-IT" dirty="0"/>
              <a:t> the </a:t>
            </a:r>
            <a:r>
              <a:rPr lang="it-IT" dirty="0" err="1"/>
              <a:t>key</a:t>
            </a:r>
            <a:r>
              <a:rPr lang="it-IT" dirty="0"/>
              <a:t>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allowed</a:t>
            </a:r>
            <a:r>
              <a:rPr lang="it-IT" dirty="0"/>
              <a:t> </a:t>
            </a:r>
            <a:r>
              <a:rPr lang="it-IT" dirty="0" err="1"/>
              <a:t>Hub</a:t>
            </a:r>
            <a:r>
              <a:rPr lang="it-IT" dirty="0"/>
              <a:t> </a:t>
            </a:r>
            <a:r>
              <a:rPr lang="it-IT" dirty="0" err="1"/>
              <a:t>equivalent</a:t>
            </a:r>
            <a:r>
              <a:rPr lang="it-IT" dirty="0"/>
              <a:t> sniffing in </a:t>
            </a:r>
            <a:r>
              <a:rPr lang="it-IT" dirty="0" err="1"/>
              <a:t>promiscuous</a:t>
            </a:r>
            <a:r>
              <a:rPr lang="it-IT" dirty="0"/>
              <a:t> mode</a:t>
            </a:r>
          </a:p>
          <a:p>
            <a:r>
              <a:rPr lang="it-IT" dirty="0" err="1"/>
              <a:t>Frames</a:t>
            </a:r>
            <a:r>
              <a:rPr lang="it-IT" dirty="0"/>
              <a:t> can be </a:t>
            </a:r>
            <a:r>
              <a:rPr lang="it-IT" dirty="0" err="1"/>
              <a:t>altered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knowing</a:t>
            </a:r>
            <a:r>
              <a:rPr lang="it-IT" dirty="0"/>
              <a:t> the </a:t>
            </a:r>
            <a:r>
              <a:rPr lang="it-IT" dirty="0" err="1"/>
              <a:t>key</a:t>
            </a:r>
            <a:r>
              <a:rPr lang="it-IT" dirty="0"/>
              <a:t> </a:t>
            </a:r>
          </a:p>
          <a:p>
            <a:r>
              <a:rPr lang="it-IT" dirty="0"/>
              <a:t>ICV = CRC-32 </a:t>
            </a:r>
            <a:r>
              <a:rPr lang="it-IT" dirty="0">
                <a:sym typeface="Wingdings" pitchFamily="2" charset="2"/>
              </a:rPr>
              <a:t> </a:t>
            </a:r>
            <a:r>
              <a:rPr lang="it-IT" dirty="0" err="1">
                <a:sym typeface="Wingdings" pitchFamily="2" charset="2"/>
              </a:rPr>
              <a:t>lot</a:t>
            </a:r>
            <a:r>
              <a:rPr lang="it-IT" dirty="0">
                <a:sym typeface="Wingdings" pitchFamily="2" charset="2"/>
              </a:rPr>
              <a:t> of </a:t>
            </a:r>
            <a:r>
              <a:rPr lang="it-IT" dirty="0" err="1">
                <a:sym typeface="Wingdings" pitchFamily="2" charset="2"/>
              </a:rPr>
              <a:t>predictable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collisions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5019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WEP </a:t>
            </a:r>
            <a:r>
              <a:rPr lang="it-IT" dirty="0" err="1"/>
              <a:t>Authentication</a:t>
            </a:r>
            <a:r>
              <a:rPr lang="it-IT" dirty="0"/>
              <a:t> (open)</a:t>
            </a: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10436"/>
            <a:ext cx="7745423" cy="3690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93201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WEP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authentication</a:t>
            </a:r>
            <a:endParaRPr lang="it-IT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8437944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48808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WEP </a:t>
            </a:r>
            <a:r>
              <a:rPr lang="it-IT" dirty="0" err="1"/>
              <a:t>weaknesses</a:t>
            </a:r>
            <a:endParaRPr lang="it-IT" dirty="0"/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IV </a:t>
            </a:r>
            <a:r>
              <a:rPr lang="it-IT" dirty="0" err="1"/>
              <a:t>space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24 bit = 16M</a:t>
            </a:r>
          </a:p>
          <a:p>
            <a:r>
              <a:rPr lang="it-IT" dirty="0" err="1"/>
              <a:t>Any</a:t>
            </a:r>
            <a:r>
              <a:rPr lang="it-IT" dirty="0"/>
              <a:t> IV can be </a:t>
            </a:r>
            <a:r>
              <a:rPr lang="it-IT" dirty="0" err="1"/>
              <a:t>reused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time</a:t>
            </a:r>
          </a:p>
          <a:p>
            <a:pPr lvl="1"/>
            <a:r>
              <a:rPr lang="it-IT" dirty="0" err="1"/>
              <a:t>Allows</a:t>
            </a:r>
            <a:r>
              <a:rPr lang="it-IT" dirty="0"/>
              <a:t> replay </a:t>
            </a:r>
            <a:r>
              <a:rPr lang="it-IT" dirty="0" err="1"/>
              <a:t>attacks</a:t>
            </a:r>
            <a:r>
              <a:rPr lang="it-IT" dirty="0"/>
              <a:t>: </a:t>
            </a:r>
            <a:r>
              <a:rPr lang="it-IT" dirty="0" err="1"/>
              <a:t>one</a:t>
            </a:r>
            <a:r>
              <a:rPr lang="it-IT" dirty="0"/>
              <a:t> can </a:t>
            </a:r>
            <a:r>
              <a:rPr lang="it-IT" dirty="0" err="1"/>
              <a:t>collect</a:t>
            </a:r>
            <a:r>
              <a:rPr lang="it-IT" dirty="0"/>
              <a:t> </a:t>
            </a:r>
            <a:r>
              <a:rPr lang="it-IT" dirty="0" err="1"/>
              <a:t>lot</a:t>
            </a:r>
            <a:r>
              <a:rPr lang="it-IT" dirty="0"/>
              <a:t> of data </a:t>
            </a:r>
            <a:r>
              <a:rPr lang="it-IT" dirty="0" err="1"/>
              <a:t>encrypted</a:t>
            </a:r>
            <a:r>
              <a:rPr lang="it-IT" dirty="0"/>
              <a:t> with the IV of </a:t>
            </a:r>
            <a:r>
              <a:rPr lang="it-IT" dirty="0" err="1"/>
              <a:t>choice</a:t>
            </a:r>
            <a:endParaRPr lang="it-IT" dirty="0"/>
          </a:p>
          <a:p>
            <a:r>
              <a:rPr lang="it-IT" dirty="0"/>
              <a:t>Can </a:t>
            </a:r>
            <a:r>
              <a:rPr lang="it-IT" dirty="0" err="1"/>
              <a:t>decode</a:t>
            </a:r>
            <a:r>
              <a:rPr lang="it-IT" dirty="0"/>
              <a:t> RC4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knowledge</a:t>
            </a:r>
            <a:r>
              <a:rPr lang="it-IT" dirty="0"/>
              <a:t> of the </a:t>
            </a:r>
            <a:r>
              <a:rPr lang="it-IT" dirty="0" err="1"/>
              <a:t>key</a:t>
            </a:r>
            <a:endParaRPr lang="it-IT" dirty="0"/>
          </a:p>
          <a:p>
            <a:r>
              <a:rPr lang="it-IT" dirty="0"/>
              <a:t>Can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packets</a:t>
            </a:r>
            <a:r>
              <a:rPr lang="it-IT" dirty="0"/>
              <a:t> with </a:t>
            </a:r>
            <a:r>
              <a:rPr lang="it-IT" dirty="0" err="1"/>
              <a:t>same</a:t>
            </a:r>
            <a:r>
              <a:rPr lang="it-IT" dirty="0"/>
              <a:t> ICV</a:t>
            </a:r>
          </a:p>
        </p:txBody>
      </p:sp>
    </p:spTree>
    <p:extLst>
      <p:ext uri="{BB962C8B-B14F-4D97-AF65-F5344CB8AC3E}">
        <p14:creationId xmlns:p14="http://schemas.microsoft.com/office/powerpoint/2010/main" val="32488508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WPA: TKIP </a:t>
            </a:r>
            <a:r>
              <a:rPr lang="it-IT" dirty="0" err="1"/>
              <a:t>encryption</a:t>
            </a:r>
            <a:r>
              <a:rPr lang="it-IT" dirty="0"/>
              <a:t> </a:t>
            </a:r>
            <a:r>
              <a:rPr lang="it-IT" dirty="0" err="1"/>
              <a:t>scheme</a:t>
            </a:r>
            <a:r>
              <a:rPr lang="it-IT" dirty="0"/>
              <a:t> </a:t>
            </a:r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1" t="17052" r="8163" b="10175"/>
          <a:stretch/>
        </p:blipFill>
        <p:spPr bwMode="auto">
          <a:xfrm>
            <a:off x="870012" y="1731145"/>
            <a:ext cx="7523332" cy="4092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8820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WPA Personal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err="1"/>
              <a:t>Pre-shared</a:t>
            </a:r>
            <a:r>
              <a:rPr lang="it-IT" dirty="0"/>
              <a:t> </a:t>
            </a:r>
            <a:r>
              <a:rPr lang="it-IT" dirty="0" err="1"/>
              <a:t>key</a:t>
            </a:r>
            <a:r>
              <a:rPr lang="it-IT" dirty="0"/>
              <a:t> with </a:t>
            </a:r>
            <a:r>
              <a:rPr lang="it-IT" dirty="0" err="1"/>
              <a:t>improvements</a:t>
            </a:r>
            <a:endParaRPr lang="it-IT" dirty="0"/>
          </a:p>
          <a:p>
            <a:pPr lvl="1">
              <a:buNone/>
            </a:pPr>
            <a:r>
              <a:rPr lang="it-IT" dirty="0"/>
              <a:t>TKIP: </a:t>
            </a:r>
            <a:r>
              <a:rPr lang="it-IT" dirty="0" err="1"/>
              <a:t>keeps</a:t>
            </a:r>
            <a:r>
              <a:rPr lang="it-IT" dirty="0"/>
              <a:t> RC4 with </a:t>
            </a:r>
            <a:r>
              <a:rPr lang="it-IT" dirty="0" err="1"/>
              <a:t>longer</a:t>
            </a:r>
            <a:r>
              <a:rPr lang="it-IT" dirty="0"/>
              <a:t> </a:t>
            </a:r>
            <a:r>
              <a:rPr lang="it-IT" dirty="0" err="1"/>
              <a:t>IVs</a:t>
            </a:r>
            <a:r>
              <a:rPr lang="it-IT" dirty="0"/>
              <a:t>: </a:t>
            </a:r>
            <a:r>
              <a:rPr lang="it-IT" dirty="0" err="1"/>
              <a:t>can’t</a:t>
            </a:r>
            <a:r>
              <a:rPr lang="it-IT" dirty="0"/>
              <a:t> be </a:t>
            </a:r>
            <a:r>
              <a:rPr lang="it-IT" dirty="0" err="1"/>
              <a:t>reused</a:t>
            </a:r>
            <a:r>
              <a:rPr lang="it-IT" dirty="0"/>
              <a:t>. The new MIC (Message </a:t>
            </a:r>
            <a:r>
              <a:rPr lang="it-IT" dirty="0" err="1"/>
              <a:t>Integrity</a:t>
            </a:r>
            <a:r>
              <a:rPr lang="it-IT" dirty="0"/>
              <a:t> </a:t>
            </a:r>
            <a:r>
              <a:rPr lang="it-IT" dirty="0" err="1"/>
              <a:t>Check</a:t>
            </a:r>
            <a:r>
              <a:rPr lang="it-IT" dirty="0"/>
              <a:t>) </a:t>
            </a:r>
            <a:r>
              <a:rPr lang="it-IT" dirty="0" err="1"/>
              <a:t>is</a:t>
            </a:r>
            <a:r>
              <a:rPr lang="it-IT" dirty="0"/>
              <a:t> more </a:t>
            </a:r>
            <a:r>
              <a:rPr lang="it-IT" dirty="0" err="1"/>
              <a:t>cryptographically</a:t>
            </a:r>
            <a:r>
              <a:rPr lang="it-IT" dirty="0"/>
              <a:t> </a:t>
            </a:r>
            <a:r>
              <a:rPr lang="it-IT" dirty="0" err="1"/>
              <a:t>robust</a:t>
            </a:r>
            <a:endParaRPr lang="it-IT" dirty="0"/>
          </a:p>
          <a:p>
            <a:r>
              <a:rPr lang="it-IT" dirty="0"/>
              <a:t>WPA2 </a:t>
            </a: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/>
              <a:t> AES &amp; </a:t>
            </a:r>
            <a:r>
              <a:rPr lang="it-IT" dirty="0" err="1"/>
              <a:t>Cipher</a:t>
            </a:r>
            <a:r>
              <a:rPr lang="it-IT" dirty="0"/>
              <a:t> suite</a:t>
            </a:r>
          </a:p>
          <a:p>
            <a:pPr lvl="1"/>
            <a:r>
              <a:rPr lang="it-IT" dirty="0"/>
              <a:t>Session PTK &amp; GTK are </a:t>
            </a:r>
            <a:r>
              <a:rPr lang="it-IT" dirty="0" err="1"/>
              <a:t>exchanged</a:t>
            </a:r>
            <a:r>
              <a:rPr lang="it-IT" dirty="0"/>
              <a:t> </a:t>
            </a:r>
            <a:r>
              <a:rPr lang="it-IT" dirty="0" err="1"/>
              <a:t>during</a:t>
            </a:r>
            <a:r>
              <a:rPr lang="it-IT" dirty="0"/>
              <a:t> </a:t>
            </a:r>
            <a:r>
              <a:rPr lang="it-IT" dirty="0" err="1"/>
              <a:t>authentication</a:t>
            </a:r>
            <a:r>
              <a:rPr lang="it-IT" dirty="0"/>
              <a:t>. </a:t>
            </a:r>
            <a:r>
              <a:rPr lang="it-IT" dirty="0" err="1"/>
              <a:t>PTKs</a:t>
            </a:r>
            <a:r>
              <a:rPr lang="it-IT" dirty="0"/>
              <a:t> are Peer to Peer (WPA and WPA2)</a:t>
            </a:r>
          </a:p>
          <a:p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know</a:t>
            </a:r>
            <a:r>
              <a:rPr lang="it-IT" dirty="0"/>
              <a:t> the </a:t>
            </a:r>
            <a:r>
              <a:rPr lang="it-IT" dirty="0" err="1"/>
              <a:t>pre-shared</a:t>
            </a:r>
            <a:r>
              <a:rPr lang="it-IT" dirty="0"/>
              <a:t> </a:t>
            </a:r>
            <a:r>
              <a:rPr lang="it-IT" dirty="0" err="1"/>
              <a:t>key</a:t>
            </a:r>
            <a:r>
              <a:rPr lang="it-IT" dirty="0"/>
              <a:t>, </a:t>
            </a:r>
            <a:r>
              <a:rPr lang="it-IT" b="1" dirty="0" err="1"/>
              <a:t>you</a:t>
            </a:r>
            <a:r>
              <a:rPr lang="it-IT" b="1" dirty="0"/>
              <a:t> </a:t>
            </a:r>
            <a:r>
              <a:rPr lang="it-IT" b="1" dirty="0" err="1"/>
              <a:t>can’t</a:t>
            </a:r>
            <a:r>
              <a:rPr lang="it-IT" b="1" dirty="0"/>
              <a:t> </a:t>
            </a:r>
            <a:r>
              <a:rPr lang="it-IT" b="1" dirty="0" err="1"/>
              <a:t>directly</a:t>
            </a:r>
            <a:r>
              <a:rPr lang="it-IT" b="1" dirty="0"/>
              <a:t>  </a:t>
            </a:r>
            <a:r>
              <a:rPr lang="it-IT" b="1" dirty="0" err="1"/>
              <a:t>decode</a:t>
            </a:r>
            <a:r>
              <a:rPr lang="it-IT" dirty="0"/>
              <a:t> </a:t>
            </a:r>
            <a:r>
              <a:rPr lang="it-IT" dirty="0" err="1"/>
              <a:t>everybody’s</a:t>
            </a:r>
            <a:r>
              <a:rPr lang="it-IT" dirty="0"/>
              <a:t> else </a:t>
            </a:r>
            <a:r>
              <a:rPr lang="it-IT" dirty="0" err="1"/>
              <a:t>traffic</a:t>
            </a:r>
            <a:endParaRPr lang="it-IT" dirty="0"/>
          </a:p>
          <a:p>
            <a:r>
              <a:rPr lang="it-IT" dirty="0"/>
              <a:t>PTK &amp; </a:t>
            </a:r>
            <a:r>
              <a:rPr lang="it-IT" dirty="0" err="1"/>
              <a:t>GTKs</a:t>
            </a:r>
            <a:r>
              <a:rPr lang="it-IT" dirty="0"/>
              <a:t> are </a:t>
            </a:r>
            <a:r>
              <a:rPr lang="it-IT" dirty="0" err="1"/>
              <a:t>periodically</a:t>
            </a:r>
            <a:r>
              <a:rPr lang="it-IT" dirty="0"/>
              <a:t> re-</a:t>
            </a:r>
            <a:r>
              <a:rPr lang="it-IT" dirty="0" err="1"/>
              <a:t>generated</a:t>
            </a:r>
            <a:endParaRPr lang="it-IT" dirty="0"/>
          </a:p>
          <a:p>
            <a:pPr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77431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Key </a:t>
            </a:r>
            <a:r>
              <a:rPr lang="it-IT" dirty="0" err="1"/>
              <a:t>hierarchy</a:t>
            </a:r>
            <a:endParaRPr lang="it-IT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 l="11250" t="23750" r="36719" b="15000"/>
          <a:stretch>
            <a:fillRect/>
          </a:stretch>
        </p:blipFill>
        <p:spPr bwMode="auto">
          <a:xfrm>
            <a:off x="857224" y="1643050"/>
            <a:ext cx="7120473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43554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WPA </a:t>
            </a:r>
            <a:r>
              <a:rPr lang="it-IT" dirty="0" err="1"/>
              <a:t>Enterprise</a:t>
            </a:r>
            <a:r>
              <a:rPr lang="it-IT" dirty="0"/>
              <a:t>	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An </a:t>
            </a:r>
            <a:r>
              <a:rPr lang="it-IT" sz="2800" dirty="0" err="1"/>
              <a:t>authenticated</a:t>
            </a:r>
            <a:r>
              <a:rPr lang="it-IT" sz="2800" dirty="0"/>
              <a:t> server </a:t>
            </a:r>
            <a:r>
              <a:rPr lang="it-IT" sz="2800" dirty="0" err="1"/>
              <a:t>comes</a:t>
            </a:r>
            <a:r>
              <a:rPr lang="it-IT" sz="2800" dirty="0"/>
              <a:t> </a:t>
            </a:r>
            <a:r>
              <a:rPr lang="it-IT" sz="2800" dirty="0" err="1"/>
              <a:t>into</a:t>
            </a:r>
            <a:r>
              <a:rPr lang="it-IT" sz="2800" dirty="0"/>
              <a:t> play</a:t>
            </a:r>
          </a:p>
          <a:p>
            <a:r>
              <a:rPr lang="it-IT" sz="2800" dirty="0"/>
              <a:t>Personal account are </a:t>
            </a:r>
            <a:r>
              <a:rPr lang="it-IT" sz="2800" dirty="0" err="1"/>
              <a:t>now</a:t>
            </a:r>
            <a:r>
              <a:rPr lang="it-IT" sz="2800" dirty="0"/>
              <a:t> </a:t>
            </a:r>
            <a:r>
              <a:rPr lang="it-IT" sz="2800" dirty="0" err="1"/>
              <a:t>possible</a:t>
            </a:r>
            <a:r>
              <a:rPr lang="it-IT" sz="2800" dirty="0"/>
              <a:t>. </a:t>
            </a:r>
            <a:r>
              <a:rPr lang="it-IT" sz="2800" dirty="0" err="1"/>
              <a:t>There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no MASTER PMK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6737" y="2982899"/>
            <a:ext cx="4271313" cy="3551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983083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802.1x </a:t>
            </a:r>
            <a:r>
              <a:rPr lang="it-IT" dirty="0" err="1"/>
              <a:t>Authentication</a:t>
            </a:r>
            <a:r>
              <a:rPr lang="it-IT" dirty="0"/>
              <a:t> </a:t>
            </a:r>
            <a:r>
              <a:rPr lang="it-IT" dirty="0" err="1"/>
              <a:t>steps</a:t>
            </a:r>
            <a:endParaRPr lang="it-IT" dirty="0"/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 l="11953" t="25000" r="37422" b="20000"/>
          <a:stretch>
            <a:fillRect/>
          </a:stretch>
        </p:blipFill>
        <p:spPr bwMode="auto">
          <a:xfrm>
            <a:off x="714348" y="1428736"/>
            <a:ext cx="7598405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5614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Layer Services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>
          <a:xfrm>
            <a:off x="484188" y="1419225"/>
            <a:ext cx="7772400" cy="4648200"/>
          </a:xfrm>
        </p:spPr>
        <p:txBody>
          <a:bodyPr/>
          <a:lstStyle/>
          <a:p>
            <a:r>
              <a:rPr lang="en-US" sz="2400" i="1" dirty="0">
                <a:solidFill>
                  <a:srgbClr val="FF0000"/>
                </a:solidFill>
              </a:rPr>
              <a:t>framing, link access:</a:t>
            </a:r>
            <a:r>
              <a:rPr lang="en-US" dirty="0"/>
              <a:t> </a:t>
            </a:r>
          </a:p>
          <a:p>
            <a:pPr lvl="1"/>
            <a:r>
              <a:rPr lang="en-US" sz="2000" dirty="0"/>
              <a:t>encapsulate datagram into frame, adding header, trailer</a:t>
            </a:r>
          </a:p>
          <a:p>
            <a:pPr lvl="1"/>
            <a:r>
              <a:rPr lang="en-US" sz="2000" dirty="0"/>
              <a:t>channel access if shared medium</a:t>
            </a:r>
          </a:p>
          <a:p>
            <a:pPr lvl="1"/>
            <a:r>
              <a:rPr lang="en-US" sz="2000" dirty="0"/>
              <a:t>“MAC” addresses used in frame headers to identify source, </a:t>
            </a:r>
            <a:r>
              <a:rPr lang="en-US" sz="2000" dirty="0" err="1"/>
              <a:t>dest</a:t>
            </a:r>
            <a:r>
              <a:rPr lang="en-US" sz="2000" dirty="0"/>
              <a:t>  </a:t>
            </a:r>
          </a:p>
          <a:p>
            <a:pPr lvl="2"/>
            <a:r>
              <a:rPr lang="en-US" dirty="0"/>
              <a:t>different from IP address!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reliable delivery between adjacent nodes</a:t>
            </a:r>
          </a:p>
          <a:p>
            <a:pPr lvl="1"/>
            <a:r>
              <a:rPr lang="en-US" sz="2000" dirty="0"/>
              <a:t>we learned how to do this already (chapter 3)!</a:t>
            </a:r>
          </a:p>
          <a:p>
            <a:pPr lvl="1"/>
            <a:r>
              <a:rPr lang="en-US" sz="2000" dirty="0"/>
              <a:t>seldom used on low bit-error link (fiber, some twisted pair)</a:t>
            </a:r>
          </a:p>
          <a:p>
            <a:pPr lvl="1"/>
            <a:r>
              <a:rPr lang="en-US" sz="2000" dirty="0"/>
              <a:t>wireless links: high error rates</a:t>
            </a:r>
          </a:p>
          <a:p>
            <a:pPr lvl="2"/>
            <a:r>
              <a:rPr lang="en-US" dirty="0"/>
              <a:t>Q: why both link-level and end2end reliability?</a:t>
            </a:r>
          </a:p>
        </p:txBody>
      </p:sp>
      <p:sp>
        <p:nvSpPr>
          <p:cNvPr id="4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5: DataLink Layer</a:t>
            </a:r>
          </a:p>
        </p:txBody>
      </p:sp>
      <p:sp>
        <p:nvSpPr>
          <p:cNvPr id="5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C81CE3A8-FC1E-4EBA-BF43-45171C10D681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239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1: </a:t>
            </a:r>
            <a:r>
              <a:rPr lang="it-IT" dirty="0" err="1"/>
              <a:t>pre-auth</a:t>
            </a:r>
            <a:endParaRPr lang="it-IT" dirty="0"/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 l="14765" t="23750" r="26172" b="16250"/>
          <a:stretch>
            <a:fillRect/>
          </a:stretch>
        </p:blipFill>
        <p:spPr bwMode="auto">
          <a:xfrm>
            <a:off x="625050" y="1428736"/>
            <a:ext cx="7876040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083749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2: </a:t>
            </a:r>
            <a:r>
              <a:rPr lang="it-IT" dirty="0" err="1"/>
              <a:t>Authentication</a:t>
            </a:r>
            <a:endParaRPr lang="it-IT" dirty="0"/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 l="14062" t="15000" r="25469" b="16250"/>
          <a:stretch>
            <a:fillRect/>
          </a:stretch>
        </p:blipFill>
        <p:spPr bwMode="auto">
          <a:xfrm>
            <a:off x="500033" y="1285860"/>
            <a:ext cx="7930917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04781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WPA-Personal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it-IT" b="1" dirty="0" err="1"/>
              <a:t>Step</a:t>
            </a:r>
            <a:r>
              <a:rPr lang="it-IT" b="1" dirty="0"/>
              <a:t> 2 </a:t>
            </a:r>
            <a:r>
              <a:rPr lang="it-IT" b="1" dirty="0" err="1"/>
              <a:t>is</a:t>
            </a:r>
            <a:r>
              <a:rPr lang="it-IT" b="1" dirty="0"/>
              <a:t> </a:t>
            </a:r>
            <a:r>
              <a:rPr lang="it-IT" b="1" dirty="0" err="1"/>
              <a:t>not</a:t>
            </a:r>
            <a:r>
              <a:rPr lang="it-IT" b="1" dirty="0"/>
              <a:t> </a:t>
            </a:r>
            <a:r>
              <a:rPr lang="it-IT" b="1" dirty="0" err="1"/>
              <a:t>present</a:t>
            </a:r>
            <a:r>
              <a:rPr lang="it-IT" b="1" dirty="0"/>
              <a:t> in WPA1/2-Personal</a:t>
            </a:r>
          </a:p>
          <a:p>
            <a:pPr marL="594360" indent="-457200"/>
            <a:r>
              <a:rPr lang="it-IT" dirty="0"/>
              <a:t>MK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 </a:t>
            </a:r>
            <a:r>
              <a:rPr lang="it-IT" dirty="0" err="1"/>
              <a:t>directly</a:t>
            </a:r>
            <a:r>
              <a:rPr lang="it-IT" dirty="0"/>
              <a:t> from PMK</a:t>
            </a:r>
          </a:p>
          <a:p>
            <a:pPr marL="594360" indent="-457200"/>
            <a:r>
              <a:rPr lang="it-IT" dirty="0"/>
              <a:t>PMK (256 bit)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 from </a:t>
            </a:r>
            <a:r>
              <a:rPr lang="it-IT" dirty="0" err="1"/>
              <a:t>passphrases</a:t>
            </a:r>
            <a:r>
              <a:rPr lang="it-IT" dirty="0"/>
              <a:t> </a:t>
            </a:r>
            <a:r>
              <a:rPr lang="it-IT" dirty="0" err="1"/>
              <a:t>according</a:t>
            </a:r>
            <a:r>
              <a:rPr lang="it-IT" dirty="0"/>
              <a:t> to a </a:t>
            </a:r>
            <a:r>
              <a:rPr lang="it-IT" dirty="0" err="1"/>
              <a:t>fixed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  <a:p>
            <a:pPr marL="594360" indent="-457200"/>
            <a:endParaRPr lang="it-IT" dirty="0"/>
          </a:p>
          <a:p>
            <a:pPr marL="850392" lvl="1" indent="-457200"/>
            <a:r>
              <a:rPr lang="it-IT" dirty="0"/>
              <a:t>PBKDF2 (P, S, c, </a:t>
            </a:r>
            <a:r>
              <a:rPr lang="it-IT" dirty="0" err="1"/>
              <a:t>dkLen</a:t>
            </a:r>
            <a:r>
              <a:rPr lang="it-IT" dirty="0"/>
              <a:t>) = PMK  (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RfC</a:t>
            </a:r>
            <a:r>
              <a:rPr lang="it-IT" dirty="0"/>
              <a:t> 2898)</a:t>
            </a:r>
          </a:p>
          <a:p>
            <a:pPr marL="594360" indent="-457200"/>
            <a:endParaRPr lang="it-IT" b="1" dirty="0"/>
          </a:p>
          <a:p>
            <a:pPr marL="594360" indent="-457200"/>
            <a:r>
              <a:rPr lang="it-IT" b="1" dirty="0" err="1"/>
              <a:t>where</a:t>
            </a:r>
            <a:r>
              <a:rPr lang="it-IT" b="1" dirty="0"/>
              <a:t>: </a:t>
            </a:r>
          </a:p>
          <a:p>
            <a:pPr marL="850392" lvl="1" indent="-457200"/>
            <a:r>
              <a:rPr lang="it-IT" dirty="0"/>
              <a:t>PBKDF2 </a:t>
            </a:r>
            <a:r>
              <a:rPr lang="it-IT" dirty="0" err="1"/>
              <a:t>is</a:t>
            </a:r>
            <a:r>
              <a:rPr lang="it-IT" dirty="0"/>
              <a:t> a HMAC-SHA1 «</a:t>
            </a:r>
            <a:r>
              <a:rPr lang="it-IT" dirty="0" err="1"/>
              <a:t>repeated</a:t>
            </a:r>
            <a:r>
              <a:rPr lang="it-IT" dirty="0"/>
              <a:t>» c </a:t>
            </a:r>
            <a:r>
              <a:rPr lang="it-IT" dirty="0" err="1"/>
              <a:t>times</a:t>
            </a:r>
            <a:r>
              <a:rPr lang="it-IT" dirty="0"/>
              <a:t> over P and S</a:t>
            </a:r>
          </a:p>
          <a:p>
            <a:pPr marL="850392" lvl="1" indent="-457200"/>
            <a:r>
              <a:rPr lang="it-IT" dirty="0"/>
              <a:t>P = </a:t>
            </a:r>
            <a:r>
              <a:rPr lang="it-IT" dirty="0" err="1"/>
              <a:t>passphrase</a:t>
            </a:r>
            <a:r>
              <a:rPr lang="it-IT" dirty="0"/>
              <a:t>, S = SSID, c = 4096 (!)</a:t>
            </a:r>
          </a:p>
          <a:p>
            <a:pPr marL="850392" lvl="1" indent="-457200"/>
            <a:r>
              <a:rPr lang="it-IT" dirty="0"/>
              <a:t>Output: PMK, (</a:t>
            </a:r>
            <a:r>
              <a:rPr lang="it-IT" dirty="0" err="1"/>
              <a:t>dkLen</a:t>
            </a:r>
            <a:r>
              <a:rPr lang="it-IT" dirty="0"/>
              <a:t> =256 bit long)</a:t>
            </a:r>
          </a:p>
          <a:p>
            <a:pPr marL="850392" lvl="1" indent="-457200"/>
            <a:endParaRPr lang="it-IT" dirty="0"/>
          </a:p>
          <a:p>
            <a:pPr marL="594360" indent="-457200"/>
            <a:r>
              <a:rPr lang="it-IT" b="1" dirty="0" err="1"/>
              <a:t>Possibility</a:t>
            </a:r>
            <a:r>
              <a:rPr lang="it-IT" b="1" dirty="0"/>
              <a:t> of </a:t>
            </a:r>
            <a:r>
              <a:rPr lang="it-IT" b="1" dirty="0" err="1"/>
              <a:t>rainbow</a:t>
            </a:r>
            <a:r>
              <a:rPr lang="it-IT" b="1" dirty="0"/>
              <a:t> </a:t>
            </a:r>
            <a:r>
              <a:rPr lang="it-IT" b="1" dirty="0" err="1"/>
              <a:t>table</a:t>
            </a:r>
            <a:r>
              <a:rPr lang="it-IT" b="1" dirty="0"/>
              <a:t> </a:t>
            </a:r>
            <a:r>
              <a:rPr lang="it-IT" b="1" dirty="0" err="1"/>
              <a:t>attack</a:t>
            </a:r>
            <a:r>
              <a:rPr lang="it-IT" b="1" dirty="0"/>
              <a:t> over common SSID</a:t>
            </a:r>
          </a:p>
          <a:p>
            <a:pPr marL="850392" lvl="1" indent="-457200"/>
            <a:endParaRPr lang="it-IT" dirty="0"/>
          </a:p>
          <a:p>
            <a:pPr marL="850392" lvl="1" indent="-457200"/>
            <a:r>
              <a:rPr lang="it-IT" dirty="0">
                <a:hlinkClick r:id="rId3"/>
              </a:rPr>
              <a:t>Rainbow </a:t>
            </a:r>
            <a:r>
              <a:rPr lang="it-IT" dirty="0" err="1">
                <a:hlinkClick r:id="rId3"/>
              </a:rPr>
              <a:t>tables</a:t>
            </a:r>
            <a:r>
              <a:rPr lang="it-IT" dirty="0">
                <a:hlinkClick r:id="rId3"/>
              </a:rPr>
              <a:t>: http://www.renderlab.net/projects/WPA-tables/</a:t>
            </a:r>
            <a:endParaRPr lang="it-IT" dirty="0"/>
          </a:p>
          <a:p>
            <a:pPr marL="850392" lvl="1" indent="-457200"/>
            <a:r>
              <a:rPr lang="it-IT" dirty="0" err="1"/>
              <a:t>Bruteforcer</a:t>
            </a:r>
            <a:r>
              <a:rPr lang="it-IT" dirty="0"/>
              <a:t>: </a:t>
            </a:r>
            <a:r>
              <a:rPr lang="it-IT" dirty="0" err="1"/>
              <a:t>coWPAtty</a:t>
            </a:r>
            <a:endParaRPr lang="it-IT" dirty="0"/>
          </a:p>
          <a:p>
            <a:pPr marL="850392" lvl="1" indent="-457200"/>
            <a:r>
              <a:rPr lang="it-IT" dirty="0"/>
              <a:t>Rainbow </a:t>
            </a:r>
            <a:r>
              <a:rPr lang="it-IT" dirty="0" err="1"/>
              <a:t>table</a:t>
            </a:r>
            <a:r>
              <a:rPr lang="it-IT" dirty="0"/>
              <a:t> generator : </a:t>
            </a:r>
            <a:r>
              <a:rPr lang="it-IT" dirty="0" err="1"/>
              <a:t>Pyrit</a:t>
            </a:r>
            <a:endParaRPr lang="it-IT" dirty="0"/>
          </a:p>
          <a:p>
            <a:pPr marL="850392" lvl="1" indent="-457200"/>
            <a:r>
              <a:rPr lang="it-IT" dirty="0" err="1"/>
              <a:t>Most</a:t>
            </a:r>
            <a:r>
              <a:rPr lang="it-IT" dirty="0"/>
              <a:t> common </a:t>
            </a:r>
            <a:r>
              <a:rPr lang="it-IT" dirty="0" err="1"/>
              <a:t>SSIDs</a:t>
            </a:r>
            <a:r>
              <a:rPr lang="it-IT" dirty="0"/>
              <a:t>: </a:t>
            </a:r>
            <a:r>
              <a:rPr lang="it-IT" dirty="0">
                <a:hlinkClick r:id="rId4"/>
              </a:rPr>
              <a:t>http://www.wigle.net/gps/gps//Stat</a:t>
            </a:r>
            <a:endParaRPr lang="it-IT" dirty="0"/>
          </a:p>
          <a:p>
            <a:pPr marL="850392" lvl="1" indent="-457200"/>
            <a:endParaRPr lang="it-IT" dirty="0"/>
          </a:p>
          <a:p>
            <a:pPr marL="450342" indent="-457200"/>
            <a:r>
              <a:rPr lang="it-IT" dirty="0" err="1"/>
              <a:t>Commond</a:t>
            </a:r>
            <a:r>
              <a:rPr lang="it-IT" dirty="0"/>
              <a:t> SSID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avoided</a:t>
            </a:r>
            <a:r>
              <a:rPr lang="it-IT" dirty="0"/>
              <a:t>…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well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common </a:t>
            </a:r>
            <a:r>
              <a:rPr lang="it-IT" dirty="0" err="1"/>
              <a:t>passwords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another</a:t>
            </a:r>
            <a:r>
              <a:rPr lang="it-IT" dirty="0"/>
              <a:t> story.</a:t>
            </a:r>
          </a:p>
        </p:txBody>
      </p:sp>
    </p:spTree>
    <p:extLst>
      <p:ext uri="{BB962C8B-B14F-4D97-AF65-F5344CB8AC3E}">
        <p14:creationId xmlns:p14="http://schemas.microsoft.com/office/powerpoint/2010/main" val="35735860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Step</a:t>
            </a:r>
            <a:r>
              <a:rPr lang="it-IT" dirty="0"/>
              <a:t> 3: WPA </a:t>
            </a:r>
            <a:r>
              <a:rPr lang="it-IT" dirty="0" err="1"/>
              <a:t>Authorization</a:t>
            </a:r>
            <a:r>
              <a:rPr lang="it-IT" dirty="0"/>
              <a:t> </a:t>
            </a:r>
            <a:r>
              <a:rPr lang="it-IT" dirty="0" err="1"/>
              <a:t>process</a:t>
            </a:r>
            <a:endParaRPr lang="it-IT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16172" t="16250" r="38125" b="13750"/>
          <a:stretch>
            <a:fillRect/>
          </a:stretch>
        </p:blipFill>
        <p:spPr bwMode="auto">
          <a:xfrm>
            <a:off x="1428728" y="1214422"/>
            <a:ext cx="6301852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sellaDiTesto 6"/>
          <p:cNvSpPr txBox="1"/>
          <p:nvPr/>
        </p:nvSpPr>
        <p:spPr>
          <a:xfrm>
            <a:off x="2733974" y="3068960"/>
            <a:ext cx="397866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900" dirty="0"/>
              <a:t>PTK</a:t>
            </a:r>
            <a:endParaRPr lang="it-IT" sz="11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876256" y="6165304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PRF-X: </a:t>
            </a:r>
            <a:r>
              <a:rPr lang="it-IT" dirty="0" err="1"/>
              <a:t>RfC</a:t>
            </a:r>
            <a:r>
              <a:rPr lang="it-IT" dirty="0"/>
              <a:t> 4346</a:t>
            </a:r>
          </a:p>
        </p:txBody>
      </p:sp>
    </p:spTree>
    <p:extLst>
      <p:ext uri="{BB962C8B-B14F-4D97-AF65-F5344CB8AC3E}">
        <p14:creationId xmlns:p14="http://schemas.microsoft.com/office/powerpoint/2010/main" val="37525529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3A0D38-051C-4799-83D7-84D753C8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dirty="0"/>
              <a:t>CVE-2012-4366</a:t>
            </a:r>
            <a:br>
              <a:rPr lang="it-IT" b="1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14977A-DB26-4532-BE5D-AAD547173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Generation of </a:t>
            </a:r>
            <a:r>
              <a:rPr lang="it-IT" dirty="0" err="1"/>
              <a:t>passphrase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the AP MAC </a:t>
            </a:r>
            <a:r>
              <a:rPr lang="it-IT" dirty="0" err="1"/>
              <a:t>value</a:t>
            </a:r>
            <a:r>
              <a:rPr lang="it-IT" dirty="0"/>
              <a:t> for some </a:t>
            </a:r>
            <a:r>
              <a:rPr lang="it-IT" dirty="0" err="1"/>
              <a:t>Belking</a:t>
            </a:r>
            <a:r>
              <a:rPr lang="it-IT" dirty="0"/>
              <a:t> AP models.</a:t>
            </a:r>
          </a:p>
          <a:p>
            <a:r>
              <a:rPr lang="it-IT" dirty="0" err="1"/>
              <a:t>Example</a:t>
            </a:r>
            <a:r>
              <a:rPr lang="it-IT" dirty="0"/>
              <a:t> of </a:t>
            </a:r>
            <a:r>
              <a:rPr lang="it-IT" u="sng" dirty="0">
                <a:hlinkClick r:id="rId2"/>
              </a:rPr>
              <a:t>CWE-656 </a:t>
            </a:r>
          </a:p>
          <a:p>
            <a:pPr marL="457200" lvl="1" indent="0">
              <a:buNone/>
            </a:pPr>
            <a:r>
              <a:rPr lang="it-IT" dirty="0"/>
              <a:t>Reliance on security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obscurity</a:t>
            </a:r>
            <a:endParaRPr lang="it-IT" dirty="0">
              <a:hlinkClick r:id="rId2"/>
            </a:endParaRP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A72426D-BDDB-4D8C-929C-12D03CE64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94B607A-71B0-4757-BE91-278FC5715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63652B70-65EE-45F9-9CAD-30065CA4CA37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71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BBC325-6810-4429-88C3-4D19574E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WPA3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5098DD-0EE5-4C93-B383-DE1529F1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New </a:t>
            </a:r>
            <a:r>
              <a:rPr lang="it-IT" dirty="0" err="1"/>
              <a:t>handshake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 </a:t>
            </a:r>
          </a:p>
          <a:p>
            <a:pPr lvl="1"/>
            <a:r>
              <a:rPr lang="it-IT" dirty="0"/>
              <a:t>WPA3-SAE (</a:t>
            </a:r>
            <a:r>
              <a:rPr lang="it-IT" dirty="0" err="1"/>
              <a:t>dragonfly</a:t>
            </a:r>
            <a:r>
              <a:rPr lang="it-IT" dirty="0"/>
              <a:t> </a:t>
            </a:r>
            <a:r>
              <a:rPr lang="it-IT" dirty="0" err="1"/>
              <a:t>handshake</a:t>
            </a:r>
            <a:r>
              <a:rPr lang="it-IT" dirty="0"/>
              <a:t>, RFC7664)</a:t>
            </a:r>
          </a:p>
          <a:p>
            <a:r>
              <a:rPr lang="it-IT" dirty="0"/>
              <a:t>P2P </a:t>
            </a:r>
            <a:r>
              <a:rPr lang="it-IT" dirty="0" err="1"/>
              <a:t>encryption</a:t>
            </a:r>
            <a:r>
              <a:rPr lang="it-IT" dirty="0"/>
              <a:t> on open </a:t>
            </a:r>
            <a:r>
              <a:rPr lang="it-IT" dirty="0" err="1"/>
              <a:t>wifi</a:t>
            </a:r>
            <a:r>
              <a:rPr lang="it-IT" dirty="0"/>
              <a:t>-s</a:t>
            </a:r>
          </a:p>
          <a:p>
            <a:pPr lvl="1"/>
            <a:r>
              <a:rPr lang="it-IT" dirty="0" err="1"/>
              <a:t>Wifi</a:t>
            </a:r>
            <a:r>
              <a:rPr lang="it-IT" dirty="0"/>
              <a:t> enhanced open (OWE </a:t>
            </a:r>
            <a:r>
              <a:rPr lang="it-IT" dirty="0" err="1"/>
              <a:t>Opportunistic</a:t>
            </a:r>
            <a:r>
              <a:rPr lang="it-IT" dirty="0"/>
              <a:t> </a:t>
            </a:r>
            <a:r>
              <a:rPr lang="it-IT" dirty="0" err="1"/>
              <a:t>Wifi</a:t>
            </a:r>
            <a:r>
              <a:rPr lang="it-IT" dirty="0"/>
              <a:t> </a:t>
            </a:r>
            <a:r>
              <a:rPr lang="it-IT" dirty="0" err="1"/>
              <a:t>Encryption</a:t>
            </a:r>
            <a:r>
              <a:rPr lang="it-IT" dirty="0"/>
              <a:t>)</a:t>
            </a:r>
          </a:p>
          <a:p>
            <a:r>
              <a:rPr lang="it-IT" dirty="0"/>
              <a:t>New 192 bit </a:t>
            </a:r>
            <a:r>
              <a:rPr lang="it-IT" dirty="0" err="1"/>
              <a:t>encryption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E607841-7C44-41F9-89B6-2AD69BE03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8614CDB-AF86-441D-BE56-72647464F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63652B70-65EE-45F9-9CAD-30065CA4CA37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955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Things</a:t>
            </a:r>
            <a:r>
              <a:rPr lang="it-IT" dirty="0"/>
              <a:t> to </a:t>
            </a:r>
            <a:r>
              <a:rPr lang="it-IT" dirty="0" err="1"/>
              <a:t>know</a:t>
            </a:r>
            <a:endParaRPr lang="it-IT" dirty="0"/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WPA-Personal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ensure</a:t>
            </a:r>
            <a:r>
              <a:rPr lang="it-IT" dirty="0"/>
              <a:t> PFS (Perfect </a:t>
            </a:r>
            <a:r>
              <a:rPr lang="it-IT" dirty="0" err="1"/>
              <a:t>Forward</a:t>
            </a:r>
            <a:r>
              <a:rPr lang="it-IT" dirty="0"/>
              <a:t> </a:t>
            </a:r>
            <a:r>
              <a:rPr lang="it-IT" dirty="0" err="1"/>
              <a:t>Secrecy</a:t>
            </a:r>
            <a:r>
              <a:rPr lang="it-IT" dirty="0"/>
              <a:t>)</a:t>
            </a:r>
          </a:p>
          <a:p>
            <a:r>
              <a:rPr lang="it-IT" dirty="0"/>
              <a:t>De-</a:t>
            </a:r>
            <a:r>
              <a:rPr lang="it-IT" dirty="0" err="1"/>
              <a:t>Authentication</a:t>
            </a:r>
            <a:r>
              <a:rPr lang="it-IT" dirty="0"/>
              <a:t> </a:t>
            </a:r>
            <a:r>
              <a:rPr lang="it-IT" dirty="0">
                <a:sym typeface="Wingdings" pitchFamily="2" charset="2"/>
              </a:rPr>
              <a:t> </a:t>
            </a:r>
            <a:r>
              <a:rPr lang="it-IT" dirty="0" err="1">
                <a:sym typeface="Wingdings" pitchFamily="2" charset="2"/>
              </a:rPr>
              <a:t>DoS</a:t>
            </a:r>
            <a:endParaRPr lang="it-IT" dirty="0">
              <a:sym typeface="Wingdings" pitchFamily="2" charset="2"/>
            </a:endParaRPr>
          </a:p>
          <a:p>
            <a:r>
              <a:rPr lang="it-IT" dirty="0" err="1">
                <a:sym typeface="Wingdings" pitchFamily="2" charset="2"/>
              </a:rPr>
              <a:t>Rogue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APs</a:t>
            </a:r>
            <a:endParaRPr lang="it-IT" dirty="0">
              <a:sym typeface="Wingdings" pitchFamily="2" charset="2"/>
            </a:endParaRPr>
          </a:p>
          <a:p>
            <a:pPr lvl="1"/>
            <a:r>
              <a:rPr lang="it-IT" dirty="0" err="1">
                <a:sym typeface="Wingdings" pitchFamily="2" charset="2"/>
              </a:rPr>
              <a:t>Localization</a:t>
            </a:r>
            <a:r>
              <a:rPr lang="it-IT" dirty="0">
                <a:sym typeface="Wingdings" pitchFamily="2" charset="2"/>
              </a:rPr>
              <a:t>?</a:t>
            </a:r>
          </a:p>
          <a:p>
            <a:r>
              <a:rPr lang="it-IT" dirty="0">
                <a:sym typeface="Wingdings" pitchFamily="2" charset="2"/>
              </a:rPr>
              <a:t>WPA2-Enterprise can </a:t>
            </a:r>
            <a:r>
              <a:rPr lang="it-IT" dirty="0" err="1">
                <a:sym typeface="Wingdings" pitchFamily="2" charset="2"/>
              </a:rPr>
              <a:t>sometimes</a:t>
            </a:r>
            <a:r>
              <a:rPr lang="it-IT" dirty="0">
                <a:sym typeface="Wingdings" pitchFamily="2" charset="2"/>
              </a:rPr>
              <a:t> be </a:t>
            </a:r>
            <a:r>
              <a:rPr lang="it-IT" dirty="0" err="1">
                <a:sym typeface="Wingdings" pitchFamily="2" charset="2"/>
              </a:rPr>
              <a:t>worse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than</a:t>
            </a:r>
            <a:r>
              <a:rPr lang="it-IT" dirty="0">
                <a:sym typeface="Wingdings" pitchFamily="2" charset="2"/>
              </a:rPr>
              <a:t> WPA2-Personal </a:t>
            </a:r>
          </a:p>
          <a:p>
            <a:r>
              <a:rPr lang="it-IT" dirty="0">
                <a:sym typeface="Wingdings" pitchFamily="2" charset="2"/>
              </a:rPr>
              <a:t>WPS: </a:t>
            </a:r>
            <a:r>
              <a:rPr lang="it-IT" dirty="0" err="1">
                <a:sym typeface="Wingdings" pitchFamily="2" charset="2"/>
              </a:rPr>
              <a:t>quick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association</a:t>
            </a:r>
            <a:r>
              <a:rPr lang="it-IT" dirty="0">
                <a:sym typeface="Wingdings" pitchFamily="2" charset="2"/>
              </a:rPr>
              <a:t>, </a:t>
            </a:r>
            <a:r>
              <a:rPr lang="it-IT" dirty="0" err="1">
                <a:sym typeface="Wingdings" pitchFamily="2" charset="2"/>
              </a:rPr>
              <a:t>but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known</a:t>
            </a:r>
            <a:r>
              <a:rPr lang="it-IT" dirty="0">
                <a:sym typeface="Wingdings" pitchFamily="2" charset="2"/>
              </a:rPr>
              <a:t> to be WEAK</a:t>
            </a:r>
          </a:p>
          <a:p>
            <a:r>
              <a:rPr lang="it-IT" dirty="0" err="1">
                <a:sym typeface="Wingdings" pitchFamily="2" charset="2"/>
              </a:rPr>
              <a:t>Why</a:t>
            </a:r>
            <a:r>
              <a:rPr lang="it-IT" dirty="0">
                <a:sym typeface="Wingdings" pitchFamily="2" charset="2"/>
              </a:rPr>
              <a:t> ARP </a:t>
            </a:r>
            <a:r>
              <a:rPr lang="it-IT" dirty="0" err="1">
                <a:sym typeface="Wingdings" pitchFamily="2" charset="2"/>
              </a:rPr>
              <a:t>Spoofing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is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still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possible</a:t>
            </a:r>
            <a:r>
              <a:rPr lang="it-IT" dirty="0">
                <a:sym typeface="Wingdings" pitchFamily="2" charset="2"/>
              </a:rPr>
              <a:t>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0066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Summary</a:t>
            </a:r>
            <a:r>
              <a:rPr lang="it-IT" dirty="0"/>
              <a:t>: Wired &amp; Wireless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MITM </a:t>
            </a:r>
            <a:r>
              <a:rPr lang="it-IT" dirty="0" err="1"/>
              <a:t>attacks</a:t>
            </a:r>
            <a:endParaRPr lang="it-IT" dirty="0"/>
          </a:p>
          <a:p>
            <a:pPr lvl="1"/>
            <a:r>
              <a:rPr lang="it-IT" dirty="0"/>
              <a:t>MAC </a:t>
            </a:r>
            <a:r>
              <a:rPr lang="it-IT" dirty="0" err="1"/>
              <a:t>Spoofing</a:t>
            </a:r>
            <a:r>
              <a:rPr lang="it-IT" dirty="0"/>
              <a:t>, </a:t>
            </a:r>
            <a:r>
              <a:rPr lang="it-IT" dirty="0" err="1"/>
              <a:t>port</a:t>
            </a:r>
            <a:r>
              <a:rPr lang="it-IT" dirty="0"/>
              <a:t> </a:t>
            </a:r>
            <a:r>
              <a:rPr lang="it-IT" dirty="0" err="1"/>
              <a:t>stealing</a:t>
            </a:r>
            <a:r>
              <a:rPr lang="it-IT" dirty="0"/>
              <a:t> (Wired, and </a:t>
            </a:r>
            <a:r>
              <a:rPr lang="it-IT" dirty="0" err="1"/>
              <a:t>sometimes</a:t>
            </a:r>
            <a:r>
              <a:rPr lang="it-IT" dirty="0"/>
              <a:t> Wireless </a:t>
            </a:r>
            <a:r>
              <a:rPr lang="it-IT" dirty="0" err="1"/>
              <a:t>open+wep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ARP </a:t>
            </a:r>
            <a:r>
              <a:rPr lang="it-IT" dirty="0">
                <a:sym typeface="Wingdings" pitchFamily="2" charset="2"/>
              </a:rPr>
              <a:t> IP </a:t>
            </a:r>
            <a:r>
              <a:rPr lang="it-IT" dirty="0" err="1">
                <a:sym typeface="Wingdings" pitchFamily="2" charset="2"/>
              </a:rPr>
              <a:t>Spoofing</a:t>
            </a:r>
            <a:r>
              <a:rPr lang="it-IT" dirty="0">
                <a:sym typeface="Wingdings" pitchFamily="2" charset="2"/>
              </a:rPr>
              <a:t> (</a:t>
            </a:r>
            <a:r>
              <a:rPr lang="it-IT" dirty="0" err="1">
                <a:sym typeface="Wingdings" pitchFamily="2" charset="2"/>
              </a:rPr>
              <a:t>All</a:t>
            </a:r>
            <a:r>
              <a:rPr lang="it-IT" dirty="0">
                <a:sym typeface="Wingdings" pitchFamily="2" charset="2"/>
              </a:rPr>
              <a:t>)</a:t>
            </a:r>
          </a:p>
          <a:p>
            <a:pPr lvl="1"/>
            <a:r>
              <a:rPr lang="it-IT" dirty="0">
                <a:sym typeface="Wingdings" pitchFamily="2" charset="2"/>
              </a:rPr>
              <a:t>DHCP </a:t>
            </a:r>
            <a:r>
              <a:rPr lang="it-IT" dirty="0" err="1">
                <a:sym typeface="Wingdings" pitchFamily="2" charset="2"/>
              </a:rPr>
              <a:t>Spoofing</a:t>
            </a:r>
            <a:r>
              <a:rPr lang="it-IT" dirty="0">
                <a:sym typeface="Wingdings" pitchFamily="2" charset="2"/>
              </a:rPr>
              <a:t> (</a:t>
            </a:r>
            <a:r>
              <a:rPr lang="it-IT" dirty="0" err="1">
                <a:sym typeface="Wingdings" pitchFamily="2" charset="2"/>
              </a:rPr>
              <a:t>All</a:t>
            </a:r>
            <a:r>
              <a:rPr lang="it-IT" dirty="0">
                <a:sym typeface="Wingdings" pitchFamily="2" charset="2"/>
              </a:rPr>
              <a:t>)</a:t>
            </a:r>
          </a:p>
          <a:p>
            <a:pPr lvl="1"/>
            <a:r>
              <a:rPr lang="it-IT" dirty="0">
                <a:sym typeface="Wingdings" pitchFamily="2" charset="2"/>
              </a:rPr>
              <a:t>Broadcast </a:t>
            </a:r>
            <a:r>
              <a:rPr lang="it-IT" dirty="0" err="1">
                <a:sym typeface="Wingdings" pitchFamily="2" charset="2"/>
              </a:rPr>
              <a:t>attacks</a:t>
            </a:r>
            <a:r>
              <a:rPr lang="it-IT" dirty="0">
                <a:sym typeface="Wingdings" pitchFamily="2" charset="2"/>
              </a:rPr>
              <a:t> (</a:t>
            </a:r>
            <a:r>
              <a:rPr lang="it-IT" dirty="0" err="1">
                <a:sym typeface="Wingdings" pitchFamily="2" charset="2"/>
              </a:rPr>
              <a:t>All</a:t>
            </a:r>
            <a:r>
              <a:rPr lang="it-IT" dirty="0">
                <a:sym typeface="Wingdings" pitchFamily="2" charset="2"/>
              </a:rPr>
              <a:t>)</a:t>
            </a:r>
          </a:p>
          <a:p>
            <a:pPr lvl="1"/>
            <a:endParaRPr lang="it-IT" dirty="0">
              <a:sym typeface="Wingdings" pitchFamily="2" charset="2"/>
            </a:endParaRPr>
          </a:p>
          <a:p>
            <a:r>
              <a:rPr lang="it-IT" dirty="0">
                <a:sym typeface="Wingdings" pitchFamily="2" charset="2"/>
              </a:rPr>
              <a:t>Wireless</a:t>
            </a:r>
          </a:p>
          <a:p>
            <a:pPr lvl="1"/>
            <a:r>
              <a:rPr lang="it-IT" dirty="0">
                <a:sym typeface="Wingdings" pitchFamily="2" charset="2"/>
              </a:rPr>
              <a:t>Open </a:t>
            </a:r>
            <a:r>
              <a:rPr lang="it-IT" dirty="0" err="1">
                <a:sym typeface="Wingdings" pitchFamily="2" charset="2"/>
              </a:rPr>
              <a:t>WLANs</a:t>
            </a:r>
            <a:r>
              <a:rPr lang="it-IT" dirty="0">
                <a:sym typeface="Wingdings" pitchFamily="2" charset="2"/>
              </a:rPr>
              <a:t>, WEP </a:t>
            </a:r>
            <a:r>
              <a:rPr lang="it-IT" dirty="0" err="1">
                <a:sym typeface="Wingdings" pitchFamily="2" charset="2"/>
              </a:rPr>
              <a:t>WLANs</a:t>
            </a:r>
            <a:r>
              <a:rPr lang="it-IT" dirty="0">
                <a:sym typeface="Wingdings" pitchFamily="2" charset="2"/>
              </a:rPr>
              <a:t> : </a:t>
            </a:r>
            <a:r>
              <a:rPr lang="it-IT" dirty="0" err="1">
                <a:sym typeface="Wingdings" pitchFamily="2" charset="2"/>
              </a:rPr>
              <a:t>virtually</a:t>
            </a:r>
            <a:r>
              <a:rPr lang="it-IT" dirty="0">
                <a:sym typeface="Wingdings" pitchFamily="2" charset="2"/>
              </a:rPr>
              <a:t> an Ethernet domain with an </a:t>
            </a:r>
            <a:r>
              <a:rPr lang="it-IT" dirty="0" err="1">
                <a:sym typeface="Wingdings" pitchFamily="2" charset="2"/>
              </a:rPr>
              <a:t>hub</a:t>
            </a:r>
            <a:endParaRPr lang="it-IT" dirty="0">
              <a:sym typeface="Wingdings" pitchFamily="2" charset="2"/>
            </a:endParaRPr>
          </a:p>
          <a:p>
            <a:pPr lvl="1"/>
            <a:r>
              <a:rPr lang="it-IT" dirty="0">
                <a:sym typeface="Wingdings" pitchFamily="2" charset="2"/>
              </a:rPr>
              <a:t>WPA &amp; WPA2 </a:t>
            </a:r>
            <a:r>
              <a:rPr lang="it-IT" dirty="0" err="1">
                <a:sym typeface="Wingdings" pitchFamily="2" charset="2"/>
              </a:rPr>
              <a:t>WLANs</a:t>
            </a:r>
            <a:r>
              <a:rPr lang="it-IT" dirty="0">
                <a:sym typeface="Wingdings" pitchFamily="2" charset="2"/>
              </a:rPr>
              <a:t>: private </a:t>
            </a:r>
            <a:r>
              <a:rPr lang="it-IT" dirty="0" err="1">
                <a:sym typeface="Wingdings" pitchFamily="2" charset="2"/>
              </a:rPr>
              <a:t>unicast</a:t>
            </a:r>
            <a:r>
              <a:rPr lang="it-IT" dirty="0">
                <a:sym typeface="Wingdings" pitchFamily="2" charset="2"/>
              </a:rPr>
              <a:t>, </a:t>
            </a:r>
            <a:r>
              <a:rPr lang="it-IT" dirty="0" err="1">
                <a:sym typeface="Wingdings" pitchFamily="2" charset="2"/>
              </a:rPr>
              <a:t>possibility</a:t>
            </a:r>
            <a:r>
              <a:rPr lang="it-IT" dirty="0">
                <a:sym typeface="Wingdings" pitchFamily="2" charset="2"/>
              </a:rPr>
              <a:t> of </a:t>
            </a:r>
            <a:r>
              <a:rPr lang="it-IT" dirty="0" err="1">
                <a:sym typeface="Wingdings" pitchFamily="2" charset="2"/>
              </a:rPr>
              <a:t>user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isolation</a:t>
            </a:r>
            <a:endParaRPr lang="it-IT" dirty="0">
              <a:sym typeface="Wingdings" pitchFamily="2" charset="2"/>
            </a:endParaRPr>
          </a:p>
          <a:p>
            <a:pPr lvl="1">
              <a:buNone/>
            </a:pPr>
            <a:endParaRPr lang="it-IT" dirty="0">
              <a:sym typeface="Wingdings" pitchFamily="2" charset="2"/>
            </a:endParaRPr>
          </a:p>
          <a:p>
            <a:pPr lvl="1"/>
            <a:endParaRPr lang="it-IT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57754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51825" cy="1143000"/>
          </a:xfrm>
        </p:spPr>
        <p:txBody>
          <a:bodyPr>
            <a:normAutofit/>
          </a:bodyPr>
          <a:lstStyle/>
          <a:p>
            <a:r>
              <a:rPr lang="en-US" sz="3600"/>
              <a:t>Where is the link layer implemented?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98463" y="1466850"/>
            <a:ext cx="4075112" cy="4659313"/>
          </a:xfrm>
        </p:spPr>
        <p:txBody>
          <a:bodyPr/>
          <a:lstStyle/>
          <a:p>
            <a:r>
              <a:rPr lang="en-US" sz="2400" dirty="0"/>
              <a:t>in each and every host</a:t>
            </a:r>
          </a:p>
          <a:p>
            <a:r>
              <a:rPr lang="en-US" sz="2400" dirty="0"/>
              <a:t>link layer implemented in “adaptor” (aka </a:t>
            </a:r>
            <a:r>
              <a:rPr lang="en-US" sz="2400" i="1" dirty="0">
                <a:solidFill>
                  <a:srgbClr val="FF0000"/>
                </a:solidFill>
              </a:rPr>
              <a:t>network interface card</a:t>
            </a:r>
            <a:r>
              <a:rPr lang="en-US" sz="2400" dirty="0"/>
              <a:t> NIC)</a:t>
            </a:r>
          </a:p>
          <a:p>
            <a:pPr lvl="1"/>
            <a:r>
              <a:rPr lang="en-US" sz="2000" dirty="0"/>
              <a:t>Ethernet card, PCMCIA card, 802.11 card</a:t>
            </a:r>
          </a:p>
          <a:p>
            <a:pPr lvl="1"/>
            <a:r>
              <a:rPr lang="en-US" sz="2000" dirty="0"/>
              <a:t>implements link, physical layer</a:t>
            </a:r>
          </a:p>
          <a:p>
            <a:r>
              <a:rPr lang="en-US" sz="2400" dirty="0"/>
              <a:t>attaches into host’s system buses</a:t>
            </a:r>
          </a:p>
          <a:p>
            <a:r>
              <a:rPr lang="en-US" sz="2400" dirty="0"/>
              <a:t>combination of hardware, software, firmware</a:t>
            </a:r>
          </a:p>
          <a:p>
            <a:pPr lvl="1"/>
            <a:endParaRPr lang="en-US" sz="2000" dirty="0"/>
          </a:p>
        </p:txBody>
      </p:sp>
      <p:sp>
        <p:nvSpPr>
          <p:cNvPr id="49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5: DataLink Layer</a:t>
            </a:r>
          </a:p>
        </p:txBody>
      </p:sp>
      <p:sp>
        <p:nvSpPr>
          <p:cNvPr id="50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89F855E6-B170-48D8-B0A8-2C9F0E5BF05A}" type="slidenum">
              <a:rPr lang="en-US"/>
              <a:pPr/>
              <a:t>6</a:t>
            </a:fld>
            <a:endParaRPr lang="en-US"/>
          </a:p>
        </p:txBody>
      </p:sp>
      <p:sp>
        <p:nvSpPr>
          <p:cNvPr id="306218" name="Rectangle 42"/>
          <p:cNvSpPr>
            <a:spLocks noChangeArrowheads="1"/>
          </p:cNvSpPr>
          <p:nvPr/>
        </p:nvSpPr>
        <p:spPr bwMode="auto">
          <a:xfrm>
            <a:off x="6129338" y="2614613"/>
            <a:ext cx="1836737" cy="2401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06220" name="Rectangle 44"/>
          <p:cNvSpPr>
            <a:spLocks noChangeArrowheads="1"/>
          </p:cNvSpPr>
          <p:nvPr/>
        </p:nvSpPr>
        <p:spPr bwMode="auto">
          <a:xfrm>
            <a:off x="6578600" y="4552950"/>
            <a:ext cx="666750" cy="282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06221" name="Rectangle 45"/>
          <p:cNvSpPr>
            <a:spLocks noChangeArrowheads="1"/>
          </p:cNvSpPr>
          <p:nvPr/>
        </p:nvSpPr>
        <p:spPr bwMode="auto">
          <a:xfrm>
            <a:off x="6578600" y="3965575"/>
            <a:ext cx="6572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200" i="0">
                <a:latin typeface="Arial" charset="0"/>
              </a:rPr>
              <a:t>controller</a:t>
            </a:r>
          </a:p>
        </p:txBody>
      </p:sp>
      <p:sp>
        <p:nvSpPr>
          <p:cNvPr id="306222" name="Text Box 46"/>
          <p:cNvSpPr txBox="1">
            <a:spLocks noChangeArrowheads="1"/>
          </p:cNvSpPr>
          <p:nvPr/>
        </p:nvSpPr>
        <p:spPr bwMode="auto">
          <a:xfrm>
            <a:off x="6384925" y="4562475"/>
            <a:ext cx="103663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>
                <a:latin typeface="Arial" charset="0"/>
              </a:rPr>
              <a:t>physical</a:t>
            </a:r>
          </a:p>
          <a:p>
            <a:pPr algn="ctr" eaLnBrk="1" hangingPunct="1"/>
            <a:r>
              <a:rPr lang="en-US" sz="1200" i="0">
                <a:latin typeface="Arial" charset="0"/>
              </a:rPr>
              <a:t>transmission</a:t>
            </a:r>
          </a:p>
        </p:txBody>
      </p:sp>
      <p:sp>
        <p:nvSpPr>
          <p:cNvPr id="306223" name="Freeform 47"/>
          <p:cNvSpPr>
            <a:spLocks/>
          </p:cNvSpPr>
          <p:nvPr/>
        </p:nvSpPr>
        <p:spPr bwMode="auto">
          <a:xfrm>
            <a:off x="6630988" y="3484563"/>
            <a:ext cx="200025" cy="460375"/>
          </a:xfrm>
          <a:custGeom>
            <a:avLst/>
            <a:gdLst>
              <a:gd name="T0" fmla="*/ 0 w 361"/>
              <a:gd name="T1" fmla="*/ 0 h 478"/>
              <a:gd name="T2" fmla="*/ 0 w 361"/>
              <a:gd name="T3" fmla="*/ 230 h 478"/>
              <a:gd name="T4" fmla="*/ 361 w 361"/>
              <a:gd name="T5" fmla="*/ 230 h 478"/>
              <a:gd name="T6" fmla="*/ 359 w 361"/>
              <a:gd name="T7" fmla="*/ 478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1" h="478">
                <a:moveTo>
                  <a:pt x="0" y="0"/>
                </a:moveTo>
                <a:lnTo>
                  <a:pt x="0" y="230"/>
                </a:lnTo>
                <a:lnTo>
                  <a:pt x="361" y="230"/>
                </a:lnTo>
                <a:lnTo>
                  <a:pt x="359" y="478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06224" name="Line 48"/>
          <p:cNvSpPr>
            <a:spLocks noChangeShapeType="1"/>
          </p:cNvSpPr>
          <p:nvPr/>
        </p:nvSpPr>
        <p:spPr bwMode="auto">
          <a:xfrm>
            <a:off x="6496050" y="3657600"/>
            <a:ext cx="1358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06225" name="Line 49"/>
          <p:cNvSpPr>
            <a:spLocks noChangeShapeType="1"/>
          </p:cNvSpPr>
          <p:nvPr/>
        </p:nvSpPr>
        <p:spPr bwMode="auto">
          <a:xfrm flipV="1">
            <a:off x="6891338" y="3665538"/>
            <a:ext cx="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06226" name="Rectangle 50"/>
          <p:cNvSpPr>
            <a:spLocks noChangeArrowheads="1"/>
          </p:cNvSpPr>
          <p:nvPr/>
        </p:nvSpPr>
        <p:spPr bwMode="auto">
          <a:xfrm>
            <a:off x="6384925" y="2967038"/>
            <a:ext cx="657225" cy="51911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200" i="0">
                <a:latin typeface="Arial" charset="0"/>
              </a:rPr>
              <a:t>cpu</a:t>
            </a:r>
          </a:p>
        </p:txBody>
      </p:sp>
      <p:sp>
        <p:nvSpPr>
          <p:cNvPr id="306227" name="Rectangle 51"/>
          <p:cNvSpPr>
            <a:spLocks noChangeArrowheads="1"/>
          </p:cNvSpPr>
          <p:nvPr/>
        </p:nvSpPr>
        <p:spPr bwMode="auto">
          <a:xfrm>
            <a:off x="7204075" y="2968625"/>
            <a:ext cx="6572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200" i="0">
                <a:latin typeface="Arial" charset="0"/>
              </a:rPr>
              <a:t>memory</a:t>
            </a:r>
          </a:p>
        </p:txBody>
      </p:sp>
      <p:sp>
        <p:nvSpPr>
          <p:cNvPr id="306228" name="Line 52"/>
          <p:cNvSpPr>
            <a:spLocks noChangeShapeType="1"/>
          </p:cNvSpPr>
          <p:nvPr/>
        </p:nvSpPr>
        <p:spPr bwMode="auto">
          <a:xfrm flipH="1" flipV="1">
            <a:off x="6688138" y="3487738"/>
            <a:ext cx="1587" cy="16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06229" name="Line 53"/>
          <p:cNvSpPr>
            <a:spLocks noChangeShapeType="1"/>
          </p:cNvSpPr>
          <p:nvPr/>
        </p:nvSpPr>
        <p:spPr bwMode="auto">
          <a:xfrm flipH="1" flipV="1">
            <a:off x="7561263" y="3489325"/>
            <a:ext cx="1587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06230" name="Text Box 54"/>
          <p:cNvSpPr txBox="1">
            <a:spLocks noChangeArrowheads="1"/>
          </p:cNvSpPr>
          <p:nvPr/>
        </p:nvSpPr>
        <p:spPr bwMode="auto">
          <a:xfrm>
            <a:off x="8008938" y="3786188"/>
            <a:ext cx="87947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Arial" charset="0"/>
              </a:rPr>
              <a:t>host </a:t>
            </a:r>
          </a:p>
          <a:p>
            <a:pPr eaLnBrk="1" hangingPunct="1"/>
            <a:r>
              <a:rPr lang="en-US" sz="1200">
                <a:latin typeface="Arial" charset="0"/>
              </a:rPr>
              <a:t>bus </a:t>
            </a:r>
          </a:p>
          <a:p>
            <a:pPr eaLnBrk="1" hangingPunct="1"/>
            <a:r>
              <a:rPr lang="en-US" sz="1200">
                <a:latin typeface="Arial" charset="0"/>
              </a:rPr>
              <a:t>(e.g., PCI)</a:t>
            </a:r>
          </a:p>
        </p:txBody>
      </p:sp>
      <p:sp>
        <p:nvSpPr>
          <p:cNvPr id="306231" name="Line 55"/>
          <p:cNvSpPr>
            <a:spLocks noChangeShapeType="1"/>
          </p:cNvSpPr>
          <p:nvPr/>
        </p:nvSpPr>
        <p:spPr bwMode="auto">
          <a:xfrm flipH="1">
            <a:off x="6891338" y="4273550"/>
            <a:ext cx="12700" cy="339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06232" name="Line 56"/>
          <p:cNvSpPr>
            <a:spLocks noChangeShapeType="1"/>
          </p:cNvSpPr>
          <p:nvPr/>
        </p:nvSpPr>
        <p:spPr bwMode="auto">
          <a:xfrm>
            <a:off x="6889750" y="4806950"/>
            <a:ext cx="0" cy="366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06233" name="Line 57"/>
          <p:cNvSpPr>
            <a:spLocks noChangeShapeType="1"/>
          </p:cNvSpPr>
          <p:nvPr/>
        </p:nvSpPr>
        <p:spPr bwMode="auto">
          <a:xfrm flipH="1" flipV="1">
            <a:off x="7686675" y="3662363"/>
            <a:ext cx="382588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06234" name="Text Box 58"/>
          <p:cNvSpPr txBox="1">
            <a:spLocks noChangeArrowheads="1"/>
          </p:cNvSpPr>
          <p:nvPr/>
        </p:nvSpPr>
        <p:spPr bwMode="auto">
          <a:xfrm>
            <a:off x="7296150" y="5356225"/>
            <a:ext cx="127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Arial" charset="0"/>
              </a:rPr>
              <a:t>network adapter</a:t>
            </a:r>
          </a:p>
          <a:p>
            <a:pPr eaLnBrk="1" hangingPunct="1"/>
            <a:r>
              <a:rPr lang="en-US" sz="1200">
                <a:latin typeface="Arial" charset="0"/>
              </a:rPr>
              <a:t>card</a:t>
            </a:r>
          </a:p>
        </p:txBody>
      </p:sp>
      <p:sp>
        <p:nvSpPr>
          <p:cNvPr id="306235" name="Line 59"/>
          <p:cNvSpPr>
            <a:spLocks noChangeShapeType="1"/>
          </p:cNvSpPr>
          <p:nvPr/>
        </p:nvSpPr>
        <p:spPr bwMode="auto">
          <a:xfrm flipH="1" flipV="1">
            <a:off x="7504113" y="4679950"/>
            <a:ext cx="271462" cy="750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06236" name="Text Box 60"/>
          <p:cNvSpPr txBox="1">
            <a:spLocks noChangeArrowheads="1"/>
          </p:cNvSpPr>
          <p:nvPr/>
        </p:nvSpPr>
        <p:spPr bwMode="auto">
          <a:xfrm>
            <a:off x="6889750" y="2287588"/>
            <a:ext cx="11985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Arial" charset="0"/>
              </a:rPr>
              <a:t>host schematic</a:t>
            </a:r>
          </a:p>
        </p:txBody>
      </p:sp>
      <p:sp>
        <p:nvSpPr>
          <p:cNvPr id="306219" name="Rectangle 43"/>
          <p:cNvSpPr>
            <a:spLocks noChangeArrowheads="1"/>
          </p:cNvSpPr>
          <p:nvPr/>
        </p:nvSpPr>
        <p:spPr bwMode="auto">
          <a:xfrm>
            <a:off x="6351588" y="3854450"/>
            <a:ext cx="1122362" cy="108267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306260" name="Group 84"/>
          <p:cNvGrpSpPr>
            <a:grpSpLocks/>
          </p:cNvGrpSpPr>
          <p:nvPr/>
        </p:nvGrpSpPr>
        <p:grpSpPr bwMode="auto">
          <a:xfrm>
            <a:off x="5091113" y="2743200"/>
            <a:ext cx="1466850" cy="2065338"/>
            <a:chOff x="2691" y="1728"/>
            <a:chExt cx="924" cy="1301"/>
          </a:xfrm>
        </p:grpSpPr>
        <p:sp>
          <p:nvSpPr>
            <p:cNvPr id="306238" name="Freeform 62"/>
            <p:cNvSpPr>
              <a:spLocks/>
            </p:cNvSpPr>
            <p:nvPr/>
          </p:nvSpPr>
          <p:spPr bwMode="auto">
            <a:xfrm>
              <a:off x="3225" y="2509"/>
              <a:ext cx="390" cy="520"/>
            </a:xfrm>
            <a:custGeom>
              <a:avLst/>
              <a:gdLst>
                <a:gd name="T0" fmla="*/ 390 w 390"/>
                <a:gd name="T1" fmla="*/ 0 h 520"/>
                <a:gd name="T2" fmla="*/ 0 w 390"/>
                <a:gd name="T3" fmla="*/ 221 h 520"/>
                <a:gd name="T4" fmla="*/ 3 w 390"/>
                <a:gd name="T5" fmla="*/ 433 h 520"/>
                <a:gd name="T6" fmla="*/ 388 w 390"/>
                <a:gd name="T7" fmla="*/ 520 h 520"/>
                <a:gd name="T8" fmla="*/ 390 w 390"/>
                <a:gd name="T9" fmla="*/ 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0" h="520">
                  <a:moveTo>
                    <a:pt x="390" y="0"/>
                  </a:moveTo>
                  <a:lnTo>
                    <a:pt x="0" y="221"/>
                  </a:lnTo>
                  <a:lnTo>
                    <a:pt x="3" y="433"/>
                  </a:lnTo>
                  <a:lnTo>
                    <a:pt x="388" y="520"/>
                  </a:lnTo>
                  <a:lnTo>
                    <a:pt x="39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6239" name="Freeform 63"/>
            <p:cNvSpPr>
              <a:spLocks/>
            </p:cNvSpPr>
            <p:nvPr/>
          </p:nvSpPr>
          <p:spPr bwMode="auto">
            <a:xfrm>
              <a:off x="3222" y="1767"/>
              <a:ext cx="275" cy="443"/>
            </a:xfrm>
            <a:custGeom>
              <a:avLst/>
              <a:gdLst>
                <a:gd name="T0" fmla="*/ 264 w 275"/>
                <a:gd name="T1" fmla="*/ 108 h 443"/>
                <a:gd name="T2" fmla="*/ 0 w 275"/>
                <a:gd name="T3" fmla="*/ 0 h 443"/>
                <a:gd name="T4" fmla="*/ 2 w 275"/>
                <a:gd name="T5" fmla="*/ 443 h 443"/>
                <a:gd name="T6" fmla="*/ 275 w 275"/>
                <a:gd name="T7" fmla="*/ 412 h 443"/>
                <a:gd name="T8" fmla="*/ 264 w 275"/>
                <a:gd name="T9" fmla="*/ 108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6240" name="Rectangle 64"/>
            <p:cNvSpPr>
              <a:spLocks noChangeArrowheads="1"/>
            </p:cNvSpPr>
            <p:nvPr/>
          </p:nvSpPr>
          <p:spPr bwMode="auto">
            <a:xfrm>
              <a:off x="2737" y="1775"/>
              <a:ext cx="489" cy="5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06241" name="Text Box 65"/>
            <p:cNvSpPr txBox="1">
              <a:spLocks noChangeArrowheads="1"/>
            </p:cNvSpPr>
            <p:nvPr/>
          </p:nvSpPr>
          <p:spPr bwMode="auto">
            <a:xfrm>
              <a:off x="2691" y="1728"/>
              <a:ext cx="57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 i="0">
                  <a:latin typeface="Arial" charset="0"/>
                </a:rPr>
                <a:t>application</a:t>
              </a:r>
            </a:p>
            <a:p>
              <a:pPr algn="ctr" eaLnBrk="1" hangingPunct="1"/>
              <a:r>
                <a:rPr lang="en-US" sz="1200" i="0">
                  <a:latin typeface="Arial" charset="0"/>
                </a:rPr>
                <a:t>transport</a:t>
              </a:r>
            </a:p>
            <a:p>
              <a:pPr algn="ctr" eaLnBrk="1" hangingPunct="1"/>
              <a:r>
                <a:rPr lang="en-US" sz="1200" i="0">
                  <a:latin typeface="Arial" charset="0"/>
                </a:rPr>
                <a:t>network</a:t>
              </a:r>
            </a:p>
            <a:p>
              <a:pPr algn="ctr" eaLnBrk="1" hangingPunct="1"/>
              <a:r>
                <a:rPr lang="en-US" sz="1200" i="0">
                  <a:latin typeface="Arial" charset="0"/>
                </a:rPr>
                <a:t>link</a:t>
              </a:r>
            </a:p>
          </p:txBody>
        </p:sp>
        <p:sp>
          <p:nvSpPr>
            <p:cNvPr id="306242" name="Line 66"/>
            <p:cNvSpPr>
              <a:spLocks noChangeShapeType="1"/>
            </p:cNvSpPr>
            <p:nvPr/>
          </p:nvSpPr>
          <p:spPr bwMode="auto">
            <a:xfrm>
              <a:off x="2737" y="18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6243" name="Line 67"/>
            <p:cNvSpPr>
              <a:spLocks noChangeShapeType="1"/>
            </p:cNvSpPr>
            <p:nvPr/>
          </p:nvSpPr>
          <p:spPr bwMode="auto">
            <a:xfrm>
              <a:off x="2737" y="1991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6244" name="Line 68"/>
            <p:cNvSpPr>
              <a:spLocks noChangeShapeType="1"/>
            </p:cNvSpPr>
            <p:nvPr/>
          </p:nvSpPr>
          <p:spPr bwMode="auto">
            <a:xfrm>
              <a:off x="2735" y="20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6245" name="Line 69"/>
            <p:cNvSpPr>
              <a:spLocks noChangeShapeType="1"/>
            </p:cNvSpPr>
            <p:nvPr/>
          </p:nvSpPr>
          <p:spPr bwMode="auto">
            <a:xfrm>
              <a:off x="2738" y="2206"/>
              <a:ext cx="4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6246" name="Rectangle 70"/>
            <p:cNvSpPr>
              <a:spLocks noChangeArrowheads="1"/>
            </p:cNvSpPr>
            <p:nvPr/>
          </p:nvSpPr>
          <p:spPr bwMode="auto">
            <a:xfrm>
              <a:off x="2695" y="2212"/>
              <a:ext cx="552" cy="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06247" name="Line 71"/>
            <p:cNvSpPr>
              <a:spLocks noChangeShapeType="1"/>
            </p:cNvSpPr>
            <p:nvPr/>
          </p:nvSpPr>
          <p:spPr bwMode="auto">
            <a:xfrm>
              <a:off x="2738" y="2224"/>
              <a:ext cx="0" cy="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6248" name="Line 72"/>
            <p:cNvSpPr>
              <a:spLocks noChangeShapeType="1"/>
            </p:cNvSpPr>
            <p:nvPr/>
          </p:nvSpPr>
          <p:spPr bwMode="auto">
            <a:xfrm>
              <a:off x="3225" y="2218"/>
              <a:ext cx="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6249" name="Rectangle 73"/>
            <p:cNvSpPr>
              <a:spLocks noChangeArrowheads="1"/>
            </p:cNvSpPr>
            <p:nvPr/>
          </p:nvSpPr>
          <p:spPr bwMode="auto">
            <a:xfrm>
              <a:off x="2737" y="2415"/>
              <a:ext cx="489" cy="5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06250" name="Text Box 74"/>
            <p:cNvSpPr txBox="1">
              <a:spLocks noChangeArrowheads="1"/>
            </p:cNvSpPr>
            <p:nvPr/>
          </p:nvSpPr>
          <p:spPr bwMode="auto">
            <a:xfrm>
              <a:off x="2745" y="2345"/>
              <a:ext cx="46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endParaRPr lang="en-US" sz="1200" i="0">
                <a:latin typeface="Arial" charset="0"/>
              </a:endParaRPr>
            </a:p>
            <a:p>
              <a:pPr algn="ctr" eaLnBrk="1" hangingPunct="1"/>
              <a:endParaRPr lang="en-US" sz="1200" i="0">
                <a:latin typeface="Arial" charset="0"/>
              </a:endParaRPr>
            </a:p>
            <a:p>
              <a:pPr algn="ctr" eaLnBrk="1" hangingPunct="1"/>
              <a:endParaRPr lang="en-US" sz="1200" i="0">
                <a:latin typeface="Arial" charset="0"/>
              </a:endParaRPr>
            </a:p>
            <a:p>
              <a:pPr algn="ctr" eaLnBrk="1" hangingPunct="1"/>
              <a:r>
                <a:rPr lang="en-US" sz="1200" i="0">
                  <a:latin typeface="Arial" charset="0"/>
                </a:rPr>
                <a:t>link</a:t>
              </a:r>
            </a:p>
            <a:p>
              <a:pPr algn="ctr" eaLnBrk="1" hangingPunct="1"/>
              <a:r>
                <a:rPr lang="en-US" sz="1200" i="0">
                  <a:latin typeface="Arial" charset="0"/>
                </a:rPr>
                <a:t>physical</a:t>
              </a:r>
            </a:p>
          </p:txBody>
        </p:sp>
        <p:sp>
          <p:nvSpPr>
            <p:cNvPr id="306251" name="Line 75"/>
            <p:cNvSpPr>
              <a:spLocks noChangeShapeType="1"/>
            </p:cNvSpPr>
            <p:nvPr/>
          </p:nvSpPr>
          <p:spPr bwMode="auto">
            <a:xfrm>
              <a:off x="2737" y="252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6252" name="Line 76"/>
            <p:cNvSpPr>
              <a:spLocks noChangeShapeType="1"/>
            </p:cNvSpPr>
            <p:nvPr/>
          </p:nvSpPr>
          <p:spPr bwMode="auto">
            <a:xfrm>
              <a:off x="2737" y="2632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6253" name="Line 77"/>
            <p:cNvSpPr>
              <a:spLocks noChangeShapeType="1"/>
            </p:cNvSpPr>
            <p:nvPr/>
          </p:nvSpPr>
          <p:spPr bwMode="auto">
            <a:xfrm>
              <a:off x="2735" y="2721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6254" name="Line 78"/>
            <p:cNvSpPr>
              <a:spLocks noChangeShapeType="1"/>
            </p:cNvSpPr>
            <p:nvPr/>
          </p:nvSpPr>
          <p:spPr bwMode="auto">
            <a:xfrm>
              <a:off x="2733" y="283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6255" name="Rectangle 79"/>
            <p:cNvSpPr>
              <a:spLocks noChangeArrowheads="1"/>
            </p:cNvSpPr>
            <p:nvPr/>
          </p:nvSpPr>
          <p:spPr bwMode="auto">
            <a:xfrm>
              <a:off x="2719" y="2390"/>
              <a:ext cx="518" cy="2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06256" name="Line 80"/>
            <p:cNvSpPr>
              <a:spLocks noChangeShapeType="1"/>
            </p:cNvSpPr>
            <p:nvPr/>
          </p:nvSpPr>
          <p:spPr bwMode="auto">
            <a:xfrm>
              <a:off x="2737" y="2614"/>
              <a:ext cx="0" cy="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6257" name="Line 81"/>
            <p:cNvSpPr>
              <a:spLocks noChangeShapeType="1"/>
            </p:cNvSpPr>
            <p:nvPr/>
          </p:nvSpPr>
          <p:spPr bwMode="auto">
            <a:xfrm>
              <a:off x="3226" y="2614"/>
              <a:ext cx="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6258" name="Rectangle 82"/>
            <p:cNvSpPr>
              <a:spLocks noChangeArrowheads="1"/>
            </p:cNvSpPr>
            <p:nvPr/>
          </p:nvSpPr>
          <p:spPr bwMode="auto">
            <a:xfrm>
              <a:off x="2736" y="1778"/>
              <a:ext cx="490" cy="431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06259" name="Rectangle 83"/>
            <p:cNvSpPr>
              <a:spLocks noChangeArrowheads="1"/>
            </p:cNvSpPr>
            <p:nvPr/>
          </p:nvSpPr>
          <p:spPr bwMode="auto">
            <a:xfrm>
              <a:off x="2733" y="2721"/>
              <a:ext cx="489" cy="219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aphicFrame>
        <p:nvGraphicFramePr>
          <p:cNvPr id="306261" name="Object 85"/>
          <p:cNvGraphicFramePr>
            <a:graphicFrameLocks noChangeAspect="1"/>
          </p:cNvGraphicFramePr>
          <p:nvPr/>
        </p:nvGraphicFramePr>
        <p:xfrm>
          <a:off x="7467600" y="1854200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6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1854200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6262" name="Picture 8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0" y="5173663"/>
            <a:ext cx="1350963" cy="135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6263" name="Picture 8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650" y="5453063"/>
            <a:ext cx="11430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520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0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Adaptors Communicating</a:t>
            </a:r>
          </a:p>
        </p:txBody>
      </p:sp>
      <p:sp>
        <p:nvSpPr>
          <p:cNvPr id="6707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25450" y="4275138"/>
            <a:ext cx="4067175" cy="1935162"/>
          </a:xfrm>
        </p:spPr>
        <p:txBody>
          <a:bodyPr/>
          <a:lstStyle/>
          <a:p>
            <a:r>
              <a:rPr lang="en-US" sz="2400"/>
              <a:t>sending side:</a:t>
            </a:r>
          </a:p>
          <a:p>
            <a:pPr lvl="1"/>
            <a:r>
              <a:rPr lang="en-US" sz="2000"/>
              <a:t>encapsulates datagram in frame</a:t>
            </a:r>
          </a:p>
          <a:p>
            <a:pPr lvl="1"/>
            <a:r>
              <a:rPr lang="en-US" sz="2000"/>
              <a:t>adds error checking bits, rdt, flow control, etc.</a:t>
            </a:r>
          </a:p>
        </p:txBody>
      </p:sp>
      <p:sp>
        <p:nvSpPr>
          <p:cNvPr id="67072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508500" y="4273550"/>
            <a:ext cx="4090988" cy="1851025"/>
          </a:xfrm>
        </p:spPr>
        <p:txBody>
          <a:bodyPr/>
          <a:lstStyle/>
          <a:p>
            <a:r>
              <a:rPr lang="en-US" sz="2400"/>
              <a:t>receiving side</a:t>
            </a:r>
          </a:p>
          <a:p>
            <a:pPr lvl="1"/>
            <a:r>
              <a:rPr lang="en-US" sz="2000"/>
              <a:t>looks for errors, rdt, flow control, etc</a:t>
            </a:r>
          </a:p>
          <a:p>
            <a:pPr lvl="1"/>
            <a:r>
              <a:rPr lang="en-US" sz="2000"/>
              <a:t>extracts datagram, passes to upper layer at receiving side</a:t>
            </a:r>
          </a:p>
          <a:p>
            <a:endParaRPr lang="en-US" sz="2400"/>
          </a:p>
        </p:txBody>
      </p:sp>
      <p:sp>
        <p:nvSpPr>
          <p:cNvPr id="40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5: DataLink Layer</a:t>
            </a:r>
          </a:p>
        </p:txBody>
      </p:sp>
      <p:sp>
        <p:nvSpPr>
          <p:cNvPr id="41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AB694374-7D39-4DC4-A699-EB1B34510C94}" type="slidenum">
              <a:rPr lang="en-US"/>
              <a:pPr/>
              <a:t>7</a:t>
            </a:fld>
            <a:endParaRPr lang="en-US"/>
          </a:p>
        </p:txBody>
      </p:sp>
      <p:sp>
        <p:nvSpPr>
          <p:cNvPr id="670747" name="Rectangle 27"/>
          <p:cNvSpPr>
            <a:spLocks noChangeArrowheads="1"/>
          </p:cNvSpPr>
          <p:nvPr/>
        </p:nvSpPr>
        <p:spPr bwMode="auto">
          <a:xfrm>
            <a:off x="4113213" y="3394075"/>
            <a:ext cx="1444625" cy="212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70748" name="Rectangle 28"/>
          <p:cNvSpPr>
            <a:spLocks noChangeArrowheads="1"/>
          </p:cNvSpPr>
          <p:nvPr/>
        </p:nvSpPr>
        <p:spPr bwMode="auto">
          <a:xfrm>
            <a:off x="1957388" y="1373188"/>
            <a:ext cx="1944687" cy="1770062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70749" name="Line 29"/>
          <p:cNvSpPr>
            <a:spLocks noChangeShapeType="1"/>
          </p:cNvSpPr>
          <p:nvPr/>
        </p:nvSpPr>
        <p:spPr bwMode="auto">
          <a:xfrm>
            <a:off x="2052638" y="18923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70750" name="Rectangle 30"/>
          <p:cNvSpPr>
            <a:spLocks noChangeArrowheads="1"/>
          </p:cNvSpPr>
          <p:nvPr/>
        </p:nvSpPr>
        <p:spPr bwMode="auto">
          <a:xfrm>
            <a:off x="2193925" y="2212975"/>
            <a:ext cx="1187450" cy="8667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70751" name="Rectangle 31"/>
          <p:cNvSpPr>
            <a:spLocks noChangeArrowheads="1"/>
          </p:cNvSpPr>
          <p:nvPr/>
        </p:nvSpPr>
        <p:spPr bwMode="auto">
          <a:xfrm>
            <a:off x="2435225" y="2773363"/>
            <a:ext cx="704850" cy="225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70752" name="Rectangle 32"/>
          <p:cNvSpPr>
            <a:spLocks noChangeArrowheads="1"/>
          </p:cNvSpPr>
          <p:nvPr/>
        </p:nvSpPr>
        <p:spPr bwMode="auto">
          <a:xfrm>
            <a:off x="2435225" y="230187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200" i="0">
                <a:latin typeface="Arial" charset="0"/>
              </a:rPr>
              <a:t>controller</a:t>
            </a:r>
          </a:p>
        </p:txBody>
      </p:sp>
      <p:sp>
        <p:nvSpPr>
          <p:cNvPr id="670753" name="Line 33"/>
          <p:cNvSpPr>
            <a:spLocks noChangeShapeType="1"/>
          </p:cNvSpPr>
          <p:nvPr/>
        </p:nvSpPr>
        <p:spPr bwMode="auto">
          <a:xfrm>
            <a:off x="2346325" y="2055813"/>
            <a:ext cx="1438275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70754" name="Line 34"/>
          <p:cNvSpPr>
            <a:spLocks noChangeShapeType="1"/>
          </p:cNvSpPr>
          <p:nvPr/>
        </p:nvSpPr>
        <p:spPr bwMode="auto">
          <a:xfrm flipV="1">
            <a:off x="2763838" y="2062163"/>
            <a:ext cx="0" cy="239712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70755" name="Rectangle 35"/>
          <p:cNvSpPr>
            <a:spLocks noChangeArrowheads="1"/>
          </p:cNvSpPr>
          <p:nvPr/>
        </p:nvSpPr>
        <p:spPr bwMode="auto">
          <a:xfrm>
            <a:off x="2228850" y="150177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 sz="1400" i="0">
              <a:latin typeface="Arial" charset="0"/>
            </a:endParaRPr>
          </a:p>
        </p:txBody>
      </p:sp>
      <p:sp>
        <p:nvSpPr>
          <p:cNvPr id="670756" name="Rectangle 36"/>
          <p:cNvSpPr>
            <a:spLocks noChangeArrowheads="1"/>
          </p:cNvSpPr>
          <p:nvPr/>
        </p:nvSpPr>
        <p:spPr bwMode="auto">
          <a:xfrm>
            <a:off x="3095625" y="1503363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 sz="1400" i="0">
              <a:latin typeface="Arial" charset="0"/>
            </a:endParaRPr>
          </a:p>
        </p:txBody>
      </p:sp>
      <p:sp>
        <p:nvSpPr>
          <p:cNvPr id="670757" name="Line 37"/>
          <p:cNvSpPr>
            <a:spLocks noChangeShapeType="1"/>
          </p:cNvSpPr>
          <p:nvPr/>
        </p:nvSpPr>
        <p:spPr bwMode="auto">
          <a:xfrm flipH="1" flipV="1">
            <a:off x="2551113" y="1917700"/>
            <a:ext cx="1587" cy="138113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70758" name="Line 38"/>
          <p:cNvSpPr>
            <a:spLocks noChangeShapeType="1"/>
          </p:cNvSpPr>
          <p:nvPr/>
        </p:nvSpPr>
        <p:spPr bwMode="auto">
          <a:xfrm flipH="1" flipV="1">
            <a:off x="3475038" y="1920875"/>
            <a:ext cx="0" cy="136525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70759" name="Rectangle 39"/>
          <p:cNvSpPr>
            <a:spLocks noChangeArrowheads="1"/>
          </p:cNvSpPr>
          <p:nvPr/>
        </p:nvSpPr>
        <p:spPr bwMode="auto">
          <a:xfrm>
            <a:off x="5832475" y="1430338"/>
            <a:ext cx="1944688" cy="1731962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70760" name="Rectangle 40"/>
          <p:cNvSpPr>
            <a:spLocks noChangeArrowheads="1"/>
          </p:cNvSpPr>
          <p:nvPr/>
        </p:nvSpPr>
        <p:spPr bwMode="auto">
          <a:xfrm>
            <a:off x="6069013" y="2232025"/>
            <a:ext cx="1187450" cy="8667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70761" name="Rectangle 41"/>
          <p:cNvSpPr>
            <a:spLocks noChangeArrowheads="1"/>
          </p:cNvSpPr>
          <p:nvPr/>
        </p:nvSpPr>
        <p:spPr bwMode="auto">
          <a:xfrm>
            <a:off x="6310313" y="2792413"/>
            <a:ext cx="703262" cy="225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70762" name="Rectangle 42"/>
          <p:cNvSpPr>
            <a:spLocks noChangeArrowheads="1"/>
          </p:cNvSpPr>
          <p:nvPr/>
        </p:nvSpPr>
        <p:spPr bwMode="auto">
          <a:xfrm>
            <a:off x="6310313" y="232092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200" i="0">
                <a:latin typeface="Arial" charset="0"/>
              </a:rPr>
              <a:t>controller</a:t>
            </a:r>
          </a:p>
        </p:txBody>
      </p:sp>
      <p:sp>
        <p:nvSpPr>
          <p:cNvPr id="670763" name="Line 43"/>
          <p:cNvSpPr>
            <a:spLocks noChangeShapeType="1"/>
          </p:cNvSpPr>
          <p:nvPr/>
        </p:nvSpPr>
        <p:spPr bwMode="auto">
          <a:xfrm>
            <a:off x="6221413" y="2074863"/>
            <a:ext cx="1438275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70764" name="Line 44"/>
          <p:cNvSpPr>
            <a:spLocks noChangeShapeType="1"/>
          </p:cNvSpPr>
          <p:nvPr/>
        </p:nvSpPr>
        <p:spPr bwMode="auto">
          <a:xfrm flipV="1">
            <a:off x="6638925" y="2081213"/>
            <a:ext cx="0" cy="239712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70765" name="Rectangle 45"/>
          <p:cNvSpPr>
            <a:spLocks noChangeArrowheads="1"/>
          </p:cNvSpPr>
          <p:nvPr/>
        </p:nvSpPr>
        <p:spPr bwMode="auto">
          <a:xfrm>
            <a:off x="6103938" y="152082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 sz="1400" i="0">
              <a:latin typeface="Arial" charset="0"/>
            </a:endParaRPr>
          </a:p>
        </p:txBody>
      </p:sp>
      <p:sp>
        <p:nvSpPr>
          <p:cNvPr id="670766" name="Rectangle 46"/>
          <p:cNvSpPr>
            <a:spLocks noChangeArrowheads="1"/>
          </p:cNvSpPr>
          <p:nvPr/>
        </p:nvSpPr>
        <p:spPr bwMode="auto">
          <a:xfrm>
            <a:off x="6970713" y="1522413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 sz="1400" i="0">
              <a:latin typeface="Arial" charset="0"/>
            </a:endParaRPr>
          </a:p>
        </p:txBody>
      </p:sp>
      <p:sp>
        <p:nvSpPr>
          <p:cNvPr id="670767" name="Line 47"/>
          <p:cNvSpPr>
            <a:spLocks noChangeShapeType="1"/>
          </p:cNvSpPr>
          <p:nvPr/>
        </p:nvSpPr>
        <p:spPr bwMode="auto">
          <a:xfrm flipH="1" flipV="1">
            <a:off x="6426200" y="1936750"/>
            <a:ext cx="1588" cy="138113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70768" name="Line 48"/>
          <p:cNvSpPr>
            <a:spLocks noChangeShapeType="1"/>
          </p:cNvSpPr>
          <p:nvPr/>
        </p:nvSpPr>
        <p:spPr bwMode="auto">
          <a:xfrm flipH="1" flipV="1">
            <a:off x="7350125" y="1939925"/>
            <a:ext cx="0" cy="136525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70769" name="Text Box 49"/>
          <p:cNvSpPr txBox="1">
            <a:spLocks noChangeArrowheads="1"/>
          </p:cNvSpPr>
          <p:nvPr/>
        </p:nvSpPr>
        <p:spPr bwMode="auto">
          <a:xfrm>
            <a:off x="1935163" y="3059113"/>
            <a:ext cx="1335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Arial" charset="0"/>
              </a:rPr>
              <a:t>sending host</a:t>
            </a:r>
          </a:p>
        </p:txBody>
      </p:sp>
      <p:sp>
        <p:nvSpPr>
          <p:cNvPr id="670770" name="Text Box 50"/>
          <p:cNvSpPr txBox="1">
            <a:spLocks noChangeArrowheads="1"/>
          </p:cNvSpPr>
          <p:nvPr/>
        </p:nvSpPr>
        <p:spPr bwMode="auto">
          <a:xfrm>
            <a:off x="5727700" y="3057525"/>
            <a:ext cx="1438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Arial" charset="0"/>
              </a:rPr>
              <a:t>receiving host</a:t>
            </a:r>
          </a:p>
        </p:txBody>
      </p:sp>
      <p:sp>
        <p:nvSpPr>
          <p:cNvPr id="670771" name="Rectangle 51"/>
          <p:cNvSpPr>
            <a:spLocks noChangeArrowheads="1"/>
          </p:cNvSpPr>
          <p:nvPr/>
        </p:nvSpPr>
        <p:spPr bwMode="auto">
          <a:xfrm>
            <a:off x="1512888" y="1966913"/>
            <a:ext cx="717550" cy="169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70772" name="Text Box 52"/>
          <p:cNvSpPr txBox="1">
            <a:spLocks noChangeArrowheads="1"/>
          </p:cNvSpPr>
          <p:nvPr/>
        </p:nvSpPr>
        <p:spPr bwMode="auto">
          <a:xfrm>
            <a:off x="1476375" y="1922463"/>
            <a:ext cx="825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>
                <a:latin typeface="Arial" charset="0"/>
              </a:rPr>
              <a:t>datagram</a:t>
            </a:r>
          </a:p>
        </p:txBody>
      </p:sp>
      <p:sp>
        <p:nvSpPr>
          <p:cNvPr id="670773" name="Line 53"/>
          <p:cNvSpPr>
            <a:spLocks noChangeShapeType="1"/>
          </p:cNvSpPr>
          <p:nvPr/>
        </p:nvSpPr>
        <p:spPr bwMode="auto">
          <a:xfrm>
            <a:off x="5961063" y="1870075"/>
            <a:ext cx="0" cy="392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70774" name="Rectangle 54"/>
          <p:cNvSpPr>
            <a:spLocks noChangeArrowheads="1"/>
          </p:cNvSpPr>
          <p:nvPr/>
        </p:nvSpPr>
        <p:spPr bwMode="auto">
          <a:xfrm>
            <a:off x="5422900" y="1985963"/>
            <a:ext cx="715963" cy="169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70775" name="Text Box 55"/>
          <p:cNvSpPr txBox="1">
            <a:spLocks noChangeArrowheads="1"/>
          </p:cNvSpPr>
          <p:nvPr/>
        </p:nvSpPr>
        <p:spPr bwMode="auto">
          <a:xfrm>
            <a:off x="5386388" y="1941513"/>
            <a:ext cx="823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>
                <a:latin typeface="Arial" charset="0"/>
              </a:rPr>
              <a:t>datagram</a:t>
            </a:r>
          </a:p>
        </p:txBody>
      </p:sp>
      <p:sp>
        <p:nvSpPr>
          <p:cNvPr id="670776" name="Freeform 56"/>
          <p:cNvSpPr>
            <a:spLocks/>
          </p:cNvSpPr>
          <p:nvPr/>
        </p:nvSpPr>
        <p:spPr bwMode="auto">
          <a:xfrm>
            <a:off x="2768600" y="2903538"/>
            <a:ext cx="3883025" cy="447675"/>
          </a:xfrm>
          <a:custGeom>
            <a:avLst/>
            <a:gdLst>
              <a:gd name="T0" fmla="*/ 0 w 2597"/>
              <a:gd name="T1" fmla="*/ 0 h 384"/>
              <a:gd name="T2" fmla="*/ 0 w 2597"/>
              <a:gd name="T3" fmla="*/ 384 h 384"/>
              <a:gd name="T4" fmla="*/ 2597 w 2597"/>
              <a:gd name="T5" fmla="*/ 384 h 384"/>
              <a:gd name="T6" fmla="*/ 2597 w 2597"/>
              <a:gd name="T7" fmla="*/ 18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97" h="384">
                <a:moveTo>
                  <a:pt x="0" y="0"/>
                </a:moveTo>
                <a:lnTo>
                  <a:pt x="0" y="384"/>
                </a:lnTo>
                <a:lnTo>
                  <a:pt x="2597" y="384"/>
                </a:lnTo>
                <a:lnTo>
                  <a:pt x="2597" y="1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70777" name="Rectangle 57"/>
          <p:cNvSpPr>
            <a:spLocks noChangeArrowheads="1"/>
          </p:cNvSpPr>
          <p:nvPr/>
        </p:nvSpPr>
        <p:spPr bwMode="auto">
          <a:xfrm>
            <a:off x="4681538" y="3419475"/>
            <a:ext cx="717550" cy="169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70778" name="Text Box 58"/>
          <p:cNvSpPr txBox="1">
            <a:spLocks noChangeArrowheads="1"/>
          </p:cNvSpPr>
          <p:nvPr/>
        </p:nvSpPr>
        <p:spPr bwMode="auto">
          <a:xfrm>
            <a:off x="4654550" y="3375025"/>
            <a:ext cx="823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>
                <a:latin typeface="Arial" charset="0"/>
              </a:rPr>
              <a:t>datagram</a:t>
            </a:r>
          </a:p>
        </p:txBody>
      </p:sp>
      <p:sp>
        <p:nvSpPr>
          <p:cNvPr id="670779" name="Line 59"/>
          <p:cNvSpPr>
            <a:spLocks noChangeShapeType="1"/>
          </p:cNvSpPr>
          <p:nvPr/>
        </p:nvSpPr>
        <p:spPr bwMode="auto">
          <a:xfrm>
            <a:off x="5654675" y="3511550"/>
            <a:ext cx="276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70780" name="Text Box 60"/>
          <p:cNvSpPr txBox="1">
            <a:spLocks noChangeArrowheads="1"/>
          </p:cNvSpPr>
          <p:nvPr/>
        </p:nvSpPr>
        <p:spPr bwMode="auto">
          <a:xfrm>
            <a:off x="2244725" y="3668713"/>
            <a:ext cx="704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Arial" charset="0"/>
              </a:rPr>
              <a:t>frame</a:t>
            </a:r>
          </a:p>
        </p:txBody>
      </p:sp>
      <p:sp>
        <p:nvSpPr>
          <p:cNvPr id="670781" name="Line 61"/>
          <p:cNvSpPr>
            <a:spLocks noChangeShapeType="1"/>
          </p:cNvSpPr>
          <p:nvPr/>
        </p:nvSpPr>
        <p:spPr bwMode="auto">
          <a:xfrm flipV="1">
            <a:off x="2873375" y="3575050"/>
            <a:ext cx="1155700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1544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150"/>
            <a:ext cx="7772400" cy="1143000"/>
          </a:xfrm>
        </p:spPr>
        <p:txBody>
          <a:bodyPr/>
          <a:lstStyle/>
          <a:p>
            <a:r>
              <a:rPr lang="en-US" sz="3200" dirty="0"/>
              <a:t>LINK TYPES</a:t>
            </a:r>
            <a:endParaRPr lang="en-US" dirty="0"/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054100"/>
            <a:ext cx="7772400" cy="32924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dirty="0"/>
              <a:t>Two fundamental types: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Point-to-point (physical or virtual)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PPP, </a:t>
            </a:r>
            <a:r>
              <a:rPr lang="en-US" sz="2000" dirty="0" err="1"/>
              <a:t>PPPoA</a:t>
            </a:r>
            <a:r>
              <a:rPr lang="en-US" sz="2000" dirty="0"/>
              <a:t>, </a:t>
            </a:r>
            <a:r>
              <a:rPr lang="en-US" sz="2000" dirty="0" err="1"/>
              <a:t>PPPoE</a:t>
            </a:r>
            <a:r>
              <a:rPr lang="en-US" sz="20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broadcast</a:t>
            </a:r>
            <a:r>
              <a:rPr lang="en-US" sz="2400" dirty="0"/>
              <a:t> (shared medium: space, wires, also virtual)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Ethernet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802.11 wireless LAN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802.11q (Virtual LANs)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Broadcast links are evidently a challenge for confidentiality and integrity</a:t>
            </a:r>
            <a:endParaRPr lang="en-US" sz="2400" i="1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23554" name="Segnaposto piè di pagina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5: DataLink Layer</a:t>
            </a:r>
          </a:p>
        </p:txBody>
      </p:sp>
      <p:sp>
        <p:nvSpPr>
          <p:cNvPr id="2355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5-</a:t>
            </a:r>
            <a:fld id="{9841DDA2-DD89-48B7-80C8-296C86FCCBFD}" type="slidenum">
              <a:rPr lang="en-US" u="none" smtClean="0">
                <a:latin typeface="Arial" charset="0"/>
              </a:rPr>
              <a:pPr/>
              <a:t>8</a:t>
            </a:fld>
            <a:endParaRPr lang="en-US" u="none">
              <a:latin typeface="Arial" charset="0"/>
            </a:endParaRPr>
          </a:p>
        </p:txBody>
      </p:sp>
      <p:pic>
        <p:nvPicPr>
          <p:cNvPr id="167940" name="Picture 4" descr="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4541838"/>
            <a:ext cx="5800725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6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FRAME STRUCTURE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Addresses:</a:t>
            </a:r>
            <a:r>
              <a:rPr lang="en-US" sz="2400" dirty="0"/>
              <a:t> 6 bytes</a:t>
            </a:r>
          </a:p>
          <a:p>
            <a:pPr lvl="1"/>
            <a:r>
              <a:rPr lang="en-US" sz="2000" dirty="0"/>
              <a:t>NICs process incoming frames only if </a:t>
            </a:r>
            <a:r>
              <a:rPr lang="en-US" sz="2000" dirty="0" err="1"/>
              <a:t>Dst</a:t>
            </a:r>
            <a:r>
              <a:rPr lang="en-US" sz="2000" dirty="0"/>
              <a:t> MAC corresponds to the NICs MAC, or to a broadcast address (</a:t>
            </a:r>
            <a:r>
              <a:rPr lang="en-US" sz="2000" dirty="0" err="1"/>
              <a:t>ff:ff:ff:ff:ff:ff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Otherwise the NIC </a:t>
            </a:r>
            <a:r>
              <a:rPr lang="en-US" sz="2000" b="1" dirty="0"/>
              <a:t>should</a:t>
            </a:r>
            <a:r>
              <a:rPr lang="en-US" sz="2000" dirty="0"/>
              <a:t> discard the frame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Type:</a:t>
            </a:r>
            <a:r>
              <a:rPr lang="en-US" sz="2400" dirty="0"/>
              <a:t> code of transported layer 3 protocol (e.g. IP, IPv6, others were and are possible)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CRC:</a:t>
            </a:r>
            <a:r>
              <a:rPr lang="en-US" sz="2400" dirty="0"/>
              <a:t> checked by receiver. Frame should be discarded if CRC not corresponding. Not cryptographic. Can be counterfeited.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6866" name="Segnaposto piè di pagina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5: DataLink Layer</a:t>
            </a:r>
          </a:p>
        </p:txBody>
      </p:sp>
      <p:sp>
        <p:nvSpPr>
          <p:cNvPr id="36867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5-</a:t>
            </a:r>
            <a:fld id="{3F93FB50-5A44-46A5-A886-1073F45836E5}" type="slidenum">
              <a:rPr lang="en-US" u="none" smtClean="0">
                <a:latin typeface="Arial" charset="0"/>
              </a:rPr>
              <a:pPr/>
              <a:t>9</a:t>
            </a:fld>
            <a:endParaRPr lang="en-US" u="none">
              <a:latin typeface="Arial" charset="0"/>
            </a:endParaRPr>
          </a:p>
        </p:txBody>
      </p:sp>
      <p:pic>
        <p:nvPicPr>
          <p:cNvPr id="36870" name="Picture 4" descr="552 Ethernet fra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20" y="5262245"/>
            <a:ext cx="7558088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8838</TotalTime>
  <Words>2629</Words>
  <Application>Microsoft Office PowerPoint</Application>
  <PresentationFormat>Presentazione su schermo (4:3)</PresentationFormat>
  <Paragraphs>750</Paragraphs>
  <Slides>57</Slides>
  <Notes>53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57</vt:i4>
      </vt:variant>
    </vt:vector>
  </HeadingPairs>
  <TitlesOfParts>
    <vt:vector size="66" baseType="lpstr">
      <vt:lpstr>Arial</vt:lpstr>
      <vt:lpstr>Calibri</vt:lpstr>
      <vt:lpstr>Comic Sans MS</vt:lpstr>
      <vt:lpstr>Courier New</vt:lpstr>
      <vt:lpstr>Tahoma</vt:lpstr>
      <vt:lpstr>Times New Roman</vt:lpstr>
      <vt:lpstr>ZapfDingbats</vt:lpstr>
      <vt:lpstr>Tema di Office</vt:lpstr>
      <vt:lpstr>Clip</vt:lpstr>
      <vt:lpstr>Link Layer SECURITY</vt:lpstr>
      <vt:lpstr>Protocol Stacks</vt:lpstr>
      <vt:lpstr>Link Layer: Introduction</vt:lpstr>
      <vt:lpstr>Link layer: context</vt:lpstr>
      <vt:lpstr>Link Layer Services</vt:lpstr>
      <vt:lpstr>Where is the link layer implemented?</vt:lpstr>
      <vt:lpstr>Adaptors Communicating</vt:lpstr>
      <vt:lpstr>LINK TYPES</vt:lpstr>
      <vt:lpstr>ETHERNET FRAME STRUCTURE</vt:lpstr>
      <vt:lpstr>MAC Addresses</vt:lpstr>
      <vt:lpstr>ARP: Address Resolution Protocol</vt:lpstr>
      <vt:lpstr>Routing between two LANs</vt:lpstr>
      <vt:lpstr>Presentazione standard di PowerPoint</vt:lpstr>
      <vt:lpstr>ARP Poisoning in LAN</vt:lpstr>
      <vt:lpstr>ARP poisoning in LAN</vt:lpstr>
      <vt:lpstr>Half mitm</vt:lpstr>
      <vt:lpstr>Countermeasures </vt:lpstr>
      <vt:lpstr>Hubs</vt:lpstr>
      <vt:lpstr>Typical Switch workflow</vt:lpstr>
      <vt:lpstr>Example</vt:lpstr>
      <vt:lpstr>Switch example</vt:lpstr>
      <vt:lpstr>Port Stealing: example</vt:lpstr>
      <vt:lpstr>MAC Spoofing / Flooding</vt:lpstr>
      <vt:lpstr>Broadcast attacks</vt:lpstr>
      <vt:lpstr>COUNTERMEASURES</vt:lpstr>
      <vt:lpstr>Other Local MITM Attacks DNS spoofing</vt:lpstr>
      <vt:lpstr>Local attacks DNS spoofing - countermeasures</vt:lpstr>
      <vt:lpstr>Local to remote attacks (1) DHCP spoofing</vt:lpstr>
      <vt:lpstr>Local to remote attacks (1) DHCP spoofing - countermeasures</vt:lpstr>
      <vt:lpstr>Local to remote attacks (2) ICMP redirect</vt:lpstr>
      <vt:lpstr>Wireless L2 Security</vt:lpstr>
      <vt:lpstr>802.11 frame: Addressing</vt:lpstr>
      <vt:lpstr>Presentazione standard di PowerPoint</vt:lpstr>
      <vt:lpstr>Presentazione standard di PowerPoint</vt:lpstr>
      <vt:lpstr>802.11: BSS &amp; ESS</vt:lpstr>
      <vt:lpstr>Channel allocation</vt:lpstr>
      <vt:lpstr>Presentazione standard di PowerPoint</vt:lpstr>
      <vt:lpstr>WLAN open</vt:lpstr>
      <vt:lpstr>Rogue ESSIDs</vt:lpstr>
      <vt:lpstr>Wep Frame Format</vt:lpstr>
      <vt:lpstr>WLAN WEP</vt:lpstr>
      <vt:lpstr>WEP Authentication (open)</vt:lpstr>
      <vt:lpstr>WEP Shared key authentication</vt:lpstr>
      <vt:lpstr>WEP weaknesses</vt:lpstr>
      <vt:lpstr>WPA: TKIP encryption scheme </vt:lpstr>
      <vt:lpstr>WPA Personal</vt:lpstr>
      <vt:lpstr>Key hierarchy</vt:lpstr>
      <vt:lpstr>WPA Enterprise </vt:lpstr>
      <vt:lpstr>802.1x Authentication steps</vt:lpstr>
      <vt:lpstr>Step 1: pre-auth</vt:lpstr>
      <vt:lpstr>Step 2: Authentication</vt:lpstr>
      <vt:lpstr>WPA-Personal</vt:lpstr>
      <vt:lpstr>Step 3: WPA Authorization process</vt:lpstr>
      <vt:lpstr>CVE-2012-4366 </vt:lpstr>
      <vt:lpstr>WPA3</vt:lpstr>
      <vt:lpstr>Other Things to know</vt:lpstr>
      <vt:lpstr>Summary: Wired &amp; Wireless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Edition, Chapter 5</dc:title>
  <dc:creator>Jim Kurose and Keith Ross</dc:creator>
  <cp:lastModifiedBy>Giovambattista Ianni</cp:lastModifiedBy>
  <cp:revision>317</cp:revision>
  <cp:lastPrinted>2000-10-23T11:49:35Z</cp:lastPrinted>
  <dcterms:created xsi:type="dcterms:W3CDTF">1999-10-08T19:08:27Z</dcterms:created>
  <dcterms:modified xsi:type="dcterms:W3CDTF">2019-11-14T10:28:11Z</dcterms:modified>
</cp:coreProperties>
</file>