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82" r:id="rId4"/>
    <p:sldId id="259" r:id="rId5"/>
    <p:sldId id="267" r:id="rId6"/>
    <p:sldId id="260" r:id="rId7"/>
    <p:sldId id="285" r:id="rId8"/>
    <p:sldId id="286" r:id="rId9"/>
    <p:sldId id="264" r:id="rId10"/>
    <p:sldId id="266" r:id="rId11"/>
    <p:sldId id="268" r:id="rId12"/>
    <p:sldId id="269" r:id="rId13"/>
    <p:sldId id="280" r:id="rId14"/>
    <p:sldId id="270" r:id="rId15"/>
    <p:sldId id="271" r:id="rId16"/>
    <p:sldId id="273" r:id="rId17"/>
    <p:sldId id="274" r:id="rId18"/>
    <p:sldId id="281" r:id="rId19"/>
    <p:sldId id="272" r:id="rId20"/>
    <p:sldId id="283" r:id="rId21"/>
    <p:sldId id="284" r:id="rId22"/>
    <p:sldId id="276" r:id="rId23"/>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2223" y="-53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8AF930-87BE-4549-A766-553372BDEF52}" type="doc">
      <dgm:prSet loTypeId="urn:microsoft.com/office/officeart/2005/8/layout/balance1" loCatId="relationship" qsTypeId="urn:microsoft.com/office/officeart/2005/8/quickstyle/simple1" qsCatId="simple" csTypeId="urn:microsoft.com/office/officeart/2005/8/colors/colorful1#1" csCatId="colorful" phldr="1"/>
      <dgm:spPr/>
      <dgm:t>
        <a:bodyPr/>
        <a:lstStyle/>
        <a:p>
          <a:endParaRPr lang="it-IT"/>
        </a:p>
      </dgm:t>
    </dgm:pt>
    <dgm:pt modelId="{5FB79C3D-F9D4-450B-87F3-822578F8AEE8}">
      <dgm:prSet phldrT="[Testo]"/>
      <dgm:spPr/>
      <dgm:t>
        <a:bodyPr/>
        <a:lstStyle/>
        <a:p>
          <a:r>
            <a:rPr lang="it-IT" dirty="0" smtClean="0">
              <a:solidFill>
                <a:schemeClr val="bg1">
                  <a:lumMod val="50000"/>
                </a:schemeClr>
              </a:solidFill>
            </a:rPr>
            <a:t>R</a:t>
          </a:r>
          <a:endParaRPr lang="it-IT" dirty="0">
            <a:solidFill>
              <a:schemeClr val="bg1">
                <a:lumMod val="50000"/>
              </a:schemeClr>
            </a:solidFill>
          </a:endParaRPr>
        </a:p>
      </dgm:t>
    </dgm:pt>
    <dgm:pt modelId="{05F13A74-5197-491E-93DA-7811F9AED929}" type="parTrans" cxnId="{EAE8AF9E-E9DA-4F71-93A2-A724F8E5C812}">
      <dgm:prSet/>
      <dgm:spPr/>
      <dgm:t>
        <a:bodyPr/>
        <a:lstStyle/>
        <a:p>
          <a:endParaRPr lang="it-IT"/>
        </a:p>
      </dgm:t>
    </dgm:pt>
    <dgm:pt modelId="{DE70D980-A477-4596-9E5D-9F489DDC7405}" type="sibTrans" cxnId="{EAE8AF9E-E9DA-4F71-93A2-A724F8E5C812}">
      <dgm:prSet/>
      <dgm:spPr/>
      <dgm:t>
        <a:bodyPr/>
        <a:lstStyle/>
        <a:p>
          <a:endParaRPr lang="it-IT"/>
        </a:p>
      </dgm:t>
    </dgm:pt>
    <dgm:pt modelId="{79272711-A2B3-4648-AD58-26D85E01CD7A}">
      <dgm:prSet phldrT="[Testo]"/>
      <dgm:spPr/>
      <dgm:t>
        <a:bodyPr/>
        <a:lstStyle/>
        <a:p>
          <a:r>
            <a:rPr lang="it-IT" dirty="0" smtClean="0">
              <a:solidFill>
                <a:schemeClr val="bg1">
                  <a:lumMod val="50000"/>
                </a:schemeClr>
              </a:solidFill>
            </a:rPr>
            <a:t>L</a:t>
          </a:r>
          <a:endParaRPr lang="it-IT" dirty="0">
            <a:solidFill>
              <a:schemeClr val="bg1">
                <a:lumMod val="50000"/>
              </a:schemeClr>
            </a:solidFill>
          </a:endParaRPr>
        </a:p>
      </dgm:t>
    </dgm:pt>
    <dgm:pt modelId="{5167B42C-D701-4786-BCFF-C609B49591F0}" type="sibTrans" cxnId="{5EA4D8C5-493B-4047-BF7C-63AAE57E2B82}">
      <dgm:prSet/>
      <dgm:spPr/>
      <dgm:t>
        <a:bodyPr/>
        <a:lstStyle/>
        <a:p>
          <a:endParaRPr lang="it-IT"/>
        </a:p>
      </dgm:t>
    </dgm:pt>
    <dgm:pt modelId="{FB5B3B3B-CD87-4F55-AA96-7A69E5B765E7}" type="parTrans" cxnId="{5EA4D8C5-493B-4047-BF7C-63AAE57E2B82}">
      <dgm:prSet/>
      <dgm:spPr/>
      <dgm:t>
        <a:bodyPr/>
        <a:lstStyle/>
        <a:p>
          <a:endParaRPr lang="it-IT"/>
        </a:p>
      </dgm:t>
    </dgm:pt>
    <dgm:pt modelId="{A77AC49E-EB8F-4B71-8855-B16C830D1F21}">
      <dgm:prSet phldrT="[Testo]"/>
      <dgm:spPr/>
      <dgm:t>
        <a:bodyPr/>
        <a:lstStyle/>
        <a:p>
          <a:r>
            <a:rPr lang="it-IT" dirty="0" smtClean="0">
              <a:solidFill>
                <a:schemeClr val="bg1">
                  <a:lumMod val="50000"/>
                </a:schemeClr>
              </a:solidFill>
            </a:rPr>
            <a:t> €€€€</a:t>
          </a:r>
          <a:endParaRPr lang="it-IT" dirty="0">
            <a:solidFill>
              <a:schemeClr val="bg1">
                <a:lumMod val="50000"/>
              </a:schemeClr>
            </a:solidFill>
          </a:endParaRPr>
        </a:p>
      </dgm:t>
    </dgm:pt>
    <dgm:pt modelId="{3497FD02-0031-40F9-9D6B-B343F0045069}" type="sibTrans" cxnId="{F3511D1B-21CC-4481-833E-DF29FD23B610}">
      <dgm:prSet/>
      <dgm:spPr/>
      <dgm:t>
        <a:bodyPr/>
        <a:lstStyle/>
        <a:p>
          <a:endParaRPr lang="it-IT"/>
        </a:p>
      </dgm:t>
    </dgm:pt>
    <dgm:pt modelId="{5CD885BF-C92D-4D4B-BF22-B0F2CAF97A4F}" type="parTrans" cxnId="{F3511D1B-21CC-4481-833E-DF29FD23B610}">
      <dgm:prSet/>
      <dgm:spPr/>
      <dgm:t>
        <a:bodyPr/>
        <a:lstStyle/>
        <a:p>
          <a:endParaRPr lang="it-IT"/>
        </a:p>
      </dgm:t>
    </dgm:pt>
    <dgm:pt modelId="{0C1A543F-9269-4F76-A3F0-F264EBAC1135}">
      <dgm:prSet phldrT="[Testo]"/>
      <dgm:spPr/>
      <dgm:t>
        <a:bodyPr/>
        <a:lstStyle/>
        <a:p>
          <a:r>
            <a:rPr lang="it-IT" dirty="0" smtClean="0">
              <a:solidFill>
                <a:schemeClr val="bg1">
                  <a:lumMod val="50000"/>
                </a:schemeClr>
              </a:solidFill>
            </a:rPr>
            <a:t>S</a:t>
          </a:r>
          <a:endParaRPr lang="it-IT" dirty="0">
            <a:solidFill>
              <a:schemeClr val="bg1">
                <a:lumMod val="50000"/>
              </a:schemeClr>
            </a:solidFill>
          </a:endParaRPr>
        </a:p>
      </dgm:t>
    </dgm:pt>
    <dgm:pt modelId="{ACE43323-D7F5-45B9-9E84-F6E0D4744B1D}" type="sibTrans" cxnId="{F7AF4D0C-5FD6-4647-A776-419BC7008F4B}">
      <dgm:prSet/>
      <dgm:spPr/>
      <dgm:t>
        <a:bodyPr/>
        <a:lstStyle/>
        <a:p>
          <a:endParaRPr lang="it-IT"/>
        </a:p>
      </dgm:t>
    </dgm:pt>
    <dgm:pt modelId="{E503FA15-A7E9-4CF9-BBF5-B47FF5C4E2C7}" type="parTrans" cxnId="{F7AF4D0C-5FD6-4647-A776-419BC7008F4B}">
      <dgm:prSet/>
      <dgm:spPr/>
      <dgm:t>
        <a:bodyPr/>
        <a:lstStyle/>
        <a:p>
          <a:endParaRPr lang="it-IT"/>
        </a:p>
      </dgm:t>
    </dgm:pt>
    <dgm:pt modelId="{A3FCD77E-EBFD-410B-9DDF-E209AC61AF97}">
      <dgm:prSet phldrT="[Testo]"/>
      <dgm:spPr/>
      <dgm:t>
        <a:bodyPr/>
        <a:lstStyle/>
        <a:p>
          <a:r>
            <a:rPr lang="it-IT" dirty="0" smtClean="0">
              <a:solidFill>
                <a:schemeClr val="bg1">
                  <a:lumMod val="50000"/>
                </a:schemeClr>
              </a:solidFill>
            </a:rPr>
            <a:t> €€</a:t>
          </a:r>
          <a:endParaRPr lang="it-IT" dirty="0">
            <a:solidFill>
              <a:schemeClr val="bg1">
                <a:lumMod val="50000"/>
              </a:schemeClr>
            </a:solidFill>
          </a:endParaRPr>
        </a:p>
      </dgm:t>
    </dgm:pt>
    <dgm:pt modelId="{1766A7F8-D485-4CA7-9FDA-6048FF7C95A3}" type="sibTrans" cxnId="{6DC8DBD3-5B31-4809-9D67-8317DE9B34A8}">
      <dgm:prSet/>
      <dgm:spPr/>
      <dgm:t>
        <a:bodyPr/>
        <a:lstStyle/>
        <a:p>
          <a:endParaRPr lang="it-IT"/>
        </a:p>
      </dgm:t>
    </dgm:pt>
    <dgm:pt modelId="{5D192AEE-B6C7-401D-B084-DCB4200C09C2}" type="parTrans" cxnId="{6DC8DBD3-5B31-4809-9D67-8317DE9B34A8}">
      <dgm:prSet/>
      <dgm:spPr/>
      <dgm:t>
        <a:bodyPr/>
        <a:lstStyle/>
        <a:p>
          <a:endParaRPr lang="it-IT"/>
        </a:p>
      </dgm:t>
    </dgm:pt>
    <dgm:pt modelId="{DDD434EF-23AB-4572-B49F-27AC12574D8A}" type="pres">
      <dgm:prSet presAssocID="{908AF930-87BE-4549-A766-553372BDEF52}" presName="outerComposite" presStyleCnt="0">
        <dgm:presLayoutVars>
          <dgm:chMax val="2"/>
          <dgm:animLvl val="lvl"/>
          <dgm:resizeHandles val="exact"/>
        </dgm:presLayoutVars>
      </dgm:prSet>
      <dgm:spPr/>
      <dgm:t>
        <a:bodyPr/>
        <a:lstStyle/>
        <a:p>
          <a:endParaRPr lang="it-IT"/>
        </a:p>
      </dgm:t>
    </dgm:pt>
    <dgm:pt modelId="{81F4865C-05B3-4A53-94A4-75147F754F66}" type="pres">
      <dgm:prSet presAssocID="{908AF930-87BE-4549-A766-553372BDEF52}" presName="dummyMaxCanvas" presStyleCnt="0"/>
      <dgm:spPr/>
    </dgm:pt>
    <dgm:pt modelId="{AFA71CC1-53D0-4D04-98FA-8A538428E46F}" type="pres">
      <dgm:prSet presAssocID="{908AF930-87BE-4549-A766-553372BDEF52}" presName="parentComposite" presStyleCnt="0"/>
      <dgm:spPr/>
    </dgm:pt>
    <dgm:pt modelId="{0F3477EA-6ECD-494C-A98B-E4F5506741AA}" type="pres">
      <dgm:prSet presAssocID="{908AF930-87BE-4549-A766-553372BDEF52}" presName="parent1" presStyleLbl="alignAccFollowNode1" presStyleIdx="0" presStyleCnt="4" custLinFactNeighborX="-2778" custLinFactNeighborY="25000">
        <dgm:presLayoutVars>
          <dgm:chMax val="4"/>
        </dgm:presLayoutVars>
      </dgm:prSet>
      <dgm:spPr/>
      <dgm:t>
        <a:bodyPr/>
        <a:lstStyle/>
        <a:p>
          <a:endParaRPr lang="it-IT"/>
        </a:p>
      </dgm:t>
    </dgm:pt>
    <dgm:pt modelId="{083DDE85-50BE-4C4A-87DF-5B54883598D7}" type="pres">
      <dgm:prSet presAssocID="{908AF930-87BE-4549-A766-553372BDEF52}" presName="parent2" presStyleLbl="alignAccFollowNode1" presStyleIdx="1" presStyleCnt="4" custLinFactNeighborX="2778" custLinFactNeighborY="12500">
        <dgm:presLayoutVars>
          <dgm:chMax val="4"/>
        </dgm:presLayoutVars>
      </dgm:prSet>
      <dgm:spPr/>
      <dgm:t>
        <a:bodyPr/>
        <a:lstStyle/>
        <a:p>
          <a:endParaRPr lang="it-IT"/>
        </a:p>
      </dgm:t>
    </dgm:pt>
    <dgm:pt modelId="{C6542BD1-DC72-44A4-BF1C-268C626B754B}" type="pres">
      <dgm:prSet presAssocID="{908AF930-87BE-4549-A766-553372BDEF52}" presName="childrenComposite" presStyleCnt="0"/>
      <dgm:spPr/>
    </dgm:pt>
    <dgm:pt modelId="{8B3B7E97-0773-4809-A1EA-36532BE707E0}" type="pres">
      <dgm:prSet presAssocID="{908AF930-87BE-4549-A766-553372BDEF52}" presName="dummyMaxCanvas_ChildArea" presStyleCnt="0"/>
      <dgm:spPr/>
    </dgm:pt>
    <dgm:pt modelId="{80E67761-7713-4543-A98F-5DECABD5AB13}" type="pres">
      <dgm:prSet presAssocID="{908AF930-87BE-4549-A766-553372BDEF52}" presName="fulcrum" presStyleLbl="alignAccFollowNode1" presStyleIdx="2" presStyleCnt="4" custLinFactNeighborY="15873"/>
      <dgm:spPr/>
    </dgm:pt>
    <dgm:pt modelId="{E1F7A33A-7969-4EC1-8C88-9D93CE74DB7C}" type="pres">
      <dgm:prSet presAssocID="{908AF930-87BE-4549-A766-553372BDEF52}" presName="balance_12" presStyleLbl="alignAccFollowNode1" presStyleIdx="3" presStyleCnt="4">
        <dgm:presLayoutVars>
          <dgm:bulletEnabled val="1"/>
        </dgm:presLayoutVars>
      </dgm:prSet>
      <dgm:spPr/>
      <dgm:t>
        <a:bodyPr/>
        <a:lstStyle/>
        <a:p>
          <a:endParaRPr lang="it-IT"/>
        </a:p>
      </dgm:t>
    </dgm:pt>
    <dgm:pt modelId="{C0C7779E-00BD-42F8-B5FE-DA9D7409C6FE}" type="pres">
      <dgm:prSet presAssocID="{908AF930-87BE-4549-A766-553372BDEF52}" presName="right_12_1" presStyleLbl="node1" presStyleIdx="0" presStyleCnt="3">
        <dgm:presLayoutVars>
          <dgm:bulletEnabled val="1"/>
        </dgm:presLayoutVars>
      </dgm:prSet>
      <dgm:spPr/>
      <dgm:t>
        <a:bodyPr/>
        <a:lstStyle/>
        <a:p>
          <a:endParaRPr lang="it-IT"/>
        </a:p>
      </dgm:t>
    </dgm:pt>
    <dgm:pt modelId="{A33A195F-8537-4D2A-8340-010E7CB586D1}" type="pres">
      <dgm:prSet presAssocID="{908AF930-87BE-4549-A766-553372BDEF52}" presName="right_12_2" presStyleLbl="node1" presStyleIdx="1" presStyleCnt="3">
        <dgm:presLayoutVars>
          <dgm:bulletEnabled val="1"/>
        </dgm:presLayoutVars>
      </dgm:prSet>
      <dgm:spPr/>
      <dgm:t>
        <a:bodyPr/>
        <a:lstStyle/>
        <a:p>
          <a:endParaRPr lang="it-IT"/>
        </a:p>
      </dgm:t>
    </dgm:pt>
    <dgm:pt modelId="{CE4DA90B-3B93-4AE9-A1B7-B65B24172BC0}" type="pres">
      <dgm:prSet presAssocID="{908AF930-87BE-4549-A766-553372BDEF52}" presName="left_12_1" presStyleLbl="node1" presStyleIdx="2" presStyleCnt="3">
        <dgm:presLayoutVars>
          <dgm:bulletEnabled val="1"/>
        </dgm:presLayoutVars>
      </dgm:prSet>
      <dgm:spPr/>
      <dgm:t>
        <a:bodyPr/>
        <a:lstStyle/>
        <a:p>
          <a:endParaRPr lang="it-IT"/>
        </a:p>
      </dgm:t>
    </dgm:pt>
  </dgm:ptLst>
  <dgm:cxnLst>
    <dgm:cxn modelId="{F7AF4D0C-5FD6-4647-A776-419BC7008F4B}" srcId="{A77AC49E-EB8F-4B71-8855-B16C830D1F21}" destId="{0C1A543F-9269-4F76-A3F0-F264EBAC1135}" srcOrd="1" destOrd="0" parTransId="{E503FA15-A7E9-4CF9-BBF5-B47FF5C4E2C7}" sibTransId="{ACE43323-D7F5-45B9-9E84-F6E0D4744B1D}"/>
    <dgm:cxn modelId="{6DC8DBD3-5B31-4809-9D67-8317DE9B34A8}" srcId="{908AF930-87BE-4549-A766-553372BDEF52}" destId="{A3FCD77E-EBFD-410B-9DDF-E209AC61AF97}" srcOrd="0" destOrd="0" parTransId="{5D192AEE-B6C7-401D-B084-DCB4200C09C2}" sibTransId="{1766A7F8-D485-4CA7-9FDA-6048FF7C95A3}"/>
    <dgm:cxn modelId="{17F574B1-FD02-4938-B56E-EA6C479AF3A9}" type="presOf" srcId="{A77AC49E-EB8F-4B71-8855-B16C830D1F21}" destId="{083DDE85-50BE-4C4A-87DF-5B54883598D7}" srcOrd="0" destOrd="0" presId="urn:microsoft.com/office/officeart/2005/8/layout/balance1"/>
    <dgm:cxn modelId="{BD87EACE-0FF1-463F-AACF-770958117F87}" type="presOf" srcId="{0C1A543F-9269-4F76-A3F0-F264EBAC1135}" destId="{A33A195F-8537-4D2A-8340-010E7CB586D1}" srcOrd="0" destOrd="0" presId="urn:microsoft.com/office/officeart/2005/8/layout/balance1"/>
    <dgm:cxn modelId="{5EA4D8C5-493B-4047-BF7C-63AAE57E2B82}" srcId="{A3FCD77E-EBFD-410B-9DDF-E209AC61AF97}" destId="{79272711-A2B3-4648-AD58-26D85E01CD7A}" srcOrd="0" destOrd="0" parTransId="{FB5B3B3B-CD87-4F55-AA96-7A69E5B765E7}" sibTransId="{5167B42C-D701-4786-BCFF-C609B49591F0}"/>
    <dgm:cxn modelId="{75F826F9-C7D4-4130-87EB-EBA83FB27EBA}" type="presOf" srcId="{A3FCD77E-EBFD-410B-9DDF-E209AC61AF97}" destId="{0F3477EA-6ECD-494C-A98B-E4F5506741AA}" srcOrd="0" destOrd="0" presId="urn:microsoft.com/office/officeart/2005/8/layout/balance1"/>
    <dgm:cxn modelId="{BBD1C835-6B5A-474B-85F0-71B53A064C55}" type="presOf" srcId="{908AF930-87BE-4549-A766-553372BDEF52}" destId="{DDD434EF-23AB-4572-B49F-27AC12574D8A}" srcOrd="0" destOrd="0" presId="urn:microsoft.com/office/officeart/2005/8/layout/balance1"/>
    <dgm:cxn modelId="{EAE8AF9E-E9DA-4F71-93A2-A724F8E5C812}" srcId="{A77AC49E-EB8F-4B71-8855-B16C830D1F21}" destId="{5FB79C3D-F9D4-450B-87F3-822578F8AEE8}" srcOrd="0" destOrd="0" parTransId="{05F13A74-5197-491E-93DA-7811F9AED929}" sibTransId="{DE70D980-A477-4596-9E5D-9F489DDC7405}"/>
    <dgm:cxn modelId="{F3511D1B-21CC-4481-833E-DF29FD23B610}" srcId="{908AF930-87BE-4549-A766-553372BDEF52}" destId="{A77AC49E-EB8F-4B71-8855-B16C830D1F21}" srcOrd="1" destOrd="0" parTransId="{5CD885BF-C92D-4D4B-BF22-B0F2CAF97A4F}" sibTransId="{3497FD02-0031-40F9-9D6B-B343F0045069}"/>
    <dgm:cxn modelId="{EB961D75-5D51-411C-A70C-7845A9E290B7}" type="presOf" srcId="{79272711-A2B3-4648-AD58-26D85E01CD7A}" destId="{CE4DA90B-3B93-4AE9-A1B7-B65B24172BC0}" srcOrd="0" destOrd="0" presId="urn:microsoft.com/office/officeart/2005/8/layout/balance1"/>
    <dgm:cxn modelId="{8AA1ACED-9B22-4B8C-8497-E98061C3A5A4}" type="presOf" srcId="{5FB79C3D-F9D4-450B-87F3-822578F8AEE8}" destId="{C0C7779E-00BD-42F8-B5FE-DA9D7409C6FE}" srcOrd="0" destOrd="0" presId="urn:microsoft.com/office/officeart/2005/8/layout/balance1"/>
    <dgm:cxn modelId="{C1C036A0-33FD-4C15-A094-52D93B4B94F5}" type="presParOf" srcId="{DDD434EF-23AB-4572-B49F-27AC12574D8A}" destId="{81F4865C-05B3-4A53-94A4-75147F754F66}" srcOrd="0" destOrd="0" presId="urn:microsoft.com/office/officeart/2005/8/layout/balance1"/>
    <dgm:cxn modelId="{176BC1A6-233A-4665-9F53-B373397E135C}" type="presParOf" srcId="{DDD434EF-23AB-4572-B49F-27AC12574D8A}" destId="{AFA71CC1-53D0-4D04-98FA-8A538428E46F}" srcOrd="1" destOrd="0" presId="urn:microsoft.com/office/officeart/2005/8/layout/balance1"/>
    <dgm:cxn modelId="{CA8D32B6-ED16-4192-9ABE-097FFC538C9C}" type="presParOf" srcId="{AFA71CC1-53D0-4D04-98FA-8A538428E46F}" destId="{0F3477EA-6ECD-494C-A98B-E4F5506741AA}" srcOrd="0" destOrd="0" presId="urn:microsoft.com/office/officeart/2005/8/layout/balance1"/>
    <dgm:cxn modelId="{66417458-BAA6-46D7-B1E7-B84945E0A0E0}" type="presParOf" srcId="{AFA71CC1-53D0-4D04-98FA-8A538428E46F}" destId="{083DDE85-50BE-4C4A-87DF-5B54883598D7}" srcOrd="1" destOrd="0" presId="urn:microsoft.com/office/officeart/2005/8/layout/balance1"/>
    <dgm:cxn modelId="{857B94DE-A210-4854-85AC-0F9B1FE2FF1C}" type="presParOf" srcId="{DDD434EF-23AB-4572-B49F-27AC12574D8A}" destId="{C6542BD1-DC72-44A4-BF1C-268C626B754B}" srcOrd="2" destOrd="0" presId="urn:microsoft.com/office/officeart/2005/8/layout/balance1"/>
    <dgm:cxn modelId="{41509A9C-97E6-41F5-AB6C-5918C3E00611}" type="presParOf" srcId="{C6542BD1-DC72-44A4-BF1C-268C626B754B}" destId="{8B3B7E97-0773-4809-A1EA-36532BE707E0}" srcOrd="0" destOrd="0" presId="urn:microsoft.com/office/officeart/2005/8/layout/balance1"/>
    <dgm:cxn modelId="{66AB446C-D0E9-493E-BF0D-24C8BEC1DE79}" type="presParOf" srcId="{C6542BD1-DC72-44A4-BF1C-268C626B754B}" destId="{80E67761-7713-4543-A98F-5DECABD5AB13}" srcOrd="1" destOrd="0" presId="urn:microsoft.com/office/officeart/2005/8/layout/balance1"/>
    <dgm:cxn modelId="{ED382EA6-C5BF-49A3-99FE-700237D8D115}" type="presParOf" srcId="{C6542BD1-DC72-44A4-BF1C-268C626B754B}" destId="{E1F7A33A-7969-4EC1-8C88-9D93CE74DB7C}" srcOrd="2" destOrd="0" presId="urn:microsoft.com/office/officeart/2005/8/layout/balance1"/>
    <dgm:cxn modelId="{B122CA88-4185-4D46-9603-C15F684E01B0}" type="presParOf" srcId="{C6542BD1-DC72-44A4-BF1C-268C626B754B}" destId="{C0C7779E-00BD-42F8-B5FE-DA9D7409C6FE}" srcOrd="3" destOrd="0" presId="urn:microsoft.com/office/officeart/2005/8/layout/balance1"/>
    <dgm:cxn modelId="{6D9F7392-187D-4310-88D4-95657AE9CACF}" type="presParOf" srcId="{C6542BD1-DC72-44A4-BF1C-268C626B754B}" destId="{A33A195F-8537-4D2A-8340-010E7CB586D1}" srcOrd="4" destOrd="0" presId="urn:microsoft.com/office/officeart/2005/8/layout/balance1"/>
    <dgm:cxn modelId="{6EC2F561-C230-4C89-8C4C-12DCBC0D3E1E}" type="presParOf" srcId="{C6542BD1-DC72-44A4-BF1C-268C626B754B}" destId="{CE4DA90B-3B93-4AE9-A1B7-B65B24172BC0}" srcOrd="5" destOrd="0" presId="urn:microsoft.com/office/officeart/2005/8/layout/balanc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3477EA-6ECD-494C-A98B-E4F5506741AA}">
      <dsp:nvSpPr>
        <dsp:cNvPr id="0" name=""/>
        <dsp:cNvSpPr/>
      </dsp:nvSpPr>
      <dsp:spPr>
        <a:xfrm>
          <a:off x="864093" y="144016"/>
          <a:ext cx="1036915" cy="576064"/>
        </a:xfrm>
        <a:prstGeom prst="roundRect">
          <a:avLst>
            <a:gd name="adj" fmla="val 10000"/>
          </a:avLst>
        </a:prstGeom>
        <a:solidFill>
          <a:schemeClr val="accent2">
            <a:tint val="40000"/>
            <a:alpha val="90000"/>
            <a:hueOff val="0"/>
            <a:satOff val="0"/>
            <a:lumOff val="0"/>
            <a:alphaOff val="0"/>
          </a:schemeClr>
        </a:solidFill>
        <a:ln w="2642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it-IT" sz="2500" kern="1200" dirty="0" smtClean="0">
              <a:solidFill>
                <a:schemeClr val="bg1">
                  <a:lumMod val="50000"/>
                </a:schemeClr>
              </a:solidFill>
            </a:rPr>
            <a:t> €€</a:t>
          </a:r>
          <a:endParaRPr lang="it-IT" sz="2500" kern="1200" dirty="0">
            <a:solidFill>
              <a:schemeClr val="bg1">
                <a:lumMod val="50000"/>
              </a:schemeClr>
            </a:solidFill>
          </a:endParaRPr>
        </a:p>
      </dsp:txBody>
      <dsp:txXfrm>
        <a:off x="880965" y="160888"/>
        <a:ext cx="1003171" cy="542320"/>
      </dsp:txXfrm>
    </dsp:sp>
    <dsp:sp modelId="{083DDE85-50BE-4C4A-87DF-5B54883598D7}">
      <dsp:nvSpPr>
        <dsp:cNvPr id="0" name=""/>
        <dsp:cNvSpPr/>
      </dsp:nvSpPr>
      <dsp:spPr>
        <a:xfrm>
          <a:off x="2419471" y="72008"/>
          <a:ext cx="1036915" cy="576064"/>
        </a:xfrm>
        <a:prstGeom prst="roundRect">
          <a:avLst>
            <a:gd name="adj" fmla="val 10000"/>
          </a:avLst>
        </a:prstGeom>
        <a:solidFill>
          <a:schemeClr val="accent3">
            <a:tint val="40000"/>
            <a:alpha val="90000"/>
            <a:hueOff val="0"/>
            <a:satOff val="0"/>
            <a:lumOff val="0"/>
            <a:alphaOff val="0"/>
          </a:schemeClr>
        </a:solidFill>
        <a:ln w="2642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it-IT" sz="2500" kern="1200" dirty="0" smtClean="0">
              <a:solidFill>
                <a:schemeClr val="bg1">
                  <a:lumMod val="50000"/>
                </a:schemeClr>
              </a:solidFill>
            </a:rPr>
            <a:t> €€€€</a:t>
          </a:r>
          <a:endParaRPr lang="it-IT" sz="2500" kern="1200" dirty="0">
            <a:solidFill>
              <a:schemeClr val="bg1">
                <a:lumMod val="50000"/>
              </a:schemeClr>
            </a:solidFill>
          </a:endParaRPr>
        </a:p>
      </dsp:txBody>
      <dsp:txXfrm>
        <a:off x="2436343" y="88880"/>
        <a:ext cx="1003171" cy="542320"/>
      </dsp:txXfrm>
    </dsp:sp>
    <dsp:sp modelId="{80E67761-7713-4543-A98F-5DECABD5AB13}">
      <dsp:nvSpPr>
        <dsp:cNvPr id="0" name=""/>
        <dsp:cNvSpPr/>
      </dsp:nvSpPr>
      <dsp:spPr>
        <a:xfrm>
          <a:off x="1944216" y="2448272"/>
          <a:ext cx="432048" cy="432048"/>
        </a:xfrm>
        <a:prstGeom prst="triangle">
          <a:avLst/>
        </a:prstGeom>
        <a:solidFill>
          <a:schemeClr val="accent4">
            <a:tint val="40000"/>
            <a:alpha val="90000"/>
            <a:hueOff val="0"/>
            <a:satOff val="0"/>
            <a:lumOff val="0"/>
            <a:alphaOff val="0"/>
          </a:schemeClr>
        </a:solidFill>
        <a:ln w="2642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F7A33A-7969-4EC1-8C88-9D93CE74DB7C}">
      <dsp:nvSpPr>
        <dsp:cNvPr id="0" name=""/>
        <dsp:cNvSpPr/>
      </dsp:nvSpPr>
      <dsp:spPr>
        <a:xfrm rot="240000">
          <a:off x="863700" y="2263134"/>
          <a:ext cx="2593079" cy="181325"/>
        </a:xfrm>
        <a:prstGeom prst="rect">
          <a:avLst/>
        </a:prstGeom>
        <a:solidFill>
          <a:schemeClr val="accent5">
            <a:tint val="40000"/>
            <a:alpha val="90000"/>
            <a:hueOff val="0"/>
            <a:satOff val="0"/>
            <a:lumOff val="0"/>
            <a:alphaOff val="0"/>
          </a:schemeClr>
        </a:solidFill>
        <a:ln w="2642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0C7779E-00BD-42F8-B5FE-DA9D7409C6FE}">
      <dsp:nvSpPr>
        <dsp:cNvPr id="0" name=""/>
        <dsp:cNvSpPr/>
      </dsp:nvSpPr>
      <dsp:spPr>
        <a:xfrm rot="240000">
          <a:off x="2404244" y="1534072"/>
          <a:ext cx="1067364" cy="756920"/>
        </a:xfrm>
        <a:prstGeom prst="roundRect">
          <a:avLst/>
        </a:prstGeom>
        <a:solidFill>
          <a:schemeClr val="accent2">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it-IT" sz="3200" kern="1200" dirty="0" smtClean="0">
              <a:solidFill>
                <a:schemeClr val="bg1">
                  <a:lumMod val="50000"/>
                </a:schemeClr>
              </a:solidFill>
            </a:rPr>
            <a:t>R</a:t>
          </a:r>
          <a:endParaRPr lang="it-IT" sz="3200" kern="1200" dirty="0">
            <a:solidFill>
              <a:schemeClr val="bg1">
                <a:lumMod val="50000"/>
              </a:schemeClr>
            </a:solidFill>
          </a:endParaRPr>
        </a:p>
      </dsp:txBody>
      <dsp:txXfrm>
        <a:off x="2441194" y="1571022"/>
        <a:ext cx="993464" cy="683020"/>
      </dsp:txXfrm>
    </dsp:sp>
    <dsp:sp modelId="{A33A195F-8537-4D2A-8340-010E7CB586D1}">
      <dsp:nvSpPr>
        <dsp:cNvPr id="0" name=""/>
        <dsp:cNvSpPr/>
      </dsp:nvSpPr>
      <dsp:spPr>
        <a:xfrm rot="240000">
          <a:off x="2461850" y="750625"/>
          <a:ext cx="1067364" cy="756920"/>
        </a:xfrm>
        <a:prstGeom prst="roundRect">
          <a:avLst/>
        </a:prstGeom>
        <a:solidFill>
          <a:schemeClr val="accent3">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it-IT" sz="3200" kern="1200" dirty="0" smtClean="0">
              <a:solidFill>
                <a:schemeClr val="bg1">
                  <a:lumMod val="50000"/>
                </a:schemeClr>
              </a:solidFill>
            </a:rPr>
            <a:t>S</a:t>
          </a:r>
          <a:endParaRPr lang="it-IT" sz="3200" kern="1200" dirty="0">
            <a:solidFill>
              <a:schemeClr val="bg1">
                <a:lumMod val="50000"/>
              </a:schemeClr>
            </a:solidFill>
          </a:endParaRPr>
        </a:p>
      </dsp:txBody>
      <dsp:txXfrm>
        <a:off x="2498800" y="787575"/>
        <a:ext cx="993464" cy="683020"/>
      </dsp:txXfrm>
    </dsp:sp>
    <dsp:sp modelId="{CE4DA90B-3B93-4AE9-A1B7-B65B24172BC0}">
      <dsp:nvSpPr>
        <dsp:cNvPr id="0" name=""/>
        <dsp:cNvSpPr/>
      </dsp:nvSpPr>
      <dsp:spPr>
        <a:xfrm rot="240000">
          <a:off x="920879" y="1430380"/>
          <a:ext cx="1067364" cy="756920"/>
        </a:xfrm>
        <a:prstGeom prst="roundRect">
          <a:avLst/>
        </a:prstGeom>
        <a:solidFill>
          <a:schemeClr val="accent4">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it-IT" sz="3200" kern="1200" dirty="0" smtClean="0">
              <a:solidFill>
                <a:schemeClr val="bg1">
                  <a:lumMod val="50000"/>
                </a:schemeClr>
              </a:solidFill>
            </a:rPr>
            <a:t>L</a:t>
          </a:r>
          <a:endParaRPr lang="it-IT" sz="3200" kern="1200" dirty="0">
            <a:solidFill>
              <a:schemeClr val="bg1">
                <a:lumMod val="50000"/>
              </a:schemeClr>
            </a:solidFill>
          </a:endParaRPr>
        </a:p>
      </dsp:txBody>
      <dsp:txXfrm>
        <a:off x="957829" y="1467330"/>
        <a:ext cx="993464" cy="683020"/>
      </dsp:txXfrm>
    </dsp:sp>
  </dsp:spTree>
</dsp:drawing>
</file>

<file path=ppt/diagrams/layout1.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98460F-52B8-481C-906A-1C0D98BE599D}" type="datetimeFigureOut">
              <a:rPr lang="it-IT" smtClean="0"/>
              <a:t>11/11/2014</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DFA7C3-6454-437C-B3A7-ABDB721C66B0}" type="slidenum">
              <a:rPr lang="it-IT" smtClean="0"/>
              <a:t>‹N›</a:t>
            </a:fld>
            <a:endParaRPr lang="it-IT"/>
          </a:p>
        </p:txBody>
      </p:sp>
    </p:spTree>
    <p:extLst>
      <p:ext uri="{BB962C8B-B14F-4D97-AF65-F5344CB8AC3E}">
        <p14:creationId xmlns:p14="http://schemas.microsoft.com/office/powerpoint/2010/main" val="1329601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smtClean="0">
                <a:solidFill>
                  <a:schemeClr val="tx1"/>
                </a:solidFill>
                <a:effectLst/>
                <a:latin typeface="+mn-lt"/>
                <a:ea typeface="+mn-ea"/>
                <a:cs typeface="+mn-cs"/>
              </a:rPr>
              <a:t>SECTION VIII</a:t>
            </a:r>
          </a:p>
          <a:p>
            <a:r>
              <a:rPr lang="en-US" sz="1200" b="0" i="0" kern="1200" dirty="0" smtClean="0">
                <a:solidFill>
                  <a:schemeClr val="tx1"/>
                </a:solidFill>
                <a:effectLst/>
                <a:latin typeface="+mn-lt"/>
                <a:ea typeface="+mn-ea"/>
                <a:cs typeface="+mn-cs"/>
              </a:rPr>
              <a:t>CONFIDENTIALITY AND SECURITY OF PROCESSING</a:t>
            </a:r>
          </a:p>
          <a:p>
            <a:r>
              <a:rPr lang="en-US" sz="1200" b="0" i="0" kern="1200" dirty="0" smtClean="0">
                <a:solidFill>
                  <a:schemeClr val="tx1"/>
                </a:solidFill>
                <a:effectLst/>
                <a:latin typeface="+mn-lt"/>
                <a:ea typeface="+mn-ea"/>
                <a:cs typeface="+mn-cs"/>
              </a:rPr>
              <a:t>Article 16</a:t>
            </a:r>
          </a:p>
          <a:p>
            <a:r>
              <a:rPr lang="en-US" sz="1200" b="0" i="0" kern="1200" dirty="0" smtClean="0">
                <a:solidFill>
                  <a:schemeClr val="tx1"/>
                </a:solidFill>
                <a:effectLst/>
                <a:latin typeface="+mn-lt"/>
                <a:ea typeface="+mn-ea"/>
                <a:cs typeface="+mn-cs"/>
              </a:rPr>
              <a:t>Confidentiality of processing</a:t>
            </a:r>
          </a:p>
          <a:p>
            <a:r>
              <a:rPr lang="en-US" sz="1200" b="0" i="0" kern="1200" dirty="0" smtClean="0">
                <a:solidFill>
                  <a:schemeClr val="tx1"/>
                </a:solidFill>
                <a:effectLst/>
                <a:latin typeface="+mn-lt"/>
                <a:ea typeface="+mn-ea"/>
                <a:cs typeface="+mn-cs"/>
              </a:rPr>
              <a:t>Any person acting under the authority of the controller or of the processor, including the processor himself, who has access to personal data must not process them except on instructions from the controller, unless he is required to do so by law.</a:t>
            </a:r>
          </a:p>
          <a:p>
            <a:r>
              <a:rPr lang="en-US" sz="1200" b="0" i="0" kern="1200" dirty="0" smtClean="0">
                <a:solidFill>
                  <a:schemeClr val="tx1"/>
                </a:solidFill>
                <a:effectLst/>
                <a:latin typeface="+mn-lt"/>
                <a:ea typeface="+mn-ea"/>
                <a:cs typeface="+mn-cs"/>
              </a:rPr>
              <a:t>Article 17</a:t>
            </a:r>
          </a:p>
          <a:p>
            <a:r>
              <a:rPr lang="en-US" sz="1200" b="0" i="0" kern="1200" dirty="0" smtClean="0">
                <a:solidFill>
                  <a:schemeClr val="tx1"/>
                </a:solidFill>
                <a:effectLst/>
                <a:latin typeface="+mn-lt"/>
                <a:ea typeface="+mn-ea"/>
                <a:cs typeface="+mn-cs"/>
              </a:rPr>
              <a:t>Security of processing</a:t>
            </a:r>
          </a:p>
          <a:p>
            <a:r>
              <a:rPr lang="en-US" sz="1200" b="0" i="0" kern="1200" dirty="0" smtClean="0">
                <a:solidFill>
                  <a:schemeClr val="tx1"/>
                </a:solidFill>
                <a:effectLst/>
                <a:latin typeface="+mn-lt"/>
                <a:ea typeface="+mn-ea"/>
                <a:cs typeface="+mn-cs"/>
              </a:rPr>
              <a:t>1. Member States shall provide that the controller must implement appropriate technical and organizational measures to protect personal data against accidental or unlawful destruction or accidental loss, alteration, unauthorized disclosure or access, in particular where the processing involves the transmission of data over a network, and against all other unlawful forms of processing.</a:t>
            </a:r>
          </a:p>
          <a:p>
            <a:r>
              <a:rPr lang="en-US" sz="1200" b="0" i="0" kern="1200" dirty="0" smtClean="0">
                <a:solidFill>
                  <a:schemeClr val="tx1"/>
                </a:solidFill>
                <a:effectLst/>
                <a:latin typeface="+mn-lt"/>
                <a:ea typeface="+mn-ea"/>
                <a:cs typeface="+mn-cs"/>
              </a:rPr>
              <a:t>Having regard to the state of the art and the cost of their implementation, such measures shall ensure a level of security appropriate to the risks represented by the processing and the nature of the data to be protected.</a:t>
            </a:r>
          </a:p>
          <a:p>
            <a:r>
              <a:rPr lang="en-US" sz="1200" b="0" i="0" kern="1200" dirty="0" smtClean="0">
                <a:solidFill>
                  <a:schemeClr val="tx1"/>
                </a:solidFill>
                <a:effectLst/>
                <a:latin typeface="+mn-lt"/>
                <a:ea typeface="+mn-ea"/>
                <a:cs typeface="+mn-cs"/>
              </a:rPr>
              <a:t>2. The Member States shall provide that the controller must, where processing is carried out on his behalf, choose a processor providing sufficient guarantees in respect of the technical security measures and organizational measures governing the processing to be carried out, and must ensure compliance with those measures.</a:t>
            </a:r>
          </a:p>
          <a:p>
            <a:r>
              <a:rPr lang="en-US" sz="1200" b="0" i="0" kern="1200" dirty="0" smtClean="0">
                <a:solidFill>
                  <a:schemeClr val="tx1"/>
                </a:solidFill>
                <a:effectLst/>
                <a:latin typeface="+mn-lt"/>
                <a:ea typeface="+mn-ea"/>
                <a:cs typeface="+mn-cs"/>
              </a:rPr>
              <a:t>3. The carrying out of processing by way of a processor must be governed by a contract or legal act binding the processor to the controller and stipulating in particular that:</a:t>
            </a:r>
          </a:p>
          <a:p>
            <a:r>
              <a:rPr lang="en-US" sz="1200" b="0" i="0" kern="1200" dirty="0" smtClean="0">
                <a:solidFill>
                  <a:schemeClr val="tx1"/>
                </a:solidFill>
                <a:effectLst/>
                <a:latin typeface="+mn-lt"/>
                <a:ea typeface="+mn-ea"/>
                <a:cs typeface="+mn-cs"/>
              </a:rPr>
              <a:t>- the processor shall act only on instructions from the controller,</a:t>
            </a:r>
          </a:p>
          <a:p>
            <a:r>
              <a:rPr lang="en-US" sz="1200" b="0" i="0" kern="1200" dirty="0" smtClean="0">
                <a:solidFill>
                  <a:schemeClr val="tx1"/>
                </a:solidFill>
                <a:effectLst/>
                <a:latin typeface="+mn-lt"/>
                <a:ea typeface="+mn-ea"/>
                <a:cs typeface="+mn-cs"/>
              </a:rPr>
              <a:t>- the obligations set out in paragraph 1, as defined by the law of the Member State in which the processor is established, shall also be incumbent on the processor.</a:t>
            </a:r>
          </a:p>
          <a:p>
            <a:r>
              <a:rPr lang="en-US" sz="1200" b="0" i="0" kern="1200" dirty="0" smtClean="0">
                <a:solidFill>
                  <a:schemeClr val="tx1"/>
                </a:solidFill>
                <a:effectLst/>
                <a:latin typeface="+mn-lt"/>
                <a:ea typeface="+mn-ea"/>
                <a:cs typeface="+mn-cs"/>
              </a:rPr>
              <a:t>4. For the purposes of keeping proof, the parts of the contract or the legal act relating to data protection and the requirements relating to the measures referred to in paragraph 1 shall be in writing or in another equivalent form.</a:t>
            </a:r>
          </a:p>
          <a:p>
            <a:endParaRPr lang="it-IT" dirty="0"/>
          </a:p>
        </p:txBody>
      </p:sp>
      <p:sp>
        <p:nvSpPr>
          <p:cNvPr id="4" name="Segnaposto numero diapositiva 3"/>
          <p:cNvSpPr>
            <a:spLocks noGrp="1"/>
          </p:cNvSpPr>
          <p:nvPr>
            <p:ph type="sldNum" sz="quarter" idx="10"/>
          </p:nvPr>
        </p:nvSpPr>
        <p:spPr/>
        <p:txBody>
          <a:bodyPr/>
          <a:lstStyle/>
          <a:p>
            <a:fld id="{A2DFA7C3-6454-437C-B3A7-ABDB721C66B0}" type="slidenum">
              <a:rPr lang="it-IT" smtClean="0"/>
              <a:t>2</a:t>
            </a:fld>
            <a:endParaRPr lang="it-IT"/>
          </a:p>
        </p:txBody>
      </p:sp>
    </p:spTree>
    <p:extLst>
      <p:ext uri="{BB962C8B-B14F-4D97-AF65-F5344CB8AC3E}">
        <p14:creationId xmlns:p14="http://schemas.microsoft.com/office/powerpoint/2010/main" val="4217050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29699"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smtClean="0"/>
          </a:p>
        </p:txBody>
      </p:sp>
      <p:sp>
        <p:nvSpPr>
          <p:cNvPr id="29700"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8C187CA-E012-4458-9D03-5F31DE55E2A0}" type="slidenum">
              <a:rPr lang="it-IT" smtClean="0"/>
              <a:pPr fontAlgn="base">
                <a:spcBef>
                  <a:spcPct val="0"/>
                </a:spcBef>
                <a:spcAft>
                  <a:spcPct val="0"/>
                </a:spcAft>
                <a:defRPr/>
              </a:pPr>
              <a:t>16</a:t>
            </a:fld>
            <a:endParaRPr lang="it-IT"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30723"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smtClean="0"/>
          </a:p>
        </p:txBody>
      </p:sp>
      <p:sp>
        <p:nvSpPr>
          <p:cNvPr id="30724"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81BE45A-43F8-425E-A84C-C22EA8D5AFAD}" type="slidenum">
              <a:rPr lang="it-IT" smtClean="0"/>
              <a:pPr fontAlgn="base">
                <a:spcBef>
                  <a:spcPct val="0"/>
                </a:spcBef>
                <a:spcAft>
                  <a:spcPct val="0"/>
                </a:spcAft>
                <a:defRPr/>
              </a:pPr>
              <a:t>17</a:t>
            </a:fld>
            <a:endParaRPr lang="it-IT"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35843"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smtClean="0"/>
          </a:p>
        </p:txBody>
      </p:sp>
      <p:sp>
        <p:nvSpPr>
          <p:cNvPr id="35844"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11BE69-3D7C-4C3B-B507-06C64F92E148}" type="slidenum">
              <a:rPr lang="it-IT" smtClean="0"/>
              <a:pPr fontAlgn="base">
                <a:spcBef>
                  <a:spcPct val="0"/>
                </a:spcBef>
                <a:spcAft>
                  <a:spcPct val="0"/>
                </a:spcAft>
                <a:defRPr/>
              </a:pPr>
              <a:t>18</a:t>
            </a:fld>
            <a:endParaRPr lang="it-IT"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a:defRPr/>
            </a:pPr>
            <a:fld id="{2A90B951-3EFA-413D-AE28-BD452C0DE104}" type="slidenum">
              <a:rPr lang="it-IT" smtClean="0"/>
              <a:pPr>
                <a:defRPr/>
              </a:pPr>
              <a:t>19</a:t>
            </a:fld>
            <a:endParaRPr lang="it-IT"/>
          </a:p>
        </p:txBody>
      </p:sp>
    </p:spTree>
    <p:extLst>
      <p:ext uri="{BB962C8B-B14F-4D97-AF65-F5344CB8AC3E}">
        <p14:creationId xmlns:p14="http://schemas.microsoft.com/office/powerpoint/2010/main" val="21894200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32771"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smtClean="0"/>
          </a:p>
        </p:txBody>
      </p:sp>
      <p:sp>
        <p:nvSpPr>
          <p:cNvPr id="32772"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76E0178-D438-407E-A2E3-A072E05FDCFD}" type="slidenum">
              <a:rPr lang="it-IT" smtClean="0"/>
              <a:pPr fontAlgn="base">
                <a:spcBef>
                  <a:spcPct val="0"/>
                </a:spcBef>
                <a:spcAft>
                  <a:spcPct val="0"/>
                </a:spcAft>
                <a:defRPr/>
              </a:pPr>
              <a:t>22</a:t>
            </a:fld>
            <a:endParaRPr lang="it-IT"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gnaposto immagine diapositiva 1"/>
          <p:cNvSpPr>
            <a:spLocks noGrp="1" noRot="1" noChangeAspect="1" noTextEdit="1"/>
          </p:cNvSpPr>
          <p:nvPr>
            <p:ph type="sldImg"/>
          </p:nvPr>
        </p:nvSpPr>
        <p:spPr>
          <a:ln/>
        </p:spPr>
      </p:sp>
      <p:sp>
        <p:nvSpPr>
          <p:cNvPr id="57347"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smtClean="0"/>
          </a:p>
        </p:txBody>
      </p:sp>
      <p:sp>
        <p:nvSpPr>
          <p:cNvPr id="57348"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charset="0"/>
                <a:ea typeface="MS PGothic" pitchFamily="34" charset="-128"/>
              </a:defRPr>
            </a:lvl1pPr>
            <a:lvl2pPr marL="742950" indent="-285750" eaLnBrk="0" hangingPunct="0">
              <a:spcBef>
                <a:spcPct val="30000"/>
              </a:spcBef>
              <a:defRPr sz="1200">
                <a:solidFill>
                  <a:schemeClr val="tx1"/>
                </a:solidFill>
                <a:latin typeface="Arial" charset="0"/>
                <a:ea typeface="MS PGothic" pitchFamily="34" charset="-128"/>
              </a:defRPr>
            </a:lvl2pPr>
            <a:lvl3pPr marL="1143000" indent="-228600" eaLnBrk="0" hangingPunct="0">
              <a:spcBef>
                <a:spcPct val="30000"/>
              </a:spcBef>
              <a:defRPr sz="1200">
                <a:solidFill>
                  <a:schemeClr val="tx1"/>
                </a:solidFill>
                <a:latin typeface="Arial" charset="0"/>
                <a:ea typeface="MS PGothic" pitchFamily="34" charset="-128"/>
              </a:defRPr>
            </a:lvl3pPr>
            <a:lvl4pPr marL="1600200" indent="-228600" eaLnBrk="0" hangingPunct="0">
              <a:spcBef>
                <a:spcPct val="30000"/>
              </a:spcBef>
              <a:defRPr sz="1200">
                <a:solidFill>
                  <a:schemeClr val="tx1"/>
                </a:solidFill>
                <a:latin typeface="Arial" charset="0"/>
                <a:ea typeface="MS PGothic" pitchFamily="34" charset="-128"/>
              </a:defRPr>
            </a:lvl4pPr>
            <a:lvl5pPr marL="2057400" indent="-228600" eaLnBrk="0" hangingPunct="0">
              <a:spcBef>
                <a:spcPct val="30000"/>
              </a:spcBef>
              <a:defRPr sz="1200">
                <a:solidFill>
                  <a:schemeClr val="tx1"/>
                </a:solidFill>
                <a:latin typeface="Arial" charset="0"/>
                <a:ea typeface="MS PGothic" pitchFamily="34" charset="-128"/>
              </a:defRPr>
            </a:lvl5pPr>
            <a:lvl6pPr marL="2514600" indent="-228600" eaLnBrk="0" fontAlgn="base" hangingPunct="0">
              <a:spcBef>
                <a:spcPct val="30000"/>
              </a:spcBef>
              <a:spcAft>
                <a:spcPct val="0"/>
              </a:spcAft>
              <a:defRPr sz="1200">
                <a:solidFill>
                  <a:schemeClr val="tx1"/>
                </a:solidFill>
                <a:latin typeface="Arial" charset="0"/>
                <a:ea typeface="MS PGothic" pitchFamily="34" charset="-128"/>
              </a:defRPr>
            </a:lvl6pPr>
            <a:lvl7pPr marL="2971800" indent="-228600" eaLnBrk="0" fontAlgn="base" hangingPunct="0">
              <a:spcBef>
                <a:spcPct val="30000"/>
              </a:spcBef>
              <a:spcAft>
                <a:spcPct val="0"/>
              </a:spcAft>
              <a:defRPr sz="1200">
                <a:solidFill>
                  <a:schemeClr val="tx1"/>
                </a:solidFill>
                <a:latin typeface="Arial" charset="0"/>
                <a:ea typeface="MS PGothic" pitchFamily="34" charset="-128"/>
              </a:defRPr>
            </a:lvl7pPr>
            <a:lvl8pPr marL="3429000" indent="-228600" eaLnBrk="0" fontAlgn="base" hangingPunct="0">
              <a:spcBef>
                <a:spcPct val="30000"/>
              </a:spcBef>
              <a:spcAft>
                <a:spcPct val="0"/>
              </a:spcAft>
              <a:defRPr sz="1200">
                <a:solidFill>
                  <a:schemeClr val="tx1"/>
                </a:solidFill>
                <a:latin typeface="Arial" charset="0"/>
                <a:ea typeface="MS PGothic" pitchFamily="34" charset="-128"/>
              </a:defRPr>
            </a:lvl8pPr>
            <a:lvl9pPr marL="3886200" indent="-228600" eaLnBrk="0" fontAlgn="base" hangingPunct="0">
              <a:spcBef>
                <a:spcPct val="30000"/>
              </a:spcBef>
              <a:spcAft>
                <a:spcPct val="0"/>
              </a:spcAft>
              <a:defRPr sz="1200">
                <a:solidFill>
                  <a:schemeClr val="tx1"/>
                </a:solidFill>
                <a:latin typeface="Arial" charset="0"/>
                <a:ea typeface="MS PGothic" pitchFamily="34" charset="-128"/>
              </a:defRPr>
            </a:lvl9pPr>
          </a:lstStyle>
          <a:p>
            <a:pPr eaLnBrk="1" hangingPunct="1">
              <a:spcBef>
                <a:spcPct val="0"/>
              </a:spcBef>
            </a:pPr>
            <a:fld id="{CF7E8ECE-F995-40C6-94AC-820D3F693283}" type="slidenum">
              <a:rPr lang="en-AU" altLang="it-IT" smtClean="0"/>
              <a:pPr eaLnBrk="1" hangingPunct="1">
                <a:spcBef>
                  <a:spcPct val="0"/>
                </a:spcBef>
              </a:pPr>
              <a:t>3</a:t>
            </a:fld>
            <a:endParaRPr lang="en-AU" altLang="it-IT"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p:txBody>
          <a:bodyPr/>
          <a:lstStyle/>
          <a:p>
            <a:pPr>
              <a:defRPr/>
            </a:pPr>
            <a:fld id="{F5EF1967-1E2F-4AED-8C64-7921917DFDED}" type="slidenum">
              <a:rPr lang="it-IT" smtClean="0"/>
              <a:pPr>
                <a:defRPr/>
              </a:pPr>
              <a:t>4</a:t>
            </a:fld>
            <a:endParaRPr lang="it-IT"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a:defRPr/>
            </a:pPr>
            <a:fld id="{2A90B951-3EFA-413D-AE28-BD452C0DE104}" type="slidenum">
              <a:rPr lang="it-IT" smtClean="0"/>
              <a:pPr>
                <a:defRPr/>
              </a:pPr>
              <a:t>9</a:t>
            </a:fld>
            <a:endParaRPr lang="it-IT"/>
          </a:p>
        </p:txBody>
      </p:sp>
    </p:spTree>
    <p:extLst>
      <p:ext uri="{BB962C8B-B14F-4D97-AF65-F5344CB8AC3E}">
        <p14:creationId xmlns:p14="http://schemas.microsoft.com/office/powerpoint/2010/main" val="589670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a:defRPr/>
            </a:pPr>
            <a:fld id="{2A90B951-3EFA-413D-AE28-BD452C0DE104}" type="slidenum">
              <a:rPr lang="it-IT" smtClean="0"/>
              <a:pPr>
                <a:defRPr/>
              </a:pPr>
              <a:t>10</a:t>
            </a:fld>
            <a:endParaRPr lang="it-IT"/>
          </a:p>
        </p:txBody>
      </p:sp>
    </p:spTree>
    <p:extLst>
      <p:ext uri="{BB962C8B-B14F-4D97-AF65-F5344CB8AC3E}">
        <p14:creationId xmlns:p14="http://schemas.microsoft.com/office/powerpoint/2010/main" val="589670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a:defRPr/>
            </a:pPr>
            <a:fld id="{2A90B951-3EFA-413D-AE28-BD452C0DE104}" type="slidenum">
              <a:rPr lang="it-IT" smtClean="0"/>
              <a:pPr>
                <a:defRPr/>
              </a:pPr>
              <a:t>11</a:t>
            </a:fld>
            <a:endParaRPr lang="it-IT"/>
          </a:p>
        </p:txBody>
      </p:sp>
    </p:spTree>
    <p:extLst>
      <p:ext uri="{BB962C8B-B14F-4D97-AF65-F5344CB8AC3E}">
        <p14:creationId xmlns:p14="http://schemas.microsoft.com/office/powerpoint/2010/main" val="3540945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a:defRPr/>
            </a:pPr>
            <a:fld id="{2A90B951-3EFA-413D-AE28-BD452C0DE104}" type="slidenum">
              <a:rPr lang="it-IT" smtClean="0"/>
              <a:pPr>
                <a:defRPr/>
              </a:pPr>
              <a:t>12</a:t>
            </a:fld>
            <a:endParaRPr lang="it-IT"/>
          </a:p>
        </p:txBody>
      </p:sp>
    </p:spTree>
    <p:extLst>
      <p:ext uri="{BB962C8B-B14F-4D97-AF65-F5344CB8AC3E}">
        <p14:creationId xmlns:p14="http://schemas.microsoft.com/office/powerpoint/2010/main" val="1898780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a:defRPr/>
            </a:pPr>
            <a:fld id="{2A90B951-3EFA-413D-AE28-BD452C0DE104}" type="slidenum">
              <a:rPr lang="it-IT" smtClean="0"/>
              <a:pPr>
                <a:defRPr/>
              </a:pPr>
              <a:t>14</a:t>
            </a:fld>
            <a:endParaRPr lang="it-IT"/>
          </a:p>
        </p:txBody>
      </p:sp>
    </p:spTree>
    <p:extLst>
      <p:ext uri="{BB962C8B-B14F-4D97-AF65-F5344CB8AC3E}">
        <p14:creationId xmlns:p14="http://schemas.microsoft.com/office/powerpoint/2010/main" val="3814564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a:defRPr/>
            </a:pPr>
            <a:fld id="{2A90B951-3EFA-413D-AE28-BD452C0DE104}" type="slidenum">
              <a:rPr lang="it-IT" smtClean="0"/>
              <a:pPr>
                <a:defRPr/>
              </a:pPr>
              <a:t>15</a:t>
            </a:fld>
            <a:endParaRPr lang="it-IT"/>
          </a:p>
        </p:txBody>
      </p:sp>
    </p:spTree>
    <p:extLst>
      <p:ext uri="{BB962C8B-B14F-4D97-AF65-F5344CB8AC3E}">
        <p14:creationId xmlns:p14="http://schemas.microsoft.com/office/powerpoint/2010/main" val="430671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it-IT" smtClean="0"/>
              <a:t>Fare clic per modificare lo stile del titolo</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74865CDD-333E-4D7F-9A3A-7C0983F51CFE}" type="datetimeFigureOut">
              <a:rPr lang="it-IT" smtClean="0"/>
              <a:t>11/11/2014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EEE26E1-41CE-4B6D-AF85-67B359B2E50D}" type="slidenum">
              <a:rPr lang="it-IT" smtClean="0"/>
              <a:t>‹N›</a:t>
            </a:fld>
            <a:endParaRPr lang="it-IT"/>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a:p>
        </p:txBody>
      </p:sp>
      <p:sp>
        <p:nvSpPr>
          <p:cNvPr id="3" name="Vertical Text Placeholder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Date Placeholder 3"/>
          <p:cNvSpPr>
            <a:spLocks noGrp="1"/>
          </p:cNvSpPr>
          <p:nvPr>
            <p:ph type="dt" sz="half" idx="10"/>
          </p:nvPr>
        </p:nvSpPr>
        <p:spPr/>
        <p:txBody>
          <a:bodyPr/>
          <a:lstStyle/>
          <a:p>
            <a:fld id="{74865CDD-333E-4D7F-9A3A-7C0983F51CFE}" type="datetimeFigureOut">
              <a:rPr lang="it-IT" smtClean="0"/>
              <a:t>11/11/2014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EEE26E1-41CE-4B6D-AF85-67B359B2E50D}" type="slidenum">
              <a:rPr lang="it-IT" smtClean="0"/>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74865CDD-333E-4D7F-9A3A-7C0983F51CFE}" type="datetimeFigureOut">
              <a:rPr lang="it-IT" smtClean="0"/>
              <a:t>11/11/2014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EEE26E1-41CE-4B6D-AF85-67B359B2E50D}" type="slidenum">
              <a:rPr lang="it-IT" smtClean="0"/>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a:p>
        </p:txBody>
      </p:sp>
      <p:sp>
        <p:nvSpPr>
          <p:cNvPr id="3" name="Content Placeholder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Date Placeholder 3"/>
          <p:cNvSpPr>
            <a:spLocks noGrp="1"/>
          </p:cNvSpPr>
          <p:nvPr>
            <p:ph type="dt" sz="half" idx="10"/>
          </p:nvPr>
        </p:nvSpPr>
        <p:spPr/>
        <p:txBody>
          <a:bodyPr/>
          <a:lstStyle/>
          <a:p>
            <a:fld id="{74865CDD-333E-4D7F-9A3A-7C0983F51CFE}" type="datetimeFigureOut">
              <a:rPr lang="it-IT" smtClean="0"/>
              <a:t>11/11/2014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EEE26E1-41CE-4B6D-AF85-67B359B2E50D}" type="slidenum">
              <a:rPr lang="it-IT" smtClean="0"/>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Date Placeholder 3"/>
          <p:cNvSpPr>
            <a:spLocks noGrp="1"/>
          </p:cNvSpPr>
          <p:nvPr>
            <p:ph type="dt" sz="half" idx="10"/>
          </p:nvPr>
        </p:nvSpPr>
        <p:spPr/>
        <p:txBody>
          <a:bodyPr/>
          <a:lstStyle/>
          <a:p>
            <a:fld id="{74865CDD-333E-4D7F-9A3A-7C0983F51CFE}" type="datetimeFigureOut">
              <a:rPr lang="it-IT" smtClean="0"/>
              <a:t>11/11/2014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FEEE26E1-41CE-4B6D-AF85-67B359B2E50D}" type="slidenum">
              <a:rPr lang="it-IT" smtClean="0"/>
              <a:t>‹N›</a:t>
            </a:fld>
            <a:endParaRPr lang="it-IT"/>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74865CDD-333E-4D7F-9A3A-7C0983F51CFE}" type="datetimeFigureOut">
              <a:rPr lang="it-IT" smtClean="0"/>
              <a:t>11/11/2014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EEE26E1-41CE-4B6D-AF85-67B359B2E50D}" type="slidenum">
              <a:rPr lang="it-IT" smtClean="0"/>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74865CDD-333E-4D7F-9A3A-7C0983F51CFE}" type="datetimeFigureOut">
              <a:rPr lang="it-IT" smtClean="0"/>
              <a:t>11/11/2014</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FEEE26E1-41CE-4B6D-AF85-67B359B2E50D}" type="slidenum">
              <a:rPr lang="it-IT" smtClean="0"/>
              <a:t>‹N›</a:t>
            </a:fld>
            <a:endParaRPr lang="it-IT"/>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a:p>
        </p:txBody>
      </p:sp>
      <p:sp>
        <p:nvSpPr>
          <p:cNvPr id="3" name="Date Placeholder 2"/>
          <p:cNvSpPr>
            <a:spLocks noGrp="1"/>
          </p:cNvSpPr>
          <p:nvPr>
            <p:ph type="dt" sz="half" idx="10"/>
          </p:nvPr>
        </p:nvSpPr>
        <p:spPr/>
        <p:txBody>
          <a:bodyPr/>
          <a:lstStyle/>
          <a:p>
            <a:fld id="{74865CDD-333E-4D7F-9A3A-7C0983F51CFE}" type="datetimeFigureOut">
              <a:rPr lang="it-IT" smtClean="0"/>
              <a:t>11/11/2014</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FEEE26E1-41CE-4B6D-AF85-67B359B2E50D}" type="slidenum">
              <a:rPr lang="it-IT" smtClean="0"/>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865CDD-333E-4D7F-9A3A-7C0983F51CFE}" type="datetimeFigureOut">
              <a:rPr lang="it-IT" smtClean="0"/>
              <a:t>11/11/2014</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FEEE26E1-41CE-4B6D-AF85-67B359B2E50D}" type="slidenum">
              <a:rPr lang="it-IT" smtClean="0"/>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it-IT" smtClean="0"/>
              <a:t>Fare clic per modificare lo stile del titolo</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74865CDD-333E-4D7F-9A3A-7C0983F51CFE}" type="datetimeFigureOut">
              <a:rPr lang="it-IT" smtClean="0"/>
              <a:t>11/11/2014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EEE26E1-41CE-4B6D-AF85-67B359B2E50D}" type="slidenum">
              <a:rPr lang="it-IT" smtClean="0"/>
              <a:t>‹N›</a:t>
            </a:fld>
            <a:endParaRPr lang="it-IT"/>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it-IT" smtClean="0"/>
              <a:t>Fare clic per modificare lo stile del titolo</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Date Placeholder 4"/>
          <p:cNvSpPr>
            <a:spLocks noGrp="1"/>
          </p:cNvSpPr>
          <p:nvPr>
            <p:ph type="dt" sz="half" idx="10"/>
          </p:nvPr>
        </p:nvSpPr>
        <p:spPr/>
        <p:txBody>
          <a:bodyPr/>
          <a:lstStyle/>
          <a:p>
            <a:fld id="{74865CDD-333E-4D7F-9A3A-7C0983F51CFE}" type="datetimeFigureOut">
              <a:rPr lang="it-IT" smtClean="0"/>
              <a:t>11/11/2014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FEEE26E1-41CE-4B6D-AF85-67B359B2E50D}" type="slidenum">
              <a:rPr lang="it-IT" smtClean="0"/>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4865CDD-333E-4D7F-9A3A-7C0983F51CFE}" type="datetimeFigureOut">
              <a:rPr lang="it-IT" smtClean="0"/>
              <a:t>11/11/2014</a:t>
            </a:fld>
            <a:endParaRPr lang="it-IT"/>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it-IT"/>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FEEE26E1-41CE-4B6D-AF85-67B359B2E50D}" type="slidenum">
              <a:rPr lang="it-IT" smtClean="0"/>
              <a:t>‹N›</a:t>
            </a:fld>
            <a:endParaRPr lang="it-IT"/>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keylogger.or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hyperlink" Target="http://cwe.mitre.org/top25/"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project-rainbowcrack.com/table.htm"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cygwin/home/AgelinBee/antonianum/clean.tx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cwe.mitre.org/top25/index.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sz="3600" i="1" dirty="0"/>
              <a:t>Misure minime di sicurezza e suggerimenti operativi</a:t>
            </a:r>
            <a:endParaRPr lang="it-IT" sz="3600" dirty="0"/>
          </a:p>
        </p:txBody>
      </p:sp>
      <p:sp>
        <p:nvSpPr>
          <p:cNvPr id="3" name="Sottotitolo 2"/>
          <p:cNvSpPr>
            <a:spLocks noGrp="1"/>
          </p:cNvSpPr>
          <p:nvPr>
            <p:ph type="subTitle" idx="1"/>
          </p:nvPr>
        </p:nvSpPr>
        <p:spPr>
          <a:xfrm>
            <a:off x="685800" y="3505200"/>
            <a:ext cx="7846640" cy="1752600"/>
          </a:xfrm>
        </p:spPr>
        <p:txBody>
          <a:bodyPr>
            <a:normAutofit/>
          </a:bodyPr>
          <a:lstStyle/>
          <a:p>
            <a:r>
              <a:rPr lang="it-IT" sz="1800" b="1" i="1" dirty="0"/>
              <a:t>“Giornata di formazione per amministratori e operatori di</a:t>
            </a:r>
          </a:p>
          <a:p>
            <a:r>
              <a:rPr lang="it-IT" sz="1800" b="1" i="1" dirty="0"/>
              <a:t>sistema: il D.lgs. 196/2003”</a:t>
            </a:r>
            <a:endParaRPr lang="it-IT" sz="1800" dirty="0" smtClean="0"/>
          </a:p>
          <a:p>
            <a:r>
              <a:rPr lang="it-IT" sz="1800" dirty="0" smtClean="0"/>
              <a:t>G. Ianni – Università della Calabria</a:t>
            </a:r>
            <a:endParaRPr lang="it-IT" sz="1800" dirty="0"/>
          </a:p>
        </p:txBody>
      </p:sp>
    </p:spTree>
    <p:extLst>
      <p:ext uri="{BB962C8B-B14F-4D97-AF65-F5344CB8AC3E}">
        <p14:creationId xmlns:p14="http://schemas.microsoft.com/office/powerpoint/2010/main" val="8881053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Password-</a:t>
            </a:r>
            <a:r>
              <a:rPr lang="it-IT" dirty="0" err="1" smtClean="0"/>
              <a:t>based</a:t>
            </a:r>
            <a:r>
              <a:rPr lang="it-IT" dirty="0" smtClean="0"/>
              <a:t> </a:t>
            </a:r>
            <a:r>
              <a:rPr lang="it-IT" dirty="0" err="1" smtClean="0"/>
              <a:t>authentication</a:t>
            </a:r>
            <a:r>
              <a:rPr lang="it-IT" dirty="0" smtClean="0"/>
              <a:t> - II</a:t>
            </a:r>
            <a:endParaRPr lang="it-IT" dirty="0"/>
          </a:p>
        </p:txBody>
      </p:sp>
      <p:sp>
        <p:nvSpPr>
          <p:cNvPr id="3" name="Segnaposto contenuto 2"/>
          <p:cNvSpPr>
            <a:spLocks noGrp="1"/>
          </p:cNvSpPr>
          <p:nvPr>
            <p:ph idx="1"/>
          </p:nvPr>
        </p:nvSpPr>
        <p:spPr>
          <a:xfrm>
            <a:off x="457200" y="1600200"/>
            <a:ext cx="8229600" cy="4997152"/>
          </a:xfrm>
        </p:spPr>
        <p:txBody>
          <a:bodyPr>
            <a:normAutofit/>
          </a:bodyPr>
          <a:lstStyle/>
          <a:p>
            <a:r>
              <a:rPr lang="it-IT" dirty="0" smtClean="0"/>
              <a:t>Svantaggi:</a:t>
            </a:r>
            <a:endParaRPr lang="it-IT" dirty="0"/>
          </a:p>
          <a:p>
            <a:pPr lvl="1"/>
            <a:r>
              <a:rPr lang="it-IT" dirty="0" smtClean="0"/>
              <a:t>Esiste una implementazione del ciclo di vita delle password appropriata?</a:t>
            </a:r>
          </a:p>
          <a:p>
            <a:pPr lvl="1"/>
            <a:r>
              <a:rPr lang="it-IT" dirty="0" smtClean="0"/>
              <a:t>Ci sono problemi in ogni fase del ciclo</a:t>
            </a:r>
          </a:p>
          <a:p>
            <a:pPr lvl="1"/>
            <a:r>
              <a:rPr lang="it-IT" dirty="0" smtClean="0"/>
              <a:t>Fattore Umano cruciale</a:t>
            </a:r>
          </a:p>
          <a:p>
            <a:pPr marL="0" indent="0">
              <a:buNone/>
            </a:pPr>
            <a:endParaRPr lang="en-US" sz="1800" dirty="0" smtClean="0"/>
          </a:p>
          <a:p>
            <a:pPr marL="0" indent="0">
              <a:buNone/>
            </a:pPr>
            <a:endParaRPr lang="en-US" sz="1800" dirty="0"/>
          </a:p>
          <a:p>
            <a:pPr marL="0" indent="0">
              <a:buNone/>
            </a:pPr>
            <a:endParaRPr lang="en-US" sz="1800" dirty="0" smtClean="0"/>
          </a:p>
          <a:p>
            <a:pPr marL="0" indent="0">
              <a:buNone/>
            </a:pPr>
            <a:r>
              <a:rPr lang="en-US" sz="1600" i="1" dirty="0" smtClean="0"/>
              <a:t>"</a:t>
            </a:r>
            <a:r>
              <a:rPr lang="en-US" sz="1600" i="1" dirty="0"/>
              <a:t>Humans are incapable of securely storing high-quality cryptographic keys, and they have unacceptable speed and accuracy when performing cryptographic operations. </a:t>
            </a:r>
            <a:r>
              <a:rPr lang="en-US" sz="1600" i="1" dirty="0" smtClean="0"/>
              <a:t>They </a:t>
            </a:r>
            <a:r>
              <a:rPr lang="en-US" sz="1600" i="1" dirty="0"/>
              <a:t>are also large, expensive to maintain, difficult to manage, and they pollute the environment. It is astonishing that these devices continue to be manufactured and deployed. But they are sufficiently pervasive that we must design our protocols around their limitations</a:t>
            </a:r>
            <a:r>
              <a:rPr lang="en-US" sz="1600" i="1" dirty="0" smtClean="0"/>
              <a:t>. " </a:t>
            </a:r>
            <a:r>
              <a:rPr lang="en-US" sz="1600" i="1" dirty="0"/>
              <a:t>-- Kaufman, Perlman, and </a:t>
            </a:r>
            <a:r>
              <a:rPr lang="en-US" sz="1600" i="1" dirty="0" err="1"/>
              <a:t>Speciner</a:t>
            </a:r>
            <a:r>
              <a:rPr lang="en-US" sz="1600" i="1" dirty="0"/>
              <a:t> quoted in Anderson's "Security Engineering"</a:t>
            </a:r>
          </a:p>
          <a:p>
            <a:pPr lvl="2"/>
            <a:endParaRPr lang="it-IT" dirty="0"/>
          </a:p>
        </p:txBody>
      </p:sp>
    </p:spTree>
    <p:extLst>
      <p:ext uri="{BB962C8B-B14F-4D97-AF65-F5344CB8AC3E}">
        <p14:creationId xmlns:p14="http://schemas.microsoft.com/office/powerpoint/2010/main" val="21218217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Ciclo di vita delle credenziali</a:t>
            </a:r>
            <a:endParaRPr lang="it-IT" dirty="0"/>
          </a:p>
        </p:txBody>
      </p:sp>
      <p:sp>
        <p:nvSpPr>
          <p:cNvPr id="3" name="Segnaposto contenuto 2"/>
          <p:cNvSpPr>
            <a:spLocks noGrp="1"/>
          </p:cNvSpPr>
          <p:nvPr>
            <p:ph idx="1"/>
          </p:nvPr>
        </p:nvSpPr>
        <p:spPr/>
        <p:txBody>
          <a:bodyPr>
            <a:normAutofit/>
          </a:bodyPr>
          <a:lstStyle/>
          <a:p>
            <a:r>
              <a:rPr lang="it-IT" dirty="0" smtClean="0"/>
              <a:t>Attori in gioco:</a:t>
            </a:r>
          </a:p>
          <a:p>
            <a:pPr lvl="1"/>
            <a:r>
              <a:rPr lang="it-IT" dirty="0" smtClean="0"/>
              <a:t>Utente/Incaricato in possesso di credenziali (UID + Pass)</a:t>
            </a:r>
          </a:p>
          <a:p>
            <a:pPr lvl="2"/>
            <a:r>
              <a:rPr lang="it-IT" dirty="0" smtClean="0"/>
              <a:t>Si noti che è possibile anche la presenza di agenti non umani</a:t>
            </a:r>
          </a:p>
          <a:p>
            <a:pPr lvl="1"/>
            <a:r>
              <a:rPr lang="it-IT" dirty="0" smtClean="0"/>
              <a:t>Un servizio (Web server, OS, etc.)</a:t>
            </a:r>
          </a:p>
          <a:p>
            <a:pPr lvl="1"/>
            <a:r>
              <a:rPr lang="it-IT" dirty="0" smtClean="0"/>
              <a:t>La macchina utente, la macchina server, il canale di trasmissione</a:t>
            </a:r>
            <a:endParaRPr lang="it-IT" dirty="0"/>
          </a:p>
          <a:p>
            <a:r>
              <a:rPr lang="it-IT" dirty="0" smtClean="0"/>
              <a:t>Ciclo di vita:</a:t>
            </a:r>
          </a:p>
          <a:p>
            <a:pPr lvl="1"/>
            <a:r>
              <a:rPr lang="it-IT" sz="2400" dirty="0" smtClean="0"/>
              <a:t>Conservazione lato utente</a:t>
            </a:r>
          </a:p>
          <a:p>
            <a:pPr lvl="1"/>
            <a:r>
              <a:rPr lang="it-IT" sz="2400" dirty="0" smtClean="0"/>
              <a:t>Inserimento delle credenziali (Dichiarazione di identità)</a:t>
            </a:r>
          </a:p>
          <a:p>
            <a:pPr lvl="1"/>
            <a:r>
              <a:rPr lang="it-IT" sz="2400" dirty="0" smtClean="0"/>
              <a:t>Trasmissione</a:t>
            </a:r>
          </a:p>
          <a:p>
            <a:pPr lvl="1"/>
            <a:r>
              <a:rPr lang="it-IT" sz="2400" dirty="0" smtClean="0"/>
              <a:t>Validazione  (Verifica che l’utente sia chi dice di essere)</a:t>
            </a:r>
          </a:p>
          <a:p>
            <a:pPr lvl="1"/>
            <a:r>
              <a:rPr lang="it-IT" sz="2400" dirty="0" smtClean="0"/>
              <a:t>Conservazione lato server</a:t>
            </a:r>
            <a:endParaRPr lang="it-IT" sz="2400" dirty="0"/>
          </a:p>
        </p:txBody>
      </p:sp>
    </p:spTree>
    <p:extLst>
      <p:ext uri="{BB962C8B-B14F-4D97-AF65-F5344CB8AC3E}">
        <p14:creationId xmlns:p14="http://schemas.microsoft.com/office/powerpoint/2010/main" val="39895584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Conservazione lato operatore</a:t>
            </a:r>
            <a:endParaRPr lang="it-IT" dirty="0"/>
          </a:p>
        </p:txBody>
      </p:sp>
      <p:pic>
        <p:nvPicPr>
          <p:cNvPr id="1026" name="Picture 2" descr="https://encrypted-tbn2.google.com/images?q=tbn:ANd9GcRADMG8XCELHlVKqk0y0CiSXq6vve_L1miVsyoVQ-4wk7RNmKcQNQ"/>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64396" y="4149080"/>
            <a:ext cx="2171700" cy="2105026"/>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data:image/jpeg;base64,/9j/4AAQSkZJRgABAQAAAQABAAD/2wCEAAkGBhAPEBQPDxAPDw8PDw8PDw8PDw8PDw8PFBAVFBQQFBQXHCYeFxkjGRQUHy8gIycpLCwsFR4xNTAqNSYrLCkBCQoKDgwOGg8PGCkcHBwpKSkpLCksKSkpLCksKSksLCwsLCkpLCwpLCwsLCksKSwpKSwsKSkpKSwsKSwpLCwpLP/AABEIAMIA8AMBIgACEQEDEQH/xAAbAAACAwEBAQAAAAAAAAAAAAABAgADBAUGB//EAEQQAAIBAgIDCwgGCgMBAAAAAAABAgMRBCESMZEFE0FRUmFxgaKy0QYWIjRUc6GxFCMkMnLwBzNCU2KSk7PB4RVD8dL/xAAbAQACAwEBAQAAAAAAAAAAAAABAgAEBQYDB//EADARAAIBAgQEAwcFAQAAAAAAAAABAgMRBCExUQUSE0EyM/BSYYGRocHRBhQiceFC/9oADAMBAAIRAxEAPwDYS5ARzkopNym9GMVrbtf/AAz1PCxLkua3uTXX/VPs+IP+Krfu5dnxBdDcjMtxWzW9y637t7Y+Iv8AxlbkPbHxJdE5HsZrkuaFufUvZxt0tf4NVLc2K+83L4Ip1sfQpau72WY0aMmc+EW8km+gerRlC2krXV0dmCjHJJLoRRujR0oXWtP4Mo0eK9Ssoctov5npLD2j7zkhuM8NPk9pA3ifJ+KNu6K/TlsC5Lh3ifJ7SJvU+T2ohugdOWxEwk3qfJ7USb3Pk9qJOZE6ctgkuTe58ntRJvc+T2oh5kDklsFMlwb3Pk9qPiHe58ntRJdA5JbBuQGhPk9qJNCfJ7USXQOSWwbkuDRnyfjHxBoy5L2x8SXROSWw1yXFtLk9qPiS0uS9sfEPMickthgC+lyfjHxI9Lk9qIOZE5JbD3AxPS5PxQG5cntInMgOnLYjLcB6zh/ev+3Ioua8DhJqrSqtWjTm5O+TtoSWS6zwqVYU1ebSLMItvI9hiXmZpzS1uxmxG6EpPJaK2sw1cSl953b4NbMirxOKypq5bVPc2VMWuBX+RTOs3wmRb43fJLJtPPq/PEXKOd7vbkZNbF1auUpZbLQ9FFIjYSMW5TYwyDLNW4xUyXCnZ3IZW9qyfSI2DHYmFL0qk4U4yyvOSitLiu+G3yZhlu9hfaKH9an4nY4er1aanuV2rM3NgOe/KDC+00P6sPEV+UOF9oo/1IlgU6VyXOZ5x4T2ij/OhfOTCe0Uv5iEOrclzlec2E9opbX4E858H7TS2y8CCnWuG5yPOjB+00u14B86cH7TS7fgQB17kucnzqwXtNLt+BPOnBe00u34BAdVgucp+VOD9ppdvwB504L2mn2/AgDqXAzl+dOD9pp9vwA/KnB+0U9k/AhDqAOU/KnB+0U9k/8A5A/KrB+0Q2T8CEOrcDZyvOrB+0Q2T8APyqwf7+GyfgAh0KNXRkpcT+B2ay0llnqavezX+TgtnW3Or3hZ645dXAZPFqV4xqrtk/XrU9KEs7FkcI9Tk7Z5RSind8JdTpKOpeIn0mOpO7autHPi8UPTbtnr+fOc/K/cuAqVEtbt0lDr6X3M89dsn1lk4LhzzvnnmVPFQ5SX+c7ZceZFnohQKlJ/flZXdoxslbp6C2EFFWWpauEpjidJ2ina11K2T16uDgIo1GldqKt6TyvdfK/wtw3C0+5DQiCU6CjndtvXd3EnW16Li2rXu+D88IEtiHP8qNyvpWFqUl9/R06fHvkc0uu1us+Mb3zvaffISur59asz5F5Zbl/RsZOKVoVHv0OK03drqlpI6v8AT1SEnKjNJ919/sUcVdJSRwVS53tCqK43tHQUdb+2p+yuxnupLcVUFz7Rvo6tw7RuAYKw9O/hWorqT3F+jrn2jfRlz7WOWLWBUKdl/FaMR1Z7sq+iR59rIsJHn2l6QyRP29P2UJ1p7sz/AESPPtA8IufaaWiNA6FP2UDrT3ZleFXPtA8MuN7TS0CxOhT9lDdae7Mzw643tB9HXG9poaA0ToU/ZQerPcz7xzvaDeOd7S+wLAdCHsobqy3KHR53tJvPO9pdYliSoU1/yg9WW59TbL9z8Q41Yw4Kmkn0qLkvkZ2y3c7PE0PeS/tyOfrU1VpuD7o0qeUkdyLjFWySjlxWFjiLysldcpZx/wDR8RhIqburtZbNT+Is8RCOTaTVsuHmsjinGztbM0QZ3d7cwkqMdbS69XhwFjfCle/VlxlU8LpO7+b1cXEiIUlTFRjw3eWSabz4SQm5xa0XG8WlfVdq3zLKdFR1Lreb2lhMuxCmph9KV5X0bL0b8N+H88A8KaWpJdA5A5kAeP8A0j7l75QjXS9KhK0vdzy+ErbWevbKcZhY1ac6U/u1IShLoat/vqLeCxDw1eNXZ5/13+h5VI88XE+GIPAXYvCypTnSn96nOUJdKdrlVj6tGzs0YbyJxDcJLZhSzJ+GIxlrHg8xIjwA1b5IRlsR0JBliA0eLBYKQSC2AI0LYtkhLECmI0K0WWFaIMmJYVosYtiLca4tgMditCpXYx9NuXbm+s0PeS/tyM7ZduY/tNH8cu4znWa8NT1W6tDS1NrVmtaMMMFBXutK+tyzZ1MVmYWctxGm6dW60ln+S/B5AaIBsFzOsEa4LgIEgSIZIAQCguExbo7sUMOr1qsKfFFu830RWbPSnSnVlywi5P3ZgbUc2zwf6RdzNCvGul6NeNpe8hl8VbYzydj13lZ5XUcXT3mnTk1pxkqs2o2a4o5602s7Hk7Zn03hca0cLCNZWlFNfDsYmIceduLIlmGKDFEijSa+xWuSI0dQEshiNZ/EVjxLYlSLYitHlIZECGwthBUhWh7EkgWJcrsLYsaFaIMmVtEsNYjQHsNcraBYexNEjyQ1z6K2W7mes0fxy7jM7Zdua/tNH8Uu4zm2bUPEj2VZ5mSqaKzKJmVxCl1KTa1jn+S7FlLAFiymoq8mklrbaSXWc2k27Idj3Jc8/ul5cYSjdRm68lwUs4/zvLZc8rul+kDE1MqSjQjxr06n8zyXUus2cNwPF18+XlW8svpr9CtPFU4d7/0fRsTjKdKOnVnCnHlTkor4nmd0v0i4andUYzryXD+rp7Xn8D53iMROrLSqTlUlypycn8dRXonS4X9N4ennVbm/kvz9SjPGyfhyO7ul5bYyvkpqjB/s0Vovrl957ThSk3dtttvNt3bfOw6JNHI6KjQp0Vy04qKy0RTlNyzbuCwUsxrBSPW2R53FSGtkFLILQe/xFuBoLQzQbZgFuBFkRUhkhbCssiNYVFiFPJi2BYawLAAI0K0W2EaAMmJYDRY0CwBriWBJFlgaIA3Pd3LtzfWaX4pdxme5dua/tNL8U+4znHobsPEevqsrDUeZW2eLV8mXDwW6/wCkGpGrUo0aUYb1KUHOb0pNptXStZauG55rHbpTxDvWrVZc0/SguhKy+Bl3Tf2rEe+n35Fdzc4bhKNKlFwik9++u5i4qcpVGrjuhxSi8uOz+JHhpL9l6tdroW/yGU2tTtlwZGol6+RUzE0dRFEuWIllnfpsxlX44xfVb5DK/r4guyjRzDoF+nHia6H4gsuN9aCgcxXoZkUCzR50xdHIn+EuDRyC46g2GtmT/QXF0cwqIyQUhRbi6IdEZIOiBi3IkNEiQyQorYWgNDINhRLldgaJY4gsBhuV2JYdxJYAbiWBolmiTRAG5665fua/tFL8Uu6zNcu3Nf2il0z7rOceh0UPEj11VlekGrIrcjyLZ8X3S9axHvp96Qg+6HrWI99PvMQ6XBeTH13MTEeYyDEvzBsXEVyIKJokSCKEYFhkgisiQVqIhrEFuQZRIo5jWFFbAkHRDojpAYrYiiNYZINhRbi2DYawUhRbi2GSDYKQGC4NEGiWJAaFFuV6INEssSwobiKJNEfRJYBLno7l25r+0UumXdM9y3c5/aKXTLunPvQ6eHiR62qypyDVkVOR4ls+P471qv76XeYCY31mv76XeZDpcF5MfXcxMR5jIMgBRcK4UhkwJDIIjChkhUOkQVhSQ2iKkPEAjCojaIUhmgHm2LYKQ1gpCi3IoksMkMhRbiWDYfRJYFwXFUSJDWJYUFyJBsSwUhWBitE0SywHEALiWJojaIbCkudi5bue/r6fTLume5bgH9fT6Zd0wXodVDxI9VVkVuRKrKpM8i4fJsX6zX97LvMKFxL+01/ey7zGR0mC8mPruYuJ8xhQbAGRcKwRkAZBEYUhkgIZEEYUhkBDIURjxHesSJYs+kVnmyBBYKBcUZBQEMhWKwolgogooA2JYIGAANJGvc2lGVT0lpRjGUmnqdtSfWdGhWcnZUqPBf6rV8SvOry/A94UlK13rpZXOGprjQ2muNHp4O7to0f6aQatoxctGk0nb9WtfEUVxGlKPMmrWvqaD4TU5uXO97af6eYuiHenNNJ7zRd+DR1GWtTpyUo73Ti1CUlKF1mlfrPanjIVLW756lergJ073vk7adyvSLcA/r6fTLusz3LcA/r6fTLusznobUPEj1FRlcmSpIqlI8i4fLa/rFf3su8xhZ54iv71/NlljosF5MfXcxsT5jIhkgJDIulZkQ6QEhkiCMKGQEMkARhQUyIZIAjCmMpICQyFYjGU1whVuNACkK7iBS5xkBLoDoriFzFYyDYGgvy2FR4m/mLdihJYln+UFC3AX7nStNv+C22UTpVsWs7WT8DkUptPriu0iqriWnc5fjd3KNnv9juP03RVSnJtaW+50aON9JpviafMUvHvT3n9lzUm+ZRf56jnb9ncWM3puXNbaYUY8t37jr5UEdipjfS0U+DPo4hI1tb/AIZWXTwswUnrk+HV0cZJ4nJvgtb4oucPTWIikZXFqSjhKjS0X10Nty3AS+vp9Mu6Z7luBf11Ppl3Wbj0OWh4kemqSK5SJUZU5HiWz5rJ/X1vev5suTM7f19b3r+bL0dFg/Jj67sx8T5jGQyFQyLhVYyGQqGRBWMhkKhiHmxkMhUMgCsZIIqGQojGQULcZMArHQyFTChGIxkECYUKxRkECChWKCKz64vtIxzqKX+jdS+90r5NMxzwv8L6lJnO8XhKUo2TeunwO9/S9aEKU+aSWmrtuZ6tXQzfUW0VJwVXR+rlN00081JJZNdDFq4Jztk1bgdzXgMAotXu2nfN5L85mN02o5xd/wCjcrY1uf8AGasvegtL9pq3AuMprVVKLS1I04qhGVV3TtZWyaT6yqrhIwTcU87LMs8PpyVeLaa+HuK3FsRTlgp2abaXf3o0MswP66n0y+RCGq9Dm4eI9FUKpEIeJaPmv/fW96/my9EIdFg/JXruzHxHmMZDIBC2VWOgkIEVjxGRCAPNjDIhACsKGIQDEZByEAwMaIyIQRiMKGQCCMVjoJCCsRlWI1GenJ8bIQWR7w8Joixm8iEFAwNlUpNyzIQAUf/Z"/>
          <p:cNvSpPr>
            <a:spLocks noChangeAspect="1" noChangeArrowheads="1"/>
          </p:cNvSpPr>
          <p:nvPr/>
        </p:nvSpPr>
        <p:spPr bwMode="auto">
          <a:xfrm>
            <a:off x="155575" y="-884238"/>
            <a:ext cx="2286000" cy="1847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1032" name="Picture 8" descr="https://encrypted-tbn0.google.com/images?q=tbn:ANd9GcSrg2soHW7mttcMYgg_q2GABCF3N6O4XrH9fP_FChZe6Wnqli1Q"/>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19872" y="2688750"/>
            <a:ext cx="3028950" cy="15144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encrypted-tbn2.google.com/images?q=tbn:ANd9GcTKehxzxSHdfK1-DoJT4D2tBgr8jW2G-4khGXPAiLaLxqkqJGRU"/>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48064" y="1340768"/>
            <a:ext cx="3466488" cy="2016224"/>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4" descr="data:image/jpeg;base64,/9j/4AAQSkZJRgABAQAAAQABAAD/2wCEAAkGBhAPEBQPDxAPDw8PDw8PDw8PDw8PDw8PFBAVFBQQFBQXHCYeFxkjGRQUHy8gIycpLCwsFR4xNTAqNSYrLCkBCQoKDgwOGg8PGCkcHBwpKSkpLCksKSkpLCksKSksLCwsLCkpLCwpLCwsLCksKSwpKSwsKSkpKSwsKSwpLCwpLP/AABEIAMIA8AMBIgACEQEDEQH/xAAbAAACAwEBAQAAAAAAAAAAAAABAgADBAUGB//EAEQQAAIBAgIDCwgGCgMBAAAAAAABAgMRBCESMZEFE0FRUmFxgaKy0QYWIjRUc6GxFCMkMnLwBzNCU2KSk7PB4RVD8dL/xAAbAQACAwEBAQAAAAAAAAAAAAABAgAEBQYDB//EADARAAIBAgQEAwcFAQAAAAAAAAABAgMRBCExUQUSE0EyM/BSYYGRocHRBhQiceFC/9oADAMBAAIRAxEAPwDYS5ARzkopNym9GMVrbtf/AAz1PCxLkua3uTXX/VPs+IP+Krfu5dnxBdDcjMtxWzW9y637t7Y+Iv8AxlbkPbHxJdE5HsZrkuaFufUvZxt0tf4NVLc2K+83L4Ip1sfQpau72WY0aMmc+EW8km+gerRlC2krXV0dmCjHJJLoRRujR0oXWtP4Mo0eK9Ssoctov5npLD2j7zkhuM8NPk9pA3ifJ+KNu6K/TlsC5Lh3ifJ7SJvU+T2ohugdOWxEwk3qfJ7USb3Pk9qJOZE6ctgkuTe58ntRJvc+T2oh5kDklsFMlwb3Pk9qPiHe58ntRJdA5JbBuQGhPk9qJNCfJ7USXQOSWwbkuDRnyfjHxBoy5L2x8SXROSWw1yXFtLk9qPiS0uS9sfEPMickthgC+lyfjHxI9Lk9qIOZE5JbD3AxPS5PxQG5cntInMgOnLYjLcB6zh/ev+3Ioua8DhJqrSqtWjTm5O+TtoSWS6zwqVYU1ebSLMItvI9hiXmZpzS1uxmxG6EpPJaK2sw1cSl953b4NbMirxOKypq5bVPc2VMWuBX+RTOs3wmRb43fJLJtPPq/PEXKOd7vbkZNbF1auUpZbLQ9FFIjYSMW5TYwyDLNW4xUyXCnZ3IZW9qyfSI2DHYmFL0qk4U4yyvOSitLiu+G3yZhlu9hfaKH9an4nY4er1aanuV2rM3NgOe/KDC+00P6sPEV+UOF9oo/1IlgU6VyXOZ5x4T2ij/OhfOTCe0Uv5iEOrclzlec2E9opbX4E858H7TS2y8CCnWuG5yPOjB+00u14B86cH7TS7fgQB17kucnzqwXtNLt+BPOnBe00u34BAdVgucp+VOD9ppdvwB504L2mn2/AgDqXAzl+dOD9pp9vwA/KnB+0U9k/AhDqAOU/KnB+0U9k/8A5A/KrB+0Q2T8CEOrcDZyvOrB+0Q2T8APyqwf7+GyfgAh0KNXRkpcT+B2ay0llnqavezX+TgtnW3Or3hZ645dXAZPFqV4xqrtk/XrU9KEs7FkcI9Tk7Z5RSind8JdTpKOpeIn0mOpO7autHPi8UPTbtnr+fOc/K/cuAqVEtbt0lDr6X3M89dsn1lk4LhzzvnnmVPFQ5SX+c7ZceZFnohQKlJ/flZXdoxslbp6C2EFFWWpauEpjidJ2ina11K2T16uDgIo1GldqKt6TyvdfK/wtw3C0+5DQiCU6CjndtvXd3EnW16Li2rXu+D88IEtiHP8qNyvpWFqUl9/R06fHvkc0uu1us+Mb3zvaffISur59asz5F5Zbl/RsZOKVoVHv0OK03drqlpI6v8AT1SEnKjNJ919/sUcVdJSRwVS53tCqK43tHQUdb+2p+yuxnupLcVUFz7Rvo6tw7RuAYKw9O/hWorqT3F+jrn2jfRlz7WOWLWBUKdl/FaMR1Z7sq+iR59rIsJHn2l6QyRP29P2UJ1p7sz/AESPPtA8IufaaWiNA6FP2UDrT3ZleFXPtA8MuN7TS0CxOhT9lDdae7Mzw643tB9HXG9poaA0ToU/ZQerPcz7xzvaDeOd7S+wLAdCHsobqy3KHR53tJvPO9pdYliSoU1/yg9WW59TbL9z8Q41Yw4Kmkn0qLkvkZ2y3c7PE0PeS/tyOfrU1VpuD7o0qeUkdyLjFWySjlxWFjiLysldcpZx/wDR8RhIqburtZbNT+Is8RCOTaTVsuHmsjinGztbM0QZ3d7cwkqMdbS69XhwFjfCle/VlxlU8LpO7+b1cXEiIUlTFRjw3eWSabz4SQm5xa0XG8WlfVdq3zLKdFR1Lreb2lhMuxCmph9KV5X0bL0b8N+H88A8KaWpJdA5A5kAeP8A0j7l75QjXS9KhK0vdzy+ErbWevbKcZhY1ac6U/u1IShLoat/vqLeCxDw1eNXZ5/13+h5VI88XE+GIPAXYvCypTnSn96nOUJdKdrlVj6tGzs0YbyJxDcJLZhSzJ+GIxlrHg8xIjwA1b5IRlsR0JBliA0eLBYKQSC2AI0LYtkhLECmI0K0WWFaIMmJYVosYtiLca4tgMditCpXYx9NuXbm+s0PeS/tyM7ZduY/tNH8cu4znWa8NT1W6tDS1NrVmtaMMMFBXutK+tyzZ1MVmYWctxGm6dW60ln+S/B5AaIBsFzOsEa4LgIEgSIZIAQCguExbo7sUMOr1qsKfFFu830RWbPSnSnVlywi5P3ZgbUc2zwf6RdzNCvGul6NeNpe8hl8VbYzydj13lZ5XUcXT3mnTk1pxkqs2o2a4o5602s7Hk7Zn03hca0cLCNZWlFNfDsYmIceduLIlmGKDFEijSa+xWuSI0dQEshiNZ/EVjxLYlSLYitHlIZECGwthBUhWh7EkgWJcrsLYsaFaIMmVtEsNYjQHsNcraBYexNEjyQ1z6K2W7mes0fxy7jM7Zdua/tNH8Uu4zm2bUPEj2VZ5mSqaKzKJmVxCl1KTa1jn+S7FlLAFiymoq8mklrbaSXWc2k27Idj3Jc8/ul5cYSjdRm68lwUs4/zvLZc8rul+kDE1MqSjQjxr06n8zyXUus2cNwPF18+XlW8svpr9CtPFU4d7/0fRsTjKdKOnVnCnHlTkor4nmd0v0i4andUYzryXD+rp7Xn8D53iMROrLSqTlUlypycn8dRXonS4X9N4ennVbm/kvz9SjPGyfhyO7ul5bYyvkpqjB/s0Vovrl957ThSk3dtttvNt3bfOw6JNHI6KjQp0Vy04qKy0RTlNyzbuCwUsxrBSPW2R53FSGtkFLILQe/xFuBoLQzQbZgFuBFkRUhkhbCssiNYVFiFPJi2BYawLAAI0K0W2EaAMmJYDRY0CwBriWBJFlgaIA3Pd3LtzfWaX4pdxme5dua/tNL8U+4znHobsPEevqsrDUeZW2eLV8mXDwW6/wCkGpGrUo0aUYb1KUHOb0pNptXStZauG55rHbpTxDvWrVZc0/SguhKy+Bl3Tf2rEe+n35Fdzc4bhKNKlFwik9++u5i4qcpVGrjuhxSi8uOz+JHhpL9l6tdroW/yGU2tTtlwZGol6+RUzE0dRFEuWIllnfpsxlX44xfVb5DK/r4guyjRzDoF+nHia6H4gsuN9aCgcxXoZkUCzR50xdHIn+EuDRyC46g2GtmT/QXF0cwqIyQUhRbi6IdEZIOiBi3IkNEiQyQorYWgNDINhRLldgaJY4gsBhuV2JYdxJYAbiWBolmiTRAG5665fua/tFL8Uu6zNcu3Nf2il0z7rOceh0UPEj11VlekGrIrcjyLZ8X3S9axHvp96Qg+6HrWI99PvMQ6XBeTH13MTEeYyDEvzBsXEVyIKJokSCKEYFhkgisiQVqIhrEFuQZRIo5jWFFbAkHRDojpAYrYiiNYZINhRbi2DYawUhRbi2GSDYKQGC4NEGiWJAaFFuV6INEssSwobiKJNEfRJYBLno7l25r+0UumXdM9y3c5/aKXTLunPvQ6eHiR62qypyDVkVOR4ls+P471qv76XeYCY31mv76XeZDpcF5MfXcxMR5jIMgBRcK4UhkwJDIIjChkhUOkQVhSQ2iKkPEAjCojaIUhmgHm2LYKQ1gpCi3IoksMkMhRbiWDYfRJYFwXFUSJDWJYUFyJBsSwUhWBitE0SywHEALiWJojaIbCkudi5bue/r6fTLume5bgH9fT6Zd0wXodVDxI9VVkVuRKrKpM8i4fJsX6zX97LvMKFxL+01/ey7zGR0mC8mPruYuJ8xhQbAGRcKwRkAZBEYUhkgIZEEYUhkBDIURjxHesSJYs+kVnmyBBYKBcUZBQEMhWKwolgogooA2JYIGAANJGvc2lGVT0lpRjGUmnqdtSfWdGhWcnZUqPBf6rV8SvOry/A94UlK13rpZXOGprjQ2muNHp4O7to0f6aQatoxctGk0nb9WtfEUVxGlKPMmrWvqaD4TU5uXO97af6eYuiHenNNJ7zRd+DR1GWtTpyUo73Ti1CUlKF1mlfrPanjIVLW756lergJ073vk7adyvSLcA/r6fTLusz3LcA/r6fTLusznobUPEj1FRlcmSpIqlI8i4fLa/rFf3su8xhZ54iv71/NlljosF5MfXcxsT5jIhkgJDIulZkQ6QEhkiCMKGQEMkARhQUyIZIAjCmMpICQyFYjGU1whVuNACkK7iBS5xkBLoDoriFzFYyDYGgvy2FR4m/mLdihJYln+UFC3AX7nStNv+C22UTpVsWs7WT8DkUptPriu0iqriWnc5fjd3KNnv9juP03RVSnJtaW+50aON9JpviafMUvHvT3n9lzUm+ZRf56jnb9ncWM3puXNbaYUY8t37jr5UEdipjfS0U+DPo4hI1tb/AIZWXTwswUnrk+HV0cZJ4nJvgtb4oucPTWIikZXFqSjhKjS0X10Nty3AS+vp9Mu6Z7luBf11Ppl3Wbj0OWh4kemqSK5SJUZU5HiWz5rJ/X1vev5suTM7f19b3r+bL0dFg/Jj67sx8T5jGQyFQyLhVYyGQqGRBWMhkKhiHmxkMhUMgCsZIIqGQojGQULcZMArHQyFTChGIxkECYUKxRkECChWKCKz64vtIxzqKX+jdS+90r5NMxzwv8L6lJnO8XhKUo2TeunwO9/S9aEKU+aSWmrtuZ6tXQzfUW0VJwVXR+rlN00081JJZNdDFq4Jztk1bgdzXgMAotXu2nfN5L85mN02o5xd/wCjcrY1uf8AGasvegtL9pq3AuMprVVKLS1I04qhGVV3TtZWyaT6yqrhIwTcU87LMs8PpyVeLaa+HuK3FsRTlgp2abaXf3o0MswP66n0y+RCGq9Dm4eI9FUKpEIeJaPmv/fW96/my9EIdFg/JXruzHxHmMZDIBC2VWOgkIEVjxGRCAPNjDIhACsKGIQDEZByEAwMaIyIQRiMKGQCCMVjoJCCsRlWI1GenJ8bIQWR7w8Joixm8iEFAwNlUpNyzIQAUf/Z"/>
          <p:cNvSpPr>
            <a:spLocks noChangeAspect="1" noChangeArrowheads="1"/>
          </p:cNvSpPr>
          <p:nvPr/>
        </p:nvSpPr>
        <p:spPr bwMode="auto">
          <a:xfrm>
            <a:off x="612775" y="-427038"/>
            <a:ext cx="2286000" cy="1847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8" name="AutoShape 16" descr="data:image/jpeg;base64,/9j/4AAQSkZJRgABAQAAAQABAAD/2wCEAAkGBhQSERQUExQVFRUWGBcUFxcXGBwcGRcYGBcYFxcYGhcYHCYeFxwjGRcVHy8gJCcpLCwsFR4xNTAqNSYrLCkBCQoKDgwOGg8PFykkHyQsLCwsLCwsKSwsLCksLCkpKSwsKSwsLCwsLCwsLCwsKSwsLCwsLCwsLCwsLCwsLCwsLP/AABEIAMIBAwMBIgACEQEDEQH/xAAbAAAABwEAAAAAAAAAAAAAAAAAAQIDBAUGB//EAEUQAAIAAwQHBQUHAwIEBwEAAAECAAMRBCExQQUSUWFxgfAGEyKRoTJCYrHBFDNScoLR4Qcj8ZKyFUOiwiRTY3OD0uI0/8QAGQEBAQEBAQEAAAAAAAAAAAAAAAECAwQF/8QAKxEBAQACAQQBAAkFAAAAAAAAAAECESEDEjFBUQQiMkJhcYGx8BOh0eHx/9oADAMBAAIRAxEAPwDBCFiKyTpTgeES5VvU504wExTChDaMDga8IlWGytNmKiCrMQBAX3Y7spKtTtMtAX7PKBeYzC6gFTfjQC803RnNK2GQ8x2lBpMose7TWJ1V2eIm84nfG57YWpbLZ5ejpR8RCzLQwxpiicSaOdwTJoxc5RTARrL4FLN0ay3qwI/0nzvjRdjp02xT5VsnyJxsw1wW1SyklWCAMKgEvqi/bB9n9DNa7Skpcz4jsUYmNR/UTTKl1scn7myijAe9NpQj9I8PFn2Q8TYwlp7UPOnTJ00azTGLMQcMgor7oACgbFELGlJZzpxENpL7zW7xVNMCBnuO6J2gexZtk8SpTMtbyT4go20N/rGZNjadhbPLs1mmaRmgMqgrKX8b11QBvLeHdecoys+0vMd5kw60yYxd2OFTkBsGAGQAGURdOSp8tDYFmrOk2ea7ayVUM7AK1zH3SHA/M+2KUW+bKubWA+IGnn/MWi/do2HYfRySZc232i6VJUkbWbdtJJCjeRHObNpgFl1gNUkaxBwFbzTcI3X9SdPS1aVo+UwEmz0M0j3ptLgaZKDX8zfDCcCgtFve0Tplom+3NbWpkowVBuVQAOFc4jizU95sQfLfDqTARcQRug4gQVOtjdTDafp/MNzrEj+0infS/wAxfD8FAV7aAVjRCwJuArrDyap9Yl9pew06wrJYzJbtOrRF1ldQKVJBqtASBWuflsewGgxMmmdMoJUkFyTgCBWpOwC+KTTWmjbbTMtBqE9iSp92WtQt2RNSx3uRkI165RkzPny8Q4G8aw8xX5w5J082xW4dGLS1zXBGooIqusSciwB1QMbjiaU3w7L0UJ7qmoHZiALr6nfjGdKuf6bvKtFqPeUTukM7xG4haaxr8Na/4it7Taf+3WxphNEuEtTlLX2BTaalj+bdFh2z7NWfR7IlnaZ3vdHvxr1UhxqhKGpGtfUVwyvjJz9COfECpJvINRjlWhjfiIujCVlliABUk0A3mM/WfLymAbvEPStIvuwGnkGkJPfsuoSQSaDUOqSrHZeAL9sYVtu1Fp/4do1LNL//AKLUCGIxCH7w86hBx3RziVZgzrLHsp4m2HdzPoIsO0vaM2u0zbUa6p8EkfhQXLdtoSeL7oPRdl1EqfabxN9ByF0ayqJQEAwqG3aMKKXL1moblFSx2KMeeQ3kQ9Z7RQvaGooS6XsVtUkEDZLRS/FUHvQzMBCBACXmUNBjq+4o3k381iq7a28S0WzIQaAhiMDRv7jbw0xQoP4bOu2N4z+wylutZmTGe8Am4VwAuUcgBfBRHgobRoptilN7Usqdq4ekMtoav3cwHc0SJDXVqRTEGv1vi00poN5BQTQlXRZo1WBIVsKlcDuho2zj2WbLxU8VjT/0+7VSrLPmTZ41tSS5lA4tNBUKnOpvyAMQ0lsPZcjcbx5w3MUn25Qb4kx9L4T8AR7Rd7MeZNJMyYxdm2k34ZDYMhQZQqZaQcCDziI2jpT+w5Q7COvlDU3Q81cAHG7HrlGdLt1jQcsaL0c1qYf+Jn+CSDiCRcabAKudtAM4wuGJJJvJN5JOJJzO+IvaPtjPtPcB6qJEpJQGNWCgTHO9mFeCrsiFK03XEcx+xi5XYsXat0b9G/4Vo3XF1rtXgl7UFL3/AEqa/mZRGc/ptYZdrtfjICSlM5g1wKqQMdgJFd0J7SdoPt1recPu1/tyV/DLGBIyLe2eIHuw8QVSSNVQAaHzy2+XlAQGl5rDhMIYxkMHRSTGA1AWN1wob94i57Ydg0ssqSROc2icCzS2oVCjFy3tXsQL61v2Rff0/wBDKWe1TiFkyAXLHC4VJ5CM9pjTDWu0TLQ4I1zRFPuSl+7TjS872Mb8QZI2CehuUk5GWanyxg5enXX2j/rFPW6NPLm90veD2ySkr81BrP8AoUi/JnQ5GIz6suWdb2VFTdXiaRkV0vTwzU8jX5xOsVvSa6oDRmYKAbr2NBfxMRDoyU41ghSt4I8JO+gNPMRbSf6cTfsT2wT1RVPhWYp1mNQBqsuB1qAVEJNjY9tbSLJZJWjpR8c0B552S6+yfzsDX4UYZiMgooKCKbTNqtVonPaZgJeYdclDhcAFC1qAAFA3CI0nT7qaNQnYw1W65RbRoGMbbsNYks8mbpCePDLBCDNjhdvJoo3kxznR+llmTZaONQM6qWxChiBU7hWvKNz/AFP02qd3YZJAl2cDX2GZTwg/lB1jvbdFxKyk61vaZ7zphqxYu2zWOAG5RQDhBzbOCa1IO0HZ184OzywqgC/ft3wpjEtCrHZGdllrezEAbSTmY1f9Qu4sdlkWVJcl7UwBVmRWda1GvUioAozbPCBnEj+n+jElrMts+6XKUkE7vaP0jAac0y1pnzbVM9qYaIv4VwVRwFBxJjU4m0RbJZg0xUX7uUBzOQ+sXsRtHWXUQA4m9uJ/bDlEmOdURhMpAzX+yo1m4DLmaDnBTGg5ss0SUoJeYVJAxvulr61/Vuihcu06izbU5oRVZZ2ORUsB8CXj4ml7Y51b7WZsxnpSpoq/hUABV5KAOUavtxpNVVbNLIIUapIwIDVdv1zRd8MpNsUGgLD3kypICreScBQEkncoBY7ljpr7qbWtg7MM0tT3TNvCkitb79xu5QIpNIabd5jMk15aVoqBiNVVGqtaHGgBJzJJgRPq/wA/6aPSrTMHxDfjEqVpZcGBWHrPIoIfaQCLwDxjl3Kds89W9kg9bIkqIqX0OpvBKndAEufLHhYOBkf5v9YbFs8kNiAeMN/YAL1Zl51H7+sDR9r7xA1KHAjYRj1viQXjUtiaRJqzKeJVmD18j+8QJ1kkMfErS29PX94vRAZQRQivGL3T3DSmsuj5krXMmbUTEaWwBoWRqay+LI0AxiunSpks1IYHaKj1zjQtopMRVT8Jp6YQgyJy+y4cbGFP4i8U3VNJ04wuJB/MKHzibI0sCw1hQEgE1qANvKBOCf8ANkld64elxhn/AINKb7uZTcbvld6Q7abdM7d21ZEmVo2SRQBZtpIzzly6/EfGdwXbGQkyizBRSpzNwGZJOQAqScgCYq7TMtKszkGbrGrMTViaAVqNwGV1IQ+nqy2RUYTH8BqMExYDMljRTd7IYe9dLzVWvfCY+sK92o1JVRQ6oJ8RGTMSzEZFyMAINzFNZdN0AV1wuqMeYMTBpOWfe87oyLns9oY2mfLkoKVIH5VGJ5ARo/6kaWUzJdgk3SrOBr0zfVwP5UPnNOaxO7LMujtGzLewDTJoCSAfeqaIOBbxH4VJjAyiTVmJZnJZmOLFiSSd5JLcWMa8QJts0qjFRUihApjeKjyrCaa6+NBf7po1OOVeHnDxMXHY/QRtdqSWfYHjfcgx87hziBdr/p9ZZOjPtU3vJc6Yf7So1FOt7NUYEYBmNKXRlrXYZk7xs1WarGtaszEksTtNY2X9RtOC1W3uU+5s1ZYAwL4TDyoJY/K8Z6cxAuGsdlaeuXzjVvpGc1J0r3XA2r4l/wCmvqIclacc5q3K/nTCLexo6oBMILC6oreMqk5743WguzFlSwTrZbpKTF1aoHF9BcuqcQWY5HMRJNqh9t+0ktrHZLJZrkmS5c+ZuVgGRG51Y/l3xi7HKEybX3JeG9sv34mI05tRSVW9jqqoJNKnAE30Fy8FMXNgsvdoFxOJO0m8nzhlUSoImBDc16RlSpKgsS3sKNZt+xeZoOFdkLkWnu5c21TDQnWRDmGK1mOPySzd8UxITMkMe7kIKu5UsPia5F5A8izRR9u9KCq2eUay5YC1HvUJJb9cyr8BL2R0xnv4/dKy9qtDTHLHEm4bBgqjgAByi40h/wCGsqyh95O9r8gPi/1OuoN0p/xQz2a0frzNdjRJdWLHAUBYtv1VDNTcNsV+lLeZ01nI1QblH4UWiqt+JACnfec4vibT2iU+EnffyzxgQr9VN1c88F2wUc2mtlrDghCiHFEc1AmkOaPkl3C1xNKm4DMsdgAvOyh2RHY1NB1v6+sWEsaiUGLi/dLyHFiK/lUfjiwR7FI1FptJbzP7Uh+kCDEVChBiCAgOd/8APKAMGFCI62jbcetsJNpNT4bgDTebqRdCXEedo2W2Kiu0XHzEEluXO7r6Z7KxISYDgYvMOKg/8Ndfu5h4N+4/aETZswfeSg+8CvqLx5RZ1hQjUzvtO1m5kiRNOLI2+/8AmGX0FMxluswevlcY0s+yI/tKDxF/njEKZoJcUdk3Yj1v9Ym5TlDt+nrQ1ms9mcEJI7zVF9azGJJNaYAlRuLbYjWfTrC5qNuNx/nyiyaXaEFCBMHn6N9Ihzu5a6ZLMs7rvRrovbvwbOytLy9jD1+sdQ0Nbk0foc2pGUzrV4ZR/D7QH+gK7kfDSOStoJT91NHBrvnUQ7bJtpEmVImV7uWXK3HV/uMGY1Fa1IHlE1pVzZZWqu83muO6pzO05kk5w6YycjSrS7gxA33r+wi0s2m9bELTaDEGq7NaCa12hZag6vtOdijE7q4c4t/6r6bBeVYJJASTRplMNanhH6V8VNpWIVg/qOlmsxlWSWpc+04vFcAWb3jsUekY20THZiKl50wksTjeaszc7zwAjfiId0fK7yaX92X4V4/wPUmLoQxZLKJaBRl6nM+cPRzqgTAs4BYu3syxrHYT7q8z6BobnPQQ81mYmXZ0HjYgt+dsAdyrjs8RiwCXau5kzbVMJ1m1paHOpH91xvCsEHxThsjndsLtMOsPExBoPiAKrTK6gpwjU9rNJo80It8izqKfGAfDXfMdi53OPwxG0TY/GWmmgla0ya+feEa0zjqKKU/HhjHaYfd/m2LfZvTkwWezrIlijTfE19SEDYEgCus60rddJGTRmF3dbMKnCoxyiTpS3mdNeYwpU3DJVACqoJ/CoXK+kRj1j5ZD/EYzu7w1JqBqbq9cYKEsy5jrLPZAjCtqsFNakGIaAqevL5/9W6OapVgswNWb2VvIFxIwVRsLGg3Vr7sO1JJJvJvNLhXcMgLgBkABlBzRTwfhPi3zMDyQVQbzMOBEKkyS7BVBLE0AGJMaRM0Po0z5qoMMWOxRj+3EiNJa+xaG+W5Xc1488R6xZaB0ILPLvvdqFz8lG4et8T3mAXE34gZmOGWd3w1Iwdr7Oz5dfBrDal/pj6RUWhdxNN9KR1SWSQCRQ7DiIYtmjpc320Vt9L/MXxZ1deTTlim6lcMm9L4MDcRdiL16xjbWzsUjfduV3N4h54j1ihtvZadLv1SR+JPF6Y05R2nUxrOqpqVyB4G/rhCe5AOJGFQbrt3WUPNJIxAPC4wmt9KkbmH1jaJYcQqI0mV4qlac6gmJAXZGapcHWC64QzNluysyahIKAJXxsXmKlDqsO7UVN5B1ijnAAwk2H4DywRQgEbCKwxMSdLrry2oNbxDxKVBI1wUGtqmhIJQVCk5GhS9IKRWopjWoI8xgONIurAzO0LLN4qn5T9DdDH2KcgrLcMNhuPleDFsDBgRZnU0ztomj/nyKfEBq/wDUtx8oilLLiNYnZRW9Ssa2CAGyHdDSikLMe6VL7tfxviB8KgCnICLWw6PWWDSpY4scT+w3RJg4zaoQTGDhmc8A7ZiKmY16y6Hi59geYJ4KdsFMtf2ezTLQ3tzdaWm2h+9cbzrLLB/9RtkOmyszy7MlK1q5y1z7RJ2Io8kJzjL9stKifPWVK+7lhZcsG64V1SdhNWcnbMOyOmHHPx+6X4QLHPLeKlSra5qPvJ7EiUoH4VFWpucZiJen5/cSEs6mrvR5hvqVrUVpf43BbgkvbCezFmHinTCRLlgt6eIjfSij4nWKK325p815jYsa0FSALgFGVAAoG6Om9YfmzrdMgU3enyqf8GA3XROV3rBjr/C/v70Jfr6fWOLZAUHr+IELu6rAgNjNbLrd1w2xIs3gGsParRNzUFW/QCCPiKb4bkJrEUxOdbhdidgAF52CLrRehTaQXR1FPDqsCCFvINB+Ilm3E090Rziq6TKrRVBJuAAvOwAbY6D2b7OiQus9DNIv+AfhH1P0xT2f7OJIOuTrvgDSgXbQbd/8xoaRy6mXpZDZERnsni1gxrW/gcQKUpgL7zdEh52SjWOBpgOJy4Y7oWRHHbSH3TGgqCtb7sVpSmedONTzVPnhaDEmtAMTTGg6xEP0hIQX78f24bt5gG5U0MKjro1HKAHH047acITNsKGopTgSM63ZDD5w4sumG67ZQUgI1r0fLm+2itvIv8xfFLbexctr0YrubxD9x6xpNWA0amVnhGBt2gp0kVZQVHvA1GwVGI8orxGm7R2wzpq2eXfQ+LYW2cFFa89kWyaDld2qMisFFNalG3nWF4qanGOvfqcpphmk6yt41QgAiuZJuAABORbA+yuOtQ5606ORdZkmmSWBFK+AkihXWBLXjWua862F1Ds+0X9OO+IeTOKEVoriq13MviGQwOAjPDsFPNVnK6svszFOujDC/MHjSvIxv+rjJtccLldK1LXaJctTqy3SXrFHW5lUKELLeAbidVireJnYXkmGtHnvyJagiWrFiCa6qXassHYTrV+sK0x2RtFmllmIMqor4qVOAOocTflU4xa6F0f3UsA+0b247OX7xqZ45TcYy6eryt7DZDMdUXE3cBmeQi/tvZ2Qi1acZe92WhPA09DEBbT9isjWggGY9Elg78Cd1xY7lG2MUsqbPYzZrOzMaAnM0rqj8N1brgADsjtMdYd+U4J9bLt3J+bZTNAPTWlMk5dqEV8q08iYrXQg0IIIxBFCOUVvZnSEyRbZaVqHYI1PeB28DfXcdpjX9rLWCyoAKqKk530ovlfzETLHHW8bwku1FAgoFY5KJjB2Q0LTThLpq75h9nyoW/SNsMzmyF5NwAzOQiWLJrzJdnUgBa67ZBqa01z8KqDyQRqBi1Wv7NZHmn7ydrS026gNJjfqakvh3kc9RGmPTFmPmSYu+2mmRPn6qVEuWAiLsVRRAd9Kk/E7QXZqzKoefM9hATvNMQN5JVBvfdHbXMxn8+WN+w7S2gSZMuzIcQHmHdig/UazCN8vZGbA6/zdt9IettqabMeY/tOSxy5DE0AwGACw1SnX1a/ZlkYxnlutSaKr1jx2Db5CEZ9dY384Ux6v+vLyglEZUdOr4EJJOyBBGsl6GMp11ZjajKSyHYaUFdhvPAb4uNG6SaTMDrwIyYZgxD7xmvY1Y40uHIZDdAEYrTp2jNJJOQOh4jNTsIiwBrjWmwGnnS+OU2HSDyX1pZoc9hGwjMRvNBdo5dou9iZmhz3qfeG7EescsoLgI60pQjC5TQA190G4C7C8k3mgNUzbSQdW8ALrFyALqkXKc8MRmLjWHpbUgzKBNTfs2D9zx5UjlY0KUwIurxOf78YbNqGvqkEHGtxFNpINV5gQ7NBOdBmc+Wzj8sYaWtKINVdpF53hcTxanAxnSnYOkNyLMqCgrjX/AABcvAACHawANwvii05p4SgVW+YRX8gODHfsHPDFzT+me6S6hZvCg2nNjuGPMDOM9obRLWiZ4iStdaYxxJOVdp9ByixFr2U0ZRTObFqha7M25n0G+Lq0gsNVbrwSxwuINNrVpTZfjlEpUAAAFBgB8gIjG2JWmsMaVyrxhbbdrEb7I6klWBJre2Ww7+FwFTwhcq20YLqtfgTicixBvArmK55CJikG8EEHMYQhhsib2eELSWhZNpp3qBtU1BvBB2giledRFa3Y9dcarnVrerC+mwMPLCLq0SCVorFbsrvWl3Vxwhmyy3S68gVxIocaX3kUx+hvJsyuPhLyqe2+iWnWcBBfLYNQZihUgcj6RhpE/u1KFNYnCuORApiLwLxfcNgjq8i0BxUGu2l/L+MdoENSu7c1AFcMKHfx4iueyPZPpMuH9PqY8fhdOfZZl3Y1guzegWkk2ueKate7Q4ljcCa3jGlOJgTZpZixNSSSTvMazTmhXdUWVqhEFyYX4Y4YcM4y1psbyzR1K8RceBwMXLqzPwTHRqEu0HWI8wliFUVJIAG0m4CIqRYjq604+74U3uRj+kX8SsI0hbPstjZz95PBVd0oNf8A65gp+WU+2JYsweYkkMBLlgl3yAALTZnkDTgojHdqtKfaZzMo1USiov4VUAKv6UoOJbbHXHjn4/f/AEl+FLJlNMcAXsxz2k4n5xddpJ4ly5dmTILMfy/tg8iXP/uD8MH2bs6or2iYKqgNB+LAUH5mKpXLWY5Rn7TaGmOzvezEsa3VJNTjh5XUjX2cd/KeaSo2dbK02G6Cp1h/ON3OFV62+dMRTLbCWbr6+Xzjk0KFGCAgV88vp+/lEBGaBd184ECvDnT6msCKNxAgCDjChCaHEXEXgjEbCNkLpAIiUajQPbelEtJuwE3/AO4H+4c9sbVJgIBBBBvBBqCMiCMY4+yRM0R2inWQ0Q60vEy2w3lTih3i7aDHOwdZUwZik0D2ok2q5TqzM5be1y/GN45gRdBo52NABDc5shBzpgAqTFXI07Kab3WtR8gbtbhv3YxnQhNoBp80zJxKqPCiCldUZk4Ak33Vx3ReWWSstQqigGQ+e874VAjWkKdda44ZjbuO6CmSARQ+hpyuygCFAxLF2jzJTCpBrVq33XUzOeQGFLsaQKhBrMaVxqL602CuzAbM8YkgQmZJBpjcaggkU5jiRSMqSjayhhWhvFQR6G8QTi6gJG/PlDb2bV8SirbTexqRWpJF1BWlRgLwIObO1QBeWNKDVxJNNoF1am8XAxADKBAX3Rlkdx2jPfnnVk2Y6xYXVJzqBdTW1SaFiLhkBtwhS20UFfS8E1p4c2AzIFOMPhqw5gYszGl4oN5q1c6nPK/fDOkrYJUtmYA7AfeJwFOrgYmExjO02k+8maoPhSo4t7x+nLfG8J3VKp50zE89nplB2Hwq044+xL/MR4m5KfNxsiOyl2CKKliABvMWSyFmTFl61JMpSWfYi+KY/E303soj2SfDCv0zbfs1jP8A5lov4Sg3hH65ik/lk74x0lC2qq4vdXjiSc8yYk9qNLG0z2elFBoqjBVAChRuVQq8iczEjs7JEuW9ocVCg6oPvGtAv6moD8Ic5R2mO7MIxb7K7QTgiy7OmCAM/wCYjwKeCknjNYZRUhAcYJpjOxZjVmJYk5kmpPmTDgEfU6eE1p58qjzLJs9f3x2+cRCDW/hE60TqDeYhR4PpWGGOWsXbp22cjN/X8GEk58v3OHV0HTzO7Dbls37YQ52dXGmyPK6hxp6QIGtx9f3HygRBuFeFgxDJZcRdtF4/cc4clz4ipUHDazIcBiAUhJSFwImhFezX1W4i8EbdtcjF/ovt7Ol0WcO9X8WDgccH5374q6Qh5QMYuI1ukO18ju9dWLscEvDV+KvsjffurGFtFpZ2ZifETX9qbKfSHmsmyGxKvEc+3lWt0D2wmIoWfWYPxe+ONfb+e8xsNH6UlzhVGDUxGY4g3iOY0hBmshDIxVheCDQjmI3YjrlIAMYnQnb8XJaRu7xR/uUfNfKNnInK6hkYMpvBBqDwIjmp0GDhIWDoYlgOEkVgqwsYRmxUOZYb6hmGIprEgg0uvNQLhcpERzZZikUbClFU0U4Fq1FFzvA5XmtmTDTmm4Y12bTDdFZpzSHcya1Gu3hWm3MjcB9IwU2ZSLHTeku+mFvdFyjd+5x5xUiWZjqi4k03cTuz4Ax6enjqM2pVgGojTTi1ZcvmPG3IHV/UdkRu0Ft+z2QIPvbRRjtEoH+2P1MC53JL2xZpLSZMoSRIkqSxz7tL2P5mY0HxTBGC0/pg2i0vMa4EmgGCjAAbgAFG5RHpx45/Rm/Bmz2fXKoud1dgzbyqYsu0M8LqWdbhLALD4yKBT+VTT8zTIc0MBKlvaGANBRAczXwjfVgSfhltFLezEkkkmpJxJOJO8mPV0MPblnS5awsmkEIj2qbkI9+ec6eG64yd10YmNU1hOPX8HoQIBGW3OmXMR8TLK5XdeuTQic/LgOWf0hA69eflBseuXnlBgdc88vMnjGVIbrD+YKFkb9mf/wCYOKLOx9pCLm8xFrJtcuZeDQ7rjzGBjHQpXIwMZ0u21owwow3XHyOPIwuXaP8AGflGWsumnXG+LeRphHprUPHEcDiOUQXKTodDxWowPstyb9x9RzhwWimN3HPgcDAWMCIqT4fWbBC6QNWADCoihCHWFwUQQptn2RI0RpudZWrLa4+0hvVuI27xfCysNvJBjFxHR9AdrJNpFAdSZnLY3n8p94eu6Lh5gji0yynKHpGlZ8u5Z0wbtY08iaRixXX++EH3wjnOje3k2WQJyiau32X8xceY5xqU7Y2QyWmBr1Fe7Nzk5ADA1OYqBiYyL8PWMz2l7QLqmVKNTg7DAfCDmdvlmaYu1aenzmYtMZVb3FJCgbKDHnjByHu4RqY7oVOmRIsS6kszPeeqJw99v+3/AFxFkyTNmKguqccgMSTuABPKLaUEeYSwIkSV1iM+7SgC/mdiq8XJj1yfDKq7SWvuLMslfvJ+rMfaE/5S+RMw8ZeyMdKsAeYqqbjidgGJ9D6RL0rpc2i0TJjm9q0OV5vpsFLhuAETtEnuZT2k43CWD+I17vjerOdolgZx1mPdZjGbfZntDPoyyFuEr2h/6lwI/QAE4h9sVyLCVFbz6/MmHCI+t08NR5sqRMmUFYghqmsKtT30hEfO+ldTuy7fUdunjqbDrq7omEsd2PQgEemP0GEI49ddCPI6jp1yPLzvhwC/n9R1cK8YQOvXq4QsdenE09OEUKAO/wBfoYECg3c9X/uvgoCIBApBiDPXXnECCIAMKgoCTI0iy74tLLpvInkcIoqQUTS7a6XaVOB1eF6+WXIiJCzSL8RtW8cxiPKMdKtTLgYsLNpfbUHaILw1Mi1DiN0SlcHDyjPytIBrzf8AEtx57eYMSpU/8LV3ey37Hz5RE0uKwdYr5duyIvGRFD5RKlzgc7/nDQdgUgtaDrEBasNvJBh6BE0IL2aGxJixpBFIz2iMkuFnwiHKUgWWzmdNCi4Zn8Ki9m5AE+UXHG7EyyL3ckv782qruQHxHmRT9J2xD7W2/wCz2ZJC3TJlJs3aKj+0nJGLnfNH4Yt5Do8xpjj+xIXW1dqrRZcvi7aq8CxyjnenNJtPnvMY1LMSTtJNSfP0pHpnE3+n+Wb8GdH2TvJgXLE02DHnlxIi27QWrxiSvsyaqaYGYaa54DVVBul1zh2xSzZbMZ5umNTu65Eiqn9I8fEyxnFBIm7bo79HWN581zy5nCYghm0TqcYOZMoIiFs49XX6/Zj2zy54Ybu6SRAr/HVOqiC1uut9ISW62XR8t6QPX7wP2+nW7fAUdddb4MDrkdn1NYgUPr9T1eecGOvLYP8APGAOtmPl8+EDr08urjFCg9P8/tdAhDPv9R+0CIGB111jB9dekGOuusIBHXXOATBdddZwqC666ygC666ygoVBQBQUKgoA0mkYGJkrSR96IVIIwXbQSNJVFKhhsbLhmOUS5dqG0qdjXj/ULxzB4xlAYkybewxvETS7ntrUthWlcNuIPBhdyiTLtand8ozFm0iPdbVPoeOR5xOS1jMU3rh/pN3lSIa+GgWaKY9f4hYeKaVOPunWHw481x6xh2VbIukW1YImIiWqDa1CJoLnPE+zp3UivvzvSWDj+ph5KNsQdH2bvXFTRRe52KMTxyG8iLyyzA0x7Q61lytXVTJm9mRJAzqRePwo0bmPqIqe11p+z2ZZAuYkPN294ynUT/45ZJOxppjG6Ps41g701FoxrgQNtMstpwEWvaq260ysxtYIXFxvmzS1Zz1/Dr+HWzEtaZ0zdotjPdcFGCjD+TvMbzurqek8pml9MNPepNwqFByBNSaYVJvPCmAEQg3XXCGhClOwc4xcrbukmjhmbYSTXr5Qkkcfl1jABJ65Qt2o3f8AgdbvlAgd2OuPGDHXy6vpviAV68ur/IQoDrLPbd1jCR15dYX8YWOvXM3+Q4iAV18sz/njBdfPb9BxEDr5Zn/HCB11W/68YoItvPmfoDAgj1j+8CAR16mCHXpAgRAQ69YAx63QIEAUDr1gQIAhAgQIAoBgQIBMCBAgAIsNHsa0rAgQqzymMYsZ18qWx9o4nM84ECMxq+BgwpYECNMLuzH+xxe/fccYnz2IWyUNPDbJl340l+B/zLQUOIoIOBHbpfaHPe1C0tBAuASSABgB3Ms3DK8k84qCYECOV8hUkX8m/wBpgObzAgRAkQ/Jy5fIwIEAQN3l/tghiOs4ECACYHiRypDnu1zpX1MCBAGfZP6fUCsCnzI+cCBFCVFRAgQIiv/Z"/>
          <p:cNvSpPr>
            <a:spLocks noChangeAspect="1" noChangeArrowheads="1"/>
          </p:cNvSpPr>
          <p:nvPr/>
        </p:nvSpPr>
        <p:spPr bwMode="auto">
          <a:xfrm>
            <a:off x="155575" y="-884238"/>
            <a:ext cx="2466975" cy="1847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1042" name="Picture 18" descr="http://blogs-images.forbes.com/andygreenberg/files/2011/08/passwords.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36096" y="3098535"/>
            <a:ext cx="3383668" cy="2537751"/>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s://encrypted-tbn2.google.com/images?q=tbn:ANd9GcQfDgrW25wVSYmv-HUwH04YIHPfM9fU6gkLRKqBmQwCyetA0GHa"/>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9754" y="4203225"/>
            <a:ext cx="2466975" cy="1847851"/>
          </a:xfrm>
          <a:prstGeom prst="rect">
            <a:avLst/>
          </a:prstGeom>
          <a:noFill/>
          <a:extLst>
            <a:ext uri="{909E8E84-426E-40DD-AFC4-6F175D3DCCD1}">
              <a14:hiddenFill xmlns:a14="http://schemas.microsoft.com/office/drawing/2010/main">
                <a:solidFill>
                  <a:srgbClr val="FFFFFF"/>
                </a:solidFill>
              </a14:hiddenFill>
            </a:ext>
          </a:extLst>
        </p:spPr>
      </p:pic>
      <p:sp>
        <p:nvSpPr>
          <p:cNvPr id="10" name="Segnaposto contenuto 9"/>
          <p:cNvSpPr>
            <a:spLocks noGrp="1"/>
          </p:cNvSpPr>
          <p:nvPr>
            <p:ph idx="1"/>
          </p:nvPr>
        </p:nvSpPr>
        <p:spPr/>
        <p:txBody>
          <a:bodyPr/>
          <a:lstStyle/>
          <a:p>
            <a:pPr marL="0" indent="0">
              <a:buNone/>
            </a:pPr>
            <a:r>
              <a:rPr lang="it-IT" dirty="0" smtClean="0">
                <a:effectLst>
                  <a:outerShdw blurRad="38100" dist="38100" dir="2700000" algn="tl">
                    <a:srgbClr val="000000">
                      <a:alpha val="43137"/>
                    </a:srgbClr>
                  </a:outerShdw>
                </a:effectLst>
              </a:rPr>
              <a:t>La conservazione è necessariamente reversibile</a:t>
            </a:r>
          </a:p>
          <a:p>
            <a:endParaRPr lang="it-IT" dirty="0" smtClean="0"/>
          </a:p>
          <a:p>
            <a:r>
              <a:rPr lang="it-IT" dirty="0" smtClean="0"/>
              <a:t>Conservazione mentale</a:t>
            </a:r>
          </a:p>
          <a:p>
            <a:r>
              <a:rPr lang="it-IT" dirty="0" smtClean="0"/>
              <a:t>Conservazione cartacea</a:t>
            </a:r>
          </a:p>
          <a:p>
            <a:r>
              <a:rPr lang="it-IT" dirty="0" smtClean="0"/>
              <a:t>Conservazione digitale</a:t>
            </a:r>
          </a:p>
          <a:p>
            <a:endParaRPr lang="it-IT" dirty="0"/>
          </a:p>
        </p:txBody>
      </p:sp>
    </p:spTree>
    <p:extLst>
      <p:ext uri="{BB962C8B-B14F-4D97-AF65-F5344CB8AC3E}">
        <p14:creationId xmlns:p14="http://schemas.microsoft.com/office/powerpoint/2010/main" val="253698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44"/>
                                        </p:tgtEl>
                                        <p:attrNameLst>
                                          <p:attrName>style.visibility</p:attrName>
                                        </p:attrNameLst>
                                      </p:cBhvr>
                                      <p:to>
                                        <p:strVal val="visible"/>
                                      </p:to>
                                    </p:set>
                                    <p:anim calcmode="lin" valueType="num">
                                      <p:cBhvr additive="base">
                                        <p:cTn id="7" dur="500" fill="hold"/>
                                        <p:tgtEl>
                                          <p:spTgt spid="1044"/>
                                        </p:tgtEl>
                                        <p:attrNameLst>
                                          <p:attrName>ppt_x</p:attrName>
                                        </p:attrNameLst>
                                      </p:cBhvr>
                                      <p:tavLst>
                                        <p:tav tm="0">
                                          <p:val>
                                            <p:strVal val="#ppt_x"/>
                                          </p:val>
                                        </p:tav>
                                        <p:tav tm="100000">
                                          <p:val>
                                            <p:strVal val="#ppt_x"/>
                                          </p:val>
                                        </p:tav>
                                      </p:tavLst>
                                    </p:anim>
                                    <p:anim calcmode="lin" valueType="num">
                                      <p:cBhvr additive="base">
                                        <p:cTn id="8" dur="500" fill="hold"/>
                                        <p:tgtEl>
                                          <p:spTgt spid="10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wipe(down)">
                                      <p:cBhvr>
                                        <p:cTn id="13" dur="500"/>
                                        <p:tgtEl>
                                          <p:spTgt spid="1026"/>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1042"/>
                                        </p:tgtEl>
                                        <p:attrNameLst>
                                          <p:attrName>style.visibility</p:attrName>
                                        </p:attrNameLst>
                                      </p:cBhvr>
                                      <p:to>
                                        <p:strVal val="visible"/>
                                      </p:to>
                                    </p:set>
                                    <p:animEffect transition="in" filter="circle(in)">
                                      <p:cBhvr>
                                        <p:cTn id="18" dur="2000"/>
                                        <p:tgtEl>
                                          <p:spTgt spid="1042"/>
                                        </p:tgtEl>
                                      </p:cBhvr>
                                    </p:animEffect>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nodeType="clickEffect">
                                  <p:stCondLst>
                                    <p:cond delay="0"/>
                                  </p:stCondLst>
                                  <p:childTnLst>
                                    <p:set>
                                      <p:cBhvr>
                                        <p:cTn id="22" dur="1" fill="hold">
                                          <p:stCondLst>
                                            <p:cond delay="0"/>
                                          </p:stCondLst>
                                        </p:cTn>
                                        <p:tgtEl>
                                          <p:spTgt spid="1034"/>
                                        </p:tgtEl>
                                        <p:attrNameLst>
                                          <p:attrName>style.visibility</p:attrName>
                                        </p:attrNameLst>
                                      </p:cBhvr>
                                      <p:to>
                                        <p:strVal val="visible"/>
                                      </p:to>
                                    </p:set>
                                    <p:animEffect transition="in" filter="wipe(down)">
                                      <p:cBhvr>
                                        <p:cTn id="23" dur="580">
                                          <p:stCondLst>
                                            <p:cond delay="0"/>
                                          </p:stCondLst>
                                        </p:cTn>
                                        <p:tgtEl>
                                          <p:spTgt spid="1034"/>
                                        </p:tgtEl>
                                      </p:cBhvr>
                                    </p:animEffect>
                                    <p:anim calcmode="lin" valueType="num">
                                      <p:cBhvr>
                                        <p:cTn id="24" dur="1822" tmFilter="0,0; 0.14,0.36; 0.43,0.73; 0.71,0.91; 1.0,1.0">
                                          <p:stCondLst>
                                            <p:cond delay="0"/>
                                          </p:stCondLst>
                                        </p:cTn>
                                        <p:tgtEl>
                                          <p:spTgt spid="1034"/>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034"/>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034"/>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034"/>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034"/>
                                        </p:tgtEl>
                                        <p:attrNameLst>
                                          <p:attrName>ppt_y</p:attrName>
                                        </p:attrNameLst>
                                      </p:cBhvr>
                                      <p:tavLst>
                                        <p:tav tm="0" fmla="#ppt_y-sin(pi*$)/81">
                                          <p:val>
                                            <p:fltVal val="0"/>
                                          </p:val>
                                        </p:tav>
                                        <p:tav tm="100000">
                                          <p:val>
                                            <p:fltVal val="1"/>
                                          </p:val>
                                        </p:tav>
                                      </p:tavLst>
                                    </p:anim>
                                    <p:animScale>
                                      <p:cBhvr>
                                        <p:cTn id="29" dur="26">
                                          <p:stCondLst>
                                            <p:cond delay="650"/>
                                          </p:stCondLst>
                                        </p:cTn>
                                        <p:tgtEl>
                                          <p:spTgt spid="1034"/>
                                        </p:tgtEl>
                                      </p:cBhvr>
                                      <p:to x="100000" y="60000"/>
                                    </p:animScale>
                                    <p:animScale>
                                      <p:cBhvr>
                                        <p:cTn id="30" dur="166" decel="50000">
                                          <p:stCondLst>
                                            <p:cond delay="676"/>
                                          </p:stCondLst>
                                        </p:cTn>
                                        <p:tgtEl>
                                          <p:spTgt spid="1034"/>
                                        </p:tgtEl>
                                      </p:cBhvr>
                                      <p:to x="100000" y="100000"/>
                                    </p:animScale>
                                    <p:animScale>
                                      <p:cBhvr>
                                        <p:cTn id="31" dur="26">
                                          <p:stCondLst>
                                            <p:cond delay="1312"/>
                                          </p:stCondLst>
                                        </p:cTn>
                                        <p:tgtEl>
                                          <p:spTgt spid="1034"/>
                                        </p:tgtEl>
                                      </p:cBhvr>
                                      <p:to x="100000" y="80000"/>
                                    </p:animScale>
                                    <p:animScale>
                                      <p:cBhvr>
                                        <p:cTn id="32" dur="166" decel="50000">
                                          <p:stCondLst>
                                            <p:cond delay="1338"/>
                                          </p:stCondLst>
                                        </p:cTn>
                                        <p:tgtEl>
                                          <p:spTgt spid="1034"/>
                                        </p:tgtEl>
                                      </p:cBhvr>
                                      <p:to x="100000" y="100000"/>
                                    </p:animScale>
                                    <p:animScale>
                                      <p:cBhvr>
                                        <p:cTn id="33" dur="26">
                                          <p:stCondLst>
                                            <p:cond delay="1642"/>
                                          </p:stCondLst>
                                        </p:cTn>
                                        <p:tgtEl>
                                          <p:spTgt spid="1034"/>
                                        </p:tgtEl>
                                      </p:cBhvr>
                                      <p:to x="100000" y="90000"/>
                                    </p:animScale>
                                    <p:animScale>
                                      <p:cBhvr>
                                        <p:cTn id="34" dur="166" decel="50000">
                                          <p:stCondLst>
                                            <p:cond delay="1668"/>
                                          </p:stCondLst>
                                        </p:cTn>
                                        <p:tgtEl>
                                          <p:spTgt spid="1034"/>
                                        </p:tgtEl>
                                      </p:cBhvr>
                                      <p:to x="100000" y="100000"/>
                                    </p:animScale>
                                    <p:animScale>
                                      <p:cBhvr>
                                        <p:cTn id="35" dur="26">
                                          <p:stCondLst>
                                            <p:cond delay="1808"/>
                                          </p:stCondLst>
                                        </p:cTn>
                                        <p:tgtEl>
                                          <p:spTgt spid="1034"/>
                                        </p:tgtEl>
                                      </p:cBhvr>
                                      <p:to x="100000" y="95000"/>
                                    </p:animScale>
                                    <p:animScale>
                                      <p:cBhvr>
                                        <p:cTn id="36" dur="166" decel="50000">
                                          <p:stCondLst>
                                            <p:cond delay="1834"/>
                                          </p:stCondLst>
                                        </p:cTn>
                                        <p:tgtEl>
                                          <p:spTgt spid="1034"/>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45" presetClass="entr" presetSubtype="0" fill="hold" nodeType="clickEffect">
                                  <p:stCondLst>
                                    <p:cond delay="0"/>
                                  </p:stCondLst>
                                  <p:childTnLst>
                                    <p:set>
                                      <p:cBhvr>
                                        <p:cTn id="40" dur="1" fill="hold">
                                          <p:stCondLst>
                                            <p:cond delay="0"/>
                                          </p:stCondLst>
                                        </p:cTn>
                                        <p:tgtEl>
                                          <p:spTgt spid="1032"/>
                                        </p:tgtEl>
                                        <p:attrNameLst>
                                          <p:attrName>style.visibility</p:attrName>
                                        </p:attrNameLst>
                                      </p:cBhvr>
                                      <p:to>
                                        <p:strVal val="visible"/>
                                      </p:to>
                                    </p:set>
                                    <p:animEffect transition="in" filter="fade">
                                      <p:cBhvr>
                                        <p:cTn id="41" dur="2000"/>
                                        <p:tgtEl>
                                          <p:spTgt spid="1032"/>
                                        </p:tgtEl>
                                      </p:cBhvr>
                                    </p:animEffect>
                                    <p:anim calcmode="lin" valueType="num">
                                      <p:cBhvr>
                                        <p:cTn id="42" dur="2000" fill="hold"/>
                                        <p:tgtEl>
                                          <p:spTgt spid="1032"/>
                                        </p:tgtEl>
                                        <p:attrNameLst>
                                          <p:attrName>ppt_w</p:attrName>
                                        </p:attrNameLst>
                                      </p:cBhvr>
                                      <p:tavLst>
                                        <p:tav tm="0" fmla="#ppt_w*sin(2.5*pi*$)">
                                          <p:val>
                                            <p:fltVal val="0"/>
                                          </p:val>
                                        </p:tav>
                                        <p:tav tm="100000">
                                          <p:val>
                                            <p:fltVal val="1"/>
                                          </p:val>
                                        </p:tav>
                                      </p:tavLst>
                                    </p:anim>
                                    <p:anim calcmode="lin" valueType="num">
                                      <p:cBhvr>
                                        <p:cTn id="43" dur="2000" fill="hold"/>
                                        <p:tgtEl>
                                          <p:spTgt spid="103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cdn.toptenreviews.com/rev/prod/large/54993-mylok-bo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2148" y="3212976"/>
            <a:ext cx="3466356" cy="3466356"/>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p:cNvSpPr>
            <a:spLocks noGrp="1"/>
          </p:cNvSpPr>
          <p:nvPr>
            <p:ph type="title"/>
          </p:nvPr>
        </p:nvSpPr>
        <p:spPr/>
        <p:txBody>
          <a:bodyPr/>
          <a:lstStyle/>
          <a:p>
            <a:r>
              <a:rPr lang="it-IT" dirty="0" smtClean="0"/>
              <a:t>Conservazione lato operatore - 2</a:t>
            </a:r>
            <a:endParaRPr lang="it-IT" dirty="0"/>
          </a:p>
        </p:txBody>
      </p:sp>
      <p:sp>
        <p:nvSpPr>
          <p:cNvPr id="3" name="Segnaposto contenuto 2"/>
          <p:cNvSpPr>
            <a:spLocks noGrp="1"/>
          </p:cNvSpPr>
          <p:nvPr>
            <p:ph idx="1"/>
          </p:nvPr>
        </p:nvSpPr>
        <p:spPr>
          <a:xfrm>
            <a:off x="457200" y="1600200"/>
            <a:ext cx="8075240" cy="4925144"/>
          </a:xfrm>
        </p:spPr>
        <p:txBody>
          <a:bodyPr/>
          <a:lstStyle/>
          <a:p>
            <a:r>
              <a:rPr lang="it-IT" dirty="0" smtClean="0"/>
              <a:t>Conservazione digitale</a:t>
            </a:r>
          </a:p>
          <a:p>
            <a:pPr lvl="1"/>
            <a:r>
              <a:rPr lang="it-IT" dirty="0" smtClean="0"/>
              <a:t>Password manager locali (</a:t>
            </a:r>
            <a:r>
              <a:rPr lang="it-IT" dirty="0" err="1" smtClean="0"/>
              <a:t>Lastpass</a:t>
            </a:r>
            <a:r>
              <a:rPr lang="it-IT" dirty="0" smtClean="0"/>
              <a:t>, Norton, Locali al browser..)</a:t>
            </a:r>
          </a:p>
          <a:p>
            <a:pPr lvl="2"/>
            <a:r>
              <a:rPr lang="it-IT" dirty="0" smtClean="0"/>
              <a:t>Pro: evitano la conservazione mentale;</a:t>
            </a:r>
          </a:p>
          <a:p>
            <a:pPr lvl="2"/>
            <a:r>
              <a:rPr lang="it-IT" dirty="0" smtClean="0"/>
              <a:t>Contro: Soggetti a possibile furto della password principale (quando c’è);</a:t>
            </a:r>
          </a:p>
          <a:p>
            <a:pPr lvl="2"/>
            <a:endParaRPr lang="it-IT" dirty="0" smtClean="0"/>
          </a:p>
          <a:p>
            <a:pPr lvl="1"/>
            <a:r>
              <a:rPr lang="it-IT" dirty="0" smtClean="0"/>
              <a:t>USB Password </a:t>
            </a:r>
            <a:r>
              <a:rPr lang="it-IT" dirty="0" err="1" smtClean="0"/>
              <a:t>Managers</a:t>
            </a:r>
            <a:endParaRPr lang="it-IT" dirty="0" smtClean="0"/>
          </a:p>
          <a:p>
            <a:pPr lvl="2"/>
            <a:r>
              <a:rPr lang="it-IT" dirty="0" smtClean="0"/>
              <a:t>Pro: indipendenza fisica dello </a:t>
            </a:r>
            <a:r>
              <a:rPr lang="it-IT" dirty="0" err="1" smtClean="0"/>
              <a:t>storage</a:t>
            </a:r>
            <a:r>
              <a:rPr lang="it-IT" dirty="0" smtClean="0"/>
              <a:t> delle credenziali</a:t>
            </a:r>
          </a:p>
          <a:p>
            <a:pPr lvl="2"/>
            <a:r>
              <a:rPr lang="it-IT" dirty="0" smtClean="0"/>
              <a:t>Nuovi dispositivi U2F</a:t>
            </a:r>
            <a:endParaRPr lang="it-IT" dirty="0"/>
          </a:p>
          <a:p>
            <a:pPr lvl="2"/>
            <a:endParaRPr lang="it-IT" dirty="0" smtClean="0"/>
          </a:p>
          <a:p>
            <a:pPr lvl="1"/>
            <a:endParaRPr lang="it-IT" dirty="0" smtClean="0"/>
          </a:p>
          <a:p>
            <a:pPr lvl="1"/>
            <a:r>
              <a:rPr lang="it-IT" b="1" dirty="0" smtClean="0">
                <a:solidFill>
                  <a:schemeClr val="tx2">
                    <a:lumMod val="75000"/>
                  </a:schemeClr>
                </a:solidFill>
              </a:rPr>
              <a:t>In generale è sconsigliabile usare gli </a:t>
            </a:r>
            <a:r>
              <a:rPr lang="it-IT" b="1" dirty="0" err="1" smtClean="0">
                <a:solidFill>
                  <a:schemeClr val="tx2">
                    <a:lumMod val="75000"/>
                  </a:schemeClr>
                </a:solidFill>
              </a:rPr>
              <a:t>storage</a:t>
            </a:r>
            <a:r>
              <a:rPr lang="it-IT" b="1" dirty="0" smtClean="0">
                <a:solidFill>
                  <a:schemeClr val="tx2">
                    <a:lumMod val="75000"/>
                  </a:schemeClr>
                </a:solidFill>
              </a:rPr>
              <a:t> già forniti da Browser e Sistema Operativo</a:t>
            </a:r>
            <a:endParaRPr lang="it-IT" b="1" dirty="0">
              <a:solidFill>
                <a:schemeClr val="tx2">
                  <a:lumMod val="75000"/>
                </a:schemeClr>
              </a:solidFill>
            </a:endParaRPr>
          </a:p>
          <a:p>
            <a:endParaRPr lang="it-IT" dirty="0" smtClean="0"/>
          </a:p>
          <a:p>
            <a:endParaRPr lang="it-IT" dirty="0" smtClean="0"/>
          </a:p>
          <a:p>
            <a:pPr lvl="1"/>
            <a:endParaRPr lang="it-IT" dirty="0"/>
          </a:p>
        </p:txBody>
      </p:sp>
      <p:pic>
        <p:nvPicPr>
          <p:cNvPr id="1027" name="Picture 3" descr="C:\Users\AgelinBee\Dropbox\Screenshot\Screenshot 2014-11-11 17.38.0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4077072"/>
            <a:ext cx="8416925" cy="2433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26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arn(inVertical)">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Fase di inserimento</a:t>
            </a:r>
            <a:endParaRPr lang="it-IT" dirty="0"/>
          </a:p>
        </p:txBody>
      </p:sp>
      <p:sp>
        <p:nvSpPr>
          <p:cNvPr id="3" name="Segnaposto contenuto 2"/>
          <p:cNvSpPr>
            <a:spLocks noGrp="1"/>
          </p:cNvSpPr>
          <p:nvPr>
            <p:ph idx="1"/>
          </p:nvPr>
        </p:nvSpPr>
        <p:spPr/>
        <p:txBody>
          <a:bodyPr/>
          <a:lstStyle/>
          <a:p>
            <a:r>
              <a:rPr lang="it-IT" dirty="0" err="1" smtClean="0"/>
              <a:t>Keyloggers</a:t>
            </a:r>
            <a:r>
              <a:rPr lang="it-IT" dirty="0" smtClean="0"/>
              <a:t>: dispositivi hardware e software</a:t>
            </a:r>
          </a:p>
          <a:p>
            <a:pPr lvl="1"/>
            <a:r>
              <a:rPr lang="it-IT" dirty="0" smtClean="0"/>
              <a:t>Gli anti-</a:t>
            </a:r>
            <a:r>
              <a:rPr lang="it-IT" dirty="0" err="1" smtClean="0"/>
              <a:t>keylogger</a:t>
            </a:r>
            <a:r>
              <a:rPr lang="it-IT" dirty="0" smtClean="0"/>
              <a:t> possono mitigare il problema</a:t>
            </a:r>
          </a:p>
          <a:p>
            <a:pPr lvl="1"/>
            <a:r>
              <a:rPr lang="it-IT" dirty="0">
                <a:hlinkClick r:id="rId3"/>
              </a:rPr>
              <a:t>http://www.keylogger.org</a:t>
            </a:r>
            <a:r>
              <a:rPr lang="it-IT" dirty="0" smtClean="0">
                <a:hlinkClick r:id="rId3"/>
              </a:rPr>
              <a:t>/</a:t>
            </a:r>
            <a:r>
              <a:rPr lang="it-IT" dirty="0" smtClean="0"/>
              <a:t>, es. </a:t>
            </a:r>
            <a:r>
              <a:rPr lang="it-IT" dirty="0" err="1" smtClean="0"/>
              <a:t>Relytec</a:t>
            </a:r>
            <a:endParaRPr lang="it-IT" dirty="0" smtClean="0"/>
          </a:p>
          <a:p>
            <a:r>
              <a:rPr lang="it-IT" dirty="0" smtClean="0"/>
              <a:t>Autenticazione multi-fattore indispensabile, es. OTP, U2F, SSL Lato Utente ecc.</a:t>
            </a:r>
          </a:p>
          <a:p>
            <a:pPr lvl="1"/>
            <a:endParaRPr lang="it-IT" dirty="0"/>
          </a:p>
        </p:txBody>
      </p:sp>
      <p:pic>
        <p:nvPicPr>
          <p:cNvPr id="1026" name="Picture 2" descr="Windows hook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9552" y="3717032"/>
            <a:ext cx="571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www.keelog.com/images/kusb_inst1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8184" y="3669406"/>
            <a:ext cx="2619375" cy="2000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8499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Trasmissione</a:t>
            </a:r>
            <a:endParaRPr lang="it-IT" dirty="0"/>
          </a:p>
        </p:txBody>
      </p:sp>
      <p:sp>
        <p:nvSpPr>
          <p:cNvPr id="3" name="Segnaposto contenuto 2"/>
          <p:cNvSpPr>
            <a:spLocks noGrp="1"/>
          </p:cNvSpPr>
          <p:nvPr>
            <p:ph idx="1"/>
          </p:nvPr>
        </p:nvSpPr>
        <p:spPr/>
        <p:txBody>
          <a:bodyPr>
            <a:normAutofit/>
          </a:bodyPr>
          <a:lstStyle/>
          <a:p>
            <a:pPr marL="274320" lvl="1" indent="0">
              <a:buNone/>
            </a:pPr>
            <a:endParaRPr lang="it-IT" dirty="0"/>
          </a:p>
          <a:p>
            <a:r>
              <a:rPr lang="it-IT" dirty="0" smtClean="0"/>
              <a:t>Protezione con solo TLS/SSL: </a:t>
            </a:r>
          </a:p>
          <a:p>
            <a:pPr lvl="1"/>
            <a:r>
              <a:rPr lang="it-IT" dirty="0" smtClean="0"/>
              <a:t>Confidenzialità della conversazione, ma:</a:t>
            </a:r>
          </a:p>
          <a:p>
            <a:pPr marL="274320" lvl="1" indent="0">
              <a:buNone/>
            </a:pPr>
            <a:r>
              <a:rPr lang="it-IT" dirty="0" smtClean="0"/>
              <a:t>   SSLSTRIP (e non solo) ancora oggi possibile</a:t>
            </a:r>
          </a:p>
          <a:p>
            <a:pPr marL="274320" lvl="1" indent="0">
              <a:buNone/>
            </a:pPr>
            <a:endParaRPr lang="it-IT" dirty="0" smtClean="0"/>
          </a:p>
          <a:p>
            <a:r>
              <a:rPr lang="it-IT" dirty="0"/>
              <a:t>Protocolli che consentano l’autentica senza trasferire la password:</a:t>
            </a:r>
          </a:p>
          <a:p>
            <a:pPr lvl="1"/>
            <a:r>
              <a:rPr lang="it-IT" dirty="0"/>
              <a:t>Challenge </a:t>
            </a:r>
            <a:r>
              <a:rPr lang="it-IT" dirty="0" err="1"/>
              <a:t>based</a:t>
            </a:r>
            <a:r>
              <a:rPr lang="it-IT" dirty="0"/>
              <a:t>: HTTP </a:t>
            </a:r>
            <a:r>
              <a:rPr lang="it-IT" dirty="0" err="1"/>
              <a:t>digest</a:t>
            </a:r>
            <a:r>
              <a:rPr lang="it-IT" dirty="0"/>
              <a:t>, CHAP, </a:t>
            </a:r>
            <a:r>
              <a:rPr lang="it-IT" dirty="0" smtClean="0"/>
              <a:t>MS-CHAPv2, </a:t>
            </a:r>
            <a:r>
              <a:rPr lang="it-IT" b="1" dirty="0" smtClean="0"/>
              <a:t>EAP-SRP</a:t>
            </a:r>
            <a:endParaRPr lang="it-IT" b="1" dirty="0"/>
          </a:p>
          <a:p>
            <a:endParaRPr lang="it-IT" b="1" dirty="0" smtClean="0">
              <a:solidFill>
                <a:schemeClr val="tx2">
                  <a:lumMod val="75000"/>
                </a:schemeClr>
              </a:solidFill>
            </a:endParaRPr>
          </a:p>
          <a:p>
            <a:r>
              <a:rPr lang="it-IT" b="1" dirty="0" smtClean="0">
                <a:solidFill>
                  <a:schemeClr val="tx2">
                    <a:lumMod val="75000"/>
                  </a:schemeClr>
                </a:solidFill>
              </a:rPr>
              <a:t>Consigliabile combinare cifratura con specifico protocollo di autenticazione</a:t>
            </a:r>
          </a:p>
        </p:txBody>
      </p:sp>
      <p:grpSp>
        <p:nvGrpSpPr>
          <p:cNvPr id="4" name="Gruppo 3"/>
          <p:cNvGrpSpPr/>
          <p:nvPr/>
        </p:nvGrpSpPr>
        <p:grpSpPr>
          <a:xfrm>
            <a:off x="1274243" y="3573016"/>
            <a:ext cx="6381750" cy="2267396"/>
            <a:chOff x="4067944" y="332656"/>
            <a:chExt cx="6381750" cy="2267396"/>
          </a:xfrm>
        </p:grpSpPr>
        <p:pic>
          <p:nvPicPr>
            <p:cNvPr id="3074" name="Picture 2" descr="http://netfinitytech.files.wordpress.com/2011/06/paypal-sslstrip.jpg"/>
            <p:cNvPicPr>
              <a:picLocks noChangeAspect="1" noChangeArrowheads="1"/>
            </p:cNvPicPr>
            <p:nvPr/>
          </p:nvPicPr>
          <p:blipFill rotWithShape="1">
            <a:blip r:embed="rId3">
              <a:extLst>
                <a:ext uri="{28A0092B-C50C-407E-A947-70E740481C1C}">
                  <a14:useLocalDpi xmlns:a14="http://schemas.microsoft.com/office/drawing/2010/main" val="0"/>
                </a:ext>
              </a:extLst>
            </a:blip>
            <a:srcRect b="50000"/>
            <a:stretch/>
          </p:blipFill>
          <p:spPr bwMode="auto">
            <a:xfrm>
              <a:off x="4067944" y="332656"/>
              <a:ext cx="6381750" cy="161925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AgelinBee\Dropbox\Screenshot\Screenshot 2014-11-11 18.06.3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6272" y="1953691"/>
              <a:ext cx="5386328" cy="64636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766326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4"/>
                                        </p:tgtEl>
                                      </p:cBhvr>
                                    </p:animEffect>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olo 1"/>
          <p:cNvSpPr>
            <a:spLocks noGrp="1"/>
          </p:cNvSpPr>
          <p:nvPr>
            <p:ph type="title"/>
          </p:nvPr>
        </p:nvSpPr>
        <p:spPr/>
        <p:txBody>
          <a:bodyPr/>
          <a:lstStyle/>
          <a:p>
            <a:pPr eaLnBrk="1" hangingPunct="1"/>
            <a:r>
              <a:rPr lang="en-US" dirty="0" err="1" smtClean="0"/>
              <a:t>Conservazione</a:t>
            </a:r>
            <a:r>
              <a:rPr lang="en-US" dirty="0" smtClean="0"/>
              <a:t> </a:t>
            </a:r>
            <a:r>
              <a:rPr lang="en-US" dirty="0" err="1" smtClean="0"/>
              <a:t>lato</a:t>
            </a:r>
            <a:r>
              <a:rPr lang="en-US" dirty="0" smtClean="0"/>
              <a:t> server</a:t>
            </a:r>
            <a:endParaRPr lang="it-IT" dirty="0" smtClean="0"/>
          </a:p>
        </p:txBody>
      </p:sp>
      <p:sp>
        <p:nvSpPr>
          <p:cNvPr id="3" name="Segnaposto contenuto 2"/>
          <p:cNvSpPr>
            <a:spLocks noGrp="1"/>
          </p:cNvSpPr>
          <p:nvPr>
            <p:ph idx="1"/>
          </p:nvPr>
        </p:nvSpPr>
        <p:spPr/>
        <p:txBody>
          <a:bodyPr rtlCol="0">
            <a:normAutofit fontScale="92500" lnSpcReduction="20000"/>
          </a:bodyPr>
          <a:lstStyle/>
          <a:p>
            <a:pPr algn="just" eaLnBrk="1" fontAlgn="auto" hangingPunct="1">
              <a:spcAft>
                <a:spcPts val="0"/>
              </a:spcAft>
              <a:buFont typeface="Arial" pitchFamily="34" charset="0"/>
              <a:buChar char="•"/>
              <a:defRPr/>
            </a:pPr>
            <a:r>
              <a:rPr lang="en-US" sz="2800" dirty="0" err="1" smtClean="0"/>
              <a:t>Evitare</a:t>
            </a:r>
            <a:r>
              <a:rPr lang="en-US" sz="2800" dirty="0" smtClean="0"/>
              <a:t> </a:t>
            </a:r>
            <a:r>
              <a:rPr lang="en-US" sz="2800" dirty="0" err="1" smtClean="0"/>
              <a:t>soluzioni</a:t>
            </a:r>
            <a:r>
              <a:rPr lang="en-US" sz="2800" dirty="0" smtClean="0"/>
              <a:t> “</a:t>
            </a:r>
            <a:r>
              <a:rPr lang="en-US" sz="2800" dirty="0" err="1" smtClean="0"/>
              <a:t>fai</a:t>
            </a:r>
            <a:r>
              <a:rPr lang="en-US" sz="2800" dirty="0" smtClean="0"/>
              <a:t> da </a:t>
            </a:r>
            <a:r>
              <a:rPr lang="en-US" sz="2800" dirty="0" err="1" smtClean="0"/>
              <a:t>te</a:t>
            </a:r>
            <a:r>
              <a:rPr lang="en-US" sz="2800" dirty="0" smtClean="0"/>
              <a:t>”</a:t>
            </a:r>
          </a:p>
          <a:p>
            <a:pPr lvl="1" algn="just">
              <a:defRPr/>
            </a:pPr>
            <a:r>
              <a:rPr lang="en-US" dirty="0" err="1" smtClean="0"/>
              <a:t>Errori</a:t>
            </a:r>
            <a:r>
              <a:rPr lang="en-US" dirty="0" smtClean="0"/>
              <a:t> di </a:t>
            </a:r>
            <a:r>
              <a:rPr lang="en-US" dirty="0" err="1" smtClean="0"/>
              <a:t>umana</a:t>
            </a:r>
            <a:r>
              <a:rPr lang="en-US" dirty="0" smtClean="0"/>
              <a:t> </a:t>
            </a:r>
            <a:r>
              <a:rPr lang="en-US" dirty="0" err="1" smtClean="0"/>
              <a:t>programmazione</a:t>
            </a:r>
            <a:r>
              <a:rPr lang="en-US" dirty="0" smtClean="0"/>
              <a:t> </a:t>
            </a:r>
            <a:r>
              <a:rPr lang="en-US" dirty="0" err="1" smtClean="0"/>
              <a:t>possibili</a:t>
            </a:r>
            <a:r>
              <a:rPr lang="en-US" dirty="0"/>
              <a:t> </a:t>
            </a:r>
            <a:r>
              <a:rPr lang="en-US" dirty="0">
                <a:hlinkClick r:id="rId3"/>
              </a:rPr>
              <a:t>http://cwe.mitre.org/top25/</a:t>
            </a:r>
            <a:endParaRPr lang="en-US" dirty="0" smtClean="0"/>
          </a:p>
          <a:p>
            <a:pPr algn="just" eaLnBrk="1" fontAlgn="auto" hangingPunct="1">
              <a:spcAft>
                <a:spcPts val="0"/>
              </a:spcAft>
              <a:buFont typeface="Arial" pitchFamily="34" charset="0"/>
              <a:buChar char="•"/>
              <a:defRPr/>
            </a:pPr>
            <a:endParaRPr lang="en-US" sz="2800" dirty="0" smtClean="0"/>
          </a:p>
          <a:p>
            <a:pPr algn="just" eaLnBrk="1" fontAlgn="auto" hangingPunct="1">
              <a:spcAft>
                <a:spcPts val="0"/>
              </a:spcAft>
              <a:buFont typeface="Arial" pitchFamily="34" charset="0"/>
              <a:buChar char="•"/>
              <a:defRPr/>
            </a:pPr>
            <a:r>
              <a:rPr lang="en-US" sz="2800" dirty="0" err="1" smtClean="0"/>
              <a:t>Conservazione</a:t>
            </a:r>
            <a:r>
              <a:rPr lang="en-US" sz="2800" dirty="0" smtClean="0"/>
              <a:t> </a:t>
            </a:r>
            <a:r>
              <a:rPr lang="en-US" sz="2800" dirty="0" err="1" smtClean="0"/>
              <a:t>reversibile</a:t>
            </a:r>
            <a:r>
              <a:rPr lang="en-US" sz="2800" dirty="0" smtClean="0"/>
              <a:t> o </a:t>
            </a:r>
            <a:r>
              <a:rPr lang="en-US" sz="2800" dirty="0" err="1" smtClean="0"/>
              <a:t>irreversibile</a:t>
            </a:r>
            <a:r>
              <a:rPr lang="en-US" sz="2800" dirty="0" smtClean="0"/>
              <a:t>?</a:t>
            </a:r>
          </a:p>
          <a:p>
            <a:pPr lvl="1" algn="just">
              <a:defRPr/>
            </a:pPr>
            <a:r>
              <a:rPr lang="en-US" dirty="0" smtClean="0"/>
              <a:t>Non </a:t>
            </a:r>
            <a:r>
              <a:rPr lang="en-US" dirty="0" err="1" smtClean="0"/>
              <a:t>sempre</a:t>
            </a:r>
            <a:r>
              <a:rPr lang="en-US" dirty="0" smtClean="0"/>
              <a:t> </a:t>
            </a:r>
            <a:r>
              <a:rPr lang="en-US" dirty="0" err="1" smtClean="0"/>
              <a:t>l’irreversibilità</a:t>
            </a:r>
            <a:r>
              <a:rPr lang="en-US" dirty="0" smtClean="0"/>
              <a:t> è </a:t>
            </a:r>
            <a:r>
              <a:rPr lang="en-US" dirty="0" err="1" smtClean="0"/>
              <a:t>possibile</a:t>
            </a:r>
            <a:r>
              <a:rPr lang="en-US" dirty="0" smtClean="0"/>
              <a:t>, </a:t>
            </a:r>
            <a:r>
              <a:rPr lang="en-US" dirty="0" err="1" smtClean="0"/>
              <a:t>es</a:t>
            </a:r>
            <a:r>
              <a:rPr lang="en-US" dirty="0" smtClean="0"/>
              <a:t>. Kerberos</a:t>
            </a:r>
          </a:p>
          <a:p>
            <a:pPr lvl="1" algn="just">
              <a:defRPr/>
            </a:pPr>
            <a:r>
              <a:rPr lang="en-US" dirty="0" smtClean="0"/>
              <a:t>SRP (Strong Remote Password) </a:t>
            </a:r>
            <a:r>
              <a:rPr lang="en-US" dirty="0" err="1" smtClean="0"/>
              <a:t>risolverebbe</a:t>
            </a:r>
            <a:r>
              <a:rPr lang="en-US" dirty="0" smtClean="0"/>
              <a:t> </a:t>
            </a:r>
            <a:r>
              <a:rPr lang="en-US" dirty="0" err="1" smtClean="0"/>
              <a:t>il</a:t>
            </a:r>
            <a:r>
              <a:rPr lang="en-US" dirty="0" smtClean="0"/>
              <a:t> </a:t>
            </a:r>
            <a:r>
              <a:rPr lang="en-US" dirty="0" err="1" smtClean="0"/>
              <a:t>problema</a:t>
            </a:r>
            <a:r>
              <a:rPr lang="en-US" dirty="0" smtClean="0"/>
              <a:t>, </a:t>
            </a:r>
            <a:r>
              <a:rPr lang="en-US" dirty="0" err="1" smtClean="0"/>
              <a:t>ancora</a:t>
            </a:r>
            <a:r>
              <a:rPr lang="en-US" dirty="0" smtClean="0"/>
              <a:t> </a:t>
            </a:r>
            <a:r>
              <a:rPr lang="en-US" dirty="0" err="1" smtClean="0"/>
              <a:t>poco</a:t>
            </a:r>
            <a:r>
              <a:rPr lang="en-US" dirty="0" smtClean="0"/>
              <a:t> </a:t>
            </a:r>
            <a:r>
              <a:rPr lang="en-US" dirty="0" err="1" smtClean="0"/>
              <a:t>diffuso</a:t>
            </a:r>
            <a:endParaRPr lang="en-US" dirty="0"/>
          </a:p>
          <a:p>
            <a:pPr lvl="1" algn="just">
              <a:defRPr/>
            </a:pPr>
            <a:endParaRPr lang="en-US" sz="2800" dirty="0" smtClean="0"/>
          </a:p>
          <a:p>
            <a:pPr algn="just" eaLnBrk="1" fontAlgn="auto" hangingPunct="1">
              <a:spcAft>
                <a:spcPts val="0"/>
              </a:spcAft>
              <a:buFont typeface="Arial" pitchFamily="34" charset="0"/>
              <a:buChar char="•"/>
              <a:defRPr/>
            </a:pPr>
            <a:r>
              <a:rPr lang="en-US" sz="2800" dirty="0" smtClean="0"/>
              <a:t>“</a:t>
            </a:r>
            <a:r>
              <a:rPr lang="en-US" sz="2800" dirty="0" err="1" smtClean="0"/>
              <a:t>Irreversibile</a:t>
            </a:r>
            <a:r>
              <a:rPr lang="en-US" sz="2800" dirty="0" smtClean="0"/>
              <a:t>” non </a:t>
            </a:r>
            <a:r>
              <a:rPr lang="en-US" sz="2800" dirty="0" err="1" smtClean="0"/>
              <a:t>significa</a:t>
            </a:r>
            <a:r>
              <a:rPr lang="en-US" sz="2800" dirty="0" smtClean="0"/>
              <a:t> “</a:t>
            </a:r>
            <a:r>
              <a:rPr lang="en-US" sz="2800" dirty="0" err="1" smtClean="0"/>
              <a:t>cifrata</a:t>
            </a:r>
            <a:r>
              <a:rPr lang="en-US" sz="2800" dirty="0" smtClean="0"/>
              <a:t>”</a:t>
            </a:r>
          </a:p>
          <a:p>
            <a:pPr algn="just" eaLnBrk="1" fontAlgn="auto" hangingPunct="1">
              <a:spcAft>
                <a:spcPts val="0"/>
              </a:spcAft>
              <a:buFont typeface="Arial" pitchFamily="34" charset="0"/>
              <a:buChar char="•"/>
              <a:defRPr/>
            </a:pPr>
            <a:r>
              <a:rPr lang="it-IT" sz="2800" dirty="0" smtClean="0"/>
              <a:t>Windows: </a:t>
            </a:r>
            <a:r>
              <a:rPr lang="it-IT" sz="2800" dirty="0" err="1" smtClean="0"/>
              <a:t>hashing</a:t>
            </a:r>
            <a:r>
              <a:rPr lang="it-IT" sz="2800" dirty="0" smtClean="0"/>
              <a:t> semplice, vulnerabile ad attacco </a:t>
            </a:r>
            <a:r>
              <a:rPr lang="it-IT" sz="2800" dirty="0" smtClean="0">
                <a:hlinkClick r:id="rId4"/>
              </a:rPr>
              <a:t>Rainbow </a:t>
            </a:r>
            <a:r>
              <a:rPr lang="it-IT" sz="2800" dirty="0" err="1" smtClean="0">
                <a:hlinkClick r:id="rId4"/>
              </a:rPr>
              <a:t>Table</a:t>
            </a:r>
            <a:r>
              <a:rPr lang="it-IT" sz="2800" dirty="0" smtClean="0"/>
              <a:t> (es. </a:t>
            </a:r>
            <a:r>
              <a:rPr lang="it-IT" sz="2800" dirty="0" err="1" smtClean="0"/>
              <a:t>OphCrack</a:t>
            </a:r>
            <a:r>
              <a:rPr lang="it-IT" sz="2800" dirty="0" smtClean="0"/>
              <a:t>), ma anche forza bruta semplice</a:t>
            </a:r>
          </a:p>
          <a:p>
            <a:pPr algn="just" eaLnBrk="1" fontAlgn="auto" hangingPunct="1">
              <a:spcAft>
                <a:spcPts val="0"/>
              </a:spcAft>
              <a:buFont typeface="Arial" pitchFamily="34" charset="0"/>
              <a:buChar char="•"/>
              <a:defRPr/>
            </a:pPr>
            <a:r>
              <a:rPr lang="en-US" sz="2800" i="1" dirty="0" smtClean="0"/>
              <a:t>Storage Unix (Linux, BSD) </a:t>
            </a:r>
            <a:r>
              <a:rPr lang="en-US" sz="2800" i="1" dirty="0" err="1" smtClean="0"/>
              <a:t>più</a:t>
            </a:r>
            <a:r>
              <a:rPr lang="en-US" sz="2800" i="1" dirty="0" smtClean="0"/>
              <a:t> </a:t>
            </a:r>
            <a:r>
              <a:rPr lang="en-US" sz="2800" i="1" dirty="0" err="1" smtClean="0"/>
              <a:t>robusto</a:t>
            </a:r>
            <a:endParaRPr lang="en-US" sz="2800" i="1" dirty="0" smtClean="0"/>
          </a:p>
        </p:txBody>
      </p:sp>
    </p:spTree>
    <p:extLst>
      <p:ext uri="{BB962C8B-B14F-4D97-AF65-F5344CB8AC3E}">
        <p14:creationId xmlns:p14="http://schemas.microsoft.com/office/powerpoint/2010/main" val="27941851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olo 1"/>
          <p:cNvSpPr>
            <a:spLocks noGrp="1"/>
          </p:cNvSpPr>
          <p:nvPr>
            <p:ph type="title"/>
          </p:nvPr>
        </p:nvSpPr>
        <p:spPr/>
        <p:txBody>
          <a:bodyPr/>
          <a:lstStyle/>
          <a:p>
            <a:pPr eaLnBrk="1" hangingPunct="1"/>
            <a:r>
              <a:rPr lang="en-US" b="1" dirty="0" err="1" smtClean="0"/>
              <a:t>Attacchi</a:t>
            </a:r>
            <a:r>
              <a:rPr lang="en-US" b="1" dirty="0" smtClean="0"/>
              <a:t> Rainbow</a:t>
            </a:r>
            <a:r>
              <a:rPr lang="en-US" dirty="0" smtClean="0"/>
              <a:t> </a:t>
            </a:r>
            <a:r>
              <a:rPr lang="en-US" b="1" dirty="0" smtClean="0"/>
              <a:t>Table</a:t>
            </a:r>
            <a:endParaRPr lang="it-IT" b="1" dirty="0" smtClean="0"/>
          </a:p>
        </p:txBody>
      </p:sp>
      <p:sp>
        <p:nvSpPr>
          <p:cNvPr id="3" name="Segnaposto contenuto 2"/>
          <p:cNvSpPr>
            <a:spLocks noGrp="1"/>
          </p:cNvSpPr>
          <p:nvPr>
            <p:ph idx="1"/>
          </p:nvPr>
        </p:nvSpPr>
        <p:spPr>
          <a:xfrm>
            <a:off x="571500" y="1500189"/>
            <a:ext cx="7888932" cy="5025155"/>
          </a:xfrm>
        </p:spPr>
        <p:txBody>
          <a:bodyPr rtlCol="0">
            <a:normAutofit/>
          </a:bodyPr>
          <a:lstStyle/>
          <a:p>
            <a:pPr marL="514350" indent="-514350" algn="just" eaLnBrk="1" fontAlgn="auto" hangingPunct="1">
              <a:spcAft>
                <a:spcPts val="0"/>
              </a:spcAft>
              <a:buFont typeface="+mj-lt"/>
              <a:buAutoNum type="arabicPeriod"/>
              <a:defRPr/>
            </a:pPr>
            <a:endParaRPr lang="en-US" sz="2600" dirty="0" smtClean="0"/>
          </a:p>
          <a:p>
            <a:pPr marL="514350" indent="-514350" algn="just" eaLnBrk="1" fontAlgn="auto" hangingPunct="1">
              <a:spcAft>
                <a:spcPts val="0"/>
              </a:spcAft>
              <a:buFont typeface="+mj-lt"/>
              <a:buAutoNum type="arabicPeriod"/>
              <a:defRPr/>
            </a:pPr>
            <a:r>
              <a:rPr lang="en-US" dirty="0" err="1" smtClean="0"/>
              <a:t>Scelta</a:t>
            </a:r>
            <a:r>
              <a:rPr lang="en-US" dirty="0" smtClean="0"/>
              <a:t> di un </a:t>
            </a:r>
            <a:r>
              <a:rPr lang="en-US" dirty="0" err="1" smtClean="0"/>
              <a:t>dizionario</a:t>
            </a:r>
            <a:r>
              <a:rPr lang="en-US" dirty="0"/>
              <a:t> </a:t>
            </a:r>
            <a:r>
              <a:rPr lang="en-US" dirty="0" err="1" smtClean="0"/>
              <a:t>vastissimo</a:t>
            </a:r>
            <a:r>
              <a:rPr lang="en-US" dirty="0" smtClean="0"/>
              <a:t>;</a:t>
            </a:r>
          </a:p>
          <a:p>
            <a:pPr marL="514350" indent="-514350" algn="just" eaLnBrk="1" fontAlgn="auto" hangingPunct="1">
              <a:spcAft>
                <a:spcPts val="0"/>
              </a:spcAft>
              <a:buFont typeface="+mj-lt"/>
              <a:buAutoNum type="arabicPeriod"/>
              <a:defRPr/>
            </a:pPr>
            <a:r>
              <a:rPr lang="en-US" dirty="0" err="1" smtClean="0"/>
              <a:t>Calcolo</a:t>
            </a:r>
            <a:r>
              <a:rPr lang="en-US" dirty="0" smtClean="0"/>
              <a:t> </a:t>
            </a:r>
            <a:r>
              <a:rPr lang="en-US" dirty="0" err="1" smtClean="0"/>
              <a:t>dell’impronta</a:t>
            </a:r>
            <a:r>
              <a:rPr lang="en-US" dirty="0" smtClean="0"/>
              <a:t> hash di </a:t>
            </a:r>
            <a:r>
              <a:rPr lang="en-US" dirty="0" err="1" smtClean="0"/>
              <a:t>ciascuna</a:t>
            </a:r>
            <a:r>
              <a:rPr lang="en-US" dirty="0" smtClean="0"/>
              <a:t> </a:t>
            </a:r>
            <a:r>
              <a:rPr lang="en-US" dirty="0" err="1" smtClean="0"/>
              <a:t>parola</a:t>
            </a:r>
            <a:r>
              <a:rPr lang="en-US" dirty="0" smtClean="0"/>
              <a:t> </a:t>
            </a:r>
            <a:r>
              <a:rPr lang="en-US" dirty="0" err="1" smtClean="0"/>
              <a:t>nel</a:t>
            </a:r>
            <a:r>
              <a:rPr lang="en-US" dirty="0" smtClean="0"/>
              <a:t> </a:t>
            </a:r>
            <a:r>
              <a:rPr lang="en-US" dirty="0" err="1" smtClean="0"/>
              <a:t>dizionario</a:t>
            </a:r>
            <a:r>
              <a:rPr lang="en-US" dirty="0" smtClean="0"/>
              <a:t>;</a:t>
            </a:r>
          </a:p>
          <a:p>
            <a:pPr marL="514350" indent="-514350" algn="just" eaLnBrk="1" fontAlgn="auto" hangingPunct="1">
              <a:spcAft>
                <a:spcPts val="0"/>
              </a:spcAft>
              <a:buFont typeface="+mj-lt"/>
              <a:buAutoNum type="arabicPeriod"/>
              <a:defRPr/>
            </a:pPr>
            <a:r>
              <a:rPr lang="en-US" dirty="0" err="1" smtClean="0"/>
              <a:t>Superata</a:t>
            </a:r>
            <a:r>
              <a:rPr lang="en-US" dirty="0" smtClean="0"/>
              <a:t> la </a:t>
            </a:r>
            <a:r>
              <a:rPr lang="en-US" dirty="0" err="1" smtClean="0"/>
              <a:t>lunghissima</a:t>
            </a:r>
            <a:r>
              <a:rPr lang="en-US" dirty="0" smtClean="0"/>
              <a:t> </a:t>
            </a:r>
            <a:r>
              <a:rPr lang="en-US" dirty="0" err="1" smtClean="0"/>
              <a:t>fase</a:t>
            </a:r>
            <a:r>
              <a:rPr lang="en-US" dirty="0" smtClean="0"/>
              <a:t> di </a:t>
            </a:r>
            <a:r>
              <a:rPr lang="en-US" dirty="0" err="1" smtClean="0"/>
              <a:t>calcolo</a:t>
            </a:r>
            <a:r>
              <a:rPr lang="en-US" dirty="0" smtClean="0"/>
              <a:t>, la </a:t>
            </a:r>
            <a:r>
              <a:rPr lang="en-US" dirty="0" err="1" smtClean="0"/>
              <a:t>tabella</a:t>
            </a:r>
            <a:r>
              <a:rPr lang="en-US" dirty="0" smtClean="0"/>
              <a:t> </a:t>
            </a:r>
            <a:r>
              <a:rPr lang="en-US" dirty="0" err="1" smtClean="0"/>
              <a:t>viene</a:t>
            </a:r>
            <a:r>
              <a:rPr lang="en-US" dirty="0" smtClean="0"/>
              <a:t> </a:t>
            </a:r>
            <a:r>
              <a:rPr lang="en-US" dirty="0" err="1" smtClean="0"/>
              <a:t>salvata</a:t>
            </a:r>
            <a:r>
              <a:rPr lang="en-US" dirty="0" smtClean="0"/>
              <a:t> e </a:t>
            </a:r>
            <a:r>
              <a:rPr lang="en-US" dirty="0" err="1" smtClean="0"/>
              <a:t>può</a:t>
            </a:r>
            <a:r>
              <a:rPr lang="en-US" dirty="0" smtClean="0"/>
              <a:t> </a:t>
            </a:r>
            <a:r>
              <a:rPr lang="en-US" dirty="0" err="1" smtClean="0"/>
              <a:t>essere</a:t>
            </a:r>
            <a:r>
              <a:rPr lang="en-US" dirty="0" smtClean="0"/>
              <a:t> </a:t>
            </a:r>
            <a:r>
              <a:rPr lang="en-US" dirty="0" err="1" smtClean="0"/>
              <a:t>distribuita</a:t>
            </a:r>
            <a:endParaRPr lang="en-US" dirty="0" smtClean="0"/>
          </a:p>
          <a:p>
            <a:pPr marL="0" indent="0" algn="just" eaLnBrk="1" fontAlgn="auto" hangingPunct="1">
              <a:spcAft>
                <a:spcPts val="0"/>
              </a:spcAft>
              <a:buClr>
                <a:schemeClr val="bg1"/>
              </a:buClr>
              <a:buNone/>
              <a:defRPr/>
            </a:pPr>
            <a:r>
              <a:rPr lang="en-US" dirty="0" err="1" smtClean="0"/>
              <a:t>Fase</a:t>
            </a:r>
            <a:r>
              <a:rPr lang="en-US" dirty="0" smtClean="0"/>
              <a:t> di crack:</a:t>
            </a:r>
          </a:p>
          <a:p>
            <a:pPr marL="514350" indent="-514350" algn="just" eaLnBrk="1" fontAlgn="auto" hangingPunct="1">
              <a:spcAft>
                <a:spcPts val="0"/>
              </a:spcAft>
              <a:buFont typeface="+mj-lt"/>
              <a:buAutoNum type="arabicPeriod"/>
              <a:defRPr/>
            </a:pPr>
            <a:r>
              <a:rPr lang="en-US" dirty="0" err="1" smtClean="0"/>
              <a:t>Basta</a:t>
            </a:r>
            <a:r>
              <a:rPr lang="en-US" dirty="0" smtClean="0"/>
              <a:t> </a:t>
            </a:r>
            <a:r>
              <a:rPr lang="en-US" dirty="0" err="1" smtClean="0"/>
              <a:t>verificare</a:t>
            </a:r>
            <a:r>
              <a:rPr lang="en-US" dirty="0" smtClean="0"/>
              <a:t> (</a:t>
            </a:r>
            <a:r>
              <a:rPr lang="en-US" dirty="0" err="1" smtClean="0"/>
              <a:t>pochi</a:t>
            </a:r>
            <a:r>
              <a:rPr lang="en-US" dirty="0" smtClean="0"/>
              <a:t> </a:t>
            </a:r>
            <a:r>
              <a:rPr lang="en-US" dirty="0" err="1" smtClean="0"/>
              <a:t>millisec</a:t>
            </a:r>
            <a:r>
              <a:rPr lang="en-US" dirty="0" smtClean="0"/>
              <a:t>) se </a:t>
            </a:r>
            <a:r>
              <a:rPr lang="en-US" dirty="0" err="1" smtClean="0"/>
              <a:t>l’impronta</a:t>
            </a:r>
            <a:r>
              <a:rPr lang="en-US" dirty="0" smtClean="0"/>
              <a:t> </a:t>
            </a:r>
            <a:r>
              <a:rPr lang="en-US" dirty="0" err="1" smtClean="0"/>
              <a:t>rubata</a:t>
            </a:r>
            <a:r>
              <a:rPr lang="en-US" dirty="0" smtClean="0"/>
              <a:t> è </a:t>
            </a:r>
            <a:r>
              <a:rPr lang="en-US" dirty="0" err="1" smtClean="0"/>
              <a:t>nella</a:t>
            </a:r>
            <a:r>
              <a:rPr lang="en-US" dirty="0" smtClean="0"/>
              <a:t> rainbow table</a:t>
            </a:r>
          </a:p>
          <a:p>
            <a:pPr marL="0" indent="0" algn="just" eaLnBrk="1" fontAlgn="auto" hangingPunct="1">
              <a:spcAft>
                <a:spcPts val="0"/>
              </a:spcAft>
              <a:buNone/>
              <a:defRPr/>
            </a:pPr>
            <a:r>
              <a:rPr lang="en-US" dirty="0" err="1" smtClean="0"/>
              <a:t>Rimedio</a:t>
            </a:r>
            <a:r>
              <a:rPr lang="en-US" dirty="0" smtClean="0"/>
              <a:t>:</a:t>
            </a:r>
          </a:p>
          <a:p>
            <a:pPr marL="274320" lvl="1" indent="0" algn="just">
              <a:buNone/>
              <a:defRPr/>
            </a:pPr>
            <a:r>
              <a:rPr lang="en-US" dirty="0" err="1" smtClean="0"/>
              <a:t>Perturbare</a:t>
            </a:r>
            <a:r>
              <a:rPr lang="en-US" dirty="0" smtClean="0"/>
              <a:t> le </a:t>
            </a:r>
            <a:r>
              <a:rPr lang="en-US" dirty="0" err="1" smtClean="0"/>
              <a:t>impronte</a:t>
            </a:r>
            <a:r>
              <a:rPr lang="en-US" dirty="0"/>
              <a:t> </a:t>
            </a:r>
            <a:r>
              <a:rPr lang="en-US" dirty="0" smtClean="0"/>
              <a:t>(come </a:t>
            </a:r>
            <a:r>
              <a:rPr lang="en-US" dirty="0" err="1" smtClean="0"/>
              <a:t>avviene</a:t>
            </a:r>
            <a:r>
              <a:rPr lang="en-US" dirty="0" smtClean="0"/>
              <a:t> con BSD/Linux)</a:t>
            </a:r>
          </a:p>
          <a:p>
            <a:pPr marL="514350" indent="-514350" algn="just" eaLnBrk="1" fontAlgn="auto" hangingPunct="1">
              <a:spcAft>
                <a:spcPts val="0"/>
              </a:spcAft>
              <a:buFont typeface="+mj-lt"/>
              <a:buAutoNum type="arabicPeriod"/>
              <a:defRPr/>
            </a:pPr>
            <a:endParaRPr lang="en-US" dirty="0"/>
          </a:p>
          <a:p>
            <a:pPr algn="just" eaLnBrk="1" fontAlgn="auto" hangingPunct="1">
              <a:spcAft>
                <a:spcPts val="0"/>
              </a:spcAft>
              <a:buFont typeface="Arial" pitchFamily="34" charset="0"/>
              <a:buNone/>
              <a:defRPr/>
            </a:pPr>
            <a:endParaRPr lang="en-US" b="1" dirty="0" smtClean="0"/>
          </a:p>
          <a:p>
            <a:pPr algn="just" eaLnBrk="1" fontAlgn="auto" hangingPunct="1">
              <a:spcAft>
                <a:spcPts val="0"/>
              </a:spcAft>
              <a:buFont typeface="Arial" pitchFamily="34" charset="0"/>
              <a:buNone/>
              <a:defRPr/>
            </a:pPr>
            <a:endParaRPr lang="en-US" b="1" dirty="0" smtClean="0"/>
          </a:p>
        </p:txBody>
      </p:sp>
    </p:spTree>
    <p:extLst>
      <p:ext uri="{BB962C8B-B14F-4D97-AF65-F5344CB8AC3E}">
        <p14:creationId xmlns:p14="http://schemas.microsoft.com/office/powerpoint/2010/main" val="32321085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olo 1"/>
          <p:cNvSpPr>
            <a:spLocks noGrp="1"/>
          </p:cNvSpPr>
          <p:nvPr>
            <p:ph type="title"/>
          </p:nvPr>
        </p:nvSpPr>
        <p:spPr/>
        <p:txBody>
          <a:bodyPr/>
          <a:lstStyle/>
          <a:p>
            <a:pPr eaLnBrk="1" hangingPunct="1"/>
            <a:r>
              <a:rPr lang="en-US" b="1" dirty="0" err="1" smtClean="0"/>
              <a:t>Forza</a:t>
            </a:r>
            <a:r>
              <a:rPr lang="en-US" b="1" dirty="0" smtClean="0"/>
              <a:t> </a:t>
            </a:r>
            <a:r>
              <a:rPr lang="en-US" b="1" dirty="0" err="1" smtClean="0"/>
              <a:t>bruta</a:t>
            </a:r>
            <a:r>
              <a:rPr lang="en-US" b="1" dirty="0" smtClean="0"/>
              <a:t> </a:t>
            </a:r>
            <a:r>
              <a:rPr lang="en-US" b="1" dirty="0" err="1" smtClean="0"/>
              <a:t>pura</a:t>
            </a:r>
            <a:endParaRPr lang="it-IT" b="1" dirty="0" smtClean="0"/>
          </a:p>
        </p:txBody>
      </p:sp>
      <p:sp>
        <p:nvSpPr>
          <p:cNvPr id="9219" name="Segnaposto contenuto 2"/>
          <p:cNvSpPr>
            <a:spLocks noGrp="1"/>
          </p:cNvSpPr>
          <p:nvPr>
            <p:ph idx="1"/>
          </p:nvPr>
        </p:nvSpPr>
        <p:spPr>
          <a:xfrm>
            <a:off x="457200" y="1600200"/>
            <a:ext cx="8229600" cy="4972050"/>
          </a:xfrm>
        </p:spPr>
        <p:txBody>
          <a:bodyPr>
            <a:normAutofit lnSpcReduction="10000"/>
          </a:bodyPr>
          <a:lstStyle/>
          <a:p>
            <a:pPr algn="just" eaLnBrk="1" hangingPunct="1"/>
            <a:r>
              <a:rPr lang="en-US" sz="2400" dirty="0" smtClean="0"/>
              <a:t>Cracker </a:t>
            </a:r>
            <a:r>
              <a:rPr lang="en-US" sz="2400" dirty="0" err="1" smtClean="0"/>
              <a:t>incrementali</a:t>
            </a:r>
            <a:r>
              <a:rPr lang="en-US" sz="2400" dirty="0" smtClean="0"/>
              <a:t> (John the Ripper, Crack, LC5)</a:t>
            </a:r>
            <a:endParaRPr lang="en-US" sz="2000" dirty="0" smtClean="0"/>
          </a:p>
          <a:p>
            <a:pPr lvl="1" algn="just"/>
            <a:r>
              <a:rPr lang="en-US" sz="2000" dirty="0" err="1" smtClean="0"/>
              <a:t>Senza</a:t>
            </a:r>
            <a:r>
              <a:rPr lang="en-US" sz="2000" dirty="0" smtClean="0"/>
              <a:t> </a:t>
            </a:r>
            <a:r>
              <a:rPr lang="en-US" sz="2000" dirty="0" err="1" smtClean="0"/>
              <a:t>tabelle</a:t>
            </a:r>
            <a:r>
              <a:rPr lang="en-US" sz="2000" dirty="0" smtClean="0"/>
              <a:t> </a:t>
            </a:r>
            <a:r>
              <a:rPr lang="en-US" sz="2000" dirty="0" err="1" smtClean="0"/>
              <a:t>già</a:t>
            </a:r>
            <a:r>
              <a:rPr lang="en-US" sz="2000" dirty="0" smtClean="0"/>
              <a:t> </a:t>
            </a:r>
            <a:r>
              <a:rPr lang="en-US" sz="2000" dirty="0" err="1" smtClean="0"/>
              <a:t>pronte</a:t>
            </a:r>
            <a:r>
              <a:rPr lang="en-US" sz="2000" dirty="0" smtClean="0"/>
              <a:t>, </a:t>
            </a:r>
            <a:r>
              <a:rPr lang="en-US" sz="2000" dirty="0" err="1" smtClean="0"/>
              <a:t>dizionario</a:t>
            </a:r>
            <a:r>
              <a:rPr lang="en-US" sz="2000" dirty="0" smtClean="0"/>
              <a:t> </a:t>
            </a:r>
            <a:r>
              <a:rPr lang="en-US" sz="2000" dirty="0" err="1" smtClean="0"/>
              <a:t>creato</a:t>
            </a:r>
            <a:r>
              <a:rPr lang="en-US" sz="2000" dirty="0" smtClean="0"/>
              <a:t> </a:t>
            </a:r>
            <a:r>
              <a:rPr lang="en-US" sz="2000" dirty="0" err="1" smtClean="0"/>
              <a:t>sul</a:t>
            </a:r>
            <a:r>
              <a:rPr lang="en-US" sz="2000" dirty="0" smtClean="0"/>
              <a:t> </a:t>
            </a:r>
            <a:r>
              <a:rPr lang="en-US" sz="2000" dirty="0" err="1" smtClean="0"/>
              <a:t>momento</a:t>
            </a:r>
            <a:r>
              <a:rPr lang="en-US" sz="2000" dirty="0" smtClean="0"/>
              <a:t> in base a </a:t>
            </a:r>
            <a:r>
              <a:rPr lang="en-US" sz="2000" dirty="0" err="1" smtClean="0"/>
              <a:t>indicazioni</a:t>
            </a:r>
            <a:r>
              <a:rPr lang="en-US" sz="2000" dirty="0" smtClean="0"/>
              <a:t> </a:t>
            </a:r>
            <a:r>
              <a:rPr lang="en-US" sz="2000" dirty="0" err="1" smtClean="0"/>
              <a:t>dell’hacker</a:t>
            </a:r>
            <a:endParaRPr lang="en-US" sz="2000" dirty="0" smtClean="0"/>
          </a:p>
          <a:p>
            <a:pPr lvl="1" algn="just"/>
            <a:r>
              <a:rPr lang="en-US" dirty="0" smtClean="0"/>
              <a:t>Per </a:t>
            </a:r>
            <a:r>
              <a:rPr lang="en-US" dirty="0" err="1" smtClean="0"/>
              <a:t>ogni</a:t>
            </a:r>
            <a:r>
              <a:rPr lang="en-US" dirty="0" smtClean="0"/>
              <a:t> </a:t>
            </a:r>
            <a:r>
              <a:rPr lang="en-US" dirty="0" err="1" smtClean="0"/>
              <a:t>parola</a:t>
            </a:r>
            <a:r>
              <a:rPr lang="en-US" dirty="0" smtClean="0"/>
              <a:t> </a:t>
            </a:r>
            <a:r>
              <a:rPr lang="en-US" dirty="0" err="1" smtClean="0"/>
              <a:t>si</a:t>
            </a:r>
            <a:r>
              <a:rPr lang="en-US" dirty="0" smtClean="0"/>
              <a:t> genera </a:t>
            </a:r>
            <a:r>
              <a:rPr lang="en-US" dirty="0" err="1" smtClean="0"/>
              <a:t>l’impronta</a:t>
            </a:r>
            <a:r>
              <a:rPr lang="en-US" dirty="0" smtClean="0"/>
              <a:t> </a:t>
            </a:r>
            <a:r>
              <a:rPr lang="en-US" dirty="0" err="1" smtClean="0"/>
              <a:t>sul</a:t>
            </a:r>
            <a:r>
              <a:rPr lang="en-US" dirty="0" smtClean="0"/>
              <a:t> </a:t>
            </a:r>
            <a:r>
              <a:rPr lang="en-US" dirty="0" err="1" smtClean="0"/>
              <a:t>momento</a:t>
            </a:r>
            <a:r>
              <a:rPr lang="en-US" dirty="0" smtClean="0"/>
              <a:t> e </a:t>
            </a:r>
            <a:r>
              <a:rPr lang="en-US" dirty="0" err="1" smtClean="0"/>
              <a:t>si</a:t>
            </a:r>
            <a:r>
              <a:rPr lang="en-US" dirty="0" smtClean="0"/>
              <a:t> </a:t>
            </a:r>
            <a:r>
              <a:rPr lang="en-US" dirty="0" err="1" smtClean="0"/>
              <a:t>verifica</a:t>
            </a:r>
            <a:r>
              <a:rPr lang="en-US" dirty="0" smtClean="0"/>
              <a:t> se </a:t>
            </a:r>
            <a:r>
              <a:rPr lang="en-US" dirty="0" err="1" smtClean="0"/>
              <a:t>corrisponde</a:t>
            </a:r>
            <a:r>
              <a:rPr lang="en-US" dirty="0" smtClean="0"/>
              <a:t> a </a:t>
            </a:r>
            <a:r>
              <a:rPr lang="en-US" dirty="0" err="1" smtClean="0"/>
              <a:t>quella</a:t>
            </a:r>
            <a:r>
              <a:rPr lang="en-US" dirty="0" smtClean="0"/>
              <a:t> </a:t>
            </a:r>
            <a:r>
              <a:rPr lang="en-US" dirty="0" err="1" smtClean="0"/>
              <a:t>rubata</a:t>
            </a:r>
            <a:r>
              <a:rPr lang="en-US" dirty="0" smtClean="0"/>
              <a:t>/</a:t>
            </a:r>
            <a:r>
              <a:rPr lang="en-US" dirty="0" err="1" smtClean="0"/>
              <a:t>intercettata</a:t>
            </a:r>
            <a:endParaRPr lang="en-US" sz="2000" dirty="0" smtClean="0"/>
          </a:p>
          <a:p>
            <a:pPr lvl="1" algn="just"/>
            <a:r>
              <a:rPr lang="en-US" dirty="0" smtClean="0"/>
              <a:t>Molto </a:t>
            </a:r>
            <a:r>
              <a:rPr lang="en-US" dirty="0" err="1" smtClean="0"/>
              <a:t>efficaci</a:t>
            </a:r>
            <a:r>
              <a:rPr lang="en-US" dirty="0" smtClean="0"/>
              <a:t> con Windows</a:t>
            </a:r>
          </a:p>
          <a:p>
            <a:pPr lvl="2" algn="just"/>
            <a:r>
              <a:rPr lang="en-US" sz="1800" dirty="0" err="1" smtClean="0"/>
              <a:t>Generazione</a:t>
            </a:r>
            <a:r>
              <a:rPr lang="en-US" sz="1800" dirty="0" smtClean="0"/>
              <a:t> </a:t>
            </a:r>
            <a:r>
              <a:rPr lang="en-US" sz="1800" dirty="0" err="1" smtClean="0"/>
              <a:t>dell’impronta</a:t>
            </a:r>
            <a:r>
              <a:rPr lang="en-US" sz="1800" dirty="0" smtClean="0"/>
              <a:t> molto </a:t>
            </a:r>
            <a:r>
              <a:rPr lang="en-US" sz="1800" dirty="0" err="1" smtClean="0"/>
              <a:t>rapida</a:t>
            </a:r>
            <a:r>
              <a:rPr lang="en-US" sz="1800" dirty="0" smtClean="0"/>
              <a:t>, </a:t>
            </a:r>
            <a:r>
              <a:rPr lang="en-US" sz="1800" dirty="0" err="1" smtClean="0"/>
              <a:t>milioni</a:t>
            </a:r>
            <a:r>
              <a:rPr lang="en-US" sz="1800" dirty="0" smtClean="0"/>
              <a:t> di password al sec.</a:t>
            </a:r>
          </a:p>
          <a:p>
            <a:pPr lvl="1" algn="just"/>
            <a:r>
              <a:rPr lang="en-US" sz="2000" dirty="0" smtClean="0"/>
              <a:t>Linux/BSD</a:t>
            </a:r>
          </a:p>
          <a:p>
            <a:pPr lvl="2" algn="just"/>
            <a:r>
              <a:rPr lang="en-US" sz="1800" dirty="0" err="1" smtClean="0"/>
              <a:t>Generazione</a:t>
            </a:r>
            <a:r>
              <a:rPr lang="en-US" sz="1800" dirty="0" smtClean="0"/>
              <a:t> </a:t>
            </a:r>
            <a:r>
              <a:rPr lang="en-US" sz="1800" dirty="0" err="1" smtClean="0"/>
              <a:t>dell’impronta</a:t>
            </a:r>
            <a:r>
              <a:rPr lang="en-US" sz="1800" dirty="0" smtClean="0"/>
              <a:t> </a:t>
            </a:r>
            <a:r>
              <a:rPr lang="en-US" sz="1800" dirty="0" err="1" smtClean="0"/>
              <a:t>volutamente</a:t>
            </a:r>
            <a:r>
              <a:rPr lang="en-US" sz="1800" dirty="0" smtClean="0"/>
              <a:t> </a:t>
            </a:r>
            <a:r>
              <a:rPr lang="en-US" sz="1800" dirty="0" err="1" smtClean="0"/>
              <a:t>rallentata</a:t>
            </a:r>
            <a:endParaRPr lang="it-IT" dirty="0"/>
          </a:p>
          <a:p>
            <a:pPr lvl="2" algn="just"/>
            <a:endParaRPr lang="it-IT" sz="1800" dirty="0" smtClean="0"/>
          </a:p>
          <a:p>
            <a:pPr algn="just"/>
            <a:r>
              <a:rPr lang="it-IT" sz="2400" dirty="0" err="1" smtClean="0"/>
              <a:t>Bruteforcer</a:t>
            </a:r>
            <a:r>
              <a:rPr lang="it-IT" sz="2400" dirty="0" smtClean="0"/>
              <a:t> diretti al servizio (</a:t>
            </a:r>
            <a:r>
              <a:rPr lang="it-IT" sz="2400" dirty="0" err="1" smtClean="0"/>
              <a:t>ncrack</a:t>
            </a:r>
            <a:r>
              <a:rPr lang="it-IT" sz="2400" dirty="0" smtClean="0"/>
              <a:t>, </a:t>
            </a:r>
            <a:r>
              <a:rPr lang="it-IT" sz="2400" dirty="0" err="1" smtClean="0"/>
              <a:t>hydra</a:t>
            </a:r>
            <a:r>
              <a:rPr lang="it-IT" sz="2400" dirty="0" smtClean="0"/>
              <a:t>, medusa)</a:t>
            </a:r>
          </a:p>
          <a:p>
            <a:pPr lvl="1" algn="just"/>
            <a:r>
              <a:rPr lang="it-IT" sz="2000" dirty="0" smtClean="0"/>
              <a:t>Rallentare numero di tentativi</a:t>
            </a:r>
          </a:p>
          <a:p>
            <a:pPr lvl="1" algn="just"/>
            <a:r>
              <a:rPr lang="it-IT" dirty="0" smtClean="0"/>
              <a:t>EVITARE di disabilitare account dopo vari tentativi falliti</a:t>
            </a:r>
          </a:p>
          <a:p>
            <a:pPr lvl="1" algn="just"/>
            <a:r>
              <a:rPr lang="it-IT" sz="2000" dirty="0" smtClean="0"/>
              <a:t>Affidarsi a strategie consolidate nei servizi stessi ove disponibili</a:t>
            </a:r>
          </a:p>
        </p:txBody>
      </p:sp>
    </p:spTree>
    <p:extLst>
      <p:ext uri="{BB962C8B-B14F-4D97-AF65-F5344CB8AC3E}">
        <p14:creationId xmlns:p14="http://schemas.microsoft.com/office/powerpoint/2010/main" val="27450833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Bruteforcing</a:t>
            </a:r>
            <a:r>
              <a:rPr lang="it-IT" dirty="0" smtClean="0"/>
              <a:t>: scelta della password</a:t>
            </a:r>
            <a:endParaRPr lang="it-IT" dirty="0"/>
          </a:p>
        </p:txBody>
      </p:sp>
      <p:sp>
        <p:nvSpPr>
          <p:cNvPr id="3" name="Segnaposto contenuto 2"/>
          <p:cNvSpPr>
            <a:spLocks noGrp="1"/>
          </p:cNvSpPr>
          <p:nvPr>
            <p:ph idx="1"/>
          </p:nvPr>
        </p:nvSpPr>
        <p:spPr/>
        <p:txBody>
          <a:bodyPr>
            <a:normAutofit/>
          </a:bodyPr>
          <a:lstStyle/>
          <a:p>
            <a:r>
              <a:rPr lang="it-IT" dirty="0" smtClean="0"/>
              <a:t>Lunga o corta?</a:t>
            </a:r>
          </a:p>
          <a:p>
            <a:pPr lvl="1"/>
            <a:r>
              <a:rPr lang="it-IT" dirty="0" smtClean="0"/>
              <a:t>Lunga, ricordando che per un </a:t>
            </a:r>
            <a:r>
              <a:rPr lang="it-IT" dirty="0" err="1" smtClean="0"/>
              <a:t>keylogger</a:t>
            </a:r>
            <a:r>
              <a:rPr lang="it-IT" dirty="0" smtClean="0"/>
              <a:t> è del tutto indifferente!!</a:t>
            </a:r>
          </a:p>
          <a:p>
            <a:r>
              <a:rPr lang="it-IT" dirty="0" smtClean="0"/>
              <a:t>Comune o non comune? </a:t>
            </a:r>
            <a:r>
              <a:rPr lang="it-IT" dirty="0" smtClean="0">
                <a:hlinkClick r:id="rId3" action="ppaction://hlinkfile"/>
              </a:rPr>
              <a:t>clean.txt</a:t>
            </a:r>
            <a:endParaRPr lang="it-IT" dirty="0" smtClean="0"/>
          </a:p>
          <a:p>
            <a:r>
              <a:rPr lang="it-IT" dirty="0" smtClean="0"/>
              <a:t>Più password o solo una?</a:t>
            </a:r>
          </a:p>
          <a:p>
            <a:r>
              <a:rPr lang="it-IT" dirty="0" smtClean="0"/>
              <a:t>Una password va davvero cambiata spesso?</a:t>
            </a:r>
          </a:p>
          <a:p>
            <a:r>
              <a:rPr lang="it-IT" dirty="0" smtClean="0"/>
              <a:t>Sul server è necessario forzare una policy e una finestra temporale?</a:t>
            </a:r>
          </a:p>
          <a:p>
            <a:r>
              <a:rPr lang="it-IT" dirty="0" smtClean="0"/>
              <a:t>La «domanda segreta» è appropriata come mezzo di recupero della password?</a:t>
            </a:r>
          </a:p>
          <a:p>
            <a:endParaRPr lang="it-IT" dirty="0"/>
          </a:p>
        </p:txBody>
      </p:sp>
    </p:spTree>
    <p:extLst>
      <p:ext uri="{BB962C8B-B14F-4D97-AF65-F5344CB8AC3E}">
        <p14:creationId xmlns:p14="http://schemas.microsoft.com/office/powerpoint/2010/main" val="27761263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Direttiva </a:t>
            </a:r>
            <a:r>
              <a:rPr lang="it-IT" b="1" dirty="0"/>
              <a:t>95/46/EC</a:t>
            </a:r>
            <a:endParaRPr lang="it-IT" dirty="0"/>
          </a:p>
        </p:txBody>
      </p:sp>
      <p:sp>
        <p:nvSpPr>
          <p:cNvPr id="3" name="Segnaposto contenuto 2"/>
          <p:cNvSpPr>
            <a:spLocks noGrp="1"/>
          </p:cNvSpPr>
          <p:nvPr>
            <p:ph idx="1"/>
          </p:nvPr>
        </p:nvSpPr>
        <p:spPr/>
        <p:txBody>
          <a:bodyPr>
            <a:normAutofit fontScale="92500" lnSpcReduction="20000"/>
          </a:bodyPr>
          <a:lstStyle/>
          <a:p>
            <a:pPr marL="0" indent="0">
              <a:buNone/>
            </a:pPr>
            <a:r>
              <a:rPr lang="en-US" dirty="0"/>
              <a:t>SECTION VIII</a:t>
            </a:r>
          </a:p>
          <a:p>
            <a:pPr marL="0" indent="0">
              <a:buNone/>
            </a:pPr>
            <a:r>
              <a:rPr lang="en-US" dirty="0"/>
              <a:t>CONFIDENTIALITY AND SECURITY OF PROCESSING</a:t>
            </a:r>
          </a:p>
          <a:p>
            <a:pPr marL="0" indent="0">
              <a:buNone/>
            </a:pPr>
            <a:r>
              <a:rPr lang="en-US" dirty="0" smtClean="0"/>
              <a:t>[…]</a:t>
            </a:r>
            <a:endParaRPr lang="en-US" dirty="0"/>
          </a:p>
          <a:p>
            <a:pPr marL="0" indent="0">
              <a:buNone/>
            </a:pPr>
            <a:r>
              <a:rPr lang="en-US" b="1" dirty="0"/>
              <a:t>Article 17</a:t>
            </a:r>
          </a:p>
          <a:p>
            <a:pPr marL="0" indent="0">
              <a:buNone/>
            </a:pPr>
            <a:r>
              <a:rPr lang="en-US" b="1" dirty="0"/>
              <a:t>Security of processing</a:t>
            </a:r>
          </a:p>
          <a:p>
            <a:pPr marL="0" indent="0">
              <a:buNone/>
            </a:pPr>
            <a:r>
              <a:rPr lang="en-US" dirty="0"/>
              <a:t>1. Member States shall provide that the controller must implement appropriate technical and organizational measures to </a:t>
            </a:r>
            <a:r>
              <a:rPr lang="en-US" b="1" dirty="0">
                <a:solidFill>
                  <a:srgbClr val="00B050"/>
                </a:solidFill>
              </a:rPr>
              <a:t>protect personal data against </a:t>
            </a:r>
            <a:r>
              <a:rPr lang="en-US" b="1" i="1" dirty="0">
                <a:solidFill>
                  <a:srgbClr val="00B050"/>
                </a:solidFill>
              </a:rPr>
              <a:t>accidental or unlawful destruction </a:t>
            </a:r>
            <a:r>
              <a:rPr lang="en-US" b="1" dirty="0">
                <a:solidFill>
                  <a:srgbClr val="00B050"/>
                </a:solidFill>
              </a:rPr>
              <a:t>or accidental loss, alteration, unauthorized disclosure or access</a:t>
            </a:r>
            <a:r>
              <a:rPr lang="en-US" dirty="0"/>
              <a:t>, in particular where the processing involves the transmission of data over a network, and against all other unlawful forms of processing.</a:t>
            </a:r>
          </a:p>
          <a:p>
            <a:pPr marL="0" indent="0">
              <a:buNone/>
            </a:pPr>
            <a:r>
              <a:rPr lang="en-US" dirty="0"/>
              <a:t>Having regard to the state of the art and the cost of their implementation, such measures shall ensure a </a:t>
            </a:r>
            <a:r>
              <a:rPr lang="en-US" b="1" dirty="0">
                <a:solidFill>
                  <a:srgbClr val="00B050"/>
                </a:solidFill>
              </a:rPr>
              <a:t>level of security appropriate to the risks represented by the processing and the nature of the data to be protected.</a:t>
            </a:r>
          </a:p>
          <a:p>
            <a:endParaRPr lang="it-IT" dirty="0"/>
          </a:p>
        </p:txBody>
      </p:sp>
    </p:spTree>
    <p:extLst>
      <p:ext uri="{BB962C8B-B14F-4D97-AF65-F5344CB8AC3E}">
        <p14:creationId xmlns:p14="http://schemas.microsoft.com/office/powerpoint/2010/main" val="34018588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Altri canali di furto di credenziali</a:t>
            </a:r>
            <a:endParaRPr lang="it-IT" dirty="0"/>
          </a:p>
        </p:txBody>
      </p:sp>
      <p:sp>
        <p:nvSpPr>
          <p:cNvPr id="3" name="Segnaposto contenuto 2"/>
          <p:cNvSpPr>
            <a:spLocks noGrp="1"/>
          </p:cNvSpPr>
          <p:nvPr>
            <p:ph idx="1"/>
          </p:nvPr>
        </p:nvSpPr>
        <p:spPr/>
        <p:txBody>
          <a:bodyPr/>
          <a:lstStyle/>
          <a:p>
            <a:r>
              <a:rPr lang="it-IT" dirty="0" err="1" smtClean="0"/>
              <a:t>Phishing</a:t>
            </a:r>
            <a:r>
              <a:rPr lang="it-IT" dirty="0" smtClean="0"/>
              <a:t>, ma soprattutto </a:t>
            </a:r>
          </a:p>
          <a:p>
            <a:pPr lvl="1"/>
            <a:r>
              <a:rPr lang="it-IT" dirty="0" smtClean="0"/>
              <a:t>SPEAR PHISHING</a:t>
            </a:r>
          </a:p>
          <a:p>
            <a:pPr lvl="1"/>
            <a:r>
              <a:rPr lang="it-IT" dirty="0" smtClean="0"/>
              <a:t>Clone </a:t>
            </a:r>
            <a:r>
              <a:rPr lang="it-IT" dirty="0" err="1" smtClean="0"/>
              <a:t>Phishing</a:t>
            </a:r>
            <a:endParaRPr lang="it-IT" dirty="0"/>
          </a:p>
          <a:p>
            <a:r>
              <a:rPr lang="it-IT" dirty="0" err="1" smtClean="0"/>
              <a:t>Wifi</a:t>
            </a:r>
            <a:r>
              <a:rPr lang="it-IT" dirty="0" smtClean="0"/>
              <a:t> parassite, pennette cattive…</a:t>
            </a:r>
          </a:p>
          <a:p>
            <a:endParaRPr lang="it-IT" dirty="0"/>
          </a:p>
          <a:p>
            <a:endParaRPr lang="it-IT" dirty="0" smtClean="0"/>
          </a:p>
          <a:p>
            <a:endParaRPr lang="it-IT" dirty="0"/>
          </a:p>
          <a:p>
            <a:endParaRPr lang="it-IT" dirty="0" smtClean="0"/>
          </a:p>
          <a:p>
            <a:endParaRPr lang="it-IT" dirty="0"/>
          </a:p>
          <a:p>
            <a:endParaRPr lang="it-IT" dirty="0" smtClean="0"/>
          </a:p>
          <a:p>
            <a:r>
              <a:rPr lang="it-IT" dirty="0" smtClean="0"/>
              <a:t>Intrusioni fisiche</a:t>
            </a:r>
          </a:p>
          <a:p>
            <a:pPr lvl="1"/>
            <a:endParaRPr lang="it-IT" dirty="0" smtClean="0"/>
          </a:p>
          <a:p>
            <a:endParaRPr lang="it-IT" dirty="0"/>
          </a:p>
        </p:txBody>
      </p:sp>
      <p:grpSp>
        <p:nvGrpSpPr>
          <p:cNvPr id="11" name="Gruppo 10"/>
          <p:cNvGrpSpPr/>
          <p:nvPr/>
        </p:nvGrpSpPr>
        <p:grpSpPr>
          <a:xfrm>
            <a:off x="4572000" y="3344947"/>
            <a:ext cx="4230941" cy="2244293"/>
            <a:chOff x="8693987" y="3185675"/>
            <a:chExt cx="4230941" cy="2244293"/>
          </a:xfrm>
        </p:grpSpPr>
        <p:pic>
          <p:nvPicPr>
            <p:cNvPr id="4100" name="Picture 4" descr="http://cdn.shopify.com/s/files/1/0068/2142/products/1_1024x1024.jpg?v=138168788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04991" y="3284984"/>
              <a:ext cx="3819937" cy="2144984"/>
            </a:xfrm>
            <a:prstGeom prst="rect">
              <a:avLst/>
            </a:prstGeom>
            <a:noFill/>
            <a:ln>
              <a:solidFill>
                <a:schemeClr val="bg2">
                  <a:lumMod val="10000"/>
                </a:schemeClr>
              </a:solidFill>
            </a:ln>
            <a:extLst>
              <a:ext uri="{909E8E84-426E-40DD-AFC4-6F175D3DCCD1}">
                <a14:hiddenFill xmlns:a14="http://schemas.microsoft.com/office/drawing/2010/main">
                  <a:solidFill>
                    <a:srgbClr val="FFFFFF"/>
                  </a:solidFill>
                </a14:hiddenFill>
              </a:ext>
            </a:extLst>
          </p:spPr>
        </p:pic>
        <p:sp>
          <p:nvSpPr>
            <p:cNvPr id="12" name="Pentagono 11"/>
            <p:cNvSpPr/>
            <p:nvPr/>
          </p:nvSpPr>
          <p:spPr>
            <a:xfrm rot="1638918">
              <a:off x="8693987" y="3185675"/>
              <a:ext cx="1061058" cy="648072"/>
            </a:xfrm>
            <a:prstGeom prst="homePlat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solidFill>
                    <a:schemeClr val="tx1"/>
                  </a:solidFill>
                </a:rPr>
                <a:t>€99.99</a:t>
              </a:r>
              <a:endParaRPr lang="it-IT" dirty="0">
                <a:solidFill>
                  <a:schemeClr val="tx1"/>
                </a:solidFill>
              </a:endParaRPr>
            </a:p>
          </p:txBody>
        </p:sp>
      </p:grpSp>
      <p:grpSp>
        <p:nvGrpSpPr>
          <p:cNvPr id="8" name="Gruppo 7"/>
          <p:cNvGrpSpPr/>
          <p:nvPr/>
        </p:nvGrpSpPr>
        <p:grpSpPr>
          <a:xfrm>
            <a:off x="323528" y="3356992"/>
            <a:ext cx="4197423" cy="2391318"/>
            <a:chOff x="193757" y="4182189"/>
            <a:chExt cx="4197423" cy="2391318"/>
          </a:xfrm>
        </p:grpSpPr>
        <p:pic>
          <p:nvPicPr>
            <p:cNvPr id="4098" name="Picture 2" descr="http://cdn.shopify.com/s/files/1/0068/2142/products/4_35611eac-0b76-4cdb-a716-b37665b26bd9_1024x1024.jpg?v=14156660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030" y="4635715"/>
              <a:ext cx="3989150" cy="1937792"/>
            </a:xfrm>
            <a:prstGeom prst="rect">
              <a:avLst/>
            </a:prstGeom>
            <a:noFill/>
            <a:extLst>
              <a:ext uri="{909E8E84-426E-40DD-AFC4-6F175D3DCCD1}">
                <a14:hiddenFill xmlns:a14="http://schemas.microsoft.com/office/drawing/2010/main">
                  <a:solidFill>
                    <a:srgbClr val="FFFFFF"/>
                  </a:solidFill>
                </a14:hiddenFill>
              </a:ext>
            </a:extLst>
          </p:spPr>
        </p:pic>
        <p:sp>
          <p:nvSpPr>
            <p:cNvPr id="13" name="Pentagono 12"/>
            <p:cNvSpPr/>
            <p:nvPr/>
          </p:nvSpPr>
          <p:spPr>
            <a:xfrm rot="2148267">
              <a:off x="193757" y="4182189"/>
              <a:ext cx="1061058" cy="648072"/>
            </a:xfrm>
            <a:prstGeom prst="homePlat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solidFill>
                    <a:schemeClr val="tx1"/>
                  </a:solidFill>
                </a:rPr>
                <a:t>€39.99</a:t>
              </a:r>
              <a:endParaRPr lang="it-IT" dirty="0">
                <a:solidFill>
                  <a:schemeClr val="tx1"/>
                </a:solidFill>
              </a:endParaRPr>
            </a:p>
          </p:txBody>
        </p:sp>
      </p:grpSp>
    </p:spTree>
    <p:extLst>
      <p:ext uri="{BB962C8B-B14F-4D97-AF65-F5344CB8AC3E}">
        <p14:creationId xmlns:p14="http://schemas.microsoft.com/office/powerpoint/2010/main" val="2565400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Strategie </a:t>
            </a:r>
            <a:r>
              <a:rPr lang="it-IT" dirty="0" err="1" smtClean="0"/>
              <a:t>mitigatorie</a:t>
            </a:r>
            <a:endParaRPr lang="it-IT" dirty="0"/>
          </a:p>
        </p:txBody>
      </p:sp>
      <p:sp>
        <p:nvSpPr>
          <p:cNvPr id="3" name="Segnaposto contenuto 2"/>
          <p:cNvSpPr>
            <a:spLocks noGrp="1"/>
          </p:cNvSpPr>
          <p:nvPr>
            <p:ph idx="1"/>
          </p:nvPr>
        </p:nvSpPr>
        <p:spPr/>
        <p:txBody>
          <a:bodyPr>
            <a:normAutofit lnSpcReduction="10000"/>
          </a:bodyPr>
          <a:lstStyle/>
          <a:p>
            <a:r>
              <a:rPr lang="it-IT" dirty="0" smtClean="0"/>
              <a:t>Lavorare sui canali di ingresso alle proprie postazioni con prudenza. In ordine di paranoia:</a:t>
            </a:r>
          </a:p>
          <a:p>
            <a:pPr lvl="1"/>
            <a:r>
              <a:rPr lang="it-IT" dirty="0" smtClean="0"/>
              <a:t>Non aprire allegati «Dubbi»;</a:t>
            </a:r>
          </a:p>
          <a:p>
            <a:pPr lvl="1"/>
            <a:r>
              <a:rPr lang="it-IT" dirty="0" smtClean="0"/>
              <a:t>Gestire penne USB con cautela;</a:t>
            </a:r>
          </a:p>
          <a:p>
            <a:pPr lvl="1"/>
            <a:r>
              <a:rPr lang="it-IT" dirty="0" smtClean="0"/>
              <a:t>Non distribuire credenziali attraverso canali «deboli»</a:t>
            </a:r>
          </a:p>
          <a:p>
            <a:pPr lvl="1"/>
            <a:r>
              <a:rPr lang="it-IT" dirty="0" smtClean="0"/>
              <a:t>Non bypassare UAC con fretta;</a:t>
            </a:r>
          </a:p>
          <a:p>
            <a:pPr lvl="1"/>
            <a:r>
              <a:rPr lang="it-IT" dirty="0" smtClean="0"/>
              <a:t>Mantenere auto-</a:t>
            </a:r>
            <a:r>
              <a:rPr lang="it-IT" dirty="0" err="1" smtClean="0"/>
              <a:t>locking</a:t>
            </a:r>
            <a:r>
              <a:rPr lang="it-IT" dirty="0" smtClean="0"/>
              <a:t> in caso di postazione inattiva, soprattutto in presenza di meccanismi Single </a:t>
            </a:r>
            <a:r>
              <a:rPr lang="it-IT" dirty="0" err="1" smtClean="0"/>
              <a:t>Sign</a:t>
            </a:r>
            <a:r>
              <a:rPr lang="it-IT" dirty="0" smtClean="0"/>
              <a:t> On;</a:t>
            </a:r>
          </a:p>
          <a:p>
            <a:pPr lvl="1"/>
            <a:r>
              <a:rPr lang="it-IT" dirty="0" smtClean="0"/>
              <a:t>Non digitare password in presenza di altre persone, non usare occhiali a specchio;</a:t>
            </a:r>
          </a:p>
          <a:p>
            <a:pPr lvl="1"/>
            <a:r>
              <a:rPr lang="it-IT" dirty="0" smtClean="0"/>
              <a:t>Premere un po’ di tasti a caso oltre a quelli legittimi (furti con  </a:t>
            </a:r>
            <a:r>
              <a:rPr lang="it-IT" dirty="0" err="1" smtClean="0"/>
              <a:t>termocamera</a:t>
            </a:r>
            <a:r>
              <a:rPr lang="it-IT" dirty="0" smtClean="0"/>
              <a:t>);</a:t>
            </a:r>
          </a:p>
          <a:p>
            <a:pPr lvl="1"/>
            <a:r>
              <a:rPr lang="it-IT" dirty="0" smtClean="0"/>
              <a:t>Usare password </a:t>
            </a:r>
            <a:r>
              <a:rPr lang="it-IT" dirty="0" err="1" smtClean="0"/>
              <a:t>storage</a:t>
            </a:r>
            <a:r>
              <a:rPr lang="it-IT" dirty="0" smtClean="0"/>
              <a:t> ad autenticazione biometrica (solo per evitare furti visivi)</a:t>
            </a:r>
            <a:endParaRPr lang="it-IT" dirty="0"/>
          </a:p>
        </p:txBody>
      </p:sp>
    </p:spTree>
    <p:extLst>
      <p:ext uri="{BB962C8B-B14F-4D97-AF65-F5344CB8AC3E}">
        <p14:creationId xmlns:p14="http://schemas.microsoft.com/office/powerpoint/2010/main" val="69701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olo 1"/>
          <p:cNvSpPr>
            <a:spLocks noGrp="1"/>
          </p:cNvSpPr>
          <p:nvPr>
            <p:ph type="title"/>
          </p:nvPr>
        </p:nvSpPr>
        <p:spPr/>
        <p:txBody>
          <a:bodyPr/>
          <a:lstStyle/>
          <a:p>
            <a:pPr eaLnBrk="1" hangingPunct="1"/>
            <a:r>
              <a:rPr lang="it-IT" b="1" dirty="0" smtClean="0"/>
              <a:t>Sviluppo di codice sicuro</a:t>
            </a:r>
          </a:p>
        </p:txBody>
      </p:sp>
      <p:sp>
        <p:nvSpPr>
          <p:cNvPr id="6147" name="Segnaposto contenuto 2"/>
          <p:cNvSpPr>
            <a:spLocks noGrp="1"/>
          </p:cNvSpPr>
          <p:nvPr>
            <p:ph idx="1"/>
          </p:nvPr>
        </p:nvSpPr>
        <p:spPr/>
        <p:txBody>
          <a:bodyPr>
            <a:normAutofit/>
          </a:bodyPr>
          <a:lstStyle/>
          <a:p>
            <a:pPr algn="just" eaLnBrk="1" hangingPunct="1"/>
            <a:r>
              <a:rPr lang="en-US" sz="2400" dirty="0" smtClean="0"/>
              <a:t>Il </a:t>
            </a:r>
            <a:r>
              <a:rPr lang="en-US" sz="2400" dirty="0" err="1" smtClean="0"/>
              <a:t>codice</a:t>
            </a:r>
            <a:r>
              <a:rPr lang="en-US" sz="2400" dirty="0" smtClean="0"/>
              <a:t> di </a:t>
            </a:r>
            <a:r>
              <a:rPr lang="en-US" sz="2400" dirty="0" err="1" smtClean="0"/>
              <a:t>validazione</a:t>
            </a:r>
            <a:r>
              <a:rPr lang="en-US" sz="2400" dirty="0" smtClean="0"/>
              <a:t> </a:t>
            </a:r>
            <a:r>
              <a:rPr lang="en-US" sz="2400" dirty="0" err="1" smtClean="0"/>
              <a:t>credenziali</a:t>
            </a:r>
            <a:r>
              <a:rPr lang="en-US" sz="2400" dirty="0" smtClean="0"/>
              <a:t> non </a:t>
            </a:r>
            <a:r>
              <a:rPr lang="en-US" sz="2400" dirty="0" err="1" smtClean="0"/>
              <a:t>va</a:t>
            </a:r>
            <a:r>
              <a:rPr lang="en-US" sz="2400" dirty="0" smtClean="0"/>
              <a:t> </a:t>
            </a:r>
            <a:r>
              <a:rPr lang="en-US" sz="2400" dirty="0" err="1" smtClean="0"/>
              <a:t>sviluppato</a:t>
            </a:r>
            <a:r>
              <a:rPr lang="en-US" sz="2400" dirty="0" smtClean="0"/>
              <a:t> come per </a:t>
            </a:r>
            <a:r>
              <a:rPr lang="en-US" sz="2400" dirty="0" err="1" smtClean="0"/>
              <a:t>tutto</a:t>
            </a:r>
            <a:r>
              <a:rPr lang="en-US" sz="2400" dirty="0" smtClean="0"/>
              <a:t> </a:t>
            </a:r>
            <a:r>
              <a:rPr lang="en-US" sz="2400" dirty="0" err="1" smtClean="0"/>
              <a:t>il</a:t>
            </a:r>
            <a:r>
              <a:rPr lang="en-US" sz="2400" dirty="0" smtClean="0"/>
              <a:t> </a:t>
            </a:r>
            <a:r>
              <a:rPr lang="en-US" sz="2400" dirty="0" err="1" smtClean="0"/>
              <a:t>resto</a:t>
            </a:r>
            <a:endParaRPr lang="en-US" sz="2400" dirty="0" smtClean="0"/>
          </a:p>
          <a:p>
            <a:pPr algn="just" eaLnBrk="1" hangingPunct="1">
              <a:buFont typeface="Arial" charset="0"/>
              <a:buNone/>
            </a:pPr>
            <a:endParaRPr lang="en-US" sz="2400" dirty="0" smtClean="0"/>
          </a:p>
          <a:p>
            <a:pPr algn="just" eaLnBrk="1" hangingPunct="1"/>
            <a:r>
              <a:rPr lang="en-US" sz="2400" dirty="0" smtClean="0"/>
              <a:t>I </a:t>
            </a:r>
            <a:r>
              <a:rPr lang="en-US" sz="2400" dirty="0" err="1" smtClean="0"/>
              <a:t>bachi</a:t>
            </a:r>
            <a:r>
              <a:rPr lang="en-US" sz="2400" dirty="0" smtClean="0"/>
              <a:t> </a:t>
            </a:r>
            <a:r>
              <a:rPr lang="en-US" sz="2400" dirty="0" err="1" smtClean="0"/>
              <a:t>tecnici</a:t>
            </a:r>
            <a:r>
              <a:rPr lang="en-US" sz="2400" dirty="0" smtClean="0"/>
              <a:t> </a:t>
            </a:r>
            <a:r>
              <a:rPr lang="en-US" sz="2400" dirty="0" err="1" smtClean="0"/>
              <a:t>vengono</a:t>
            </a:r>
            <a:r>
              <a:rPr lang="en-US" sz="2400" dirty="0" smtClean="0"/>
              <a:t> </a:t>
            </a:r>
            <a:r>
              <a:rPr lang="en-US" sz="2400" dirty="0" err="1" smtClean="0"/>
              <a:t>scoperti</a:t>
            </a:r>
            <a:r>
              <a:rPr lang="en-US" sz="2400" dirty="0" smtClean="0"/>
              <a:t> </a:t>
            </a:r>
            <a:r>
              <a:rPr lang="en-US" sz="2400" dirty="0" err="1" smtClean="0"/>
              <a:t>relativamente</a:t>
            </a:r>
            <a:r>
              <a:rPr lang="en-US" sz="2400" dirty="0" smtClean="0"/>
              <a:t> presto, non </a:t>
            </a:r>
            <a:r>
              <a:rPr lang="en-US" sz="2400" dirty="0" err="1" smtClean="0"/>
              <a:t>quelli</a:t>
            </a:r>
            <a:r>
              <a:rPr lang="en-US" sz="2400" dirty="0" smtClean="0"/>
              <a:t> di </a:t>
            </a:r>
            <a:r>
              <a:rPr lang="en-US" sz="2400" dirty="0" err="1" smtClean="0"/>
              <a:t>sicurezza</a:t>
            </a:r>
            <a:r>
              <a:rPr lang="en-US" dirty="0" smtClean="0"/>
              <a:t>, </a:t>
            </a:r>
            <a:r>
              <a:rPr lang="en-US" dirty="0" err="1" smtClean="0"/>
              <a:t>che</a:t>
            </a:r>
            <a:r>
              <a:rPr lang="en-US" dirty="0" smtClean="0"/>
              <a:t> </a:t>
            </a:r>
            <a:r>
              <a:rPr lang="en-US" dirty="0" err="1" smtClean="0"/>
              <a:t>possono</a:t>
            </a:r>
            <a:r>
              <a:rPr lang="en-US" dirty="0" smtClean="0"/>
              <a:t> </a:t>
            </a:r>
            <a:r>
              <a:rPr lang="en-US" dirty="0" err="1" smtClean="0"/>
              <a:t>restare</a:t>
            </a:r>
            <a:r>
              <a:rPr lang="en-US" dirty="0" smtClean="0"/>
              <a:t> </a:t>
            </a:r>
            <a:r>
              <a:rPr lang="en-US" dirty="0" err="1" smtClean="0"/>
              <a:t>aperti</a:t>
            </a:r>
            <a:r>
              <a:rPr lang="en-US" dirty="0" smtClean="0"/>
              <a:t> per </a:t>
            </a:r>
            <a:r>
              <a:rPr lang="en-US" dirty="0" err="1" smtClean="0"/>
              <a:t>decenni</a:t>
            </a:r>
            <a:r>
              <a:rPr lang="en-US" dirty="0" smtClean="0"/>
              <a:t> (Heartbleed, </a:t>
            </a:r>
            <a:r>
              <a:rPr lang="en-US" dirty="0" err="1" smtClean="0"/>
              <a:t>ShellShock</a:t>
            </a:r>
            <a:r>
              <a:rPr lang="en-US" dirty="0" smtClean="0"/>
              <a:t>…)</a:t>
            </a:r>
          </a:p>
          <a:p>
            <a:pPr algn="just" eaLnBrk="1" hangingPunct="1"/>
            <a:endParaRPr lang="en-US" sz="2400" dirty="0"/>
          </a:p>
          <a:p>
            <a:pPr algn="just"/>
            <a:r>
              <a:rPr lang="en-US" dirty="0" err="1" smtClean="0"/>
              <a:t>Bisognerebbe</a:t>
            </a:r>
            <a:r>
              <a:rPr lang="en-US" dirty="0" smtClean="0"/>
              <a:t> </a:t>
            </a:r>
            <a:r>
              <a:rPr lang="en-US" dirty="0" err="1" smtClean="0"/>
              <a:t>evitare</a:t>
            </a:r>
            <a:r>
              <a:rPr lang="en-US" dirty="0" smtClean="0"/>
              <a:t> di </a:t>
            </a:r>
            <a:r>
              <a:rPr lang="en-US" dirty="0" err="1" smtClean="0"/>
              <a:t>mantenere</a:t>
            </a:r>
            <a:r>
              <a:rPr lang="en-US" dirty="0" smtClean="0"/>
              <a:t> </a:t>
            </a:r>
            <a:r>
              <a:rPr lang="en-US" dirty="0" err="1" smtClean="0"/>
              <a:t>credenziali</a:t>
            </a:r>
            <a:r>
              <a:rPr lang="en-US" dirty="0" smtClean="0"/>
              <a:t> in </a:t>
            </a:r>
            <a:r>
              <a:rPr lang="en-US" dirty="0" err="1" smtClean="0"/>
              <a:t>chiaro</a:t>
            </a:r>
            <a:r>
              <a:rPr lang="en-US" dirty="0" smtClean="0"/>
              <a:t> </a:t>
            </a:r>
            <a:r>
              <a:rPr lang="en-US" dirty="0" err="1" smtClean="0"/>
              <a:t>all’interno</a:t>
            </a:r>
            <a:r>
              <a:rPr lang="en-US" dirty="0" smtClean="0"/>
              <a:t> del </a:t>
            </a:r>
            <a:r>
              <a:rPr lang="en-US" dirty="0" err="1" smtClean="0"/>
              <a:t>proprio</a:t>
            </a:r>
            <a:r>
              <a:rPr lang="en-US" dirty="0" smtClean="0"/>
              <a:t> </a:t>
            </a:r>
            <a:r>
              <a:rPr lang="en-US" dirty="0" err="1" smtClean="0"/>
              <a:t>codice</a:t>
            </a:r>
            <a:r>
              <a:rPr lang="en-US" dirty="0"/>
              <a:t> </a:t>
            </a:r>
            <a:r>
              <a:rPr lang="en-US" dirty="0" smtClean="0"/>
              <a:t>(</a:t>
            </a:r>
            <a:r>
              <a:rPr lang="en-US" dirty="0" err="1" smtClean="0"/>
              <a:t>debolezza</a:t>
            </a:r>
            <a:r>
              <a:rPr lang="en-US" dirty="0" smtClean="0"/>
              <a:t> </a:t>
            </a:r>
            <a:r>
              <a:rPr lang="en-US" b="1" dirty="0">
                <a:hlinkClick r:id="rId3"/>
              </a:rPr>
              <a:t>CWE Top</a:t>
            </a:r>
            <a:r>
              <a:rPr lang="en-US" dirty="0" smtClean="0"/>
              <a:t> 7)</a:t>
            </a:r>
            <a:endParaRPr lang="en-US" sz="2400" dirty="0" smtClean="0"/>
          </a:p>
          <a:p>
            <a:pPr algn="just" eaLnBrk="1" hangingPunct="1">
              <a:buNone/>
            </a:pPr>
            <a:r>
              <a:rPr lang="en-US" sz="2400" dirty="0" smtClean="0"/>
              <a:t> </a:t>
            </a:r>
            <a:endParaRPr lang="it-IT" dirty="0" smtClean="0"/>
          </a:p>
        </p:txBody>
      </p:sp>
    </p:spTree>
    <p:extLst>
      <p:ext uri="{BB962C8B-B14F-4D97-AF65-F5344CB8AC3E}">
        <p14:creationId xmlns:p14="http://schemas.microsoft.com/office/powerpoint/2010/main" val="725608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7">
                                            <p:txEl>
                                              <p:pRg st="2" end="2"/>
                                            </p:txEl>
                                          </p:spTgt>
                                        </p:tgtEl>
                                        <p:attrNameLst>
                                          <p:attrName>style.visibility</p:attrName>
                                        </p:attrNameLst>
                                      </p:cBhvr>
                                      <p:to>
                                        <p:strVal val="visible"/>
                                      </p:to>
                                    </p:set>
                                    <p:anim calcmode="lin" valueType="num">
                                      <p:cBhvr additive="base">
                                        <p:cTn id="13" dur="500" fill="hold"/>
                                        <p:tgtEl>
                                          <p:spTgt spid="614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47">
                                            <p:txEl>
                                              <p:pRg st="4" end="4"/>
                                            </p:txEl>
                                          </p:spTgt>
                                        </p:tgtEl>
                                        <p:attrNameLst>
                                          <p:attrName>style.visibility</p:attrName>
                                        </p:attrNameLst>
                                      </p:cBhvr>
                                      <p:to>
                                        <p:strVal val="visible"/>
                                      </p:to>
                                    </p:set>
                                    <p:anim calcmode="lin" valueType="num">
                                      <p:cBhvr additive="base">
                                        <p:cTn id="19" dur="500" fill="hold"/>
                                        <p:tgtEl>
                                          <p:spTgt spid="614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147">
                                            <p:txEl>
                                              <p:pRg st="5" end="5"/>
                                            </p:txEl>
                                          </p:spTgt>
                                        </p:tgtEl>
                                        <p:attrNameLst>
                                          <p:attrName>style.visibility</p:attrName>
                                        </p:attrNameLst>
                                      </p:cBhvr>
                                      <p:to>
                                        <p:strVal val="visible"/>
                                      </p:to>
                                    </p:set>
                                    <p:anim calcmode="lin" valueType="num">
                                      <p:cBhvr additive="base">
                                        <p:cTn id="25" dur="500" fill="hold"/>
                                        <p:tgtEl>
                                          <p:spTgt spid="614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eaLnBrk="1" fontAlgn="auto" hangingPunct="1">
              <a:spcAft>
                <a:spcPts val="0"/>
              </a:spcAft>
              <a:defRPr/>
            </a:pPr>
            <a:r>
              <a:rPr lang="it-IT" dirty="0" smtClean="0"/>
              <a:t>Un problema di equilibrio</a:t>
            </a:r>
            <a:endParaRPr lang="it-IT" dirty="0"/>
          </a:p>
        </p:txBody>
      </p:sp>
      <p:sp>
        <p:nvSpPr>
          <p:cNvPr id="3" name="Segnaposto contenuto 2"/>
          <p:cNvSpPr>
            <a:spLocks noGrp="1"/>
          </p:cNvSpPr>
          <p:nvPr>
            <p:ph idx="1"/>
          </p:nvPr>
        </p:nvSpPr>
        <p:spPr>
          <a:xfrm>
            <a:off x="457200" y="1432520"/>
            <a:ext cx="8229600" cy="4876800"/>
          </a:xfrm>
        </p:spPr>
        <p:txBody>
          <a:bodyPr>
            <a:normAutofit/>
          </a:bodyPr>
          <a:lstStyle/>
          <a:p>
            <a:pPr eaLnBrk="1" fontAlgn="auto" hangingPunct="1">
              <a:spcAft>
                <a:spcPts val="0"/>
              </a:spcAft>
              <a:buFont typeface="Wingdings 2"/>
              <a:buChar char=""/>
              <a:defRPr/>
            </a:pPr>
            <a:r>
              <a:rPr lang="it-IT" dirty="0" smtClean="0"/>
              <a:t> Perdita economica del proprio ente dovuta a perdita di dati, effrazioni informatiche (multe del garante…) = L</a:t>
            </a:r>
          </a:p>
          <a:p>
            <a:pPr eaLnBrk="1" fontAlgn="auto" hangingPunct="1">
              <a:spcAft>
                <a:spcPts val="0"/>
              </a:spcAft>
              <a:buFont typeface="Wingdings 2"/>
              <a:buChar char=""/>
              <a:defRPr/>
            </a:pPr>
            <a:r>
              <a:rPr lang="it-IT" dirty="0" smtClean="0"/>
              <a:t> Costi per la messa in sicurezza, costi del rallentamento del processo produttivo = S+R</a:t>
            </a:r>
          </a:p>
          <a:p>
            <a:pPr marL="0" indent="0" algn="ctr" eaLnBrk="1" fontAlgn="auto" hangingPunct="1">
              <a:spcAft>
                <a:spcPts val="0"/>
              </a:spcAft>
              <a:buFont typeface="Wingdings 2"/>
              <a:buNone/>
              <a:defRPr/>
            </a:pPr>
            <a:r>
              <a:rPr lang="it-IT" sz="4400" dirty="0" smtClean="0"/>
              <a:t>L &gt; S+R</a:t>
            </a:r>
            <a:endParaRPr lang="it-IT" sz="4400" dirty="0"/>
          </a:p>
        </p:txBody>
      </p:sp>
      <p:sp>
        <p:nvSpPr>
          <p:cNvPr id="5" name="Footer Placeholder 4"/>
          <p:cNvSpPr txBox="1">
            <a:spLocks noGrp="1"/>
          </p:cNvSpPr>
          <p:nvPr/>
        </p:nvSpPr>
        <p:spPr bwMode="auto">
          <a:xfrm>
            <a:off x="1331640" y="6602117"/>
            <a:ext cx="4174435" cy="211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endParaRPr lang="it-IT" sz="1200">
              <a:latin typeface="Verdana" pitchFamily="34" charset="0"/>
            </a:endParaRPr>
          </a:p>
        </p:txBody>
      </p:sp>
      <p:graphicFrame>
        <p:nvGraphicFramePr>
          <p:cNvPr id="6" name="Diagramma 5"/>
          <p:cNvGraphicFramePr/>
          <p:nvPr>
            <p:extLst>
              <p:ext uri="{D42A27DB-BD31-4B8C-83A1-F6EECF244321}">
                <p14:modId xmlns:p14="http://schemas.microsoft.com/office/powerpoint/2010/main" val="3971478720"/>
              </p:ext>
            </p:extLst>
          </p:nvPr>
        </p:nvGraphicFramePr>
        <p:xfrm>
          <a:off x="2339752" y="3861048"/>
          <a:ext cx="4320480" cy="2880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847550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Footer Placeholder 4"/>
          <p:cNvSpPr txBox="1">
            <a:spLocks noGrp="1"/>
          </p:cNvSpPr>
          <p:nvPr/>
        </p:nvSpPr>
        <p:spPr bwMode="auto">
          <a:xfrm>
            <a:off x="914400" y="6583363"/>
            <a:ext cx="4800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eaLnBrk="1" hangingPunct="1"/>
            <a:endParaRPr lang="it-IT" sz="1200">
              <a:latin typeface="Verdana" pitchFamily="34" charset="0"/>
            </a:endParaRPr>
          </a:p>
        </p:txBody>
      </p:sp>
      <p:sp>
        <p:nvSpPr>
          <p:cNvPr id="6" name="Slide Number Placeholder 5"/>
          <p:cNvSpPr>
            <a:spLocks noGrp="1"/>
          </p:cNvSpPr>
          <p:nvPr>
            <p:ph type="sldNum" sz="quarter" idx="12"/>
          </p:nvPr>
        </p:nvSpPr>
        <p:spPr/>
        <p:txBody>
          <a:bodyPr/>
          <a:lstStyle/>
          <a:p>
            <a:pPr>
              <a:defRPr/>
            </a:pPr>
            <a:fld id="{F87C802E-4621-4B2B-8EA7-AA1C5E3AAF92}" type="slidenum">
              <a:rPr lang="it-IT"/>
              <a:pPr>
                <a:defRPr/>
              </a:pPr>
              <a:t>4</a:t>
            </a:fld>
            <a:endParaRPr lang="it-IT"/>
          </a:p>
        </p:txBody>
      </p:sp>
      <p:sp>
        <p:nvSpPr>
          <p:cNvPr id="7175" name="Rectangle 2"/>
          <p:cNvSpPr>
            <a:spLocks noGrp="1" noChangeArrowheads="1"/>
          </p:cNvSpPr>
          <p:nvPr>
            <p:ph type="title"/>
          </p:nvPr>
        </p:nvSpPr>
        <p:spPr/>
        <p:txBody>
          <a:bodyPr>
            <a:normAutofit/>
          </a:bodyPr>
          <a:lstStyle/>
          <a:p>
            <a:pPr eaLnBrk="1" hangingPunct="1"/>
            <a:r>
              <a:rPr lang="it-IT" sz="3200" dirty="0" smtClean="0"/>
              <a:t>Nel frattempo in Italia….</a:t>
            </a:r>
            <a:endParaRPr lang="it-IT" sz="3200" i="1" dirty="0" smtClean="0"/>
          </a:p>
        </p:txBody>
      </p:sp>
      <p:sp>
        <p:nvSpPr>
          <p:cNvPr id="7176" name="Rectangle 3"/>
          <p:cNvSpPr>
            <a:spLocks noGrp="1" noChangeArrowheads="1"/>
          </p:cNvSpPr>
          <p:nvPr>
            <p:ph type="body" idx="1"/>
          </p:nvPr>
        </p:nvSpPr>
        <p:spPr/>
        <p:txBody>
          <a:bodyPr/>
          <a:lstStyle/>
          <a:p>
            <a:pPr eaLnBrk="1" hangingPunct="1">
              <a:lnSpc>
                <a:spcPct val="150000"/>
              </a:lnSpc>
            </a:pPr>
            <a:r>
              <a:rPr lang="it-IT" sz="2000" b="1" u="sng" dirty="0" smtClean="0"/>
              <a:t>Art. 31</a:t>
            </a:r>
            <a:r>
              <a:rPr lang="it-IT" sz="2000" dirty="0" smtClean="0"/>
              <a:t>: adozione di misure idonee e preventive rispetto all’inizio del trattamento</a:t>
            </a:r>
          </a:p>
          <a:p>
            <a:pPr eaLnBrk="1" hangingPunct="1">
              <a:lnSpc>
                <a:spcPct val="150000"/>
              </a:lnSpc>
            </a:pPr>
            <a:r>
              <a:rPr lang="it-IT" sz="2000" b="1" u="sng" dirty="0" smtClean="0"/>
              <a:t>Artt. 33, 34</a:t>
            </a:r>
            <a:r>
              <a:rPr lang="it-IT" sz="2000" dirty="0" smtClean="0"/>
              <a:t>: misure minime di sicurezza per garantire un livello basilare di protezione dei dati personali</a:t>
            </a:r>
          </a:p>
          <a:p>
            <a:pPr>
              <a:lnSpc>
                <a:spcPct val="150000"/>
              </a:lnSpc>
            </a:pPr>
            <a:r>
              <a:rPr lang="it-IT" sz="2000" b="1" u="sng" dirty="0"/>
              <a:t>Art. 36</a:t>
            </a:r>
            <a:r>
              <a:rPr lang="it-IT" sz="2000" dirty="0"/>
              <a:t> – adeguamento misure di sicurezza</a:t>
            </a:r>
            <a:endParaRPr lang="it-IT" sz="2000" dirty="0" smtClean="0"/>
          </a:p>
          <a:p>
            <a:pPr eaLnBrk="1" hangingPunct="1">
              <a:lnSpc>
                <a:spcPct val="150000"/>
              </a:lnSpc>
            </a:pPr>
            <a:r>
              <a:rPr lang="it-IT" sz="2000" b="1" u="sng" dirty="0" smtClean="0"/>
              <a:t>Allegato B del Codice</a:t>
            </a:r>
            <a:r>
              <a:rPr lang="it-IT" sz="2000" dirty="0" smtClean="0"/>
              <a:t> –Disciplinare tecnico in materia di misure minime di sicurezza</a:t>
            </a:r>
          </a:p>
        </p:txBody>
      </p:sp>
    </p:spTree>
    <p:extLst>
      <p:ext uri="{BB962C8B-B14F-4D97-AF65-F5344CB8AC3E}">
        <p14:creationId xmlns:p14="http://schemas.microsoft.com/office/powerpoint/2010/main" val="5674991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Sommario</a:t>
            </a:r>
            <a:endParaRPr lang="it-IT" dirty="0"/>
          </a:p>
        </p:txBody>
      </p:sp>
      <p:sp>
        <p:nvSpPr>
          <p:cNvPr id="3" name="Segnaposto contenuto 2"/>
          <p:cNvSpPr>
            <a:spLocks noGrp="1"/>
          </p:cNvSpPr>
          <p:nvPr>
            <p:ph idx="1"/>
          </p:nvPr>
        </p:nvSpPr>
        <p:spPr/>
        <p:txBody>
          <a:bodyPr/>
          <a:lstStyle/>
          <a:p>
            <a:r>
              <a:rPr lang="it-IT" dirty="0" smtClean="0"/>
              <a:t>Allegato B:</a:t>
            </a:r>
          </a:p>
          <a:p>
            <a:pPr lvl="1"/>
            <a:r>
              <a:rPr lang="it-IT" dirty="0" smtClean="0"/>
              <a:t>Prescrizioni sull’autenticazione</a:t>
            </a:r>
          </a:p>
          <a:p>
            <a:pPr lvl="2"/>
            <a:r>
              <a:rPr lang="it-IT" dirty="0" smtClean="0"/>
              <a:t>Considerazioni sui sistemi di autenticazione</a:t>
            </a:r>
          </a:p>
          <a:p>
            <a:pPr lvl="1"/>
            <a:r>
              <a:rPr lang="it-IT" dirty="0" smtClean="0"/>
              <a:t>Prescrizioni sull’autorizzazione</a:t>
            </a:r>
          </a:p>
          <a:p>
            <a:pPr marL="548640" lvl="2" indent="0">
              <a:buNone/>
            </a:pPr>
            <a:endParaRPr lang="it-IT" dirty="0" smtClean="0"/>
          </a:p>
          <a:p>
            <a:pPr lvl="1"/>
            <a:r>
              <a:rPr lang="it-IT" dirty="0" smtClean="0"/>
              <a:t>Altre Prescrizioni</a:t>
            </a:r>
          </a:p>
          <a:p>
            <a:pPr lvl="2"/>
            <a:r>
              <a:rPr lang="it-IT" dirty="0" smtClean="0"/>
              <a:t>Backup, Aggiornamenti, Distruzione</a:t>
            </a:r>
            <a:endParaRPr lang="it-IT" dirty="0"/>
          </a:p>
        </p:txBody>
      </p:sp>
    </p:spTree>
    <p:extLst>
      <p:ext uri="{BB962C8B-B14F-4D97-AF65-F5344CB8AC3E}">
        <p14:creationId xmlns:p14="http://schemas.microsoft.com/office/powerpoint/2010/main" val="15438191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Allegato B – Autenticazione sicura</a:t>
            </a:r>
            <a:endParaRPr lang="it-IT" dirty="0"/>
          </a:p>
        </p:txBody>
      </p:sp>
      <p:sp>
        <p:nvSpPr>
          <p:cNvPr id="3" name="Segnaposto contenuto 2"/>
          <p:cNvSpPr>
            <a:spLocks noGrp="1"/>
          </p:cNvSpPr>
          <p:nvPr>
            <p:ph idx="1"/>
          </p:nvPr>
        </p:nvSpPr>
        <p:spPr/>
        <p:txBody>
          <a:bodyPr/>
          <a:lstStyle/>
          <a:p>
            <a:pPr marL="457200" indent="-457200">
              <a:lnSpc>
                <a:spcPct val="80000"/>
              </a:lnSpc>
              <a:buFont typeface="+mj-lt"/>
              <a:buAutoNum type="arabicPeriod"/>
            </a:pPr>
            <a:endParaRPr lang="en-US" dirty="0" smtClean="0"/>
          </a:p>
          <a:p>
            <a:pPr marL="457200" indent="-457200">
              <a:lnSpc>
                <a:spcPct val="80000"/>
              </a:lnSpc>
              <a:buFont typeface="+mj-lt"/>
              <a:buAutoNum type="arabicPeriod"/>
            </a:pPr>
            <a:r>
              <a:rPr lang="en-US" dirty="0" err="1" smtClean="0"/>
              <a:t>Credenziali</a:t>
            </a:r>
            <a:r>
              <a:rPr lang="en-US" dirty="0" smtClean="0"/>
              <a:t> </a:t>
            </a:r>
            <a:r>
              <a:rPr lang="en-US" dirty="0"/>
              <a:t>di </a:t>
            </a:r>
            <a:r>
              <a:rPr lang="en-US" dirty="0" err="1" smtClean="0"/>
              <a:t>accesso</a:t>
            </a:r>
            <a:r>
              <a:rPr lang="en-US" dirty="0" smtClean="0"/>
              <a:t> </a:t>
            </a:r>
            <a:r>
              <a:rPr lang="en-US" dirty="0" err="1" smtClean="0"/>
              <a:t>univocamente</a:t>
            </a:r>
            <a:r>
              <a:rPr lang="en-US" dirty="0" smtClean="0"/>
              <a:t> </a:t>
            </a:r>
            <a:r>
              <a:rPr lang="en-US" dirty="0" err="1" smtClean="0"/>
              <a:t>assegnate</a:t>
            </a:r>
            <a:r>
              <a:rPr lang="en-US" dirty="0" smtClean="0"/>
              <a:t>;</a:t>
            </a:r>
          </a:p>
          <a:p>
            <a:pPr marL="457200" indent="-457200">
              <a:lnSpc>
                <a:spcPct val="80000"/>
              </a:lnSpc>
              <a:buFont typeface="+mj-lt"/>
              <a:buAutoNum type="arabicPeriod"/>
            </a:pPr>
            <a:r>
              <a:rPr lang="en-US" dirty="0" err="1" smtClean="0"/>
              <a:t>Accesso</a:t>
            </a:r>
            <a:r>
              <a:rPr lang="en-US" dirty="0" smtClean="0"/>
              <a:t> </a:t>
            </a:r>
            <a:r>
              <a:rPr lang="en-US" dirty="0" err="1"/>
              <a:t>mediante</a:t>
            </a:r>
            <a:r>
              <a:rPr lang="en-US" dirty="0"/>
              <a:t> password, token, </a:t>
            </a:r>
            <a:r>
              <a:rPr lang="en-US" dirty="0" err="1"/>
              <a:t>biometria</a:t>
            </a:r>
            <a:r>
              <a:rPr lang="en-US" dirty="0"/>
              <a:t> o </a:t>
            </a:r>
            <a:r>
              <a:rPr lang="en-US" i="1" dirty="0"/>
              <a:t>strong </a:t>
            </a:r>
            <a:r>
              <a:rPr lang="en-US" i="1" dirty="0" smtClean="0"/>
              <a:t>authentication;</a:t>
            </a:r>
          </a:p>
          <a:p>
            <a:pPr marL="457200" indent="-457200">
              <a:lnSpc>
                <a:spcPct val="80000"/>
              </a:lnSpc>
              <a:buFont typeface="+mj-lt"/>
              <a:buAutoNum type="arabicPeriod"/>
            </a:pPr>
            <a:r>
              <a:rPr lang="en-US" dirty="0"/>
              <a:t>P</a:t>
            </a:r>
            <a:r>
              <a:rPr lang="en-US" dirty="0" smtClean="0"/>
              <a:t>assword </a:t>
            </a:r>
            <a:r>
              <a:rPr lang="en-US" dirty="0"/>
              <a:t>da </a:t>
            </a:r>
            <a:r>
              <a:rPr lang="en-US" dirty="0" err="1"/>
              <a:t>cambiare</a:t>
            </a:r>
            <a:r>
              <a:rPr lang="en-US" dirty="0"/>
              <a:t> al primo </a:t>
            </a:r>
            <a:r>
              <a:rPr lang="en-US" dirty="0" err="1"/>
              <a:t>accesso</a:t>
            </a:r>
            <a:r>
              <a:rPr lang="en-US" dirty="0"/>
              <a:t> e </a:t>
            </a:r>
            <a:r>
              <a:rPr lang="en-US" dirty="0" err="1"/>
              <a:t>composta</a:t>
            </a:r>
            <a:r>
              <a:rPr lang="en-US" dirty="0"/>
              <a:t> da </a:t>
            </a:r>
            <a:r>
              <a:rPr lang="en-US" dirty="0" err="1"/>
              <a:t>almeno</a:t>
            </a:r>
            <a:r>
              <a:rPr lang="en-US" dirty="0"/>
              <a:t> 8 </a:t>
            </a:r>
            <a:r>
              <a:rPr lang="en-US" dirty="0" err="1" smtClean="0"/>
              <a:t>caratteri</a:t>
            </a:r>
            <a:r>
              <a:rPr lang="en-US" dirty="0" smtClean="0"/>
              <a:t>;</a:t>
            </a:r>
          </a:p>
          <a:p>
            <a:pPr marL="457200" indent="-457200">
              <a:lnSpc>
                <a:spcPct val="80000"/>
              </a:lnSpc>
              <a:buFont typeface="+mj-lt"/>
              <a:buAutoNum type="arabicPeriod"/>
            </a:pPr>
            <a:r>
              <a:rPr lang="en-US" dirty="0" smtClean="0"/>
              <a:t>La </a:t>
            </a:r>
            <a:r>
              <a:rPr lang="en-US" dirty="0"/>
              <a:t>password non </a:t>
            </a:r>
            <a:r>
              <a:rPr lang="en-US" dirty="0" err="1"/>
              <a:t>deve</a:t>
            </a:r>
            <a:r>
              <a:rPr lang="en-US" dirty="0"/>
              <a:t> </a:t>
            </a:r>
            <a:r>
              <a:rPr lang="en-US" dirty="0" err="1"/>
              <a:t>contenere</a:t>
            </a:r>
            <a:r>
              <a:rPr lang="en-US" dirty="0"/>
              <a:t> </a:t>
            </a:r>
            <a:r>
              <a:rPr lang="en-US" dirty="0" err="1"/>
              <a:t>riferimenti</a:t>
            </a:r>
            <a:r>
              <a:rPr lang="en-US" dirty="0"/>
              <a:t> </a:t>
            </a:r>
            <a:r>
              <a:rPr lang="en-US" dirty="0" err="1" smtClean="0"/>
              <a:t>all’incaricato</a:t>
            </a:r>
            <a:r>
              <a:rPr lang="en-US" dirty="0" smtClean="0"/>
              <a:t>;</a:t>
            </a:r>
          </a:p>
          <a:p>
            <a:pPr marL="457200" indent="-457200">
              <a:lnSpc>
                <a:spcPct val="80000"/>
              </a:lnSpc>
              <a:buFont typeface="+mj-lt"/>
              <a:buAutoNum type="arabicPeriod"/>
            </a:pPr>
            <a:r>
              <a:rPr lang="en-US" dirty="0" err="1" smtClean="0"/>
              <a:t>Modifica</a:t>
            </a:r>
            <a:r>
              <a:rPr lang="en-US" dirty="0" smtClean="0"/>
              <a:t> </a:t>
            </a:r>
            <a:r>
              <a:rPr lang="en-US" dirty="0" err="1"/>
              <a:t>delle</a:t>
            </a:r>
            <a:r>
              <a:rPr lang="en-US" dirty="0"/>
              <a:t> password </a:t>
            </a:r>
            <a:r>
              <a:rPr lang="en-US" dirty="0" err="1"/>
              <a:t>necessaria</a:t>
            </a:r>
            <a:r>
              <a:rPr lang="en-US" dirty="0"/>
              <a:t> </a:t>
            </a:r>
            <a:r>
              <a:rPr lang="en-US" dirty="0" err="1"/>
              <a:t>almeno</a:t>
            </a:r>
            <a:r>
              <a:rPr lang="en-US" dirty="0"/>
              <a:t> </a:t>
            </a:r>
            <a:r>
              <a:rPr lang="en-US" dirty="0" err="1"/>
              <a:t>ogni</a:t>
            </a:r>
            <a:r>
              <a:rPr lang="en-US" dirty="0"/>
              <a:t> 6 </a:t>
            </a:r>
            <a:r>
              <a:rPr lang="en-US" dirty="0" err="1"/>
              <a:t>mesi</a:t>
            </a:r>
            <a:r>
              <a:rPr lang="en-US" dirty="0"/>
              <a:t> (3 </a:t>
            </a:r>
            <a:r>
              <a:rPr lang="en-US" dirty="0" err="1"/>
              <a:t>mesi</a:t>
            </a:r>
            <a:r>
              <a:rPr lang="en-US" dirty="0"/>
              <a:t> in </a:t>
            </a:r>
            <a:r>
              <a:rPr lang="en-US" dirty="0" err="1"/>
              <a:t>caso</a:t>
            </a:r>
            <a:r>
              <a:rPr lang="en-US" dirty="0"/>
              <a:t> di </a:t>
            </a:r>
            <a:r>
              <a:rPr lang="en-US" dirty="0" err="1"/>
              <a:t>dati</a:t>
            </a:r>
            <a:r>
              <a:rPr lang="en-US" dirty="0"/>
              <a:t> </a:t>
            </a:r>
            <a:r>
              <a:rPr lang="en-US" dirty="0" err="1"/>
              <a:t>sensibili</a:t>
            </a:r>
            <a:r>
              <a:rPr lang="en-US" dirty="0"/>
              <a:t>/</a:t>
            </a:r>
            <a:r>
              <a:rPr lang="en-US" dirty="0" err="1"/>
              <a:t>giudiziari</a:t>
            </a:r>
            <a:r>
              <a:rPr lang="en-US" dirty="0" smtClean="0"/>
              <a:t>)</a:t>
            </a:r>
          </a:p>
          <a:p>
            <a:pPr marL="457200" indent="-457200">
              <a:lnSpc>
                <a:spcPct val="80000"/>
              </a:lnSpc>
              <a:buFont typeface="+mj-lt"/>
              <a:buAutoNum type="arabicPeriod"/>
            </a:pPr>
            <a:r>
              <a:rPr lang="en-US" dirty="0" err="1" smtClean="0"/>
              <a:t>Incaricati</a:t>
            </a:r>
            <a:r>
              <a:rPr lang="en-US" dirty="0" smtClean="0"/>
              <a:t> </a:t>
            </a:r>
            <a:r>
              <a:rPr lang="en-US" dirty="0" err="1" smtClean="0"/>
              <a:t>istruiti</a:t>
            </a:r>
            <a:r>
              <a:rPr lang="en-US" dirty="0" smtClean="0"/>
              <a:t> </a:t>
            </a:r>
            <a:r>
              <a:rPr lang="en-US" dirty="0" err="1" smtClean="0"/>
              <a:t>su</a:t>
            </a:r>
            <a:r>
              <a:rPr lang="en-US" dirty="0" smtClean="0"/>
              <a:t> come </a:t>
            </a:r>
            <a:r>
              <a:rPr lang="en-US" dirty="0" err="1" smtClean="0"/>
              <a:t>custodire</a:t>
            </a:r>
            <a:r>
              <a:rPr lang="en-US" dirty="0" smtClean="0"/>
              <a:t> le </a:t>
            </a:r>
            <a:r>
              <a:rPr lang="en-US" dirty="0" err="1" smtClean="0"/>
              <a:t>proprie</a:t>
            </a:r>
            <a:r>
              <a:rPr lang="en-US" dirty="0" smtClean="0"/>
              <a:t> </a:t>
            </a:r>
            <a:r>
              <a:rPr lang="en-US" dirty="0" err="1" smtClean="0"/>
              <a:t>credenziali</a:t>
            </a:r>
            <a:endParaRPr lang="en-US" dirty="0" smtClean="0"/>
          </a:p>
          <a:p>
            <a:pPr marL="457200" indent="-457200">
              <a:lnSpc>
                <a:spcPct val="80000"/>
              </a:lnSpc>
              <a:buFont typeface="+mj-lt"/>
              <a:buAutoNum type="arabicPeriod"/>
            </a:pPr>
            <a:r>
              <a:rPr lang="en-US" dirty="0" err="1" smtClean="0"/>
              <a:t>Deve</a:t>
            </a:r>
            <a:r>
              <a:rPr lang="en-US" dirty="0" smtClean="0"/>
              <a:t> </a:t>
            </a:r>
            <a:r>
              <a:rPr lang="en-US" dirty="0" err="1" smtClean="0"/>
              <a:t>esistere</a:t>
            </a:r>
            <a:r>
              <a:rPr lang="en-US" dirty="0" smtClean="0"/>
              <a:t> </a:t>
            </a:r>
            <a:r>
              <a:rPr lang="en-US" dirty="0" err="1" smtClean="0"/>
              <a:t>metodo</a:t>
            </a:r>
            <a:r>
              <a:rPr lang="en-US" dirty="0" smtClean="0"/>
              <a:t> di </a:t>
            </a:r>
            <a:r>
              <a:rPr lang="en-US" dirty="0" err="1" smtClean="0"/>
              <a:t>operare</a:t>
            </a:r>
            <a:r>
              <a:rPr lang="en-US" dirty="0" smtClean="0"/>
              <a:t> in </a:t>
            </a:r>
            <a:r>
              <a:rPr lang="en-US" dirty="0" err="1" smtClean="0"/>
              <a:t>caso</a:t>
            </a:r>
            <a:r>
              <a:rPr lang="en-US" dirty="0" smtClean="0"/>
              <a:t> di </a:t>
            </a:r>
            <a:r>
              <a:rPr lang="en-US" dirty="0" err="1" smtClean="0"/>
              <a:t>indisponibilità</a:t>
            </a:r>
            <a:r>
              <a:rPr lang="en-US" dirty="0" smtClean="0"/>
              <a:t> </a:t>
            </a:r>
            <a:r>
              <a:rPr lang="en-US" dirty="0" err="1" smtClean="0"/>
              <a:t>legittima</a:t>
            </a:r>
            <a:r>
              <a:rPr lang="en-US" dirty="0" smtClean="0"/>
              <a:t> del </a:t>
            </a:r>
            <a:r>
              <a:rPr lang="en-US" dirty="0" err="1" smtClean="0"/>
              <a:t>titolare</a:t>
            </a:r>
            <a:endParaRPr lang="en-US" dirty="0"/>
          </a:p>
          <a:p>
            <a:pPr marL="0" indent="0">
              <a:buNone/>
            </a:pPr>
            <a:endParaRPr lang="it-IT" dirty="0"/>
          </a:p>
        </p:txBody>
      </p:sp>
    </p:spTree>
    <p:extLst>
      <p:ext uri="{BB962C8B-B14F-4D97-AF65-F5344CB8AC3E}">
        <p14:creationId xmlns:p14="http://schemas.microsoft.com/office/powerpoint/2010/main" val="3796373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Allegato B – Profili di autorizzazione</a:t>
            </a:r>
            <a:endParaRPr lang="it-IT" dirty="0"/>
          </a:p>
        </p:txBody>
      </p:sp>
      <p:sp>
        <p:nvSpPr>
          <p:cNvPr id="3" name="Segnaposto contenuto 2"/>
          <p:cNvSpPr>
            <a:spLocks noGrp="1"/>
          </p:cNvSpPr>
          <p:nvPr>
            <p:ph idx="1"/>
          </p:nvPr>
        </p:nvSpPr>
        <p:spPr/>
        <p:txBody>
          <a:bodyPr/>
          <a:lstStyle/>
          <a:p>
            <a:pPr marL="457200" indent="-457200">
              <a:buFont typeface="+mj-lt"/>
              <a:buAutoNum type="arabicPeriod"/>
            </a:pPr>
            <a:endParaRPr lang="en-US" dirty="0" smtClean="0"/>
          </a:p>
          <a:p>
            <a:pPr marL="457200" indent="-457200">
              <a:buFont typeface="+mj-lt"/>
              <a:buAutoNum type="arabicPeriod"/>
            </a:pPr>
            <a:r>
              <a:rPr lang="en-US" dirty="0" err="1" smtClean="0"/>
              <a:t>Individuati</a:t>
            </a:r>
            <a:r>
              <a:rPr lang="en-US" dirty="0" smtClean="0"/>
              <a:t> </a:t>
            </a:r>
            <a:r>
              <a:rPr lang="en-US" dirty="0"/>
              <a:t>per </a:t>
            </a:r>
            <a:r>
              <a:rPr lang="en-US" dirty="0" err="1"/>
              <a:t>ciascun</a:t>
            </a:r>
            <a:r>
              <a:rPr lang="en-US" dirty="0"/>
              <a:t> </a:t>
            </a:r>
            <a:r>
              <a:rPr lang="en-US" dirty="0" err="1"/>
              <a:t>incaricato</a:t>
            </a:r>
            <a:r>
              <a:rPr lang="en-US" dirty="0"/>
              <a:t> o per </a:t>
            </a:r>
            <a:r>
              <a:rPr lang="en-US" dirty="0" err="1"/>
              <a:t>classi</a:t>
            </a:r>
            <a:r>
              <a:rPr lang="en-US" dirty="0"/>
              <a:t> </a:t>
            </a:r>
            <a:r>
              <a:rPr lang="en-US" dirty="0" err="1" smtClean="0"/>
              <a:t>omogenee</a:t>
            </a:r>
            <a:r>
              <a:rPr lang="en-US" dirty="0" smtClean="0"/>
              <a:t>;</a:t>
            </a:r>
          </a:p>
          <a:p>
            <a:pPr marL="457200" indent="-457200">
              <a:buFont typeface="+mj-lt"/>
              <a:buAutoNum type="arabicPeriod"/>
            </a:pPr>
            <a:r>
              <a:rPr lang="en-US" dirty="0" err="1" smtClean="0"/>
              <a:t>Configurati</a:t>
            </a:r>
            <a:r>
              <a:rPr lang="en-US" dirty="0" smtClean="0"/>
              <a:t> </a:t>
            </a:r>
            <a:r>
              <a:rPr lang="en-US" dirty="0" err="1"/>
              <a:t>anteriormente</a:t>
            </a:r>
            <a:r>
              <a:rPr lang="en-US" dirty="0"/>
              <a:t> </a:t>
            </a:r>
            <a:r>
              <a:rPr lang="en-US" dirty="0" err="1"/>
              <a:t>all’inizio</a:t>
            </a:r>
            <a:r>
              <a:rPr lang="en-US" dirty="0"/>
              <a:t> del </a:t>
            </a:r>
            <a:r>
              <a:rPr lang="en-US" dirty="0" err="1" smtClean="0"/>
              <a:t>trattamento</a:t>
            </a:r>
            <a:r>
              <a:rPr lang="en-US" dirty="0" smtClean="0"/>
              <a:t>;</a:t>
            </a:r>
          </a:p>
          <a:p>
            <a:pPr marL="457200" indent="-457200">
              <a:buFont typeface="+mj-lt"/>
              <a:buAutoNum type="arabicPeriod"/>
            </a:pPr>
            <a:r>
              <a:rPr lang="en-US" dirty="0" smtClean="0"/>
              <a:t>I </a:t>
            </a:r>
            <a:r>
              <a:rPr lang="en-US" dirty="0" err="1" smtClean="0"/>
              <a:t>profili</a:t>
            </a:r>
            <a:r>
              <a:rPr lang="en-US" dirty="0" smtClean="0"/>
              <a:t> </a:t>
            </a:r>
            <a:r>
              <a:rPr lang="en-US" dirty="0" err="1"/>
              <a:t>abilitano</a:t>
            </a:r>
            <a:r>
              <a:rPr lang="en-US" dirty="0"/>
              <a:t> </a:t>
            </a:r>
            <a:r>
              <a:rPr lang="en-US" dirty="0" err="1"/>
              <a:t>l’accesso</a:t>
            </a:r>
            <a:r>
              <a:rPr lang="en-US" dirty="0"/>
              <a:t> </a:t>
            </a:r>
            <a:r>
              <a:rPr lang="en-US" dirty="0" err="1"/>
              <a:t>ai</a:t>
            </a:r>
            <a:r>
              <a:rPr lang="en-US" dirty="0"/>
              <a:t> soli </a:t>
            </a:r>
            <a:r>
              <a:rPr lang="en-US" dirty="0" err="1"/>
              <a:t>dati</a:t>
            </a:r>
            <a:r>
              <a:rPr lang="en-US" dirty="0"/>
              <a:t> </a:t>
            </a:r>
            <a:r>
              <a:rPr lang="en-US" dirty="0" err="1"/>
              <a:t>necessari</a:t>
            </a:r>
            <a:r>
              <a:rPr lang="en-US" dirty="0"/>
              <a:t> per le </a:t>
            </a:r>
            <a:r>
              <a:rPr lang="en-US" dirty="0" err="1"/>
              <a:t>operazioni</a:t>
            </a:r>
            <a:r>
              <a:rPr lang="en-US" dirty="0"/>
              <a:t> di </a:t>
            </a:r>
            <a:r>
              <a:rPr lang="en-US" dirty="0" err="1"/>
              <a:t>trattamento</a:t>
            </a:r>
            <a:r>
              <a:rPr lang="en-US" dirty="0"/>
              <a:t> </a:t>
            </a:r>
            <a:r>
              <a:rPr lang="en-US" dirty="0" err="1"/>
              <a:t>previste</a:t>
            </a:r>
            <a:r>
              <a:rPr lang="en-US" dirty="0"/>
              <a:t> (</a:t>
            </a:r>
            <a:r>
              <a:rPr lang="en-US" i="1" dirty="0"/>
              <a:t>least privilege</a:t>
            </a:r>
            <a:r>
              <a:rPr lang="en-US" dirty="0"/>
              <a:t> </a:t>
            </a:r>
            <a:r>
              <a:rPr lang="en-US" dirty="0" smtClean="0"/>
              <a:t>principle);</a:t>
            </a:r>
          </a:p>
          <a:p>
            <a:pPr marL="457200" indent="-457200">
              <a:buFont typeface="+mj-lt"/>
              <a:buAutoNum type="arabicPeriod"/>
            </a:pPr>
            <a:r>
              <a:rPr lang="en-US" dirty="0" err="1"/>
              <a:t>P</a:t>
            </a:r>
            <a:r>
              <a:rPr lang="en-US" dirty="0" err="1" smtClean="0"/>
              <a:t>rofili</a:t>
            </a:r>
            <a:r>
              <a:rPr lang="en-US" dirty="0" smtClean="0"/>
              <a:t> </a:t>
            </a:r>
            <a:r>
              <a:rPr lang="en-US" dirty="0" err="1" smtClean="0"/>
              <a:t>rivisti</a:t>
            </a:r>
            <a:r>
              <a:rPr lang="en-US" dirty="0" smtClean="0"/>
              <a:t> </a:t>
            </a:r>
            <a:r>
              <a:rPr lang="en-US" dirty="0" err="1"/>
              <a:t>periodicamente</a:t>
            </a:r>
            <a:r>
              <a:rPr lang="en-US" dirty="0"/>
              <a:t> (</a:t>
            </a:r>
            <a:r>
              <a:rPr lang="en-US" dirty="0" err="1"/>
              <a:t>almeno</a:t>
            </a:r>
            <a:r>
              <a:rPr lang="en-US" dirty="0"/>
              <a:t> 1 </a:t>
            </a:r>
            <a:r>
              <a:rPr lang="en-US" dirty="0" err="1"/>
              <a:t>volta</a:t>
            </a:r>
            <a:r>
              <a:rPr lang="en-US" dirty="0"/>
              <a:t> </a:t>
            </a:r>
            <a:r>
              <a:rPr lang="en-US" dirty="0" err="1"/>
              <a:t>all’anno</a:t>
            </a:r>
            <a:r>
              <a:rPr lang="en-US" dirty="0" smtClean="0"/>
              <a:t>);</a:t>
            </a:r>
            <a:endParaRPr lang="en-US" u="sng" dirty="0"/>
          </a:p>
          <a:p>
            <a:pPr marL="457200" indent="-457200">
              <a:buFont typeface="+mj-lt"/>
              <a:buAutoNum type="arabicPeriod"/>
            </a:pPr>
            <a:endParaRPr lang="it-IT" dirty="0"/>
          </a:p>
        </p:txBody>
      </p:sp>
    </p:spTree>
    <p:extLst>
      <p:ext uri="{BB962C8B-B14F-4D97-AF65-F5344CB8AC3E}">
        <p14:creationId xmlns:p14="http://schemas.microsoft.com/office/powerpoint/2010/main" val="32405474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Altre prescrizioni</a:t>
            </a:r>
            <a:endParaRPr lang="it-IT" dirty="0"/>
          </a:p>
        </p:txBody>
      </p:sp>
      <p:sp>
        <p:nvSpPr>
          <p:cNvPr id="3" name="Segnaposto contenuto 2"/>
          <p:cNvSpPr>
            <a:spLocks noGrp="1"/>
          </p:cNvSpPr>
          <p:nvPr>
            <p:ph idx="1"/>
          </p:nvPr>
        </p:nvSpPr>
        <p:spPr>
          <a:ln>
            <a:noFill/>
          </a:ln>
        </p:spPr>
        <p:txBody>
          <a:bodyPr>
            <a:normAutofit fontScale="92500" lnSpcReduction="10000"/>
          </a:bodyPr>
          <a:lstStyle/>
          <a:p>
            <a:pPr marL="0" indent="0">
              <a:buNone/>
            </a:pPr>
            <a:endParaRPr lang="it-IT" dirty="0" smtClean="0"/>
          </a:p>
          <a:p>
            <a:pPr marL="457200" indent="-457200">
              <a:buFont typeface="+mj-lt"/>
              <a:buAutoNum type="arabicPeriod"/>
            </a:pPr>
            <a:r>
              <a:rPr lang="it-IT" dirty="0" smtClean="0"/>
              <a:t>Bisogna installare presidio contro sistemi </a:t>
            </a:r>
            <a:r>
              <a:rPr lang="it-IT" i="1" dirty="0" smtClean="0"/>
              <a:t>Art. 615-5 c.p. </a:t>
            </a:r>
            <a:r>
              <a:rPr lang="it-IT" dirty="0" smtClean="0"/>
              <a:t>da aggiornare almeno ogni 6 mesi;</a:t>
            </a:r>
          </a:p>
          <a:p>
            <a:pPr marL="0" indent="0">
              <a:buNone/>
            </a:pPr>
            <a:r>
              <a:rPr lang="it-IT" dirty="0" smtClean="0"/>
              <a:t> 	«</a:t>
            </a:r>
            <a:r>
              <a:rPr lang="it-IT" i="1" dirty="0" smtClean="0"/>
              <a:t>C’ha di </a:t>
            </a:r>
            <a:r>
              <a:rPr lang="it-IT" i="1" dirty="0" err="1" smtClean="0"/>
              <a:t>minta</a:t>
            </a:r>
            <a:r>
              <a:rPr lang="it-IT" i="1" dirty="0" smtClean="0"/>
              <a:t> l’antivirus»</a:t>
            </a:r>
          </a:p>
          <a:p>
            <a:pPr marL="457200" indent="-457200">
              <a:buFont typeface="+mj-lt"/>
              <a:buAutoNum type="arabicPeriod" startAt="2"/>
            </a:pPr>
            <a:r>
              <a:rPr lang="it-IT" dirty="0" smtClean="0"/>
              <a:t>Bisogna condurre aggiornamenti almeno ogni anno sui software installati;</a:t>
            </a:r>
          </a:p>
          <a:p>
            <a:pPr marL="0" indent="0">
              <a:buNone/>
            </a:pPr>
            <a:r>
              <a:rPr lang="it-IT" dirty="0" smtClean="0"/>
              <a:t>	</a:t>
            </a:r>
            <a:r>
              <a:rPr lang="it-IT" i="1" dirty="0" smtClean="0"/>
              <a:t>«Ha di fa’ l’aggiornamenti»</a:t>
            </a:r>
          </a:p>
          <a:p>
            <a:pPr marL="457200" indent="-457200">
              <a:buFont typeface="+mj-lt"/>
              <a:buAutoNum type="arabicPeriod" startAt="3"/>
            </a:pPr>
            <a:r>
              <a:rPr lang="it-IT" dirty="0" smtClean="0"/>
              <a:t>Bisogna disporre le condizioni organizzative e tecniche per fare copie di sicurezza;</a:t>
            </a:r>
          </a:p>
          <a:p>
            <a:pPr marL="274320" lvl="1" indent="0">
              <a:buNone/>
            </a:pPr>
            <a:r>
              <a:rPr lang="it-IT" dirty="0"/>
              <a:t>	</a:t>
            </a:r>
            <a:r>
              <a:rPr lang="it-IT" sz="2400" i="1" dirty="0" smtClean="0"/>
              <a:t>«Ha </a:t>
            </a:r>
            <a:r>
              <a:rPr lang="it-IT" sz="2400" i="1" dirty="0"/>
              <a:t>di fa</a:t>
            </a:r>
            <a:r>
              <a:rPr lang="it-IT" sz="2400" i="1" dirty="0" smtClean="0"/>
              <a:t>’ u back-up»</a:t>
            </a:r>
          </a:p>
          <a:p>
            <a:pPr marL="457200" indent="-457200">
              <a:buFont typeface="+mj-lt"/>
              <a:buAutoNum type="arabicPeriod" startAt="3"/>
            </a:pPr>
            <a:r>
              <a:rPr lang="it-IT" dirty="0" smtClean="0"/>
              <a:t>Almeno per dati sensibili, giudiziari e personali, disporre procedure di opportuna custodia, riciclo o smaltimento dei supporti (</a:t>
            </a:r>
            <a:r>
              <a:rPr lang="it-IT" dirty="0" err="1" smtClean="0"/>
              <a:t>Provved</a:t>
            </a:r>
            <a:r>
              <a:rPr lang="it-IT" dirty="0" smtClean="0"/>
              <a:t>. 13/10/2008)</a:t>
            </a:r>
          </a:p>
          <a:p>
            <a:pPr marL="274320" lvl="1" indent="0">
              <a:buNone/>
            </a:pPr>
            <a:r>
              <a:rPr lang="it-IT" i="1" dirty="0" smtClean="0"/>
              <a:t>	</a:t>
            </a:r>
            <a:r>
              <a:rPr lang="it-IT" sz="2400" i="1" dirty="0" smtClean="0"/>
              <a:t>«L’ha di pialla’»</a:t>
            </a:r>
            <a:endParaRPr lang="it-IT" sz="2400" i="1" dirty="0"/>
          </a:p>
          <a:p>
            <a:pPr marL="274320" lvl="1" indent="0">
              <a:buNone/>
            </a:pPr>
            <a:endParaRPr lang="it-IT" dirty="0" smtClean="0"/>
          </a:p>
          <a:p>
            <a:pPr marL="457200" indent="-457200">
              <a:buFont typeface="+mj-lt"/>
              <a:buAutoNum type="arabicPeriod" startAt="2"/>
            </a:pPr>
            <a:endParaRPr lang="it-IT" i="1" dirty="0" smtClean="0"/>
          </a:p>
          <a:p>
            <a:pPr marL="457200" indent="-457200">
              <a:buFont typeface="+mj-lt"/>
              <a:buAutoNum type="arabicPeriod" startAt="2"/>
            </a:pPr>
            <a:endParaRPr lang="it-IT" dirty="0"/>
          </a:p>
        </p:txBody>
      </p:sp>
    </p:spTree>
    <p:extLst>
      <p:ext uri="{BB962C8B-B14F-4D97-AF65-F5344CB8AC3E}">
        <p14:creationId xmlns:p14="http://schemas.microsoft.com/office/powerpoint/2010/main" val="2953061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Password-</a:t>
            </a:r>
            <a:r>
              <a:rPr lang="it-IT" dirty="0" err="1" smtClean="0"/>
              <a:t>based</a:t>
            </a:r>
            <a:r>
              <a:rPr lang="it-IT" dirty="0" smtClean="0"/>
              <a:t> </a:t>
            </a:r>
            <a:r>
              <a:rPr lang="it-IT" dirty="0" err="1" smtClean="0"/>
              <a:t>authentication</a:t>
            </a:r>
            <a:endParaRPr lang="it-IT" dirty="0"/>
          </a:p>
        </p:txBody>
      </p:sp>
      <p:sp>
        <p:nvSpPr>
          <p:cNvPr id="3" name="Segnaposto contenuto 2"/>
          <p:cNvSpPr>
            <a:spLocks noGrp="1"/>
          </p:cNvSpPr>
          <p:nvPr>
            <p:ph idx="1"/>
          </p:nvPr>
        </p:nvSpPr>
        <p:spPr/>
        <p:txBody>
          <a:bodyPr/>
          <a:lstStyle/>
          <a:p>
            <a:r>
              <a:rPr lang="it-IT" dirty="0" smtClean="0"/>
              <a:t>Ancora molto comune	</a:t>
            </a:r>
          </a:p>
          <a:p>
            <a:r>
              <a:rPr lang="it-IT" dirty="0" smtClean="0"/>
              <a:t>Vantaggi:</a:t>
            </a:r>
            <a:endParaRPr lang="it-IT" dirty="0"/>
          </a:p>
          <a:p>
            <a:pPr marL="457200" lvl="1" indent="0">
              <a:buNone/>
            </a:pPr>
            <a:r>
              <a:rPr lang="it-IT" dirty="0" smtClean="0"/>
              <a:t>Economica: facile da implementare, credenziali facilmente conservabili e distribuibili;</a:t>
            </a:r>
          </a:p>
          <a:p>
            <a:pPr marL="457200" lvl="1" indent="0">
              <a:buNone/>
            </a:pPr>
            <a:r>
              <a:rPr lang="it-IT" dirty="0" smtClean="0"/>
              <a:t>Livello di sicurezza «dignitoso» se tutto il ciclo di vita delle credenziali è implementato a dovere</a:t>
            </a:r>
          </a:p>
          <a:p>
            <a:pPr marL="457200" lvl="1" indent="0">
              <a:buNone/>
            </a:pPr>
            <a:endParaRPr lang="it-IT" dirty="0" smtClean="0"/>
          </a:p>
          <a:p>
            <a:pPr marL="457200" lvl="1" indent="0">
              <a:buNone/>
            </a:pPr>
            <a:endParaRPr lang="it-IT" dirty="0"/>
          </a:p>
        </p:txBody>
      </p:sp>
    </p:spTree>
    <p:extLst>
      <p:ext uri="{BB962C8B-B14F-4D97-AF65-F5344CB8AC3E}">
        <p14:creationId xmlns:p14="http://schemas.microsoft.com/office/powerpoint/2010/main" val="15046113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iaro">
  <a:themeElements>
    <a:clrScheme name="Chiaro">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o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hiaro">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332</TotalTime>
  <Words>1645</Words>
  <Application>Microsoft Office PowerPoint</Application>
  <PresentationFormat>Presentazione su schermo (4:3)</PresentationFormat>
  <Paragraphs>222</Paragraphs>
  <Slides>22</Slides>
  <Notes>14</Notes>
  <HiddenSlides>0</HiddenSlides>
  <MMClips>0</MMClips>
  <ScaleCrop>false</ScaleCrop>
  <HeadingPairs>
    <vt:vector size="4" baseType="variant">
      <vt:variant>
        <vt:lpstr>Tema</vt:lpstr>
      </vt:variant>
      <vt:variant>
        <vt:i4>1</vt:i4>
      </vt:variant>
      <vt:variant>
        <vt:lpstr>Titoli diapositive</vt:lpstr>
      </vt:variant>
      <vt:variant>
        <vt:i4>22</vt:i4>
      </vt:variant>
    </vt:vector>
  </HeadingPairs>
  <TitlesOfParts>
    <vt:vector size="23" baseType="lpstr">
      <vt:lpstr>Chiaro</vt:lpstr>
      <vt:lpstr>Misure minime di sicurezza e suggerimenti operativi</vt:lpstr>
      <vt:lpstr>Direttiva 95/46/EC</vt:lpstr>
      <vt:lpstr>Un problema di equilibrio</vt:lpstr>
      <vt:lpstr>Nel frattempo in Italia….</vt:lpstr>
      <vt:lpstr>Sommario</vt:lpstr>
      <vt:lpstr>Allegato B – Autenticazione sicura</vt:lpstr>
      <vt:lpstr>Allegato B – Profili di autorizzazione</vt:lpstr>
      <vt:lpstr>Altre prescrizioni</vt:lpstr>
      <vt:lpstr>Password-based authentication</vt:lpstr>
      <vt:lpstr>Password-based authentication - II</vt:lpstr>
      <vt:lpstr>Ciclo di vita delle credenziali</vt:lpstr>
      <vt:lpstr>Conservazione lato operatore</vt:lpstr>
      <vt:lpstr>Conservazione lato operatore - 2</vt:lpstr>
      <vt:lpstr>Fase di inserimento</vt:lpstr>
      <vt:lpstr>Trasmissione</vt:lpstr>
      <vt:lpstr>Conservazione lato server</vt:lpstr>
      <vt:lpstr>Attacchi Rainbow Table</vt:lpstr>
      <vt:lpstr>Forza bruta pura</vt:lpstr>
      <vt:lpstr>Bruteforcing: scelta della password</vt:lpstr>
      <vt:lpstr>Altri canali di furto di credenziali</vt:lpstr>
      <vt:lpstr>Strategie mitigatorie</vt:lpstr>
      <vt:lpstr>Sviluppo di codice sicuro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AgelinBee</dc:creator>
  <cp:lastModifiedBy>AgelinBee</cp:lastModifiedBy>
  <cp:revision>31</cp:revision>
  <dcterms:created xsi:type="dcterms:W3CDTF">2014-11-11T14:18:58Z</dcterms:created>
  <dcterms:modified xsi:type="dcterms:W3CDTF">2014-11-11T20:00:30Z</dcterms:modified>
</cp:coreProperties>
</file>