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59" r:id="rId4"/>
    <p:sldId id="267" r:id="rId5"/>
    <p:sldId id="268" r:id="rId6"/>
    <p:sldId id="257" r:id="rId7"/>
    <p:sldId id="258" r:id="rId8"/>
    <p:sldId id="262" r:id="rId9"/>
    <p:sldId id="260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3" autoAdjust="0"/>
  </p:normalViewPr>
  <p:slideViewPr>
    <p:cSldViewPr>
      <p:cViewPr varScale="1">
        <p:scale>
          <a:sx n="121" d="100"/>
          <a:sy n="121" d="100"/>
        </p:scale>
        <p:origin x="-172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03296-8D73-4BCC-98D8-FBCA585565D0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779E3-BEF5-44A2-8F9A-14609C7FEF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35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068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79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01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95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53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19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4E09-EC21-4269-A8E0-CEA1A1E20B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8FA298-B5E4-40D3-9B0A-D91D918F180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mtClean="0"/>
              <a:t>Aggiungere altri scenari.</a:t>
            </a:r>
          </a:p>
          <a:p>
            <a:endParaRPr lang="it-IT" alt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97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03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42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779E3-BEF5-44A2-8F9A-14609C7FEF1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62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9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03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9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9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12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75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03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4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6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FEE4-2276-4C86-A249-2E231F7A16CB}" type="datetimeFigureOut">
              <a:rPr lang="it-IT" smtClean="0"/>
              <a:t>11/01/2016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0D76-2444-49E4-A2C5-D68F466FD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38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mhau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wikimedia.org/wikipedia/en/wiki/Scunthorpe_probl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SPAM, SCAM &amp; Friends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97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Virus, </a:t>
            </a:r>
            <a:r>
              <a:rPr lang="it-IT" dirty="0" err="1" smtClean="0"/>
              <a:t>Trojan</a:t>
            </a:r>
            <a:r>
              <a:rPr lang="it-IT" dirty="0" smtClean="0"/>
              <a:t> &amp; Friends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4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Malware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Virus</a:t>
            </a:r>
          </a:p>
          <a:p>
            <a:r>
              <a:rPr lang="it-IT" dirty="0" err="1" smtClean="0"/>
              <a:t>Trojans</a:t>
            </a:r>
            <a:endParaRPr lang="it-IT" dirty="0" smtClean="0"/>
          </a:p>
          <a:p>
            <a:r>
              <a:rPr lang="it-IT" dirty="0" smtClean="0"/>
              <a:t>Buffer </a:t>
            </a:r>
            <a:r>
              <a:rPr lang="it-IT" dirty="0" err="1" smtClean="0"/>
              <a:t>overflow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exploits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99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Antivirus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Heuristic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/>
          </a:p>
          <a:p>
            <a:r>
              <a:rPr lang="it-IT" dirty="0" err="1" smtClean="0"/>
              <a:t>Signature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4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Human-</a:t>
            </a:r>
            <a:r>
              <a:rPr lang="it-IT" dirty="0" err="1" smtClean="0"/>
              <a:t>level</a:t>
            </a:r>
            <a:r>
              <a:rPr lang="it-IT" dirty="0" smtClean="0"/>
              <a:t> security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Access </a:t>
            </a:r>
            <a:r>
              <a:rPr lang="it-IT" dirty="0" err="1" smtClean="0"/>
              <a:t>Channels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Physical</a:t>
            </a:r>
            <a:endParaRPr lang="it-IT" dirty="0" smtClean="0"/>
          </a:p>
          <a:p>
            <a:pPr lvl="1"/>
            <a:r>
              <a:rPr lang="it-IT" dirty="0" smtClean="0"/>
              <a:t>Web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Mail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SMTP </a:t>
            </a:r>
            <a:r>
              <a:rPr lang="it-IT" dirty="0" err="1" smtClean="0"/>
              <a:t>overview</a:t>
            </a:r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2699792" y="1450975"/>
            <a:ext cx="4078287" cy="4827588"/>
            <a:chOff x="4773613" y="1450975"/>
            <a:chExt cx="4078287" cy="4827588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6038850" y="2628900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7431088" y="2555875"/>
              <a:ext cx="355600" cy="933450"/>
              <a:chOff x="4180" y="783"/>
              <a:chExt cx="150" cy="307"/>
            </a:xfrm>
          </p:grpSpPr>
          <p:sp>
            <p:nvSpPr>
              <p:cNvPr id="116" name="AutoShape 1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17" name="Rectangle 1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18" name="Rectangle 1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19" name="AutoShape 1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20" name="Line 1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2" name="Rectangle 1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23" name="Rectangle 1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7188200" y="3008313"/>
              <a:ext cx="822325" cy="1049337"/>
              <a:chOff x="4288" y="2627"/>
              <a:chExt cx="518" cy="661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02" name="Text Box 2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sz="1600"/>
                  <a:t>mail</a:t>
                </a:r>
              </a:p>
              <a:p>
                <a:pPr algn="ctr"/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3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1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12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13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15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7913688" y="2146300"/>
              <a:ext cx="709612" cy="703263"/>
              <a:chOff x="4337" y="290"/>
              <a:chExt cx="447" cy="443"/>
            </a:xfrm>
          </p:grpSpPr>
          <p:graphicFrame>
            <p:nvGraphicFramePr>
              <p:cNvPr id="97" name="Object 3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8" name="Clip" r:id="rId4" imgW="1307263" imgH="1084139" progId="">
                      <p:embed/>
                    </p:oleObj>
                  </mc:Choice>
                  <mc:Fallback>
                    <p:oleObj name="Clip" r:id="rId4" imgW="1307263" imgH="10841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8" name="Group 37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9" name="Rectangle 3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0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user</a:t>
                  </a:r>
                </a:p>
                <a:p>
                  <a:pPr algn="ctr"/>
                  <a:r>
                    <a:rPr lang="en-US" sz="1600"/>
                    <a:t>agent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8142288" y="3155950"/>
              <a:ext cx="709612" cy="703263"/>
              <a:chOff x="4337" y="290"/>
              <a:chExt cx="447" cy="443"/>
            </a:xfrm>
          </p:grpSpPr>
          <p:graphicFrame>
            <p:nvGraphicFramePr>
              <p:cNvPr id="93" name="Object 4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9" name="Clip" r:id="rId6" imgW="1307263" imgH="1084139" progId="">
                      <p:embed/>
                    </p:oleObj>
                  </mc:Choice>
                  <mc:Fallback>
                    <p:oleObj name="Clip" r:id="rId6" imgW="1307263" imgH="10841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4" name="Group 42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5" name="Rectangle 4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9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user</a:t>
                  </a:r>
                </a:p>
                <a:p>
                  <a:pPr algn="ctr"/>
                  <a:r>
                    <a:rPr lang="en-US" sz="1600"/>
                    <a:t>agent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913688" y="4203700"/>
              <a:ext cx="709612" cy="703263"/>
              <a:chOff x="4337" y="290"/>
              <a:chExt cx="447" cy="443"/>
            </a:xfrm>
          </p:grpSpPr>
          <p:graphicFrame>
            <p:nvGraphicFramePr>
              <p:cNvPr id="89" name="Object 4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0" name="Clip" r:id="rId7" imgW="1307263" imgH="1084139" progId="">
                      <p:embed/>
                    </p:oleObj>
                  </mc:Choice>
                  <mc:Fallback>
                    <p:oleObj name="Clip" r:id="rId7" imgW="1307263" imgH="10841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0" name="Group 47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1" name="Rectangle 4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9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user</a:t>
                  </a:r>
                </a:p>
                <a:p>
                  <a:pPr algn="ctr"/>
                  <a:r>
                    <a:rPr lang="en-US" sz="1600"/>
                    <a:t>agent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5187950" y="3965575"/>
              <a:ext cx="822325" cy="1501775"/>
              <a:chOff x="3484" y="2522"/>
              <a:chExt cx="518" cy="946"/>
            </a:xfrm>
          </p:grpSpPr>
          <p:grpSp>
            <p:nvGrpSpPr>
              <p:cNvPr id="64" name="Group 51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81" name="AutoShape 52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82" name="Rectangle 53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83" name="Rectangle 54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84" name="AutoShape 55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85" name="Line 56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6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7" name="Rectangle 58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88" name="Rectangle 59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  <p:grpSp>
            <p:nvGrpSpPr>
              <p:cNvPr id="65" name="Group 60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66" name="Rectangle 61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mail</a:t>
                  </a:r>
                </a:p>
                <a:p>
                  <a:pPr algn="ctr"/>
                  <a:r>
                    <a:rPr lang="en-US" sz="1600"/>
                    <a:t>server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68" name="Rectangle 63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69" name="Line 64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70" name="Line 65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71" name="Line 66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72" name="Line 67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73" name="Line 68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74" name="Line 69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75" name="Line 70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76" name="Rectangle 71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77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78" name="Rectangle 73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79" name="Rectangle 74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80" name="Rectangle 75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</p:grpSp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6142038" y="5070475"/>
              <a:ext cx="709612" cy="703263"/>
              <a:chOff x="4337" y="290"/>
              <a:chExt cx="447" cy="443"/>
            </a:xfrm>
          </p:grpSpPr>
          <p:graphicFrame>
            <p:nvGraphicFramePr>
              <p:cNvPr id="60" name="Object 77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1" name="Clip" r:id="rId8" imgW="1307263" imgH="1084139" progId="">
                      <p:embed/>
                    </p:oleObj>
                  </mc:Choice>
                  <mc:Fallback>
                    <p:oleObj name="Clip" r:id="rId8" imgW="1307263" imgH="10841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" name="Group 78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62" name="Rectangle 79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6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user</a:t>
                  </a:r>
                </a:p>
                <a:p>
                  <a:pPr algn="ctr"/>
                  <a:r>
                    <a:rPr lang="en-US" sz="1600"/>
                    <a:t>agent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5303838" y="5575300"/>
              <a:ext cx="709612" cy="703263"/>
              <a:chOff x="4337" y="290"/>
              <a:chExt cx="447" cy="443"/>
            </a:xfrm>
          </p:grpSpPr>
          <p:graphicFrame>
            <p:nvGraphicFramePr>
              <p:cNvPr id="56" name="Object 8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2" name="Clip" r:id="rId9" imgW="1307263" imgH="1084139" progId="">
                      <p:embed/>
                    </p:oleObj>
                  </mc:Choice>
                  <mc:Fallback>
                    <p:oleObj name="Clip" r:id="rId9" imgW="1307263" imgH="10841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7" name="Group 83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58" name="Rectangle 8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5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user</a:t>
                  </a:r>
                </a:p>
                <a:p>
                  <a:pPr algn="ctr"/>
                  <a:r>
                    <a:rPr lang="en-US" sz="1600"/>
                    <a:t>agent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5187950" y="1708150"/>
              <a:ext cx="822325" cy="1501775"/>
              <a:chOff x="3484" y="2522"/>
              <a:chExt cx="518" cy="946"/>
            </a:xfrm>
          </p:grpSpPr>
          <p:grpSp>
            <p:nvGrpSpPr>
              <p:cNvPr id="31" name="Group 87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48" name="AutoShape 88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49" name="Rectangle 89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50" name="Rectangle 90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51" name="AutoShape 91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52" name="Line 92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4" name="Rectangle 94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  <p:grpSp>
            <p:nvGrpSpPr>
              <p:cNvPr id="32" name="Group 96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3" name="Rectangle 97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3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mail</a:t>
                  </a:r>
                </a:p>
                <a:p>
                  <a:pPr algn="ctr"/>
                  <a:r>
                    <a:rPr lang="en-US" sz="1600"/>
                    <a:t>server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5" name="Rectangle 99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36" name="Line 100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7" name="Line 101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8" name="Line 102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9" name="Line 103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40" name="Line 104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41" name="Line 105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42" name="Line 106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4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45" name="Rectangle 109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47" name="Rectangle 111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</p:grpSp>
        <p:grpSp>
          <p:nvGrpSpPr>
            <p:cNvPr id="15" name="Group 112"/>
            <p:cNvGrpSpPr>
              <a:grpSpLocks/>
            </p:cNvGrpSpPr>
            <p:nvPr/>
          </p:nvGrpSpPr>
          <p:grpSpPr bwMode="auto">
            <a:xfrm>
              <a:off x="5932488" y="1450975"/>
              <a:ext cx="709612" cy="703263"/>
              <a:chOff x="4337" y="290"/>
              <a:chExt cx="447" cy="443"/>
            </a:xfrm>
          </p:grpSpPr>
          <p:graphicFrame>
            <p:nvGraphicFramePr>
              <p:cNvPr id="27" name="Object 113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3" name="Clip" r:id="rId10" imgW="1307263" imgH="1084139" progId="">
                      <p:embed/>
                    </p:oleObj>
                  </mc:Choice>
                  <mc:Fallback>
                    <p:oleObj name="Clip" r:id="rId10" imgW="1307263" imgH="10841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" name="Group 114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9" name="Rectangle 115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30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/>
                    <a:t>user</a:t>
                  </a:r>
                </a:p>
                <a:p>
                  <a:pPr algn="ctr"/>
                  <a:r>
                    <a:rPr lang="en-US" sz="1600"/>
                    <a:t>agent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6" name="Line 117"/>
            <p:cNvSpPr>
              <a:spLocks noChangeShapeType="1"/>
            </p:cNvSpPr>
            <p:nvPr/>
          </p:nvSpPr>
          <p:spPr bwMode="auto">
            <a:xfrm flipV="1">
              <a:off x="6038850" y="3752850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7" name="Line 118"/>
            <p:cNvSpPr>
              <a:spLocks noChangeShapeType="1"/>
            </p:cNvSpPr>
            <p:nvPr/>
          </p:nvSpPr>
          <p:spPr bwMode="auto">
            <a:xfrm flipH="1" flipV="1">
              <a:off x="5295900" y="3228975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18" name="Group 119"/>
            <p:cNvGrpSpPr>
              <a:grpSpLocks/>
            </p:cNvGrpSpPr>
            <p:nvPr/>
          </p:nvGrpSpPr>
          <p:grpSpPr bwMode="auto">
            <a:xfrm>
              <a:off x="6135688" y="4046538"/>
              <a:ext cx="1031875" cy="457200"/>
              <a:chOff x="3745" y="2537"/>
              <a:chExt cx="650" cy="288"/>
            </a:xfrm>
          </p:grpSpPr>
          <p:sp>
            <p:nvSpPr>
              <p:cNvPr id="25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26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19" name="Group 122"/>
            <p:cNvGrpSpPr>
              <a:grpSpLocks/>
            </p:cNvGrpSpPr>
            <p:nvPr/>
          </p:nvGrpSpPr>
          <p:grpSpPr bwMode="auto">
            <a:xfrm>
              <a:off x="6097588" y="2789238"/>
              <a:ext cx="1031875" cy="457200"/>
              <a:chOff x="3745" y="2537"/>
              <a:chExt cx="650" cy="288"/>
            </a:xfrm>
          </p:grpSpPr>
          <p:sp>
            <p:nvSpPr>
              <p:cNvPr id="23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24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20" name="Group 125"/>
            <p:cNvGrpSpPr>
              <a:grpSpLocks/>
            </p:cNvGrpSpPr>
            <p:nvPr/>
          </p:nvGrpSpPr>
          <p:grpSpPr bwMode="auto">
            <a:xfrm>
              <a:off x="4773613" y="3503613"/>
              <a:ext cx="1031875" cy="457200"/>
              <a:chOff x="3745" y="2537"/>
              <a:chExt cx="650" cy="288"/>
            </a:xfrm>
          </p:grpSpPr>
          <p:sp>
            <p:nvSpPr>
              <p:cNvPr id="21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22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32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olo 1"/>
          <p:cNvSpPr>
            <a:spLocks noGrp="1"/>
          </p:cNvSpPr>
          <p:nvPr>
            <p:ph type="title"/>
          </p:nvPr>
        </p:nvSpPr>
        <p:spPr>
          <a:xfrm>
            <a:off x="533400" y="174625"/>
            <a:ext cx="7772400" cy="1143000"/>
          </a:xfrm>
        </p:spPr>
        <p:txBody>
          <a:bodyPr/>
          <a:lstStyle/>
          <a:p>
            <a:r>
              <a:rPr lang="it-IT" dirty="0" smtClean="0"/>
              <a:t>MAIL RELAYING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21B9C-933F-4C1D-B4B8-2432BE5BD4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3875088" y="2990850"/>
            <a:ext cx="45958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1600" kern="0" dirty="0" smtClean="0">
                <a:latin typeface="+mn-lt"/>
                <a:cs typeface="Arial" charset="0"/>
              </a:rPr>
              <a:t>Each </a:t>
            </a:r>
            <a:r>
              <a:rPr lang="en-US" sz="1600" kern="0" dirty="0">
                <a:latin typeface="+mn-lt"/>
                <a:cs typeface="Arial" charset="0"/>
              </a:rPr>
              <a:t>SMTP server </a:t>
            </a:r>
            <a:r>
              <a:rPr lang="en-US" sz="1600" kern="0" dirty="0" smtClean="0">
                <a:latin typeface="+mn-lt"/>
                <a:cs typeface="Arial" charset="0"/>
              </a:rPr>
              <a:t>accepts, in principle, emails for relaying. However:</a:t>
            </a: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1600" kern="0" dirty="0" smtClean="0">
                <a:latin typeface="+mn-lt"/>
                <a:cs typeface="Arial" charset="0"/>
              </a:rPr>
              <a:t>Well-configured </a:t>
            </a:r>
            <a:r>
              <a:rPr lang="en-US" sz="1600" kern="0" dirty="0">
                <a:latin typeface="+mn-lt"/>
                <a:cs typeface="Arial" charset="0"/>
              </a:rPr>
              <a:t>SMTP </a:t>
            </a:r>
            <a:r>
              <a:rPr lang="en-US" sz="1600" kern="0" dirty="0" smtClean="0">
                <a:latin typeface="+mn-lt"/>
                <a:cs typeface="Arial" charset="0"/>
              </a:rPr>
              <a:t>servers accept relaying ONLY when:</a:t>
            </a: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1600" kern="0" dirty="0" smtClean="0">
                <a:latin typeface="+mn-lt"/>
                <a:cs typeface="Arial" charset="0"/>
              </a:rPr>
              <a:t>sender address is within domain and SMTP connection is authenticated, or</a:t>
            </a: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1600" kern="0" dirty="0" smtClean="0">
                <a:latin typeface="+mn-lt"/>
                <a:cs typeface="Arial" charset="0"/>
              </a:rPr>
              <a:t>Recipient address is within domain, sender server is known in DNS and SPF records are OK.</a:t>
            </a: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1600" kern="0" dirty="0" smtClean="0">
                <a:latin typeface="+mn-lt"/>
                <a:cs typeface="Arial" charset="0"/>
              </a:rPr>
              <a:t>Sometimes mail relays accept ANY e-mail if from within the IP range of the company LAN.</a:t>
            </a: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endParaRPr lang="en-US" sz="1600" kern="0" dirty="0">
              <a:latin typeface="+mn-lt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endParaRPr lang="en-US" sz="1600" kern="0" dirty="0">
              <a:latin typeface="+mn-lt"/>
              <a:cs typeface="Arial" charset="0"/>
            </a:endParaRPr>
          </a:p>
        </p:txBody>
      </p:sp>
      <p:grpSp>
        <p:nvGrpSpPr>
          <p:cNvPr id="13320" name="Gruppo 158"/>
          <p:cNvGrpSpPr>
            <a:grpSpLocks/>
          </p:cNvGrpSpPr>
          <p:nvPr/>
        </p:nvGrpSpPr>
        <p:grpSpPr bwMode="auto">
          <a:xfrm>
            <a:off x="296863" y="1268413"/>
            <a:ext cx="5049792" cy="4140118"/>
            <a:chOff x="726983" y="1389063"/>
            <a:chExt cx="5049881" cy="4141042"/>
          </a:xfrm>
        </p:grpSpPr>
        <p:grpSp>
          <p:nvGrpSpPr>
            <p:cNvPr id="13321" name="Group 119"/>
            <p:cNvGrpSpPr>
              <a:grpSpLocks/>
            </p:cNvGrpSpPr>
            <p:nvPr/>
          </p:nvGrpSpPr>
          <p:grpSpPr bwMode="auto">
            <a:xfrm>
              <a:off x="2173288" y="1389063"/>
              <a:ext cx="1031875" cy="457200"/>
              <a:chOff x="3745" y="2537"/>
              <a:chExt cx="650" cy="288"/>
            </a:xfrm>
          </p:grpSpPr>
          <p:sp>
            <p:nvSpPr>
              <p:cNvPr id="13419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it-IT"/>
              </a:p>
            </p:txBody>
          </p:sp>
          <p:sp>
            <p:nvSpPr>
              <p:cNvPr id="13420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13322" name="Text Box 154"/>
            <p:cNvSpPr txBox="1">
              <a:spLocks noChangeArrowheads="1"/>
            </p:cNvSpPr>
            <p:nvPr/>
          </p:nvSpPr>
          <p:spPr bwMode="auto">
            <a:xfrm>
              <a:off x="3697288" y="1389063"/>
              <a:ext cx="1031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3323" name="Gruppo 157"/>
            <p:cNvGrpSpPr>
              <a:grpSpLocks/>
            </p:cNvGrpSpPr>
            <p:nvPr/>
          </p:nvGrpSpPr>
          <p:grpSpPr bwMode="auto">
            <a:xfrm>
              <a:off x="726983" y="1578162"/>
              <a:ext cx="5049881" cy="3951943"/>
              <a:chOff x="726983" y="1631950"/>
              <a:chExt cx="5049881" cy="3951943"/>
            </a:xfrm>
          </p:grpSpPr>
          <p:sp>
            <p:nvSpPr>
              <p:cNvPr id="13324" name="Text Box 154"/>
              <p:cNvSpPr txBox="1">
                <a:spLocks noChangeArrowheads="1"/>
              </p:cNvSpPr>
              <p:nvPr/>
            </p:nvSpPr>
            <p:spPr bwMode="auto">
              <a:xfrm rot="-2595317">
                <a:off x="3647983" y="3410604"/>
                <a:ext cx="10318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5" name="Line 6"/>
              <p:cNvSpPr>
                <a:spLocks noChangeShapeType="1"/>
              </p:cNvSpPr>
              <p:nvPr/>
            </p:nvSpPr>
            <p:spPr bwMode="auto">
              <a:xfrm>
                <a:off x="2238375" y="1847850"/>
                <a:ext cx="8477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326" name="Group 84"/>
              <p:cNvGrpSpPr>
                <a:grpSpLocks/>
              </p:cNvGrpSpPr>
              <p:nvPr/>
            </p:nvGrpSpPr>
            <p:grpSpPr bwMode="auto">
              <a:xfrm>
                <a:off x="3135313" y="1631950"/>
                <a:ext cx="355600" cy="933450"/>
                <a:chOff x="4180" y="783"/>
                <a:chExt cx="150" cy="307"/>
              </a:xfrm>
            </p:grpSpPr>
            <p:sp>
              <p:nvSpPr>
                <p:cNvPr id="13411" name="AutoShape 85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412" name="Rectangle 86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413" name="Rectangle 87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414" name="AutoShape 88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415" name="Line 89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6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7" name="Rectangle 91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418" name="Rectangle 92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  <p:grpSp>
            <p:nvGrpSpPr>
              <p:cNvPr id="13327" name="Group 158"/>
              <p:cNvGrpSpPr>
                <a:grpSpLocks/>
              </p:cNvGrpSpPr>
              <p:nvPr/>
            </p:nvGrpSpPr>
            <p:grpSpPr bwMode="auto">
              <a:xfrm>
                <a:off x="2662238" y="2009776"/>
                <a:ext cx="1268413" cy="1552576"/>
                <a:chOff x="1851" y="1206"/>
                <a:chExt cx="799" cy="978"/>
              </a:xfrm>
            </p:grpSpPr>
            <p:sp>
              <p:nvSpPr>
                <p:cNvPr id="1339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851" y="1583"/>
                  <a:ext cx="799" cy="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 dirty="0" smtClean="0"/>
                    <a:t>Sender </a:t>
                  </a:r>
                </a:p>
                <a:p>
                  <a:pPr algn="ctr"/>
                  <a:r>
                    <a:rPr lang="en-US" sz="1600" dirty="0" smtClean="0"/>
                    <a:t>Mail </a:t>
                  </a:r>
                  <a:r>
                    <a:rPr lang="en-US" sz="1600" dirty="0"/>
                    <a:t>server</a:t>
                  </a:r>
                  <a:br>
                    <a:rPr lang="en-US" sz="1600" dirty="0"/>
                  </a:br>
                  <a:endParaRPr lang="en-US" dirty="0">
                    <a:latin typeface="Times New Roman" pitchFamily="18" charset="0"/>
                  </a:endParaRPr>
                </a:p>
              </p:txBody>
            </p:sp>
            <p:grpSp>
              <p:nvGrpSpPr>
                <p:cNvPr id="13396" name="Group 157"/>
                <p:cNvGrpSpPr>
                  <a:grpSpLocks/>
                </p:cNvGrpSpPr>
                <p:nvPr/>
              </p:nvGrpSpPr>
              <p:grpSpPr bwMode="auto">
                <a:xfrm>
                  <a:off x="1992" y="1206"/>
                  <a:ext cx="510" cy="354"/>
                  <a:chOff x="2070" y="2004"/>
                  <a:chExt cx="510" cy="354"/>
                </a:xfrm>
              </p:grpSpPr>
              <p:sp>
                <p:nvSpPr>
                  <p:cNvPr id="1339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2004"/>
                    <a:ext cx="510" cy="354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98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2076"/>
                    <a:ext cx="450" cy="120"/>
                  </a:xfrm>
                  <a:prstGeom prst="rect">
                    <a:avLst/>
                  </a:prstGeom>
                  <a:solidFill>
                    <a:srgbClr val="00FF0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9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143" y="2104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40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252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40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307" y="2105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40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364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40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425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40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481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405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196" y="2104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406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102" y="2243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40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2243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40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274" y="2242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40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371" y="2240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41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40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</p:grpSp>
          </p:grpSp>
          <p:grpSp>
            <p:nvGrpSpPr>
              <p:cNvPr id="13328" name="Group 109"/>
              <p:cNvGrpSpPr>
                <a:grpSpLocks/>
              </p:cNvGrpSpPr>
              <p:nvPr/>
            </p:nvGrpSpPr>
            <p:grpSpPr bwMode="auto">
              <a:xfrm>
                <a:off x="1570038" y="1641475"/>
                <a:ext cx="709612" cy="703263"/>
                <a:chOff x="4337" y="290"/>
                <a:chExt cx="447" cy="443"/>
              </a:xfrm>
            </p:grpSpPr>
            <p:graphicFrame>
              <p:nvGraphicFramePr>
                <p:cNvPr id="13314" name="Object 110"/>
                <p:cNvGraphicFramePr>
                  <a:graphicFrameLocks noChangeAspect="1"/>
                </p:cNvGraphicFramePr>
                <p:nvPr/>
              </p:nvGraphicFramePr>
              <p:xfrm>
                <a:off x="4338" y="290"/>
                <a:ext cx="392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2" name="Clip" r:id="rId4" imgW="1305000" imgH="1085760" progId="">
                        <p:embed/>
                      </p:oleObj>
                    </mc:Choice>
                    <mc:Fallback>
                      <p:oleObj name="Clip" r:id="rId4" imgW="1305000" imgH="108576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8" y="290"/>
                              <a:ext cx="392" cy="3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3392" name="Group 111"/>
                <p:cNvGrpSpPr>
                  <a:grpSpLocks/>
                </p:cNvGrpSpPr>
                <p:nvPr/>
              </p:nvGrpSpPr>
              <p:grpSpPr bwMode="auto">
                <a:xfrm>
                  <a:off x="4337" y="367"/>
                  <a:ext cx="447" cy="366"/>
                  <a:chOff x="4189" y="817"/>
                  <a:chExt cx="521" cy="366"/>
                </a:xfrm>
              </p:grpSpPr>
              <p:sp>
                <p:nvSpPr>
                  <p:cNvPr id="1339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46"/>
                    <a:ext cx="444" cy="33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94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9" y="817"/>
                    <a:ext cx="521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9pPr>
                  </a:lstStyle>
                  <a:p>
                    <a:pPr algn="ctr"/>
                    <a:r>
                      <a:rPr lang="en-US" sz="1600"/>
                      <a:t>user</a:t>
                    </a:r>
                  </a:p>
                  <a:p>
                    <a:pPr algn="ctr"/>
                    <a:r>
                      <a:rPr lang="en-US" sz="1600"/>
                      <a:t>agent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13329" name="Group 126"/>
              <p:cNvGrpSpPr>
                <a:grpSpLocks/>
              </p:cNvGrpSpPr>
              <p:nvPr/>
            </p:nvGrpSpPr>
            <p:grpSpPr bwMode="auto">
              <a:xfrm>
                <a:off x="5002213" y="1631950"/>
                <a:ext cx="355600" cy="933450"/>
                <a:chOff x="4180" y="783"/>
                <a:chExt cx="150" cy="307"/>
              </a:xfrm>
            </p:grpSpPr>
            <p:sp>
              <p:nvSpPr>
                <p:cNvPr id="13384" name="AutoShape 12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5" name="Rectangle 12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6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7" name="AutoShape 13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8" name="Line 13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89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90" name="Rectangle 13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91" name="Rectangle 13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  <p:sp>
            <p:nvSpPr>
              <p:cNvPr id="13330" name="Line 151"/>
              <p:cNvSpPr>
                <a:spLocks noChangeShapeType="1"/>
              </p:cNvSpPr>
              <p:nvPr/>
            </p:nvSpPr>
            <p:spPr bwMode="auto">
              <a:xfrm>
                <a:off x="3524250" y="1866900"/>
                <a:ext cx="1390650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31" name="Text Box 160"/>
              <p:cNvSpPr txBox="1">
                <a:spLocks noChangeArrowheads="1"/>
              </p:cNvSpPr>
              <p:nvPr/>
            </p:nvSpPr>
            <p:spPr bwMode="auto">
              <a:xfrm>
                <a:off x="4508546" y="2598738"/>
                <a:ext cx="1268318" cy="584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sz="1600" dirty="0" smtClean="0"/>
                  <a:t>Recipient </a:t>
                </a:r>
              </a:p>
              <a:p>
                <a:pPr algn="ctr"/>
                <a:r>
                  <a:rPr lang="en-US" sz="1600" dirty="0" smtClean="0"/>
                  <a:t>Mail server</a:t>
                </a:r>
                <a:endParaRPr lang="en-US" sz="1600" dirty="0"/>
              </a:p>
            </p:txBody>
          </p:sp>
          <p:grpSp>
            <p:nvGrpSpPr>
              <p:cNvPr id="13332" name="Group 161"/>
              <p:cNvGrpSpPr>
                <a:grpSpLocks/>
              </p:cNvGrpSpPr>
              <p:nvPr/>
            </p:nvGrpSpPr>
            <p:grpSpPr bwMode="auto">
              <a:xfrm>
                <a:off x="4733925" y="2000250"/>
                <a:ext cx="809625" cy="561975"/>
                <a:chOff x="2070" y="2004"/>
                <a:chExt cx="510" cy="354"/>
              </a:xfrm>
            </p:grpSpPr>
            <p:sp>
              <p:nvSpPr>
                <p:cNvPr id="13370" name="Rectangle 162"/>
                <p:cNvSpPr>
                  <a:spLocks noChangeArrowheads="1"/>
                </p:cNvSpPr>
                <p:nvPr/>
              </p:nvSpPr>
              <p:spPr bwMode="auto">
                <a:xfrm>
                  <a:off x="2070" y="2004"/>
                  <a:ext cx="510" cy="35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71" name="Rectangle 163"/>
                <p:cNvSpPr>
                  <a:spLocks noChangeArrowheads="1"/>
                </p:cNvSpPr>
                <p:nvPr/>
              </p:nvSpPr>
              <p:spPr bwMode="auto">
                <a:xfrm>
                  <a:off x="2094" y="207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72" name="Line 164"/>
                <p:cNvSpPr>
                  <a:spLocks noChangeShapeType="1"/>
                </p:cNvSpPr>
                <p:nvPr/>
              </p:nvSpPr>
              <p:spPr bwMode="auto">
                <a:xfrm>
                  <a:off x="2143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73" name="Line 165"/>
                <p:cNvSpPr>
                  <a:spLocks noChangeShapeType="1"/>
                </p:cNvSpPr>
                <p:nvPr/>
              </p:nvSpPr>
              <p:spPr bwMode="auto">
                <a:xfrm>
                  <a:off x="2252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74" name="Line 166"/>
                <p:cNvSpPr>
                  <a:spLocks noChangeShapeType="1"/>
                </p:cNvSpPr>
                <p:nvPr/>
              </p:nvSpPr>
              <p:spPr bwMode="auto">
                <a:xfrm>
                  <a:off x="2307" y="210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75" name="Line 167"/>
                <p:cNvSpPr>
                  <a:spLocks noChangeShapeType="1"/>
                </p:cNvSpPr>
                <p:nvPr/>
              </p:nvSpPr>
              <p:spPr bwMode="auto">
                <a:xfrm>
                  <a:off x="2364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76" name="Line 168"/>
                <p:cNvSpPr>
                  <a:spLocks noChangeShapeType="1"/>
                </p:cNvSpPr>
                <p:nvPr/>
              </p:nvSpPr>
              <p:spPr bwMode="auto">
                <a:xfrm>
                  <a:off x="2425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77" name="Line 169"/>
                <p:cNvSpPr>
                  <a:spLocks noChangeShapeType="1"/>
                </p:cNvSpPr>
                <p:nvPr/>
              </p:nvSpPr>
              <p:spPr bwMode="auto">
                <a:xfrm>
                  <a:off x="2481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78" name="Line 170"/>
                <p:cNvSpPr>
                  <a:spLocks noChangeShapeType="1"/>
                </p:cNvSpPr>
                <p:nvPr/>
              </p:nvSpPr>
              <p:spPr bwMode="auto">
                <a:xfrm>
                  <a:off x="2196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79" name="Rectangle 171"/>
                <p:cNvSpPr>
                  <a:spLocks noChangeArrowheads="1"/>
                </p:cNvSpPr>
                <p:nvPr/>
              </p:nvSpPr>
              <p:spPr bwMode="auto">
                <a:xfrm>
                  <a:off x="2102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0" name="Rectangle 172"/>
                <p:cNvSpPr>
                  <a:spLocks noChangeArrowheads="1"/>
                </p:cNvSpPr>
                <p:nvPr/>
              </p:nvSpPr>
              <p:spPr bwMode="auto">
                <a:xfrm>
                  <a:off x="2188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1" name="Rectangle 173"/>
                <p:cNvSpPr>
                  <a:spLocks noChangeArrowheads="1"/>
                </p:cNvSpPr>
                <p:nvPr/>
              </p:nvSpPr>
              <p:spPr bwMode="auto">
                <a:xfrm>
                  <a:off x="2274" y="224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2" name="Rectangle 174"/>
                <p:cNvSpPr>
                  <a:spLocks noChangeArrowheads="1"/>
                </p:cNvSpPr>
                <p:nvPr/>
              </p:nvSpPr>
              <p:spPr bwMode="auto">
                <a:xfrm>
                  <a:off x="2371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83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67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  <p:pic>
            <p:nvPicPr>
              <p:cNvPr id="13333" name="Picture 176" descr="Alic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88" y="1633538"/>
                <a:ext cx="561975" cy="693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4" name="Line 6"/>
              <p:cNvSpPr>
                <a:spLocks noChangeShapeType="1"/>
              </p:cNvSpPr>
              <p:nvPr/>
            </p:nvSpPr>
            <p:spPr bwMode="auto">
              <a:xfrm>
                <a:off x="2189070" y="3869391"/>
                <a:ext cx="8477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335" name="Group 84"/>
              <p:cNvGrpSpPr>
                <a:grpSpLocks/>
              </p:cNvGrpSpPr>
              <p:nvPr/>
            </p:nvGrpSpPr>
            <p:grpSpPr bwMode="auto">
              <a:xfrm>
                <a:off x="3086008" y="3653491"/>
                <a:ext cx="355600" cy="933450"/>
                <a:chOff x="4180" y="783"/>
                <a:chExt cx="150" cy="307"/>
              </a:xfrm>
            </p:grpSpPr>
            <p:sp>
              <p:nvSpPr>
                <p:cNvPr id="13362" name="AutoShape 85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63" name="Rectangle 86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64" name="Rectangle 87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65" name="AutoShape 88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66" name="Line 89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6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368" name="Rectangle 91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69" name="Rectangle 92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</p:grpSp>
          <p:grpSp>
            <p:nvGrpSpPr>
              <p:cNvPr id="13336" name="Group 158"/>
              <p:cNvGrpSpPr>
                <a:grpSpLocks/>
              </p:cNvGrpSpPr>
              <p:nvPr/>
            </p:nvGrpSpPr>
            <p:grpSpPr bwMode="auto">
              <a:xfrm>
                <a:off x="2679612" y="4031317"/>
                <a:ext cx="1135064" cy="1552576"/>
                <a:chOff x="1893" y="1206"/>
                <a:chExt cx="715" cy="978"/>
              </a:xfrm>
            </p:grpSpPr>
            <p:sp>
              <p:nvSpPr>
                <p:cNvPr id="1334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893" y="1583"/>
                  <a:ext cx="715" cy="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 sz="1600" dirty="0" smtClean="0"/>
                    <a:t>Local Mail</a:t>
                  </a:r>
                </a:p>
                <a:p>
                  <a:pPr algn="ctr"/>
                  <a:r>
                    <a:rPr lang="en-US" sz="1600" dirty="0" smtClean="0"/>
                    <a:t> Server</a:t>
                  </a:r>
                  <a:r>
                    <a:rPr lang="en-US" sz="1600" dirty="0"/>
                    <a:t/>
                  </a:r>
                  <a:br>
                    <a:rPr lang="en-US" sz="1600" dirty="0"/>
                  </a:br>
                  <a:endParaRPr lang="en-US" dirty="0">
                    <a:latin typeface="Times New Roman" pitchFamily="18" charset="0"/>
                  </a:endParaRPr>
                </a:p>
              </p:txBody>
            </p:sp>
            <p:grpSp>
              <p:nvGrpSpPr>
                <p:cNvPr id="13347" name="Group 157"/>
                <p:cNvGrpSpPr>
                  <a:grpSpLocks/>
                </p:cNvGrpSpPr>
                <p:nvPr/>
              </p:nvGrpSpPr>
              <p:grpSpPr bwMode="auto">
                <a:xfrm>
                  <a:off x="1992" y="1206"/>
                  <a:ext cx="510" cy="354"/>
                  <a:chOff x="2070" y="2004"/>
                  <a:chExt cx="510" cy="354"/>
                </a:xfrm>
              </p:grpSpPr>
              <p:sp>
                <p:nvSpPr>
                  <p:cNvPr id="1334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2004"/>
                    <a:ext cx="510" cy="354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49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2076"/>
                    <a:ext cx="450" cy="120"/>
                  </a:xfrm>
                  <a:prstGeom prst="rect">
                    <a:avLst/>
                  </a:prstGeom>
                  <a:solidFill>
                    <a:srgbClr val="00FF0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50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143" y="2104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351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252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352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307" y="2105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353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364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35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425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355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481" y="2103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356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196" y="2104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13357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102" y="2243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5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2243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59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274" y="2242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60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371" y="2240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6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40"/>
                    <a:ext cx="64" cy="9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</p:grpSp>
          </p:grpSp>
          <p:grpSp>
            <p:nvGrpSpPr>
              <p:cNvPr id="13337" name="Group 109"/>
              <p:cNvGrpSpPr>
                <a:grpSpLocks/>
              </p:cNvGrpSpPr>
              <p:nvPr/>
            </p:nvGrpSpPr>
            <p:grpSpPr bwMode="auto">
              <a:xfrm>
                <a:off x="1520733" y="3663016"/>
                <a:ext cx="709612" cy="703263"/>
                <a:chOff x="4337" y="290"/>
                <a:chExt cx="447" cy="443"/>
              </a:xfrm>
            </p:grpSpPr>
            <p:graphicFrame>
              <p:nvGraphicFramePr>
                <p:cNvPr id="13315" name="Object 4"/>
                <p:cNvGraphicFramePr>
                  <a:graphicFrameLocks noChangeAspect="1"/>
                </p:cNvGraphicFramePr>
                <p:nvPr/>
              </p:nvGraphicFramePr>
              <p:xfrm>
                <a:off x="4338" y="290"/>
                <a:ext cx="392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3" name="Clip" r:id="rId7" imgW="1305000" imgH="1085760" progId="">
                        <p:embed/>
                      </p:oleObj>
                    </mc:Choice>
                    <mc:Fallback>
                      <p:oleObj name="Clip" r:id="rId7" imgW="1305000" imgH="108576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8" y="290"/>
                              <a:ext cx="392" cy="3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3343" name="Group 111"/>
                <p:cNvGrpSpPr>
                  <a:grpSpLocks/>
                </p:cNvGrpSpPr>
                <p:nvPr/>
              </p:nvGrpSpPr>
              <p:grpSpPr bwMode="auto">
                <a:xfrm>
                  <a:off x="4337" y="367"/>
                  <a:ext cx="447" cy="366"/>
                  <a:chOff x="4189" y="817"/>
                  <a:chExt cx="521" cy="366"/>
                </a:xfrm>
              </p:grpSpPr>
              <p:sp>
                <p:nvSpPr>
                  <p:cNvPr id="1334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46"/>
                    <a:ext cx="444" cy="33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/>
                      <a:buNone/>
                    </a:pPr>
                    <a:endParaRPr lang="it-IT"/>
                  </a:p>
                </p:txBody>
              </p:sp>
              <p:sp>
                <p:nvSpPr>
                  <p:cNvPr id="1334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9" y="817"/>
                    <a:ext cx="521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  <a:cs typeface="Arial" pitchFamily="34" charset="0"/>
                      </a:defRPr>
                    </a:lvl9pPr>
                  </a:lstStyle>
                  <a:p>
                    <a:pPr algn="ctr"/>
                    <a:r>
                      <a:rPr lang="en-US" sz="1600"/>
                      <a:t>user</a:t>
                    </a:r>
                  </a:p>
                  <a:p>
                    <a:pPr algn="ctr"/>
                    <a:r>
                      <a:rPr lang="en-US" sz="1600"/>
                      <a:t>agent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13338" name="Group 119"/>
              <p:cNvGrpSpPr>
                <a:grpSpLocks/>
              </p:cNvGrpSpPr>
              <p:nvPr/>
            </p:nvGrpSpPr>
            <p:grpSpPr bwMode="auto">
              <a:xfrm>
                <a:off x="2123983" y="3410604"/>
                <a:ext cx="1031875" cy="457200"/>
                <a:chOff x="3745" y="2537"/>
                <a:chExt cx="650" cy="288"/>
              </a:xfrm>
            </p:grpSpPr>
            <p:sp>
              <p:nvSpPr>
                <p:cNvPr id="133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it-IT"/>
                </a:p>
              </p:txBody>
            </p:sp>
            <p:sp>
              <p:nvSpPr>
                <p:cNvPr id="13342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745" y="2537"/>
                  <a:ext cx="65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defRPr>
                  </a:lvl9pPr>
                </a:lstStyle>
                <a:p>
                  <a:pPr algn="ctr"/>
                  <a:r>
                    <a:rPr lang="en-US">
                      <a:solidFill>
                        <a:srgbClr val="FF0000"/>
                      </a:solidFill>
                    </a:rPr>
                    <a:t>SMTP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339" name="Line 151"/>
              <p:cNvSpPr>
                <a:spLocks noChangeShapeType="1"/>
              </p:cNvSpPr>
              <p:nvPr/>
            </p:nvSpPr>
            <p:spPr bwMode="auto">
              <a:xfrm flipV="1">
                <a:off x="3474945" y="3025588"/>
                <a:ext cx="962584" cy="86285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pic>
            <p:nvPicPr>
              <p:cNvPr id="13340" name="Picture 176" descr="Alic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83" y="3655079"/>
                <a:ext cx="561975" cy="693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967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8235950" cy="1143000"/>
          </a:xfrm>
        </p:spPr>
        <p:txBody>
          <a:bodyPr/>
          <a:lstStyle/>
          <a:p>
            <a:r>
              <a:rPr lang="en-US" altLang="it-IT" sz="3200" dirty="0" smtClean="0"/>
              <a:t>E-mail workflow</a:t>
            </a:r>
            <a:endParaRPr lang="en-US" altLang="it-IT" sz="3600" dirty="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160463"/>
            <a:ext cx="3810000" cy="32194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/>
              <a:buNone/>
            </a:pPr>
            <a:r>
              <a:rPr lang="en-US" altLang="it-IT" sz="2000" dirty="0" smtClean="0"/>
              <a:t>1) Alice </a:t>
            </a:r>
            <a:r>
              <a:rPr lang="en-US" altLang="it-IT" sz="2000" dirty="0" smtClean="0"/>
              <a:t>uses </a:t>
            </a:r>
            <a:r>
              <a:rPr lang="en-US" altLang="it-IT" sz="2000" dirty="0" smtClean="0"/>
              <a:t>Gmail App </a:t>
            </a:r>
            <a:r>
              <a:rPr lang="en-US" altLang="it-IT" sz="2000" dirty="0" smtClean="0"/>
              <a:t>and composes a message M to </a:t>
            </a:r>
            <a:r>
              <a:rPr lang="en-US" altLang="it-IT" sz="2000" dirty="0" smtClean="0">
                <a:latin typeface="Courier New" pitchFamily="49" charset="0"/>
              </a:rPr>
              <a:t>bob@someschool.edu</a:t>
            </a:r>
          </a:p>
          <a:p>
            <a:pPr>
              <a:lnSpc>
                <a:spcPct val="90000"/>
              </a:lnSpc>
              <a:buFont typeface="ZapfDingbats"/>
              <a:buNone/>
            </a:pPr>
            <a:r>
              <a:rPr lang="en-US" altLang="it-IT" sz="2000" dirty="0" smtClean="0"/>
              <a:t>2) Gmail App </a:t>
            </a:r>
            <a:r>
              <a:rPr lang="en-US" altLang="it-IT" sz="2000" dirty="0" smtClean="0"/>
              <a:t>sends M to an </a:t>
            </a:r>
            <a:r>
              <a:rPr lang="en-US" altLang="it-IT" sz="2000" i="1" dirty="0" smtClean="0"/>
              <a:t>outgoing</a:t>
            </a:r>
            <a:r>
              <a:rPr lang="en-US" altLang="it-IT" sz="2000" dirty="0" smtClean="0"/>
              <a:t> mail server O; M is queued</a:t>
            </a:r>
            <a:endParaRPr lang="en-US" altLang="it-IT" sz="2000" dirty="0" smtClean="0"/>
          </a:p>
          <a:p>
            <a:pPr>
              <a:lnSpc>
                <a:spcPct val="90000"/>
              </a:lnSpc>
              <a:buFont typeface="ZapfDingbats"/>
              <a:buNone/>
            </a:pPr>
            <a:r>
              <a:rPr lang="en-US" altLang="it-IT" sz="2000" dirty="0" smtClean="0"/>
              <a:t>3) </a:t>
            </a:r>
            <a:r>
              <a:rPr lang="en-US" altLang="it-IT" sz="2000" dirty="0" smtClean="0"/>
              <a:t>O opens a connection with Bob’s domain mail exchanger (</a:t>
            </a:r>
            <a:r>
              <a:rPr lang="en-US" altLang="it-IT" sz="2000" i="1" dirty="0" smtClean="0"/>
              <a:t>@someschool.edu </a:t>
            </a:r>
            <a:r>
              <a:rPr lang="en-US" altLang="it-IT" sz="2000" dirty="0" smtClean="0"/>
              <a:t>MX server)</a:t>
            </a:r>
            <a:endParaRPr lang="en-US" altLang="it-IT" sz="2000" dirty="0" smtClean="0"/>
          </a:p>
        </p:txBody>
      </p:sp>
      <p:sp>
        <p:nvSpPr>
          <p:cNvPr id="1269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08500" y="1135063"/>
            <a:ext cx="3810000" cy="3268662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it-IT" sz="2000" dirty="0" smtClean="0"/>
              <a:t>4) </a:t>
            </a:r>
            <a:r>
              <a:rPr lang="en-US" altLang="it-IT" sz="2000" dirty="0" smtClean="0"/>
              <a:t>M is pushed using a TCP connection and talking SMTP</a:t>
            </a:r>
            <a:endParaRPr lang="en-US" altLang="it-IT" sz="2000" dirty="0" smtClean="0"/>
          </a:p>
          <a:p>
            <a:pPr>
              <a:buFont typeface="ZapfDingbats"/>
              <a:buNone/>
            </a:pPr>
            <a:r>
              <a:rPr lang="en-US" altLang="it-IT" sz="2000" dirty="0" smtClean="0"/>
              <a:t>5) </a:t>
            </a:r>
            <a:r>
              <a:rPr lang="en-US" altLang="it-IT" sz="2000" dirty="0" smtClean="0"/>
              <a:t>Bob’s MX saves M in Bob’s mailbox</a:t>
            </a:r>
            <a:endParaRPr lang="en-US" altLang="it-IT" sz="2000" dirty="0" smtClean="0"/>
          </a:p>
          <a:p>
            <a:pPr>
              <a:buFont typeface="ZapfDingbats"/>
              <a:buNone/>
            </a:pPr>
            <a:r>
              <a:rPr lang="en-US" altLang="it-IT" sz="2000" dirty="0" smtClean="0"/>
              <a:t>6) </a:t>
            </a:r>
            <a:r>
              <a:rPr lang="en-US" altLang="it-IT" sz="2000" dirty="0" smtClean="0"/>
              <a:t>Bob will decide </a:t>
            </a:r>
            <a:r>
              <a:rPr lang="en-US" altLang="it-IT" sz="2000" i="1" dirty="0" smtClean="0"/>
              <a:t>asynchronously </a:t>
            </a:r>
            <a:r>
              <a:rPr lang="en-US" altLang="it-IT" sz="2000" dirty="0" smtClean="0"/>
              <a:t>to consult its mailbox with a mailbox reading protocol (POP3, IMAP)</a:t>
            </a:r>
            <a:endParaRPr lang="en-US" altLang="it-IT" sz="2400" dirty="0" smtClean="0"/>
          </a:p>
          <a:p>
            <a:pPr>
              <a:buFont typeface="ZapfDingbats"/>
              <a:buNone/>
            </a:pPr>
            <a:endParaRPr lang="en-US" altLang="it-IT" sz="2400" dirty="0" smtClean="0"/>
          </a:p>
        </p:txBody>
      </p:sp>
      <p:sp>
        <p:nvSpPr>
          <p:cNvPr id="922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22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CC19E-93F2-468C-819A-EE5617637E20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pic>
        <p:nvPicPr>
          <p:cNvPr id="52231" name="Picture 36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37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33" name="Object 65"/>
          <p:cNvGraphicFramePr>
            <a:graphicFrameLocks noChangeAspect="1"/>
          </p:cNvGraphicFramePr>
          <p:nvPr/>
        </p:nvGraphicFramePr>
        <p:xfrm>
          <a:off x="6821488" y="4946650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4946650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4" name="Group 66"/>
          <p:cNvGrpSpPr>
            <a:grpSpLocks/>
          </p:cNvGrpSpPr>
          <p:nvPr/>
        </p:nvGrpSpPr>
        <p:grpSpPr bwMode="auto">
          <a:xfrm>
            <a:off x="6819900" y="5068888"/>
            <a:ext cx="709613" cy="581025"/>
            <a:chOff x="4189" y="817"/>
            <a:chExt cx="521" cy="366"/>
          </a:xfrm>
        </p:grpSpPr>
        <p:sp>
          <p:nvSpPr>
            <p:cNvPr id="52304" name="Rectangle 67"/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ZapfDingbats"/>
                <a:buNone/>
              </a:pPr>
              <a:endParaRPr lang="it-IT" altLang="it-IT" sz="2400"/>
            </a:p>
          </p:txBody>
        </p:sp>
        <p:sp>
          <p:nvSpPr>
            <p:cNvPr id="52305" name="Text Box 68"/>
            <p:cNvSpPr txBox="1">
              <a:spLocks noChangeArrowheads="1"/>
            </p:cNvSpPr>
            <p:nvPr/>
          </p:nvSpPr>
          <p:spPr bwMode="auto">
            <a:xfrm>
              <a:off x="4189" y="817"/>
              <a:ext cx="5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/>
                <a:t>agent</a:t>
              </a:r>
              <a:endParaRPr lang="en-US" altLang="it-IT" sz="2400">
                <a:latin typeface="Times New Roman" pitchFamily="18" charset="0"/>
              </a:endParaRPr>
            </a:p>
          </p:txBody>
        </p:sp>
      </p:grpSp>
      <p:grpSp>
        <p:nvGrpSpPr>
          <p:cNvPr id="52235" name="Group 5"/>
          <p:cNvGrpSpPr>
            <a:grpSpLocks/>
          </p:cNvGrpSpPr>
          <p:nvPr/>
        </p:nvGrpSpPr>
        <p:grpSpPr bwMode="auto">
          <a:xfrm>
            <a:off x="1270000" y="5062538"/>
            <a:ext cx="709613" cy="731837"/>
            <a:chOff x="4337" y="290"/>
            <a:chExt cx="447" cy="461"/>
          </a:xfrm>
        </p:grpSpPr>
        <p:graphicFrame>
          <p:nvGraphicFramePr>
            <p:cNvPr id="52300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Clip" r:id="rId8" imgW="1307263" imgH="1084139" progId="">
                    <p:embed/>
                  </p:oleObj>
                </mc:Choice>
                <mc:Fallback>
                  <p:oleObj name="Clip" r:id="rId8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301" name="Group 7"/>
            <p:cNvGrpSpPr>
              <a:grpSpLocks/>
            </p:cNvGrpSpPr>
            <p:nvPr/>
          </p:nvGrpSpPr>
          <p:grpSpPr bwMode="auto">
            <a:xfrm>
              <a:off x="4337" y="385"/>
              <a:ext cx="447" cy="366"/>
              <a:chOff x="4189" y="835"/>
              <a:chExt cx="521" cy="366"/>
            </a:xfrm>
          </p:grpSpPr>
          <p:sp>
            <p:nvSpPr>
              <p:cNvPr id="52302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303" name="Text Box 9"/>
              <p:cNvSpPr txBox="1">
                <a:spLocks noChangeArrowheads="1"/>
              </p:cNvSpPr>
              <p:nvPr/>
            </p:nvSpPr>
            <p:spPr bwMode="auto">
              <a:xfrm>
                <a:off x="4189" y="835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600"/>
                  <a:t>agent</a:t>
                </a:r>
                <a:endParaRPr lang="en-US" altLang="it-IT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27048" name="Oval 72"/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 typeface="ZapfDingbats"/>
              <a:buNone/>
            </a:pPr>
            <a:r>
              <a:rPr lang="en-US" altLang="it-IT" sz="1600"/>
              <a:t>1</a:t>
            </a:r>
            <a:endParaRPr lang="en-US" altLang="it-IT" sz="2400"/>
          </a:p>
        </p:txBody>
      </p:sp>
      <p:grpSp>
        <p:nvGrpSpPr>
          <p:cNvPr id="5" name="Gruppo 80"/>
          <p:cNvGrpSpPr>
            <a:grpSpLocks/>
          </p:cNvGrpSpPr>
          <p:nvPr/>
        </p:nvGrpSpPr>
        <p:grpSpPr bwMode="auto">
          <a:xfrm>
            <a:off x="1928813" y="5438775"/>
            <a:ext cx="892175" cy="244475"/>
            <a:chOff x="1928813" y="5438775"/>
            <a:chExt cx="892175" cy="244475"/>
          </a:xfrm>
        </p:grpSpPr>
        <p:sp>
          <p:nvSpPr>
            <p:cNvPr id="52298" name="Line 69"/>
            <p:cNvSpPr>
              <a:spLocks noChangeShapeType="1"/>
            </p:cNvSpPr>
            <p:nvPr/>
          </p:nvSpPr>
          <p:spPr bwMode="auto">
            <a:xfrm>
              <a:off x="1928813" y="5494338"/>
              <a:ext cx="892175" cy="14605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99" name="Oval 74"/>
            <p:cNvSpPr>
              <a:spLocks noChangeArrowheads="1"/>
            </p:cNvSpPr>
            <p:nvPr/>
          </p:nvSpPr>
          <p:spPr bwMode="auto">
            <a:xfrm>
              <a:off x="2168525" y="5438775"/>
              <a:ext cx="292100" cy="2444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 typeface="ZapfDingbats"/>
                <a:buNone/>
              </a:pPr>
              <a:r>
                <a:rPr lang="en-US" altLang="it-IT" sz="1600"/>
                <a:t>2</a:t>
              </a:r>
              <a:endParaRPr lang="en-US" altLang="it-IT" sz="2400"/>
            </a:p>
          </p:txBody>
        </p:sp>
      </p:grpSp>
      <p:grpSp>
        <p:nvGrpSpPr>
          <p:cNvPr id="52238" name="Group 10"/>
          <p:cNvGrpSpPr>
            <a:grpSpLocks/>
          </p:cNvGrpSpPr>
          <p:nvPr/>
        </p:nvGrpSpPr>
        <p:grpSpPr bwMode="auto">
          <a:xfrm>
            <a:off x="2795588" y="4503738"/>
            <a:ext cx="822325" cy="1501775"/>
            <a:chOff x="3484" y="2522"/>
            <a:chExt cx="518" cy="946"/>
          </a:xfrm>
        </p:grpSpPr>
        <p:grpSp>
          <p:nvGrpSpPr>
            <p:cNvPr id="52273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2290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91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92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93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94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95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96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97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</p:grpSp>
        <p:grpSp>
          <p:nvGrpSpPr>
            <p:cNvPr id="52274" name="Group 2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52275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76" name="Text Box 2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600"/>
                  <a:t>server</a:t>
                </a:r>
                <a:endParaRPr lang="en-US" altLang="it-IT" sz="2400">
                  <a:latin typeface="Times New Roman" pitchFamily="18" charset="0"/>
                </a:endParaRPr>
              </a:p>
            </p:txBody>
          </p:sp>
          <p:sp>
            <p:nvSpPr>
              <p:cNvPr id="52277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78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79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80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81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82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83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84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85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86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87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88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89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</p:grpSp>
      </p:grpSp>
      <p:sp>
        <p:nvSpPr>
          <p:cNvPr id="127051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 typeface="ZapfDingbats"/>
              <a:buNone/>
            </a:pPr>
            <a:r>
              <a:rPr lang="en-US" altLang="it-IT" sz="1600"/>
              <a:t>3</a:t>
            </a:r>
            <a:endParaRPr lang="en-US" altLang="it-IT" sz="2400"/>
          </a:p>
        </p:txBody>
      </p:sp>
      <p:grpSp>
        <p:nvGrpSpPr>
          <p:cNvPr id="9" name="Gruppo 82"/>
          <p:cNvGrpSpPr>
            <a:grpSpLocks/>
          </p:cNvGrpSpPr>
          <p:nvPr/>
        </p:nvGrpSpPr>
        <p:grpSpPr bwMode="auto">
          <a:xfrm>
            <a:off x="3614738" y="5603875"/>
            <a:ext cx="1379537" cy="244475"/>
            <a:chOff x="3614738" y="5603875"/>
            <a:chExt cx="1379537" cy="244475"/>
          </a:xfrm>
        </p:grpSpPr>
        <p:sp>
          <p:nvSpPr>
            <p:cNvPr id="52271" name="Line 70"/>
            <p:cNvSpPr>
              <a:spLocks noChangeShapeType="1"/>
            </p:cNvSpPr>
            <p:nvPr/>
          </p:nvSpPr>
          <p:spPr bwMode="auto">
            <a:xfrm>
              <a:off x="3614738" y="5629275"/>
              <a:ext cx="1379537" cy="2190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72" name="Oval 76"/>
            <p:cNvSpPr>
              <a:spLocks noChangeArrowheads="1"/>
            </p:cNvSpPr>
            <p:nvPr/>
          </p:nvSpPr>
          <p:spPr bwMode="auto">
            <a:xfrm>
              <a:off x="4151313" y="5603875"/>
              <a:ext cx="292100" cy="2444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 typeface="ZapfDingbats"/>
                <a:buNone/>
              </a:pPr>
              <a:r>
                <a:rPr lang="en-US" altLang="it-IT" sz="1600"/>
                <a:t>4</a:t>
              </a:r>
              <a:endParaRPr lang="en-US" altLang="it-IT" sz="2400"/>
            </a:p>
          </p:txBody>
        </p:sp>
      </p:grpSp>
      <p:grpSp>
        <p:nvGrpSpPr>
          <p:cNvPr id="52241" name="Group 38"/>
          <p:cNvGrpSpPr>
            <a:grpSpLocks/>
          </p:cNvGrpSpPr>
          <p:nvPr/>
        </p:nvGrpSpPr>
        <p:grpSpPr bwMode="auto">
          <a:xfrm>
            <a:off x="4986338" y="4449763"/>
            <a:ext cx="822325" cy="1501775"/>
            <a:chOff x="3484" y="2522"/>
            <a:chExt cx="518" cy="946"/>
          </a:xfrm>
        </p:grpSpPr>
        <p:grpSp>
          <p:nvGrpSpPr>
            <p:cNvPr id="52246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2263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64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65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66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67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68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69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70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</p:grpSp>
        <p:grpSp>
          <p:nvGrpSpPr>
            <p:cNvPr id="52247" name="Group 4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52248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49" name="Text Box 5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600"/>
                  <a:t>server</a:t>
                </a:r>
                <a:endParaRPr lang="en-US" altLang="it-IT" sz="2400">
                  <a:latin typeface="Times New Roman" pitchFamily="18" charset="0"/>
                </a:endParaRPr>
              </a:p>
            </p:txBody>
          </p:sp>
          <p:sp>
            <p:nvSpPr>
              <p:cNvPr id="52250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51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52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53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54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55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56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57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2258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59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60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61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  <p:sp>
            <p:nvSpPr>
              <p:cNvPr id="52262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ZapfDingbats"/>
                  <a:buNone/>
                </a:pPr>
                <a:endParaRPr lang="it-IT" altLang="it-IT" sz="2400"/>
              </a:p>
            </p:txBody>
          </p:sp>
        </p:grpSp>
      </p:grpSp>
      <p:sp>
        <p:nvSpPr>
          <p:cNvPr id="127053" name="Oval 77"/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 typeface="ZapfDingbats"/>
              <a:buNone/>
            </a:pPr>
            <a:r>
              <a:rPr lang="en-US" altLang="it-IT" sz="1600"/>
              <a:t>5</a:t>
            </a:r>
            <a:endParaRPr lang="en-US" altLang="it-IT" sz="2400"/>
          </a:p>
        </p:txBody>
      </p:sp>
      <p:grpSp>
        <p:nvGrpSpPr>
          <p:cNvPr id="13" name="Gruppo 84"/>
          <p:cNvGrpSpPr>
            <a:grpSpLocks/>
          </p:cNvGrpSpPr>
          <p:nvPr/>
        </p:nvGrpSpPr>
        <p:grpSpPr bwMode="auto">
          <a:xfrm>
            <a:off x="5811838" y="5408613"/>
            <a:ext cx="1027112" cy="427037"/>
            <a:chOff x="5811838" y="5408613"/>
            <a:chExt cx="1027112" cy="427037"/>
          </a:xfrm>
        </p:grpSpPr>
        <p:sp>
          <p:nvSpPr>
            <p:cNvPr id="52244" name="Line 71"/>
            <p:cNvSpPr>
              <a:spLocks noChangeShapeType="1"/>
            </p:cNvSpPr>
            <p:nvPr/>
          </p:nvSpPr>
          <p:spPr bwMode="auto">
            <a:xfrm flipV="1">
              <a:off x="5811838" y="5408613"/>
              <a:ext cx="1027112" cy="42703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45" name="Oval 78"/>
            <p:cNvSpPr>
              <a:spLocks noChangeArrowheads="1"/>
            </p:cNvSpPr>
            <p:nvPr/>
          </p:nvSpPr>
          <p:spPr bwMode="auto">
            <a:xfrm>
              <a:off x="6178550" y="5505450"/>
              <a:ext cx="292100" cy="2444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 typeface="ZapfDingbats"/>
                <a:buNone/>
              </a:pPr>
              <a:r>
                <a:rPr lang="en-US" altLang="it-IT" sz="1600"/>
                <a:t>6</a:t>
              </a:r>
              <a:endParaRPr lang="en-US" altLang="it-IT" sz="2400"/>
            </a:p>
          </p:txBody>
        </p:sp>
      </p:grpSp>
    </p:spTree>
    <p:extLst>
      <p:ext uri="{BB962C8B-B14F-4D97-AF65-F5344CB8AC3E}">
        <p14:creationId xmlns:p14="http://schemas.microsoft.com/office/powerpoint/2010/main" val="25094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126980" grpId="0" build="p"/>
      <p:bldP spid="127048" grpId="0" animBg="1"/>
      <p:bldP spid="127051" grpId="0" animBg="1"/>
      <p:bldP spid="127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SPAM: </a:t>
            </a:r>
            <a:r>
              <a:rPr lang="it-IT" dirty="0" err="1" smtClean="0"/>
              <a:t>What</a:t>
            </a:r>
            <a:r>
              <a:rPr lang="it-IT" dirty="0" smtClean="0"/>
              <a:t>, </a:t>
            </a:r>
            <a:r>
              <a:rPr lang="it-IT" dirty="0" err="1" smtClean="0"/>
              <a:t>why</a:t>
            </a:r>
            <a:r>
              <a:rPr lang="it-IT" dirty="0" smtClean="0"/>
              <a:t>,  </a:t>
            </a:r>
            <a:r>
              <a:rPr lang="it-IT" dirty="0" err="1" smtClean="0"/>
              <a:t>how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Unsolicited</a:t>
            </a:r>
            <a:r>
              <a:rPr lang="it-IT" dirty="0" smtClean="0"/>
              <a:t> E-mail</a:t>
            </a:r>
          </a:p>
          <a:p>
            <a:pPr lvl="1"/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ads</a:t>
            </a:r>
            <a:r>
              <a:rPr lang="it-IT" dirty="0" smtClean="0"/>
              <a:t>: </a:t>
            </a:r>
            <a:r>
              <a:rPr lang="it-IT" dirty="0" err="1" smtClean="0"/>
              <a:t>scam</a:t>
            </a:r>
            <a:r>
              <a:rPr lang="it-IT" dirty="0" smtClean="0"/>
              <a:t> &amp; </a:t>
            </a:r>
            <a:r>
              <a:rPr lang="it-IT" dirty="0" err="1" smtClean="0"/>
              <a:t>phishing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rId3"/>
              </a:rPr>
              <a:t>http://www.spamhaus.org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How: </a:t>
            </a:r>
          </a:p>
          <a:p>
            <a:pPr lvl="1"/>
            <a:r>
              <a:rPr lang="it-IT" dirty="0" err="1" smtClean="0"/>
              <a:t>botnets</a:t>
            </a:r>
            <a:r>
              <a:rPr lang="it-IT" dirty="0" smtClean="0"/>
              <a:t> + </a:t>
            </a:r>
            <a:r>
              <a:rPr lang="it-IT" dirty="0" err="1" smtClean="0"/>
              <a:t>misconfigured</a:t>
            </a:r>
            <a:r>
              <a:rPr lang="it-IT" dirty="0" smtClean="0"/>
              <a:t> </a:t>
            </a:r>
            <a:r>
              <a:rPr lang="it-IT" dirty="0" err="1" smtClean="0"/>
              <a:t>MTAs</a:t>
            </a:r>
            <a:endParaRPr lang="it-IT" dirty="0" smtClean="0"/>
          </a:p>
          <a:p>
            <a:pPr lvl="1"/>
            <a:r>
              <a:rPr lang="it-IT" dirty="0"/>
              <a:t>m</a:t>
            </a:r>
            <a:r>
              <a:rPr lang="it-IT" dirty="0" smtClean="0"/>
              <a:t>ail </a:t>
            </a:r>
            <a:r>
              <a:rPr lang="it-IT" dirty="0" err="1" smtClean="0"/>
              <a:t>harvesting</a:t>
            </a:r>
            <a:r>
              <a:rPr lang="it-IT" dirty="0" smtClean="0"/>
              <a:t>, MTA scanning</a:t>
            </a:r>
          </a:p>
          <a:p>
            <a:r>
              <a:rPr lang="it-IT" dirty="0" smtClean="0"/>
              <a:t>SPAM: </a:t>
            </a:r>
            <a:r>
              <a:rPr lang="it-IT" dirty="0" smtClean="0"/>
              <a:t>Can </a:t>
            </a:r>
            <a:r>
              <a:rPr lang="it-IT" dirty="0" err="1" smtClean="0"/>
              <a:t>reach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90% of SMTP </a:t>
            </a:r>
            <a:r>
              <a:rPr lang="it-IT" dirty="0" err="1" smtClean="0"/>
              <a:t>traffic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96752"/>
            <a:ext cx="2046947" cy="202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AntiSPAM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SMTP Server Side</a:t>
            </a:r>
          </a:p>
          <a:p>
            <a:pPr lvl="1"/>
            <a:r>
              <a:rPr lang="it-IT" dirty="0" smtClean="0"/>
              <a:t>User </a:t>
            </a:r>
            <a:r>
              <a:rPr lang="it-IT" dirty="0" err="1" smtClean="0"/>
              <a:t>Authentication</a:t>
            </a:r>
            <a:r>
              <a:rPr lang="it-IT" dirty="0" smtClean="0"/>
              <a:t>, DNSBL and SPF </a:t>
            </a:r>
            <a:r>
              <a:rPr lang="it-IT" dirty="0" err="1" smtClean="0"/>
              <a:t>records</a:t>
            </a:r>
            <a:endParaRPr lang="it-IT" dirty="0" smtClean="0"/>
          </a:p>
          <a:p>
            <a:pPr lvl="1"/>
            <a:r>
              <a:rPr lang="it-IT" dirty="0" err="1" smtClean="0"/>
              <a:t>Classification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, </a:t>
            </a:r>
            <a:r>
              <a:rPr lang="it-IT" dirty="0" err="1" smtClean="0"/>
              <a:t>header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 smtClean="0"/>
          </a:p>
          <a:p>
            <a:pPr lvl="2"/>
            <a:r>
              <a:rPr lang="it-IT" dirty="0" err="1" smtClean="0">
                <a:hlinkClick r:id="rId3"/>
              </a:rPr>
              <a:t>Scunthorpe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problem</a:t>
            </a:r>
            <a:r>
              <a:rPr lang="it-IT" dirty="0" smtClean="0">
                <a:hlinkClick r:id="rId3"/>
              </a:rPr>
              <a:t> </a:t>
            </a:r>
            <a:endParaRPr lang="it-IT" dirty="0" smtClean="0"/>
          </a:p>
          <a:p>
            <a:pPr lvl="1"/>
            <a:r>
              <a:rPr lang="it-IT" dirty="0" err="1" smtClean="0"/>
              <a:t>Blacklisting</a:t>
            </a:r>
            <a:r>
              <a:rPr lang="it-IT" dirty="0" smtClean="0"/>
              <a:t>: </a:t>
            </a:r>
            <a:r>
              <a:rPr lang="it-IT" dirty="0" err="1" smtClean="0"/>
              <a:t>spamtraps</a:t>
            </a:r>
            <a:r>
              <a:rPr lang="it-IT" dirty="0" smtClean="0"/>
              <a:t>, </a:t>
            </a:r>
            <a:r>
              <a:rPr lang="it-IT" dirty="0" err="1" smtClean="0"/>
              <a:t>honeypots</a:t>
            </a:r>
            <a:endParaRPr lang="it-IT" dirty="0" smtClean="0"/>
          </a:p>
          <a:p>
            <a:pPr lvl="1"/>
            <a:r>
              <a:rPr lang="it-IT" dirty="0" smtClean="0"/>
              <a:t>Challenge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r>
              <a:rPr lang="it-IT" dirty="0" smtClean="0"/>
              <a:t>, </a:t>
            </a:r>
            <a:r>
              <a:rPr lang="it-IT" dirty="0" err="1" smtClean="0"/>
              <a:t>greylisting</a:t>
            </a:r>
            <a:endParaRPr lang="it-IT" dirty="0" smtClean="0"/>
          </a:p>
          <a:p>
            <a:pPr lvl="1"/>
            <a:r>
              <a:rPr lang="it-IT" dirty="0" smtClean="0"/>
              <a:t>HELO delay, DNS </a:t>
            </a:r>
            <a:r>
              <a:rPr lang="it-IT" dirty="0" err="1" smtClean="0"/>
              <a:t>tricks</a:t>
            </a:r>
            <a:endParaRPr lang="it-IT" dirty="0" smtClean="0"/>
          </a:p>
          <a:p>
            <a:pPr lvl="1"/>
            <a:r>
              <a:rPr lang="it-IT" dirty="0" smtClean="0"/>
              <a:t>IP </a:t>
            </a:r>
            <a:r>
              <a:rPr lang="it-IT" dirty="0" err="1" smtClean="0"/>
              <a:t>filtering</a:t>
            </a:r>
            <a:r>
              <a:rPr lang="it-IT" dirty="0" smtClean="0"/>
              <a:t>,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blocking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4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Anti-SPAM </a:t>
            </a:r>
            <a:r>
              <a:rPr lang="it-IT" dirty="0" err="1" smtClean="0"/>
              <a:t>techniques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User side</a:t>
            </a:r>
          </a:p>
          <a:p>
            <a:pPr lvl="1"/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i="1" dirty="0" smtClean="0"/>
              <a:t>mail </a:t>
            </a:r>
            <a:r>
              <a:rPr lang="it-IT" i="1" dirty="0" err="1" smtClean="0"/>
              <a:t>harvesting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discretion</a:t>
            </a:r>
            <a:r>
              <a:rPr lang="it-IT" dirty="0" smtClean="0"/>
              <a:t> and </a:t>
            </a:r>
            <a:r>
              <a:rPr lang="it-IT" dirty="0" err="1" smtClean="0"/>
              <a:t>address</a:t>
            </a:r>
            <a:r>
              <a:rPr lang="it-IT" dirty="0" smtClean="0"/>
              <a:t> </a:t>
            </a:r>
            <a:r>
              <a:rPr lang="it-IT" dirty="0" err="1" smtClean="0"/>
              <a:t>munging</a:t>
            </a:r>
            <a:endParaRPr lang="it-IT" dirty="0" smtClean="0"/>
          </a:p>
          <a:p>
            <a:pPr lvl="1"/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giving</a:t>
            </a:r>
            <a:r>
              <a:rPr lang="it-IT" dirty="0" smtClean="0"/>
              <a:t> </a:t>
            </a:r>
            <a:r>
              <a:rPr lang="it-IT" dirty="0" err="1" smtClean="0"/>
              <a:t>signs</a:t>
            </a:r>
            <a:r>
              <a:rPr lang="it-IT" dirty="0" smtClean="0"/>
              <a:t> of </a:t>
            </a:r>
            <a:r>
              <a:rPr lang="it-IT" i="1" dirty="0" err="1" smtClean="0"/>
              <a:t>existence</a:t>
            </a:r>
            <a:r>
              <a:rPr lang="it-IT" i="1" dirty="0" smtClean="0"/>
              <a:t>: </a:t>
            </a:r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reply</a:t>
            </a:r>
            <a:r>
              <a:rPr lang="it-IT" dirty="0" smtClean="0"/>
              <a:t>, do </a:t>
            </a:r>
            <a:r>
              <a:rPr lang="it-IT" dirty="0" err="1" smtClean="0"/>
              <a:t>not</a:t>
            </a:r>
            <a:r>
              <a:rPr lang="it-IT" dirty="0" smtClean="0"/>
              <a:t> download HTML </a:t>
            </a:r>
            <a:r>
              <a:rPr lang="it-IT" dirty="0" err="1" smtClean="0"/>
              <a:t>resources</a:t>
            </a:r>
            <a:r>
              <a:rPr lang="it-IT" dirty="0" smtClean="0"/>
              <a:t> by default</a:t>
            </a:r>
          </a:p>
          <a:p>
            <a:pPr lvl="1"/>
            <a:r>
              <a:rPr lang="it-IT" dirty="0" smtClean="0"/>
              <a:t>Use </a:t>
            </a:r>
            <a:r>
              <a:rPr lang="it-IT" dirty="0" err="1" smtClean="0"/>
              <a:t>disposable</a:t>
            </a:r>
            <a:r>
              <a:rPr lang="it-IT" dirty="0" smtClean="0"/>
              <a:t> mail </a:t>
            </a:r>
            <a:r>
              <a:rPr lang="it-IT" dirty="0" err="1" smtClean="0"/>
              <a:t>addresses</a:t>
            </a:r>
            <a:r>
              <a:rPr lang="it-IT" dirty="0" smtClean="0"/>
              <a:t> (e.g. </a:t>
            </a:r>
            <a:r>
              <a:rPr lang="it-IT" dirty="0" err="1" smtClean="0"/>
              <a:t>trashmail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Collaborate and report spam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2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SCAM &amp; </a:t>
            </a:r>
            <a:r>
              <a:rPr lang="it-IT" dirty="0" err="1" smtClean="0"/>
              <a:t>Phishing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Strong social </a:t>
            </a:r>
            <a:r>
              <a:rPr lang="it-IT" dirty="0" err="1" smtClean="0"/>
              <a:t>engineering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endParaRPr lang="it-IT" dirty="0" smtClean="0"/>
          </a:p>
          <a:p>
            <a:pPr lvl="1"/>
            <a:r>
              <a:rPr lang="it-IT" dirty="0" err="1" smtClean="0"/>
              <a:t>Examples</a:t>
            </a:r>
            <a:r>
              <a:rPr lang="it-IT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Nigerian</a:t>
            </a:r>
            <a:r>
              <a:rPr lang="it-IT" dirty="0" smtClean="0"/>
              <a:t> </a:t>
            </a:r>
            <a:r>
              <a:rPr lang="it-IT" dirty="0" err="1" smtClean="0"/>
              <a:t>Scam</a:t>
            </a:r>
            <a:r>
              <a:rPr lang="it-IT" dirty="0" smtClean="0"/>
              <a:t>, Russian </a:t>
            </a:r>
            <a:r>
              <a:rPr lang="it-IT" dirty="0" err="1" smtClean="0"/>
              <a:t>Scam</a:t>
            </a:r>
            <a:r>
              <a:rPr lang="it-IT" dirty="0" smtClean="0"/>
              <a:t> etc.</a:t>
            </a:r>
          </a:p>
          <a:p>
            <a:pPr lvl="1"/>
            <a:endParaRPr lang="it-IT" dirty="0"/>
          </a:p>
          <a:p>
            <a:r>
              <a:rPr lang="it-IT" dirty="0" err="1" smtClean="0"/>
              <a:t>Phishing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A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Trojan</a:t>
            </a:r>
            <a:r>
              <a:rPr lang="it-IT" dirty="0" smtClean="0"/>
              <a:t> </a:t>
            </a:r>
            <a:r>
              <a:rPr lang="it-IT" dirty="0" err="1" smtClean="0"/>
              <a:t>Horse</a:t>
            </a:r>
            <a:r>
              <a:rPr lang="it-IT" dirty="0" smtClean="0"/>
              <a:t>, </a:t>
            </a:r>
            <a:r>
              <a:rPr lang="it-IT" dirty="0" err="1" smtClean="0"/>
              <a:t>combined</a:t>
            </a:r>
            <a:r>
              <a:rPr lang="it-IT" dirty="0" smtClean="0"/>
              <a:t> with MITM and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68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425</Words>
  <Application>Microsoft Office PowerPoint</Application>
  <PresentationFormat>Presentazione su schermo (4:3)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Tema di Office</vt:lpstr>
      <vt:lpstr>Clip</vt:lpstr>
      <vt:lpstr>SPAM, SCAM &amp; Friends</vt:lpstr>
      <vt:lpstr>Human-level security</vt:lpstr>
      <vt:lpstr>SMTP overview</vt:lpstr>
      <vt:lpstr>MAIL RELAYING</vt:lpstr>
      <vt:lpstr>E-mail workflow</vt:lpstr>
      <vt:lpstr>SPAM: What, why,  how</vt:lpstr>
      <vt:lpstr>AntiSPAM techniques</vt:lpstr>
      <vt:lpstr>Anti-SPAM techniques</vt:lpstr>
      <vt:lpstr>SCAM &amp; Phishing</vt:lpstr>
      <vt:lpstr>Virus, Trojan &amp; Friends</vt:lpstr>
      <vt:lpstr>Malware</vt:lpstr>
      <vt:lpstr>Antivirus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SPAM, SCAM &amp; Friends</dc:title>
  <dc:creator>gio</dc:creator>
  <cp:lastModifiedBy>AgelinBee</cp:lastModifiedBy>
  <cp:revision>24</cp:revision>
  <dcterms:created xsi:type="dcterms:W3CDTF">2011-06-08T08:15:37Z</dcterms:created>
  <dcterms:modified xsi:type="dcterms:W3CDTF">2016-01-11T09:44:09Z</dcterms:modified>
</cp:coreProperties>
</file>