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95" r:id="rId2"/>
    <p:sldId id="301" r:id="rId3"/>
    <p:sldId id="293" r:id="rId4"/>
    <p:sldId id="292" r:id="rId5"/>
    <p:sldId id="291" r:id="rId6"/>
    <p:sldId id="290" r:id="rId7"/>
    <p:sldId id="289" r:id="rId8"/>
    <p:sldId id="288" r:id="rId9"/>
    <p:sldId id="287" r:id="rId10"/>
    <p:sldId id="286" r:id="rId11"/>
    <p:sldId id="285" r:id="rId12"/>
    <p:sldId id="284" r:id="rId13"/>
    <p:sldId id="283" r:id="rId14"/>
    <p:sldId id="282" r:id="rId15"/>
    <p:sldId id="281" r:id="rId16"/>
    <p:sldId id="280" r:id="rId17"/>
    <p:sldId id="279" r:id="rId18"/>
    <p:sldId id="302" r:id="rId19"/>
    <p:sldId id="278" r:id="rId20"/>
    <p:sldId id="277" r:id="rId21"/>
    <p:sldId id="276" r:id="rId22"/>
    <p:sldId id="296" r:id="rId23"/>
    <p:sldId id="297" r:id="rId24"/>
    <p:sldId id="298" r:id="rId25"/>
    <p:sldId id="299" r:id="rId26"/>
    <p:sldId id="300" r:id="rId27"/>
    <p:sldId id="303" r:id="rId28"/>
    <p:sldId id="275" r:id="rId29"/>
    <p:sldId id="274" r:id="rId30"/>
    <p:sldId id="273" r:id="rId31"/>
    <p:sldId id="272" r:id="rId32"/>
    <p:sldId id="271" r:id="rId33"/>
    <p:sldId id="270" r:id="rId34"/>
    <p:sldId id="269" r:id="rId35"/>
    <p:sldId id="268" r:id="rId36"/>
    <p:sldId id="267" r:id="rId37"/>
    <p:sldId id="266" r:id="rId38"/>
    <p:sldId id="265" r:id="rId39"/>
    <p:sldId id="264" r:id="rId40"/>
    <p:sldId id="263" r:id="rId41"/>
    <p:sldId id="262" r:id="rId42"/>
    <p:sldId id="261" r:id="rId43"/>
    <p:sldId id="260" r:id="rId44"/>
    <p:sldId id="259" r:id="rId45"/>
    <p:sldId id="258" r:id="rId46"/>
    <p:sldId id="257" r:id="rId47"/>
    <p:sldId id="256" r:id="rId48"/>
  </p:sldIdLst>
  <p:sldSz cx="14846300" cy="104902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04">
          <p15:clr>
            <a:srgbClr val="A4A3A4"/>
          </p15:clr>
        </p15:guide>
        <p15:guide id="2" pos="46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94" autoAdjust="0"/>
    <p:restoredTop sz="86461" autoAdjust="0"/>
  </p:normalViewPr>
  <p:slideViewPr>
    <p:cSldViewPr>
      <p:cViewPr varScale="1">
        <p:scale>
          <a:sx n="84" d="100"/>
          <a:sy n="84" d="100"/>
        </p:scale>
        <p:origin x="-816" y="-72"/>
      </p:cViewPr>
      <p:guideLst>
        <p:guide orient="horz" pos="3304"/>
        <p:guide pos="46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F19AD-5F64-468E-BBA4-EFA6A78D061B}" type="datetimeFigureOut">
              <a:rPr lang="it-IT" smtClean="0"/>
              <a:t>13/05/2015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EC8C1-52E1-4018-9D34-FCF0E1055C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5419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640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10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8547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74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070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1628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0769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448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3730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56961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211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797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95453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3857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30825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37954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01040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38268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7193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55539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5340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9435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62716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92794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96260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63840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0968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68176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20283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08576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50965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24259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6146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44669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38559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1603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56195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44320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47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3511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415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9561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414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9338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92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835104" y="8183369"/>
            <a:ext cx="14011196" cy="3642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777" tIns="72388" rIns="144777" bIns="72388" anchor="t" compatLnSpc="1"/>
          <a:lstStyle/>
          <a:p>
            <a:endParaRPr kumimoji="0" lang="en-US"/>
          </a:p>
        </p:txBody>
      </p:sp>
      <p:sp>
        <p:nvSpPr>
          <p:cNvPr id="29" name="Titolo 28"/>
          <p:cNvSpPr>
            <a:spLocks noGrp="1"/>
          </p:cNvSpPr>
          <p:nvPr>
            <p:ph type="ctrTitle"/>
          </p:nvPr>
        </p:nvSpPr>
        <p:spPr>
          <a:xfrm>
            <a:off x="618596" y="7423922"/>
            <a:ext cx="13732828" cy="1869781"/>
          </a:xfrm>
        </p:spPr>
        <p:txBody>
          <a:bodyPr anchor="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618596" y="5944447"/>
            <a:ext cx="13732828" cy="1398693"/>
          </a:xfrm>
        </p:spPr>
        <p:txBody>
          <a:bodyPr anchor="b"/>
          <a:lstStyle>
            <a:lvl1pPr marL="0" indent="0" algn="l">
              <a:buNone/>
              <a:defRPr sz="3800">
                <a:solidFill>
                  <a:schemeClr val="tx2">
                    <a:shade val="75000"/>
                  </a:schemeClr>
                </a:solidFill>
              </a:defRPr>
            </a:lvl1pPr>
            <a:lvl2pPr marL="723885" indent="0" algn="ctr">
              <a:buNone/>
            </a:lvl2pPr>
            <a:lvl3pPr marL="1447770" indent="0" algn="ctr">
              <a:buNone/>
            </a:lvl3pPr>
            <a:lvl4pPr marL="2171654" indent="0" algn="ctr">
              <a:buNone/>
            </a:lvl4pPr>
            <a:lvl5pPr marL="2895539" indent="0" algn="ctr">
              <a:buNone/>
            </a:lvl5pPr>
            <a:lvl6pPr marL="3619424" indent="0" algn="ctr">
              <a:buNone/>
            </a:lvl6pPr>
            <a:lvl7pPr marL="4343309" indent="0" algn="ctr">
              <a:buNone/>
            </a:lvl7pPr>
            <a:lvl8pPr marL="5067193" indent="0" algn="ctr">
              <a:buNone/>
            </a:lvl8pPr>
            <a:lvl9pPr marL="5791078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16" name="Segnaposto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E82A3B-CC75-4F38-A0DE-912F19E543BA}" type="datetimeFigureOut">
              <a:rPr lang="it-IT" smtClean="0"/>
              <a:pPr>
                <a:defRPr/>
              </a:pPr>
              <a:t>13/05/2015</a:t>
            </a:fld>
            <a:endParaRPr lang="it-IT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5" name="Segnaposto numero diapositiva 14"/>
          <p:cNvSpPr>
            <a:spLocks noGrp="1"/>
          </p:cNvSpPr>
          <p:nvPr>
            <p:ph type="sldNum" sz="quarter" idx="12"/>
          </p:nvPr>
        </p:nvSpPr>
        <p:spPr>
          <a:xfrm>
            <a:off x="13361670" y="9902749"/>
            <a:ext cx="1232243" cy="377647"/>
          </a:xfrm>
        </p:spPr>
        <p:txBody>
          <a:bodyPr/>
          <a:lstStyle/>
          <a:p>
            <a:pPr>
              <a:defRPr/>
            </a:pPr>
            <a:fld id="{E0AC450F-C214-491B-935B-7FBEC82C52F0}" type="slidenum">
              <a:rPr lang="it-IT" smtClean="0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AC27EB-A759-4ED6-8642-FDA57136C0A2}" type="datetimeFigureOut">
              <a:rPr lang="it-IT" smtClean="0"/>
              <a:pPr>
                <a:defRPr/>
              </a:pPr>
              <a:t>13/05/2015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D6B11-F78C-44F0-9650-239A2EC1C76D}" type="slidenum">
              <a:rPr lang="it-IT" smtClean="0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1134725" y="840190"/>
            <a:ext cx="2969260" cy="8950666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42315" y="840190"/>
            <a:ext cx="10144972" cy="8950666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A9FD0C-1433-4DEA-93AF-13BAB6EF8818}" type="datetimeFigureOut">
              <a:rPr lang="it-IT" smtClean="0"/>
              <a:pPr>
                <a:defRPr/>
              </a:pPr>
              <a:t>13/05/2015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11E81-80AC-49FF-9E54-ACCBB841CD6A}" type="slidenum">
              <a:rPr lang="it-IT" smtClean="0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o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27" name="Segnaposto contenut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25" name="Segnaposto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3191F-16A6-44EF-8808-281AAED84B70}" type="datetimeFigureOut">
              <a:rPr lang="it-IT" smtClean="0"/>
              <a:pPr>
                <a:defRPr/>
              </a:pPr>
              <a:t>13/05/2015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>
          <a:xfrm>
            <a:off x="5814801" y="116559"/>
            <a:ext cx="4701328" cy="441948"/>
          </a:xfrm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6" name="Segnaposto numero diapositiva 15"/>
          <p:cNvSpPr>
            <a:spLocks noGrp="1"/>
          </p:cNvSpPr>
          <p:nvPr>
            <p:ph type="sldNum" sz="quarter" idx="12"/>
          </p:nvPr>
        </p:nvSpPr>
        <p:spPr>
          <a:xfrm>
            <a:off x="13361670" y="9902749"/>
            <a:ext cx="1232243" cy="377647"/>
          </a:xfrm>
        </p:spPr>
        <p:txBody>
          <a:bodyPr/>
          <a:lstStyle/>
          <a:p>
            <a:pPr>
              <a:defRPr/>
            </a:pPr>
            <a:fld id="{1C34AF4F-E54A-48EB-B624-3E3DD67A4993}" type="slidenum">
              <a:rPr lang="it-IT" smtClean="0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835104" y="5269425"/>
            <a:ext cx="14011196" cy="3642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777" tIns="72388" rIns="144777" bIns="72388" anchor="t" compatLnSpc="1"/>
          <a:lstStyle/>
          <a:p>
            <a:endParaRPr kumimoji="0" lang="en-US"/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>
          <a:xfrm>
            <a:off x="618596" y="2564271"/>
            <a:ext cx="13732828" cy="1864924"/>
          </a:xfrm>
        </p:spPr>
        <p:txBody>
          <a:bodyPr anchor="b"/>
          <a:lstStyle>
            <a:lvl1pPr marL="0" indent="0" algn="r">
              <a:buNone/>
              <a:defRPr sz="32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9" name="Segnaposto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0A26FA-C626-4DE5-892A-0052D5C30AA9}" type="datetimeFigureOut">
              <a:rPr lang="it-IT" smtClean="0"/>
              <a:pPr>
                <a:defRPr/>
              </a:pPr>
              <a:t>13/05/2015</a:t>
            </a:fld>
            <a:endParaRPr lang="it-IT"/>
          </a:p>
        </p:txBody>
      </p:sp>
      <p:sp>
        <p:nvSpPr>
          <p:cNvPr id="11" name="Segnaposto piè di pagina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6" name="Segnaposto numero diapositiva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4CB4B1-D858-419F-9DAE-A2429D0444BE}" type="slidenum">
              <a:rPr lang="it-IT" smtClean="0"/>
              <a:pPr>
                <a:defRPr/>
              </a:pPr>
              <a:t>‹N›</a:t>
            </a:fld>
            <a:endParaRPr lang="it-IT"/>
          </a:p>
        </p:txBody>
      </p:sp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293021" y="4507950"/>
            <a:ext cx="14103985" cy="1812343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/>
          <p:cNvSpPr>
            <a:spLocks noGrp="1"/>
          </p:cNvSpPr>
          <p:nvPr>
            <p:ph type="title"/>
          </p:nvPr>
        </p:nvSpPr>
        <p:spPr>
          <a:xfrm>
            <a:off x="489928" y="699347"/>
            <a:ext cx="14103985" cy="1286798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4" name="Segnaposto contenuto 13"/>
          <p:cNvSpPr>
            <a:spLocks noGrp="1"/>
          </p:cNvSpPr>
          <p:nvPr>
            <p:ph sz="half" idx="1"/>
          </p:nvPr>
        </p:nvSpPr>
        <p:spPr>
          <a:xfrm>
            <a:off x="494877" y="2447713"/>
            <a:ext cx="6804554" cy="7226582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half" idx="2"/>
          </p:nvPr>
        </p:nvSpPr>
        <p:spPr>
          <a:xfrm>
            <a:off x="7546869" y="2447713"/>
            <a:ext cx="7051993" cy="7226582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311CA8-F4C8-4BF5-B3F7-09D44B9BDD3B}" type="datetimeFigureOut">
              <a:rPr lang="it-IT" smtClean="0"/>
              <a:pPr>
                <a:defRPr/>
              </a:pPr>
              <a:t>13/05/2015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1" name="Segnaposto numero diapositiva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DB4CE-1539-444D-AF43-144A62922637}" type="slidenum">
              <a:rPr lang="it-IT" smtClean="0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olo 28"/>
          <p:cNvSpPr>
            <a:spLocks noGrp="1"/>
          </p:cNvSpPr>
          <p:nvPr>
            <p:ph type="title"/>
          </p:nvPr>
        </p:nvSpPr>
        <p:spPr>
          <a:xfrm>
            <a:off x="494877" y="8275602"/>
            <a:ext cx="13980266" cy="1350128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6956" y="1019881"/>
            <a:ext cx="6966194" cy="978599"/>
          </a:xfrm>
        </p:spPr>
        <p:txBody>
          <a:bodyPr anchor="ctr"/>
          <a:lstStyle>
            <a:lvl1pPr marL="0" indent="0">
              <a:buNone/>
              <a:defRPr sz="2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3200" b="1"/>
            </a:lvl2pPr>
            <a:lvl3pPr>
              <a:buNone/>
              <a:defRPr sz="2800" b="1"/>
            </a:lvl3pPr>
            <a:lvl4pPr>
              <a:buNone/>
              <a:defRPr sz="2500" b="1"/>
            </a:lvl4pPr>
            <a:lvl5pPr>
              <a:buNone/>
              <a:defRPr sz="25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25" name="Segnaposto testo 24"/>
          <p:cNvSpPr>
            <a:spLocks noGrp="1"/>
          </p:cNvSpPr>
          <p:nvPr>
            <p:ph type="body" sz="half" idx="3"/>
          </p:nvPr>
        </p:nvSpPr>
        <p:spPr>
          <a:xfrm>
            <a:off x="7541715" y="1019881"/>
            <a:ext cx="6968930" cy="978599"/>
          </a:xfrm>
        </p:spPr>
        <p:txBody>
          <a:bodyPr anchor="ctr"/>
          <a:lstStyle>
            <a:lvl1pPr marL="0" indent="0">
              <a:buNone/>
              <a:defRPr sz="2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3200" b="1"/>
            </a:lvl2pPr>
            <a:lvl3pPr>
              <a:buNone/>
              <a:defRPr sz="2800" b="1"/>
            </a:lvl3pPr>
            <a:lvl4pPr>
              <a:buNone/>
              <a:defRPr sz="2500" b="1"/>
            </a:lvl4pPr>
            <a:lvl5pPr>
              <a:buNone/>
              <a:defRPr sz="25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56956" y="2013050"/>
            <a:ext cx="6966194" cy="6029437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28" name="Segnaposto contenuto 27"/>
          <p:cNvSpPr>
            <a:spLocks noGrp="1"/>
          </p:cNvSpPr>
          <p:nvPr>
            <p:ph sz="quarter" idx="4"/>
          </p:nvPr>
        </p:nvSpPr>
        <p:spPr>
          <a:xfrm>
            <a:off x="7547730" y="2013050"/>
            <a:ext cx="6962915" cy="6029437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2F4A7C-D009-4D5B-A208-A65F1B8C00E4}" type="datetimeFigureOut">
              <a:rPr lang="it-IT" smtClean="0"/>
              <a:pPr>
                <a:defRPr/>
              </a:pPr>
              <a:t>13/05/2015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3361670" y="9907411"/>
            <a:ext cx="1237192" cy="377647"/>
          </a:xfrm>
        </p:spPr>
        <p:txBody>
          <a:bodyPr/>
          <a:lstStyle/>
          <a:p>
            <a:pPr>
              <a:defRPr/>
            </a:pPr>
            <a:fld id="{A202B213-AD85-4D49-AD3B-F32302B48740}" type="slidenum">
              <a:rPr lang="it-IT" smtClean="0"/>
              <a:pPr>
                <a:defRPr/>
              </a:pPr>
              <a:t>‹N›</a:t>
            </a:fld>
            <a:endParaRPr lang="it-IT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35104" y="9208065"/>
            <a:ext cx="14011196" cy="3642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777" tIns="72388" rIns="144777" bIns="72388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olo 29"/>
          <p:cNvSpPr>
            <a:spLocks noGrp="1"/>
          </p:cNvSpPr>
          <p:nvPr>
            <p:ph type="title"/>
          </p:nvPr>
        </p:nvSpPr>
        <p:spPr>
          <a:xfrm>
            <a:off x="489928" y="699347"/>
            <a:ext cx="14103985" cy="1286798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AB70E5-7F8D-4959-9421-5D31FF8AB5CC}" type="datetimeFigureOut">
              <a:rPr lang="it-IT" smtClean="0"/>
              <a:pPr>
                <a:defRPr/>
              </a:pPr>
              <a:t>13/05/2015</a:t>
            </a:fld>
            <a:endParaRPr lang="it-IT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A2C1D7-6A3E-4137-809E-4A9639A39FFA}" type="slidenum">
              <a:rPr lang="it-IT" smtClean="0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FCC4EE-A54D-45AF-A2FB-80E48A53ED7E}" type="datetimeFigureOut">
              <a:rPr lang="it-IT" smtClean="0"/>
              <a:pPr>
                <a:defRPr/>
              </a:pPr>
              <a:t>13/05/2015</a:t>
            </a:fld>
            <a:endParaRPr lang="it-IT"/>
          </a:p>
        </p:txBody>
      </p:sp>
      <p:sp>
        <p:nvSpPr>
          <p:cNvPr id="24" name="Segnaposto piè di pagina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AE703-D26F-48FD-B308-862417ACED04}" type="slidenum">
              <a:rPr lang="it-IT" smtClean="0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835104" y="8946983"/>
            <a:ext cx="14011196" cy="3642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777" tIns="72388" rIns="144777" bIns="72388" anchor="t" compatLnSpc="1"/>
          <a:lstStyle/>
          <a:p>
            <a:endParaRPr kumimoji="0" lang="en-US"/>
          </a:p>
        </p:txBody>
      </p:sp>
      <p:sp>
        <p:nvSpPr>
          <p:cNvPr id="12" name="Titolo 11"/>
          <p:cNvSpPr>
            <a:spLocks noGrp="1"/>
          </p:cNvSpPr>
          <p:nvPr>
            <p:ph type="title"/>
          </p:nvPr>
        </p:nvSpPr>
        <p:spPr>
          <a:xfrm>
            <a:off x="742315" y="8392160"/>
            <a:ext cx="13732828" cy="796478"/>
          </a:xfrm>
        </p:spPr>
        <p:txBody>
          <a:bodyPr anchor="ctr"/>
          <a:lstStyle>
            <a:lvl1pPr algn="l">
              <a:buNone/>
              <a:defRPr sz="3200"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26" name="Segnaposto testo 25"/>
          <p:cNvSpPr>
            <a:spLocks noGrp="1"/>
          </p:cNvSpPr>
          <p:nvPr>
            <p:ph type="body" idx="2"/>
          </p:nvPr>
        </p:nvSpPr>
        <p:spPr>
          <a:xfrm>
            <a:off x="742316" y="932462"/>
            <a:ext cx="4884330" cy="7343140"/>
          </a:xfrm>
        </p:spPr>
        <p:txBody>
          <a:bodyPr/>
          <a:lstStyle>
            <a:lvl1pPr marL="0" indent="0">
              <a:buNone/>
              <a:defRPr sz="2200"/>
            </a:lvl1pPr>
            <a:lvl2pPr>
              <a:buNone/>
              <a:defRPr sz="1900"/>
            </a:lvl2pPr>
            <a:lvl3pPr>
              <a:buNone/>
              <a:defRPr sz="16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sz="half" idx="1"/>
          </p:nvPr>
        </p:nvSpPr>
        <p:spPr>
          <a:xfrm>
            <a:off x="5804491" y="932462"/>
            <a:ext cx="8670652" cy="7343140"/>
          </a:xfrm>
        </p:spPr>
        <p:txBody>
          <a:bodyPr/>
          <a:lstStyle>
            <a:lvl1pPr>
              <a:defRPr sz="5100"/>
            </a:lvl1pPr>
            <a:lvl2pPr>
              <a:defRPr sz="44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25" name="Segnaposto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68D5D3-04CA-420B-A28D-165BB49A582A}" type="datetimeFigureOut">
              <a:rPr lang="it-IT" smtClean="0"/>
              <a:pPr>
                <a:defRPr/>
              </a:pPr>
              <a:t>13/05/2015</a:t>
            </a:fld>
            <a:endParaRPr lang="it-IT"/>
          </a:p>
        </p:txBody>
      </p:sp>
      <p:sp>
        <p:nvSpPr>
          <p:cNvPr id="29" name="Segnaposto piè di pagina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80914B-83D4-479D-A388-BF17D59C08FF}" type="slidenum">
              <a:rPr lang="it-IT" smtClean="0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immagine 12"/>
          <p:cNvSpPr>
            <a:spLocks noGrp="1"/>
          </p:cNvSpPr>
          <p:nvPr>
            <p:ph type="pic" idx="1"/>
          </p:nvPr>
        </p:nvSpPr>
        <p:spPr>
          <a:xfrm>
            <a:off x="5691082" y="943222"/>
            <a:ext cx="8165465" cy="5594773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51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FED56E-07F2-4815-8B9D-B9BD85985D4B}" type="datetimeFigureOut">
              <a:rPr lang="it-IT" smtClean="0"/>
              <a:pPr>
                <a:defRPr/>
              </a:pPr>
              <a:t>13/05/2015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1" name="Segnaposto numero diapositiva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E18E9F-0D99-4CC8-962A-F9356E2D8D36}" type="slidenum">
              <a:rPr lang="it-IT" smtClean="0"/>
              <a:pPr>
                <a:defRPr/>
              </a:pPr>
              <a:t>‹N›</a:t>
            </a:fld>
            <a:endParaRPr lang="it-IT"/>
          </a:p>
        </p:txBody>
      </p:sp>
      <p:sp>
        <p:nvSpPr>
          <p:cNvPr id="17" name="Titolo 16"/>
          <p:cNvSpPr>
            <a:spLocks noGrp="1"/>
          </p:cNvSpPr>
          <p:nvPr>
            <p:ph type="title"/>
          </p:nvPr>
        </p:nvSpPr>
        <p:spPr>
          <a:xfrm>
            <a:off x="618596" y="7638603"/>
            <a:ext cx="9526376" cy="798907"/>
          </a:xfrm>
        </p:spPr>
        <p:txBody>
          <a:bodyPr anchor="ctr"/>
          <a:lstStyle>
            <a:lvl1pPr algn="l">
              <a:buNone/>
              <a:defRPr sz="3200"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26" name="Segnaposto testo 25"/>
          <p:cNvSpPr>
            <a:spLocks noGrp="1"/>
          </p:cNvSpPr>
          <p:nvPr>
            <p:ph type="body" sz="half" idx="2"/>
          </p:nvPr>
        </p:nvSpPr>
        <p:spPr>
          <a:xfrm>
            <a:off x="618596" y="8463774"/>
            <a:ext cx="9526376" cy="1175291"/>
          </a:xfrm>
        </p:spPr>
        <p:txBody>
          <a:bodyPr lIns="173732" tIns="0"/>
          <a:lstStyle>
            <a:lvl1pPr marL="0" indent="0">
              <a:buNone/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835104" y="1607486"/>
            <a:ext cx="14011196" cy="3642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777" tIns="72388" rIns="144777" bIns="72388" anchor="t" compatLnSpc="1"/>
          <a:lstStyle/>
          <a:p>
            <a:endParaRPr kumimoji="0" lang="en-US"/>
          </a:p>
        </p:txBody>
      </p:sp>
      <p:sp>
        <p:nvSpPr>
          <p:cNvPr id="8" name="Segnaposto testo 7"/>
          <p:cNvSpPr>
            <a:spLocks noGrp="1"/>
          </p:cNvSpPr>
          <p:nvPr>
            <p:ph type="body" idx="1"/>
          </p:nvPr>
        </p:nvSpPr>
        <p:spPr>
          <a:xfrm>
            <a:off x="494877" y="2377293"/>
            <a:ext cx="14103985" cy="6923047"/>
          </a:xfrm>
          <a:prstGeom prst="rect">
            <a:avLst/>
          </a:prstGeom>
        </p:spPr>
        <p:txBody>
          <a:bodyPr vert="horz" lIns="144777" tIns="72388" rIns="144777" bIns="72388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1" name="Segnaposto data 10"/>
          <p:cNvSpPr>
            <a:spLocks noGrp="1"/>
          </p:cNvSpPr>
          <p:nvPr>
            <p:ph type="dt" sz="half" idx="2"/>
          </p:nvPr>
        </p:nvSpPr>
        <p:spPr>
          <a:xfrm>
            <a:off x="10516129" y="116559"/>
            <a:ext cx="4082733" cy="441948"/>
          </a:xfrm>
          <a:prstGeom prst="rect">
            <a:avLst/>
          </a:prstGeom>
        </p:spPr>
        <p:txBody>
          <a:bodyPr vert="horz" lIns="144777" tIns="72388" rIns="144777" bIns="72388"/>
          <a:lstStyle>
            <a:lvl1pPr algn="l" eaLnBrk="1" latinLnBrk="0" hangingPunct="1">
              <a:defRPr kumimoji="0" sz="19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6E0FB11F-5A9D-4582-AAD4-5968146A1F5C}" type="datetimeFigureOut">
              <a:rPr lang="it-IT" smtClean="0"/>
              <a:pPr>
                <a:defRPr/>
              </a:pPr>
              <a:t>13/05/2015</a:t>
            </a:fld>
            <a:endParaRPr lang="it-IT"/>
          </a:p>
        </p:txBody>
      </p:sp>
      <p:sp>
        <p:nvSpPr>
          <p:cNvPr id="28" name="Segnaposto piè di pagina 27"/>
          <p:cNvSpPr>
            <a:spLocks noGrp="1"/>
          </p:cNvSpPr>
          <p:nvPr>
            <p:ph type="ftr" sz="quarter" idx="3"/>
          </p:nvPr>
        </p:nvSpPr>
        <p:spPr>
          <a:xfrm>
            <a:off x="5072486" y="116559"/>
            <a:ext cx="5443643" cy="441948"/>
          </a:xfrm>
          <a:prstGeom prst="rect">
            <a:avLst/>
          </a:prstGeom>
        </p:spPr>
        <p:txBody>
          <a:bodyPr vert="horz" lIns="144777" tIns="72388" rIns="144777" bIns="72388"/>
          <a:lstStyle>
            <a:lvl1pPr algn="r" eaLnBrk="1" latinLnBrk="0" hangingPunct="1">
              <a:defRPr kumimoji="0" sz="19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>
          <a:xfrm>
            <a:off x="13361670" y="9907412"/>
            <a:ext cx="1237192" cy="373956"/>
          </a:xfrm>
          <a:prstGeom prst="rect">
            <a:avLst/>
          </a:prstGeom>
        </p:spPr>
        <p:txBody>
          <a:bodyPr vert="horz" lIns="144777" tIns="72388" rIns="144777" bIns="72388"/>
          <a:lstStyle>
            <a:lvl1pPr algn="r" eaLnBrk="1" latinLnBrk="0" hangingPunct="1">
              <a:defRPr kumimoji="0" sz="19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9C66A6C7-32ED-44F3-8A1C-0B23F1229E9C}" type="slidenum">
              <a:rPr lang="it-IT" smtClean="0"/>
              <a:pPr>
                <a:defRPr/>
              </a:pPr>
              <a:t>‹N›</a:t>
            </a:fld>
            <a:endParaRPr lang="it-IT"/>
          </a:p>
        </p:txBody>
      </p:sp>
      <p:sp>
        <p:nvSpPr>
          <p:cNvPr id="10" name="Segnaposto titolo 9"/>
          <p:cNvSpPr>
            <a:spLocks noGrp="1"/>
          </p:cNvSpPr>
          <p:nvPr>
            <p:ph type="title"/>
          </p:nvPr>
        </p:nvSpPr>
        <p:spPr>
          <a:xfrm>
            <a:off x="494877" y="699346"/>
            <a:ext cx="14103985" cy="1282136"/>
          </a:xfrm>
          <a:prstGeom prst="rect">
            <a:avLst/>
          </a:prstGeom>
        </p:spPr>
        <p:txBody>
          <a:bodyPr vert="horz" lIns="144777" tIns="72388" rIns="144777" bIns="72388" anchor="ctr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35104" y="1607486"/>
            <a:ext cx="14011196" cy="3642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777" tIns="72388" rIns="144777" bIns="72388" anchor="t" compatLnSpc="1"/>
          <a:lstStyle/>
          <a:p>
            <a:endParaRPr kumimoji="0" lang="en-US"/>
          </a:p>
        </p:txBody>
      </p:sp>
      <p:sp>
        <p:nvSpPr>
          <p:cNvPr id="12" name="Connettore 1 11"/>
          <p:cNvSpPr>
            <a:spLocks noChangeShapeType="1"/>
          </p:cNvSpPr>
          <p:nvPr/>
        </p:nvSpPr>
        <p:spPr bwMode="auto">
          <a:xfrm>
            <a:off x="835104" y="1618328"/>
            <a:ext cx="14011196" cy="3642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777" tIns="72388" rIns="144777" bIns="72388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7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542914" indent="-542914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5100" kern="1200">
          <a:solidFill>
            <a:schemeClr val="tx2"/>
          </a:solidFill>
          <a:latin typeface="+mn-lt"/>
          <a:ea typeface="+mn-ea"/>
          <a:cs typeface="+mn-cs"/>
        </a:defRPr>
      </a:lvl1pPr>
      <a:lvl2pPr marL="1176313" indent="-452428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4400" kern="1200">
          <a:solidFill>
            <a:schemeClr val="tx2"/>
          </a:solidFill>
          <a:latin typeface="+mn-lt"/>
          <a:ea typeface="+mn-ea"/>
          <a:cs typeface="+mn-cs"/>
        </a:defRPr>
      </a:lvl2pPr>
      <a:lvl3pPr marL="1809712" indent="-361942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3800" kern="1200">
          <a:solidFill>
            <a:schemeClr val="tx2"/>
          </a:solidFill>
          <a:latin typeface="+mn-lt"/>
          <a:ea typeface="+mn-ea"/>
          <a:cs typeface="+mn-cs"/>
        </a:defRPr>
      </a:lvl3pPr>
      <a:lvl4pPr marL="2533597" indent="-361942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4pPr>
      <a:lvl5pPr marL="3257481" indent="-36194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5pPr>
      <a:lvl6pPr marL="3981366" indent="-36194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6pPr>
      <a:lvl7pPr marL="4705251" indent="-36194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2500" kern="1200">
          <a:solidFill>
            <a:schemeClr val="tx2"/>
          </a:solidFill>
          <a:latin typeface="+mn-lt"/>
          <a:ea typeface="+mn-ea"/>
          <a:cs typeface="+mn-cs"/>
        </a:defRPr>
      </a:lvl7pPr>
      <a:lvl8pPr marL="5429136" indent="-36194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25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6153020" indent="-361942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22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7238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4477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1716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8955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6194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3433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50671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7910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uffer_overflow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Stack_buffer_overflow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uffer_overflow_protection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Software </a:t>
            </a:r>
            <a:r>
              <a:rPr lang="it-IT" dirty="0" err="1" smtClean="0"/>
              <a:t>Integrity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Computer and Network Security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25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From 32 bit to 64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Eax</a:t>
            </a:r>
            <a:r>
              <a:rPr lang="it-IT" dirty="0" smtClean="0">
                <a:sym typeface="Wingdings" panose="05000000000000000000" pitchFamily="2" charset="2"/>
              </a:rPr>
              <a:t> </a:t>
            </a:r>
            <a:r>
              <a:rPr lang="it-IT" dirty="0" err="1" smtClean="0">
                <a:sym typeface="Wingdings" panose="05000000000000000000" pitchFamily="2" charset="2"/>
              </a:rPr>
              <a:t>rax</a:t>
            </a:r>
            <a:endParaRPr lang="it-IT" dirty="0" smtClean="0">
              <a:sym typeface="Wingdings" panose="05000000000000000000" pitchFamily="2" charset="2"/>
            </a:endParaRPr>
          </a:p>
          <a:p>
            <a:r>
              <a:rPr lang="it-IT" dirty="0" smtClean="0">
                <a:sym typeface="Wingdings" panose="05000000000000000000" pitchFamily="2" charset="2"/>
              </a:rPr>
              <a:t>New </a:t>
            </a:r>
            <a:r>
              <a:rPr lang="it-IT" dirty="0" err="1" smtClean="0">
                <a:sym typeface="Wingdings" panose="05000000000000000000" pitchFamily="2" charset="2"/>
              </a:rPr>
              <a:t>registers</a:t>
            </a:r>
            <a:r>
              <a:rPr lang="it-IT" dirty="0" smtClean="0">
                <a:sym typeface="Wingdings" panose="05000000000000000000" pitchFamily="2" charset="2"/>
              </a:rPr>
              <a:t>: r8 .. r15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859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http://192.168.0.1/proc/xx/mem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33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Buffer </a:t>
            </a:r>
            <a:r>
              <a:rPr lang="it-IT" dirty="0" err="1" smtClean="0"/>
              <a:t>overflow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03022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Buffer </a:t>
            </a:r>
            <a:r>
              <a:rPr lang="it-IT" dirty="0" err="1" smtClean="0"/>
              <a:t>Overflow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>
                <a:hlinkClick r:id="rId3"/>
              </a:rPr>
              <a:t>Summary</a:t>
            </a:r>
            <a:endParaRPr lang="it-IT" dirty="0" smtClean="0"/>
          </a:p>
          <a:p>
            <a:r>
              <a:rPr lang="it-IT" dirty="0" err="1" smtClean="0"/>
              <a:t>Stack</a:t>
            </a:r>
            <a:r>
              <a:rPr lang="it-IT" dirty="0" smtClean="0"/>
              <a:t> </a:t>
            </a:r>
            <a:r>
              <a:rPr lang="it-IT" dirty="0" err="1" smtClean="0">
                <a:hlinkClick r:id="rId4"/>
              </a:rPr>
              <a:t>overflow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134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CounterMeasureS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>
                <a:hlinkClick r:id="rId3"/>
              </a:rPr>
              <a:t>Summary</a:t>
            </a:r>
            <a:endParaRPr lang="it-IT" dirty="0" smtClean="0"/>
          </a:p>
          <a:p>
            <a:r>
              <a:rPr lang="it-IT" dirty="0" smtClean="0"/>
              <a:t>ASLR</a:t>
            </a:r>
          </a:p>
          <a:p>
            <a:r>
              <a:rPr lang="it-IT" dirty="0" smtClean="0"/>
              <a:t>DEP</a:t>
            </a:r>
          </a:p>
          <a:p>
            <a:pPr lvl="1"/>
            <a:r>
              <a:rPr lang="it-IT" dirty="0" smtClean="0"/>
              <a:t>Last </a:t>
            </a:r>
            <a:r>
              <a:rPr lang="it-IT" dirty="0" err="1" smtClean="0"/>
              <a:t>frontier</a:t>
            </a:r>
            <a:r>
              <a:rPr lang="it-IT" dirty="0" smtClean="0"/>
              <a:t> of </a:t>
            </a:r>
            <a:r>
              <a:rPr lang="it-IT" dirty="0" err="1" smtClean="0"/>
              <a:t>attacks</a:t>
            </a:r>
            <a:r>
              <a:rPr lang="it-IT" dirty="0" smtClean="0"/>
              <a:t>: Return </a:t>
            </a:r>
            <a:r>
              <a:rPr lang="it-IT" dirty="0" err="1" smtClean="0"/>
              <a:t>Oriented</a:t>
            </a:r>
            <a:r>
              <a:rPr lang="it-IT" dirty="0" smtClean="0"/>
              <a:t> Programming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19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chemeClr val="bg2"/>
                </a:solidFill>
                <a:latin typeface="Tahoma" pitchFamily="34" charset="0"/>
              </a:defRPr>
            </a:lvl1pPr>
            <a:lvl2pPr marL="1176313" indent="-452428">
              <a:defRPr sz="3800">
                <a:solidFill>
                  <a:schemeClr val="bg2"/>
                </a:solidFill>
                <a:latin typeface="Tahoma" pitchFamily="34" charset="0"/>
              </a:defRPr>
            </a:lvl2pPr>
            <a:lvl3pPr marL="1809712" indent="-361942">
              <a:defRPr sz="3800">
                <a:solidFill>
                  <a:schemeClr val="bg2"/>
                </a:solidFill>
                <a:latin typeface="Tahoma" pitchFamily="34" charset="0"/>
              </a:defRPr>
            </a:lvl3pPr>
            <a:lvl4pPr marL="2533597" indent="-361942">
              <a:defRPr sz="3800">
                <a:solidFill>
                  <a:schemeClr val="bg2"/>
                </a:solidFill>
                <a:latin typeface="Tahoma" pitchFamily="34" charset="0"/>
              </a:defRPr>
            </a:lvl4pPr>
            <a:lvl5pPr marL="3257481" indent="-361942">
              <a:defRPr sz="3800">
                <a:solidFill>
                  <a:schemeClr val="bg2"/>
                </a:solidFill>
                <a:latin typeface="Tahoma" pitchFamily="34" charset="0"/>
              </a:defRPr>
            </a:lvl5pPr>
            <a:lvl6pPr marL="3981366" indent="-3619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3800">
                <a:solidFill>
                  <a:schemeClr val="bg2"/>
                </a:solidFill>
                <a:latin typeface="Tahoma" pitchFamily="34" charset="0"/>
              </a:defRPr>
            </a:lvl6pPr>
            <a:lvl7pPr marL="4705251" indent="-3619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3800">
                <a:solidFill>
                  <a:schemeClr val="bg2"/>
                </a:solidFill>
                <a:latin typeface="Tahoma" pitchFamily="34" charset="0"/>
              </a:defRPr>
            </a:lvl7pPr>
            <a:lvl8pPr marL="5429136" indent="-3619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3800">
                <a:solidFill>
                  <a:schemeClr val="bg2"/>
                </a:solidFill>
                <a:latin typeface="Tahoma" pitchFamily="34" charset="0"/>
              </a:defRPr>
            </a:lvl8pPr>
            <a:lvl9pPr marL="6153020" indent="-3619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38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r>
              <a:rPr lang="en-US" sz="1900">
                <a:latin typeface="Arial" charset="0"/>
              </a:rPr>
              <a:t>slide </a:t>
            </a:r>
            <a:fld id="{21824721-9CE5-415A-9C81-9E453FBCECFC}" type="slidenum">
              <a:rPr lang="en-US" sz="1900">
                <a:latin typeface="Arial" charset="0"/>
              </a:rPr>
              <a:pPr/>
              <a:t>25</a:t>
            </a:fld>
            <a:endParaRPr lang="en-US" sz="1900">
              <a:latin typeface="Arial" charset="0"/>
            </a:endParaRPr>
          </a:p>
        </p:txBody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034" y="2447713"/>
            <a:ext cx="13609108" cy="7809371"/>
          </a:xfrm>
          <a:noFill/>
        </p:spPr>
        <p:txBody>
          <a:bodyPr>
            <a:noAutofit/>
          </a:bodyPr>
          <a:lstStyle/>
          <a:p>
            <a:r>
              <a:rPr lang="en-US" sz="4400" dirty="0" smtClean="0"/>
              <a:t>Embed </a:t>
            </a:r>
            <a:r>
              <a:rPr lang="en-US" sz="4400" dirty="0" smtClean="0">
                <a:solidFill>
                  <a:srgbClr val="C00000"/>
                </a:solidFill>
              </a:rPr>
              <a:t>“canaries” (stack cookies) </a:t>
            </a:r>
            <a:r>
              <a:rPr lang="en-US" sz="4400" dirty="0" smtClean="0"/>
              <a:t>in stack frames and verify their integrity prior to function return</a:t>
            </a:r>
          </a:p>
          <a:p>
            <a:pPr lvl="1"/>
            <a:r>
              <a:rPr lang="en-US" sz="3600" dirty="0" smtClean="0"/>
              <a:t>Any overflow of local variables will damage the canary</a:t>
            </a:r>
          </a:p>
          <a:p>
            <a:pPr lvl="1"/>
            <a:endParaRPr lang="en-US" sz="3600" dirty="0" smtClean="0"/>
          </a:p>
          <a:p>
            <a:pPr lvl="1"/>
            <a:endParaRPr lang="en-US" sz="3600" dirty="0" smtClean="0"/>
          </a:p>
          <a:p>
            <a:pPr lvl="1"/>
            <a:endParaRPr lang="en-US" sz="3600" dirty="0" smtClean="0"/>
          </a:p>
          <a:p>
            <a:pPr lvl="1">
              <a:buFontTx/>
              <a:buNone/>
            </a:pPr>
            <a:endParaRPr lang="en-US" sz="3600" dirty="0" smtClean="0"/>
          </a:p>
          <a:p>
            <a:pPr>
              <a:lnSpc>
                <a:spcPct val="90000"/>
              </a:lnSpc>
            </a:pPr>
            <a:r>
              <a:rPr lang="en-US" sz="4400" dirty="0" smtClean="0"/>
              <a:t>Choose random canary string on program start</a:t>
            </a:r>
          </a:p>
          <a:p>
            <a:pPr lvl="1"/>
            <a:r>
              <a:rPr lang="en-US" sz="3600" dirty="0" smtClean="0"/>
              <a:t>Attacker can’t guess what the value of canary will be</a:t>
            </a:r>
          </a:p>
          <a:p>
            <a:r>
              <a:rPr lang="en-US" sz="4400" dirty="0" smtClean="0"/>
              <a:t>Terminator canary: “\0”, newline, linefeed, EOF</a:t>
            </a:r>
          </a:p>
          <a:p>
            <a:pPr lvl="1"/>
            <a:r>
              <a:rPr lang="en-US" sz="3600" dirty="0" smtClean="0"/>
              <a:t>String functions like </a:t>
            </a:r>
            <a:r>
              <a:rPr lang="en-US" sz="3600" dirty="0" err="1" smtClean="0"/>
              <a:t>strcpy</a:t>
            </a:r>
            <a:r>
              <a:rPr lang="en-US" sz="3600" dirty="0" smtClean="0"/>
              <a:t> won’t copy beyond “\0”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659836" y="349674"/>
            <a:ext cx="13369403" cy="1398693"/>
          </a:xfrm>
        </p:spPr>
        <p:txBody>
          <a:bodyPr/>
          <a:lstStyle/>
          <a:p>
            <a:r>
              <a:rPr lang="en-US" smtClean="0"/>
              <a:t>Run-Time Checking: StackGuard</a:t>
            </a:r>
          </a:p>
        </p:txBody>
      </p:sp>
      <p:sp>
        <p:nvSpPr>
          <p:cNvPr id="6149" name="Line 4"/>
          <p:cNvSpPr>
            <a:spLocks noChangeShapeType="1"/>
          </p:cNvSpPr>
          <p:nvPr/>
        </p:nvSpPr>
        <p:spPr bwMode="auto">
          <a:xfrm>
            <a:off x="618596" y="4941565"/>
            <a:ext cx="117533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44777" tIns="72388" rIns="144777" bIns="72388"/>
          <a:lstStyle/>
          <a:p>
            <a:endParaRPr lang="it-IT"/>
          </a:p>
        </p:txBody>
      </p:sp>
      <p:sp>
        <p:nvSpPr>
          <p:cNvPr id="6150" name="Line 5"/>
          <p:cNvSpPr>
            <a:spLocks noChangeShapeType="1"/>
          </p:cNvSpPr>
          <p:nvPr/>
        </p:nvSpPr>
        <p:spPr bwMode="auto">
          <a:xfrm>
            <a:off x="618596" y="5990585"/>
            <a:ext cx="117533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44777" tIns="72388" rIns="144777" bIns="72388"/>
          <a:lstStyle/>
          <a:p>
            <a:endParaRPr lang="it-IT"/>
          </a:p>
        </p:txBody>
      </p:sp>
      <p:sp>
        <p:nvSpPr>
          <p:cNvPr id="6151" name="AutoShape 6"/>
          <p:cNvSpPr>
            <a:spLocks noChangeArrowheads="1"/>
          </p:cNvSpPr>
          <p:nvPr/>
        </p:nvSpPr>
        <p:spPr bwMode="auto">
          <a:xfrm>
            <a:off x="12580681" y="5077550"/>
            <a:ext cx="1193398" cy="921787"/>
          </a:xfrm>
          <a:prstGeom prst="wedgeRectCallout">
            <a:avLst>
              <a:gd name="adj1" fmla="val -69292"/>
              <a:gd name="adj2" fmla="val -1524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144777" tIns="72388" rIns="144777" bIns="72388"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2800"/>
              <a:t>Top of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800"/>
              <a:t>stack</a:t>
            </a:r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1002642" y="4941565"/>
            <a:ext cx="3711575" cy="1049020"/>
          </a:xfrm>
          <a:prstGeom prst="rect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144777" tIns="72388" rIns="144777" bIns="72388" anchor="ctr"/>
          <a:lstStyle/>
          <a:p>
            <a:pPr algn="ctr">
              <a:buFontTx/>
              <a:buNone/>
            </a:pPr>
            <a:r>
              <a:rPr lang="en-US">
                <a:solidFill>
                  <a:schemeClr val="tx1"/>
                </a:solidFill>
              </a:rPr>
              <a:t>buf</a:t>
            </a:r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6577736" y="4941565"/>
            <a:ext cx="1211417" cy="1049020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144777" tIns="72388" rIns="144777" bIns="72388" anchor="ctr"/>
          <a:lstStyle/>
          <a:p>
            <a:pPr algn="ctr">
              <a:buFontTx/>
              <a:buNone/>
            </a:pPr>
            <a:r>
              <a:rPr lang="en-US">
                <a:solidFill>
                  <a:schemeClr val="tx1"/>
                </a:solidFill>
              </a:rPr>
              <a:t>sfp</a:t>
            </a: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7814928" y="4941565"/>
            <a:ext cx="1211417" cy="1049020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144777" tIns="72388" rIns="144777" bIns="72388" anchor="ctr"/>
          <a:lstStyle/>
          <a:p>
            <a:pPr algn="ctr">
              <a:lnSpc>
                <a:spcPct val="60000"/>
              </a:lnSpc>
              <a:buFontTx/>
              <a:buNone/>
            </a:pPr>
            <a:r>
              <a:rPr lang="en-US" sz="3200"/>
              <a:t>ret</a:t>
            </a:r>
          </a:p>
          <a:p>
            <a:pPr algn="ctr">
              <a:lnSpc>
                <a:spcPct val="60000"/>
              </a:lnSpc>
              <a:buFontTx/>
              <a:buNone/>
            </a:pPr>
            <a:r>
              <a:rPr lang="en-US" sz="3200"/>
              <a:t>addr</a:t>
            </a:r>
          </a:p>
        </p:txBody>
      </p:sp>
      <p:sp>
        <p:nvSpPr>
          <p:cNvPr id="6155" name="AutoShape 10"/>
          <p:cNvSpPr>
            <a:spLocks/>
          </p:cNvSpPr>
          <p:nvPr/>
        </p:nvSpPr>
        <p:spPr bwMode="auto">
          <a:xfrm rot="5400000">
            <a:off x="2741871" y="4542625"/>
            <a:ext cx="233116" cy="3464137"/>
          </a:xfrm>
          <a:prstGeom prst="rightBrace">
            <a:avLst>
              <a:gd name="adj1" fmla="val 116667"/>
              <a:gd name="adj2" fmla="val 49995"/>
            </a:avLst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44777" tIns="72388" rIns="144777" bIns="72388" anchor="ctr"/>
          <a:lstStyle/>
          <a:p>
            <a:endParaRPr lang="it-IT"/>
          </a:p>
        </p:txBody>
      </p:sp>
      <p:sp>
        <p:nvSpPr>
          <p:cNvPr id="6156" name="AutoShape 11"/>
          <p:cNvSpPr>
            <a:spLocks noChangeArrowheads="1"/>
          </p:cNvSpPr>
          <p:nvPr/>
        </p:nvSpPr>
        <p:spPr bwMode="auto">
          <a:xfrm>
            <a:off x="1864264" y="6391252"/>
            <a:ext cx="2189375" cy="492438"/>
          </a:xfrm>
          <a:prstGeom prst="wedgeRectCallout">
            <a:avLst>
              <a:gd name="adj1" fmla="val -69292"/>
              <a:gd name="adj2" fmla="val -1524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144777" tIns="72388" rIns="144777" bIns="72388"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2500"/>
              <a:t>Local variables</a:t>
            </a:r>
          </a:p>
        </p:txBody>
      </p:sp>
      <p:sp>
        <p:nvSpPr>
          <p:cNvPr id="6157" name="AutoShape 12"/>
          <p:cNvSpPr>
            <a:spLocks/>
          </p:cNvSpPr>
          <p:nvPr/>
        </p:nvSpPr>
        <p:spPr bwMode="auto">
          <a:xfrm rot="5400000">
            <a:off x="7053999" y="5656098"/>
            <a:ext cx="233116" cy="1237192"/>
          </a:xfrm>
          <a:prstGeom prst="rightBrace">
            <a:avLst>
              <a:gd name="adj1" fmla="val 41667"/>
              <a:gd name="adj2" fmla="val 49995"/>
            </a:avLst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44777" tIns="72388" rIns="144777" bIns="72388" anchor="ctr"/>
          <a:lstStyle/>
          <a:p>
            <a:endParaRPr lang="it-IT"/>
          </a:p>
        </p:txBody>
      </p:sp>
      <p:sp>
        <p:nvSpPr>
          <p:cNvPr id="6158" name="AutoShape 13"/>
          <p:cNvSpPr>
            <a:spLocks noChangeArrowheads="1"/>
          </p:cNvSpPr>
          <p:nvPr/>
        </p:nvSpPr>
        <p:spPr bwMode="auto">
          <a:xfrm>
            <a:off x="6600023" y="6383967"/>
            <a:ext cx="1272522" cy="760204"/>
          </a:xfrm>
          <a:prstGeom prst="wedgeRectCallout">
            <a:avLst>
              <a:gd name="adj1" fmla="val -77032"/>
              <a:gd name="adj2" fmla="val -1541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144777" tIns="72388" rIns="144777" bIns="72388">
            <a:spAutoFit/>
          </a:bodyPr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US" sz="1900"/>
              <a:t>Pointer to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lang="en-US" sz="1900"/>
              <a:t>previous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lang="en-US" sz="1900"/>
              <a:t>frame</a:t>
            </a:r>
          </a:p>
        </p:txBody>
      </p:sp>
      <p:sp>
        <p:nvSpPr>
          <p:cNvPr id="6159" name="Rectangle 14" descr="20%"/>
          <p:cNvSpPr>
            <a:spLocks noChangeArrowheads="1"/>
          </p:cNvSpPr>
          <p:nvPr/>
        </p:nvSpPr>
        <p:spPr bwMode="auto">
          <a:xfrm>
            <a:off x="9155218" y="5058123"/>
            <a:ext cx="2103226" cy="815904"/>
          </a:xfrm>
          <a:prstGeom prst="rect">
            <a:avLst/>
          </a:prstGeom>
          <a:pattFill prst="pct20">
            <a:fgClr>
              <a:schemeClr val="tx1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144777" tIns="72388" rIns="144777" bIns="72388" anchor="ctr"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2200" i="1"/>
              <a:t>Frame of the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200" i="1"/>
              <a:t>calling function</a:t>
            </a:r>
          </a:p>
        </p:txBody>
      </p:sp>
      <p:sp>
        <p:nvSpPr>
          <p:cNvPr id="6160" name="AutoShape 15"/>
          <p:cNvSpPr>
            <a:spLocks/>
          </p:cNvSpPr>
          <p:nvPr/>
        </p:nvSpPr>
        <p:spPr bwMode="auto">
          <a:xfrm rot="5400000">
            <a:off x="8291190" y="5779817"/>
            <a:ext cx="233116" cy="989753"/>
          </a:xfrm>
          <a:prstGeom prst="rightBrace">
            <a:avLst>
              <a:gd name="adj1" fmla="val 33333"/>
              <a:gd name="adj2" fmla="val 49995"/>
            </a:avLst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44777" tIns="72388" rIns="144777" bIns="72388" anchor="ctr"/>
          <a:lstStyle/>
          <a:p>
            <a:endParaRPr lang="it-IT"/>
          </a:p>
        </p:txBody>
      </p:sp>
      <p:sp>
        <p:nvSpPr>
          <p:cNvPr id="6161" name="AutoShape 16"/>
          <p:cNvSpPr>
            <a:spLocks noChangeArrowheads="1"/>
          </p:cNvSpPr>
          <p:nvPr/>
        </p:nvSpPr>
        <p:spPr bwMode="auto">
          <a:xfrm>
            <a:off x="7820941" y="6371826"/>
            <a:ext cx="1519000" cy="760204"/>
          </a:xfrm>
          <a:prstGeom prst="wedgeRectCallout">
            <a:avLst>
              <a:gd name="adj1" fmla="val -75486"/>
              <a:gd name="adj2" fmla="val -15412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144777" tIns="72388" rIns="144777" bIns="72388">
            <a:spAutoFit/>
          </a:bodyPr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US" sz="1900"/>
              <a:t>Return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lang="en-US" sz="1900"/>
              <a:t>execution to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lang="en-US" sz="1900"/>
              <a:t>this address</a:t>
            </a:r>
          </a:p>
        </p:txBody>
      </p:sp>
      <p:sp>
        <p:nvSpPr>
          <p:cNvPr id="6162" name="Freeform 17"/>
          <p:cNvSpPr>
            <a:spLocks/>
          </p:cNvSpPr>
          <p:nvPr/>
        </p:nvSpPr>
        <p:spPr bwMode="auto">
          <a:xfrm>
            <a:off x="7265924" y="4618602"/>
            <a:ext cx="2090338" cy="514797"/>
          </a:xfrm>
          <a:custGeom>
            <a:avLst/>
            <a:gdLst>
              <a:gd name="T0" fmla="*/ 0 w 811"/>
              <a:gd name="T1" fmla="*/ 2147483647 h 212"/>
              <a:gd name="T2" fmla="*/ 2147483647 w 811"/>
              <a:gd name="T3" fmla="*/ 0 h 212"/>
              <a:gd name="T4" fmla="*/ 2147483647 w 811"/>
              <a:gd name="T5" fmla="*/ 2147483647 h 212"/>
              <a:gd name="T6" fmla="*/ 0 60000 65536"/>
              <a:gd name="T7" fmla="*/ 0 60000 65536"/>
              <a:gd name="T8" fmla="*/ 0 60000 65536"/>
              <a:gd name="T9" fmla="*/ 0 w 811"/>
              <a:gd name="T10" fmla="*/ 0 h 212"/>
              <a:gd name="T11" fmla="*/ 811 w 811"/>
              <a:gd name="T12" fmla="*/ 212 h 2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1" h="212">
                <a:moveTo>
                  <a:pt x="0" y="212"/>
                </a:moveTo>
                <a:cubicBezTo>
                  <a:pt x="71" y="177"/>
                  <a:pt x="292" y="0"/>
                  <a:pt x="427" y="0"/>
                </a:cubicBezTo>
                <a:cubicBezTo>
                  <a:pt x="562" y="0"/>
                  <a:pt x="731" y="166"/>
                  <a:pt x="811" y="21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44777" tIns="72388" rIns="144777" bIns="72388"/>
          <a:lstStyle/>
          <a:p>
            <a:endParaRPr lang="it-IT"/>
          </a:p>
        </p:txBody>
      </p:sp>
      <p:sp>
        <p:nvSpPr>
          <p:cNvPr id="6163" name="Rectangle 18"/>
          <p:cNvSpPr>
            <a:spLocks noChangeArrowheads="1"/>
          </p:cNvSpPr>
          <p:nvPr/>
        </p:nvSpPr>
        <p:spPr bwMode="auto">
          <a:xfrm>
            <a:off x="4714217" y="4778869"/>
            <a:ext cx="1830013" cy="1282136"/>
          </a:xfrm>
          <a:prstGeom prst="rect">
            <a:avLst/>
          </a:prstGeom>
          <a:solidFill>
            <a:srgbClr val="FF0000"/>
          </a:solidFill>
          <a:ln w="28575" algn="ctr">
            <a:solidFill>
              <a:srgbClr val="FF0000"/>
            </a:solidFill>
            <a:miter lim="800000"/>
            <a:headEnd type="none" w="lg" len="lg"/>
            <a:tailEnd type="none" w="lg" len="lg"/>
          </a:ln>
        </p:spPr>
        <p:txBody>
          <a:bodyPr wrap="none" lIns="144777" tIns="72388" rIns="144777" bIns="72388" anchor="ctr"/>
          <a:lstStyle/>
          <a:p>
            <a:pPr algn="ctr">
              <a:buFontTx/>
              <a:buNone/>
            </a:pPr>
            <a:r>
              <a:rPr lang="en-US">
                <a:solidFill>
                  <a:schemeClr val="tx1"/>
                </a:solidFill>
              </a:rPr>
              <a:t>canary</a:t>
            </a:r>
          </a:p>
        </p:txBody>
      </p:sp>
    </p:spTree>
    <p:extLst>
      <p:ext uri="{BB962C8B-B14F-4D97-AF65-F5344CB8AC3E}">
        <p14:creationId xmlns:p14="http://schemas.microsoft.com/office/powerpoint/2010/main" val="222156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Defeating </a:t>
            </a:r>
            <a:r>
              <a:rPr lang="en-US" dirty="0" err="1" smtClean="0"/>
              <a:t>StackGuard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315" y="2447713"/>
            <a:ext cx="13361670" cy="2331156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Suppose program contains </a:t>
            </a:r>
            <a:r>
              <a:rPr lang="en-US" smtClean="0">
                <a:solidFill>
                  <a:srgbClr val="7030A0"/>
                </a:solidFill>
              </a:rPr>
              <a:t>strcpy(dst,buf)</a:t>
            </a:r>
            <a:r>
              <a:rPr lang="en-US" smtClean="0"/>
              <a:t> where attacker controls both dst and buf</a:t>
            </a:r>
          </a:p>
          <a:p>
            <a:pPr lvl="1"/>
            <a:r>
              <a:rPr lang="en-US" smtClean="0"/>
              <a:t>Example: dst is a local pointer variable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800">
                <a:solidFill>
                  <a:schemeClr val="bg2"/>
                </a:solidFill>
                <a:latin typeface="Tahoma" pitchFamily="34" charset="0"/>
              </a:defRPr>
            </a:lvl1pPr>
            <a:lvl2pPr marL="1176313" indent="-452428">
              <a:defRPr sz="3800">
                <a:solidFill>
                  <a:schemeClr val="bg2"/>
                </a:solidFill>
                <a:latin typeface="Tahoma" pitchFamily="34" charset="0"/>
              </a:defRPr>
            </a:lvl2pPr>
            <a:lvl3pPr marL="1809712" indent="-361942">
              <a:defRPr sz="3800">
                <a:solidFill>
                  <a:schemeClr val="bg2"/>
                </a:solidFill>
                <a:latin typeface="Tahoma" pitchFamily="34" charset="0"/>
              </a:defRPr>
            </a:lvl3pPr>
            <a:lvl4pPr marL="2533597" indent="-361942">
              <a:defRPr sz="3800">
                <a:solidFill>
                  <a:schemeClr val="bg2"/>
                </a:solidFill>
                <a:latin typeface="Tahoma" pitchFamily="34" charset="0"/>
              </a:defRPr>
            </a:lvl4pPr>
            <a:lvl5pPr marL="3257481" indent="-361942">
              <a:defRPr sz="3800">
                <a:solidFill>
                  <a:schemeClr val="bg2"/>
                </a:solidFill>
                <a:latin typeface="Tahoma" pitchFamily="34" charset="0"/>
              </a:defRPr>
            </a:lvl5pPr>
            <a:lvl6pPr marL="3981366" indent="-3619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3800">
                <a:solidFill>
                  <a:schemeClr val="bg2"/>
                </a:solidFill>
                <a:latin typeface="Tahoma" pitchFamily="34" charset="0"/>
              </a:defRPr>
            </a:lvl6pPr>
            <a:lvl7pPr marL="4705251" indent="-3619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3800">
                <a:solidFill>
                  <a:schemeClr val="bg2"/>
                </a:solidFill>
                <a:latin typeface="Tahoma" pitchFamily="34" charset="0"/>
              </a:defRPr>
            </a:lvl7pPr>
            <a:lvl8pPr marL="5429136" indent="-3619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3800">
                <a:solidFill>
                  <a:schemeClr val="bg2"/>
                </a:solidFill>
                <a:latin typeface="Tahoma" pitchFamily="34" charset="0"/>
              </a:defRPr>
            </a:lvl8pPr>
            <a:lvl9pPr marL="6153020" indent="-36194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3800">
                <a:solidFill>
                  <a:schemeClr val="bg2"/>
                </a:solidFill>
                <a:latin typeface="Tahoma" pitchFamily="34" charset="0"/>
              </a:defRPr>
            </a:lvl9pPr>
          </a:lstStyle>
          <a:p>
            <a:r>
              <a:rPr lang="en-US" sz="1900">
                <a:latin typeface="Arial" charset="0"/>
              </a:rPr>
              <a:t>slide </a:t>
            </a:r>
            <a:fld id="{992C2BF1-7C3A-4BBB-BA5D-2ACFC638EE33}" type="slidenum">
              <a:rPr lang="en-US" sz="1900">
                <a:latin typeface="Arial" charset="0"/>
              </a:rPr>
              <a:pPr/>
              <a:t>26</a:t>
            </a:fld>
            <a:endParaRPr lang="en-US" sz="1900">
              <a:latin typeface="Arial" charset="0"/>
            </a:endParaRPr>
          </a:p>
        </p:txBody>
      </p:sp>
      <p:sp>
        <p:nvSpPr>
          <p:cNvPr id="8197" name="Line 4"/>
          <p:cNvSpPr>
            <a:spLocks noChangeShapeType="1"/>
          </p:cNvSpPr>
          <p:nvPr/>
        </p:nvSpPr>
        <p:spPr bwMode="auto">
          <a:xfrm>
            <a:off x="371157" y="5291238"/>
            <a:ext cx="1373282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44777" tIns="72388" rIns="144777" bIns="72388"/>
          <a:lstStyle/>
          <a:p>
            <a:endParaRPr lang="it-IT"/>
          </a:p>
        </p:txBody>
      </p:sp>
      <p:sp>
        <p:nvSpPr>
          <p:cNvPr id="8198" name="Line 5"/>
          <p:cNvSpPr>
            <a:spLocks noChangeShapeType="1"/>
          </p:cNvSpPr>
          <p:nvPr/>
        </p:nvSpPr>
        <p:spPr bwMode="auto">
          <a:xfrm>
            <a:off x="371157" y="6340258"/>
            <a:ext cx="1373282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44777" tIns="72388" rIns="144777" bIns="72388"/>
          <a:lstStyle/>
          <a:p>
            <a:endParaRPr lang="it-IT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866034" y="5291238"/>
            <a:ext cx="6062239" cy="1049020"/>
          </a:xfrm>
          <a:prstGeom prst="rect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144777" tIns="72388" rIns="144777" bIns="72388" anchor="ctr"/>
          <a:lstStyle/>
          <a:p>
            <a:pPr algn="ctr">
              <a:buFontTx/>
              <a:buNone/>
            </a:pPr>
            <a:r>
              <a:rPr lang="en-US">
                <a:solidFill>
                  <a:schemeClr val="tx1"/>
                </a:solidFill>
              </a:rPr>
              <a:t>buf</a:t>
            </a: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9905267" y="5291238"/>
            <a:ext cx="1211417" cy="1049020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144777" tIns="72388" rIns="144777" bIns="72388" anchor="ctr"/>
          <a:lstStyle/>
          <a:p>
            <a:pPr algn="ctr">
              <a:buFontTx/>
              <a:buNone/>
            </a:pPr>
            <a:r>
              <a:rPr lang="en-US">
                <a:solidFill>
                  <a:schemeClr val="tx1"/>
                </a:solidFill>
              </a:rPr>
              <a:t>sfp</a:t>
            </a:r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11142459" y="5291238"/>
            <a:ext cx="1211417" cy="1049020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144777" tIns="72388" rIns="144777" bIns="72388" anchor="ctr"/>
          <a:lstStyle/>
          <a:p>
            <a:pPr algn="ctr">
              <a:lnSpc>
                <a:spcPct val="120000"/>
              </a:lnSpc>
              <a:buFontTx/>
              <a:buNone/>
            </a:pPr>
            <a:r>
              <a:rPr lang="en-US" sz="3200"/>
              <a:t>RET</a:t>
            </a:r>
          </a:p>
        </p:txBody>
      </p:sp>
      <p:sp>
        <p:nvSpPr>
          <p:cNvPr id="8202" name="AutoShape 9"/>
          <p:cNvSpPr>
            <a:spLocks/>
          </p:cNvSpPr>
          <p:nvPr/>
        </p:nvSpPr>
        <p:spPr bwMode="auto">
          <a:xfrm rot="5400000">
            <a:off x="11618721" y="6032359"/>
            <a:ext cx="233116" cy="989753"/>
          </a:xfrm>
          <a:prstGeom prst="rightBrace">
            <a:avLst>
              <a:gd name="adj1" fmla="val 33333"/>
              <a:gd name="adj2" fmla="val 49995"/>
            </a:avLst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44777" tIns="72388" rIns="144777" bIns="72388" anchor="ctr"/>
          <a:lstStyle/>
          <a:p>
            <a:endParaRPr lang="it-IT"/>
          </a:p>
        </p:txBody>
      </p:sp>
      <p:sp>
        <p:nvSpPr>
          <p:cNvPr id="8203" name="AutoShape 10"/>
          <p:cNvSpPr>
            <a:spLocks noChangeArrowheads="1"/>
          </p:cNvSpPr>
          <p:nvPr/>
        </p:nvSpPr>
        <p:spPr bwMode="auto">
          <a:xfrm>
            <a:off x="10661255" y="6714214"/>
            <a:ext cx="2245993" cy="555533"/>
          </a:xfrm>
          <a:prstGeom prst="wedgeRectCallout">
            <a:avLst>
              <a:gd name="adj1" fmla="val -75486"/>
              <a:gd name="adj2" fmla="val -15412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 lIns="144777" tIns="72388" rIns="144777" bIns="72388">
            <a:spAutoFit/>
          </a:bodyPr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n-US" sz="1900"/>
              <a:t>Return execution to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lang="en-US" sz="1900"/>
              <a:t>this address</a:t>
            </a:r>
          </a:p>
        </p:txBody>
      </p:sp>
      <p:sp>
        <p:nvSpPr>
          <p:cNvPr id="8204" name="Rectangle 11"/>
          <p:cNvSpPr>
            <a:spLocks noChangeArrowheads="1"/>
          </p:cNvSpPr>
          <p:nvPr/>
        </p:nvSpPr>
        <p:spPr bwMode="auto">
          <a:xfrm>
            <a:off x="8041746" y="5128542"/>
            <a:ext cx="1830013" cy="1282136"/>
          </a:xfrm>
          <a:prstGeom prst="rect">
            <a:avLst/>
          </a:prstGeom>
          <a:solidFill>
            <a:srgbClr val="FF0000"/>
          </a:solidFill>
          <a:ln w="28575" algn="ctr">
            <a:solidFill>
              <a:srgbClr val="FF0000"/>
            </a:solidFill>
            <a:miter lim="800000"/>
            <a:headEnd type="none" w="lg" len="lg"/>
            <a:tailEnd type="none" w="lg" len="lg"/>
          </a:ln>
        </p:spPr>
        <p:txBody>
          <a:bodyPr wrap="none" lIns="144777" tIns="72388" rIns="144777" bIns="72388" anchor="ctr"/>
          <a:lstStyle/>
          <a:p>
            <a:pPr algn="ctr">
              <a:buFontTx/>
              <a:buNone/>
            </a:pPr>
            <a:r>
              <a:rPr lang="en-US">
                <a:solidFill>
                  <a:schemeClr val="tx1"/>
                </a:solidFill>
              </a:rPr>
              <a:t>canary</a:t>
            </a:r>
          </a:p>
        </p:txBody>
      </p:sp>
      <p:sp>
        <p:nvSpPr>
          <p:cNvPr id="8205" name="Rectangle 12"/>
          <p:cNvSpPr>
            <a:spLocks noChangeArrowheads="1"/>
          </p:cNvSpPr>
          <p:nvPr/>
        </p:nvSpPr>
        <p:spPr bwMode="auto">
          <a:xfrm>
            <a:off x="6680835" y="5291238"/>
            <a:ext cx="1360911" cy="1049020"/>
          </a:xfrm>
          <a:prstGeom prst="rect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144777" tIns="72388" rIns="144777" bIns="72388" anchor="ctr"/>
          <a:lstStyle/>
          <a:p>
            <a:pPr algn="ctr">
              <a:buFontTx/>
              <a:buNone/>
            </a:pPr>
            <a:r>
              <a:rPr lang="en-US">
                <a:solidFill>
                  <a:schemeClr val="tx1"/>
                </a:solidFill>
              </a:rPr>
              <a:t>dst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71157" y="7605395"/>
            <a:ext cx="13732828" cy="1282136"/>
            <a:chOff x="144" y="3072"/>
            <a:chExt cx="5328" cy="528"/>
          </a:xfrm>
        </p:grpSpPr>
        <p:sp>
          <p:nvSpPr>
            <p:cNvPr id="8217" name="Line 15"/>
            <p:cNvSpPr>
              <a:spLocks noChangeShapeType="1"/>
            </p:cNvSpPr>
            <p:nvPr/>
          </p:nvSpPr>
          <p:spPr bwMode="auto">
            <a:xfrm>
              <a:off x="144" y="3139"/>
              <a:ext cx="53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218" name="Line 16"/>
            <p:cNvSpPr>
              <a:spLocks noChangeShapeType="1"/>
            </p:cNvSpPr>
            <p:nvPr/>
          </p:nvSpPr>
          <p:spPr bwMode="auto">
            <a:xfrm>
              <a:off x="144" y="3571"/>
              <a:ext cx="53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219" name="Rectangle 17"/>
            <p:cNvSpPr>
              <a:spLocks noChangeArrowheads="1"/>
            </p:cNvSpPr>
            <p:nvPr/>
          </p:nvSpPr>
          <p:spPr bwMode="auto">
            <a:xfrm>
              <a:off x="3843" y="3139"/>
              <a:ext cx="470" cy="432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sfp</a:t>
              </a:r>
            </a:p>
          </p:txBody>
        </p:sp>
        <p:sp>
          <p:nvSpPr>
            <p:cNvPr id="8220" name="Rectangle 18"/>
            <p:cNvSpPr>
              <a:spLocks noChangeArrowheads="1"/>
            </p:cNvSpPr>
            <p:nvPr/>
          </p:nvSpPr>
          <p:spPr bwMode="auto">
            <a:xfrm>
              <a:off x="4323" y="3139"/>
              <a:ext cx="470" cy="432"/>
            </a:xfrm>
            <a:prstGeom prst="rect">
              <a:avLst/>
            </a:prstGeom>
            <a:solidFill>
              <a:schemeClr val="accent1"/>
            </a:solidFill>
            <a:ln w="28575" algn="ctr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buFontTx/>
                <a:buNone/>
              </a:pPr>
              <a:r>
                <a:rPr lang="en-US" sz="3200"/>
                <a:t>RET</a:t>
              </a:r>
            </a:p>
          </p:txBody>
        </p:sp>
        <p:sp>
          <p:nvSpPr>
            <p:cNvPr id="8221" name="Rectangle 19"/>
            <p:cNvSpPr>
              <a:spLocks noChangeArrowheads="1"/>
            </p:cNvSpPr>
            <p:nvPr/>
          </p:nvSpPr>
          <p:spPr bwMode="auto">
            <a:xfrm>
              <a:off x="3120" y="3072"/>
              <a:ext cx="710" cy="528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canary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866034" y="7508265"/>
            <a:ext cx="6062239" cy="1308847"/>
            <a:chOff x="336" y="3032"/>
            <a:chExt cx="2352" cy="539"/>
          </a:xfrm>
        </p:grpSpPr>
        <p:sp>
          <p:nvSpPr>
            <p:cNvPr id="8215" name="Rectangle 21"/>
            <p:cNvSpPr>
              <a:spLocks noChangeArrowheads="1"/>
            </p:cNvSpPr>
            <p:nvPr/>
          </p:nvSpPr>
          <p:spPr bwMode="auto">
            <a:xfrm>
              <a:off x="336" y="3139"/>
              <a:ext cx="2352" cy="432"/>
            </a:xfrm>
            <a:prstGeom prst="rect">
              <a:avLst/>
            </a:prstGeom>
            <a:solidFill>
              <a:srgbClr val="FFCCCC"/>
            </a:solidFill>
            <a:ln w="28575" algn="ctr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buFontTx/>
                <a:buNone/>
              </a:pPr>
              <a:r>
                <a:rPr lang="en-US" sz="3200"/>
                <a:t>BadPointer, </a:t>
              </a:r>
              <a:r>
                <a:rPr lang="en-US" sz="3200">
                  <a:solidFill>
                    <a:srgbClr val="FF0000"/>
                  </a:solidFill>
                </a:rPr>
                <a:t>attack code</a:t>
              </a:r>
            </a:p>
          </p:txBody>
        </p:sp>
        <p:sp>
          <p:nvSpPr>
            <p:cNvPr id="8216" name="Freeform 22"/>
            <p:cNvSpPr>
              <a:spLocks/>
            </p:cNvSpPr>
            <p:nvPr/>
          </p:nvSpPr>
          <p:spPr bwMode="auto">
            <a:xfrm>
              <a:off x="816" y="3032"/>
              <a:ext cx="720" cy="252"/>
            </a:xfrm>
            <a:custGeom>
              <a:avLst/>
              <a:gdLst>
                <a:gd name="T0" fmla="*/ 0 w 958"/>
                <a:gd name="T1" fmla="*/ 192 h 252"/>
                <a:gd name="T2" fmla="*/ 2 w 958"/>
                <a:gd name="T3" fmla="*/ 0 h 252"/>
                <a:gd name="T4" fmla="*/ 23 w 958"/>
                <a:gd name="T5" fmla="*/ 1 h 252"/>
                <a:gd name="T6" fmla="*/ 24 w 958"/>
                <a:gd name="T7" fmla="*/ 252 h 2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8"/>
                <a:gd name="T13" fmla="*/ 0 h 252"/>
                <a:gd name="T14" fmla="*/ 958 w 958"/>
                <a:gd name="T15" fmla="*/ 252 h 2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8" h="252">
                  <a:moveTo>
                    <a:pt x="0" y="192"/>
                  </a:moveTo>
                  <a:lnTo>
                    <a:pt x="2" y="0"/>
                  </a:lnTo>
                  <a:lnTo>
                    <a:pt x="952" y="1"/>
                  </a:lnTo>
                  <a:lnTo>
                    <a:pt x="958" y="25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629224" y="7459699"/>
            <a:ext cx="6000379" cy="1898920"/>
            <a:chOff x="2184" y="3012"/>
            <a:chExt cx="2328" cy="782"/>
          </a:xfrm>
        </p:grpSpPr>
        <p:sp>
          <p:nvSpPr>
            <p:cNvPr id="8212" name="Rectangle 24" descr="Large checker board"/>
            <p:cNvSpPr>
              <a:spLocks noChangeArrowheads="1"/>
            </p:cNvSpPr>
            <p:nvPr/>
          </p:nvSpPr>
          <p:spPr bwMode="auto">
            <a:xfrm>
              <a:off x="2592" y="3139"/>
              <a:ext cx="528" cy="432"/>
            </a:xfrm>
            <a:prstGeom prst="rect">
              <a:avLst/>
            </a:prstGeom>
            <a:pattFill prst="lgCheck">
              <a:fgClr>
                <a:srgbClr val="FFCCCC"/>
              </a:fgClr>
              <a:bgClr>
                <a:srgbClr val="FFFFFF"/>
              </a:bgClr>
            </a:pattFill>
            <a:ln w="28575" algn="ctr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buFontTx/>
                <a:buNone/>
              </a:pPr>
              <a:r>
                <a:rPr lang="en-US" sz="3200"/>
                <a:t>&amp;RET</a:t>
              </a:r>
            </a:p>
          </p:txBody>
        </p:sp>
        <p:sp>
          <p:nvSpPr>
            <p:cNvPr id="8213" name="AutoShape 25"/>
            <p:cNvSpPr>
              <a:spLocks noChangeArrowheads="1"/>
            </p:cNvSpPr>
            <p:nvPr/>
          </p:nvSpPr>
          <p:spPr bwMode="auto">
            <a:xfrm>
              <a:off x="2184" y="3648"/>
              <a:ext cx="1953" cy="146"/>
            </a:xfrm>
            <a:prstGeom prst="wedgeRectCallout">
              <a:avLst>
                <a:gd name="adj1" fmla="val -20898"/>
                <a:gd name="adj2" fmla="val -128824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buFontTx/>
                <a:buNone/>
              </a:pPr>
              <a:r>
                <a:rPr lang="en-US" sz="1900"/>
                <a:t>Overwrite destination of strcpy with RET position</a:t>
              </a:r>
            </a:p>
          </p:txBody>
        </p:sp>
        <p:sp>
          <p:nvSpPr>
            <p:cNvPr id="8214" name="Freeform 26"/>
            <p:cNvSpPr>
              <a:spLocks/>
            </p:cNvSpPr>
            <p:nvPr/>
          </p:nvSpPr>
          <p:spPr bwMode="auto">
            <a:xfrm>
              <a:off x="2880" y="3012"/>
              <a:ext cx="1632" cy="252"/>
            </a:xfrm>
            <a:custGeom>
              <a:avLst/>
              <a:gdLst>
                <a:gd name="T0" fmla="*/ 0 w 958"/>
                <a:gd name="T1" fmla="*/ 192 h 252"/>
                <a:gd name="T2" fmla="*/ 1835 w 958"/>
                <a:gd name="T3" fmla="*/ 0 h 252"/>
                <a:gd name="T4" fmla="*/ 968981 w 958"/>
                <a:gd name="T5" fmla="*/ 1 h 252"/>
                <a:gd name="T6" fmla="*/ 974890 w 958"/>
                <a:gd name="T7" fmla="*/ 252 h 2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8"/>
                <a:gd name="T13" fmla="*/ 0 h 252"/>
                <a:gd name="T14" fmla="*/ 958 w 958"/>
                <a:gd name="T15" fmla="*/ 252 h 2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8" h="252">
                  <a:moveTo>
                    <a:pt x="0" y="192"/>
                  </a:moveTo>
                  <a:lnTo>
                    <a:pt x="2" y="0"/>
                  </a:lnTo>
                  <a:lnTo>
                    <a:pt x="952" y="1"/>
                  </a:lnTo>
                  <a:lnTo>
                    <a:pt x="958" y="25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4026028" y="8596136"/>
            <a:ext cx="9304713" cy="1340414"/>
            <a:chOff x="1562" y="3480"/>
            <a:chExt cx="3610" cy="552"/>
          </a:xfrm>
        </p:grpSpPr>
        <p:sp>
          <p:nvSpPr>
            <p:cNvPr id="8210" name="AutoShape 28"/>
            <p:cNvSpPr>
              <a:spLocks noChangeArrowheads="1"/>
            </p:cNvSpPr>
            <p:nvPr/>
          </p:nvSpPr>
          <p:spPr bwMode="auto">
            <a:xfrm>
              <a:off x="4478" y="3687"/>
              <a:ext cx="694" cy="255"/>
            </a:xfrm>
            <a:prstGeom prst="wedgeRectCallout">
              <a:avLst>
                <a:gd name="adj1" fmla="val -20903"/>
                <a:gd name="adj2" fmla="val -128824"/>
              </a:avLst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buFontTx/>
                <a:buNone/>
              </a:pPr>
              <a:r>
                <a:rPr lang="en-US" sz="1900"/>
                <a:t>strcpy will copy </a:t>
              </a:r>
            </a:p>
            <a:p>
              <a:pPr algn="ctr">
                <a:lnSpc>
                  <a:spcPct val="90000"/>
                </a:lnSpc>
                <a:buFontTx/>
                <a:buNone/>
              </a:pPr>
              <a:r>
                <a:rPr lang="en-US" sz="1900"/>
                <a:t>BadPointer here</a:t>
              </a:r>
            </a:p>
          </p:txBody>
        </p:sp>
        <p:sp>
          <p:nvSpPr>
            <p:cNvPr id="8211" name="Freeform 29"/>
            <p:cNvSpPr>
              <a:spLocks/>
            </p:cNvSpPr>
            <p:nvPr/>
          </p:nvSpPr>
          <p:spPr bwMode="auto">
            <a:xfrm>
              <a:off x="1562" y="3480"/>
              <a:ext cx="2902" cy="552"/>
            </a:xfrm>
            <a:custGeom>
              <a:avLst/>
              <a:gdLst>
                <a:gd name="T0" fmla="*/ 2902 w 2902"/>
                <a:gd name="T1" fmla="*/ 0 h 552"/>
                <a:gd name="T2" fmla="*/ 2624 w 2902"/>
                <a:gd name="T3" fmla="*/ 552 h 552"/>
                <a:gd name="T4" fmla="*/ 0 w 2902"/>
                <a:gd name="T5" fmla="*/ 546 h 552"/>
                <a:gd name="T6" fmla="*/ 0 w 2902"/>
                <a:gd name="T7" fmla="*/ 0 h 5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02"/>
                <a:gd name="T13" fmla="*/ 0 h 552"/>
                <a:gd name="T14" fmla="*/ 2902 w 2902"/>
                <a:gd name="T15" fmla="*/ 552 h 5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02" h="552">
                  <a:moveTo>
                    <a:pt x="2902" y="0"/>
                  </a:moveTo>
                  <a:lnTo>
                    <a:pt x="2624" y="552"/>
                  </a:lnTo>
                  <a:lnTo>
                    <a:pt x="0" y="546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70512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Online Memory Debugging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Cheat</a:t>
            </a:r>
            <a:r>
              <a:rPr lang="it-IT" dirty="0" smtClean="0"/>
              <a:t> Engine </a:t>
            </a:r>
          </a:p>
          <a:p>
            <a:r>
              <a:rPr lang="it-IT" dirty="0" smtClean="0"/>
              <a:t>http</a:t>
            </a:r>
            <a:r>
              <a:rPr lang="it-IT" dirty="0"/>
              <a:t>://armorgames.com/play/12141/kingdom-rush</a:t>
            </a:r>
          </a:p>
        </p:txBody>
      </p:sp>
    </p:spTree>
    <p:extLst>
      <p:ext uri="{BB962C8B-B14F-4D97-AF65-F5344CB8AC3E}">
        <p14:creationId xmlns:p14="http://schemas.microsoft.com/office/powerpoint/2010/main" val="164711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rra">
  <a:themeElements>
    <a:clrScheme name="Terra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erra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rra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2197</TotalTime>
  <Words>247</Words>
  <Application>Microsoft Office PowerPoint</Application>
  <PresentationFormat>Personalizzato</PresentationFormat>
  <Paragraphs>110</Paragraphs>
  <Slides>47</Slides>
  <Notes>44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47</vt:i4>
      </vt:variant>
    </vt:vector>
  </HeadingPairs>
  <TitlesOfParts>
    <vt:vector size="48" baseType="lpstr">
      <vt:lpstr>Terra</vt:lpstr>
      <vt:lpstr>Software Integrity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From 32 bit to 64</vt:lpstr>
      <vt:lpstr>Presentazione standard di PowerPoint</vt:lpstr>
      <vt:lpstr>Presentazione standard di PowerPoint</vt:lpstr>
      <vt:lpstr>Presentazione standard di PowerPoint</vt:lpstr>
      <vt:lpstr>Buffer overflow</vt:lpstr>
      <vt:lpstr>What is Buffer Overflow</vt:lpstr>
      <vt:lpstr>CounterMeasureS</vt:lpstr>
      <vt:lpstr>Run-Time Checking: StackGuard</vt:lpstr>
      <vt:lpstr>Defeating StackGuard</vt:lpstr>
      <vt:lpstr>Online Memory Debugging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kali</dc:creator>
  <cp:lastModifiedBy>AgelinBee</cp:lastModifiedBy>
  <cp:revision>17</cp:revision>
  <dcterms:created xsi:type="dcterms:W3CDTF">2013-05-27T10:09:57Z</dcterms:created>
  <dcterms:modified xsi:type="dcterms:W3CDTF">2015-05-13T12:05:22Z</dcterms:modified>
</cp:coreProperties>
</file>