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0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0086C-E2FB-894D-90B9-916FBD16C633}" type="datetimeFigureOut">
              <a:rPr lang="en-US" smtClean="0"/>
              <a:t>2014/05/13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140B7-935D-B34D-868A-3F8B4185B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60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Picture from http://</a:t>
            </a:r>
            <a:r>
              <a:rPr lang="en-GB" dirty="0" err="1" smtClean="0"/>
              <a:t>www.xnvx.com</a:t>
            </a:r>
            <a:r>
              <a:rPr lang="en-GB" dirty="0" smtClean="0"/>
              <a:t>/data/media/87/</a:t>
            </a:r>
            <a:r>
              <a:rPr lang="en-GB" dirty="0" err="1" smtClean="0"/>
              <a:t>Bleeding_Heart_By_Elpartydiablo.jpg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140B7-935D-B34D-868A-3F8B4185B06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683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</a:t>
            </a:r>
            <a:r>
              <a:rPr lang="en-GB" dirty="0" err="1" smtClean="0"/>
              <a:t>xkcd.com</a:t>
            </a:r>
            <a:r>
              <a:rPr lang="en-GB" dirty="0" smtClean="0"/>
              <a:t>/1354/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140B7-935D-B34D-868A-3F8B4185B06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67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51000" y="0"/>
            <a:ext cx="584028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89"/>
            <a:ext cx="7772400" cy="1470025"/>
          </a:xfrm>
        </p:spPr>
        <p:txBody>
          <a:bodyPr/>
          <a:lstStyle>
            <a:lvl1pPr>
              <a:defRPr>
                <a:effectLst>
                  <a:glow rad="101600">
                    <a:schemeClr val="bg1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005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D8B0-BD20-FB46-9939-9C5CCF88B82F}" type="datetimeFigureOut">
              <a:rPr lang="en-US" smtClean="0"/>
              <a:t>2014/05/13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74EB-2842-7E49-A0FE-29E2249CE2CF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logo-transparent-small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91357" cy="91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3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D8B0-BD20-FB46-9939-9C5CCF88B82F}" type="datetimeFigureOut">
              <a:rPr lang="en-US" smtClean="0"/>
              <a:t>2014/05/13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74EB-2842-7E49-A0FE-29E2249CE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8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D8B0-BD20-FB46-9939-9C5CCF88B82F}" type="datetimeFigureOut">
              <a:rPr lang="en-US" smtClean="0"/>
              <a:t>2014/05/13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74EB-2842-7E49-A0FE-29E2249CE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53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D8B0-BD20-FB46-9939-9C5CCF88B82F}" type="datetimeFigureOut">
              <a:rPr lang="en-US" smtClean="0"/>
              <a:t>2014/05/13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74EB-2842-7E49-A0FE-29E2249CE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25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D8B0-BD20-FB46-9939-9C5CCF88B82F}" type="datetimeFigureOut">
              <a:rPr lang="en-US" smtClean="0"/>
              <a:t>2014/05/13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74EB-2842-7E49-A0FE-29E2249CE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D8B0-BD20-FB46-9939-9C5CCF88B82F}" type="datetimeFigureOut">
              <a:rPr lang="en-US" smtClean="0"/>
              <a:t>2014/05/13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74EB-2842-7E49-A0FE-29E2249CE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50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D8B0-BD20-FB46-9939-9C5CCF88B82F}" type="datetimeFigureOut">
              <a:rPr lang="en-US" smtClean="0"/>
              <a:t>2014/05/13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74EB-2842-7E49-A0FE-29E2249CE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93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D8B0-BD20-FB46-9939-9C5CCF88B82F}" type="datetimeFigureOut">
              <a:rPr lang="en-US" smtClean="0"/>
              <a:t>2014/05/13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74EB-2842-7E49-A0FE-29E2249CE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00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D8B0-BD20-FB46-9939-9C5CCF88B82F}" type="datetimeFigureOut">
              <a:rPr lang="en-US" smtClean="0"/>
              <a:t>2014/05/13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74EB-2842-7E49-A0FE-29E2249CE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5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D8B0-BD20-FB46-9939-9C5CCF88B82F}" type="datetimeFigureOut">
              <a:rPr lang="en-US" smtClean="0"/>
              <a:t>2014/05/13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74EB-2842-7E49-A0FE-29E2249CE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43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D8B0-BD20-FB46-9939-9C5CCF88B82F}" type="datetimeFigureOut">
              <a:rPr lang="en-US" smtClean="0"/>
              <a:t>2014/05/13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74EB-2842-7E49-A0FE-29E2249CE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08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9000"/>
          </a:blip>
          <a:stretch>
            <a:fillRect/>
          </a:stretch>
        </p:blipFill>
        <p:spPr>
          <a:xfrm>
            <a:off x="1651000" y="0"/>
            <a:ext cx="584028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8D8B0-BD20-FB46-9939-9C5CCF88B82F}" type="datetimeFigureOut">
              <a:rPr lang="en-US" smtClean="0"/>
              <a:t>2014/05/13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674EB-2842-7E49-A0FE-29E2249CE2CF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logo-transparent-small.png"/>
          <p:cNvPicPr>
            <a:picLocks noChangeAspect="1"/>
          </p:cNvPicPr>
          <p:nvPr userDrawn="1"/>
        </p:nvPicPr>
        <p:blipFill>
          <a:blip r:embed="rId14" cstate="print">
            <a:alphaModFix amt="29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118987" cy="9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1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glow rad="101600">
              <a:schemeClr val="bg1">
                <a:alpha val="75000"/>
              </a:schemeClr>
            </a:glo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effectLst>
            <a:glow rad="101600">
              <a:schemeClr val="bg1">
                <a:alpha val="75000"/>
              </a:schemeClr>
            </a:glo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effectLst>
            <a:glow rad="101600">
              <a:schemeClr val="bg1">
                <a:alpha val="75000"/>
              </a:schemeClr>
            </a:glow>
          </a:effectLst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effectLst>
            <a:glow rad="101600">
              <a:schemeClr val="bg1">
                <a:alpha val="75000"/>
              </a:schemeClr>
            </a:glow>
          </a:effectLst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effectLst>
            <a:glow rad="101600">
              <a:schemeClr val="bg1">
                <a:alpha val="75000"/>
              </a:schemeClr>
            </a:glow>
          </a:effectLst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effectLst>
            <a:glow rad="101600">
              <a:schemeClr val="bg1">
                <a:alpha val="75000"/>
              </a:schemeClr>
            </a:glo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ools.ietf.org/html/rfc6520" TargetMode="Externa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799600">
            <a:off x="928011" y="1779142"/>
            <a:ext cx="7772400" cy="1470025"/>
          </a:xfrm>
        </p:spPr>
        <p:txBody>
          <a:bodyPr>
            <a:prstTxWarp prst="textArchUp">
              <a:avLst>
                <a:gd name="adj" fmla="val 11538912"/>
              </a:avLst>
            </a:prstTxWarp>
            <a:normAutofit fontScale="90000"/>
          </a:bodyPr>
          <a:lstStyle/>
          <a:p>
            <a:r>
              <a:rPr lang="en-GB" dirty="0" smtClean="0">
                <a:effectLst>
                  <a:glow rad="101600">
                    <a:schemeClr val="bg1">
                      <a:alpha val="85000"/>
                    </a:schemeClr>
                  </a:glow>
                </a:effectLst>
              </a:rPr>
              <a:t/>
            </a:r>
            <a:br>
              <a:rPr lang="en-GB" dirty="0" smtClean="0">
                <a:effectLst>
                  <a:glow rad="101600">
                    <a:schemeClr val="bg1">
                      <a:alpha val="85000"/>
                    </a:schemeClr>
                  </a:glow>
                </a:effectLst>
              </a:rPr>
            </a:br>
            <a:r>
              <a:rPr lang="en-GB" dirty="0" err="1" smtClean="0">
                <a:effectLst>
                  <a:glow rad="101600">
                    <a:schemeClr val="bg1">
                      <a:alpha val="85000"/>
                    </a:schemeClr>
                  </a:glow>
                </a:effectLst>
              </a:rPr>
              <a:t>Heartbleed</a:t>
            </a:r>
            <a:r>
              <a:rPr lang="en-GB" dirty="0" smtClean="0">
                <a:effectLst>
                  <a:glow rad="101600">
                    <a:schemeClr val="bg1">
                      <a:alpha val="85000"/>
                    </a:schemeClr>
                  </a:glow>
                </a:effectLst>
              </a:rPr>
              <a:t/>
            </a:r>
            <a:br>
              <a:rPr lang="en-GB" dirty="0" smtClean="0">
                <a:effectLst>
                  <a:glow rad="101600">
                    <a:schemeClr val="bg1">
                      <a:alpha val="85000"/>
                    </a:schemeClr>
                  </a:glow>
                </a:effectLst>
              </a:rPr>
            </a:br>
            <a:endParaRPr lang="en-GB" dirty="0">
              <a:effectLst>
                <a:glow rad="101600">
                  <a:schemeClr val="bg1">
                    <a:alpha val="85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339150">
            <a:off x="1287488" y="3920765"/>
            <a:ext cx="6400800" cy="1752600"/>
          </a:xfrm>
        </p:spPr>
        <p:txBody>
          <a:bodyPr>
            <a:prstTxWarp prst="textArchDown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ISC2 Gauteng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61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Meanwhile ….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05" y="1323554"/>
            <a:ext cx="8708803" cy="5114761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#</a:t>
            </a:r>
            <a:r>
              <a:rPr lang="en-GB" dirty="0" err="1" smtClean="0"/>
              <a:t>heartbleedvirus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Bruce </a:t>
            </a:r>
            <a:r>
              <a:rPr lang="en-GB" dirty="0" err="1" smtClean="0"/>
              <a:t>Schneier</a:t>
            </a:r>
            <a:endParaRPr lang="en-GB" dirty="0" smtClean="0"/>
          </a:p>
          <a:p>
            <a:pPr lvl="1"/>
            <a:r>
              <a:rPr lang="en-GB" dirty="0" smtClean="0"/>
              <a:t>“</a:t>
            </a:r>
            <a:r>
              <a:rPr lang="en-GB" dirty="0"/>
              <a:t>On the scale of 1 to 10, this is an 11</a:t>
            </a:r>
            <a:r>
              <a:rPr lang="en-GB" dirty="0" smtClean="0"/>
              <a:t>.”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I’m not Vulnerable, the scanner said so!</a:t>
            </a:r>
          </a:p>
          <a:p>
            <a:endParaRPr lang="en-GB" dirty="0" smtClean="0"/>
          </a:p>
          <a:p>
            <a:r>
              <a:rPr lang="en-GB" dirty="0" smtClean="0"/>
              <a:t>Claims of NSA backdoor bogey men</a:t>
            </a:r>
          </a:p>
          <a:p>
            <a:endParaRPr lang="en-GB" dirty="0" smtClean="0"/>
          </a:p>
          <a:p>
            <a:r>
              <a:rPr lang="en-GB" dirty="0" smtClean="0"/>
              <a:t>EVERYBODY CHANGE ALL YOUR PASSWORDS!</a:t>
            </a:r>
          </a:p>
          <a:p>
            <a:pPr lvl="1"/>
            <a:r>
              <a:rPr lang="en-GB" dirty="0" smtClean="0"/>
              <a:t>NO WAIT, CHANGE THEM AGAIN!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387" y="151275"/>
            <a:ext cx="2396722" cy="31936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45630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Bad Was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Masscan</a:t>
            </a:r>
            <a:r>
              <a:rPr lang="en-GB" dirty="0" smtClean="0"/>
              <a:t> (Robert Graham)</a:t>
            </a:r>
          </a:p>
          <a:p>
            <a:pPr lvl="1"/>
            <a:r>
              <a:rPr lang="en-GB" dirty="0" smtClean="0"/>
              <a:t>615 268 / 28 581 134</a:t>
            </a:r>
          </a:p>
          <a:p>
            <a:pPr lvl="1"/>
            <a:r>
              <a:rPr lang="en-GB" dirty="0" smtClean="0"/>
              <a:t> After one month 318 239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Our clients</a:t>
            </a:r>
          </a:p>
          <a:p>
            <a:pPr lvl="1"/>
            <a:r>
              <a:rPr lang="en-GB" dirty="0" smtClean="0"/>
              <a:t>1.8% when it broke</a:t>
            </a:r>
          </a:p>
          <a:p>
            <a:pPr lvl="1"/>
            <a:r>
              <a:rPr lang="en-GB" dirty="0" smtClean="0"/>
              <a:t>Offered free “complete” scan</a:t>
            </a:r>
          </a:p>
          <a:p>
            <a:pPr lvl="1"/>
            <a:r>
              <a:rPr lang="en-GB" dirty="0" smtClean="0"/>
              <a:t>24 / 224 186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9470" y="2635400"/>
            <a:ext cx="3309955" cy="19418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18538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Tactical Defence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Fix the </a:t>
            </a:r>
            <a:r>
              <a:rPr lang="en-GB" dirty="0" err="1" smtClean="0"/>
              <a:t>Vuln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383556" cy="4540086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Patch it</a:t>
            </a:r>
          </a:p>
          <a:p>
            <a:pPr lvl="1"/>
            <a:r>
              <a:rPr lang="en-GB" dirty="0" err="1" smtClean="0"/>
              <a:t>OpenSSL</a:t>
            </a:r>
            <a:r>
              <a:rPr lang="en-GB" dirty="0" smtClean="0"/>
              <a:t> &gt;= 1.0.1g</a:t>
            </a:r>
          </a:p>
          <a:p>
            <a:pPr lvl="1"/>
            <a:r>
              <a:rPr lang="en-GB" dirty="0" smtClean="0"/>
              <a:t>Old versions </a:t>
            </a:r>
            <a:r>
              <a:rPr lang="en-GB" dirty="0" smtClean="0"/>
              <a:t>&lt; </a:t>
            </a:r>
            <a:r>
              <a:rPr lang="en-GB" dirty="0" smtClean="0"/>
              <a:t>1.0.1 unaffected</a:t>
            </a:r>
          </a:p>
          <a:p>
            <a:endParaRPr lang="en-GB" dirty="0"/>
          </a:p>
          <a:p>
            <a:r>
              <a:rPr lang="en-GB" dirty="0" smtClean="0"/>
              <a:t>Disable it</a:t>
            </a:r>
          </a:p>
          <a:p>
            <a:pPr lvl="1"/>
            <a:r>
              <a:rPr lang="en-GB" dirty="0" smtClean="0"/>
              <a:t>Firewall, VPN?</a:t>
            </a:r>
          </a:p>
          <a:p>
            <a:endParaRPr lang="en-GB" dirty="0"/>
          </a:p>
          <a:p>
            <a:r>
              <a:rPr lang="en-GB" dirty="0" smtClean="0"/>
              <a:t>Reconfigure it</a:t>
            </a:r>
          </a:p>
          <a:p>
            <a:pPr lvl="1"/>
            <a:r>
              <a:rPr lang="en-GB" dirty="0" smtClean="0"/>
              <a:t>Disable heartbeats</a:t>
            </a:r>
          </a:p>
          <a:p>
            <a:pPr lvl="1"/>
            <a:r>
              <a:rPr lang="en-GB" dirty="0" smtClean="0"/>
              <a:t>Enable Perfect Forward Secrecy</a:t>
            </a:r>
          </a:p>
          <a:p>
            <a:pPr lvl="1"/>
            <a:endParaRPr lang="en-GB" dirty="0"/>
          </a:p>
          <a:p>
            <a:r>
              <a:rPr lang="en-GB" dirty="0" smtClean="0"/>
              <a:t>IDS </a:t>
            </a:r>
            <a:r>
              <a:rPr lang="en-GB" dirty="0" smtClean="0"/>
              <a:t>it?</a:t>
            </a:r>
            <a:endParaRPr lang="en-GB" dirty="0" smtClean="0"/>
          </a:p>
          <a:p>
            <a:pPr lvl="1"/>
            <a:r>
              <a:rPr lang="en-GB" dirty="0" smtClean="0"/>
              <a:t>Do not rely on this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 smtClean="0"/>
              <a:t>Cleanup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4540086"/>
          </a:xfrm>
        </p:spPr>
        <p:txBody>
          <a:bodyPr/>
          <a:lstStyle/>
          <a:p>
            <a:r>
              <a:rPr lang="en-GB" dirty="0" smtClean="0"/>
              <a:t>Change certificates</a:t>
            </a:r>
          </a:p>
          <a:p>
            <a:pPr lvl="1"/>
            <a:r>
              <a:rPr lang="en-GB" dirty="0" smtClean="0"/>
              <a:t>Revoke the old ones</a:t>
            </a:r>
          </a:p>
          <a:p>
            <a:pPr lvl="1"/>
            <a:endParaRPr lang="en-GB" dirty="0"/>
          </a:p>
          <a:p>
            <a:r>
              <a:rPr lang="en-GB" dirty="0" smtClean="0"/>
              <a:t>Reset sessions</a:t>
            </a:r>
          </a:p>
          <a:p>
            <a:pPr lvl="1"/>
            <a:r>
              <a:rPr lang="en-GB" dirty="0" smtClean="0"/>
              <a:t>i.e. invalidate all cookies</a:t>
            </a:r>
          </a:p>
          <a:p>
            <a:pPr lvl="1"/>
            <a:endParaRPr lang="en-GB" dirty="0"/>
          </a:p>
          <a:p>
            <a:r>
              <a:rPr lang="en-GB" dirty="0" smtClean="0"/>
              <a:t>Change passwords</a:t>
            </a:r>
          </a:p>
          <a:p>
            <a:pPr lvl="1"/>
            <a:r>
              <a:rPr lang="en-GB" dirty="0" smtClean="0"/>
              <a:t>Only affected user-stores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2821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Defence in Depth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0day shouldn’t ruin your day</a:t>
            </a:r>
          </a:p>
          <a:p>
            <a:pPr lvl="1"/>
            <a:r>
              <a:rPr lang="en-GB" dirty="0" smtClean="0"/>
              <a:t>But this one was tricky</a:t>
            </a:r>
          </a:p>
          <a:p>
            <a:pPr lvl="1"/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Early alerting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</a:t>
            </a:r>
            <a:r>
              <a:rPr lang="en-GB" dirty="0" smtClean="0"/>
              <a:t>esponse procedures (IR)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Ability to act quickly (</a:t>
            </a:r>
            <a:r>
              <a:rPr lang="en-GB" dirty="0" err="1" smtClean="0"/>
              <a:t>devsecops</a:t>
            </a:r>
            <a:r>
              <a:rPr lang="en-GB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Avoid heterogeneity/monocultures?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134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State of </a:t>
            </a:r>
            <a:r>
              <a:rPr lang="en-GB" dirty="0" err="1" smtClean="0"/>
              <a:t>OpenSSL’s</a:t>
            </a:r>
            <a:r>
              <a:rPr lang="en-GB" dirty="0" smtClean="0"/>
              <a:t> Future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Massive amount of legacy code</a:t>
            </a:r>
          </a:p>
          <a:p>
            <a:r>
              <a:rPr lang="en-GB" dirty="0" smtClean="0"/>
              <a:t>Incredibly complex to maintain</a:t>
            </a:r>
          </a:p>
          <a:p>
            <a:pPr lvl="1"/>
            <a:r>
              <a:rPr lang="en-GB" dirty="0" smtClean="0"/>
              <a:t>2 people effectively doing most of it</a:t>
            </a:r>
          </a:p>
          <a:p>
            <a:r>
              <a:rPr lang="en-GB" dirty="0" smtClean="0"/>
              <a:t>C considered harmful today</a:t>
            </a:r>
          </a:p>
          <a:p>
            <a:pPr lvl="1"/>
            <a:r>
              <a:rPr lang="en-GB" dirty="0" smtClean="0"/>
              <a:t>Pointer arithmetic makes problems</a:t>
            </a:r>
          </a:p>
          <a:p>
            <a:r>
              <a:rPr lang="en-GB" dirty="0" smtClean="0"/>
              <a:t>FIPS certification dangerous</a:t>
            </a:r>
          </a:p>
          <a:p>
            <a:pPr lvl="1"/>
            <a:r>
              <a:rPr lang="en-GB" dirty="0" smtClean="0"/>
              <a:t>Certifies bad crypto &amp; bad implementations</a:t>
            </a:r>
          </a:p>
          <a:p>
            <a:r>
              <a:rPr lang="en-GB" dirty="0" err="1"/>
              <a:t>OpenBSD’s</a:t>
            </a:r>
            <a:r>
              <a:rPr lang="en-GB" dirty="0"/>
              <a:t> </a:t>
            </a:r>
            <a:r>
              <a:rPr lang="en-GB" dirty="0" err="1"/>
              <a:t>OpenSSL</a:t>
            </a:r>
            <a:r>
              <a:rPr lang="en-GB" dirty="0"/>
              <a:t> rampage -&gt; </a:t>
            </a:r>
            <a:r>
              <a:rPr lang="en-GB" dirty="0" err="1" smtClean="0"/>
              <a:t>LibreSSL</a:t>
            </a:r>
            <a:endParaRPr lang="en-GB" dirty="0" smtClean="0"/>
          </a:p>
          <a:p>
            <a:r>
              <a:rPr lang="en-GB" dirty="0" err="1" smtClean="0"/>
              <a:t>OpenSSL</a:t>
            </a:r>
            <a:r>
              <a:rPr lang="en-GB" dirty="0" smtClean="0"/>
              <a:t> just got a ton of funding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608" y="2291984"/>
            <a:ext cx="2299217" cy="15404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05053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Eye Openers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We thought </a:t>
            </a:r>
            <a:r>
              <a:rPr lang="en-GB" dirty="0" err="1" smtClean="0"/>
              <a:t>OpenSSL</a:t>
            </a:r>
            <a:r>
              <a:rPr lang="en-GB" dirty="0" smtClean="0"/>
              <a:t> was okay</a:t>
            </a:r>
          </a:p>
          <a:p>
            <a:pPr lvl="1"/>
            <a:r>
              <a:rPr lang="en-GB" dirty="0" smtClean="0"/>
              <a:t>Ok, lots didn’t, but nobody did anything about it</a:t>
            </a:r>
          </a:p>
          <a:p>
            <a:pPr lvl="1"/>
            <a:r>
              <a:rPr lang="en-GB" dirty="0" smtClean="0"/>
              <a:t>We think lots of other things are ok</a:t>
            </a:r>
          </a:p>
          <a:p>
            <a:pPr lvl="1"/>
            <a:r>
              <a:rPr lang="en-GB" dirty="0" smtClean="0"/>
              <a:t>ESR’s Linus’ Law: “Given </a:t>
            </a:r>
            <a:r>
              <a:rPr lang="en-GB" dirty="0"/>
              <a:t>enough eyeballs, all </a:t>
            </a:r>
            <a:r>
              <a:rPr lang="en-GB" dirty="0" smtClean="0"/>
              <a:t>bugs are shallow”</a:t>
            </a:r>
          </a:p>
          <a:p>
            <a:r>
              <a:rPr lang="en-GB" dirty="0" smtClean="0"/>
              <a:t>But!</a:t>
            </a:r>
          </a:p>
          <a:p>
            <a:pPr lvl="1"/>
            <a:r>
              <a:rPr lang="en-GB" dirty="0" smtClean="0"/>
              <a:t>We found the bug</a:t>
            </a:r>
          </a:p>
          <a:p>
            <a:pPr lvl="1"/>
            <a:r>
              <a:rPr lang="en-GB" dirty="0" smtClean="0"/>
              <a:t>People actually patched it</a:t>
            </a:r>
          </a:p>
          <a:p>
            <a:r>
              <a:rPr lang="en-GB" dirty="0" smtClean="0"/>
              <a:t>Others</a:t>
            </a:r>
          </a:p>
          <a:p>
            <a:pPr lvl="1"/>
            <a:r>
              <a:rPr lang="en-GB" dirty="0" smtClean="0"/>
              <a:t>The rise of the branded bug</a:t>
            </a:r>
          </a:p>
          <a:p>
            <a:pPr lvl="1"/>
            <a:r>
              <a:rPr lang="en-GB" dirty="0" smtClean="0"/>
              <a:t>The trail of fakes</a:t>
            </a:r>
          </a:p>
          <a:p>
            <a:r>
              <a:rPr lang="en-GB" dirty="0"/>
              <a:t>Media still drives reactions</a:t>
            </a:r>
          </a:p>
          <a:p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753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 &amp; 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Hackerfantastic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Tool &amp; Presentation</a:t>
            </a:r>
          </a:p>
          <a:p>
            <a:r>
              <a:rPr lang="en-GB" dirty="0" err="1" smtClean="0"/>
              <a:t>Erratarob</a:t>
            </a:r>
            <a:endParaRPr lang="en-GB" dirty="0" smtClean="0"/>
          </a:p>
          <a:p>
            <a:pPr lvl="1"/>
            <a:r>
              <a:rPr lang="en-GB" dirty="0" smtClean="0"/>
              <a:t>Tool/s &amp; blogs</a:t>
            </a:r>
          </a:p>
          <a:p>
            <a:r>
              <a:rPr lang="en-GB" dirty="0" smtClean="0"/>
              <a:t>XKCD</a:t>
            </a:r>
          </a:p>
          <a:p>
            <a:pPr lvl="1"/>
            <a:r>
              <a:rPr lang="en-GB" dirty="0" smtClean="0"/>
              <a:t>Comics!</a:t>
            </a:r>
          </a:p>
          <a:p>
            <a:r>
              <a:rPr lang="en-GB" dirty="0" err="1" smtClean="0"/>
              <a:t>Elpartydiablo</a:t>
            </a:r>
            <a:r>
              <a:rPr lang="en-GB" dirty="0"/>
              <a:t> </a:t>
            </a:r>
            <a:r>
              <a:rPr lang="en-GB" dirty="0" smtClean="0"/>
              <a:t>&amp; </a:t>
            </a:r>
            <a:r>
              <a:rPr lang="en-GB" dirty="0" err="1" smtClean="0"/>
              <a:t>xnvx.com</a:t>
            </a:r>
            <a:endParaRPr lang="en-GB" dirty="0" smtClean="0"/>
          </a:p>
          <a:p>
            <a:pPr lvl="1"/>
            <a:r>
              <a:rPr lang="en-GB" dirty="0" smtClean="0"/>
              <a:t>Background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9498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whoami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GB" dirty="0" smtClean="0"/>
              <a:t>Dominic White</a:t>
            </a:r>
          </a:p>
          <a:p>
            <a:pPr marL="0" indent="0" algn="ctr">
              <a:buNone/>
            </a:pPr>
            <a:r>
              <a:rPr lang="en-GB" dirty="0" smtClean="0"/>
              <a:t>CTO @ SensePost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We</a:t>
            </a:r>
          </a:p>
          <a:p>
            <a:pPr marL="0" indent="0" algn="ctr">
              <a:buNone/>
            </a:pPr>
            <a:r>
              <a:rPr lang="en-GB" dirty="0" smtClean="0"/>
              <a:t>Hack | Build | Train | Scan</a:t>
            </a:r>
          </a:p>
          <a:p>
            <a:pPr marL="0" indent="0" algn="ctr">
              <a:buNone/>
            </a:pPr>
            <a:r>
              <a:rPr lang="en-GB" dirty="0" smtClean="0"/>
              <a:t>Stuff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@singe / @</a:t>
            </a:r>
            <a:r>
              <a:rPr lang="en-GB" dirty="0" err="1" smtClean="0"/>
              <a:t>sensepost</a:t>
            </a:r>
            <a:endParaRPr lang="en-GB" dirty="0" smtClean="0"/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err="1" smtClean="0"/>
              <a:t>dominic@sensepost.com</a:t>
            </a:r>
            <a:endParaRPr lang="en-GB" dirty="0" smtClean="0"/>
          </a:p>
          <a:p>
            <a:pPr marL="0" indent="0" algn="ctr">
              <a:buNone/>
            </a:pPr>
            <a:r>
              <a:rPr lang="en-GB" dirty="0"/>
              <a:t>i</a:t>
            </a:r>
            <a:r>
              <a:rPr lang="en-GB" dirty="0" smtClean="0"/>
              <a:t>nfo/research/job @</a:t>
            </a:r>
            <a:r>
              <a:rPr lang="en-GB" dirty="0" err="1" smtClean="0"/>
              <a:t>sensepost.com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5531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Happened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2486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 smtClean="0"/>
              <a:t>7 April 2014 </a:t>
            </a:r>
            <a:r>
              <a:rPr lang="en-GB" dirty="0" smtClean="0"/>
              <a:t>– Vulnerability announced to the world with a website, </a:t>
            </a:r>
            <a:r>
              <a:rPr lang="en-GB" b="1" dirty="0" err="1" smtClean="0"/>
              <a:t>OpenSSL</a:t>
            </a:r>
            <a:r>
              <a:rPr lang="en-GB" dirty="0" smtClean="0"/>
              <a:t> vulnerability announcement and new code release (1.0.1g)</a:t>
            </a:r>
          </a:p>
          <a:p>
            <a:pPr lvl="1"/>
            <a:r>
              <a:rPr lang="en-GB" dirty="0" smtClean="0"/>
              <a:t>Found by two groups; Google Security Team (Neel Mehta &amp; </a:t>
            </a:r>
            <a:r>
              <a:rPr lang="en-GB" dirty="0" err="1" smtClean="0"/>
              <a:t>Condenomicon</a:t>
            </a:r>
            <a:r>
              <a:rPr lang="en-GB" dirty="0" smtClean="0"/>
              <a:t>)</a:t>
            </a:r>
          </a:p>
          <a:p>
            <a:r>
              <a:rPr lang="en-GB" dirty="0" smtClean="0"/>
              <a:t>Told that </a:t>
            </a:r>
            <a:r>
              <a:rPr lang="en-GB" b="1" dirty="0" smtClean="0"/>
              <a:t>private keys </a:t>
            </a:r>
            <a:r>
              <a:rPr lang="en-GB" dirty="0" smtClean="0"/>
              <a:t>to SSL certificates could be exposed – uh oh</a:t>
            </a:r>
          </a:p>
          <a:p>
            <a:r>
              <a:rPr lang="en-GB" dirty="0" smtClean="0"/>
              <a:t>Operating systems had not packaged the new release, so </a:t>
            </a:r>
            <a:r>
              <a:rPr lang="en-GB" b="1" dirty="0" smtClean="0"/>
              <a:t>many were vulnerable</a:t>
            </a:r>
          </a:p>
          <a:p>
            <a:r>
              <a:rPr lang="en-GB" dirty="0" smtClean="0"/>
              <a:t>Many big name companies were vulnerable; Big Tech names, Banks, Law Enforcement, Intelligence Agencies</a:t>
            </a:r>
          </a:p>
          <a:p>
            <a:r>
              <a:rPr lang="en-GB" dirty="0" smtClean="0"/>
              <a:t>Online testers appeared, and were quickly swamped</a:t>
            </a:r>
          </a:p>
          <a:p>
            <a:r>
              <a:rPr lang="en-GB" b="1" dirty="0" smtClean="0"/>
              <a:t>But</a:t>
            </a:r>
            <a:r>
              <a:rPr lang="en-GB" dirty="0" smtClean="0"/>
              <a:t> ….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785" y="203200"/>
            <a:ext cx="11557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88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Vulnerability in a widely used </a:t>
            </a:r>
            <a:r>
              <a:rPr lang="en-GB" b="1" dirty="0" smtClean="0"/>
              <a:t>cryptographic</a:t>
            </a:r>
            <a:r>
              <a:rPr lang="en-GB" dirty="0" smtClean="0"/>
              <a:t> library</a:t>
            </a:r>
          </a:p>
          <a:p>
            <a:pPr lvl="1"/>
            <a:r>
              <a:rPr lang="en-GB" dirty="0" smtClean="0"/>
              <a:t>i.e. lots of </a:t>
            </a:r>
            <a:r>
              <a:rPr lang="en-GB" dirty="0"/>
              <a:t>U</a:t>
            </a:r>
            <a:r>
              <a:rPr lang="en-GB" dirty="0" smtClean="0"/>
              <a:t>nix things use this to do encryption</a:t>
            </a:r>
          </a:p>
          <a:p>
            <a:r>
              <a:rPr lang="en-GB" dirty="0" smtClean="0"/>
              <a:t>Vulnerability specific to SSL </a:t>
            </a:r>
            <a:r>
              <a:rPr lang="en-GB" b="1" dirty="0" smtClean="0"/>
              <a:t>Heartbeats</a:t>
            </a:r>
          </a:p>
          <a:p>
            <a:pPr lvl="1"/>
            <a:r>
              <a:rPr lang="en-GB" dirty="0" smtClean="0"/>
              <a:t>RFC 6520 </a:t>
            </a:r>
            <a:r>
              <a:rPr lang="en-GB" dirty="0" smtClean="0">
                <a:hlinkClick r:id="rId2"/>
              </a:rPr>
              <a:t>https://tools.ietf.org/html/rfc6520</a:t>
            </a:r>
            <a:endParaRPr lang="en-GB" dirty="0" smtClean="0"/>
          </a:p>
          <a:p>
            <a:r>
              <a:rPr lang="en-GB" dirty="0" smtClean="0"/>
              <a:t>Introduced on Dec 31 </a:t>
            </a:r>
            <a:r>
              <a:rPr lang="en-GB" b="1" dirty="0" smtClean="0"/>
              <a:t>2011</a:t>
            </a:r>
            <a:r>
              <a:rPr lang="en-GB" dirty="0" smtClean="0"/>
              <a:t> by Dr Stephen Henson</a:t>
            </a:r>
          </a:p>
          <a:p>
            <a:r>
              <a:rPr lang="en-GB" dirty="0" smtClean="0"/>
              <a:t>Allows you to read parts of a program </a:t>
            </a:r>
            <a:r>
              <a:rPr lang="en-GB" b="1" dirty="0" smtClean="0"/>
              <a:t>memory</a:t>
            </a:r>
          </a:p>
          <a:p>
            <a:pPr lvl="1"/>
            <a:r>
              <a:rPr lang="en-GB" dirty="0" smtClean="0"/>
              <a:t>Buffer Over Read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9944" y="5798186"/>
            <a:ext cx="3900895" cy="105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64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4-05-13 at 1.02.59 AM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553" b="-7553"/>
          <a:stretch>
            <a:fillRect/>
          </a:stretch>
        </p:blipFill>
        <p:spPr>
          <a:xfrm>
            <a:off x="457200" y="201198"/>
            <a:ext cx="8229600" cy="6488614"/>
          </a:xfrm>
        </p:spPr>
      </p:pic>
    </p:spTree>
    <p:extLst>
      <p:ext uri="{BB962C8B-B14F-4D97-AF65-F5344CB8AC3E}">
        <p14:creationId xmlns:p14="http://schemas.microsoft.com/office/powerpoint/2010/main" val="262547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4-05-13 at 1.03.07 A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904" b="-6904"/>
          <a:stretch>
            <a:fillRect/>
          </a:stretch>
        </p:blipFill>
        <p:spPr>
          <a:xfrm>
            <a:off x="457200" y="113174"/>
            <a:ext cx="8229600" cy="6450889"/>
          </a:xfrm>
        </p:spPr>
      </p:pic>
    </p:spTree>
    <p:extLst>
      <p:ext uri="{BB962C8B-B14F-4D97-AF65-F5344CB8AC3E}">
        <p14:creationId xmlns:p14="http://schemas.microsoft.com/office/powerpoint/2010/main" val="3259664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Extracting cookies &amp; private SSL keys from a vulnerable server</a:t>
            </a:r>
          </a:p>
        </p:txBody>
      </p:sp>
      <p:pic>
        <p:nvPicPr>
          <p:cNvPr id="4" name="Picture 3" descr="Screen Shot 2014-05-13 at 3.44.11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165" y="2905605"/>
            <a:ext cx="6890219" cy="310141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14742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does it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043" y="1600200"/>
            <a:ext cx="8469112" cy="4900989"/>
          </a:xfrm>
        </p:spPr>
        <p:txBody>
          <a:bodyPr>
            <a:normAutofit/>
          </a:bodyPr>
          <a:lstStyle/>
          <a:p>
            <a:r>
              <a:rPr lang="en-GB" dirty="0" err="1" smtClean="0"/>
              <a:t>OpenSSL</a:t>
            </a:r>
            <a:r>
              <a:rPr lang="en-GB" dirty="0" smtClean="0"/>
              <a:t> is just the library, the actual process is something like Apache, </a:t>
            </a:r>
            <a:r>
              <a:rPr lang="en-GB" dirty="0" err="1" smtClean="0"/>
              <a:t>Nginx</a:t>
            </a:r>
            <a:r>
              <a:rPr lang="en-GB" dirty="0" smtClean="0"/>
              <a:t>, Dovecot, Exim etc.</a:t>
            </a:r>
          </a:p>
          <a:p>
            <a:r>
              <a:rPr lang="en-GB" dirty="0" smtClean="0"/>
              <a:t>These processes have a HEAP, in which data used by the process is stored.</a:t>
            </a:r>
          </a:p>
          <a:p>
            <a:pPr lvl="1"/>
            <a:r>
              <a:rPr lang="en-GB" dirty="0" smtClean="0"/>
              <a:t>If the process is active, it changes a lot</a:t>
            </a:r>
          </a:p>
          <a:p>
            <a:r>
              <a:rPr lang="en-GB" dirty="0" smtClean="0"/>
              <a:t>Certificate private keys are made up</a:t>
            </a:r>
          </a:p>
          <a:p>
            <a:pPr marL="365125" indent="0">
              <a:spcBef>
                <a:spcPts val="0"/>
              </a:spcBef>
              <a:buNone/>
            </a:pPr>
            <a:r>
              <a:rPr lang="en-GB" dirty="0" smtClean="0"/>
              <a:t>of two large prime numbers; we can</a:t>
            </a:r>
          </a:p>
          <a:p>
            <a:pPr marL="365125" indent="0">
              <a:spcBef>
                <a:spcPts val="0"/>
              </a:spcBef>
              <a:buNone/>
            </a:pPr>
            <a:r>
              <a:rPr lang="en-GB" dirty="0" smtClean="0"/>
              <a:t>find these if they were used recently</a:t>
            </a:r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565" y="4529381"/>
            <a:ext cx="1808331" cy="180833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5381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slow path to enlightenment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9612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Initial testers looked for vanilla SSL on port 443 using TLS v1.1</a:t>
            </a:r>
          </a:p>
          <a:p>
            <a:pPr lvl="1"/>
            <a:r>
              <a:rPr lang="en-GB" dirty="0" smtClean="0"/>
              <a:t>Most famous and first </a:t>
            </a:r>
            <a:r>
              <a:rPr lang="en-GB" dirty="0" err="1" smtClean="0"/>
              <a:t>PoC</a:t>
            </a:r>
            <a:r>
              <a:rPr lang="en-GB" dirty="0" smtClean="0"/>
              <a:t> by </a:t>
            </a:r>
            <a:r>
              <a:rPr lang="en-GB" dirty="0"/>
              <a:t>Jared </a:t>
            </a:r>
            <a:r>
              <a:rPr lang="en-GB" dirty="0" smtClean="0"/>
              <a:t>Stafford; </a:t>
            </a:r>
            <a:r>
              <a:rPr lang="en-GB" dirty="0" err="1" smtClean="0"/>
              <a:t>ssltest.py</a:t>
            </a:r>
            <a:endParaRPr lang="en-GB" dirty="0" smtClean="0"/>
          </a:p>
          <a:p>
            <a:r>
              <a:rPr lang="en-GB" dirty="0" smtClean="0"/>
              <a:t>But:</a:t>
            </a:r>
          </a:p>
          <a:p>
            <a:pPr lvl="1"/>
            <a:r>
              <a:rPr lang="en-GB" dirty="0" smtClean="0"/>
              <a:t>SSL runs on </a:t>
            </a:r>
            <a:r>
              <a:rPr lang="en-GB" b="1" dirty="0" smtClean="0"/>
              <a:t>non-standard ports</a:t>
            </a:r>
          </a:p>
          <a:p>
            <a:pPr lvl="1"/>
            <a:r>
              <a:rPr lang="en-GB" dirty="0" smtClean="0"/>
              <a:t>Some servers didn’t support </a:t>
            </a:r>
            <a:r>
              <a:rPr lang="en-GB" b="1" dirty="0" smtClean="0"/>
              <a:t>TLS v1.1</a:t>
            </a:r>
          </a:p>
          <a:p>
            <a:pPr lvl="1"/>
            <a:r>
              <a:rPr lang="en-GB" dirty="0" smtClean="0"/>
              <a:t>SSL can be invoked on clear-text ports with </a:t>
            </a:r>
            <a:r>
              <a:rPr lang="en-GB" b="1" dirty="0" smtClean="0"/>
              <a:t>STARTLS</a:t>
            </a:r>
          </a:p>
          <a:p>
            <a:pPr lvl="2"/>
            <a:r>
              <a:rPr lang="en-GB" dirty="0" smtClean="0"/>
              <a:t>STARTTLS is different for different protocols</a:t>
            </a:r>
          </a:p>
          <a:p>
            <a:pPr lvl="1"/>
            <a:r>
              <a:rPr lang="en-GB" b="1" dirty="0" smtClean="0"/>
              <a:t>Clients</a:t>
            </a:r>
            <a:r>
              <a:rPr lang="en-GB" dirty="0" smtClean="0"/>
              <a:t> are vulnerable too!</a:t>
            </a:r>
          </a:p>
          <a:p>
            <a:pPr lvl="1"/>
            <a:r>
              <a:rPr lang="en-GB" dirty="0" smtClean="0"/>
              <a:t>Lots of debate about whether </a:t>
            </a:r>
            <a:r>
              <a:rPr lang="en-GB" b="1" dirty="0" smtClean="0"/>
              <a:t>keys</a:t>
            </a:r>
            <a:r>
              <a:rPr lang="en-GB" dirty="0" smtClean="0"/>
              <a:t> could be grabbed</a:t>
            </a:r>
          </a:p>
          <a:p>
            <a:pPr lvl="2"/>
            <a:r>
              <a:rPr lang="en-GB" dirty="0" err="1" smtClean="0"/>
              <a:t>CloudFlare</a:t>
            </a:r>
            <a:r>
              <a:rPr lang="en-GB" dirty="0" smtClean="0"/>
              <a:t> challenge cleared that up</a:t>
            </a:r>
          </a:p>
          <a:p>
            <a:pPr lvl="1"/>
            <a:r>
              <a:rPr lang="en-GB" b="1" dirty="0" smtClean="0"/>
              <a:t>IDS</a:t>
            </a:r>
            <a:r>
              <a:rPr lang="en-GB" dirty="0" smtClean="0"/>
              <a:t> signatures were quickly defeated</a:t>
            </a:r>
          </a:p>
        </p:txBody>
      </p:sp>
    </p:spTree>
    <p:extLst>
      <p:ext uri="{BB962C8B-B14F-4D97-AF65-F5344CB8AC3E}">
        <p14:creationId xmlns:p14="http://schemas.microsoft.com/office/powerpoint/2010/main" val="40972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694</Words>
  <Application>Microsoft Macintosh PowerPoint</Application>
  <PresentationFormat>On-screen Show (4:3)</PresentationFormat>
  <Paragraphs>140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 Heartbleed </vt:lpstr>
      <vt:lpstr>whoami</vt:lpstr>
      <vt:lpstr>What Happened</vt:lpstr>
      <vt:lpstr>What is it?</vt:lpstr>
      <vt:lpstr>PowerPoint Presentation</vt:lpstr>
      <vt:lpstr>PowerPoint Presentation</vt:lpstr>
      <vt:lpstr>Demo</vt:lpstr>
      <vt:lpstr>Why does it work</vt:lpstr>
      <vt:lpstr>The slow path to enlightenment</vt:lpstr>
      <vt:lpstr>Meanwhile ….</vt:lpstr>
      <vt:lpstr>How Bad Was It?</vt:lpstr>
      <vt:lpstr>Tactical Defence</vt:lpstr>
      <vt:lpstr>Defence in Depth</vt:lpstr>
      <vt:lpstr>The State of OpenSSL’s Future</vt:lpstr>
      <vt:lpstr>Eye Openers</vt:lpstr>
      <vt:lpstr>Thanks &amp; References</vt:lpstr>
    </vt:vector>
  </TitlesOfParts>
  <Company>SensePost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Heartbleed</dc:title>
  <dc:creator>Dominic White</dc:creator>
  <cp:lastModifiedBy>Dominic White</cp:lastModifiedBy>
  <cp:revision>76</cp:revision>
  <dcterms:created xsi:type="dcterms:W3CDTF">2014-05-12T22:03:57Z</dcterms:created>
  <dcterms:modified xsi:type="dcterms:W3CDTF">2014-05-13T06:13:53Z</dcterms:modified>
</cp:coreProperties>
</file>