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258" r:id="rId4"/>
    <p:sldId id="295" r:id="rId5"/>
    <p:sldId id="259"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6" r:id="rId20"/>
    <p:sldId id="302" r:id="rId21"/>
    <p:sldId id="303" r:id="rId22"/>
    <p:sldId id="299" r:id="rId23"/>
    <p:sldId id="300" r:id="rId24"/>
    <p:sldId id="279" r:id="rId25"/>
    <p:sldId id="278" r:id="rId26"/>
    <p:sldId id="280" r:id="rId27"/>
    <p:sldId id="281" r:id="rId28"/>
    <p:sldId id="282" r:id="rId29"/>
    <p:sldId id="283" r:id="rId30"/>
    <p:sldId id="284" r:id="rId31"/>
    <p:sldId id="285" r:id="rId32"/>
    <p:sldId id="286" r:id="rId33"/>
    <p:sldId id="288" r:id="rId34"/>
    <p:sldId id="289" r:id="rId35"/>
    <p:sldId id="298" r:id="rId36"/>
    <p:sldId id="290" r:id="rId37"/>
    <p:sldId id="291" r:id="rId38"/>
    <p:sldId id="292" r:id="rId39"/>
    <p:sldId id="297" r:id="rId40"/>
    <p:sldId id="293" r:id="rId41"/>
    <p:sldId id="294" r:id="rId42"/>
    <p:sldId id="301" r:id="rId43"/>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985" autoAdjust="0"/>
  </p:normalViewPr>
  <p:slideViewPr>
    <p:cSldViewPr>
      <p:cViewPr varScale="1">
        <p:scale>
          <a:sx n="65" d="100"/>
          <a:sy n="65" d="100"/>
        </p:scale>
        <p:origin x="1310"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CD9E2B-4D94-477E-9A6F-086572BC7CFB}" type="datetimeFigureOut">
              <a:rPr lang="it-IT" smtClean="0"/>
              <a:pPr/>
              <a:t>11/06/2013</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A2E72D-1BAF-4E02-B6AF-73ABBDAC9D9D}" type="slidenum">
              <a:rPr lang="it-IT" smtClean="0"/>
              <a:pPr/>
              <a:t>‹N›</a:t>
            </a:fld>
            <a:endParaRPr lang="it-IT"/>
          </a:p>
        </p:txBody>
      </p:sp>
    </p:spTree>
    <p:extLst>
      <p:ext uri="{BB962C8B-B14F-4D97-AF65-F5344CB8AC3E}">
        <p14:creationId xmlns:p14="http://schemas.microsoft.com/office/powerpoint/2010/main" val="3071498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B5A2E72D-1BAF-4E02-B6AF-73ABBDAC9D9D}" type="slidenum">
              <a:rPr lang="it-IT" smtClean="0"/>
              <a:pPr/>
              <a:t>1</a:t>
            </a:fld>
            <a:endParaRPr lang="it-IT"/>
          </a:p>
        </p:txBody>
      </p:sp>
    </p:spTree>
    <p:extLst>
      <p:ext uri="{BB962C8B-B14F-4D97-AF65-F5344CB8AC3E}">
        <p14:creationId xmlns:p14="http://schemas.microsoft.com/office/powerpoint/2010/main" val="1219882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B5A2E72D-1BAF-4E02-B6AF-73ABBDAC9D9D}" type="slidenum">
              <a:rPr lang="it-IT" smtClean="0"/>
              <a:pPr/>
              <a:t>10</a:t>
            </a:fld>
            <a:endParaRPr lang="it-IT"/>
          </a:p>
        </p:txBody>
      </p:sp>
    </p:spTree>
    <p:extLst>
      <p:ext uri="{BB962C8B-B14F-4D97-AF65-F5344CB8AC3E}">
        <p14:creationId xmlns:p14="http://schemas.microsoft.com/office/powerpoint/2010/main" val="14679472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B5A2E72D-1BAF-4E02-B6AF-73ABBDAC9D9D}" type="slidenum">
              <a:rPr lang="it-IT" smtClean="0"/>
              <a:pPr/>
              <a:t>11</a:t>
            </a:fld>
            <a:endParaRPr lang="it-IT"/>
          </a:p>
        </p:txBody>
      </p:sp>
    </p:spTree>
    <p:extLst>
      <p:ext uri="{BB962C8B-B14F-4D97-AF65-F5344CB8AC3E}">
        <p14:creationId xmlns:p14="http://schemas.microsoft.com/office/powerpoint/2010/main" val="23615985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B5A2E72D-1BAF-4E02-B6AF-73ABBDAC9D9D}" type="slidenum">
              <a:rPr lang="it-IT" smtClean="0"/>
              <a:pPr/>
              <a:t>12</a:t>
            </a:fld>
            <a:endParaRPr lang="it-IT"/>
          </a:p>
        </p:txBody>
      </p:sp>
    </p:spTree>
    <p:extLst>
      <p:ext uri="{BB962C8B-B14F-4D97-AF65-F5344CB8AC3E}">
        <p14:creationId xmlns:p14="http://schemas.microsoft.com/office/powerpoint/2010/main" val="8905757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B5A2E72D-1BAF-4E02-B6AF-73ABBDAC9D9D}" type="slidenum">
              <a:rPr lang="it-IT" smtClean="0"/>
              <a:pPr/>
              <a:t>13</a:t>
            </a:fld>
            <a:endParaRPr lang="it-IT"/>
          </a:p>
        </p:txBody>
      </p:sp>
    </p:spTree>
    <p:extLst>
      <p:ext uri="{BB962C8B-B14F-4D97-AF65-F5344CB8AC3E}">
        <p14:creationId xmlns:p14="http://schemas.microsoft.com/office/powerpoint/2010/main" val="1975253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B5A2E72D-1BAF-4E02-B6AF-73ABBDAC9D9D}" type="slidenum">
              <a:rPr lang="it-IT" smtClean="0"/>
              <a:pPr/>
              <a:t>14</a:t>
            </a:fld>
            <a:endParaRPr lang="it-IT"/>
          </a:p>
        </p:txBody>
      </p:sp>
    </p:spTree>
    <p:extLst>
      <p:ext uri="{BB962C8B-B14F-4D97-AF65-F5344CB8AC3E}">
        <p14:creationId xmlns:p14="http://schemas.microsoft.com/office/powerpoint/2010/main" val="4097383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B5A2E72D-1BAF-4E02-B6AF-73ABBDAC9D9D}" type="slidenum">
              <a:rPr lang="it-IT" smtClean="0"/>
              <a:pPr/>
              <a:t>15</a:t>
            </a:fld>
            <a:endParaRPr lang="it-IT"/>
          </a:p>
        </p:txBody>
      </p:sp>
    </p:spTree>
    <p:extLst>
      <p:ext uri="{BB962C8B-B14F-4D97-AF65-F5344CB8AC3E}">
        <p14:creationId xmlns:p14="http://schemas.microsoft.com/office/powerpoint/2010/main" val="41715754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B5A2E72D-1BAF-4E02-B6AF-73ABBDAC9D9D}" type="slidenum">
              <a:rPr lang="it-IT" smtClean="0"/>
              <a:pPr/>
              <a:t>16</a:t>
            </a:fld>
            <a:endParaRPr lang="it-IT"/>
          </a:p>
        </p:txBody>
      </p:sp>
    </p:spTree>
    <p:extLst>
      <p:ext uri="{BB962C8B-B14F-4D97-AF65-F5344CB8AC3E}">
        <p14:creationId xmlns:p14="http://schemas.microsoft.com/office/powerpoint/2010/main" val="21591882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B5A2E72D-1BAF-4E02-B6AF-73ABBDAC9D9D}" type="slidenum">
              <a:rPr lang="it-IT" smtClean="0"/>
              <a:pPr/>
              <a:t>17</a:t>
            </a:fld>
            <a:endParaRPr lang="it-IT"/>
          </a:p>
        </p:txBody>
      </p:sp>
    </p:spTree>
    <p:extLst>
      <p:ext uri="{BB962C8B-B14F-4D97-AF65-F5344CB8AC3E}">
        <p14:creationId xmlns:p14="http://schemas.microsoft.com/office/powerpoint/2010/main" val="32298279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B5A2E72D-1BAF-4E02-B6AF-73ABBDAC9D9D}" type="slidenum">
              <a:rPr lang="it-IT" smtClean="0"/>
              <a:pPr/>
              <a:t>18</a:t>
            </a:fld>
            <a:endParaRPr lang="it-IT"/>
          </a:p>
        </p:txBody>
      </p:sp>
    </p:spTree>
    <p:extLst>
      <p:ext uri="{BB962C8B-B14F-4D97-AF65-F5344CB8AC3E}">
        <p14:creationId xmlns:p14="http://schemas.microsoft.com/office/powerpoint/2010/main" val="19100503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B5A2E72D-1BAF-4E02-B6AF-73ABBDAC9D9D}" type="slidenum">
              <a:rPr lang="it-IT" smtClean="0"/>
              <a:pPr/>
              <a:t>19</a:t>
            </a:fld>
            <a:endParaRPr lang="it-IT"/>
          </a:p>
        </p:txBody>
      </p:sp>
    </p:spTree>
    <p:extLst>
      <p:ext uri="{BB962C8B-B14F-4D97-AF65-F5344CB8AC3E}">
        <p14:creationId xmlns:p14="http://schemas.microsoft.com/office/powerpoint/2010/main" val="3595400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B5A2E72D-1BAF-4E02-B6AF-73ABBDAC9D9D}" type="slidenum">
              <a:rPr lang="it-IT" smtClean="0"/>
              <a:pPr/>
              <a:t>2</a:t>
            </a:fld>
            <a:endParaRPr lang="it-IT"/>
          </a:p>
        </p:txBody>
      </p:sp>
    </p:spTree>
    <p:extLst>
      <p:ext uri="{BB962C8B-B14F-4D97-AF65-F5344CB8AC3E}">
        <p14:creationId xmlns:p14="http://schemas.microsoft.com/office/powerpoint/2010/main" val="39496583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B5A2E72D-1BAF-4E02-B6AF-73ABBDAC9D9D}" type="slidenum">
              <a:rPr lang="it-IT" smtClean="0"/>
              <a:pPr/>
              <a:t>20</a:t>
            </a:fld>
            <a:endParaRPr lang="it-IT"/>
          </a:p>
        </p:txBody>
      </p:sp>
    </p:spTree>
    <p:extLst>
      <p:ext uri="{BB962C8B-B14F-4D97-AF65-F5344CB8AC3E}">
        <p14:creationId xmlns:p14="http://schemas.microsoft.com/office/powerpoint/2010/main" val="5594115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B5A2E72D-1BAF-4E02-B6AF-73ABBDAC9D9D}" type="slidenum">
              <a:rPr lang="it-IT" smtClean="0"/>
              <a:pPr/>
              <a:t>21</a:t>
            </a:fld>
            <a:endParaRPr lang="it-IT"/>
          </a:p>
        </p:txBody>
      </p:sp>
    </p:spTree>
    <p:extLst>
      <p:ext uri="{BB962C8B-B14F-4D97-AF65-F5344CB8AC3E}">
        <p14:creationId xmlns:p14="http://schemas.microsoft.com/office/powerpoint/2010/main" val="18619021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B5A2E72D-1BAF-4E02-B6AF-73ABBDAC9D9D}" type="slidenum">
              <a:rPr lang="it-IT" smtClean="0"/>
              <a:pPr/>
              <a:t>22</a:t>
            </a:fld>
            <a:endParaRPr lang="it-IT"/>
          </a:p>
        </p:txBody>
      </p:sp>
    </p:spTree>
    <p:extLst>
      <p:ext uri="{BB962C8B-B14F-4D97-AF65-F5344CB8AC3E}">
        <p14:creationId xmlns:p14="http://schemas.microsoft.com/office/powerpoint/2010/main" val="30950802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B5A2E72D-1BAF-4E02-B6AF-73ABBDAC9D9D}" type="slidenum">
              <a:rPr lang="it-IT" smtClean="0"/>
              <a:pPr/>
              <a:t>23</a:t>
            </a:fld>
            <a:endParaRPr lang="it-IT"/>
          </a:p>
        </p:txBody>
      </p:sp>
    </p:spTree>
    <p:extLst>
      <p:ext uri="{BB962C8B-B14F-4D97-AF65-F5344CB8AC3E}">
        <p14:creationId xmlns:p14="http://schemas.microsoft.com/office/powerpoint/2010/main" val="30279476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B5A2E72D-1BAF-4E02-B6AF-73ABBDAC9D9D}" type="slidenum">
              <a:rPr lang="it-IT" smtClean="0"/>
              <a:pPr/>
              <a:t>24</a:t>
            </a:fld>
            <a:endParaRPr lang="it-IT"/>
          </a:p>
        </p:txBody>
      </p:sp>
    </p:spTree>
    <p:extLst>
      <p:ext uri="{BB962C8B-B14F-4D97-AF65-F5344CB8AC3E}">
        <p14:creationId xmlns:p14="http://schemas.microsoft.com/office/powerpoint/2010/main" val="10345985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B5A2E72D-1BAF-4E02-B6AF-73ABBDAC9D9D}" type="slidenum">
              <a:rPr lang="it-IT" smtClean="0"/>
              <a:pPr/>
              <a:t>25</a:t>
            </a:fld>
            <a:endParaRPr lang="it-IT"/>
          </a:p>
        </p:txBody>
      </p:sp>
    </p:spTree>
    <p:extLst>
      <p:ext uri="{BB962C8B-B14F-4D97-AF65-F5344CB8AC3E}">
        <p14:creationId xmlns:p14="http://schemas.microsoft.com/office/powerpoint/2010/main" val="15487980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B5A2E72D-1BAF-4E02-B6AF-73ABBDAC9D9D}" type="slidenum">
              <a:rPr lang="it-IT" smtClean="0"/>
              <a:pPr/>
              <a:t>26</a:t>
            </a:fld>
            <a:endParaRPr lang="it-IT"/>
          </a:p>
        </p:txBody>
      </p:sp>
    </p:spTree>
    <p:extLst>
      <p:ext uri="{BB962C8B-B14F-4D97-AF65-F5344CB8AC3E}">
        <p14:creationId xmlns:p14="http://schemas.microsoft.com/office/powerpoint/2010/main" val="33870537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B5A2E72D-1BAF-4E02-B6AF-73ABBDAC9D9D}" type="slidenum">
              <a:rPr lang="it-IT" smtClean="0"/>
              <a:pPr/>
              <a:t>27</a:t>
            </a:fld>
            <a:endParaRPr lang="it-IT"/>
          </a:p>
        </p:txBody>
      </p:sp>
    </p:spTree>
    <p:extLst>
      <p:ext uri="{BB962C8B-B14F-4D97-AF65-F5344CB8AC3E}">
        <p14:creationId xmlns:p14="http://schemas.microsoft.com/office/powerpoint/2010/main" val="41678195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B5A2E72D-1BAF-4E02-B6AF-73ABBDAC9D9D}" type="slidenum">
              <a:rPr lang="it-IT" smtClean="0"/>
              <a:pPr/>
              <a:t>28</a:t>
            </a:fld>
            <a:endParaRPr lang="it-IT"/>
          </a:p>
        </p:txBody>
      </p:sp>
    </p:spTree>
    <p:extLst>
      <p:ext uri="{BB962C8B-B14F-4D97-AF65-F5344CB8AC3E}">
        <p14:creationId xmlns:p14="http://schemas.microsoft.com/office/powerpoint/2010/main" val="37720102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B5A2E72D-1BAF-4E02-B6AF-73ABBDAC9D9D}" type="slidenum">
              <a:rPr lang="it-IT" smtClean="0"/>
              <a:pPr/>
              <a:t>29</a:t>
            </a:fld>
            <a:endParaRPr lang="it-IT"/>
          </a:p>
        </p:txBody>
      </p:sp>
    </p:spTree>
    <p:extLst>
      <p:ext uri="{BB962C8B-B14F-4D97-AF65-F5344CB8AC3E}">
        <p14:creationId xmlns:p14="http://schemas.microsoft.com/office/powerpoint/2010/main" val="3119246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B5A2E72D-1BAF-4E02-B6AF-73ABBDAC9D9D}" type="slidenum">
              <a:rPr lang="it-IT" smtClean="0"/>
              <a:pPr/>
              <a:t>3</a:t>
            </a:fld>
            <a:endParaRPr lang="it-IT"/>
          </a:p>
        </p:txBody>
      </p:sp>
    </p:spTree>
    <p:extLst>
      <p:ext uri="{BB962C8B-B14F-4D97-AF65-F5344CB8AC3E}">
        <p14:creationId xmlns:p14="http://schemas.microsoft.com/office/powerpoint/2010/main" val="17970302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B5A2E72D-1BAF-4E02-B6AF-73ABBDAC9D9D}" type="slidenum">
              <a:rPr lang="it-IT" smtClean="0"/>
              <a:pPr/>
              <a:t>30</a:t>
            </a:fld>
            <a:endParaRPr lang="it-IT"/>
          </a:p>
        </p:txBody>
      </p:sp>
    </p:spTree>
    <p:extLst>
      <p:ext uri="{BB962C8B-B14F-4D97-AF65-F5344CB8AC3E}">
        <p14:creationId xmlns:p14="http://schemas.microsoft.com/office/powerpoint/2010/main" val="27787206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B5A2E72D-1BAF-4E02-B6AF-73ABBDAC9D9D}" type="slidenum">
              <a:rPr lang="it-IT" smtClean="0"/>
              <a:pPr/>
              <a:t>31</a:t>
            </a:fld>
            <a:endParaRPr lang="it-IT"/>
          </a:p>
        </p:txBody>
      </p:sp>
    </p:spTree>
    <p:extLst>
      <p:ext uri="{BB962C8B-B14F-4D97-AF65-F5344CB8AC3E}">
        <p14:creationId xmlns:p14="http://schemas.microsoft.com/office/powerpoint/2010/main" val="3631696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B5A2E72D-1BAF-4E02-B6AF-73ABBDAC9D9D}" type="slidenum">
              <a:rPr lang="it-IT" smtClean="0"/>
              <a:pPr/>
              <a:t>32</a:t>
            </a:fld>
            <a:endParaRPr lang="it-IT"/>
          </a:p>
        </p:txBody>
      </p:sp>
    </p:spTree>
    <p:extLst>
      <p:ext uri="{BB962C8B-B14F-4D97-AF65-F5344CB8AC3E}">
        <p14:creationId xmlns:p14="http://schemas.microsoft.com/office/powerpoint/2010/main" val="17166776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B5A2E72D-1BAF-4E02-B6AF-73ABBDAC9D9D}" type="slidenum">
              <a:rPr lang="it-IT" smtClean="0"/>
              <a:pPr/>
              <a:t>33</a:t>
            </a:fld>
            <a:endParaRPr lang="it-IT"/>
          </a:p>
        </p:txBody>
      </p:sp>
    </p:spTree>
    <p:extLst>
      <p:ext uri="{BB962C8B-B14F-4D97-AF65-F5344CB8AC3E}">
        <p14:creationId xmlns:p14="http://schemas.microsoft.com/office/powerpoint/2010/main" val="19924948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B5A2E72D-1BAF-4E02-B6AF-73ABBDAC9D9D}" type="slidenum">
              <a:rPr lang="it-IT" smtClean="0"/>
              <a:pPr/>
              <a:t>34</a:t>
            </a:fld>
            <a:endParaRPr lang="it-IT"/>
          </a:p>
        </p:txBody>
      </p:sp>
    </p:spTree>
    <p:extLst>
      <p:ext uri="{BB962C8B-B14F-4D97-AF65-F5344CB8AC3E}">
        <p14:creationId xmlns:p14="http://schemas.microsoft.com/office/powerpoint/2010/main" val="42020552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B5A2E72D-1BAF-4E02-B6AF-73ABBDAC9D9D}" type="slidenum">
              <a:rPr lang="it-IT" smtClean="0"/>
              <a:pPr/>
              <a:t>35</a:t>
            </a:fld>
            <a:endParaRPr lang="it-IT"/>
          </a:p>
        </p:txBody>
      </p:sp>
    </p:spTree>
    <p:extLst>
      <p:ext uri="{BB962C8B-B14F-4D97-AF65-F5344CB8AC3E}">
        <p14:creationId xmlns:p14="http://schemas.microsoft.com/office/powerpoint/2010/main" val="13930204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B5A2E72D-1BAF-4E02-B6AF-73ABBDAC9D9D}" type="slidenum">
              <a:rPr lang="it-IT" smtClean="0"/>
              <a:pPr/>
              <a:t>36</a:t>
            </a:fld>
            <a:endParaRPr lang="it-IT"/>
          </a:p>
        </p:txBody>
      </p:sp>
    </p:spTree>
    <p:extLst>
      <p:ext uri="{BB962C8B-B14F-4D97-AF65-F5344CB8AC3E}">
        <p14:creationId xmlns:p14="http://schemas.microsoft.com/office/powerpoint/2010/main" val="2473384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B5A2E72D-1BAF-4E02-B6AF-73ABBDAC9D9D}" type="slidenum">
              <a:rPr lang="it-IT" smtClean="0"/>
              <a:pPr/>
              <a:t>37</a:t>
            </a:fld>
            <a:endParaRPr lang="it-IT"/>
          </a:p>
        </p:txBody>
      </p:sp>
    </p:spTree>
    <p:extLst>
      <p:ext uri="{BB962C8B-B14F-4D97-AF65-F5344CB8AC3E}">
        <p14:creationId xmlns:p14="http://schemas.microsoft.com/office/powerpoint/2010/main" val="15109245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B5A2E72D-1BAF-4E02-B6AF-73ABBDAC9D9D}" type="slidenum">
              <a:rPr lang="it-IT" smtClean="0"/>
              <a:pPr/>
              <a:t>38</a:t>
            </a:fld>
            <a:endParaRPr lang="it-IT"/>
          </a:p>
        </p:txBody>
      </p:sp>
    </p:spTree>
    <p:extLst>
      <p:ext uri="{BB962C8B-B14F-4D97-AF65-F5344CB8AC3E}">
        <p14:creationId xmlns:p14="http://schemas.microsoft.com/office/powerpoint/2010/main" val="4620097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B5A2E72D-1BAF-4E02-B6AF-73ABBDAC9D9D}" type="slidenum">
              <a:rPr lang="it-IT" smtClean="0"/>
              <a:pPr/>
              <a:t>39</a:t>
            </a:fld>
            <a:endParaRPr lang="it-IT"/>
          </a:p>
        </p:txBody>
      </p:sp>
    </p:spTree>
    <p:extLst>
      <p:ext uri="{BB962C8B-B14F-4D97-AF65-F5344CB8AC3E}">
        <p14:creationId xmlns:p14="http://schemas.microsoft.com/office/powerpoint/2010/main" val="386653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B5A2E72D-1BAF-4E02-B6AF-73ABBDAC9D9D}" type="slidenum">
              <a:rPr lang="it-IT" smtClean="0"/>
              <a:pPr/>
              <a:t>4</a:t>
            </a:fld>
            <a:endParaRPr lang="it-IT"/>
          </a:p>
        </p:txBody>
      </p:sp>
    </p:spTree>
    <p:extLst>
      <p:ext uri="{BB962C8B-B14F-4D97-AF65-F5344CB8AC3E}">
        <p14:creationId xmlns:p14="http://schemas.microsoft.com/office/powerpoint/2010/main" val="21120639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B5A2E72D-1BAF-4E02-B6AF-73ABBDAC9D9D}" type="slidenum">
              <a:rPr lang="it-IT" smtClean="0"/>
              <a:pPr/>
              <a:t>40</a:t>
            </a:fld>
            <a:endParaRPr lang="it-IT"/>
          </a:p>
        </p:txBody>
      </p:sp>
    </p:spTree>
    <p:extLst>
      <p:ext uri="{BB962C8B-B14F-4D97-AF65-F5344CB8AC3E}">
        <p14:creationId xmlns:p14="http://schemas.microsoft.com/office/powerpoint/2010/main" val="40232706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B5A2E72D-1BAF-4E02-B6AF-73ABBDAC9D9D}" type="slidenum">
              <a:rPr lang="it-IT" smtClean="0"/>
              <a:pPr/>
              <a:t>41</a:t>
            </a:fld>
            <a:endParaRPr lang="it-IT"/>
          </a:p>
        </p:txBody>
      </p:sp>
    </p:spTree>
    <p:extLst>
      <p:ext uri="{BB962C8B-B14F-4D97-AF65-F5344CB8AC3E}">
        <p14:creationId xmlns:p14="http://schemas.microsoft.com/office/powerpoint/2010/main" val="39963067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B5A2E72D-1BAF-4E02-B6AF-73ABBDAC9D9D}" type="slidenum">
              <a:rPr lang="it-IT" smtClean="0"/>
              <a:pPr/>
              <a:t>42</a:t>
            </a:fld>
            <a:endParaRPr lang="it-IT"/>
          </a:p>
        </p:txBody>
      </p:sp>
    </p:spTree>
    <p:extLst>
      <p:ext uri="{BB962C8B-B14F-4D97-AF65-F5344CB8AC3E}">
        <p14:creationId xmlns:p14="http://schemas.microsoft.com/office/powerpoint/2010/main" val="1348191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B5A2E72D-1BAF-4E02-B6AF-73ABBDAC9D9D}" type="slidenum">
              <a:rPr lang="it-IT" smtClean="0"/>
              <a:pPr/>
              <a:t>5</a:t>
            </a:fld>
            <a:endParaRPr lang="it-IT"/>
          </a:p>
        </p:txBody>
      </p:sp>
    </p:spTree>
    <p:extLst>
      <p:ext uri="{BB962C8B-B14F-4D97-AF65-F5344CB8AC3E}">
        <p14:creationId xmlns:p14="http://schemas.microsoft.com/office/powerpoint/2010/main" val="3562458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B5A2E72D-1BAF-4E02-B6AF-73ABBDAC9D9D}" type="slidenum">
              <a:rPr lang="it-IT" smtClean="0"/>
              <a:pPr/>
              <a:t>6</a:t>
            </a:fld>
            <a:endParaRPr lang="it-IT"/>
          </a:p>
        </p:txBody>
      </p:sp>
    </p:spTree>
    <p:extLst>
      <p:ext uri="{BB962C8B-B14F-4D97-AF65-F5344CB8AC3E}">
        <p14:creationId xmlns:p14="http://schemas.microsoft.com/office/powerpoint/2010/main" val="2305075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B5A2E72D-1BAF-4E02-B6AF-73ABBDAC9D9D}" type="slidenum">
              <a:rPr lang="it-IT" smtClean="0"/>
              <a:pPr/>
              <a:t>7</a:t>
            </a:fld>
            <a:endParaRPr lang="it-IT"/>
          </a:p>
        </p:txBody>
      </p:sp>
    </p:spTree>
    <p:extLst>
      <p:ext uri="{BB962C8B-B14F-4D97-AF65-F5344CB8AC3E}">
        <p14:creationId xmlns:p14="http://schemas.microsoft.com/office/powerpoint/2010/main" val="88493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B5A2E72D-1BAF-4E02-B6AF-73ABBDAC9D9D}" type="slidenum">
              <a:rPr lang="it-IT" smtClean="0"/>
              <a:pPr/>
              <a:t>8</a:t>
            </a:fld>
            <a:endParaRPr lang="it-IT"/>
          </a:p>
        </p:txBody>
      </p:sp>
    </p:spTree>
    <p:extLst>
      <p:ext uri="{BB962C8B-B14F-4D97-AF65-F5344CB8AC3E}">
        <p14:creationId xmlns:p14="http://schemas.microsoft.com/office/powerpoint/2010/main" val="4011847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B5A2E72D-1BAF-4E02-B6AF-73ABBDAC9D9D}" type="slidenum">
              <a:rPr lang="it-IT" smtClean="0"/>
              <a:pPr/>
              <a:t>9</a:t>
            </a:fld>
            <a:endParaRPr lang="it-IT"/>
          </a:p>
        </p:txBody>
      </p:sp>
    </p:spTree>
    <p:extLst>
      <p:ext uri="{BB962C8B-B14F-4D97-AF65-F5344CB8AC3E}">
        <p14:creationId xmlns:p14="http://schemas.microsoft.com/office/powerpoint/2010/main" val="2787275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CA42ADDD-A299-435A-A75F-B064C2DB6408}" type="datetimeFigureOut">
              <a:rPr lang="it-IT" smtClean="0"/>
              <a:pPr/>
              <a:t>11/06/2013</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BE32E3C-751D-41C2-818F-9F0E8649AEB0}" type="slidenum">
              <a:rPr lang="it-IT" smtClean="0"/>
              <a:pPr/>
              <a:t>‹N›</a:t>
            </a:fld>
            <a:endParaRPr lang="it-I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CA42ADDD-A299-435A-A75F-B064C2DB6408}" type="datetimeFigureOut">
              <a:rPr lang="it-IT" smtClean="0"/>
              <a:pPr/>
              <a:t>11/06/2013</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BE32E3C-751D-41C2-818F-9F0E8649AEB0}" type="slidenum">
              <a:rPr lang="it-IT" smtClean="0"/>
              <a:pPr/>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CA42ADDD-A299-435A-A75F-B064C2DB6408}" type="datetimeFigureOut">
              <a:rPr lang="it-IT" smtClean="0"/>
              <a:pPr/>
              <a:t>11/06/2013</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BE32E3C-751D-41C2-818F-9F0E8649AEB0}" type="slidenum">
              <a:rPr lang="it-IT" smtClean="0"/>
              <a:pPr/>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CA42ADDD-A299-435A-A75F-B064C2DB6408}" type="datetimeFigureOut">
              <a:rPr lang="it-IT" smtClean="0"/>
              <a:pPr/>
              <a:t>11/06/2013</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BE32E3C-751D-41C2-818F-9F0E8649AEB0}" type="slidenum">
              <a:rPr lang="it-IT" smtClean="0"/>
              <a:pPr/>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CA42ADDD-A299-435A-A75F-B064C2DB6408}" type="datetimeFigureOut">
              <a:rPr lang="it-IT" smtClean="0"/>
              <a:pPr/>
              <a:t>11/06/2013</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BE32E3C-751D-41C2-818F-9F0E8649AEB0}" type="slidenum">
              <a:rPr lang="it-IT" smtClean="0"/>
              <a:pPr/>
              <a:t>‹N›</a:t>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CA42ADDD-A299-435A-A75F-B064C2DB6408}" type="datetimeFigureOut">
              <a:rPr lang="it-IT" smtClean="0"/>
              <a:pPr/>
              <a:t>11/06/2013</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BBE32E3C-751D-41C2-818F-9F0E8649AEB0}" type="slidenum">
              <a:rPr lang="it-IT" smtClean="0"/>
              <a:pPr/>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CA42ADDD-A299-435A-A75F-B064C2DB6408}" type="datetimeFigureOut">
              <a:rPr lang="it-IT" smtClean="0"/>
              <a:pPr/>
              <a:t>11/06/2013</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BBE32E3C-751D-41C2-818F-9F0E8649AEB0}" type="slidenum">
              <a:rPr lang="it-IT" smtClean="0"/>
              <a:pPr/>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CA42ADDD-A299-435A-A75F-B064C2DB6408}" type="datetimeFigureOut">
              <a:rPr lang="it-IT" smtClean="0"/>
              <a:pPr/>
              <a:t>11/06/2013</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BBE32E3C-751D-41C2-818F-9F0E8649AEB0}" type="slidenum">
              <a:rPr lang="it-IT" smtClean="0"/>
              <a:pPr/>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CA42ADDD-A299-435A-A75F-B064C2DB6408}" type="datetimeFigureOut">
              <a:rPr lang="it-IT" smtClean="0"/>
              <a:pPr/>
              <a:t>11/06/2013</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BBE32E3C-751D-41C2-818F-9F0E8649AEB0}" type="slidenum">
              <a:rPr lang="it-IT" smtClean="0"/>
              <a:pPr/>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CA42ADDD-A299-435A-A75F-B064C2DB6408}" type="datetimeFigureOut">
              <a:rPr lang="it-IT" smtClean="0"/>
              <a:pPr/>
              <a:t>11/06/2013</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BBE32E3C-751D-41C2-818F-9F0E8649AEB0}" type="slidenum">
              <a:rPr lang="it-IT" smtClean="0"/>
              <a:pPr/>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CA42ADDD-A299-435A-A75F-B064C2DB6408}" type="datetimeFigureOut">
              <a:rPr lang="it-IT" smtClean="0"/>
              <a:pPr/>
              <a:t>11/06/2013</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BBE32E3C-751D-41C2-818F-9F0E8649AEB0}" type="slidenum">
              <a:rPr lang="it-IT" smtClean="0"/>
              <a:pPr/>
              <a:t>‹N›</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42ADDD-A299-435A-A75F-B064C2DB6408}" type="datetimeFigureOut">
              <a:rPr lang="it-IT" smtClean="0"/>
              <a:pPr/>
              <a:t>11/06/2013</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E32E3C-751D-41C2-818F-9F0E8649AEB0}" type="slidenum">
              <a:rPr lang="it-IT" smtClean="0"/>
              <a:pPr/>
              <a:t>‹N›</a:t>
            </a:fld>
            <a:endParaRPr 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ctrTitle"/>
          </p:nvPr>
        </p:nvSpPr>
        <p:spPr/>
        <p:txBody>
          <a:bodyPr/>
          <a:lstStyle/>
          <a:p>
            <a:r>
              <a:rPr lang="en-US" sz="6000" b="1" dirty="0" smtClean="0"/>
              <a:t>Kerberos &amp; Friends</a:t>
            </a:r>
            <a:endParaRPr lang="it-IT" dirty="0"/>
          </a:p>
        </p:txBody>
      </p:sp>
      <p:sp>
        <p:nvSpPr>
          <p:cNvPr id="5" name="Sottotitolo 4"/>
          <p:cNvSpPr>
            <a:spLocks noGrp="1"/>
          </p:cNvSpPr>
          <p:nvPr>
            <p:ph type="subTitle" idx="1"/>
          </p:nvPr>
        </p:nvSpPr>
        <p:spPr/>
        <p:txBody>
          <a:bodyPr/>
          <a:lstStyle/>
          <a:p>
            <a:endParaRPr lang="it-IT"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b="1" dirty="0" smtClean="0"/>
              <a:t/>
            </a:r>
            <a:br>
              <a:rPr lang="it-IT" b="1" dirty="0" smtClean="0"/>
            </a:br>
            <a:r>
              <a:rPr lang="it-IT" b="1" dirty="0" smtClean="0"/>
              <a:t>Salt</a:t>
            </a:r>
            <a:br>
              <a:rPr lang="it-IT" b="1" dirty="0" smtClean="0"/>
            </a:br>
            <a:endParaRPr lang="it-IT" dirty="0"/>
          </a:p>
        </p:txBody>
      </p:sp>
      <p:sp>
        <p:nvSpPr>
          <p:cNvPr id="3" name="Segnaposto contenuto 2"/>
          <p:cNvSpPr>
            <a:spLocks noGrp="1"/>
          </p:cNvSpPr>
          <p:nvPr>
            <p:ph idx="1"/>
          </p:nvPr>
        </p:nvSpPr>
        <p:spPr>
          <a:xfrm>
            <a:off x="285720" y="1285860"/>
            <a:ext cx="8572560" cy="5429288"/>
          </a:xfrm>
        </p:spPr>
        <p:txBody>
          <a:bodyPr>
            <a:normAutofit fontScale="47500" lnSpcReduction="20000"/>
          </a:bodyPr>
          <a:lstStyle/>
          <a:p>
            <a:pPr algn="just"/>
            <a:r>
              <a:rPr lang="en-US" sz="3600" dirty="0" smtClean="0"/>
              <a:t>Introduced in Kerberos  5, this is a string to be concatenated to the unencrypted password before applying the string2key function to obtain the key.</a:t>
            </a:r>
          </a:p>
          <a:p>
            <a:pPr algn="just"/>
            <a:endParaRPr lang="en-US" sz="3600" dirty="0" smtClean="0"/>
          </a:p>
          <a:p>
            <a:pPr algn="just"/>
            <a:r>
              <a:rPr lang="en-US" sz="3600" dirty="0" smtClean="0"/>
              <a:t>Kerberos 5 uses the same principal of the user as salt:</a:t>
            </a:r>
          </a:p>
          <a:p>
            <a:pPr algn="ctr">
              <a:buNone/>
            </a:pPr>
            <a:r>
              <a:rPr lang="en-US" sz="3300" dirty="0" err="1" smtClean="0">
                <a:latin typeface="Courier New" pitchFamily="49" charset="0"/>
                <a:cs typeface="Courier New" pitchFamily="49" charset="0"/>
              </a:rPr>
              <a:t>K</a:t>
            </a:r>
            <a:r>
              <a:rPr lang="en-US" sz="3300" baseline="-25000" dirty="0" err="1" smtClean="0">
                <a:latin typeface="Courier New" pitchFamily="49" charset="0"/>
                <a:cs typeface="Courier New" pitchFamily="49" charset="0"/>
              </a:rPr>
              <a:t>pippo</a:t>
            </a:r>
            <a:r>
              <a:rPr lang="en-US" sz="3300" dirty="0" smtClean="0">
                <a:latin typeface="Courier New" pitchFamily="49" charset="0"/>
                <a:cs typeface="Courier New" pitchFamily="49" charset="0"/>
              </a:rPr>
              <a:t> = string2key(</a:t>
            </a:r>
            <a:r>
              <a:rPr lang="en-US" sz="3300" dirty="0" err="1" smtClean="0">
                <a:latin typeface="Courier New" pitchFamily="49" charset="0"/>
                <a:cs typeface="Courier New" pitchFamily="49" charset="0"/>
              </a:rPr>
              <a:t>P</a:t>
            </a:r>
            <a:r>
              <a:rPr lang="en-US" sz="3300" baseline="-25000" dirty="0" err="1" smtClean="0">
                <a:latin typeface="Courier New" pitchFamily="49" charset="0"/>
                <a:cs typeface="Courier New" pitchFamily="49" charset="0"/>
              </a:rPr>
              <a:t>pippo</a:t>
            </a:r>
            <a:r>
              <a:rPr lang="en-US" sz="3300" dirty="0" smtClean="0">
                <a:latin typeface="Courier New" pitchFamily="49" charset="0"/>
                <a:cs typeface="Courier New" pitchFamily="49" charset="0"/>
              </a:rPr>
              <a:t> + “pippo@EXAMPLE.COM”)</a:t>
            </a:r>
            <a:endParaRPr lang="en-US" sz="2900" baseline="-25000" dirty="0" smtClean="0">
              <a:latin typeface="Courier New" pitchFamily="49" charset="0"/>
              <a:cs typeface="Courier New" pitchFamily="49" charset="0"/>
            </a:endParaRPr>
          </a:p>
          <a:p>
            <a:pPr lvl="1" algn="just"/>
            <a:endParaRPr lang="en-US" sz="2900" dirty="0" smtClean="0"/>
          </a:p>
          <a:p>
            <a:pPr lvl="1" algn="just"/>
            <a:r>
              <a:rPr lang="en-US" sz="3300" dirty="0" err="1" smtClean="0">
                <a:latin typeface="Courier New" pitchFamily="49" charset="0"/>
                <a:cs typeface="Courier New" pitchFamily="49" charset="0"/>
              </a:rPr>
              <a:t>K</a:t>
            </a:r>
            <a:r>
              <a:rPr lang="en-US" sz="3300" baseline="-25000" dirty="0" err="1" smtClean="0">
                <a:latin typeface="Courier New" pitchFamily="49" charset="0"/>
                <a:cs typeface="Courier New" pitchFamily="49" charset="0"/>
              </a:rPr>
              <a:t>pippo</a:t>
            </a:r>
            <a:r>
              <a:rPr lang="en-US" sz="3300" dirty="0" smtClean="0"/>
              <a:t> is the encryption key of the user </a:t>
            </a:r>
            <a:r>
              <a:rPr lang="en-US" sz="3300" dirty="0" err="1" smtClean="0"/>
              <a:t>pippo</a:t>
            </a:r>
            <a:r>
              <a:rPr lang="en-US" sz="3300" dirty="0" smtClean="0"/>
              <a:t> and</a:t>
            </a:r>
          </a:p>
          <a:p>
            <a:pPr lvl="1" algn="just"/>
            <a:r>
              <a:rPr lang="en-US" sz="3300" dirty="0" err="1" smtClean="0">
                <a:latin typeface="Courier New" pitchFamily="49" charset="0"/>
                <a:cs typeface="Courier New" pitchFamily="49" charset="0"/>
              </a:rPr>
              <a:t>P</a:t>
            </a:r>
            <a:r>
              <a:rPr lang="en-US" sz="3300" baseline="-25000" dirty="0" err="1" smtClean="0">
                <a:latin typeface="Courier New" pitchFamily="49" charset="0"/>
                <a:cs typeface="Courier New" pitchFamily="49" charset="0"/>
              </a:rPr>
              <a:t>pippo</a:t>
            </a:r>
            <a:r>
              <a:rPr lang="en-US" sz="3300" dirty="0" smtClean="0">
                <a:latin typeface="Courier New" pitchFamily="49" charset="0"/>
                <a:cs typeface="Courier New" pitchFamily="49" charset="0"/>
              </a:rPr>
              <a:t> </a:t>
            </a:r>
            <a:r>
              <a:rPr lang="en-US" sz="3300" dirty="0" smtClean="0"/>
              <a:t>is the unencrypted password of the user</a:t>
            </a:r>
            <a:endParaRPr lang="en-US" sz="2900" dirty="0" smtClean="0"/>
          </a:p>
          <a:p>
            <a:pPr algn="just"/>
            <a:endParaRPr lang="en-US" sz="3600" dirty="0" smtClean="0"/>
          </a:p>
          <a:p>
            <a:pPr algn="just"/>
            <a:r>
              <a:rPr lang="en-US" sz="3600" dirty="0" smtClean="0"/>
              <a:t>Advantages:</a:t>
            </a:r>
          </a:p>
          <a:p>
            <a:pPr lvl="1" algn="just"/>
            <a:r>
              <a:rPr lang="en-US" sz="3300" dirty="0" smtClean="0"/>
              <a:t>Two principals belonging to the same realm and having the same unencrypted password, still have different keys</a:t>
            </a:r>
          </a:p>
          <a:p>
            <a:pPr lvl="1" algn="just"/>
            <a:r>
              <a:rPr lang="en-US" sz="3300" dirty="0" smtClean="0"/>
              <a:t>If a user has two accounts in different realms, it is fairly frequent that the unencrypted password is the same for both realms: thanks to the presence of the salt, a possible compromise of an account in one realm, will not automatically cause the other to be compromised </a:t>
            </a:r>
          </a:p>
          <a:p>
            <a:pPr lvl="1" algn="just"/>
            <a:r>
              <a:rPr lang="en-US" sz="3300" dirty="0" smtClean="0"/>
              <a:t>A null salt can be configured for compatibility with Kerberos 4</a:t>
            </a:r>
          </a:p>
          <a:p>
            <a:pPr algn="just"/>
            <a:endParaRPr lang="en-US" sz="4000" dirty="0" smtClean="0"/>
          </a:p>
          <a:p>
            <a:pPr algn="just"/>
            <a:r>
              <a:rPr lang="en-US" sz="4000" dirty="0" smtClean="0"/>
              <a:t>In order that there is interoperability between the various Kerberos implementations, it is not sufficient to negotiate a common type of encryption, but the same types of string2key and salt need to be used </a:t>
            </a:r>
            <a:endParaRPr lang="it-IT"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b="1" dirty="0" smtClean="0"/>
              <a:t/>
            </a:r>
            <a:br>
              <a:rPr lang="en-US" b="1" dirty="0" smtClean="0"/>
            </a:br>
            <a:r>
              <a:rPr lang="en-US" b="1" dirty="0" smtClean="0"/>
              <a:t>Key Version Number (</a:t>
            </a:r>
            <a:r>
              <a:rPr lang="en-US" b="1" dirty="0" err="1" smtClean="0"/>
              <a:t>kvno</a:t>
            </a:r>
            <a:r>
              <a:rPr lang="en-US" b="1" dirty="0" smtClean="0"/>
              <a:t>)</a:t>
            </a:r>
            <a:br>
              <a:rPr lang="en-US" b="1" dirty="0" smtClean="0"/>
            </a:br>
            <a:endParaRPr lang="it-IT" dirty="0"/>
          </a:p>
        </p:txBody>
      </p:sp>
      <p:sp>
        <p:nvSpPr>
          <p:cNvPr id="3" name="Segnaposto contenuto 2"/>
          <p:cNvSpPr>
            <a:spLocks noGrp="1"/>
          </p:cNvSpPr>
          <p:nvPr>
            <p:ph idx="1"/>
          </p:nvPr>
        </p:nvSpPr>
        <p:spPr/>
        <p:txBody>
          <a:bodyPr>
            <a:normAutofit/>
          </a:bodyPr>
          <a:lstStyle/>
          <a:p>
            <a:pPr algn="just"/>
            <a:r>
              <a:rPr lang="en-US" sz="2400" dirty="0" smtClean="0"/>
              <a:t>When a user changes a password or an administrator updates the secret key for an application server, this change is logged by advancing a counter.</a:t>
            </a:r>
          </a:p>
          <a:p>
            <a:pPr algn="just"/>
            <a:endParaRPr lang="en-US" sz="2400" dirty="0" smtClean="0"/>
          </a:p>
          <a:p>
            <a:pPr algn="just"/>
            <a:r>
              <a:rPr lang="en-US" sz="2400" dirty="0" smtClean="0"/>
              <a:t>The current value of the counter identifying the key version, is known as the Key Version Number (</a:t>
            </a:r>
            <a:r>
              <a:rPr lang="en-US" sz="2400" b="1" dirty="0" err="1" smtClean="0"/>
              <a:t>kvno</a:t>
            </a:r>
            <a:r>
              <a:rPr lang="en-US" sz="2400" dirty="0" smtClean="0"/>
              <a:t>)</a:t>
            </a:r>
          </a:p>
          <a:p>
            <a:pPr algn="just"/>
            <a:endParaRPr lang="it-IT"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b="1" dirty="0" smtClean="0"/>
              <a:t/>
            </a:r>
            <a:br>
              <a:rPr lang="en-US" b="1" dirty="0" smtClean="0"/>
            </a:br>
            <a:r>
              <a:rPr lang="en-US" b="1" dirty="0" smtClean="0"/>
              <a:t>Key Distribution Center (KDC)</a:t>
            </a:r>
            <a:br>
              <a:rPr lang="en-US" b="1" dirty="0" smtClean="0"/>
            </a:br>
            <a:endParaRPr lang="it-IT" dirty="0"/>
          </a:p>
        </p:txBody>
      </p:sp>
      <p:sp>
        <p:nvSpPr>
          <p:cNvPr id="3" name="Segnaposto contenuto 2"/>
          <p:cNvSpPr>
            <a:spLocks noGrp="1"/>
          </p:cNvSpPr>
          <p:nvPr>
            <p:ph idx="1"/>
          </p:nvPr>
        </p:nvSpPr>
        <p:spPr>
          <a:xfrm>
            <a:off x="457200" y="1600200"/>
            <a:ext cx="8229600" cy="4829196"/>
          </a:xfrm>
        </p:spPr>
        <p:txBody>
          <a:bodyPr>
            <a:normAutofit fontScale="85000" lnSpcReduction="20000"/>
          </a:bodyPr>
          <a:lstStyle/>
          <a:p>
            <a:pPr algn="just"/>
            <a:r>
              <a:rPr lang="en-US" dirty="0" smtClean="0"/>
              <a:t>The authentication server in a Kerberos environment, based on its ticket distribution function for access to the services, is called Key Distribution Center or more briefly KDC. </a:t>
            </a:r>
          </a:p>
          <a:p>
            <a:pPr algn="just"/>
            <a:endParaRPr lang="en-US" dirty="0" smtClean="0"/>
          </a:p>
          <a:p>
            <a:pPr algn="just"/>
            <a:r>
              <a:rPr lang="en-US" dirty="0" smtClean="0"/>
              <a:t>Since it resides entirely on a single physical server (it often coincides with a single process) it can be logically considered divided into three parts:</a:t>
            </a:r>
          </a:p>
          <a:p>
            <a:pPr lvl="1" algn="just"/>
            <a:r>
              <a:rPr lang="en-US" dirty="0" smtClean="0"/>
              <a:t>Database</a:t>
            </a:r>
          </a:p>
          <a:p>
            <a:pPr lvl="1" algn="just"/>
            <a:r>
              <a:rPr lang="en-US" dirty="0" smtClean="0"/>
              <a:t>Authentication Server (AS) </a:t>
            </a:r>
          </a:p>
          <a:p>
            <a:pPr lvl="1" algn="just"/>
            <a:r>
              <a:rPr lang="en-US" dirty="0" smtClean="0"/>
              <a:t>Ticket Granting Server (TGS)</a:t>
            </a:r>
          </a:p>
          <a:p>
            <a:pPr lvl="1" algn="just">
              <a:buNone/>
            </a:pPr>
            <a:r>
              <a:rPr lang="en-US" dirty="0" smtClean="0"/>
              <a:t> </a:t>
            </a:r>
            <a:br>
              <a:rPr lang="en-US" dirty="0" smtClean="0"/>
            </a:br>
            <a:endParaRPr lang="it-IT"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b="1" dirty="0" smtClean="0"/>
              <a:t>Database</a:t>
            </a:r>
            <a:endParaRPr lang="it-IT" dirty="0"/>
          </a:p>
        </p:txBody>
      </p:sp>
      <p:sp>
        <p:nvSpPr>
          <p:cNvPr id="3" name="Segnaposto contenuto 2"/>
          <p:cNvSpPr>
            <a:spLocks noGrp="1"/>
          </p:cNvSpPr>
          <p:nvPr>
            <p:ph idx="1"/>
          </p:nvPr>
        </p:nvSpPr>
        <p:spPr>
          <a:xfrm>
            <a:off x="457200" y="1357298"/>
            <a:ext cx="8229600" cy="5357850"/>
          </a:xfrm>
        </p:spPr>
        <p:txBody>
          <a:bodyPr>
            <a:normAutofit fontScale="62500" lnSpcReduction="20000"/>
          </a:bodyPr>
          <a:lstStyle/>
          <a:p>
            <a:pPr algn="just"/>
            <a:endParaRPr lang="en-US" b="1" dirty="0" smtClean="0"/>
          </a:p>
          <a:p>
            <a:pPr algn="just"/>
            <a:r>
              <a:rPr lang="en-US" dirty="0" smtClean="0"/>
              <a:t>The database is the container for entries associated with users and services. </a:t>
            </a:r>
          </a:p>
          <a:p>
            <a:pPr lvl="1" algn="just"/>
            <a:r>
              <a:rPr lang="en-US" dirty="0" smtClean="0"/>
              <a:t>We refer to an entry by using the principal </a:t>
            </a:r>
          </a:p>
          <a:p>
            <a:pPr algn="just"/>
            <a:endParaRPr lang="en-US" dirty="0" smtClean="0"/>
          </a:p>
          <a:p>
            <a:r>
              <a:rPr lang="en-US" dirty="0" smtClean="0"/>
              <a:t>Each entry contains the following information:</a:t>
            </a:r>
          </a:p>
          <a:p>
            <a:pPr lvl="1"/>
            <a:r>
              <a:rPr lang="en-US" dirty="0" smtClean="0"/>
              <a:t>The principal to which the entry is associated;</a:t>
            </a:r>
          </a:p>
          <a:p>
            <a:pPr lvl="1"/>
            <a:r>
              <a:rPr lang="en-US" dirty="0" smtClean="0"/>
              <a:t>The encryption key and related </a:t>
            </a:r>
            <a:r>
              <a:rPr lang="en-US" dirty="0" err="1" smtClean="0"/>
              <a:t>kvno</a:t>
            </a:r>
            <a:r>
              <a:rPr lang="en-US" dirty="0" smtClean="0"/>
              <a:t>;</a:t>
            </a:r>
          </a:p>
          <a:p>
            <a:pPr lvl="1"/>
            <a:r>
              <a:rPr lang="en-US" dirty="0" smtClean="0"/>
              <a:t>The maximum validity duration for a ticket associated to the principal;</a:t>
            </a:r>
          </a:p>
          <a:p>
            <a:pPr lvl="1"/>
            <a:r>
              <a:rPr lang="en-US" dirty="0" smtClean="0"/>
              <a:t>The maximum time a ticket associated to the principal may be renewed (only Kerberos 5);</a:t>
            </a:r>
          </a:p>
          <a:p>
            <a:pPr lvl="1"/>
            <a:r>
              <a:rPr lang="en-US" dirty="0" smtClean="0"/>
              <a:t>The attributes or flags characterizing the behavior of the tickets;</a:t>
            </a:r>
          </a:p>
          <a:p>
            <a:pPr lvl="1"/>
            <a:r>
              <a:rPr lang="en-US" dirty="0" smtClean="0"/>
              <a:t>The password expiration date;</a:t>
            </a:r>
          </a:p>
          <a:p>
            <a:pPr lvl="1"/>
            <a:r>
              <a:rPr lang="en-US" dirty="0" smtClean="0"/>
              <a:t>The expiration date of the principal, after which no tickets will be issued.</a:t>
            </a:r>
          </a:p>
          <a:p>
            <a:pPr lvl="1" algn="just">
              <a:buNone/>
            </a:pPr>
            <a:endParaRPr lang="en-US" dirty="0" smtClean="0"/>
          </a:p>
          <a:p>
            <a:pPr algn="just"/>
            <a:r>
              <a:rPr lang="en-US" dirty="0" smtClean="0"/>
              <a:t>In order to make it more difficult to steal the keys present in the database, the implementations encrypt the database using </a:t>
            </a:r>
            <a:r>
              <a:rPr lang="en-US" dirty="0"/>
              <a:t>a</a:t>
            </a:r>
            <a:r>
              <a:rPr lang="en-US" dirty="0" smtClean="0"/>
              <a:t> </a:t>
            </a:r>
            <a:r>
              <a:rPr lang="en-US" b="1" dirty="0" smtClean="0"/>
              <a:t>master key</a:t>
            </a:r>
            <a:r>
              <a:rPr lang="en-US" dirty="0" smtClean="0"/>
              <a:t>, which is associated with the principal </a:t>
            </a:r>
            <a:r>
              <a:rPr lang="en-US" dirty="0" smtClean="0">
                <a:latin typeface="Courier New" pitchFamily="49" charset="0"/>
                <a:cs typeface="Courier New" pitchFamily="49" charset="0"/>
              </a:rPr>
              <a:t>K/M@REALM</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b="1" dirty="0" smtClean="0"/>
              <a:t/>
            </a:r>
            <a:br>
              <a:rPr lang="en-US" b="1" dirty="0" smtClean="0"/>
            </a:br>
            <a:r>
              <a:rPr lang="en-US" b="1" dirty="0" smtClean="0"/>
              <a:t>Authentication Server (AS)</a:t>
            </a:r>
            <a:br>
              <a:rPr lang="en-US" b="1" dirty="0" smtClean="0"/>
            </a:br>
            <a:endParaRPr lang="it-IT" dirty="0"/>
          </a:p>
        </p:txBody>
      </p:sp>
      <p:sp>
        <p:nvSpPr>
          <p:cNvPr id="3" name="Segnaposto contenuto 2"/>
          <p:cNvSpPr>
            <a:spLocks noGrp="1"/>
          </p:cNvSpPr>
          <p:nvPr>
            <p:ph idx="1"/>
          </p:nvPr>
        </p:nvSpPr>
        <p:spPr>
          <a:xfrm>
            <a:off x="457200" y="1600200"/>
            <a:ext cx="8229600" cy="4400567"/>
          </a:xfrm>
        </p:spPr>
        <p:txBody>
          <a:bodyPr>
            <a:normAutofit fontScale="85000" lnSpcReduction="20000"/>
          </a:bodyPr>
          <a:lstStyle/>
          <a:p>
            <a:pPr algn="just"/>
            <a:r>
              <a:rPr lang="en-US" dirty="0" smtClean="0"/>
              <a:t>It’s the part of the KDC which replies to the initial authentication request from the client, when the user, not yet authenticated, must enter the password</a:t>
            </a:r>
          </a:p>
          <a:p>
            <a:pPr algn="just"/>
            <a:endParaRPr lang="en-US" dirty="0" smtClean="0"/>
          </a:p>
          <a:p>
            <a:pPr algn="just"/>
            <a:r>
              <a:rPr lang="en-US" dirty="0" smtClean="0"/>
              <a:t>In response to an authentication request, the AS issues a special ticket known as the Ticket Granting Ticket, or more briefly TGT, the principal associated with which is </a:t>
            </a:r>
            <a:r>
              <a:rPr lang="en-US" dirty="0" err="1" smtClean="0">
                <a:latin typeface="Courier New" pitchFamily="49" charset="0"/>
                <a:cs typeface="Courier New" pitchFamily="49" charset="0"/>
              </a:rPr>
              <a:t>krbtgt</a:t>
            </a:r>
            <a:r>
              <a:rPr lang="en-US" dirty="0" smtClean="0">
                <a:latin typeface="Courier New" pitchFamily="49" charset="0"/>
                <a:cs typeface="Courier New" pitchFamily="49" charset="0"/>
              </a:rPr>
              <a:t>/REALM@REALM</a:t>
            </a:r>
            <a:r>
              <a:rPr lang="en-US" dirty="0" smtClean="0"/>
              <a:t> </a:t>
            </a:r>
          </a:p>
          <a:p>
            <a:pPr algn="just"/>
            <a:endParaRPr lang="en-US" dirty="0" smtClean="0"/>
          </a:p>
          <a:p>
            <a:pPr algn="just"/>
            <a:r>
              <a:rPr lang="en-US" dirty="0" smtClean="0"/>
              <a:t>If the users are actually who they say they are, they can use the TGT to obtain other service tickets, without having to re-enter their password</a:t>
            </a:r>
            <a:endParaRPr lang="en-US" cap="all"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b="1" dirty="0" smtClean="0"/>
              <a:t/>
            </a:r>
            <a:br>
              <a:rPr lang="en-US" b="1" dirty="0" smtClean="0"/>
            </a:br>
            <a:r>
              <a:rPr lang="en-US" b="1" dirty="0" smtClean="0"/>
              <a:t>Ticket Granting Server (TGS)</a:t>
            </a:r>
            <a:br>
              <a:rPr lang="en-US" b="1" dirty="0" smtClean="0"/>
            </a:br>
            <a:endParaRPr lang="it-IT" dirty="0"/>
          </a:p>
        </p:txBody>
      </p:sp>
      <p:sp>
        <p:nvSpPr>
          <p:cNvPr id="3" name="Segnaposto contenuto 2"/>
          <p:cNvSpPr>
            <a:spLocks noGrp="1"/>
          </p:cNvSpPr>
          <p:nvPr>
            <p:ph idx="1"/>
          </p:nvPr>
        </p:nvSpPr>
        <p:spPr/>
        <p:txBody>
          <a:bodyPr>
            <a:normAutofit/>
          </a:bodyPr>
          <a:lstStyle/>
          <a:p>
            <a:pPr algn="just"/>
            <a:r>
              <a:rPr lang="en-US" sz="2800" dirty="0" smtClean="0"/>
              <a:t>It’s the KDC component which distributes service tickets to clients with a valid TGT, guaranteeing the authenticity of the identity for obtaining the requested resource on the application servers.</a:t>
            </a:r>
          </a:p>
          <a:p>
            <a:pPr algn="just"/>
            <a:endParaRPr lang="en-US" sz="2800" dirty="0" smtClean="0"/>
          </a:p>
          <a:p>
            <a:pPr algn="just"/>
            <a:r>
              <a:rPr lang="en-US" sz="2800" dirty="0" smtClean="0"/>
              <a:t>The TGS can be considered as an application which provides the issuing of service tickets as a service.</a:t>
            </a:r>
            <a:endParaRPr lang="en-US" sz="27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b="1" dirty="0" smtClean="0"/>
              <a:t/>
            </a:r>
            <a:br>
              <a:rPr lang="en-US" b="1" dirty="0" smtClean="0"/>
            </a:br>
            <a:r>
              <a:rPr lang="en-US" b="1" dirty="0" smtClean="0"/>
              <a:t>Session Key</a:t>
            </a:r>
            <a:br>
              <a:rPr lang="en-US" b="1" dirty="0" smtClean="0"/>
            </a:br>
            <a:endParaRPr lang="it-IT" dirty="0"/>
          </a:p>
        </p:txBody>
      </p:sp>
      <p:sp>
        <p:nvSpPr>
          <p:cNvPr id="3" name="Segnaposto contenuto 2"/>
          <p:cNvSpPr>
            <a:spLocks noGrp="1"/>
          </p:cNvSpPr>
          <p:nvPr>
            <p:ph idx="1"/>
          </p:nvPr>
        </p:nvSpPr>
        <p:spPr>
          <a:xfrm>
            <a:off x="428596" y="1571588"/>
            <a:ext cx="8229600" cy="5072122"/>
          </a:xfrm>
        </p:spPr>
        <p:txBody>
          <a:bodyPr>
            <a:normAutofit fontScale="92500" lnSpcReduction="20000"/>
          </a:bodyPr>
          <a:lstStyle/>
          <a:p>
            <a:pPr algn="just"/>
            <a:r>
              <a:rPr lang="en-US" sz="2800" dirty="0" smtClean="0"/>
              <a:t>Users and services share a secret with the KDC.</a:t>
            </a:r>
          </a:p>
          <a:p>
            <a:pPr lvl="1" algn="just"/>
            <a:r>
              <a:rPr lang="en-US" sz="2400" dirty="0" smtClean="0"/>
              <a:t>For users, this secret is the key derived from their password</a:t>
            </a:r>
          </a:p>
          <a:p>
            <a:pPr lvl="1" algn="just"/>
            <a:r>
              <a:rPr lang="en-US" sz="2400" dirty="0" smtClean="0"/>
              <a:t>For services, it is their secret key</a:t>
            </a:r>
          </a:p>
          <a:p>
            <a:pPr lvl="1" algn="just"/>
            <a:r>
              <a:rPr lang="en-US" sz="2400" dirty="0" smtClean="0"/>
              <a:t>These keys </a:t>
            </a:r>
            <a:r>
              <a:rPr lang="en-US" sz="2400" dirty="0" smtClean="0"/>
              <a:t>are </a:t>
            </a:r>
            <a:r>
              <a:rPr lang="en-US" sz="2400" i="1" dirty="0" smtClean="0"/>
              <a:t>long term</a:t>
            </a:r>
            <a:r>
              <a:rPr lang="en-US" sz="2400" dirty="0" smtClean="0"/>
              <a:t>, since they do not change when the work session changes.</a:t>
            </a:r>
          </a:p>
          <a:p>
            <a:pPr lvl="1" algn="just"/>
            <a:endParaRPr lang="en-US" sz="2400" dirty="0" smtClean="0"/>
          </a:p>
          <a:p>
            <a:pPr algn="just"/>
            <a:r>
              <a:rPr lang="en-US" sz="2800" dirty="0" smtClean="0"/>
              <a:t>However, it is necessary that the user also shares a secret with the service, at least for the time in which a client has a </a:t>
            </a:r>
            <a:r>
              <a:rPr lang="en-US" sz="2800" dirty="0" smtClean="0"/>
              <a:t>session </a:t>
            </a:r>
            <a:r>
              <a:rPr lang="en-US" sz="2800" dirty="0" smtClean="0"/>
              <a:t>open on a server: this key, generated by the KDC when a ticket is issued, is called the Session Key</a:t>
            </a:r>
          </a:p>
          <a:p>
            <a:pPr lvl="1" algn="just"/>
            <a:r>
              <a:rPr lang="en-US" sz="2400" dirty="0" smtClean="0"/>
              <a:t>The copy intended for the service is enveloped by the KDC in the ticket, while the copy intended for the user is encapsulated in an encrypted packet </a:t>
            </a:r>
            <a:r>
              <a:rPr lang="en-US" sz="2400" dirty="0" smtClean="0"/>
              <a:t>using </a:t>
            </a:r>
            <a:r>
              <a:rPr lang="en-US" sz="2400" dirty="0" smtClean="0"/>
              <a:t>the user long term key</a:t>
            </a:r>
          </a:p>
          <a:p>
            <a:pPr lvl="1" algn="just"/>
            <a:r>
              <a:rPr lang="en-US" sz="2400" dirty="0" smtClean="0"/>
              <a:t>The session key plays a fundamental role in demonstrating the authenticity of the user</a:t>
            </a:r>
            <a:endParaRPr lang="en-US" sz="1600" dirty="0" smtClean="0"/>
          </a:p>
          <a:p>
            <a:endParaRPr lang="it-IT"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b="1" dirty="0" smtClean="0"/>
              <a:t>Authenticator</a:t>
            </a:r>
            <a:endParaRPr lang="it-IT" dirty="0"/>
          </a:p>
        </p:txBody>
      </p:sp>
      <p:sp>
        <p:nvSpPr>
          <p:cNvPr id="3" name="Segnaposto contenuto 2"/>
          <p:cNvSpPr>
            <a:spLocks noGrp="1"/>
          </p:cNvSpPr>
          <p:nvPr>
            <p:ph idx="1"/>
          </p:nvPr>
        </p:nvSpPr>
        <p:spPr>
          <a:xfrm>
            <a:off x="457200" y="1357298"/>
            <a:ext cx="8229600" cy="5715040"/>
          </a:xfrm>
        </p:spPr>
        <p:txBody>
          <a:bodyPr>
            <a:normAutofit fontScale="85000" lnSpcReduction="10000"/>
          </a:bodyPr>
          <a:lstStyle/>
          <a:p>
            <a:r>
              <a:rPr lang="en-US" sz="2400" dirty="0" smtClean="0"/>
              <a:t>Even if the user principal is present in a ticket and only the application server can extract and possibly manage such information, this is not enough to guarantee the authenticity of the client.</a:t>
            </a:r>
          </a:p>
          <a:p>
            <a:pPr lvl="1"/>
            <a:r>
              <a:rPr lang="en-US" sz="2000" dirty="0" smtClean="0"/>
              <a:t>An impostor could capture the ticket when it is sent by a legitimate client to the application server, and at an opportune time, send it to illegitimately obtain the service</a:t>
            </a:r>
          </a:p>
          <a:p>
            <a:pPr lvl="1"/>
            <a:r>
              <a:rPr lang="en-US" sz="2000" dirty="0" smtClean="0"/>
              <a:t>Including the IP addresses of the machine from where it is possible to use it is not very useful (in an open and insecure network addresses are easily falsified!)</a:t>
            </a:r>
          </a:p>
          <a:p>
            <a:endParaRPr lang="en-US" sz="2400" dirty="0" smtClean="0"/>
          </a:p>
          <a:p>
            <a:r>
              <a:rPr lang="en-US" sz="2400" dirty="0" smtClean="0"/>
              <a:t>One has to exploit the fact that the client and server, at least during a session have </a:t>
            </a:r>
            <a:r>
              <a:rPr lang="en-US" sz="2400" dirty="0" smtClean="0"/>
              <a:t>a shared </a:t>
            </a:r>
            <a:r>
              <a:rPr lang="en-US" sz="2400" dirty="0" smtClean="0"/>
              <a:t>session key in </a:t>
            </a:r>
            <a:r>
              <a:rPr lang="en-US" sz="2400" dirty="0" smtClean="0"/>
              <a:t>common (</a:t>
            </a:r>
            <a:r>
              <a:rPr lang="en-US" sz="2400" dirty="0" smtClean="0"/>
              <a:t>also the KDC knows </a:t>
            </a:r>
            <a:r>
              <a:rPr lang="en-US" sz="2400" dirty="0" smtClean="0"/>
              <a:t>it…)</a:t>
            </a:r>
            <a:endParaRPr lang="en-US" sz="2400" dirty="0" smtClean="0"/>
          </a:p>
          <a:p>
            <a:pPr lvl="1"/>
            <a:r>
              <a:rPr lang="en-US" sz="2000" dirty="0" smtClean="0"/>
              <a:t>along with the request containing the ticket, the client adds another packet (</a:t>
            </a:r>
            <a:r>
              <a:rPr lang="en-US" sz="2000" b="1" dirty="0" smtClean="0"/>
              <a:t>the authenticator</a:t>
            </a:r>
            <a:r>
              <a:rPr lang="en-US" sz="2000" dirty="0" smtClean="0"/>
              <a:t>) where the user principal and time stamp are included and </a:t>
            </a:r>
            <a:r>
              <a:rPr lang="en-US" sz="2000" dirty="0" smtClean="0"/>
              <a:t>are encrypted with </a:t>
            </a:r>
            <a:r>
              <a:rPr lang="en-US" sz="2000" dirty="0" smtClean="0"/>
              <a:t>the session key</a:t>
            </a:r>
          </a:p>
          <a:p>
            <a:pPr lvl="1"/>
            <a:r>
              <a:rPr lang="en-US" sz="2000" dirty="0" smtClean="0"/>
              <a:t>the server which must offer the service, upon receiving this request, extracts the session key and, if the user is actually who he/she says, the server is able to </a:t>
            </a:r>
            <a:r>
              <a:rPr lang="en-US" sz="2000" dirty="0" err="1" smtClean="0"/>
              <a:t>unencrypt</a:t>
            </a:r>
            <a:r>
              <a:rPr lang="en-US" sz="2000" dirty="0" smtClean="0"/>
              <a:t> the authenticator extracting the timestamp. If the latter differs from the server time by less than 2 minutes (but the tolerance can be configured) then the authentication is successful</a:t>
            </a:r>
            <a:endParaRPr lang="it-IT" sz="2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500042"/>
            <a:ext cx="8229600" cy="6357958"/>
          </a:xfrm>
        </p:spPr>
        <p:txBody>
          <a:bodyPr>
            <a:normAutofit fontScale="62500" lnSpcReduction="20000"/>
          </a:bodyPr>
          <a:lstStyle/>
          <a:p>
            <a:pPr algn="just"/>
            <a:r>
              <a:rPr lang="en-US" b="1" dirty="0" smtClean="0"/>
              <a:t>Replay Cache</a:t>
            </a:r>
          </a:p>
          <a:p>
            <a:pPr lvl="1" algn="just"/>
            <a:r>
              <a:rPr lang="en-US" dirty="0" smtClean="0"/>
              <a:t>The possibility exists for an impostor to simultaneously steal both the ticket and the authenticator and use them during the 2 minutes the authenticator is valid</a:t>
            </a:r>
          </a:p>
          <a:p>
            <a:pPr lvl="1" algn="just"/>
            <a:r>
              <a:rPr lang="en-US" dirty="0" smtClean="0"/>
              <a:t>To solve this problem with Kerberos 5, </a:t>
            </a:r>
            <a:r>
              <a:rPr lang="en-US" dirty="0" smtClean="0"/>
              <a:t>the Replay </a:t>
            </a:r>
            <a:r>
              <a:rPr lang="en-US" dirty="0" smtClean="0"/>
              <a:t>Cache has been introduced.</a:t>
            </a:r>
          </a:p>
          <a:p>
            <a:pPr lvl="1" algn="just"/>
            <a:r>
              <a:rPr lang="en-US" dirty="0" smtClean="0"/>
              <a:t>In application servers (but also in TGS), there exists the capacity to remember authenticators which have arrived within the last 2 minutes, and to reject them if they are replicas.</a:t>
            </a:r>
          </a:p>
          <a:p>
            <a:pPr lvl="1" algn="just"/>
            <a:r>
              <a:rPr lang="en-US" dirty="0" smtClean="0"/>
              <a:t>With this the problem is resolved as long as the impostor is not smart enough to copy the ticket and authenticator and make them arrive at the application server before the legitimate request arrives. </a:t>
            </a:r>
            <a:endParaRPr lang="en-US" b="1" dirty="0" smtClean="0"/>
          </a:p>
          <a:p>
            <a:pPr algn="just"/>
            <a:endParaRPr lang="en-US" b="1" dirty="0" smtClean="0"/>
          </a:p>
          <a:p>
            <a:pPr algn="just"/>
            <a:r>
              <a:rPr lang="en-US" b="1" dirty="0" smtClean="0"/>
              <a:t>Credential Cache</a:t>
            </a:r>
          </a:p>
          <a:p>
            <a:pPr lvl="1" algn="just"/>
            <a:r>
              <a:rPr lang="en-US" dirty="0" smtClean="0"/>
              <a:t>The client never keeps the user's password, nor does it </a:t>
            </a:r>
            <a:r>
              <a:rPr lang="en-US" dirty="0" smtClean="0"/>
              <a:t>stores </a:t>
            </a:r>
            <a:r>
              <a:rPr lang="en-US" dirty="0" smtClean="0"/>
              <a:t>the secret key obtained by applying string2key: they are used to decrypt the replies from KDC and immediately discarded. </a:t>
            </a:r>
          </a:p>
          <a:p>
            <a:pPr lvl="1" algn="just"/>
            <a:r>
              <a:rPr lang="en-US" dirty="0" smtClean="0"/>
              <a:t>To implement the single sign-on (SSO) </a:t>
            </a:r>
            <a:r>
              <a:rPr lang="en-US" dirty="0" smtClean="0"/>
              <a:t>feature, </a:t>
            </a:r>
            <a:r>
              <a:rPr lang="en-US" dirty="0" smtClean="0"/>
              <a:t>where the user is asked to enter the password just once per work session, it is necessary to memorize the tickets and related session key. The place where this data is stored is called the “Credential Cache”</a:t>
            </a:r>
          </a:p>
          <a:p>
            <a:pPr lvl="2" algn="just"/>
            <a:r>
              <a:rPr lang="en-US" dirty="0" smtClean="0"/>
              <a:t>Where this cache needs to be located does not depend on the protocol, but varies from one implementation to another (</a:t>
            </a:r>
            <a:r>
              <a:rPr lang="en-US" dirty="0" err="1" smtClean="0"/>
              <a:t>filesystem</a:t>
            </a:r>
            <a:r>
              <a:rPr lang="en-US" dirty="0" smtClean="0"/>
              <a:t> - MIT and </a:t>
            </a:r>
            <a:r>
              <a:rPr lang="en-US" dirty="0" err="1" smtClean="0"/>
              <a:t>Heimdal</a:t>
            </a:r>
            <a:r>
              <a:rPr lang="en-US" dirty="0" smtClean="0"/>
              <a:t> -), in an area of the memory accessible only to kernels (AFS and Active Directory) …</a:t>
            </a:r>
            <a:endParaRPr lang="en-US" sz="29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b="1" dirty="0" smtClean="0"/>
              <a:t/>
            </a:r>
            <a:br>
              <a:rPr lang="en-US" b="1" dirty="0" smtClean="0"/>
            </a:br>
            <a:r>
              <a:rPr lang="en-US" b="1" dirty="0" smtClean="0"/>
              <a:t>Kerberos Operation</a:t>
            </a:r>
            <a:br>
              <a:rPr lang="en-US" b="1" dirty="0" smtClean="0"/>
            </a:br>
            <a:endParaRPr lang="it-IT" dirty="0"/>
          </a:p>
        </p:txBody>
      </p:sp>
      <p:pic>
        <p:nvPicPr>
          <p:cNvPr id="1026" name="Picture 2"/>
          <p:cNvPicPr>
            <a:picLocks noChangeAspect="1" noChangeArrowheads="1"/>
          </p:cNvPicPr>
          <p:nvPr/>
        </p:nvPicPr>
        <p:blipFill>
          <a:blip r:embed="rId3" cstate="print"/>
          <a:srcRect/>
          <a:stretch>
            <a:fillRect/>
          </a:stretch>
        </p:blipFill>
        <p:spPr bwMode="auto">
          <a:xfrm>
            <a:off x="1500166" y="1142984"/>
            <a:ext cx="6511035" cy="54292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b="1" dirty="0" smtClean="0"/>
              <a:t>Kerberos</a:t>
            </a:r>
            <a:endParaRPr lang="it-IT" b="1" dirty="0"/>
          </a:p>
        </p:txBody>
      </p:sp>
      <p:sp>
        <p:nvSpPr>
          <p:cNvPr id="3" name="Segnaposto contenuto 2"/>
          <p:cNvSpPr>
            <a:spLocks noGrp="1"/>
          </p:cNvSpPr>
          <p:nvPr>
            <p:ph idx="1"/>
          </p:nvPr>
        </p:nvSpPr>
        <p:spPr>
          <a:xfrm>
            <a:off x="457200" y="1600200"/>
            <a:ext cx="8229600" cy="5043510"/>
          </a:xfrm>
        </p:spPr>
        <p:txBody>
          <a:bodyPr>
            <a:normAutofit lnSpcReduction="10000"/>
          </a:bodyPr>
          <a:lstStyle/>
          <a:p>
            <a:pPr algn="just"/>
            <a:r>
              <a:rPr lang="en-US" dirty="0" smtClean="0"/>
              <a:t>The Kerberos </a:t>
            </a:r>
            <a:r>
              <a:rPr lang="en-US" b="1" dirty="0" smtClean="0"/>
              <a:t>protocol</a:t>
            </a:r>
            <a:r>
              <a:rPr lang="en-US" dirty="0" smtClean="0"/>
              <a:t> is designed to provide reliable authentication over open and insecure networks </a:t>
            </a:r>
          </a:p>
          <a:p>
            <a:pPr lvl="1" algn="just"/>
            <a:r>
              <a:rPr lang="en-US" dirty="0" smtClean="0"/>
              <a:t>It does not provide any guarantees if the computers being used are vulnerable</a:t>
            </a:r>
          </a:p>
          <a:p>
            <a:pPr lvl="2" algn="just"/>
            <a:r>
              <a:rPr lang="en-US" dirty="0" smtClean="0"/>
              <a:t>the authentication servers, application servers (</a:t>
            </a:r>
            <a:r>
              <a:rPr lang="en-US" dirty="0" err="1" smtClean="0"/>
              <a:t>imap</a:t>
            </a:r>
            <a:r>
              <a:rPr lang="en-US" dirty="0" smtClean="0"/>
              <a:t>, pop, </a:t>
            </a:r>
            <a:r>
              <a:rPr lang="en-US" dirty="0" err="1" smtClean="0"/>
              <a:t>smtp</a:t>
            </a:r>
            <a:r>
              <a:rPr lang="en-US" dirty="0" smtClean="0"/>
              <a:t>, telnet, ftp, </a:t>
            </a:r>
            <a:r>
              <a:rPr lang="en-US" dirty="0" err="1" smtClean="0"/>
              <a:t>ssh</a:t>
            </a:r>
            <a:r>
              <a:rPr lang="en-US" dirty="0" smtClean="0"/>
              <a:t> , AFS, </a:t>
            </a:r>
            <a:r>
              <a:rPr lang="en-US" dirty="0" err="1" smtClean="0"/>
              <a:t>lpr</a:t>
            </a:r>
            <a:r>
              <a:rPr lang="en-US" dirty="0" smtClean="0"/>
              <a:t>, ...) and clients must be kept constantly updated!</a:t>
            </a:r>
          </a:p>
          <a:p>
            <a:pPr lvl="1" algn="ctr">
              <a:buNone/>
            </a:pPr>
            <a:endParaRPr lang="en-US" b="1" dirty="0" smtClean="0"/>
          </a:p>
          <a:p>
            <a:pPr lvl="1" algn="ctr">
              <a:buNone/>
            </a:pPr>
            <a:r>
              <a:rPr lang="en-US" b="1" dirty="0" smtClean="0"/>
              <a:t>Kerberos is an authentication protocol for trusted hosts on </a:t>
            </a:r>
            <a:r>
              <a:rPr lang="en-US" b="1" dirty="0" err="1" smtClean="0"/>
              <a:t>untrusted</a:t>
            </a:r>
            <a:r>
              <a:rPr lang="en-US" b="1" dirty="0" smtClean="0"/>
              <a:t> networks</a:t>
            </a:r>
            <a:endParaRPr lang="it-IT"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Kerberos</a:t>
            </a:r>
            <a:r>
              <a:rPr lang="it-IT" dirty="0" smtClean="0"/>
              <a:t> v5 </a:t>
            </a:r>
            <a:r>
              <a:rPr lang="it-IT" dirty="0" err="1" smtClean="0"/>
              <a:t>Messages</a:t>
            </a:r>
            <a:endParaRPr lang="it-IT"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1447800"/>
            <a:ext cx="6045200" cy="4914900"/>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54043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egnaposto contenuto 3"/>
          <p:cNvGraphicFramePr>
            <a:graphicFrameLocks noGrp="1"/>
          </p:cNvGraphicFramePr>
          <p:nvPr>
            <p:ph idx="1"/>
            <p:extLst>
              <p:ext uri="{D42A27DB-BD31-4B8C-83A1-F6EECF244321}">
                <p14:modId xmlns:p14="http://schemas.microsoft.com/office/powerpoint/2010/main" val="3748639496"/>
              </p:ext>
            </p:extLst>
          </p:nvPr>
        </p:nvGraphicFramePr>
        <p:xfrm>
          <a:off x="755576" y="839799"/>
          <a:ext cx="7416824" cy="4998374"/>
        </p:xfrm>
        <a:graphic>
          <a:graphicData uri="http://schemas.openxmlformats.org/drawingml/2006/table">
            <a:tbl>
              <a:tblPr/>
              <a:tblGrid>
                <a:gridCol w="3708412"/>
                <a:gridCol w="3708412"/>
              </a:tblGrid>
              <a:tr h="243500">
                <a:tc>
                  <a:txBody>
                    <a:bodyPr/>
                    <a:lstStyle/>
                    <a:p>
                      <a:pPr algn="ctr"/>
                      <a:r>
                        <a:rPr lang="it-IT" sz="1000" dirty="0"/>
                        <a:t>SSL</a:t>
                      </a:r>
                    </a:p>
                  </a:txBody>
                  <a:tcPr marL="48666" marR="48666" marT="24333" marB="24333">
                    <a:lnL>
                      <a:noFill/>
                    </a:lnL>
                    <a:lnR>
                      <a:noFill/>
                    </a:lnR>
                    <a:lnT>
                      <a:noFill/>
                    </a:lnT>
                    <a:lnB>
                      <a:noFill/>
                    </a:lnB>
                    <a:solidFill>
                      <a:srgbClr val="CCFFCC"/>
                    </a:solidFill>
                  </a:tcPr>
                </a:tc>
                <a:tc>
                  <a:txBody>
                    <a:bodyPr/>
                    <a:lstStyle/>
                    <a:p>
                      <a:pPr algn="ctr"/>
                      <a:r>
                        <a:rPr lang="it-IT" sz="1000"/>
                        <a:t>Kerberos</a:t>
                      </a:r>
                    </a:p>
                  </a:txBody>
                  <a:tcPr marL="48666" marR="48666" marT="24333" marB="24333">
                    <a:lnL>
                      <a:noFill/>
                    </a:lnL>
                    <a:lnR>
                      <a:noFill/>
                    </a:lnR>
                    <a:lnT>
                      <a:noFill/>
                    </a:lnT>
                    <a:lnB>
                      <a:noFill/>
                    </a:lnB>
                    <a:solidFill>
                      <a:srgbClr val="CCFFCC"/>
                    </a:solidFill>
                  </a:tcPr>
                </a:tc>
              </a:tr>
              <a:tr h="243500">
                <a:tc>
                  <a:txBody>
                    <a:bodyPr/>
                    <a:lstStyle/>
                    <a:p>
                      <a:pPr algn="l"/>
                      <a:r>
                        <a:rPr lang="it-IT" sz="1400" dirty="0" err="1"/>
                        <a:t>Uses</a:t>
                      </a:r>
                      <a:r>
                        <a:rPr lang="it-IT" sz="1400" dirty="0"/>
                        <a:t> public </a:t>
                      </a:r>
                      <a:r>
                        <a:rPr lang="it-IT" sz="1400" dirty="0" err="1"/>
                        <a:t>key</a:t>
                      </a:r>
                      <a:r>
                        <a:rPr lang="it-IT" sz="1400" dirty="0"/>
                        <a:t> </a:t>
                      </a:r>
                      <a:r>
                        <a:rPr lang="it-IT" sz="1400" dirty="0" err="1"/>
                        <a:t>encryption</a:t>
                      </a:r>
                      <a:endParaRPr lang="it-IT" sz="1400" dirty="0"/>
                    </a:p>
                  </a:txBody>
                  <a:tcPr marL="48666" marR="48666" marT="24333" marB="24333">
                    <a:lnL>
                      <a:noFill/>
                    </a:lnL>
                    <a:lnR>
                      <a:noFill/>
                    </a:lnR>
                    <a:lnT>
                      <a:noFill/>
                    </a:lnT>
                    <a:lnB>
                      <a:noFill/>
                    </a:lnB>
                    <a:solidFill>
                      <a:schemeClr val="bg2"/>
                    </a:solidFill>
                  </a:tcPr>
                </a:tc>
                <a:tc>
                  <a:txBody>
                    <a:bodyPr/>
                    <a:lstStyle/>
                    <a:p>
                      <a:pPr algn="l"/>
                      <a:r>
                        <a:rPr lang="it-IT" sz="1400" dirty="0" err="1"/>
                        <a:t>Uses</a:t>
                      </a:r>
                      <a:r>
                        <a:rPr lang="it-IT" sz="1400" dirty="0"/>
                        <a:t> private </a:t>
                      </a:r>
                      <a:r>
                        <a:rPr lang="it-IT" sz="1400" dirty="0" err="1"/>
                        <a:t>key</a:t>
                      </a:r>
                      <a:r>
                        <a:rPr lang="it-IT" sz="1400" dirty="0"/>
                        <a:t> </a:t>
                      </a:r>
                      <a:r>
                        <a:rPr lang="it-IT" sz="1400" dirty="0" err="1"/>
                        <a:t>encryption</a:t>
                      </a:r>
                      <a:endParaRPr lang="it-IT" sz="1400" dirty="0"/>
                    </a:p>
                  </a:txBody>
                  <a:tcPr marL="48666" marR="48666" marT="24333" marB="24333">
                    <a:lnL>
                      <a:noFill/>
                    </a:lnL>
                    <a:lnR>
                      <a:noFill/>
                    </a:lnR>
                    <a:lnT>
                      <a:noFill/>
                    </a:lnT>
                    <a:lnB>
                      <a:noFill/>
                    </a:lnB>
                    <a:solidFill>
                      <a:schemeClr val="bg2"/>
                    </a:solidFill>
                  </a:tcPr>
                </a:tc>
              </a:tr>
              <a:tr h="428063">
                <a:tc>
                  <a:txBody>
                    <a:bodyPr/>
                    <a:lstStyle/>
                    <a:p>
                      <a:pPr algn="l"/>
                      <a:r>
                        <a:rPr lang="it-IT" sz="1400" dirty="0" err="1" smtClean="0"/>
                        <a:t>It</a:t>
                      </a:r>
                      <a:r>
                        <a:rPr lang="it-IT" sz="1400" baseline="0" dirty="0" smtClean="0"/>
                        <a:t> </a:t>
                      </a:r>
                      <a:r>
                        <a:rPr lang="it-IT" sz="1400" baseline="0" dirty="0" err="1" smtClean="0"/>
                        <a:t>is</a:t>
                      </a:r>
                      <a:r>
                        <a:rPr lang="it-IT" sz="1400" dirty="0" smtClean="0"/>
                        <a:t> </a:t>
                      </a:r>
                      <a:r>
                        <a:rPr lang="it-IT" sz="1400" dirty="0"/>
                        <a:t>certificate </a:t>
                      </a:r>
                      <a:r>
                        <a:rPr lang="it-IT" sz="1400" dirty="0" err="1"/>
                        <a:t>based</a:t>
                      </a:r>
                      <a:r>
                        <a:rPr lang="it-IT" sz="1400" dirty="0"/>
                        <a:t> (</a:t>
                      </a:r>
                      <a:r>
                        <a:rPr lang="it-IT" sz="1400" dirty="0" err="1"/>
                        <a:t>asynchronous</a:t>
                      </a:r>
                      <a:r>
                        <a:rPr lang="it-IT" sz="1400" dirty="0"/>
                        <a:t>) </a:t>
                      </a:r>
                    </a:p>
                  </a:txBody>
                  <a:tcPr marL="48666" marR="48666" marT="24333" marB="24333">
                    <a:lnL>
                      <a:noFill/>
                    </a:lnL>
                    <a:lnR>
                      <a:noFill/>
                    </a:lnR>
                    <a:lnT>
                      <a:noFill/>
                    </a:lnT>
                    <a:lnB>
                      <a:noFill/>
                    </a:lnB>
                  </a:tcPr>
                </a:tc>
                <a:tc>
                  <a:txBody>
                    <a:bodyPr/>
                    <a:lstStyle/>
                    <a:p>
                      <a:pPr algn="l"/>
                      <a:r>
                        <a:rPr lang="en-US" sz="1400"/>
                        <a:t>Relies on a trusted third party (synchronous) </a:t>
                      </a:r>
                    </a:p>
                  </a:txBody>
                  <a:tcPr marL="48666" marR="48666" marT="24333" marB="24333">
                    <a:lnL>
                      <a:noFill/>
                    </a:lnL>
                    <a:lnR>
                      <a:noFill/>
                    </a:lnR>
                    <a:lnT>
                      <a:noFill/>
                    </a:lnT>
                    <a:lnB>
                      <a:noFill/>
                    </a:lnB>
                  </a:tcPr>
                </a:tc>
              </a:tr>
              <a:tr h="1442674">
                <a:tc>
                  <a:txBody>
                    <a:bodyPr/>
                    <a:lstStyle/>
                    <a:p>
                      <a:pPr algn="l"/>
                      <a:r>
                        <a:rPr lang="en-US" sz="1400" dirty="0"/>
                        <a:t>Ideal for secure communications with a large, variable user base that is not known in advance, such as the WWW, because it can be used when one side of the communication does not know a password. </a:t>
                      </a:r>
                    </a:p>
                  </a:txBody>
                  <a:tcPr marL="48666" marR="48666" marT="24333" marB="24333">
                    <a:lnL>
                      <a:noFill/>
                    </a:lnL>
                    <a:lnR>
                      <a:noFill/>
                    </a:lnR>
                    <a:lnT>
                      <a:noFill/>
                    </a:lnT>
                    <a:lnB>
                      <a:noFill/>
                    </a:lnB>
                    <a:solidFill>
                      <a:schemeClr val="bg2"/>
                    </a:solidFill>
                  </a:tcPr>
                </a:tc>
                <a:tc>
                  <a:txBody>
                    <a:bodyPr/>
                    <a:lstStyle/>
                    <a:p>
                      <a:pPr algn="l"/>
                      <a:r>
                        <a:rPr lang="en-US" sz="1400" dirty="0"/>
                        <a:t>Ideal for networked environments where all services and users are known in advance. However, authentication and ticket granting services become a bottleneck as network requests increase. </a:t>
                      </a:r>
                    </a:p>
                  </a:txBody>
                  <a:tcPr marL="48666" marR="48666" marT="24333" marB="24333">
                    <a:lnL>
                      <a:noFill/>
                    </a:lnL>
                    <a:lnR>
                      <a:noFill/>
                    </a:lnR>
                    <a:lnT>
                      <a:noFill/>
                    </a:lnT>
                    <a:lnB>
                      <a:noFill/>
                    </a:lnB>
                    <a:solidFill>
                      <a:schemeClr val="bg2"/>
                    </a:solidFill>
                  </a:tcPr>
                </a:tc>
              </a:tr>
              <a:tr h="1720005">
                <a:tc>
                  <a:txBody>
                    <a:bodyPr/>
                    <a:lstStyle/>
                    <a:p>
                      <a:pPr algn="l"/>
                      <a:r>
                        <a:rPr lang="en-US" sz="1400"/>
                        <a:t>Key revocation must be accomplished either by sending revocation certificates to all relevant servers or by having a centralized, available "Revocation Server" against which all certificates would be compared. This removes one of the key benefits of SSL - its independence from trusted third parties. </a:t>
                      </a:r>
                    </a:p>
                  </a:txBody>
                  <a:tcPr marL="48666" marR="48666" marT="24333" marB="24333">
                    <a:lnL>
                      <a:noFill/>
                    </a:lnL>
                    <a:lnR>
                      <a:noFill/>
                    </a:lnR>
                    <a:lnT>
                      <a:noFill/>
                    </a:lnT>
                    <a:lnB>
                      <a:noFill/>
                    </a:lnB>
                  </a:tcPr>
                </a:tc>
                <a:tc>
                  <a:txBody>
                    <a:bodyPr/>
                    <a:lstStyle/>
                    <a:p>
                      <a:pPr algn="l"/>
                      <a:r>
                        <a:rPr lang="en-US" sz="1400" dirty="0"/>
                        <a:t>Key revocation can be accomplished by disabling a user at the Key Distribution Center. Once again, the extent of an attack is limited to the remaining time on any outstanding tickets. </a:t>
                      </a:r>
                    </a:p>
                  </a:txBody>
                  <a:tcPr marL="48666" marR="48666" marT="24333" marB="24333">
                    <a:lnL>
                      <a:noFill/>
                    </a:lnL>
                    <a:lnR>
                      <a:noFill/>
                    </a:lnR>
                    <a:lnT>
                      <a:noFill/>
                    </a:lnT>
                    <a:lnB>
                      <a:noFill/>
                    </a:lnB>
                  </a:tcPr>
                </a:tc>
              </a:tr>
              <a:tr h="797189">
                <a:tc>
                  <a:txBody>
                    <a:bodyPr/>
                    <a:lstStyle/>
                    <a:p>
                      <a:pPr algn="l"/>
                      <a:r>
                        <a:rPr lang="en-US" sz="1400" dirty="0" smtClean="0"/>
                        <a:t>Private keys </a:t>
                      </a:r>
                      <a:r>
                        <a:rPr lang="en-US" sz="1400" dirty="0"/>
                        <a:t>sit on a users hard drive (even if they are encrypted) where they are subject to being cracked. </a:t>
                      </a:r>
                      <a:r>
                        <a:rPr lang="en-US" sz="1400" dirty="0" smtClean="0"/>
                        <a:t> Outsourcing to TPMs might be necessary</a:t>
                      </a:r>
                      <a:endParaRPr lang="en-US" sz="1400" dirty="0"/>
                    </a:p>
                  </a:txBody>
                  <a:tcPr marL="48666" marR="48666" marT="24333" marB="24333">
                    <a:lnL>
                      <a:noFill/>
                    </a:lnL>
                    <a:lnR>
                      <a:noFill/>
                    </a:lnR>
                    <a:lnT>
                      <a:noFill/>
                    </a:lnT>
                    <a:lnB>
                      <a:noFill/>
                    </a:lnB>
                    <a:solidFill>
                      <a:schemeClr val="bg2"/>
                    </a:solidFill>
                  </a:tcPr>
                </a:tc>
                <a:tc>
                  <a:txBody>
                    <a:bodyPr/>
                    <a:lstStyle/>
                    <a:p>
                      <a:pPr algn="l"/>
                      <a:r>
                        <a:rPr lang="en-US" sz="1400" dirty="0"/>
                        <a:t>Passwords reside in users' minds where they are usually not subject to secret attack. (This assumes that users do not write their passwords down.) </a:t>
                      </a:r>
                    </a:p>
                  </a:txBody>
                  <a:tcPr marL="48666" marR="48666" marT="24333" marB="24333">
                    <a:lnL>
                      <a:noFill/>
                    </a:lnL>
                    <a:lnR>
                      <a:noFill/>
                    </a:lnR>
                    <a:lnT>
                      <a:noFill/>
                    </a:lnT>
                    <a:lnB>
                      <a:noFill/>
                    </a:lnB>
                    <a:solidFill>
                      <a:schemeClr val="bg2"/>
                    </a:solidFill>
                  </a:tcPr>
                </a:tc>
              </a:tr>
            </a:tbl>
          </a:graphicData>
        </a:graphic>
      </p:graphicFrame>
    </p:spTree>
    <p:extLst>
      <p:ext uri="{BB962C8B-B14F-4D97-AF65-F5344CB8AC3E}">
        <p14:creationId xmlns:p14="http://schemas.microsoft.com/office/powerpoint/2010/main" val="40403095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Messages</a:t>
            </a:r>
            <a:endParaRPr lang="it-IT" dirty="0"/>
          </a:p>
        </p:txBody>
      </p:sp>
      <p:sp>
        <p:nvSpPr>
          <p:cNvPr id="3" name="Segnaposto contenuto 2"/>
          <p:cNvSpPr>
            <a:spLocks noGrp="1"/>
          </p:cNvSpPr>
          <p:nvPr>
            <p:ph idx="1"/>
          </p:nvPr>
        </p:nvSpPr>
        <p:spPr>
          <a:xfrm>
            <a:off x="357158" y="1428736"/>
            <a:ext cx="8572560" cy="5286412"/>
          </a:xfrm>
        </p:spPr>
        <p:txBody>
          <a:bodyPr>
            <a:normAutofit fontScale="70000" lnSpcReduction="20000"/>
          </a:bodyPr>
          <a:lstStyle/>
          <a:p>
            <a:pPr algn="just"/>
            <a:r>
              <a:rPr lang="en-US" sz="4200" b="1" dirty="0" smtClean="0"/>
              <a:t>AS_REQ</a:t>
            </a:r>
            <a:r>
              <a:rPr lang="en-US" sz="4200" dirty="0" smtClean="0"/>
              <a:t> </a:t>
            </a:r>
            <a:r>
              <a:rPr lang="en-US" sz="3600" dirty="0" smtClean="0"/>
              <a:t>is the initial user authentication request (</a:t>
            </a:r>
            <a:r>
              <a:rPr lang="en-US" sz="3600" dirty="0" err="1" smtClean="0"/>
              <a:t>kinit</a:t>
            </a:r>
            <a:r>
              <a:rPr lang="en-US" sz="3600" dirty="0" smtClean="0"/>
              <a:t>)</a:t>
            </a:r>
          </a:p>
          <a:p>
            <a:pPr lvl="1" algn="just"/>
            <a:r>
              <a:rPr lang="en-US" dirty="0" smtClean="0"/>
              <a:t>This message is directed to the KDC component known as Authentication Server (AS)</a:t>
            </a:r>
          </a:p>
          <a:p>
            <a:pPr lvl="1" algn="just"/>
            <a:endParaRPr lang="en-US" sz="3800" dirty="0" smtClean="0"/>
          </a:p>
          <a:p>
            <a:pPr algn="just"/>
            <a:r>
              <a:rPr lang="en-US" sz="4200" b="1" dirty="0" smtClean="0"/>
              <a:t>AS_REP</a:t>
            </a:r>
            <a:r>
              <a:rPr lang="en-US" sz="4200" dirty="0" smtClean="0"/>
              <a:t> </a:t>
            </a:r>
            <a:r>
              <a:rPr lang="en-US" sz="3600" dirty="0" smtClean="0"/>
              <a:t>is the reply of the Authentication Server to the previous request.</a:t>
            </a:r>
          </a:p>
          <a:p>
            <a:pPr lvl="1" algn="just"/>
            <a:r>
              <a:rPr lang="en-US" dirty="0" smtClean="0"/>
              <a:t>It contains the TGT (encrypted using the TGS secret key) and the session key (encrypted using the secret key of the requesting user)</a:t>
            </a:r>
          </a:p>
          <a:p>
            <a:pPr lvl="1" algn="just"/>
            <a:endParaRPr lang="en-US" dirty="0" smtClean="0"/>
          </a:p>
          <a:p>
            <a:pPr algn="just"/>
            <a:r>
              <a:rPr lang="en-US" sz="4100" b="1" dirty="0" smtClean="0"/>
              <a:t>TGS_REQ</a:t>
            </a:r>
            <a:r>
              <a:rPr lang="en-US" sz="4100" dirty="0" smtClean="0"/>
              <a:t> </a:t>
            </a:r>
            <a:r>
              <a:rPr lang="en-US" sz="3600" dirty="0" smtClean="0"/>
              <a:t>is the request from the client to the Ticket Granting Server (TGS) for a service ticket.</a:t>
            </a:r>
          </a:p>
          <a:p>
            <a:pPr lvl="1" algn="just"/>
            <a:r>
              <a:rPr lang="en-US" sz="3100" dirty="0" smtClean="0"/>
              <a:t>This packet includes the TGT obtained from the previous message and an authenticator generated by the client and encrypted with the session key</a:t>
            </a:r>
          </a:p>
          <a:p>
            <a:pPr algn="just"/>
            <a:endParaRPr lang="en-US" sz="4200" dirty="0" smtClean="0"/>
          </a:p>
          <a:p>
            <a:endParaRPr lang="it-IT"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Messages</a:t>
            </a:r>
            <a:endParaRPr lang="it-IT" dirty="0"/>
          </a:p>
        </p:txBody>
      </p:sp>
      <p:sp>
        <p:nvSpPr>
          <p:cNvPr id="3" name="Segnaposto contenuto 2"/>
          <p:cNvSpPr>
            <a:spLocks noGrp="1"/>
          </p:cNvSpPr>
          <p:nvPr>
            <p:ph idx="1"/>
          </p:nvPr>
        </p:nvSpPr>
        <p:spPr>
          <a:xfrm>
            <a:off x="357158" y="1285860"/>
            <a:ext cx="8572560" cy="5500702"/>
          </a:xfrm>
        </p:spPr>
        <p:txBody>
          <a:bodyPr>
            <a:normAutofit fontScale="77500" lnSpcReduction="20000"/>
          </a:bodyPr>
          <a:lstStyle/>
          <a:p>
            <a:r>
              <a:rPr lang="en-US" b="1" dirty="0" smtClean="0"/>
              <a:t>TGS_REP</a:t>
            </a:r>
            <a:r>
              <a:rPr lang="en-US" dirty="0" smtClean="0"/>
              <a:t> is the reply of the Ticket Granting Server to the previous request. </a:t>
            </a:r>
          </a:p>
          <a:p>
            <a:pPr lvl="1"/>
            <a:r>
              <a:rPr lang="en-US" dirty="0" smtClean="0"/>
              <a:t>Located inside is the requested service ticket (encrypted with the secret key of the service) and a service session key generated by TGS and encrypted using the previous session key generated by the AS</a:t>
            </a:r>
          </a:p>
          <a:p>
            <a:pPr lvl="1"/>
            <a:endParaRPr lang="en-US" sz="1500" dirty="0" smtClean="0"/>
          </a:p>
          <a:p>
            <a:r>
              <a:rPr lang="en-US" b="1" dirty="0" smtClean="0"/>
              <a:t>AP_REQ</a:t>
            </a:r>
            <a:r>
              <a:rPr lang="en-US" dirty="0" smtClean="0"/>
              <a:t> is the request that the client sends to an application server to access a service.</a:t>
            </a:r>
          </a:p>
          <a:p>
            <a:pPr lvl="1"/>
            <a:r>
              <a:rPr lang="en-US" dirty="0" smtClean="0"/>
              <a:t>The components are the service ticket obtained from TGS with the previous reply and an authenticator again generated by the client, but this time encrypted using the service session key (generated by TGS)</a:t>
            </a:r>
          </a:p>
          <a:p>
            <a:pPr lvl="1"/>
            <a:endParaRPr lang="en-US" sz="2100" dirty="0" smtClean="0"/>
          </a:p>
          <a:p>
            <a:r>
              <a:rPr lang="en-US" b="1" dirty="0" smtClean="0"/>
              <a:t>AP_REP</a:t>
            </a:r>
            <a:r>
              <a:rPr lang="en-US" dirty="0" smtClean="0"/>
              <a:t> is the reply that the application server gives to the client to prove it really is the server the client is expecting. </a:t>
            </a:r>
          </a:p>
          <a:p>
            <a:pPr lvl="1"/>
            <a:r>
              <a:rPr lang="en-US" dirty="0" smtClean="0"/>
              <a:t>This packet is not always requested. The client requests the server for it only when mutual authentication is necessary</a:t>
            </a:r>
          </a:p>
          <a:p>
            <a:endParaRPr lang="it-IT"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b="1" dirty="0" smtClean="0"/>
              <a:t/>
            </a:r>
            <a:br>
              <a:rPr lang="en-US" b="1" dirty="0" smtClean="0"/>
            </a:br>
            <a:r>
              <a:rPr lang="en-US" b="1" dirty="0" smtClean="0"/>
              <a:t>Authentication Server Request (AS_REQ)</a:t>
            </a:r>
            <a:br>
              <a:rPr lang="en-US" b="1" dirty="0" smtClean="0"/>
            </a:br>
            <a:endParaRPr lang="it-IT" dirty="0"/>
          </a:p>
        </p:txBody>
      </p:sp>
      <p:sp>
        <p:nvSpPr>
          <p:cNvPr id="3" name="Segnaposto contenuto 2"/>
          <p:cNvSpPr>
            <a:spLocks noGrp="1"/>
          </p:cNvSpPr>
          <p:nvPr>
            <p:ph idx="1"/>
          </p:nvPr>
        </p:nvSpPr>
        <p:spPr>
          <a:xfrm>
            <a:off x="214282" y="1928802"/>
            <a:ext cx="8472518" cy="4643470"/>
          </a:xfrm>
        </p:spPr>
        <p:txBody>
          <a:bodyPr>
            <a:normAutofit fontScale="92500" lnSpcReduction="20000"/>
          </a:bodyPr>
          <a:lstStyle/>
          <a:p>
            <a:pPr algn="just"/>
            <a:r>
              <a:rPr lang="it-IT" dirty="0" smtClean="0"/>
              <a:t>The </a:t>
            </a:r>
            <a:r>
              <a:rPr lang="it-IT" dirty="0" err="1" smtClean="0"/>
              <a:t>initial</a:t>
            </a:r>
            <a:r>
              <a:rPr lang="it-IT" dirty="0" smtClean="0"/>
              <a:t> </a:t>
            </a:r>
            <a:r>
              <a:rPr lang="it-IT" dirty="0" err="1" smtClean="0"/>
              <a:t>authentication</a:t>
            </a:r>
            <a:r>
              <a:rPr lang="it-IT" dirty="0" smtClean="0"/>
              <a:t> </a:t>
            </a:r>
            <a:r>
              <a:rPr lang="it-IT" dirty="0" err="1" smtClean="0"/>
              <a:t>request</a:t>
            </a:r>
            <a:r>
              <a:rPr lang="it-IT" dirty="0" smtClean="0"/>
              <a:t> </a:t>
            </a:r>
            <a:r>
              <a:rPr lang="it-IT" dirty="0" err="1" smtClean="0"/>
              <a:t>phase</a:t>
            </a:r>
            <a:endParaRPr lang="it-IT" dirty="0" smtClean="0"/>
          </a:p>
          <a:p>
            <a:pPr lvl="1" algn="just"/>
            <a:r>
              <a:rPr lang="en-US" dirty="0" smtClean="0"/>
              <a:t>the client (</a:t>
            </a:r>
            <a:r>
              <a:rPr lang="en-US" dirty="0" err="1" smtClean="0"/>
              <a:t>kinit</a:t>
            </a:r>
            <a:r>
              <a:rPr lang="en-US" dirty="0" smtClean="0"/>
              <a:t>) asks the KDC (more specifically the AS) for a Ticket Granting Ticket. The request is </a:t>
            </a:r>
            <a:r>
              <a:rPr lang="en-US" dirty="0" smtClean="0"/>
              <a:t>unencrypted</a:t>
            </a:r>
            <a:r>
              <a:rPr lang="en-US" dirty="0" smtClean="0"/>
              <a:t>:</a:t>
            </a:r>
          </a:p>
          <a:p>
            <a:pPr lvl="1" algn="just">
              <a:buNone/>
            </a:pPr>
            <a:endParaRPr lang="en-US" sz="1600" dirty="0" smtClean="0"/>
          </a:p>
          <a:p>
            <a:pPr lvl="1" algn="ctr">
              <a:buNone/>
            </a:pPr>
            <a:r>
              <a:rPr lang="en-US" sz="2100" dirty="0" smtClean="0">
                <a:latin typeface="Courier New" pitchFamily="49" charset="0"/>
                <a:cs typeface="Courier New" pitchFamily="49" charset="0"/>
              </a:rPr>
              <a:t>AS_REQ=(</a:t>
            </a:r>
            <a:r>
              <a:rPr lang="en-US" sz="2100" dirty="0" err="1" smtClean="0">
                <a:latin typeface="Courier New" pitchFamily="49" charset="0"/>
                <a:cs typeface="Courier New" pitchFamily="49" charset="0"/>
              </a:rPr>
              <a:t>Principal</a:t>
            </a:r>
            <a:r>
              <a:rPr lang="en-US" sz="2100" baseline="-25000" dirty="0" err="1" smtClean="0">
                <a:latin typeface="Courier New" pitchFamily="49" charset="0"/>
                <a:cs typeface="Courier New" pitchFamily="49" charset="0"/>
              </a:rPr>
              <a:t>Client</a:t>
            </a:r>
            <a:r>
              <a:rPr lang="en-US" sz="2100" dirty="0" err="1" smtClean="0">
                <a:latin typeface="Courier New" pitchFamily="49" charset="0"/>
                <a:cs typeface="Courier New" pitchFamily="49" charset="0"/>
              </a:rPr>
              <a:t>,Principal</a:t>
            </a:r>
            <a:r>
              <a:rPr lang="en-US" sz="2100" baseline="-25000" dirty="0" err="1" smtClean="0">
                <a:latin typeface="Courier New" pitchFamily="49" charset="0"/>
                <a:cs typeface="Courier New" pitchFamily="49" charset="0"/>
              </a:rPr>
              <a:t>Service</a:t>
            </a:r>
            <a:r>
              <a:rPr lang="en-US" sz="2100" dirty="0" err="1" smtClean="0">
                <a:latin typeface="Courier New" pitchFamily="49" charset="0"/>
                <a:cs typeface="Courier New" pitchFamily="49" charset="0"/>
              </a:rPr>
              <a:t>,IP_list,Lifetime</a:t>
            </a:r>
            <a:r>
              <a:rPr lang="en-US" sz="2100" dirty="0" smtClean="0">
                <a:latin typeface="Courier New" pitchFamily="49" charset="0"/>
                <a:cs typeface="Courier New" pitchFamily="49" charset="0"/>
              </a:rPr>
              <a:t>)</a:t>
            </a:r>
          </a:p>
          <a:p>
            <a:pPr lvl="1" algn="just">
              <a:buNone/>
            </a:pPr>
            <a:endParaRPr lang="en-US" dirty="0" smtClean="0"/>
          </a:p>
          <a:p>
            <a:pPr lvl="2" algn="just"/>
            <a:r>
              <a:rPr lang="en-US" sz="1900" dirty="0" err="1" smtClean="0">
                <a:latin typeface="Courier New" pitchFamily="49" charset="0"/>
                <a:cs typeface="Courier New" pitchFamily="49" charset="0"/>
              </a:rPr>
              <a:t>Principal</a:t>
            </a:r>
            <a:r>
              <a:rPr lang="en-US" sz="1900" baseline="-25000" dirty="0" err="1" smtClean="0">
                <a:latin typeface="Courier New" pitchFamily="49" charset="0"/>
                <a:cs typeface="Courier New" pitchFamily="49" charset="0"/>
              </a:rPr>
              <a:t>Client</a:t>
            </a:r>
            <a:r>
              <a:rPr lang="en-US" sz="2200" dirty="0" smtClean="0"/>
              <a:t> is the principal associated with the user seeking authentication (</a:t>
            </a:r>
            <a:r>
              <a:rPr lang="en-US" sz="1900" dirty="0" smtClean="0">
                <a:latin typeface="Courier New" pitchFamily="49" charset="0"/>
                <a:cs typeface="Courier New" pitchFamily="49" charset="0"/>
              </a:rPr>
              <a:t>pippo@EXAMPLE.COM</a:t>
            </a:r>
            <a:r>
              <a:rPr lang="en-US" sz="2200" dirty="0" smtClean="0"/>
              <a:t>)</a:t>
            </a:r>
          </a:p>
          <a:p>
            <a:pPr lvl="2" algn="just"/>
            <a:r>
              <a:rPr lang="en-US" sz="1900" dirty="0" err="1" smtClean="0">
                <a:latin typeface="Courier New" pitchFamily="49" charset="0"/>
                <a:cs typeface="Courier New" pitchFamily="49" charset="0"/>
              </a:rPr>
              <a:t>Principal</a:t>
            </a:r>
            <a:r>
              <a:rPr lang="en-US" sz="1900" baseline="-25000" dirty="0" err="1" smtClean="0">
                <a:latin typeface="Courier New" pitchFamily="49" charset="0"/>
                <a:cs typeface="Courier New" pitchFamily="49" charset="0"/>
              </a:rPr>
              <a:t>Service</a:t>
            </a:r>
            <a:r>
              <a:rPr lang="en-US" sz="2200" dirty="0" smtClean="0"/>
              <a:t> is the principal associated to the service the ticket is being asked for and thus is the string "</a:t>
            </a:r>
            <a:r>
              <a:rPr lang="en-US" sz="1900" dirty="0" err="1" smtClean="0">
                <a:latin typeface="Courier New" pitchFamily="49" charset="0"/>
                <a:cs typeface="Courier New" pitchFamily="49" charset="0"/>
              </a:rPr>
              <a:t>krbtgt</a:t>
            </a:r>
            <a:r>
              <a:rPr lang="en-US" sz="1900" dirty="0" smtClean="0">
                <a:latin typeface="Courier New" pitchFamily="49" charset="0"/>
                <a:cs typeface="Courier New" pitchFamily="49" charset="0"/>
              </a:rPr>
              <a:t>/REALM@REALM</a:t>
            </a:r>
            <a:r>
              <a:rPr lang="en-US" sz="2200" dirty="0" smtClean="0"/>
              <a:t>" </a:t>
            </a:r>
          </a:p>
          <a:p>
            <a:pPr lvl="2" algn="just"/>
            <a:r>
              <a:rPr lang="en-US" sz="1900" dirty="0" err="1" smtClean="0">
                <a:latin typeface="Courier New" pitchFamily="49" charset="0"/>
                <a:cs typeface="Courier New" pitchFamily="49" charset="0"/>
              </a:rPr>
              <a:t>IP_list</a:t>
            </a:r>
            <a:r>
              <a:rPr lang="en-US" sz="2200" dirty="0" smtClean="0"/>
              <a:t> is a list of IP addresses that indicate the host where it is possible to use the ticket which will be issued </a:t>
            </a:r>
          </a:p>
          <a:p>
            <a:pPr lvl="2" algn="just"/>
            <a:r>
              <a:rPr lang="en-US" sz="1900" dirty="0" smtClean="0">
                <a:latin typeface="Courier New" pitchFamily="49" charset="0"/>
                <a:cs typeface="Courier New" pitchFamily="49" charset="0"/>
              </a:rPr>
              <a:t>Lifetime</a:t>
            </a:r>
            <a:r>
              <a:rPr lang="en-US" sz="1900" dirty="0" smtClean="0"/>
              <a:t> </a:t>
            </a:r>
            <a:r>
              <a:rPr lang="en-US" sz="2200" dirty="0" smtClean="0"/>
              <a:t>is the maximum validity time (requested) for the ticket to be issued</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b="1" dirty="0" smtClean="0"/>
              <a:t>Authentication Server Reply </a:t>
            </a:r>
            <a:br>
              <a:rPr lang="en-US" b="1" dirty="0" smtClean="0"/>
            </a:br>
            <a:r>
              <a:rPr lang="en-US" b="1" dirty="0" smtClean="0"/>
              <a:t>(AS_REP)</a:t>
            </a:r>
            <a:endParaRPr lang="it-IT" dirty="0"/>
          </a:p>
        </p:txBody>
      </p:sp>
      <p:sp>
        <p:nvSpPr>
          <p:cNvPr id="3" name="Segnaposto contenuto 2"/>
          <p:cNvSpPr>
            <a:spLocks noGrp="1"/>
          </p:cNvSpPr>
          <p:nvPr>
            <p:ph idx="1"/>
          </p:nvPr>
        </p:nvSpPr>
        <p:spPr>
          <a:xfrm>
            <a:off x="214282" y="1600200"/>
            <a:ext cx="8786874" cy="5114948"/>
          </a:xfrm>
        </p:spPr>
        <p:txBody>
          <a:bodyPr>
            <a:normAutofit fontScale="62500" lnSpcReduction="20000"/>
          </a:bodyPr>
          <a:lstStyle/>
          <a:p>
            <a:pPr algn="just"/>
            <a:r>
              <a:rPr lang="en-US" dirty="0" smtClean="0"/>
              <a:t>When the previous request arrives, the AS checks whether </a:t>
            </a:r>
            <a:r>
              <a:rPr lang="en-US" sz="2900" dirty="0" err="1" smtClean="0">
                <a:latin typeface="Courier New" pitchFamily="49" charset="0"/>
                <a:cs typeface="Courier New" pitchFamily="49" charset="0"/>
              </a:rPr>
              <a:t>Principal</a:t>
            </a:r>
            <a:r>
              <a:rPr lang="en-US" sz="2900" baseline="-25000" dirty="0" err="1" smtClean="0">
                <a:latin typeface="Courier New" pitchFamily="49" charset="0"/>
                <a:cs typeface="Courier New" pitchFamily="49" charset="0"/>
              </a:rPr>
              <a:t>Client</a:t>
            </a:r>
            <a:r>
              <a:rPr lang="en-US" dirty="0" smtClean="0"/>
              <a:t> and </a:t>
            </a:r>
            <a:r>
              <a:rPr lang="en-US" sz="2900" dirty="0" err="1" smtClean="0">
                <a:latin typeface="Courier New" pitchFamily="49" charset="0"/>
                <a:cs typeface="Courier New" pitchFamily="49" charset="0"/>
              </a:rPr>
              <a:t>Principal</a:t>
            </a:r>
            <a:r>
              <a:rPr lang="en-US" sz="2900" baseline="-25000" dirty="0" err="1" smtClean="0">
                <a:latin typeface="Courier New" pitchFamily="49" charset="0"/>
                <a:cs typeface="Courier New" pitchFamily="49" charset="0"/>
              </a:rPr>
              <a:t>Service</a:t>
            </a:r>
            <a:r>
              <a:rPr lang="en-US" sz="2900" dirty="0" smtClean="0">
                <a:latin typeface="Courier New" pitchFamily="49" charset="0"/>
                <a:cs typeface="Courier New" pitchFamily="49" charset="0"/>
              </a:rPr>
              <a:t> </a:t>
            </a:r>
            <a:r>
              <a:rPr lang="en-US" dirty="0" smtClean="0"/>
              <a:t>exist in the KDC database </a:t>
            </a:r>
          </a:p>
          <a:p>
            <a:pPr lvl="1" algn="just"/>
            <a:r>
              <a:rPr lang="en-US" dirty="0" smtClean="0"/>
              <a:t>if at least one of the two does not exist an error message is sent to the client</a:t>
            </a:r>
          </a:p>
          <a:p>
            <a:pPr lvl="1" algn="just"/>
            <a:r>
              <a:rPr lang="en-US" dirty="0" smtClean="0"/>
              <a:t>otherwise the Authentication Server processes the reply as follows :</a:t>
            </a:r>
          </a:p>
          <a:p>
            <a:pPr marL="971550" lvl="1" indent="-457200" algn="just">
              <a:buFont typeface="+mj-lt"/>
              <a:buAutoNum type="arabicPeriod"/>
            </a:pPr>
            <a:r>
              <a:rPr lang="en-US" sz="2900" dirty="0" smtClean="0"/>
              <a:t>It randomly creates a session key which will be the secret shared between the client and the TGS. Let's say  </a:t>
            </a:r>
            <a:r>
              <a:rPr lang="en-US" sz="2900" b="1" dirty="0" smtClean="0"/>
              <a:t>SK</a:t>
            </a:r>
            <a:r>
              <a:rPr lang="en-US" sz="2900" b="1" baseline="-25000" dirty="0" smtClean="0"/>
              <a:t>TGS</a:t>
            </a:r>
            <a:r>
              <a:rPr lang="en-US" sz="2900" dirty="0" smtClean="0"/>
              <a:t> .</a:t>
            </a:r>
          </a:p>
          <a:p>
            <a:pPr marL="971550" lvl="1" indent="-457200" algn="just">
              <a:buFont typeface="+mj-lt"/>
              <a:buAutoNum type="arabicPeriod"/>
            </a:pPr>
            <a:r>
              <a:rPr lang="en-US" sz="2900" dirty="0" smtClean="0"/>
              <a:t>It creates the Ticket Granting Ticket putting </a:t>
            </a:r>
            <a:r>
              <a:rPr lang="en-US" sz="2900" dirty="0" smtClean="0"/>
              <a:t>together </a:t>
            </a:r>
            <a:r>
              <a:rPr lang="en-US" sz="2900" dirty="0" smtClean="0"/>
              <a:t>the requesting user's principal, the service principal (</a:t>
            </a:r>
            <a:r>
              <a:rPr lang="en-US" sz="2900" dirty="0" err="1" smtClean="0">
                <a:latin typeface="Courier New" pitchFamily="49" charset="0"/>
                <a:cs typeface="Courier New" pitchFamily="49" charset="0"/>
              </a:rPr>
              <a:t>krbtgt</a:t>
            </a:r>
            <a:r>
              <a:rPr lang="en-US" sz="2900" dirty="0" smtClean="0">
                <a:latin typeface="Courier New" pitchFamily="49" charset="0"/>
                <a:cs typeface="Courier New" pitchFamily="49" charset="0"/>
              </a:rPr>
              <a:t>/REALM@REALM</a:t>
            </a:r>
            <a:r>
              <a:rPr lang="en-US" sz="2900" dirty="0" smtClean="0"/>
              <a:t>), the IP address list, date and time (of the KDC) in timestamp format, lifetime and the session key, </a:t>
            </a:r>
            <a:r>
              <a:rPr lang="en-US" sz="2900" b="1" dirty="0" smtClean="0"/>
              <a:t>SK</a:t>
            </a:r>
            <a:r>
              <a:rPr lang="en-US" sz="2900" b="1" baseline="-25000" dirty="0" smtClean="0"/>
              <a:t>TGS</a:t>
            </a:r>
            <a:r>
              <a:rPr lang="en-US" sz="2900" dirty="0" smtClean="0"/>
              <a:t> . the Ticket Granting Ticket thus appears as follows:  </a:t>
            </a:r>
          </a:p>
          <a:p>
            <a:pPr marL="971550" lvl="1" indent="-457200" algn="just">
              <a:buNone/>
            </a:pPr>
            <a:endParaRPr lang="en-US" sz="2600" dirty="0" smtClean="0"/>
          </a:p>
          <a:p>
            <a:pPr algn="ctr">
              <a:buNone/>
            </a:pPr>
            <a:r>
              <a:rPr lang="en-US" sz="2600" dirty="0" smtClean="0">
                <a:latin typeface="Courier New" pitchFamily="49" charset="0"/>
                <a:cs typeface="Courier New" pitchFamily="49" charset="0"/>
              </a:rPr>
              <a:t>TGT=(</a:t>
            </a:r>
            <a:r>
              <a:rPr lang="en-US" sz="2600" dirty="0" err="1" smtClean="0">
                <a:latin typeface="Courier New" pitchFamily="49" charset="0"/>
                <a:cs typeface="Courier New" pitchFamily="49" charset="0"/>
              </a:rPr>
              <a:t>Principal</a:t>
            </a:r>
            <a:r>
              <a:rPr lang="en-US" sz="2600" baseline="-25000" dirty="0" err="1" smtClean="0">
                <a:latin typeface="Courier New" pitchFamily="49" charset="0"/>
                <a:cs typeface="Courier New" pitchFamily="49" charset="0"/>
              </a:rPr>
              <a:t>Client</a:t>
            </a:r>
            <a:r>
              <a:rPr lang="en-US" sz="2600" dirty="0" err="1" smtClean="0">
                <a:latin typeface="Courier New" pitchFamily="49" charset="0"/>
                <a:cs typeface="Courier New" pitchFamily="49" charset="0"/>
              </a:rPr>
              <a:t>,krbtgt</a:t>
            </a:r>
            <a:r>
              <a:rPr lang="en-US" sz="2600" dirty="0" smtClean="0">
                <a:latin typeface="Courier New" pitchFamily="49" charset="0"/>
                <a:cs typeface="Courier New" pitchFamily="49" charset="0"/>
              </a:rPr>
              <a:t>/</a:t>
            </a:r>
            <a:r>
              <a:rPr lang="en-US" sz="2600" dirty="0" err="1" smtClean="0">
                <a:latin typeface="Courier New" pitchFamily="49" charset="0"/>
                <a:cs typeface="Courier New" pitchFamily="49" charset="0"/>
              </a:rPr>
              <a:t>REALM@REALM,IP_list,Timestamp,Lifetime,SK</a:t>
            </a:r>
            <a:r>
              <a:rPr lang="en-US" sz="2600" baseline="-25000" dirty="0" err="1" smtClean="0">
                <a:latin typeface="Courier New" pitchFamily="49" charset="0"/>
                <a:cs typeface="Courier New" pitchFamily="49" charset="0"/>
              </a:rPr>
              <a:t>TGS</a:t>
            </a:r>
            <a:r>
              <a:rPr lang="en-US" sz="2600" dirty="0" smtClean="0">
                <a:latin typeface="Courier New" pitchFamily="49" charset="0"/>
                <a:cs typeface="Courier New" pitchFamily="49" charset="0"/>
              </a:rPr>
              <a:t>) </a:t>
            </a:r>
          </a:p>
          <a:p>
            <a:pPr marL="914400" lvl="1" indent="-514350" algn="just">
              <a:buFont typeface="+mj-lt"/>
              <a:buAutoNum type="arabicPeriod" startAt="3"/>
            </a:pPr>
            <a:endParaRPr lang="en-US" sz="2900" dirty="0" smtClean="0">
              <a:latin typeface="Courier New" pitchFamily="49" charset="0"/>
              <a:cs typeface="Courier New" pitchFamily="49" charset="0"/>
            </a:endParaRPr>
          </a:p>
          <a:p>
            <a:pPr marL="914400" lvl="1" indent="-514350" algn="just">
              <a:buFont typeface="+mj-lt"/>
              <a:buAutoNum type="arabicPeriod" startAt="3"/>
            </a:pPr>
            <a:r>
              <a:rPr lang="en-US" dirty="0" smtClean="0"/>
              <a:t>It generates and sends the reply containing: the </a:t>
            </a:r>
            <a:r>
              <a:rPr lang="en-US" dirty="0" smtClean="0"/>
              <a:t>TGT, </a:t>
            </a:r>
            <a:r>
              <a:rPr lang="en-US" dirty="0" smtClean="0"/>
              <a:t>encrypted using the secret key for the service (</a:t>
            </a:r>
            <a:r>
              <a:rPr lang="en-US" b="1" dirty="0" smtClean="0"/>
              <a:t>K</a:t>
            </a:r>
            <a:r>
              <a:rPr lang="en-US" b="1" baseline="-25000" dirty="0" smtClean="0"/>
              <a:t>TGS</a:t>
            </a:r>
            <a:r>
              <a:rPr lang="en-US" dirty="0" smtClean="0"/>
              <a:t>); the service principal, timestamp, lifetime and session key all encrypted using the secret key for the user requesting the service </a:t>
            </a:r>
            <a:r>
              <a:rPr lang="en-US" sz="2900" dirty="0" smtClean="0"/>
              <a:t>(</a:t>
            </a:r>
            <a:r>
              <a:rPr lang="en-US" sz="2900" b="1" dirty="0" err="1" smtClean="0"/>
              <a:t>K</a:t>
            </a:r>
            <a:r>
              <a:rPr lang="en-US" sz="2900" b="1" baseline="-25000" dirty="0" err="1" smtClean="0"/>
              <a:t>User</a:t>
            </a:r>
            <a:r>
              <a:rPr lang="en-US" sz="2900" dirty="0" smtClean="0"/>
              <a:t>)</a:t>
            </a:r>
          </a:p>
          <a:p>
            <a:pPr marL="1314450" lvl="2" indent="-514350" algn="ctr">
              <a:buNone/>
            </a:pPr>
            <a:endParaRPr lang="en-US" sz="2600" dirty="0" smtClean="0"/>
          </a:p>
          <a:p>
            <a:pPr marL="536575" lvl="2" indent="-514350" algn="ctr">
              <a:buNone/>
            </a:pPr>
            <a:r>
              <a:rPr lang="en-US" sz="2600" dirty="0" smtClean="0">
                <a:latin typeface="Courier New" pitchFamily="49" charset="0"/>
                <a:cs typeface="Courier New" pitchFamily="49" charset="0"/>
              </a:rPr>
              <a:t>AS_REP={</a:t>
            </a:r>
            <a:r>
              <a:rPr lang="en-US" sz="2600" dirty="0" err="1" smtClean="0">
                <a:latin typeface="Courier New" pitchFamily="49" charset="0"/>
                <a:cs typeface="Courier New" pitchFamily="49" charset="0"/>
              </a:rPr>
              <a:t>Principal</a:t>
            </a:r>
            <a:r>
              <a:rPr lang="en-US" sz="2600" baseline="-25000" dirty="0" err="1" smtClean="0">
                <a:latin typeface="Courier New" pitchFamily="49" charset="0"/>
                <a:cs typeface="Courier New" pitchFamily="49" charset="0"/>
              </a:rPr>
              <a:t>Service</a:t>
            </a:r>
            <a:r>
              <a:rPr lang="en-US" sz="2600" dirty="0" err="1" smtClean="0">
                <a:latin typeface="Courier New" pitchFamily="49" charset="0"/>
                <a:cs typeface="Courier New" pitchFamily="49" charset="0"/>
              </a:rPr>
              <a:t>,Timestamp,Lifetime,SK</a:t>
            </a:r>
            <a:r>
              <a:rPr lang="en-US" sz="2600" baseline="-25000" dirty="0" err="1" smtClean="0">
                <a:latin typeface="Courier New" pitchFamily="49" charset="0"/>
                <a:cs typeface="Courier New" pitchFamily="49" charset="0"/>
              </a:rPr>
              <a:t>TGS</a:t>
            </a:r>
            <a:r>
              <a:rPr lang="en-US" sz="2600" dirty="0" smtClean="0">
                <a:latin typeface="Courier New" pitchFamily="49" charset="0"/>
                <a:cs typeface="Courier New" pitchFamily="49" charset="0"/>
              </a:rPr>
              <a:t>}</a:t>
            </a:r>
            <a:r>
              <a:rPr lang="en-US" sz="2600" dirty="0" err="1" smtClean="0">
                <a:latin typeface="Courier New" pitchFamily="49" charset="0"/>
                <a:cs typeface="Courier New" pitchFamily="49" charset="0"/>
              </a:rPr>
              <a:t>K</a:t>
            </a:r>
            <a:r>
              <a:rPr lang="en-US" sz="2600" baseline="-25000" dirty="0" err="1" smtClean="0">
                <a:latin typeface="Courier New" pitchFamily="49" charset="0"/>
                <a:cs typeface="Courier New" pitchFamily="49" charset="0"/>
              </a:rPr>
              <a:t>User</a:t>
            </a:r>
            <a:r>
              <a:rPr lang="en-US" sz="2600" dirty="0" smtClean="0">
                <a:latin typeface="Courier New" pitchFamily="49" charset="0"/>
                <a:cs typeface="Courier New" pitchFamily="49" charset="0"/>
              </a:rPr>
              <a:t>{TGT}K</a:t>
            </a:r>
            <a:r>
              <a:rPr lang="en-US" sz="2600" baseline="-25000" dirty="0" smtClean="0">
                <a:latin typeface="Courier New" pitchFamily="49" charset="0"/>
                <a:cs typeface="Courier New" pitchFamily="49" charset="0"/>
              </a:rPr>
              <a:t>TGS</a:t>
            </a:r>
            <a:endParaRPr lang="en-US" sz="2600" dirty="0" smtClean="0">
              <a:latin typeface="Courier New" pitchFamily="49" charset="0"/>
              <a:cs typeface="Courier New" pitchFamily="49" charset="0"/>
            </a:endParaRPr>
          </a:p>
          <a:p>
            <a:pPr algn="just"/>
            <a:endParaRPr lang="it-IT"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b="1" dirty="0" smtClean="0"/>
              <a:t>Authentication Server Reply </a:t>
            </a:r>
            <a:br>
              <a:rPr lang="en-US" b="1" dirty="0" smtClean="0"/>
            </a:br>
            <a:r>
              <a:rPr lang="en-US" b="1" dirty="0" smtClean="0"/>
              <a:t>(AS_REP)</a:t>
            </a:r>
            <a:endParaRPr lang="it-IT" dirty="0"/>
          </a:p>
        </p:txBody>
      </p:sp>
      <p:sp>
        <p:nvSpPr>
          <p:cNvPr id="3" name="Segnaposto contenuto 2"/>
          <p:cNvSpPr>
            <a:spLocks noGrp="1"/>
          </p:cNvSpPr>
          <p:nvPr>
            <p:ph idx="1"/>
          </p:nvPr>
        </p:nvSpPr>
        <p:spPr>
          <a:xfrm>
            <a:off x="457200" y="1571612"/>
            <a:ext cx="8229600" cy="5257800"/>
          </a:xfrm>
        </p:spPr>
        <p:txBody>
          <a:bodyPr>
            <a:normAutofit fontScale="92500" lnSpcReduction="20000"/>
          </a:bodyPr>
          <a:lstStyle/>
          <a:p>
            <a:pPr algn="just"/>
            <a:r>
              <a:rPr lang="en-US" sz="3100" dirty="0" smtClean="0"/>
              <a:t>It may seem that this message contains redundant information </a:t>
            </a:r>
          </a:p>
          <a:p>
            <a:pPr lvl="1" algn="just"/>
            <a:r>
              <a:rPr lang="en-US" sz="2400" dirty="0" smtClean="0"/>
              <a:t>since the information present in the TGT is encrypted using the secret key for the server, it cannot be read by the client and needs to be repeated</a:t>
            </a:r>
          </a:p>
          <a:p>
            <a:pPr algn="just"/>
            <a:r>
              <a:rPr lang="en-US" sz="3100" dirty="0" smtClean="0"/>
              <a:t>When the client receives the reply message, it will ask the user to enter the password</a:t>
            </a:r>
          </a:p>
          <a:p>
            <a:pPr algn="just"/>
            <a:r>
              <a:rPr lang="en-US" sz="3000" dirty="0" smtClean="0"/>
              <a:t>The salt is concatenated with the password and then the string2key function is applied</a:t>
            </a:r>
          </a:p>
          <a:p>
            <a:pPr lvl="1" algn="just"/>
            <a:r>
              <a:rPr lang="en-US" sz="2400" dirty="0" smtClean="0"/>
              <a:t>With the resulting key an attempt is made to decrypt the part of the message encrypted by the KDC using the secret key of the user stored in the database</a:t>
            </a:r>
          </a:p>
          <a:p>
            <a:pPr lvl="2" algn="just"/>
            <a:r>
              <a:rPr lang="en-US" sz="1900" dirty="0" smtClean="0"/>
              <a:t>If the user is really who he/she says, and has thus entered the correct password, the decrypting operation will be successful and thus the session key can be extracted and with the TGT (encrypted) stored in the user's credential cache</a:t>
            </a:r>
            <a:endParaRPr lang="it-IT" sz="30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b="1" dirty="0" smtClean="0"/>
              <a:t/>
            </a:r>
            <a:br>
              <a:rPr lang="en-US" b="1" dirty="0" smtClean="0"/>
            </a:br>
            <a:r>
              <a:rPr lang="en-US" b="1" dirty="0" smtClean="0"/>
              <a:t>Ticket Granting Server Request (TGS_REQ)</a:t>
            </a:r>
            <a:br>
              <a:rPr lang="en-US" b="1" dirty="0" smtClean="0"/>
            </a:br>
            <a:endParaRPr lang="it-IT" dirty="0"/>
          </a:p>
        </p:txBody>
      </p:sp>
      <p:sp>
        <p:nvSpPr>
          <p:cNvPr id="3" name="Segnaposto contenuto 2"/>
          <p:cNvSpPr>
            <a:spLocks noGrp="1"/>
          </p:cNvSpPr>
          <p:nvPr>
            <p:ph idx="1"/>
          </p:nvPr>
        </p:nvSpPr>
        <p:spPr>
          <a:xfrm>
            <a:off x="285720" y="1600200"/>
            <a:ext cx="8643998" cy="5043510"/>
          </a:xfrm>
        </p:spPr>
        <p:txBody>
          <a:bodyPr>
            <a:normAutofit fontScale="92500"/>
          </a:bodyPr>
          <a:lstStyle/>
          <a:p>
            <a:pPr algn="just"/>
            <a:r>
              <a:rPr lang="en-US" sz="2400" dirty="0" smtClean="0"/>
              <a:t>At this point, the user who has already proved to be who he/she says and wants to access the service but does not yet have a suitable ticket, sends a request (TGS_REQ) to the Ticket Granting Service:</a:t>
            </a:r>
            <a:endParaRPr lang="en-US" sz="2200" dirty="0" smtClean="0"/>
          </a:p>
          <a:p>
            <a:pPr algn="just">
              <a:buNone/>
            </a:pPr>
            <a:endParaRPr lang="en-US" sz="2600" dirty="0" smtClean="0"/>
          </a:p>
          <a:p>
            <a:pPr marL="914400" lvl="1" indent="-457200" algn="just">
              <a:buFont typeface="+mj-lt"/>
              <a:buAutoNum type="arabicPeriod"/>
            </a:pPr>
            <a:r>
              <a:rPr lang="en-US" sz="2000" dirty="0" smtClean="0"/>
              <a:t>Create an </a:t>
            </a:r>
            <a:r>
              <a:rPr lang="en-US" sz="2000" i="1" dirty="0" smtClean="0"/>
              <a:t>authenticator</a:t>
            </a:r>
            <a:r>
              <a:rPr lang="en-US" sz="2000" dirty="0" smtClean="0"/>
              <a:t> with the user principal, client machine timestamp and encrypt everything with the session key shared with the TGS:</a:t>
            </a:r>
          </a:p>
          <a:p>
            <a:pPr lvl="1" algn="just">
              <a:buNone/>
            </a:pPr>
            <a:endParaRPr lang="en-US" sz="2200" dirty="0" smtClean="0"/>
          </a:p>
          <a:p>
            <a:pPr lvl="1" algn="ctr">
              <a:buNone/>
            </a:pPr>
            <a:r>
              <a:rPr lang="en-US" sz="1800" dirty="0" smtClean="0">
                <a:latin typeface="Courier New" pitchFamily="49" charset="0"/>
                <a:cs typeface="Courier New" pitchFamily="49" charset="0"/>
              </a:rPr>
              <a:t>Authenticator = { </a:t>
            </a:r>
            <a:r>
              <a:rPr lang="en-US" sz="1800" dirty="0" err="1" smtClean="0">
                <a:latin typeface="Courier New" pitchFamily="49" charset="0"/>
                <a:cs typeface="Courier New" pitchFamily="49" charset="0"/>
              </a:rPr>
              <a:t>Principal</a:t>
            </a:r>
            <a:r>
              <a:rPr lang="en-US" sz="1800" baseline="-25000" dirty="0" err="1" smtClean="0">
                <a:latin typeface="Courier New" pitchFamily="49" charset="0"/>
                <a:cs typeface="Courier New" pitchFamily="49" charset="0"/>
              </a:rPr>
              <a:t>Client</a:t>
            </a:r>
            <a:r>
              <a:rPr lang="en-US" sz="1800" dirty="0" smtClean="0">
                <a:latin typeface="Courier New" pitchFamily="49" charset="0"/>
                <a:cs typeface="Courier New" pitchFamily="49" charset="0"/>
              </a:rPr>
              <a:t> , Timestamp }SK</a:t>
            </a:r>
            <a:r>
              <a:rPr lang="en-US" sz="1800" baseline="-25000" dirty="0" smtClean="0">
                <a:latin typeface="Courier New" pitchFamily="49" charset="0"/>
                <a:cs typeface="Courier New" pitchFamily="49" charset="0"/>
              </a:rPr>
              <a:t>TGS</a:t>
            </a:r>
            <a:r>
              <a:rPr lang="en-US" sz="1800" dirty="0" smtClean="0">
                <a:latin typeface="Courier New" pitchFamily="49" charset="0"/>
                <a:cs typeface="Courier New" pitchFamily="49" charset="0"/>
              </a:rPr>
              <a:t> </a:t>
            </a:r>
          </a:p>
          <a:p>
            <a:pPr lvl="1" algn="ctr">
              <a:buNone/>
            </a:pPr>
            <a:endParaRPr lang="en-US" sz="1800" dirty="0" smtClean="0">
              <a:latin typeface="Courier New" pitchFamily="49" charset="0"/>
              <a:cs typeface="Courier New" pitchFamily="49" charset="0"/>
            </a:endParaRPr>
          </a:p>
          <a:p>
            <a:pPr marL="914400" lvl="1" indent="-457200" algn="just">
              <a:buFont typeface="+mj-lt"/>
              <a:buAutoNum type="arabicPeriod" startAt="2"/>
            </a:pPr>
            <a:r>
              <a:rPr lang="en-US" sz="2000" dirty="0" smtClean="0"/>
              <a:t>Create a request packet containing:</a:t>
            </a:r>
          </a:p>
          <a:p>
            <a:pPr marL="1314450" lvl="2" indent="-457200" algn="just">
              <a:buFont typeface="+mj-lt"/>
              <a:buAutoNum type="arabicPeriod" startAt="2"/>
            </a:pPr>
            <a:r>
              <a:rPr lang="en-US" sz="1600" dirty="0" smtClean="0"/>
              <a:t>the service principal for which the ticket is needed and lifetime </a:t>
            </a:r>
            <a:r>
              <a:rPr lang="en-US" sz="1600" dirty="0" err="1" smtClean="0"/>
              <a:t>uncrypted</a:t>
            </a:r>
            <a:endParaRPr lang="en-US" sz="1600" dirty="0" smtClean="0"/>
          </a:p>
          <a:p>
            <a:pPr marL="1314450" lvl="2" indent="-457200" algn="just">
              <a:buFont typeface="+mj-lt"/>
              <a:buAutoNum type="arabicPeriod" startAt="2"/>
            </a:pPr>
            <a:r>
              <a:rPr lang="en-US" sz="1600" dirty="0" smtClean="0"/>
              <a:t>the Ticket Granting Ticket which is already encrypted with the key of the TGS</a:t>
            </a:r>
          </a:p>
          <a:p>
            <a:pPr marL="1314450" lvl="2" indent="-457200" algn="just">
              <a:buFont typeface="+mj-lt"/>
              <a:buAutoNum type="arabicPeriod" startAt="2"/>
            </a:pPr>
            <a:r>
              <a:rPr lang="en-US" sz="1600" dirty="0" smtClean="0"/>
              <a:t>the authenticator</a:t>
            </a:r>
            <a:endParaRPr lang="en-US" sz="1500" dirty="0" smtClean="0"/>
          </a:p>
          <a:p>
            <a:pPr marL="228600" lvl="2" algn="ctr">
              <a:buNone/>
            </a:pPr>
            <a:endParaRPr lang="en-US" sz="1800" dirty="0" smtClean="0">
              <a:latin typeface="Courier New" pitchFamily="49" charset="0"/>
              <a:cs typeface="Courier New" pitchFamily="49" charset="0"/>
            </a:endParaRPr>
          </a:p>
          <a:p>
            <a:pPr marL="228600" lvl="2" algn="ctr">
              <a:buNone/>
            </a:pPr>
            <a:r>
              <a:rPr lang="en-US" sz="1800" dirty="0" smtClean="0">
                <a:latin typeface="Courier New" pitchFamily="49" charset="0"/>
                <a:cs typeface="Courier New" pitchFamily="49" charset="0"/>
              </a:rPr>
              <a:t>	TGS_REQ=(</a:t>
            </a:r>
            <a:r>
              <a:rPr lang="en-US" sz="1800" dirty="0" err="1" smtClean="0">
                <a:latin typeface="Courier New" pitchFamily="49" charset="0"/>
                <a:cs typeface="Courier New" pitchFamily="49" charset="0"/>
              </a:rPr>
              <a:t>Principal</a:t>
            </a:r>
            <a:r>
              <a:rPr lang="en-US" sz="1800" baseline="-25000" dirty="0" err="1" smtClean="0">
                <a:latin typeface="Courier New" pitchFamily="49" charset="0"/>
                <a:cs typeface="Courier New" pitchFamily="49" charset="0"/>
              </a:rPr>
              <a:t>Service</a:t>
            </a:r>
            <a:r>
              <a:rPr lang="en-US" sz="1800" dirty="0" err="1" smtClean="0">
                <a:latin typeface="Courier New" pitchFamily="49" charset="0"/>
                <a:cs typeface="Courier New" pitchFamily="49" charset="0"/>
              </a:rPr>
              <a:t>,Lifetime,Authenticator</a:t>
            </a:r>
            <a:r>
              <a:rPr lang="en-US" sz="1800" dirty="0" smtClean="0">
                <a:latin typeface="Courier New" pitchFamily="49" charset="0"/>
                <a:cs typeface="Courier New" pitchFamily="49" charset="0"/>
              </a:rPr>
              <a:t>){TGT}K</a:t>
            </a:r>
            <a:r>
              <a:rPr lang="en-US" sz="1800" baseline="-25000" dirty="0" smtClean="0">
                <a:latin typeface="Courier New" pitchFamily="49" charset="0"/>
                <a:cs typeface="Courier New" pitchFamily="49" charset="0"/>
              </a:rPr>
              <a:t>TGS</a:t>
            </a:r>
            <a:r>
              <a:rPr lang="en-US" sz="1800" dirty="0" smtClean="0">
                <a:latin typeface="Courier New" pitchFamily="49" charset="0"/>
                <a:cs typeface="Courier New" pitchFamily="49" charset="0"/>
              </a:rPr>
              <a:t> </a:t>
            </a:r>
            <a:endParaRPr lang="en-US" sz="2000" dirty="0" smtClean="0">
              <a:latin typeface="Courier New" pitchFamily="49" charset="0"/>
              <a:cs typeface="Courier New" pitchFamily="49" charset="0"/>
            </a:endParaRPr>
          </a:p>
          <a:p>
            <a:endParaRPr lang="it-IT"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b="1" dirty="0" smtClean="0"/>
              <a:t/>
            </a:r>
            <a:br>
              <a:rPr lang="en-US" b="1" dirty="0" smtClean="0"/>
            </a:br>
            <a:r>
              <a:rPr lang="en-US" b="1" dirty="0" smtClean="0"/>
              <a:t>Ticket Granting Server </a:t>
            </a:r>
            <a:r>
              <a:rPr lang="en-US" b="1" dirty="0" smtClean="0"/>
              <a:t>Reply </a:t>
            </a:r>
            <a:r>
              <a:rPr lang="en-US" b="1" dirty="0" smtClean="0"/>
              <a:t>(TGS_REP)</a:t>
            </a:r>
            <a:br>
              <a:rPr lang="en-US" b="1" dirty="0" smtClean="0"/>
            </a:br>
            <a:endParaRPr lang="it-IT" dirty="0"/>
          </a:p>
        </p:txBody>
      </p:sp>
      <p:sp>
        <p:nvSpPr>
          <p:cNvPr id="3" name="Segnaposto contenuto 2"/>
          <p:cNvSpPr>
            <a:spLocks noGrp="1"/>
          </p:cNvSpPr>
          <p:nvPr>
            <p:ph idx="1"/>
          </p:nvPr>
        </p:nvSpPr>
        <p:spPr>
          <a:xfrm>
            <a:off x="428596" y="1714488"/>
            <a:ext cx="8229600" cy="4829195"/>
          </a:xfrm>
        </p:spPr>
        <p:txBody>
          <a:bodyPr>
            <a:normAutofit fontScale="85000" lnSpcReduction="20000"/>
          </a:bodyPr>
          <a:lstStyle/>
          <a:p>
            <a:pPr algn="just"/>
            <a:r>
              <a:rPr lang="en-US" sz="2800" dirty="0" smtClean="0"/>
              <a:t>When the previous request arrives, the TGS first verifies that the principal of the requested service (</a:t>
            </a:r>
            <a:r>
              <a:rPr lang="en-US" sz="2800" dirty="0" err="1" smtClean="0"/>
              <a:t>Principal</a:t>
            </a:r>
            <a:r>
              <a:rPr lang="en-US" sz="2800" baseline="-25000" dirty="0" err="1" smtClean="0"/>
              <a:t>Service</a:t>
            </a:r>
            <a:r>
              <a:rPr lang="en-US" sz="2800" dirty="0" smtClean="0"/>
              <a:t>) exists in the KDC database</a:t>
            </a:r>
          </a:p>
          <a:p>
            <a:pPr marL="971550" lvl="1" indent="-514350" algn="just">
              <a:buFont typeface="+mj-lt"/>
              <a:buAutoNum type="arabicPeriod"/>
            </a:pPr>
            <a:endParaRPr lang="en-US" sz="2600" dirty="0" smtClean="0"/>
          </a:p>
          <a:p>
            <a:pPr marL="971550" lvl="1" indent="-514350" algn="just">
              <a:buFont typeface="+mj-lt"/>
              <a:buAutoNum type="arabicPeriod"/>
            </a:pPr>
            <a:r>
              <a:rPr lang="en-US" sz="2600" dirty="0" smtClean="0"/>
              <a:t>If it exists, it opens the TGT using the key for </a:t>
            </a:r>
            <a:r>
              <a:rPr lang="en-US" sz="2600" dirty="0" err="1" smtClean="0">
                <a:latin typeface="Courier New" pitchFamily="49" charset="0"/>
                <a:cs typeface="Courier New" pitchFamily="49" charset="0"/>
              </a:rPr>
              <a:t>krbtgt</a:t>
            </a:r>
            <a:r>
              <a:rPr lang="en-US" sz="2600" dirty="0" smtClean="0">
                <a:latin typeface="Courier New" pitchFamily="49" charset="0"/>
                <a:cs typeface="Courier New" pitchFamily="49" charset="0"/>
              </a:rPr>
              <a:t>/REAM@REALM</a:t>
            </a:r>
            <a:r>
              <a:rPr lang="en-US" sz="2600" dirty="0" smtClean="0"/>
              <a:t> and extracts the session key (SK</a:t>
            </a:r>
            <a:r>
              <a:rPr lang="en-US" sz="2600" baseline="-25000" dirty="0" smtClean="0"/>
              <a:t>TGS</a:t>
            </a:r>
            <a:r>
              <a:rPr lang="en-US" sz="2600" dirty="0" smtClean="0"/>
              <a:t>) which it uses to decrypt the authenticator</a:t>
            </a:r>
          </a:p>
          <a:p>
            <a:pPr marL="971550" lvl="1" indent="-514350" algn="just">
              <a:buFont typeface="+mj-lt"/>
              <a:buAutoNum type="arabicPeriod"/>
            </a:pPr>
            <a:endParaRPr lang="en-US" sz="2600" dirty="0" smtClean="0"/>
          </a:p>
          <a:p>
            <a:pPr marL="971550" lvl="1" indent="-514350" algn="just">
              <a:buFont typeface="+mj-lt"/>
              <a:buAutoNum type="arabicPeriod"/>
            </a:pPr>
            <a:r>
              <a:rPr lang="en-US" sz="2600" dirty="0" smtClean="0"/>
              <a:t>For the service ticket to be issued it checks that:</a:t>
            </a:r>
          </a:p>
          <a:p>
            <a:pPr lvl="2"/>
            <a:r>
              <a:rPr lang="en-US" dirty="0" smtClean="0"/>
              <a:t>The TGT has not expired;</a:t>
            </a:r>
          </a:p>
          <a:p>
            <a:pPr lvl="2"/>
            <a:r>
              <a:rPr lang="en-US" dirty="0" smtClean="0"/>
              <a:t>The </a:t>
            </a:r>
            <a:r>
              <a:rPr lang="en-US" dirty="0" err="1" smtClean="0"/>
              <a:t>Principal</a:t>
            </a:r>
            <a:r>
              <a:rPr lang="en-US" baseline="-25000" dirty="0" err="1" smtClean="0"/>
              <a:t>Client</a:t>
            </a:r>
            <a:r>
              <a:rPr lang="en-US" dirty="0" smtClean="0"/>
              <a:t> present in the authenticator matches the one present in the TGT;</a:t>
            </a:r>
          </a:p>
          <a:p>
            <a:pPr lvl="2"/>
            <a:r>
              <a:rPr lang="en-US" dirty="0" smtClean="0"/>
              <a:t>The authenticator is not present in the replay cache and has not expired;</a:t>
            </a:r>
          </a:p>
          <a:p>
            <a:pPr lvl="2"/>
            <a:r>
              <a:rPr lang="en-US" dirty="0" smtClean="0"/>
              <a:t>If </a:t>
            </a:r>
            <a:r>
              <a:rPr lang="en-US" dirty="0" err="1" smtClean="0"/>
              <a:t>IP_list</a:t>
            </a:r>
            <a:r>
              <a:rPr lang="en-US" dirty="0" smtClean="0"/>
              <a:t> is not null it checks that the source IP address of the request packet (TGS_REQ) is one of those contained in the list;</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500034" y="571456"/>
            <a:ext cx="8429684" cy="6286544"/>
          </a:xfrm>
        </p:spPr>
        <p:txBody>
          <a:bodyPr>
            <a:normAutofit fontScale="62500" lnSpcReduction="20000"/>
          </a:bodyPr>
          <a:lstStyle/>
          <a:p>
            <a:pPr algn="just"/>
            <a:r>
              <a:rPr lang="en-US" dirty="0" smtClean="0"/>
              <a:t>This conditions prove that the TGT really belongs to the user who made the request and therefore the TGS starts to process the reply:</a:t>
            </a:r>
          </a:p>
          <a:p>
            <a:pPr lvl="1"/>
            <a:r>
              <a:rPr lang="en-US" dirty="0" smtClean="0"/>
              <a:t>It randomly creates a session key which will be the secret shared between the client and the service. Let's say </a:t>
            </a:r>
            <a:r>
              <a:rPr lang="en-US" dirty="0" err="1" smtClean="0"/>
              <a:t>SK</a:t>
            </a:r>
            <a:r>
              <a:rPr lang="en-US" baseline="-25000" dirty="0" err="1" smtClean="0"/>
              <a:t>Service</a:t>
            </a:r>
            <a:endParaRPr lang="en-US" dirty="0" smtClean="0"/>
          </a:p>
          <a:p>
            <a:pPr lvl="1"/>
            <a:r>
              <a:rPr lang="en-US" dirty="0" smtClean="0"/>
              <a:t>It creates the service ticket, putting inside the requesting user's principal, the service principal, the list of IP addresses, the date and time (of the KDC) in timestamp format, the lifetime (as the minimum between the lifetime of the TGT and that associated with the service principal) and lastly the session key </a:t>
            </a:r>
            <a:r>
              <a:rPr lang="en-US" dirty="0" err="1" smtClean="0"/>
              <a:t>SK</a:t>
            </a:r>
            <a:r>
              <a:rPr lang="en-US" baseline="-25000" dirty="0" err="1" smtClean="0"/>
              <a:t>Service</a:t>
            </a:r>
            <a:r>
              <a:rPr lang="en-US" dirty="0" smtClean="0"/>
              <a:t>. The new ticket </a:t>
            </a:r>
            <a:r>
              <a:rPr lang="en-US" dirty="0" err="1" smtClean="0"/>
              <a:t>T</a:t>
            </a:r>
            <a:r>
              <a:rPr lang="en-US" baseline="-25000" dirty="0" err="1" smtClean="0"/>
              <a:t>Service</a:t>
            </a:r>
            <a:r>
              <a:rPr lang="en-US" dirty="0" smtClean="0"/>
              <a:t>  is:</a:t>
            </a:r>
          </a:p>
          <a:p>
            <a:pPr lvl="1" algn="just">
              <a:buNone/>
            </a:pPr>
            <a:endParaRPr lang="en-US" u="sng" dirty="0" smtClean="0"/>
          </a:p>
          <a:p>
            <a:pPr algn="ctr">
              <a:buNone/>
            </a:pPr>
            <a:r>
              <a:rPr lang="en-US" sz="2200" dirty="0" err="1" smtClean="0">
                <a:latin typeface="Courier New" pitchFamily="49" charset="0"/>
                <a:cs typeface="Courier New" pitchFamily="49" charset="0"/>
              </a:rPr>
              <a:t>T</a:t>
            </a:r>
            <a:r>
              <a:rPr lang="en-US" sz="2200" baseline="-25000" dirty="0" err="1" smtClean="0">
                <a:latin typeface="Courier New" pitchFamily="49" charset="0"/>
                <a:cs typeface="Courier New" pitchFamily="49" charset="0"/>
              </a:rPr>
              <a:t>Service</a:t>
            </a:r>
            <a:r>
              <a:rPr lang="en-US" sz="2200" dirty="0" smtClean="0">
                <a:latin typeface="Courier New" pitchFamily="49" charset="0"/>
                <a:cs typeface="Courier New" pitchFamily="49" charset="0"/>
              </a:rPr>
              <a:t>=(Principal</a:t>
            </a:r>
            <a:r>
              <a:rPr lang="en-US" sz="2200" baseline="-25000" dirty="0" smtClean="0">
                <a:latin typeface="Courier New" pitchFamily="49" charset="0"/>
                <a:cs typeface="Courier New" pitchFamily="49" charset="0"/>
              </a:rPr>
              <a:t>Client</a:t>
            </a:r>
            <a:r>
              <a:rPr lang="en-US" sz="2200" dirty="0" smtClean="0">
                <a:latin typeface="Courier New" pitchFamily="49" charset="0"/>
                <a:cs typeface="Courier New" pitchFamily="49" charset="0"/>
              </a:rPr>
              <a:t>,Principal</a:t>
            </a:r>
            <a:r>
              <a:rPr lang="en-US" sz="2200" baseline="-25000" dirty="0" smtClean="0">
                <a:latin typeface="Courier New" pitchFamily="49" charset="0"/>
                <a:cs typeface="Courier New" pitchFamily="49" charset="0"/>
              </a:rPr>
              <a:t>Service</a:t>
            </a:r>
            <a:r>
              <a:rPr lang="en-US" sz="2200" dirty="0" smtClean="0">
                <a:latin typeface="Courier New" pitchFamily="49" charset="0"/>
                <a:cs typeface="Courier New" pitchFamily="49" charset="0"/>
              </a:rPr>
              <a:t>,IP_list,Timestamp,Lifetime,SK</a:t>
            </a:r>
            <a:r>
              <a:rPr lang="en-US" sz="2200" baseline="-25000" dirty="0" smtClean="0">
                <a:latin typeface="Courier New" pitchFamily="49" charset="0"/>
                <a:cs typeface="Courier New" pitchFamily="49" charset="0"/>
              </a:rPr>
              <a:t>Service</a:t>
            </a:r>
            <a:r>
              <a:rPr lang="en-US" sz="2200" dirty="0" smtClean="0">
                <a:latin typeface="Courier New" pitchFamily="49" charset="0"/>
                <a:cs typeface="Courier New" pitchFamily="49" charset="0"/>
              </a:rPr>
              <a:t> )</a:t>
            </a:r>
          </a:p>
          <a:p>
            <a:pPr marL="717550" lvl="1" indent="-357188" algn="just"/>
            <a:endParaRPr lang="en-US" dirty="0" smtClean="0"/>
          </a:p>
          <a:p>
            <a:pPr marL="717550" lvl="1" indent="-357188" algn="just"/>
            <a:r>
              <a:rPr lang="en-US" dirty="0" smtClean="0"/>
              <a:t>It sends the reply message containing</a:t>
            </a:r>
          </a:p>
          <a:p>
            <a:pPr marL="1371600" lvl="2" indent="-514350" algn="just">
              <a:buFont typeface="Wingdings" pitchFamily="2" charset="2"/>
              <a:buChar char="§"/>
            </a:pPr>
            <a:r>
              <a:rPr lang="en-US" sz="2900" dirty="0" smtClean="0"/>
              <a:t>the previously created ticket, encrypted using the service secret key (</a:t>
            </a:r>
            <a:r>
              <a:rPr lang="en-US" sz="2900" dirty="0" err="1" smtClean="0"/>
              <a:t>K</a:t>
            </a:r>
            <a:r>
              <a:rPr lang="en-US" sz="2900" baseline="-25000" dirty="0" err="1" smtClean="0"/>
              <a:t>Service</a:t>
            </a:r>
            <a:r>
              <a:rPr lang="en-US" sz="2900" dirty="0" smtClean="0"/>
              <a:t>)</a:t>
            </a:r>
          </a:p>
          <a:p>
            <a:pPr marL="1371600" lvl="2" indent="-514350" algn="just">
              <a:buFont typeface="Wingdings" pitchFamily="2" charset="2"/>
              <a:buChar char="§"/>
            </a:pPr>
            <a:r>
              <a:rPr lang="en-US" sz="2900" dirty="0" smtClean="0"/>
              <a:t>the service principal, timestamp, lifetime and new session </a:t>
            </a:r>
            <a:r>
              <a:rPr lang="en-US" sz="2900" dirty="0" smtClean="0"/>
              <a:t>key, </a:t>
            </a:r>
            <a:r>
              <a:rPr lang="en-US" sz="2900" dirty="0" smtClean="0"/>
              <a:t>all encrypted using the session key extracted from TGT</a:t>
            </a:r>
          </a:p>
          <a:p>
            <a:pPr marL="1371600" lvl="2" indent="-514350" algn="just">
              <a:buFont typeface="Wingdings" pitchFamily="2" charset="2"/>
              <a:buChar char="§"/>
            </a:pPr>
            <a:endParaRPr lang="en-US" sz="2600" dirty="0" smtClean="0"/>
          </a:p>
          <a:p>
            <a:pPr marL="285750" lvl="1" algn="ctr">
              <a:buNone/>
            </a:pPr>
            <a:r>
              <a:rPr lang="en-US" sz="2200" dirty="0" smtClean="0">
                <a:latin typeface="Courier New" pitchFamily="49" charset="0"/>
                <a:cs typeface="Courier New" pitchFamily="49" charset="0"/>
              </a:rPr>
              <a:t>TGS_REP={</a:t>
            </a:r>
            <a:r>
              <a:rPr lang="en-US" sz="2200" dirty="0" err="1" smtClean="0">
                <a:latin typeface="Courier New" pitchFamily="49" charset="0"/>
                <a:cs typeface="Courier New" pitchFamily="49" charset="0"/>
              </a:rPr>
              <a:t>Principal</a:t>
            </a:r>
            <a:r>
              <a:rPr lang="en-US" sz="2200" baseline="-25000" dirty="0" err="1" smtClean="0">
                <a:latin typeface="Courier New" pitchFamily="49" charset="0"/>
                <a:cs typeface="Courier New" pitchFamily="49" charset="0"/>
              </a:rPr>
              <a:t>Service</a:t>
            </a:r>
            <a:r>
              <a:rPr lang="en-US" sz="2200" dirty="0" err="1" smtClean="0">
                <a:latin typeface="Courier New" pitchFamily="49" charset="0"/>
                <a:cs typeface="Courier New" pitchFamily="49" charset="0"/>
              </a:rPr>
              <a:t>,Timestamp,Lifetime,SK</a:t>
            </a:r>
            <a:r>
              <a:rPr lang="en-US" sz="2200" baseline="-25000" dirty="0" err="1" smtClean="0">
                <a:latin typeface="Courier New" pitchFamily="49" charset="0"/>
                <a:cs typeface="Courier New" pitchFamily="49" charset="0"/>
              </a:rPr>
              <a:t>Service</a:t>
            </a:r>
            <a:r>
              <a:rPr lang="en-US" sz="2200" dirty="0" smtClean="0">
                <a:latin typeface="Courier New" pitchFamily="49" charset="0"/>
                <a:cs typeface="Courier New" pitchFamily="49" charset="0"/>
              </a:rPr>
              <a:t>}SK</a:t>
            </a:r>
            <a:r>
              <a:rPr lang="en-US" sz="2200" baseline="-25000" dirty="0" smtClean="0">
                <a:latin typeface="Courier New" pitchFamily="49" charset="0"/>
                <a:cs typeface="Courier New" pitchFamily="49" charset="0"/>
              </a:rPr>
              <a:t>TGS</a:t>
            </a:r>
            <a:r>
              <a:rPr lang="en-US" sz="2200" dirty="0" smtClean="0">
                <a:latin typeface="Courier New" pitchFamily="49" charset="0"/>
                <a:cs typeface="Courier New" pitchFamily="49" charset="0"/>
              </a:rPr>
              <a:t>{</a:t>
            </a:r>
            <a:r>
              <a:rPr lang="en-US" sz="2200" dirty="0" err="1" smtClean="0">
                <a:latin typeface="Courier New" pitchFamily="49" charset="0"/>
                <a:cs typeface="Courier New" pitchFamily="49" charset="0"/>
              </a:rPr>
              <a:t>T</a:t>
            </a:r>
            <a:r>
              <a:rPr lang="en-US" sz="2200" baseline="-25000" dirty="0" err="1" smtClean="0">
                <a:latin typeface="Courier New" pitchFamily="49" charset="0"/>
                <a:cs typeface="Courier New" pitchFamily="49" charset="0"/>
              </a:rPr>
              <a:t>Service</a:t>
            </a:r>
            <a:r>
              <a:rPr lang="en-US" sz="2200" dirty="0" smtClean="0">
                <a:latin typeface="Courier New" pitchFamily="49" charset="0"/>
                <a:cs typeface="Courier New" pitchFamily="49" charset="0"/>
              </a:rPr>
              <a:t>}</a:t>
            </a:r>
            <a:r>
              <a:rPr lang="en-US" sz="2200" dirty="0" err="1" smtClean="0">
                <a:latin typeface="Courier New" pitchFamily="49" charset="0"/>
                <a:cs typeface="Courier New" pitchFamily="49" charset="0"/>
              </a:rPr>
              <a:t>K</a:t>
            </a:r>
            <a:r>
              <a:rPr lang="en-US" sz="2200" baseline="-25000" dirty="0" err="1" smtClean="0">
                <a:latin typeface="Courier New" pitchFamily="49" charset="0"/>
                <a:cs typeface="Courier New" pitchFamily="49" charset="0"/>
              </a:rPr>
              <a:t>Service</a:t>
            </a:r>
            <a:r>
              <a:rPr lang="en-US" sz="2200" dirty="0" smtClean="0">
                <a:latin typeface="Courier New" pitchFamily="49" charset="0"/>
                <a:cs typeface="Courier New" pitchFamily="49" charset="0"/>
              </a:rPr>
              <a:t> </a:t>
            </a:r>
          </a:p>
          <a:p>
            <a:pPr lvl="1" algn="ctr">
              <a:buNone/>
            </a:pPr>
            <a:endParaRPr lang="en-US" dirty="0" smtClean="0"/>
          </a:p>
          <a:p>
            <a:pPr algn="just"/>
            <a:r>
              <a:rPr lang="en-US" dirty="0" smtClean="0"/>
              <a:t>When the client receives the reply, having in the credential cache the session key SK</a:t>
            </a:r>
            <a:r>
              <a:rPr lang="en-US" baseline="-25000" dirty="0" smtClean="0"/>
              <a:t>TGS</a:t>
            </a:r>
            <a:r>
              <a:rPr lang="en-US" dirty="0" smtClean="0"/>
              <a:t>, it can decrypt the part of the message containing the other session key and </a:t>
            </a:r>
            <a:r>
              <a:rPr lang="en-US" dirty="0" smtClean="0"/>
              <a:t>stores </a:t>
            </a:r>
            <a:r>
              <a:rPr lang="en-US" dirty="0" smtClean="0"/>
              <a:t>it together with the service ticket </a:t>
            </a:r>
            <a:r>
              <a:rPr lang="en-US" dirty="0" err="1" smtClean="0"/>
              <a:t>T</a:t>
            </a:r>
            <a:r>
              <a:rPr lang="en-US" baseline="-25000" dirty="0" err="1" smtClean="0"/>
              <a:t>Service</a:t>
            </a:r>
            <a:r>
              <a:rPr lang="en-US" dirty="0" smtClean="0"/>
              <a:t> which, however, remains encrypted</a:t>
            </a:r>
            <a:endParaRPr lang="it-IT"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err="1" smtClean="0"/>
              <a:t>Goals</a:t>
            </a:r>
            <a:endParaRPr lang="it-IT" b="1" dirty="0"/>
          </a:p>
        </p:txBody>
      </p:sp>
      <p:sp>
        <p:nvSpPr>
          <p:cNvPr id="3" name="Segnaposto contenuto 2"/>
          <p:cNvSpPr>
            <a:spLocks noGrp="1"/>
          </p:cNvSpPr>
          <p:nvPr>
            <p:ph idx="1"/>
          </p:nvPr>
        </p:nvSpPr>
        <p:spPr>
          <a:xfrm>
            <a:off x="457200" y="1600200"/>
            <a:ext cx="8229600" cy="5043510"/>
          </a:xfrm>
        </p:spPr>
        <p:txBody>
          <a:bodyPr>
            <a:normAutofit fontScale="70000" lnSpcReduction="20000"/>
          </a:bodyPr>
          <a:lstStyle/>
          <a:p>
            <a:pPr marL="514350" indent="-514350" algn="just">
              <a:buFont typeface="+mj-lt"/>
              <a:buAutoNum type="arabicPeriod"/>
            </a:pPr>
            <a:r>
              <a:rPr lang="en-US" dirty="0" smtClean="0"/>
              <a:t>The user's password must never travel over the network, it </a:t>
            </a:r>
            <a:r>
              <a:rPr lang="en-US" i="1" dirty="0" smtClean="0"/>
              <a:t>must never be stored</a:t>
            </a:r>
            <a:r>
              <a:rPr lang="en-US" dirty="0" smtClean="0"/>
              <a:t> in any form on the client machine, it must be immediately </a:t>
            </a:r>
            <a:r>
              <a:rPr lang="en-US" i="1" dirty="0" smtClean="0"/>
              <a:t>discarded</a:t>
            </a:r>
            <a:r>
              <a:rPr lang="en-US" dirty="0" smtClean="0"/>
              <a:t> after being used, it should never be stored (in an unencrypted </a:t>
            </a:r>
            <a:r>
              <a:rPr lang="en-US" dirty="0" smtClean="0"/>
              <a:t>form) </a:t>
            </a:r>
            <a:r>
              <a:rPr lang="en-US" dirty="0" smtClean="0"/>
              <a:t>in the authentication server database</a:t>
            </a:r>
          </a:p>
          <a:p>
            <a:pPr marL="514350" indent="-514350" algn="just">
              <a:buFont typeface="+mj-lt"/>
              <a:buAutoNum type="arabicPeriod"/>
            </a:pPr>
            <a:endParaRPr lang="en-US" dirty="0" smtClean="0"/>
          </a:p>
          <a:p>
            <a:pPr marL="514350" indent="-514350" algn="just">
              <a:buFont typeface="+mj-lt"/>
              <a:buAutoNum type="arabicPeriod"/>
            </a:pPr>
            <a:r>
              <a:rPr lang="en-US" dirty="0" smtClean="0"/>
              <a:t>The user is asked to enter a password only once </a:t>
            </a:r>
            <a:r>
              <a:rPr lang="en-US" dirty="0" smtClean="0"/>
              <a:t>per </a:t>
            </a:r>
            <a:r>
              <a:rPr lang="en-US" dirty="0" smtClean="0"/>
              <a:t>session (</a:t>
            </a:r>
            <a:r>
              <a:rPr lang="en-US" b="1" dirty="0" smtClean="0"/>
              <a:t>Single Sign-On</a:t>
            </a:r>
            <a:r>
              <a:rPr lang="en-US" dirty="0" smtClean="0"/>
              <a:t>)</a:t>
            </a:r>
          </a:p>
          <a:p>
            <a:pPr marL="514350" indent="-514350" algn="just">
              <a:buFont typeface="+mj-lt"/>
              <a:buAutoNum type="arabicPeriod"/>
            </a:pPr>
            <a:endParaRPr lang="en-US" dirty="0" smtClean="0"/>
          </a:p>
          <a:p>
            <a:pPr marL="514350" indent="-514350" algn="just">
              <a:buFont typeface="+mj-lt"/>
              <a:buAutoNum type="arabicPeriod"/>
            </a:pPr>
            <a:r>
              <a:rPr lang="en-US" dirty="0" smtClean="0"/>
              <a:t>Authentication information management is centralized and resides on the authentication server (the application servers must not contain the authentication information for their users)</a:t>
            </a:r>
          </a:p>
          <a:p>
            <a:pPr marL="971550" lvl="1" indent="-514350" algn="just"/>
            <a:r>
              <a:rPr lang="en-US" dirty="0" smtClean="0"/>
              <a:t>The administrator can disable the account of any user by acting in a single location</a:t>
            </a:r>
          </a:p>
          <a:p>
            <a:pPr marL="971550" lvl="1" indent="-514350" algn="just"/>
            <a:r>
              <a:rPr lang="en-US" dirty="0" smtClean="0"/>
              <a:t>When a user changes its password, it is changed for all services at the same time</a:t>
            </a:r>
          </a:p>
          <a:p>
            <a:pPr marL="971550" lvl="1" indent="-514350" algn="just"/>
            <a:r>
              <a:rPr lang="en-US" dirty="0" smtClean="0"/>
              <a:t>There is no redundancy of authentication information</a:t>
            </a:r>
          </a:p>
          <a:p>
            <a:endParaRPr lang="it-IT"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b="1" dirty="0" smtClean="0"/>
              <a:t/>
            </a:r>
            <a:br>
              <a:rPr lang="en-US" b="1" dirty="0" smtClean="0"/>
            </a:br>
            <a:r>
              <a:rPr lang="en-US" b="1" dirty="0" smtClean="0"/>
              <a:t>Application Request (AP_REQ)</a:t>
            </a:r>
            <a:br>
              <a:rPr lang="en-US" b="1" dirty="0" smtClean="0"/>
            </a:br>
            <a:endParaRPr lang="it-IT" dirty="0"/>
          </a:p>
        </p:txBody>
      </p:sp>
      <p:sp>
        <p:nvSpPr>
          <p:cNvPr id="3" name="Segnaposto contenuto 2"/>
          <p:cNvSpPr>
            <a:spLocks noGrp="1"/>
          </p:cNvSpPr>
          <p:nvPr>
            <p:ph idx="1"/>
          </p:nvPr>
        </p:nvSpPr>
        <p:spPr>
          <a:xfrm>
            <a:off x="457200" y="1600200"/>
            <a:ext cx="8229600" cy="5257800"/>
          </a:xfrm>
        </p:spPr>
        <p:txBody>
          <a:bodyPr>
            <a:normAutofit fontScale="70000" lnSpcReduction="20000"/>
          </a:bodyPr>
          <a:lstStyle/>
          <a:p>
            <a:r>
              <a:rPr lang="en-US" sz="3400" dirty="0" smtClean="0"/>
              <a:t>The client, having the credentials to access the service (i.e. the ticket and related session key), can ask the application server for access to the resource via an AP_REQ message</a:t>
            </a:r>
          </a:p>
          <a:p>
            <a:pPr lvl="1"/>
            <a:r>
              <a:rPr lang="en-US" dirty="0" smtClean="0"/>
              <a:t>the AP_REQ is not standard, but varies depending on the application</a:t>
            </a:r>
          </a:p>
          <a:p>
            <a:pPr lvl="1"/>
            <a:r>
              <a:rPr lang="en-US" dirty="0" smtClean="0"/>
              <a:t>the application programmer has the job of establishing the strategy with which the client will use its credentials to prove its identity to the server. </a:t>
            </a:r>
          </a:p>
          <a:p>
            <a:pPr lvl="1"/>
            <a:r>
              <a:rPr lang="en-US" dirty="0" smtClean="0"/>
              <a:t>for example:</a:t>
            </a:r>
          </a:p>
          <a:p>
            <a:pPr lvl="2"/>
            <a:r>
              <a:rPr lang="en-US" dirty="0" smtClean="0"/>
              <a:t>The client creates an authenticator containing the user principal and timestamp and encrypts everything with the session key </a:t>
            </a:r>
            <a:r>
              <a:rPr lang="en-US" dirty="0" err="1" smtClean="0"/>
              <a:t>SK</a:t>
            </a:r>
            <a:r>
              <a:rPr lang="en-US" baseline="-25000" dirty="0" err="1" smtClean="0"/>
              <a:t>Service</a:t>
            </a:r>
            <a:r>
              <a:rPr lang="en-US" dirty="0" smtClean="0"/>
              <a:t> that it shares with the application server:</a:t>
            </a:r>
          </a:p>
          <a:p>
            <a:pPr lvl="2">
              <a:buNone/>
            </a:pPr>
            <a:r>
              <a:rPr lang="en-US" dirty="0" smtClean="0"/>
              <a:t/>
            </a:r>
            <a:br>
              <a:rPr lang="en-US" dirty="0" smtClean="0"/>
            </a:br>
            <a:r>
              <a:rPr lang="en-US" dirty="0" smtClean="0"/>
              <a:t>	</a:t>
            </a:r>
            <a:r>
              <a:rPr lang="en-US" sz="2000" dirty="0" smtClean="0">
                <a:latin typeface="Courier New" pitchFamily="49" charset="0"/>
                <a:cs typeface="Courier New" pitchFamily="49" charset="0"/>
              </a:rPr>
              <a:t>Authenticator = { </a:t>
            </a:r>
            <a:r>
              <a:rPr lang="en-US" sz="2000" dirty="0" err="1" smtClean="0">
                <a:latin typeface="Courier New" pitchFamily="49" charset="0"/>
                <a:cs typeface="Courier New" pitchFamily="49" charset="0"/>
              </a:rPr>
              <a:t>Principal</a:t>
            </a:r>
            <a:r>
              <a:rPr lang="en-US" sz="2000" baseline="-25000" dirty="0" err="1" smtClean="0">
                <a:latin typeface="Courier New" pitchFamily="49" charset="0"/>
                <a:cs typeface="Courier New" pitchFamily="49" charset="0"/>
              </a:rPr>
              <a:t>Client</a:t>
            </a:r>
            <a:r>
              <a:rPr lang="en-US" sz="2000" dirty="0" smtClean="0">
                <a:latin typeface="Courier New" pitchFamily="49" charset="0"/>
                <a:cs typeface="Courier New" pitchFamily="49" charset="0"/>
              </a:rPr>
              <a:t> , Timestamp }</a:t>
            </a:r>
            <a:r>
              <a:rPr lang="en-US" sz="2000" dirty="0" err="1" smtClean="0">
                <a:latin typeface="Courier New" pitchFamily="49" charset="0"/>
                <a:cs typeface="Courier New" pitchFamily="49" charset="0"/>
              </a:rPr>
              <a:t>SK</a:t>
            </a:r>
            <a:r>
              <a:rPr lang="en-US" sz="2000" baseline="-25000" dirty="0" err="1" smtClean="0">
                <a:latin typeface="Courier New" pitchFamily="49" charset="0"/>
                <a:cs typeface="Courier New" pitchFamily="49" charset="0"/>
              </a:rPr>
              <a:t>Service</a:t>
            </a:r>
            <a:endParaRPr lang="en-US" dirty="0" smtClean="0">
              <a:latin typeface="Courier New" pitchFamily="49" charset="0"/>
              <a:cs typeface="Courier New" pitchFamily="49" charset="0"/>
            </a:endParaRPr>
          </a:p>
          <a:p>
            <a:pPr lvl="2"/>
            <a:endParaRPr lang="en-US" dirty="0" smtClean="0"/>
          </a:p>
          <a:p>
            <a:pPr lvl="2"/>
            <a:r>
              <a:rPr lang="en-US" dirty="0" smtClean="0"/>
              <a:t>It creates a request packet containing the service ticket </a:t>
            </a:r>
            <a:r>
              <a:rPr lang="en-US" dirty="0" err="1" smtClean="0"/>
              <a:t>T</a:t>
            </a:r>
            <a:r>
              <a:rPr lang="en-US" baseline="-25000" dirty="0" err="1" smtClean="0"/>
              <a:t>Service</a:t>
            </a:r>
            <a:r>
              <a:rPr lang="en-US" dirty="0" smtClean="0"/>
              <a:t> which is encrypted with its secret key and the authenticator just created.</a:t>
            </a:r>
            <a:br>
              <a:rPr lang="en-US" dirty="0" smtClean="0"/>
            </a:br>
            <a:r>
              <a:rPr lang="en-US" dirty="0" smtClean="0"/>
              <a:t/>
            </a:r>
            <a:br>
              <a:rPr lang="en-US" dirty="0" smtClean="0"/>
            </a:br>
            <a:r>
              <a:rPr lang="en-US" dirty="0" smtClean="0"/>
              <a:t>	</a:t>
            </a:r>
            <a:r>
              <a:rPr lang="en-US" sz="2000" dirty="0" smtClean="0">
                <a:latin typeface="Courier New" pitchFamily="49" charset="0"/>
                <a:cs typeface="Courier New" pitchFamily="49" charset="0"/>
              </a:rPr>
              <a:t>AP_REQ = Authenticator { </a:t>
            </a:r>
            <a:r>
              <a:rPr lang="en-US" sz="2000" dirty="0" err="1" smtClean="0">
                <a:latin typeface="Courier New" pitchFamily="49" charset="0"/>
                <a:cs typeface="Courier New" pitchFamily="49" charset="0"/>
              </a:rPr>
              <a:t>T</a:t>
            </a:r>
            <a:r>
              <a:rPr lang="en-US" sz="2000" baseline="-25000" dirty="0" err="1" smtClean="0">
                <a:latin typeface="Courier New" pitchFamily="49" charset="0"/>
                <a:cs typeface="Courier New" pitchFamily="49" charset="0"/>
              </a:rPr>
              <a:t>Service</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K</a:t>
            </a:r>
            <a:r>
              <a:rPr lang="en-US" sz="2000" baseline="-25000" dirty="0" err="1" smtClean="0">
                <a:latin typeface="Courier New" pitchFamily="49" charset="0"/>
                <a:cs typeface="Courier New" pitchFamily="49" charset="0"/>
              </a:rPr>
              <a:t>ser</a:t>
            </a:r>
            <a:r>
              <a:rPr lang="en-US" baseline="-25000" dirty="0" err="1" smtClean="0">
                <a:latin typeface="Courier New" pitchFamily="49" charset="0"/>
                <a:cs typeface="Courier New" pitchFamily="49" charset="0"/>
              </a:rPr>
              <a:t>vice</a:t>
            </a:r>
            <a:endParaRPr lang="en-US"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28596" y="785794"/>
            <a:ext cx="8229600" cy="5143536"/>
          </a:xfrm>
        </p:spPr>
        <p:txBody>
          <a:bodyPr>
            <a:normAutofit fontScale="92500"/>
          </a:bodyPr>
          <a:lstStyle/>
          <a:p>
            <a:r>
              <a:rPr lang="en-US" sz="2400" dirty="0" smtClean="0"/>
              <a:t>When the previous request arrives, the application server opens the ticket using the secret key for the requested service and extracts the session key </a:t>
            </a:r>
            <a:r>
              <a:rPr lang="en-US" sz="2400" dirty="0" err="1" smtClean="0"/>
              <a:t>SK</a:t>
            </a:r>
            <a:r>
              <a:rPr lang="en-US" sz="2400" baseline="-25000" dirty="0" err="1" smtClean="0"/>
              <a:t>Service</a:t>
            </a:r>
            <a:r>
              <a:rPr lang="en-US" sz="2400" dirty="0" smtClean="0"/>
              <a:t> which it uses to decrypt the authenticator. </a:t>
            </a:r>
          </a:p>
          <a:p>
            <a:endParaRPr lang="en-US" sz="2400" dirty="0" smtClean="0"/>
          </a:p>
          <a:p>
            <a:r>
              <a:rPr lang="en-US" sz="2400" dirty="0" smtClean="0"/>
              <a:t>To establish that the requesting user is authentic and thus grant access to the service, the server verifies the following conditions</a:t>
            </a:r>
            <a:r>
              <a:rPr lang="en-US" sz="2400" dirty="0" smtClean="0"/>
              <a:t>:</a:t>
            </a:r>
          </a:p>
          <a:p>
            <a:pPr lvl="1"/>
            <a:r>
              <a:rPr lang="en-US" sz="2000" dirty="0" smtClean="0"/>
              <a:t>the </a:t>
            </a:r>
            <a:r>
              <a:rPr lang="en-US" sz="2000" dirty="0" smtClean="0"/>
              <a:t>ticket has not expired;</a:t>
            </a:r>
          </a:p>
          <a:p>
            <a:pPr lvl="1"/>
            <a:r>
              <a:rPr lang="en-US" sz="2000" dirty="0" smtClean="0"/>
              <a:t>The </a:t>
            </a:r>
            <a:r>
              <a:rPr lang="en-US" sz="2000" dirty="0" err="1" smtClean="0"/>
              <a:t>Principal</a:t>
            </a:r>
            <a:r>
              <a:rPr lang="en-US" sz="2000" baseline="-25000" dirty="0" err="1" smtClean="0"/>
              <a:t>Client</a:t>
            </a:r>
            <a:r>
              <a:rPr lang="en-US" sz="2000" dirty="0" smtClean="0"/>
              <a:t> present in the authenticator matches the one present in the ticket;</a:t>
            </a:r>
          </a:p>
          <a:p>
            <a:pPr lvl="1"/>
            <a:r>
              <a:rPr lang="en-US" sz="2000" dirty="0" smtClean="0"/>
              <a:t>The authenticator is not present in the reply cache and has not expired;</a:t>
            </a:r>
          </a:p>
          <a:p>
            <a:pPr lvl="1"/>
            <a:r>
              <a:rPr lang="en-US" sz="2000" dirty="0" smtClean="0"/>
              <a:t>If </a:t>
            </a:r>
            <a:r>
              <a:rPr lang="en-US" sz="2000" dirty="0" err="1" smtClean="0"/>
              <a:t>IP_list</a:t>
            </a:r>
            <a:r>
              <a:rPr lang="en-US" sz="2000" dirty="0" smtClean="0"/>
              <a:t> (extracted from the ticket) is not null it checks that the source IP address of the request packet (AP_REQ) is one of those contained in the list;</a:t>
            </a:r>
            <a:endParaRPr lang="en-US" sz="20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b="1" dirty="0" smtClean="0"/>
              <a:t/>
            </a:r>
            <a:br>
              <a:rPr lang="en-US" b="1" dirty="0" smtClean="0"/>
            </a:br>
            <a:r>
              <a:rPr lang="en-US" b="1" dirty="0" smtClean="0"/>
              <a:t>Pre-Authentication</a:t>
            </a:r>
            <a:br>
              <a:rPr lang="en-US" b="1" dirty="0" smtClean="0"/>
            </a:br>
            <a:endParaRPr lang="it-IT" dirty="0"/>
          </a:p>
        </p:txBody>
      </p:sp>
      <p:sp>
        <p:nvSpPr>
          <p:cNvPr id="3" name="Segnaposto contenuto 2"/>
          <p:cNvSpPr>
            <a:spLocks noGrp="1"/>
          </p:cNvSpPr>
          <p:nvPr>
            <p:ph idx="1"/>
          </p:nvPr>
        </p:nvSpPr>
        <p:spPr>
          <a:xfrm>
            <a:off x="428596" y="1357298"/>
            <a:ext cx="8229600" cy="5357850"/>
          </a:xfrm>
        </p:spPr>
        <p:txBody>
          <a:bodyPr>
            <a:normAutofit fontScale="92500"/>
          </a:bodyPr>
          <a:lstStyle/>
          <a:p>
            <a:pPr algn="just"/>
            <a:r>
              <a:rPr lang="en-US" sz="2200" dirty="0" smtClean="0"/>
              <a:t>Before distributing a ticket the KDC simply checks that the principal of the requesting user and service provider exist in the database.</a:t>
            </a:r>
          </a:p>
          <a:p>
            <a:pPr lvl="1" algn="just"/>
            <a:r>
              <a:rPr lang="en-US" sz="1600" dirty="0" smtClean="0"/>
              <a:t>Then, particularly if it involves a request for a TGT, it is even easier, because </a:t>
            </a:r>
            <a:r>
              <a:rPr lang="en-US" sz="1600" dirty="0" err="1" smtClean="0">
                <a:cs typeface="Courier New" pitchFamily="49" charset="0"/>
              </a:rPr>
              <a:t>krbtgt</a:t>
            </a:r>
            <a:r>
              <a:rPr lang="en-US" sz="1600" dirty="0" smtClean="0">
                <a:cs typeface="Courier New" pitchFamily="49" charset="0"/>
              </a:rPr>
              <a:t>/REALM@REALM</a:t>
            </a:r>
            <a:r>
              <a:rPr lang="en-US" sz="1600" dirty="0" smtClean="0"/>
              <a:t> certainly exists and thus it is sufficient to know that a user's principal exists to be able to obtain a TGT with a simple initial authentication request.</a:t>
            </a:r>
          </a:p>
          <a:p>
            <a:pPr lvl="1" algn="just"/>
            <a:r>
              <a:rPr lang="en-US" sz="1600" dirty="0" smtClean="0"/>
              <a:t>This TGT, if the request comes from an illegitimate user, cannot be used because they do not know </a:t>
            </a:r>
            <a:r>
              <a:rPr lang="en-US" sz="1600" dirty="0" smtClean="0"/>
              <a:t>a </a:t>
            </a:r>
            <a:r>
              <a:rPr lang="en-US" sz="1600" dirty="0" smtClean="0"/>
              <a:t>password and cannot obtain the session key for creating a valid authenticator.</a:t>
            </a:r>
          </a:p>
          <a:p>
            <a:pPr lvl="1" algn="just"/>
            <a:r>
              <a:rPr lang="en-US" sz="1600" dirty="0" smtClean="0"/>
              <a:t>However, this ticket, obtained in such a easy way can undergo a brute-force attack in an attempt to guess the long-term key for the service the ticket is intended for.</a:t>
            </a:r>
          </a:p>
          <a:p>
            <a:pPr algn="just"/>
            <a:endParaRPr lang="en-US" sz="2000" dirty="0" smtClean="0"/>
          </a:p>
          <a:p>
            <a:pPr algn="just"/>
            <a:r>
              <a:rPr lang="en-US" sz="2200" dirty="0" smtClean="0"/>
              <a:t>Kerberos 5 uses a pre-authentication concept to reinforce security. </a:t>
            </a:r>
          </a:p>
          <a:p>
            <a:pPr lvl="1" algn="just"/>
            <a:r>
              <a:rPr lang="en-US" sz="1600" dirty="0" smtClean="0"/>
              <a:t>If the KDC policies (configurable) request pre-authentication for an initial client request, the Authentication Server replies with an error packet indicating the need to pre-authenticate</a:t>
            </a:r>
          </a:p>
          <a:p>
            <a:pPr lvl="1" algn="just"/>
            <a:r>
              <a:rPr lang="en-US" sz="1600" dirty="0" smtClean="0"/>
              <a:t>The client, </a:t>
            </a:r>
            <a:r>
              <a:rPr lang="en-US" sz="1600" dirty="0" smtClean="0"/>
              <a:t>when receiving this error</a:t>
            </a:r>
            <a:r>
              <a:rPr lang="en-US" sz="1600" dirty="0" smtClean="0"/>
              <a:t>, asks the user to enter the password and resubmit the request but this time adding the timestamp encrypted with the user long term key</a:t>
            </a:r>
          </a:p>
          <a:p>
            <a:pPr lvl="1" algn="just"/>
            <a:r>
              <a:rPr lang="en-US" sz="1600" dirty="0" smtClean="0"/>
              <a:t>The KDC, since it knows the secret key of the user, attempts to decrypt the timestamp present in the request and if it is successful and the timestamp is </a:t>
            </a:r>
            <a:r>
              <a:rPr lang="en-US" sz="1600" dirty="0" smtClean="0"/>
              <a:t>not outdated, </a:t>
            </a:r>
            <a:r>
              <a:rPr lang="en-US" sz="1600" dirty="0" smtClean="0"/>
              <a:t>it decides that the requesting user is authentic and the authentication process continues normally</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b="1" dirty="0" smtClean="0"/>
              <a:t/>
            </a:r>
            <a:br>
              <a:rPr lang="en-US" b="1" dirty="0" smtClean="0"/>
            </a:br>
            <a:r>
              <a:rPr lang="en-US" b="1" dirty="0" smtClean="0"/>
              <a:t>Initial tickets</a:t>
            </a:r>
            <a:br>
              <a:rPr lang="en-US" b="1" dirty="0" smtClean="0"/>
            </a:br>
            <a:endParaRPr lang="it-IT" dirty="0"/>
          </a:p>
        </p:txBody>
      </p:sp>
      <p:sp>
        <p:nvSpPr>
          <p:cNvPr id="3" name="Segnaposto contenuto 2"/>
          <p:cNvSpPr>
            <a:spLocks noGrp="1"/>
          </p:cNvSpPr>
          <p:nvPr>
            <p:ph idx="1"/>
          </p:nvPr>
        </p:nvSpPr>
        <p:spPr>
          <a:xfrm>
            <a:off x="457200" y="1214422"/>
            <a:ext cx="8229600" cy="5572140"/>
          </a:xfrm>
        </p:spPr>
        <p:txBody>
          <a:bodyPr>
            <a:normAutofit fontScale="85000" lnSpcReduction="20000"/>
          </a:bodyPr>
          <a:lstStyle/>
          <a:p>
            <a:pPr algn="just"/>
            <a:r>
              <a:rPr lang="en-US" sz="2400" dirty="0" smtClean="0"/>
              <a:t>An initial ticket is what is obtained directly from AS, i.e. when users must authenticate by entering the password</a:t>
            </a:r>
          </a:p>
          <a:p>
            <a:pPr lvl="1" algn="just"/>
            <a:r>
              <a:rPr lang="en-US" sz="2000" dirty="0" smtClean="0"/>
              <a:t>The TGT is always an initial ticket</a:t>
            </a:r>
          </a:p>
          <a:p>
            <a:pPr lvl="1" algn="just"/>
            <a:r>
              <a:rPr lang="en-US" sz="2000" dirty="0" smtClean="0"/>
              <a:t>The service tickets are distributed by the TGS upon presentation of a TGT and thus are not initial tickets</a:t>
            </a:r>
          </a:p>
          <a:p>
            <a:pPr lvl="1" algn="just"/>
            <a:r>
              <a:rPr lang="en-US" sz="2000" dirty="0" smtClean="0"/>
              <a:t>There is an exception: in order to guarantee that the user entered the password only a few seconds before, some Kerberos applications may request that the service ticket be initial; in this case the ticket, despite not being a TGT, is requested from the AS instead of the TGS and is thus an initial ticket. </a:t>
            </a:r>
          </a:p>
          <a:p>
            <a:pPr algn="just"/>
            <a:r>
              <a:rPr lang="en-US" sz="2400" dirty="0" smtClean="0"/>
              <a:t>The user </a:t>
            </a:r>
            <a:r>
              <a:rPr lang="en-US" sz="2400" dirty="0" err="1" smtClean="0"/>
              <a:t>pippo</a:t>
            </a:r>
            <a:r>
              <a:rPr lang="en-US" sz="2400" dirty="0" smtClean="0"/>
              <a:t>, wishing to obtain a ticket which is initial (thus without using the TGT) for an </a:t>
            </a:r>
            <a:r>
              <a:rPr lang="en-US" sz="2400" dirty="0" err="1" smtClean="0">
                <a:latin typeface="Courier New" pitchFamily="49" charset="0"/>
                <a:cs typeface="Courier New" pitchFamily="49" charset="0"/>
              </a:rPr>
              <a:t>imap</a:t>
            </a:r>
            <a:r>
              <a:rPr lang="en-US" sz="2400" dirty="0" smtClean="0"/>
              <a:t> service on the machine </a:t>
            </a:r>
            <a:r>
              <a:rPr lang="en-US" sz="2400" dirty="0" smtClean="0">
                <a:latin typeface="Courier New" pitchFamily="49" charset="0"/>
                <a:cs typeface="Courier New" pitchFamily="49" charset="0"/>
              </a:rPr>
              <a:t>mbox.example.com</a:t>
            </a:r>
            <a:r>
              <a:rPr lang="en-US" sz="2400" dirty="0" smtClean="0"/>
              <a:t> uses the command:</a:t>
            </a:r>
          </a:p>
          <a:p>
            <a:pPr algn="just"/>
            <a:endParaRPr lang="en-US" sz="2500" dirty="0" smtClean="0">
              <a:latin typeface="Courier New" pitchFamily="49" charset="0"/>
              <a:cs typeface="Courier New" pitchFamily="49" charset="0"/>
            </a:endParaRPr>
          </a:p>
          <a:p>
            <a:pPr>
              <a:buNone/>
            </a:pPr>
            <a:r>
              <a:rPr lang="en-US" sz="1400" dirty="0" smtClean="0">
                <a:latin typeface="Courier New" pitchFamily="49" charset="0"/>
                <a:cs typeface="Courier New" pitchFamily="49" charset="0"/>
              </a:rPr>
              <a:t>pippo@client01 </a:t>
            </a:r>
            <a:r>
              <a:rPr lang="en-US" sz="1400" dirty="0" err="1" smtClean="0">
                <a:latin typeface="Courier New" pitchFamily="49" charset="0"/>
                <a:cs typeface="Courier New" pitchFamily="49" charset="0"/>
              </a:rPr>
              <a:t>pippo</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kinit</a:t>
            </a:r>
            <a:r>
              <a:rPr lang="en-US" sz="1400" dirty="0" smtClean="0">
                <a:latin typeface="Courier New" pitchFamily="49" charset="0"/>
                <a:cs typeface="Courier New" pitchFamily="49" charset="0"/>
              </a:rPr>
              <a:t> -S imap/mbox.example.com@EXAMPLE.COM pippo@EXAMPLE.COM </a:t>
            </a:r>
          </a:p>
          <a:p>
            <a:pPr>
              <a:buNone/>
            </a:pPr>
            <a:r>
              <a:rPr lang="en-US" sz="1400" dirty="0" smtClean="0">
                <a:latin typeface="Courier New" pitchFamily="49" charset="0"/>
                <a:cs typeface="Courier New" pitchFamily="49" charset="0"/>
              </a:rPr>
              <a:t>Password for pippo@EXAMPLE.COM: </a:t>
            </a:r>
          </a:p>
          <a:p>
            <a:pPr>
              <a:buNone/>
            </a:pPr>
            <a:r>
              <a:rPr lang="en-US" sz="1400" dirty="0" smtClean="0">
                <a:latin typeface="Courier New" pitchFamily="49" charset="0"/>
                <a:cs typeface="Courier New" pitchFamily="49" charset="0"/>
              </a:rPr>
              <a:t>pippo@client01 </a:t>
            </a:r>
            <a:r>
              <a:rPr lang="en-US" sz="1400" dirty="0" err="1" smtClean="0">
                <a:latin typeface="Courier New" pitchFamily="49" charset="0"/>
                <a:cs typeface="Courier New" pitchFamily="49" charset="0"/>
              </a:rPr>
              <a:t>pippo</a:t>
            </a:r>
            <a:r>
              <a:rPr lang="en-US" sz="1400" dirty="0" smtClean="0">
                <a:latin typeface="Courier New" pitchFamily="49" charset="0"/>
                <a:cs typeface="Courier New" pitchFamily="49" charset="0"/>
              </a:rPr>
              <a:t>]$ </a:t>
            </a:r>
          </a:p>
          <a:p>
            <a:pPr>
              <a:buNone/>
            </a:pPr>
            <a:r>
              <a:rPr lang="en-US" sz="1400" dirty="0" smtClean="0">
                <a:latin typeface="Courier New" pitchFamily="49" charset="0"/>
                <a:cs typeface="Courier New" pitchFamily="49" charset="0"/>
              </a:rPr>
              <a:t>pippo@client01 </a:t>
            </a:r>
            <a:r>
              <a:rPr lang="en-US" sz="1400" dirty="0" err="1" smtClean="0">
                <a:latin typeface="Courier New" pitchFamily="49" charset="0"/>
                <a:cs typeface="Courier New" pitchFamily="49" charset="0"/>
              </a:rPr>
              <a:t>pippo</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klist</a:t>
            </a:r>
            <a:r>
              <a:rPr lang="en-US" sz="1400" dirty="0" smtClean="0">
                <a:latin typeface="Courier New" pitchFamily="49" charset="0"/>
                <a:cs typeface="Courier New" pitchFamily="49" charset="0"/>
              </a:rPr>
              <a:t> -f </a:t>
            </a:r>
          </a:p>
          <a:p>
            <a:pPr>
              <a:buNone/>
            </a:pPr>
            <a:r>
              <a:rPr lang="en-US" sz="1400" dirty="0" smtClean="0">
                <a:latin typeface="Courier New" pitchFamily="49" charset="0"/>
                <a:cs typeface="Courier New" pitchFamily="49" charset="0"/>
              </a:rPr>
              <a:t>Ticket cache: FILE:/</a:t>
            </a:r>
            <a:r>
              <a:rPr lang="en-US" sz="1400" dirty="0" err="1" smtClean="0">
                <a:latin typeface="Courier New" pitchFamily="49" charset="0"/>
                <a:cs typeface="Courier New" pitchFamily="49" charset="0"/>
              </a:rPr>
              <a:t>tmp</a:t>
            </a:r>
            <a:r>
              <a:rPr lang="en-US" sz="1400" dirty="0" smtClean="0">
                <a:latin typeface="Courier New" pitchFamily="49" charset="0"/>
                <a:cs typeface="Courier New" pitchFamily="49" charset="0"/>
              </a:rPr>
              <a:t>/krb5cc_500 </a:t>
            </a:r>
          </a:p>
          <a:p>
            <a:pPr>
              <a:buNone/>
            </a:pPr>
            <a:r>
              <a:rPr lang="en-US" sz="1400" dirty="0" smtClean="0">
                <a:latin typeface="Courier New" pitchFamily="49" charset="0"/>
                <a:cs typeface="Courier New" pitchFamily="49" charset="0"/>
              </a:rPr>
              <a:t>Default principal: pippo@EXAMPLE.COM </a:t>
            </a:r>
          </a:p>
          <a:p>
            <a:pPr>
              <a:buNone/>
            </a:pPr>
            <a:endParaRPr lang="en-US" sz="1400" dirty="0" smtClean="0">
              <a:latin typeface="Courier New" pitchFamily="49" charset="0"/>
              <a:cs typeface="Courier New" pitchFamily="49" charset="0"/>
            </a:endParaRPr>
          </a:p>
          <a:p>
            <a:pPr>
              <a:buNone/>
            </a:pPr>
            <a:r>
              <a:rPr lang="en-US" sz="1400" dirty="0" smtClean="0">
                <a:latin typeface="Courier New" pitchFamily="49" charset="0"/>
                <a:cs typeface="Courier New" pitchFamily="49" charset="0"/>
              </a:rPr>
              <a:t>Valid starting          Expires             Service principal </a:t>
            </a:r>
          </a:p>
          <a:p>
            <a:pPr>
              <a:buNone/>
            </a:pPr>
            <a:r>
              <a:rPr lang="en-US" sz="1400" dirty="0" smtClean="0">
                <a:latin typeface="Courier New" pitchFamily="49" charset="0"/>
                <a:cs typeface="Courier New" pitchFamily="49" charset="0"/>
              </a:rPr>
              <a:t>01/27/05 14:28:59       01/28/05 14:28:39   imap/mbox.example.com@EXAMPLE.COM </a:t>
            </a:r>
            <a:r>
              <a:rPr lang="en-US" sz="1400" dirty="0" smtClean="0">
                <a:solidFill>
                  <a:srgbClr val="FF0000"/>
                </a:solidFill>
                <a:latin typeface="Courier New" pitchFamily="49" charset="0"/>
                <a:cs typeface="Courier New" pitchFamily="49" charset="0"/>
              </a:rPr>
              <a:t>Flags: I </a:t>
            </a:r>
          </a:p>
          <a:p>
            <a:pPr>
              <a:buNone/>
            </a:pPr>
            <a:endParaRPr lang="en-US" sz="1400" dirty="0" smtClean="0">
              <a:latin typeface="Courier New" pitchFamily="49" charset="0"/>
              <a:cs typeface="Courier New" pitchFamily="49" charset="0"/>
            </a:endParaRPr>
          </a:p>
          <a:p>
            <a:pPr>
              <a:buNone/>
            </a:pPr>
            <a:r>
              <a:rPr lang="en-US" sz="1400" dirty="0" smtClean="0">
                <a:latin typeface="Courier New" pitchFamily="49" charset="0"/>
                <a:cs typeface="Courier New" pitchFamily="49" charset="0"/>
              </a:rPr>
              <a:t>Kerberos 4 ticket cache: /</a:t>
            </a:r>
            <a:r>
              <a:rPr lang="en-US" sz="1400" dirty="0" err="1" smtClean="0">
                <a:latin typeface="Courier New" pitchFamily="49" charset="0"/>
                <a:cs typeface="Courier New" pitchFamily="49" charset="0"/>
              </a:rPr>
              <a:t>tmp</a:t>
            </a:r>
            <a:r>
              <a:rPr lang="en-US" sz="1400" dirty="0" smtClean="0">
                <a:latin typeface="Courier New" pitchFamily="49" charset="0"/>
                <a:cs typeface="Courier New" pitchFamily="49" charset="0"/>
              </a:rPr>
              <a:t>/tkt500 </a:t>
            </a:r>
          </a:p>
          <a:p>
            <a:pPr>
              <a:buNone/>
            </a:pPr>
            <a:r>
              <a:rPr lang="en-US" sz="1400" dirty="0" err="1" smtClean="0">
                <a:latin typeface="Courier New" pitchFamily="49" charset="0"/>
                <a:cs typeface="Courier New" pitchFamily="49" charset="0"/>
              </a:rPr>
              <a:t>klist</a:t>
            </a:r>
            <a:r>
              <a:rPr lang="en-US" sz="1400" dirty="0" smtClean="0">
                <a:latin typeface="Courier New" pitchFamily="49" charset="0"/>
                <a:cs typeface="Courier New" pitchFamily="49" charset="0"/>
              </a:rPr>
              <a:t>: You have no tickets cached</a:t>
            </a:r>
          </a:p>
          <a:p>
            <a:pPr>
              <a:buNone/>
            </a:pPr>
            <a:endParaRPr lang="it-IT" sz="1300" dirty="0"/>
          </a:p>
        </p:txBody>
      </p:sp>
      <p:sp>
        <p:nvSpPr>
          <p:cNvPr id="4" name="Rettangolo 3"/>
          <p:cNvSpPr/>
          <p:nvPr/>
        </p:nvSpPr>
        <p:spPr>
          <a:xfrm>
            <a:off x="7500958" y="5357826"/>
            <a:ext cx="1274067" cy="369332"/>
          </a:xfrm>
          <a:prstGeom prst="rect">
            <a:avLst/>
          </a:prstGeom>
        </p:spPr>
        <p:txBody>
          <a:bodyPr wrap="none">
            <a:spAutoFit/>
          </a:bodyPr>
          <a:lstStyle/>
          <a:p>
            <a:r>
              <a:rPr lang="it-IT" dirty="0" err="1" smtClean="0">
                <a:solidFill>
                  <a:srgbClr val="FF0000"/>
                </a:solidFill>
              </a:rPr>
              <a:t>initial</a:t>
            </a:r>
            <a:r>
              <a:rPr lang="it-IT" dirty="0" smtClean="0">
                <a:solidFill>
                  <a:srgbClr val="FF0000"/>
                </a:solidFill>
              </a:rPr>
              <a:t> ticket</a:t>
            </a:r>
            <a:endParaRPr lang="it-IT" dirty="0">
              <a:solidFill>
                <a:srgbClr val="FF0000"/>
              </a:solidFill>
            </a:endParaRPr>
          </a:p>
        </p:txBody>
      </p:sp>
      <p:cxnSp>
        <p:nvCxnSpPr>
          <p:cNvPr id="6" name="Connettore 2 5"/>
          <p:cNvCxnSpPr/>
          <p:nvPr/>
        </p:nvCxnSpPr>
        <p:spPr>
          <a:xfrm rot="5400000">
            <a:off x="8322495" y="5679297"/>
            <a:ext cx="285752" cy="21431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b="1" dirty="0" smtClean="0"/>
              <a:t>Renewable tickets</a:t>
            </a:r>
            <a:br>
              <a:rPr lang="en-US" b="1" dirty="0" smtClean="0"/>
            </a:br>
            <a:endParaRPr lang="it-IT" dirty="0"/>
          </a:p>
        </p:txBody>
      </p:sp>
      <p:sp>
        <p:nvSpPr>
          <p:cNvPr id="3" name="Segnaposto contenuto 2"/>
          <p:cNvSpPr>
            <a:spLocks noGrp="1"/>
          </p:cNvSpPr>
          <p:nvPr>
            <p:ph idx="1"/>
          </p:nvPr>
        </p:nvSpPr>
        <p:spPr>
          <a:xfrm>
            <a:off x="428596" y="1000108"/>
            <a:ext cx="8358246" cy="5715040"/>
          </a:xfrm>
        </p:spPr>
        <p:txBody>
          <a:bodyPr>
            <a:noAutofit/>
          </a:bodyPr>
          <a:lstStyle/>
          <a:p>
            <a:pPr algn="just"/>
            <a:r>
              <a:rPr lang="en-US" sz="2000" dirty="0" smtClean="0"/>
              <a:t>A renewable ticket can be resubmitted to the KDC for renewal</a:t>
            </a:r>
          </a:p>
          <a:p>
            <a:pPr lvl="1" algn="just"/>
            <a:r>
              <a:rPr lang="en-US" sz="1600" dirty="0" smtClean="0"/>
              <a:t>The KDC will </a:t>
            </a:r>
            <a:r>
              <a:rPr lang="en-US" sz="1600" dirty="0" err="1" smtClean="0"/>
              <a:t>honour</a:t>
            </a:r>
            <a:r>
              <a:rPr lang="en-US" sz="1600" dirty="0" smtClean="0"/>
              <a:t> the renewal request only if the ticket has not expired yet and has not exceeded the maximum renewal time (set in the Key Distribution Center database)</a:t>
            </a:r>
          </a:p>
          <a:p>
            <a:pPr lvl="1" algn="just"/>
            <a:r>
              <a:rPr lang="en-US" sz="1600" dirty="0" smtClean="0"/>
              <a:t>Being able to renew a ticket combines the necessity of having short duration tickets for security reasons, with not having to re-enter the password for long periods</a:t>
            </a:r>
          </a:p>
          <a:p>
            <a:pPr algn="just"/>
            <a:r>
              <a:rPr lang="en-US" sz="2000" dirty="0" smtClean="0"/>
              <a:t>Example: </a:t>
            </a:r>
            <a:r>
              <a:rPr lang="en-US" sz="2000" dirty="0" err="1" smtClean="0">
                <a:latin typeface="Courier New" pitchFamily="49" charset="0"/>
                <a:cs typeface="Courier New" pitchFamily="49" charset="0"/>
              </a:rPr>
              <a:t>pippo</a:t>
            </a:r>
            <a:r>
              <a:rPr lang="en-US" sz="2000" dirty="0" smtClean="0"/>
              <a:t> asks for a ticket which lasts for a maximum of </a:t>
            </a:r>
            <a:r>
              <a:rPr lang="en-US" sz="2000" dirty="0" smtClean="0">
                <a:latin typeface="Courier New" pitchFamily="49" charset="0"/>
                <a:cs typeface="Courier New" pitchFamily="49" charset="0"/>
              </a:rPr>
              <a:t>one hour </a:t>
            </a:r>
            <a:r>
              <a:rPr lang="en-US" sz="2000" dirty="0" smtClean="0"/>
              <a:t>but is renewable for </a:t>
            </a:r>
            <a:r>
              <a:rPr lang="en-US" sz="2000" dirty="0" smtClean="0">
                <a:latin typeface="Courier New" pitchFamily="49" charset="0"/>
                <a:cs typeface="Courier New" pitchFamily="49" charset="0"/>
              </a:rPr>
              <a:t>8 days</a:t>
            </a:r>
            <a:r>
              <a:rPr lang="en-US" sz="2000" dirty="0" smtClean="0"/>
              <a:t>:</a:t>
            </a:r>
            <a:endParaRPr lang="en-US" sz="1200" dirty="0" smtClean="0">
              <a:latin typeface="Courier New" pitchFamily="49" charset="0"/>
              <a:cs typeface="Courier New" pitchFamily="49" charset="0"/>
            </a:endParaRPr>
          </a:p>
          <a:p>
            <a:pPr algn="just">
              <a:buNone/>
            </a:pPr>
            <a:endParaRPr lang="en-US" sz="1200" dirty="0" smtClean="0">
              <a:latin typeface="Courier New" pitchFamily="49" charset="0"/>
              <a:cs typeface="Courier New" pitchFamily="49" charset="0"/>
            </a:endParaRPr>
          </a:p>
          <a:p>
            <a:pPr algn="just">
              <a:buNone/>
            </a:pPr>
            <a:r>
              <a:rPr lang="en-US" sz="1200" dirty="0" err="1" smtClean="0">
                <a:latin typeface="Courier New" pitchFamily="49" charset="0"/>
                <a:cs typeface="Courier New" pitchFamily="49" charset="0"/>
              </a:rPr>
              <a:t>kinit</a:t>
            </a:r>
            <a:r>
              <a:rPr lang="en-US" sz="1200" dirty="0" smtClean="0">
                <a:latin typeface="Courier New" pitchFamily="49" charset="0"/>
                <a:cs typeface="Courier New" pitchFamily="49" charset="0"/>
              </a:rPr>
              <a:t> -l 1h -r 8d </a:t>
            </a:r>
            <a:r>
              <a:rPr lang="en-US" sz="1200" dirty="0" err="1" smtClean="0">
                <a:latin typeface="Courier New" pitchFamily="49" charset="0"/>
                <a:cs typeface="Courier New" pitchFamily="49" charset="0"/>
              </a:rPr>
              <a:t>pippo</a:t>
            </a:r>
            <a:r>
              <a:rPr lang="en-US" sz="1200" dirty="0" smtClean="0">
                <a:latin typeface="Courier New" pitchFamily="49" charset="0"/>
                <a:cs typeface="Courier New" pitchFamily="49" charset="0"/>
              </a:rPr>
              <a:t> </a:t>
            </a:r>
          </a:p>
          <a:p>
            <a:pPr algn="just">
              <a:buNone/>
            </a:pPr>
            <a:r>
              <a:rPr lang="en-US" sz="1200" dirty="0" smtClean="0">
                <a:latin typeface="Courier New" pitchFamily="49" charset="0"/>
                <a:cs typeface="Courier New" pitchFamily="49" charset="0"/>
              </a:rPr>
              <a:t>Password for pippo@EXAMPLE.COM:</a:t>
            </a:r>
          </a:p>
          <a:p>
            <a:pPr algn="just">
              <a:buNone/>
            </a:pPr>
            <a:r>
              <a:rPr lang="en-US" sz="1200" dirty="0" smtClean="0">
                <a:latin typeface="Courier New" pitchFamily="49" charset="0"/>
                <a:cs typeface="Courier New" pitchFamily="49" charset="0"/>
              </a:rPr>
              <a:t>[pippo@client01 </a:t>
            </a:r>
            <a:r>
              <a:rPr lang="en-US" sz="1200" dirty="0" err="1" smtClean="0">
                <a:latin typeface="Courier New" pitchFamily="49" charset="0"/>
                <a:cs typeface="Courier New" pitchFamily="49" charset="0"/>
              </a:rPr>
              <a:t>pippo</a:t>
            </a:r>
            <a:r>
              <a:rPr lang="en-US" sz="1200" dirty="0" smtClean="0">
                <a:latin typeface="Courier New" pitchFamily="49" charset="0"/>
                <a:cs typeface="Courier New" pitchFamily="49" charset="0"/>
              </a:rPr>
              <a:t>]$ </a:t>
            </a:r>
          </a:p>
          <a:p>
            <a:pPr algn="just">
              <a:buNone/>
            </a:pPr>
            <a:r>
              <a:rPr lang="en-US" sz="1200" dirty="0" smtClean="0">
                <a:latin typeface="Courier New" pitchFamily="49" charset="0"/>
                <a:cs typeface="Courier New" pitchFamily="49" charset="0"/>
              </a:rPr>
              <a:t>[pippo@client01 </a:t>
            </a:r>
            <a:r>
              <a:rPr lang="en-US" sz="1200" dirty="0" err="1" smtClean="0">
                <a:latin typeface="Courier New" pitchFamily="49" charset="0"/>
                <a:cs typeface="Courier New" pitchFamily="49" charset="0"/>
              </a:rPr>
              <a:t>pippo</a:t>
            </a:r>
            <a:r>
              <a:rPr lang="en-US" sz="1200" dirty="0" smtClean="0">
                <a:latin typeface="Courier New" pitchFamily="49" charset="0"/>
                <a:cs typeface="Courier New" pitchFamily="49" charset="0"/>
              </a:rPr>
              <a:t>]$ </a:t>
            </a:r>
          </a:p>
          <a:p>
            <a:pPr algn="just">
              <a:buNone/>
            </a:pPr>
            <a:r>
              <a:rPr lang="en-US" sz="1200" dirty="0" err="1" smtClean="0">
                <a:latin typeface="Courier New" pitchFamily="49" charset="0"/>
                <a:cs typeface="Courier New" pitchFamily="49" charset="0"/>
              </a:rPr>
              <a:t>klist</a:t>
            </a:r>
            <a:r>
              <a:rPr lang="en-US" sz="1200" dirty="0" smtClean="0">
                <a:latin typeface="Courier New" pitchFamily="49" charset="0"/>
                <a:cs typeface="Courier New" pitchFamily="49" charset="0"/>
              </a:rPr>
              <a:t> -f Ticket cache: FILE:/</a:t>
            </a:r>
            <a:r>
              <a:rPr lang="en-US" sz="1200" dirty="0" err="1" smtClean="0">
                <a:latin typeface="Courier New" pitchFamily="49" charset="0"/>
                <a:cs typeface="Courier New" pitchFamily="49" charset="0"/>
              </a:rPr>
              <a:t>tmp</a:t>
            </a:r>
            <a:r>
              <a:rPr lang="en-US" sz="1200" dirty="0" smtClean="0">
                <a:latin typeface="Courier New" pitchFamily="49" charset="0"/>
                <a:cs typeface="Courier New" pitchFamily="49" charset="0"/>
              </a:rPr>
              <a:t>/krb5cc_500</a:t>
            </a:r>
          </a:p>
          <a:p>
            <a:pPr algn="just">
              <a:buNone/>
            </a:pPr>
            <a:r>
              <a:rPr lang="en-US" sz="1200" dirty="0" smtClean="0">
                <a:latin typeface="Courier New" pitchFamily="49" charset="0"/>
                <a:cs typeface="Courier New" pitchFamily="49" charset="0"/>
              </a:rPr>
              <a:t>Default principal: pippo@EXAMPLE.COM </a:t>
            </a:r>
          </a:p>
          <a:p>
            <a:pPr algn="just">
              <a:buNone/>
            </a:pPr>
            <a:endParaRPr lang="en-US" sz="1400" dirty="0" smtClean="0"/>
          </a:p>
          <a:p>
            <a:pPr algn="just">
              <a:buNone/>
            </a:pPr>
            <a:r>
              <a:rPr lang="en-US" sz="1200" dirty="0" smtClean="0">
                <a:latin typeface="Courier New" pitchFamily="49" charset="0"/>
                <a:cs typeface="Courier New" pitchFamily="49" charset="0"/>
              </a:rPr>
              <a:t>Valid starting           Expires              Service principal 0</a:t>
            </a:r>
          </a:p>
          <a:p>
            <a:pPr algn="just">
              <a:buNone/>
            </a:pPr>
            <a:r>
              <a:rPr lang="en-US" sz="1200" dirty="0" smtClean="0">
                <a:latin typeface="Courier New" pitchFamily="49" charset="0"/>
                <a:cs typeface="Courier New" pitchFamily="49" charset="0"/>
              </a:rPr>
              <a:t>1/27/05 15:35:14    01/27/05 16:34:54  </a:t>
            </a:r>
            <a:r>
              <a:rPr lang="en-US" sz="1200" dirty="0" err="1" smtClean="0">
                <a:latin typeface="Courier New" pitchFamily="49" charset="0"/>
                <a:cs typeface="Courier New" pitchFamily="49" charset="0"/>
              </a:rPr>
              <a:t>krbtgt</a:t>
            </a:r>
            <a:r>
              <a:rPr lang="en-US" sz="1200" dirty="0" smtClean="0">
                <a:latin typeface="Courier New" pitchFamily="49" charset="0"/>
                <a:cs typeface="Courier New" pitchFamily="49" charset="0"/>
              </a:rPr>
              <a:t>/EXAMPLE.COM@EXAMPLE.COM </a:t>
            </a:r>
          </a:p>
          <a:p>
            <a:pPr algn="just">
              <a:buNone/>
            </a:pPr>
            <a:r>
              <a:rPr lang="en-US" sz="1200" dirty="0" smtClean="0">
                <a:latin typeface="Courier New" pitchFamily="49" charset="0"/>
                <a:cs typeface="Courier New" pitchFamily="49" charset="0"/>
              </a:rPr>
              <a:t>               </a:t>
            </a:r>
            <a:r>
              <a:rPr lang="en-US" sz="1200" dirty="0" smtClean="0">
                <a:solidFill>
                  <a:srgbClr val="FF0000"/>
                </a:solidFill>
                <a:latin typeface="Courier New" pitchFamily="49" charset="0"/>
                <a:cs typeface="Courier New" pitchFamily="49" charset="0"/>
              </a:rPr>
              <a:t>renew until</a:t>
            </a:r>
            <a:r>
              <a:rPr lang="en-US" sz="1200" dirty="0" smtClean="0">
                <a:latin typeface="Courier New" pitchFamily="49" charset="0"/>
                <a:cs typeface="Courier New" pitchFamily="49" charset="0"/>
              </a:rPr>
              <a:t> 02/03/05 15:35:14, </a:t>
            </a:r>
            <a:r>
              <a:rPr lang="en-US" sz="1200" dirty="0" smtClean="0">
                <a:solidFill>
                  <a:srgbClr val="FF0000"/>
                </a:solidFill>
                <a:latin typeface="Courier New" pitchFamily="49" charset="0"/>
                <a:cs typeface="Courier New" pitchFamily="49" charset="0"/>
              </a:rPr>
              <a:t>Flags: RI </a:t>
            </a:r>
          </a:p>
          <a:p>
            <a:pPr algn="just">
              <a:buNone/>
            </a:pPr>
            <a:endParaRPr lang="en-US" sz="1400" dirty="0" smtClean="0"/>
          </a:p>
          <a:p>
            <a:pPr algn="just">
              <a:buNone/>
            </a:pPr>
            <a:r>
              <a:rPr lang="en-US" sz="1200" dirty="0" smtClean="0">
                <a:latin typeface="Courier New" pitchFamily="49" charset="0"/>
                <a:cs typeface="Courier New" pitchFamily="49" charset="0"/>
              </a:rPr>
              <a:t>Kerberos 4 ticket cache: /</a:t>
            </a:r>
            <a:r>
              <a:rPr lang="en-US" sz="1200" dirty="0" err="1" smtClean="0">
                <a:latin typeface="Courier New" pitchFamily="49" charset="0"/>
                <a:cs typeface="Courier New" pitchFamily="49" charset="0"/>
              </a:rPr>
              <a:t>tmp</a:t>
            </a:r>
            <a:r>
              <a:rPr lang="en-US" sz="1200" dirty="0" smtClean="0">
                <a:latin typeface="Courier New" pitchFamily="49" charset="0"/>
                <a:cs typeface="Courier New" pitchFamily="49" charset="0"/>
              </a:rPr>
              <a:t>/tkt500 </a:t>
            </a:r>
          </a:p>
          <a:p>
            <a:pPr algn="just">
              <a:buNone/>
            </a:pPr>
            <a:r>
              <a:rPr lang="en-US" sz="1200" dirty="0" err="1" smtClean="0">
                <a:latin typeface="Courier New" pitchFamily="49" charset="0"/>
                <a:cs typeface="Courier New" pitchFamily="49" charset="0"/>
              </a:rPr>
              <a:t>klist</a:t>
            </a:r>
            <a:r>
              <a:rPr lang="en-US" sz="1200" dirty="0" smtClean="0">
                <a:latin typeface="Courier New" pitchFamily="49" charset="0"/>
                <a:cs typeface="Courier New" pitchFamily="49" charset="0"/>
              </a:rPr>
              <a:t>: You have no tickets cached</a:t>
            </a:r>
            <a:endParaRPr lang="en-US" sz="1000" dirty="0" smtClean="0"/>
          </a:p>
          <a:p>
            <a:pPr algn="just"/>
            <a:endParaRPr lang="en-US" sz="1400"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b="1" dirty="0" smtClean="0"/>
              <a:t>Renewable tickets</a:t>
            </a:r>
            <a:br>
              <a:rPr lang="en-US" b="1" dirty="0" smtClean="0"/>
            </a:br>
            <a:endParaRPr lang="it-IT" dirty="0"/>
          </a:p>
        </p:txBody>
      </p:sp>
      <p:sp>
        <p:nvSpPr>
          <p:cNvPr id="3" name="Segnaposto contenuto 2"/>
          <p:cNvSpPr>
            <a:spLocks noGrp="1"/>
          </p:cNvSpPr>
          <p:nvPr>
            <p:ph idx="1"/>
          </p:nvPr>
        </p:nvSpPr>
        <p:spPr>
          <a:xfrm>
            <a:off x="428596" y="1000108"/>
            <a:ext cx="8358246" cy="5257800"/>
          </a:xfrm>
        </p:spPr>
        <p:txBody>
          <a:bodyPr>
            <a:noAutofit/>
          </a:bodyPr>
          <a:lstStyle/>
          <a:p>
            <a:pPr algn="just">
              <a:buNone/>
            </a:pPr>
            <a:endParaRPr lang="en-US" sz="1400" dirty="0" smtClean="0"/>
          </a:p>
          <a:p>
            <a:pPr algn="just"/>
            <a:r>
              <a:rPr lang="en-US" sz="1800" dirty="0" smtClean="0"/>
              <a:t>while for </a:t>
            </a:r>
            <a:r>
              <a:rPr lang="en-US" sz="1800" dirty="0" err="1" smtClean="0"/>
              <a:t>pippo</a:t>
            </a:r>
            <a:r>
              <a:rPr lang="en-US" sz="1800" dirty="0" smtClean="0"/>
              <a:t> to renew his ticket without re-entering the password:</a:t>
            </a:r>
          </a:p>
          <a:p>
            <a:pPr algn="just"/>
            <a:endParaRPr lang="en-US" sz="1400" dirty="0" smtClean="0"/>
          </a:p>
          <a:p>
            <a:pPr algn="just">
              <a:buNone/>
            </a:pPr>
            <a:r>
              <a:rPr lang="en-US" sz="1400" dirty="0" smtClean="0">
                <a:latin typeface="Courier New" pitchFamily="49" charset="0"/>
                <a:cs typeface="Courier New" pitchFamily="49" charset="0"/>
              </a:rPr>
              <a:t>[pippo@client01 </a:t>
            </a:r>
            <a:r>
              <a:rPr lang="en-US" sz="1400" dirty="0" err="1" smtClean="0">
                <a:latin typeface="Courier New" pitchFamily="49" charset="0"/>
                <a:cs typeface="Courier New" pitchFamily="49" charset="0"/>
              </a:rPr>
              <a:t>pippo</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kinit</a:t>
            </a:r>
            <a:r>
              <a:rPr lang="en-US" sz="1400" dirty="0" smtClean="0">
                <a:latin typeface="Courier New" pitchFamily="49" charset="0"/>
                <a:cs typeface="Courier New" pitchFamily="49" charset="0"/>
              </a:rPr>
              <a:t> -R </a:t>
            </a:r>
          </a:p>
          <a:p>
            <a:pPr algn="just">
              <a:buNone/>
            </a:pPr>
            <a:r>
              <a:rPr lang="en-US" sz="1400" dirty="0" smtClean="0">
                <a:latin typeface="Courier New" pitchFamily="49" charset="0"/>
                <a:cs typeface="Courier New" pitchFamily="49" charset="0"/>
              </a:rPr>
              <a:t>[pippo@client01 </a:t>
            </a:r>
            <a:r>
              <a:rPr lang="en-US" sz="1400" dirty="0" err="1" smtClean="0">
                <a:latin typeface="Courier New" pitchFamily="49" charset="0"/>
                <a:cs typeface="Courier New" pitchFamily="49" charset="0"/>
              </a:rPr>
              <a:t>pippo</a:t>
            </a:r>
            <a:r>
              <a:rPr lang="en-US" sz="1400" dirty="0" smtClean="0">
                <a:latin typeface="Courier New" pitchFamily="49" charset="0"/>
                <a:cs typeface="Courier New" pitchFamily="49" charset="0"/>
              </a:rPr>
              <a:t>]$ </a:t>
            </a:r>
          </a:p>
          <a:p>
            <a:pPr algn="just">
              <a:buNone/>
            </a:pPr>
            <a:r>
              <a:rPr lang="en-US" sz="1400" dirty="0" smtClean="0">
                <a:latin typeface="Courier New" pitchFamily="49" charset="0"/>
                <a:cs typeface="Courier New" pitchFamily="49" charset="0"/>
              </a:rPr>
              <a:t>[pippo@client01 </a:t>
            </a:r>
            <a:r>
              <a:rPr lang="en-US" sz="1400" dirty="0" err="1" smtClean="0">
                <a:latin typeface="Courier New" pitchFamily="49" charset="0"/>
                <a:cs typeface="Courier New" pitchFamily="49" charset="0"/>
              </a:rPr>
              <a:t>pippo</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klist</a:t>
            </a:r>
            <a:r>
              <a:rPr lang="en-US" sz="1400" dirty="0" smtClean="0">
                <a:latin typeface="Courier New" pitchFamily="49" charset="0"/>
                <a:cs typeface="Courier New" pitchFamily="49" charset="0"/>
              </a:rPr>
              <a:t> -f </a:t>
            </a:r>
          </a:p>
          <a:p>
            <a:pPr algn="just">
              <a:buNone/>
            </a:pPr>
            <a:endParaRPr lang="en-US" sz="1400" dirty="0" smtClean="0">
              <a:latin typeface="Courier New" pitchFamily="49" charset="0"/>
              <a:cs typeface="Courier New" pitchFamily="49" charset="0"/>
            </a:endParaRPr>
          </a:p>
          <a:p>
            <a:pPr algn="just">
              <a:buNone/>
            </a:pPr>
            <a:r>
              <a:rPr lang="en-US" sz="1400" dirty="0" smtClean="0">
                <a:latin typeface="Courier New" pitchFamily="49" charset="0"/>
                <a:cs typeface="Courier New" pitchFamily="49" charset="0"/>
              </a:rPr>
              <a:t>Ticket cache: FILE:/</a:t>
            </a:r>
            <a:r>
              <a:rPr lang="en-US" sz="1400" dirty="0" err="1" smtClean="0">
                <a:latin typeface="Courier New" pitchFamily="49" charset="0"/>
                <a:cs typeface="Courier New" pitchFamily="49" charset="0"/>
              </a:rPr>
              <a:t>tmp</a:t>
            </a:r>
            <a:r>
              <a:rPr lang="en-US" sz="1400" dirty="0" smtClean="0">
                <a:latin typeface="Courier New" pitchFamily="49" charset="0"/>
                <a:cs typeface="Courier New" pitchFamily="49" charset="0"/>
              </a:rPr>
              <a:t>/krb5cc_500 </a:t>
            </a:r>
          </a:p>
          <a:p>
            <a:pPr algn="just">
              <a:buNone/>
            </a:pPr>
            <a:r>
              <a:rPr lang="en-US" sz="1400" dirty="0" smtClean="0">
                <a:latin typeface="Courier New" pitchFamily="49" charset="0"/>
                <a:cs typeface="Courier New" pitchFamily="49" charset="0"/>
              </a:rPr>
              <a:t>Default principal: pippo@EXAMPLE.COM </a:t>
            </a:r>
          </a:p>
          <a:p>
            <a:pPr algn="just">
              <a:buNone/>
            </a:pPr>
            <a:endParaRPr lang="it-IT" sz="1400" dirty="0" smtClean="0"/>
          </a:p>
          <a:p>
            <a:pPr algn="just">
              <a:buNone/>
            </a:pPr>
            <a:r>
              <a:rPr lang="it-IT" sz="1400" dirty="0" err="1" smtClean="0">
                <a:latin typeface="Courier New" pitchFamily="49" charset="0"/>
                <a:cs typeface="Courier New" pitchFamily="49" charset="0"/>
              </a:rPr>
              <a:t>Valid</a:t>
            </a:r>
            <a:r>
              <a:rPr lang="it-IT" sz="1400" dirty="0" smtClean="0">
                <a:latin typeface="Courier New" pitchFamily="49" charset="0"/>
                <a:cs typeface="Courier New" pitchFamily="49" charset="0"/>
              </a:rPr>
              <a:t> </a:t>
            </a:r>
            <a:r>
              <a:rPr lang="it-IT" sz="1400" dirty="0" err="1" smtClean="0">
                <a:latin typeface="Courier New" pitchFamily="49" charset="0"/>
                <a:cs typeface="Courier New" pitchFamily="49" charset="0"/>
              </a:rPr>
              <a:t>starting</a:t>
            </a:r>
            <a:r>
              <a:rPr lang="it-IT" sz="1400" dirty="0" smtClean="0">
                <a:latin typeface="Courier New" pitchFamily="49" charset="0"/>
                <a:cs typeface="Courier New" pitchFamily="49" charset="0"/>
              </a:rPr>
              <a:t>        </a:t>
            </a:r>
            <a:r>
              <a:rPr lang="it-IT" sz="1400" dirty="0" err="1" smtClean="0">
                <a:latin typeface="Courier New" pitchFamily="49" charset="0"/>
                <a:cs typeface="Courier New" pitchFamily="49" charset="0"/>
              </a:rPr>
              <a:t>Expires</a:t>
            </a:r>
            <a:r>
              <a:rPr lang="it-IT" sz="1400" dirty="0" smtClean="0">
                <a:latin typeface="Courier New" pitchFamily="49" charset="0"/>
                <a:cs typeface="Courier New" pitchFamily="49" charset="0"/>
              </a:rPr>
              <a:t>             Service </a:t>
            </a:r>
            <a:r>
              <a:rPr lang="it-IT" sz="1400" dirty="0" err="1" smtClean="0">
                <a:latin typeface="Courier New" pitchFamily="49" charset="0"/>
                <a:cs typeface="Courier New" pitchFamily="49" charset="0"/>
              </a:rPr>
              <a:t>principal</a:t>
            </a:r>
            <a:r>
              <a:rPr lang="it-IT" sz="1400" dirty="0" smtClean="0">
                <a:latin typeface="Courier New" pitchFamily="49" charset="0"/>
                <a:cs typeface="Courier New" pitchFamily="49" charset="0"/>
              </a:rPr>
              <a:t> </a:t>
            </a:r>
          </a:p>
          <a:p>
            <a:pPr algn="just">
              <a:buNone/>
            </a:pPr>
            <a:r>
              <a:rPr lang="it-IT" sz="1400" dirty="0" smtClean="0">
                <a:latin typeface="Courier New" pitchFamily="49" charset="0"/>
                <a:cs typeface="Courier New" pitchFamily="49" charset="0"/>
              </a:rPr>
              <a:t>01/27/05 15:47:52   01/27/05 16:47:32    </a:t>
            </a:r>
            <a:r>
              <a:rPr lang="it-IT" sz="1400" dirty="0" err="1" smtClean="0">
                <a:latin typeface="Courier New" pitchFamily="49" charset="0"/>
                <a:cs typeface="Courier New" pitchFamily="49" charset="0"/>
              </a:rPr>
              <a:t>krbtgt</a:t>
            </a:r>
            <a:r>
              <a:rPr lang="it-IT" sz="1400" dirty="0" smtClean="0">
                <a:latin typeface="Courier New" pitchFamily="49" charset="0"/>
                <a:cs typeface="Courier New" pitchFamily="49" charset="0"/>
              </a:rPr>
              <a:t>/EXAMPLE.COM@EXAMPLE.COM </a:t>
            </a:r>
            <a:r>
              <a:rPr lang="it-IT" sz="1400" dirty="0" err="1" smtClean="0">
                <a:solidFill>
                  <a:srgbClr val="FF0000"/>
                </a:solidFill>
                <a:latin typeface="Courier New" pitchFamily="49" charset="0"/>
                <a:cs typeface="Courier New" pitchFamily="49" charset="0"/>
              </a:rPr>
              <a:t>renew</a:t>
            </a:r>
            <a:r>
              <a:rPr lang="it-IT" sz="1400" dirty="0" smtClean="0">
                <a:solidFill>
                  <a:srgbClr val="FF0000"/>
                </a:solidFill>
                <a:latin typeface="Courier New" pitchFamily="49" charset="0"/>
                <a:cs typeface="Courier New" pitchFamily="49" charset="0"/>
              </a:rPr>
              <a:t> </a:t>
            </a:r>
            <a:r>
              <a:rPr lang="it-IT" sz="1400" dirty="0" err="1" smtClean="0">
                <a:solidFill>
                  <a:srgbClr val="FF0000"/>
                </a:solidFill>
                <a:latin typeface="Courier New" pitchFamily="49" charset="0"/>
                <a:cs typeface="Courier New" pitchFamily="49" charset="0"/>
              </a:rPr>
              <a:t>until</a:t>
            </a:r>
            <a:r>
              <a:rPr lang="it-IT" sz="1400" dirty="0" smtClean="0">
                <a:solidFill>
                  <a:srgbClr val="FF0000"/>
                </a:solidFill>
                <a:latin typeface="Courier New" pitchFamily="49" charset="0"/>
                <a:cs typeface="Courier New" pitchFamily="49" charset="0"/>
              </a:rPr>
              <a:t> </a:t>
            </a:r>
            <a:r>
              <a:rPr lang="it-IT" sz="1400" dirty="0" smtClean="0">
                <a:latin typeface="Courier New" pitchFamily="49" charset="0"/>
                <a:cs typeface="Courier New" pitchFamily="49" charset="0"/>
              </a:rPr>
              <a:t>02/03/05 15:35:14, </a:t>
            </a:r>
            <a:r>
              <a:rPr lang="it-IT" sz="1400" dirty="0" err="1" smtClean="0">
                <a:solidFill>
                  <a:srgbClr val="FF0000"/>
                </a:solidFill>
                <a:latin typeface="Courier New" pitchFamily="49" charset="0"/>
                <a:cs typeface="Courier New" pitchFamily="49" charset="0"/>
              </a:rPr>
              <a:t>Flags</a:t>
            </a:r>
            <a:r>
              <a:rPr lang="it-IT" sz="1400" dirty="0" smtClean="0">
                <a:solidFill>
                  <a:srgbClr val="FF0000"/>
                </a:solidFill>
                <a:latin typeface="Courier New" pitchFamily="49" charset="0"/>
                <a:cs typeface="Courier New" pitchFamily="49" charset="0"/>
              </a:rPr>
              <a:t>: RIT </a:t>
            </a:r>
          </a:p>
          <a:p>
            <a:pPr algn="just">
              <a:buNone/>
            </a:pPr>
            <a:endParaRPr lang="it-IT" sz="1400" dirty="0" smtClean="0">
              <a:latin typeface="Courier New" pitchFamily="49" charset="0"/>
              <a:cs typeface="Courier New" pitchFamily="49" charset="0"/>
            </a:endParaRPr>
          </a:p>
          <a:p>
            <a:pPr algn="just">
              <a:buNone/>
            </a:pPr>
            <a:r>
              <a:rPr lang="it-IT" sz="1400" dirty="0" err="1" smtClean="0">
                <a:latin typeface="Courier New" pitchFamily="49" charset="0"/>
                <a:cs typeface="Courier New" pitchFamily="49" charset="0"/>
              </a:rPr>
              <a:t>Kerberos</a:t>
            </a:r>
            <a:r>
              <a:rPr lang="it-IT" sz="1400" dirty="0" smtClean="0">
                <a:latin typeface="Courier New" pitchFamily="49" charset="0"/>
                <a:cs typeface="Courier New" pitchFamily="49" charset="0"/>
              </a:rPr>
              <a:t> 4 ticket cache: /</a:t>
            </a:r>
            <a:r>
              <a:rPr lang="it-IT" sz="1400" dirty="0" err="1" smtClean="0">
                <a:latin typeface="Courier New" pitchFamily="49" charset="0"/>
                <a:cs typeface="Courier New" pitchFamily="49" charset="0"/>
              </a:rPr>
              <a:t>tmp</a:t>
            </a:r>
            <a:r>
              <a:rPr lang="it-IT" sz="1400" dirty="0" smtClean="0">
                <a:latin typeface="Courier New" pitchFamily="49" charset="0"/>
                <a:cs typeface="Courier New" pitchFamily="49" charset="0"/>
              </a:rPr>
              <a:t>/tkt500 </a:t>
            </a:r>
          </a:p>
          <a:p>
            <a:pPr algn="just">
              <a:buNone/>
            </a:pPr>
            <a:r>
              <a:rPr lang="it-IT" sz="1400" dirty="0" err="1" smtClean="0">
                <a:latin typeface="Courier New" pitchFamily="49" charset="0"/>
                <a:cs typeface="Courier New" pitchFamily="49" charset="0"/>
              </a:rPr>
              <a:t>klist</a:t>
            </a:r>
            <a:r>
              <a:rPr lang="it-IT" sz="1400" dirty="0" smtClean="0">
                <a:latin typeface="Courier New" pitchFamily="49" charset="0"/>
                <a:cs typeface="Courier New" pitchFamily="49" charset="0"/>
              </a:rPr>
              <a:t>: </a:t>
            </a:r>
            <a:r>
              <a:rPr lang="it-IT" sz="1400" dirty="0" err="1" smtClean="0">
                <a:latin typeface="Courier New" pitchFamily="49" charset="0"/>
                <a:cs typeface="Courier New" pitchFamily="49" charset="0"/>
              </a:rPr>
              <a:t>You</a:t>
            </a:r>
            <a:r>
              <a:rPr lang="it-IT" sz="1400" dirty="0" smtClean="0">
                <a:latin typeface="Courier New" pitchFamily="49" charset="0"/>
                <a:cs typeface="Courier New" pitchFamily="49" charset="0"/>
              </a:rPr>
              <a:t> </a:t>
            </a:r>
            <a:r>
              <a:rPr lang="it-IT" sz="1400" dirty="0" err="1" smtClean="0">
                <a:latin typeface="Courier New" pitchFamily="49" charset="0"/>
                <a:cs typeface="Courier New" pitchFamily="49" charset="0"/>
              </a:rPr>
              <a:t>have</a:t>
            </a:r>
            <a:r>
              <a:rPr lang="it-IT" sz="1400" dirty="0" smtClean="0">
                <a:latin typeface="Courier New" pitchFamily="49" charset="0"/>
                <a:cs typeface="Courier New" pitchFamily="49" charset="0"/>
              </a:rPr>
              <a:t> no </a:t>
            </a:r>
            <a:r>
              <a:rPr lang="it-IT" sz="1400" dirty="0" err="1" smtClean="0">
                <a:latin typeface="Courier New" pitchFamily="49" charset="0"/>
                <a:cs typeface="Courier New" pitchFamily="49" charset="0"/>
              </a:rPr>
              <a:t>tickets</a:t>
            </a:r>
            <a:r>
              <a:rPr lang="it-IT" sz="1400" dirty="0" smtClean="0">
                <a:latin typeface="Courier New" pitchFamily="49" charset="0"/>
                <a:cs typeface="Courier New" pitchFamily="49" charset="0"/>
              </a:rPr>
              <a:t> </a:t>
            </a:r>
            <a:r>
              <a:rPr lang="it-IT" sz="1400" dirty="0" err="1" smtClean="0">
                <a:latin typeface="Courier New" pitchFamily="49" charset="0"/>
                <a:cs typeface="Courier New" pitchFamily="49" charset="0"/>
              </a:rPr>
              <a:t>cached</a:t>
            </a:r>
            <a:endParaRPr lang="it-IT" sz="14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b="1" dirty="0" smtClean="0"/>
              <a:t/>
            </a:r>
            <a:br>
              <a:rPr lang="en-US" b="1" dirty="0" smtClean="0"/>
            </a:br>
            <a:r>
              <a:rPr lang="en-US" b="1" dirty="0" err="1" smtClean="0"/>
              <a:t>Forwardable</a:t>
            </a:r>
            <a:r>
              <a:rPr lang="en-US" b="1" dirty="0" smtClean="0"/>
              <a:t> tickets</a:t>
            </a:r>
            <a:br>
              <a:rPr lang="en-US" b="1" dirty="0" smtClean="0"/>
            </a:br>
            <a:endParaRPr lang="it-IT" dirty="0"/>
          </a:p>
        </p:txBody>
      </p:sp>
      <p:sp>
        <p:nvSpPr>
          <p:cNvPr id="3" name="Segnaposto contenuto 2"/>
          <p:cNvSpPr>
            <a:spLocks noGrp="1"/>
          </p:cNvSpPr>
          <p:nvPr>
            <p:ph idx="1"/>
          </p:nvPr>
        </p:nvSpPr>
        <p:spPr>
          <a:xfrm>
            <a:off x="457200" y="1600200"/>
            <a:ext cx="8229600" cy="4972072"/>
          </a:xfrm>
        </p:spPr>
        <p:txBody>
          <a:bodyPr>
            <a:normAutofit fontScale="85000" lnSpcReduction="10000"/>
          </a:bodyPr>
          <a:lstStyle/>
          <a:p>
            <a:pPr algn="just"/>
            <a:r>
              <a:rPr lang="en-US" dirty="0" smtClean="0"/>
              <a:t>Let's suppose we have a work session on a machine with the related TGT and wish to login from it onto another machine, keeping the ticket. </a:t>
            </a:r>
          </a:p>
          <a:p>
            <a:pPr algn="just"/>
            <a:r>
              <a:rPr lang="en-US" i="1" dirty="0" err="1" smtClean="0"/>
              <a:t>Forwardable</a:t>
            </a:r>
            <a:r>
              <a:rPr lang="en-US" i="1" dirty="0" smtClean="0"/>
              <a:t> tickets </a:t>
            </a:r>
            <a:r>
              <a:rPr lang="en-US" dirty="0" smtClean="0"/>
              <a:t>are the solution to this problem. </a:t>
            </a:r>
          </a:p>
          <a:p>
            <a:pPr algn="just"/>
            <a:r>
              <a:rPr lang="en-US" dirty="0" smtClean="0"/>
              <a:t>A ticket </a:t>
            </a:r>
            <a:r>
              <a:rPr lang="en-US" i="1" dirty="0" smtClean="0"/>
              <a:t>forwarded</a:t>
            </a:r>
            <a:r>
              <a:rPr lang="en-US" dirty="0" smtClean="0"/>
              <a:t> from one host to another is in itself </a:t>
            </a:r>
            <a:r>
              <a:rPr lang="en-US" dirty="0" err="1" smtClean="0"/>
              <a:t>forwardable</a:t>
            </a:r>
            <a:endParaRPr lang="en-US" dirty="0" smtClean="0"/>
          </a:p>
          <a:p>
            <a:pPr lvl="1" algn="just"/>
            <a:r>
              <a:rPr lang="en-US" dirty="0" smtClean="0"/>
              <a:t>thus once authenticated it is possible to access the login on all the desired machines without having to re-enter any password.</a:t>
            </a:r>
          </a:p>
          <a:p>
            <a:pPr algn="just"/>
            <a:r>
              <a:rPr lang="en-US" dirty="0" smtClean="0"/>
              <a:t>To obtain the same result without Kerberos, it would be necessary to use much less secure methods (</a:t>
            </a:r>
            <a:r>
              <a:rPr lang="en-US" dirty="0" err="1" smtClean="0"/>
              <a:t>rsh</a:t>
            </a:r>
            <a:r>
              <a:rPr lang="en-US" dirty="0" smtClean="0"/>
              <a:t> or public key authentication with </a:t>
            </a:r>
            <a:r>
              <a:rPr lang="en-US" dirty="0" err="1" smtClean="0"/>
              <a:t>ssh</a:t>
            </a:r>
            <a:r>
              <a:rPr lang="en-US" dirty="0" smtClean="0"/>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b="1" dirty="0" smtClean="0"/>
              <a:t/>
            </a:r>
            <a:br>
              <a:rPr lang="en-US" b="1" dirty="0" smtClean="0"/>
            </a:br>
            <a:r>
              <a:rPr lang="en-US" b="1" dirty="0" smtClean="0"/>
              <a:t>Cross Authentication</a:t>
            </a:r>
            <a:br>
              <a:rPr lang="en-US" b="1" dirty="0" smtClean="0"/>
            </a:br>
            <a:endParaRPr lang="it-IT" dirty="0"/>
          </a:p>
        </p:txBody>
      </p:sp>
      <p:sp>
        <p:nvSpPr>
          <p:cNvPr id="3" name="Segnaposto contenuto 2"/>
          <p:cNvSpPr>
            <a:spLocks noGrp="1"/>
          </p:cNvSpPr>
          <p:nvPr>
            <p:ph idx="1"/>
          </p:nvPr>
        </p:nvSpPr>
        <p:spPr/>
        <p:txBody>
          <a:bodyPr>
            <a:normAutofit/>
          </a:bodyPr>
          <a:lstStyle/>
          <a:p>
            <a:pPr algn="just"/>
            <a:r>
              <a:rPr lang="en-US" dirty="0" smtClean="0"/>
              <a:t>Possibility for a user belonging to a certain realm to authenticate and access the services of another realm.</a:t>
            </a:r>
          </a:p>
          <a:p>
            <a:pPr algn="just"/>
            <a:r>
              <a:rPr lang="en-US" dirty="0" smtClean="0"/>
              <a:t>Based on the assumption that there is a trust relationship between the realms involved</a:t>
            </a:r>
          </a:p>
          <a:p>
            <a:pPr lvl="1" algn="just"/>
            <a:r>
              <a:rPr lang="en-US" dirty="0" smtClean="0"/>
              <a:t>mono-directional: the users of realm A can access the services of realm B but not vice versa</a:t>
            </a:r>
          </a:p>
          <a:p>
            <a:pPr lvl="1" algn="just"/>
            <a:r>
              <a:rPr lang="en-US" dirty="0" smtClean="0"/>
              <a:t>bi-directional</a:t>
            </a:r>
            <a:endParaRPr lang="it-IT"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b="1" dirty="0" smtClean="0"/>
              <a:t/>
            </a:r>
            <a:br>
              <a:rPr lang="en-US" b="1" dirty="0" smtClean="0"/>
            </a:br>
            <a:r>
              <a:rPr lang="en-US" b="1" dirty="0" smtClean="0"/>
              <a:t>Direct trust relationships</a:t>
            </a:r>
            <a:br>
              <a:rPr lang="en-US" b="1" dirty="0" smtClean="0"/>
            </a:br>
            <a:endParaRPr lang="it-IT" dirty="0"/>
          </a:p>
        </p:txBody>
      </p:sp>
      <p:sp>
        <p:nvSpPr>
          <p:cNvPr id="3" name="Segnaposto contenuto 2"/>
          <p:cNvSpPr>
            <a:spLocks noGrp="1"/>
          </p:cNvSpPr>
          <p:nvPr>
            <p:ph idx="1"/>
          </p:nvPr>
        </p:nvSpPr>
        <p:spPr>
          <a:xfrm>
            <a:off x="457200" y="1600200"/>
            <a:ext cx="8229600" cy="5043510"/>
          </a:xfrm>
        </p:spPr>
        <p:txBody>
          <a:bodyPr>
            <a:normAutofit lnSpcReduction="10000"/>
          </a:bodyPr>
          <a:lstStyle/>
          <a:p>
            <a:pPr algn="just"/>
            <a:r>
              <a:rPr lang="en-US" sz="2400" dirty="0" smtClean="0"/>
              <a:t>This type of trust relationship occurs when the KDC of realm B has direct trust in the KDC of realm A, thus allowing the users of the latter realm to access its resources</a:t>
            </a:r>
          </a:p>
          <a:p>
            <a:pPr algn="just"/>
            <a:r>
              <a:rPr lang="en-US" sz="2400" dirty="0" smtClean="0"/>
              <a:t>It’s obtained by having the two involved KDCs share a key (the keys become two if a bi-directional trust is desired).</a:t>
            </a:r>
          </a:p>
          <a:p>
            <a:pPr algn="just"/>
            <a:r>
              <a:rPr lang="en-US" sz="2400" dirty="0" smtClean="0"/>
              <a:t>It’s used the concept of a remote Ticket Granting Ticket (</a:t>
            </a:r>
            <a:r>
              <a:rPr lang="en-US" sz="2400" dirty="0" err="1" smtClean="0">
                <a:latin typeface="Courier New" pitchFamily="49" charset="0"/>
                <a:cs typeface="Courier New" pitchFamily="49" charset="0"/>
              </a:rPr>
              <a:t>krbtgt</a:t>
            </a:r>
            <a:r>
              <a:rPr lang="en-US" sz="2400" dirty="0" smtClean="0">
                <a:latin typeface="Courier New" pitchFamily="49" charset="0"/>
                <a:cs typeface="Courier New" pitchFamily="49" charset="0"/>
              </a:rPr>
              <a:t>/B@A</a:t>
            </a:r>
            <a:r>
              <a:rPr lang="en-US" sz="2400" dirty="0" smtClean="0"/>
              <a:t>) and is added to both the KDCs with the same key</a:t>
            </a:r>
          </a:p>
          <a:p>
            <a:pPr lvl="1" algn="just"/>
            <a:r>
              <a:rPr lang="en-US" sz="2000" dirty="0" smtClean="0"/>
              <a:t>This key is the secret which will guarantee the trust between the two realms</a:t>
            </a:r>
          </a:p>
          <a:p>
            <a:pPr lvl="1" algn="just"/>
            <a:r>
              <a:rPr lang="en-US" sz="2000" dirty="0" smtClean="0"/>
              <a:t>To make it bi-directional, it is necessary to create the remote TGT </a:t>
            </a:r>
            <a:r>
              <a:rPr lang="en-US" sz="2000" dirty="0" err="1" smtClean="0"/>
              <a:t>krbtgt</a:t>
            </a:r>
            <a:r>
              <a:rPr lang="en-US" sz="2000" dirty="0" smtClean="0"/>
              <a:t>/A@B in both KDCs, associating them with another secret key.</a:t>
            </a:r>
          </a:p>
          <a:p>
            <a:pPr algn="just"/>
            <a:r>
              <a:rPr lang="en-US" sz="2400" dirty="0" smtClean="0"/>
              <a:t>cross authentication becomes a natural generalization of normal intra-realm authentication</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b="1" dirty="0" smtClean="0"/>
              <a:t/>
            </a:r>
            <a:br>
              <a:rPr lang="en-US" b="1" dirty="0" smtClean="0"/>
            </a:br>
            <a:r>
              <a:rPr lang="en-US" b="1" dirty="0" smtClean="0"/>
              <a:t>Direct trust relationships</a:t>
            </a:r>
            <a:br>
              <a:rPr lang="en-US" b="1" dirty="0" smtClean="0"/>
            </a:br>
            <a:endParaRPr lang="it-IT" dirty="0"/>
          </a:p>
        </p:txBody>
      </p:sp>
      <p:sp>
        <p:nvSpPr>
          <p:cNvPr id="3" name="Segnaposto contenuto 2"/>
          <p:cNvSpPr>
            <a:spLocks noGrp="1"/>
          </p:cNvSpPr>
          <p:nvPr>
            <p:ph idx="1"/>
          </p:nvPr>
        </p:nvSpPr>
        <p:spPr>
          <a:xfrm>
            <a:off x="457200" y="1428736"/>
            <a:ext cx="8229600" cy="5429264"/>
          </a:xfrm>
        </p:spPr>
        <p:txBody>
          <a:bodyPr>
            <a:normAutofit fontScale="62500" lnSpcReduction="20000"/>
          </a:bodyPr>
          <a:lstStyle/>
          <a:p>
            <a:pPr marL="342900" lvl="1" indent="-342900" algn="just">
              <a:buFont typeface="Arial" pitchFamily="34" charset="0"/>
              <a:buChar char="•"/>
            </a:pPr>
            <a:r>
              <a:rPr lang="en-US" sz="2900" dirty="0" smtClean="0"/>
              <a:t>The user </a:t>
            </a:r>
            <a:r>
              <a:rPr lang="en-US" sz="2900" dirty="0" err="1" smtClean="0"/>
              <a:t>pippo</a:t>
            </a:r>
            <a:r>
              <a:rPr lang="en-US" sz="2900" dirty="0" smtClean="0"/>
              <a:t> of the realm </a:t>
            </a:r>
            <a:r>
              <a:rPr lang="en-US" sz="2900" dirty="0" smtClean="0">
                <a:latin typeface="Courier New" pitchFamily="49" charset="0"/>
                <a:cs typeface="Courier New" pitchFamily="49" charset="0"/>
              </a:rPr>
              <a:t>EXAMPLE.COM</a:t>
            </a:r>
            <a:r>
              <a:rPr lang="en-US" sz="2900" dirty="0" smtClean="0"/>
              <a:t>, whose associated principal is </a:t>
            </a:r>
            <a:r>
              <a:rPr lang="en-US" sz="2900" dirty="0" smtClean="0">
                <a:latin typeface="Courier New" pitchFamily="49" charset="0"/>
                <a:cs typeface="Courier New" pitchFamily="49" charset="0"/>
              </a:rPr>
              <a:t>pippo@EXAMPLE.COM</a:t>
            </a:r>
            <a:r>
              <a:rPr lang="en-US" sz="2900" dirty="0" smtClean="0"/>
              <a:t>, wishes to access the </a:t>
            </a:r>
            <a:r>
              <a:rPr lang="en-US" sz="2900" dirty="0" smtClean="0">
                <a:latin typeface="Courier New" pitchFamily="49" charset="0"/>
                <a:cs typeface="Courier New" pitchFamily="49" charset="0"/>
              </a:rPr>
              <a:t>pluto.test.com</a:t>
            </a:r>
            <a:r>
              <a:rPr lang="en-US" sz="2900" dirty="0" smtClean="0"/>
              <a:t> server belonging to the </a:t>
            </a:r>
            <a:r>
              <a:rPr lang="en-US" sz="2900" dirty="0" smtClean="0">
                <a:latin typeface="Courier New" pitchFamily="49" charset="0"/>
                <a:cs typeface="Courier New" pitchFamily="49" charset="0"/>
              </a:rPr>
              <a:t>TEST.COM </a:t>
            </a:r>
            <a:r>
              <a:rPr lang="en-US" sz="2900" dirty="0" smtClean="0"/>
              <a:t>realm, via </a:t>
            </a:r>
            <a:r>
              <a:rPr lang="en-US" sz="2900" dirty="0" err="1" smtClean="0"/>
              <a:t>ssh</a:t>
            </a:r>
            <a:endParaRPr lang="en-US" sz="2900" dirty="0" smtClean="0"/>
          </a:p>
          <a:p>
            <a:pPr algn="just"/>
            <a:r>
              <a:rPr lang="en-US" sz="2900" dirty="0" smtClean="0"/>
              <a:t>If </a:t>
            </a:r>
            <a:r>
              <a:rPr lang="en-US" sz="2900" dirty="0" err="1" smtClean="0"/>
              <a:t>Pippo</a:t>
            </a:r>
            <a:r>
              <a:rPr lang="en-US" sz="2900" dirty="0" smtClean="0"/>
              <a:t> does not already have a TGT in the realm </a:t>
            </a:r>
            <a:r>
              <a:rPr lang="en-US" sz="2900" dirty="0" smtClean="0">
                <a:latin typeface="Courier New" pitchFamily="49" charset="0"/>
                <a:cs typeface="Courier New" pitchFamily="49" charset="0"/>
              </a:rPr>
              <a:t>EXAMPLE.COM</a:t>
            </a:r>
            <a:r>
              <a:rPr lang="en-US" sz="2900" dirty="0" smtClean="0"/>
              <a:t> he makes an initial authentication request (</a:t>
            </a:r>
            <a:r>
              <a:rPr lang="en-US" sz="2900" dirty="0" err="1" smtClean="0"/>
              <a:t>kinit</a:t>
            </a:r>
            <a:r>
              <a:rPr lang="en-US" sz="2900" dirty="0" smtClean="0"/>
              <a:t>) </a:t>
            </a:r>
          </a:p>
          <a:p>
            <a:pPr algn="just"/>
            <a:r>
              <a:rPr lang="en-US" sz="2900" dirty="0" smtClean="0"/>
              <a:t>The reply comes from the AS of his realm</a:t>
            </a:r>
          </a:p>
          <a:p>
            <a:pPr algn="just"/>
            <a:r>
              <a:rPr lang="en-US" sz="2900" dirty="0" smtClean="0"/>
              <a:t>He gives the </a:t>
            </a:r>
            <a:r>
              <a:rPr lang="en-US" sz="2900" dirty="0" err="1" smtClean="0"/>
              <a:t>ssh</a:t>
            </a:r>
            <a:r>
              <a:rPr lang="en-US" sz="2900" dirty="0" smtClean="0"/>
              <a:t> </a:t>
            </a:r>
            <a:r>
              <a:rPr lang="en-US" sz="2900" dirty="0" smtClean="0">
                <a:latin typeface="Courier New" pitchFamily="49" charset="0"/>
                <a:cs typeface="Courier New" pitchFamily="49" charset="0"/>
              </a:rPr>
              <a:t>pippo@pluto.test.com</a:t>
            </a:r>
            <a:r>
              <a:rPr lang="en-US" sz="2900" dirty="0" smtClean="0"/>
              <a:t> command, the </a:t>
            </a:r>
            <a:r>
              <a:rPr lang="en-US" sz="2900" dirty="0" err="1" smtClean="0"/>
              <a:t>ssh</a:t>
            </a:r>
            <a:r>
              <a:rPr lang="en-US" sz="2900" dirty="0" smtClean="0"/>
              <a:t> client makes two queries to DNS</a:t>
            </a:r>
          </a:p>
          <a:p>
            <a:pPr lvl="1" algn="just"/>
            <a:r>
              <a:rPr lang="en-US" sz="2500" dirty="0" smtClean="0"/>
              <a:t>it obtains the IP of </a:t>
            </a:r>
            <a:r>
              <a:rPr lang="en-US" sz="2600" dirty="0" smtClean="0">
                <a:latin typeface="Courier New" pitchFamily="49" charset="0"/>
                <a:cs typeface="Courier New" pitchFamily="49" charset="0"/>
              </a:rPr>
              <a:t>pluto.test.com</a:t>
            </a:r>
            <a:r>
              <a:rPr lang="en-US" sz="2500" dirty="0" smtClean="0"/>
              <a:t> and the hostname (FQDN) (</a:t>
            </a:r>
            <a:r>
              <a:rPr lang="en-US" sz="2600" dirty="0" smtClean="0">
                <a:latin typeface="Courier New" pitchFamily="49" charset="0"/>
                <a:cs typeface="Courier New" pitchFamily="49" charset="0"/>
              </a:rPr>
              <a:t>pluto.test.com</a:t>
            </a:r>
            <a:r>
              <a:rPr lang="en-US" sz="2500" dirty="0" smtClean="0"/>
              <a:t>)</a:t>
            </a:r>
          </a:p>
          <a:p>
            <a:pPr algn="just"/>
            <a:r>
              <a:rPr lang="en-US" sz="2900" dirty="0" err="1" smtClean="0"/>
              <a:t>Ssh</a:t>
            </a:r>
            <a:r>
              <a:rPr lang="en-US" sz="2900" dirty="0" smtClean="0"/>
              <a:t> client then realizes that the destination does not belong to the user's realm and thus asks the TGS of the realm </a:t>
            </a:r>
            <a:r>
              <a:rPr lang="en-US" sz="2900" dirty="0" smtClean="0">
                <a:latin typeface="Courier New" pitchFamily="49" charset="0"/>
                <a:cs typeface="Courier New" pitchFamily="49" charset="0"/>
              </a:rPr>
              <a:t>EXAMPLE.COM</a:t>
            </a:r>
            <a:r>
              <a:rPr lang="en-US" sz="2900" dirty="0" smtClean="0"/>
              <a:t> for the remote TGT </a:t>
            </a:r>
            <a:r>
              <a:rPr lang="en-US" sz="2900" dirty="0" err="1" smtClean="0">
                <a:latin typeface="Courier New" pitchFamily="49" charset="0"/>
                <a:cs typeface="Courier New" pitchFamily="49" charset="0"/>
              </a:rPr>
              <a:t>krbtgt</a:t>
            </a:r>
            <a:r>
              <a:rPr lang="en-US" sz="2900" dirty="0" smtClean="0">
                <a:latin typeface="Courier New" pitchFamily="49" charset="0"/>
                <a:cs typeface="Courier New" pitchFamily="49" charset="0"/>
              </a:rPr>
              <a:t>/TEST.COM@EXAMPLE.COM</a:t>
            </a:r>
          </a:p>
          <a:p>
            <a:pPr algn="just"/>
            <a:r>
              <a:rPr lang="en-US" sz="2900" dirty="0" smtClean="0"/>
              <a:t>With the remote TGT it asks the TGS of the realm TEST.COM for the </a:t>
            </a:r>
            <a:r>
              <a:rPr lang="en-US" sz="2900" dirty="0" smtClean="0">
                <a:latin typeface="Courier New" pitchFamily="49" charset="0"/>
                <a:cs typeface="Courier New" pitchFamily="49" charset="0"/>
              </a:rPr>
              <a:t>host/pluto.test.com@TEST.COM </a:t>
            </a:r>
            <a:r>
              <a:rPr lang="en-US" sz="2900" dirty="0" smtClean="0"/>
              <a:t>service ticket</a:t>
            </a:r>
          </a:p>
          <a:p>
            <a:pPr algn="just"/>
            <a:r>
              <a:rPr lang="en-US" sz="2900" dirty="0" smtClean="0"/>
              <a:t>When the TEST.COM Ticket Granting Service receives the request, it checks for the existence of the principal </a:t>
            </a:r>
            <a:r>
              <a:rPr lang="en-US" sz="2900" dirty="0" err="1" smtClean="0">
                <a:latin typeface="Courier New" pitchFamily="49" charset="0"/>
                <a:cs typeface="Courier New" pitchFamily="49" charset="0"/>
              </a:rPr>
              <a:t>krbtgt</a:t>
            </a:r>
            <a:r>
              <a:rPr lang="en-US" sz="2900" dirty="0" smtClean="0">
                <a:latin typeface="Courier New" pitchFamily="49" charset="0"/>
                <a:cs typeface="Courier New" pitchFamily="49" charset="0"/>
              </a:rPr>
              <a:t>/TEST.COM@EXAMPLE.COM</a:t>
            </a:r>
            <a:r>
              <a:rPr lang="en-US" sz="2900" dirty="0" smtClean="0"/>
              <a:t> in its database with which it can verify the trust relationship.</a:t>
            </a:r>
          </a:p>
          <a:p>
            <a:pPr lvl="1" algn="just"/>
            <a:r>
              <a:rPr lang="en-US" sz="2600" dirty="0" smtClean="0"/>
              <a:t>If this verification is positive the service ticket (encrypted with the key of </a:t>
            </a:r>
            <a:r>
              <a:rPr lang="en-US" sz="2600" dirty="0" smtClean="0">
                <a:latin typeface="Courier New" pitchFamily="49" charset="0"/>
                <a:cs typeface="Courier New" pitchFamily="49" charset="0"/>
              </a:rPr>
              <a:t>host/pluto.test.com@TEST.COM</a:t>
            </a:r>
            <a:r>
              <a:rPr lang="en-US" sz="2600" dirty="0" smtClean="0"/>
              <a:t>) is finally issued which </a:t>
            </a:r>
            <a:r>
              <a:rPr lang="en-US" sz="2600" dirty="0" err="1" smtClean="0"/>
              <a:t>pippo</a:t>
            </a:r>
            <a:r>
              <a:rPr lang="en-US" sz="2600" dirty="0" smtClean="0"/>
              <a:t> will send to the host </a:t>
            </a:r>
            <a:r>
              <a:rPr lang="en-US" sz="2600" dirty="0" smtClean="0">
                <a:latin typeface="Courier New" pitchFamily="49" charset="0"/>
                <a:cs typeface="Courier New" pitchFamily="49" charset="0"/>
              </a:rPr>
              <a:t>pluto.test.com</a:t>
            </a:r>
            <a:r>
              <a:rPr lang="en-US" sz="2600" dirty="0" smtClean="0"/>
              <a:t> to obtain the remote shell.</a:t>
            </a:r>
            <a:endParaRPr lang="it-IT" sz="2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err="1" smtClean="0"/>
              <a:t>Goals</a:t>
            </a:r>
            <a:endParaRPr lang="it-IT" b="1" dirty="0"/>
          </a:p>
        </p:txBody>
      </p:sp>
      <p:sp>
        <p:nvSpPr>
          <p:cNvPr id="3" name="Segnaposto contenuto 2"/>
          <p:cNvSpPr>
            <a:spLocks noGrp="1"/>
          </p:cNvSpPr>
          <p:nvPr>
            <p:ph idx="1"/>
          </p:nvPr>
        </p:nvSpPr>
        <p:spPr>
          <a:xfrm>
            <a:off x="457200" y="1600200"/>
            <a:ext cx="8229600" cy="5043510"/>
          </a:xfrm>
        </p:spPr>
        <p:txBody>
          <a:bodyPr>
            <a:normAutofit/>
          </a:bodyPr>
          <a:lstStyle/>
          <a:p>
            <a:pPr marL="457200" indent="-457200" algn="just">
              <a:buFont typeface="+mj-lt"/>
              <a:buAutoNum type="arabicPeriod" startAt="4"/>
            </a:pPr>
            <a:r>
              <a:rPr lang="en-US" sz="2200" dirty="0" smtClean="0"/>
              <a:t>The users have to demonstrate that they are who they say,  and, when requested, the application servers must prove their authenticity to the client (</a:t>
            </a:r>
            <a:r>
              <a:rPr lang="en-US" sz="2200" b="1" dirty="0" smtClean="0"/>
              <a:t>Mutual authentication</a:t>
            </a:r>
            <a:r>
              <a:rPr lang="en-US" sz="2200" dirty="0" smtClean="0"/>
              <a:t>) </a:t>
            </a:r>
          </a:p>
          <a:p>
            <a:pPr marL="457200" indent="-457200" algn="just">
              <a:buFont typeface="+mj-lt"/>
              <a:buAutoNum type="arabicPeriod" startAt="4"/>
            </a:pPr>
            <a:endParaRPr lang="en-US" sz="2200" dirty="0" smtClean="0"/>
          </a:p>
          <a:p>
            <a:pPr marL="457200" indent="-457200" algn="just">
              <a:buFont typeface="+mj-lt"/>
              <a:buAutoNum type="arabicPeriod" startAt="4"/>
            </a:pPr>
            <a:r>
              <a:rPr lang="en-US" sz="2200" dirty="0" smtClean="0"/>
              <a:t>Following the completion of authentication and authorization, the client and server must be able to establish an encrypted connection</a:t>
            </a:r>
          </a:p>
          <a:p>
            <a:pPr marL="914400" lvl="1" indent="-457200" algn="just"/>
            <a:r>
              <a:rPr lang="en-US" sz="2200" dirty="0" smtClean="0"/>
              <a:t>Kerberos provides support for the generation and exchange of an encryption key to be used to encrypt data</a:t>
            </a:r>
          </a:p>
          <a:p>
            <a:endParaRPr lang="it-IT"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b="1" dirty="0" smtClean="0"/>
              <a:t/>
            </a:r>
            <a:br>
              <a:rPr lang="en-US" b="1" dirty="0" smtClean="0"/>
            </a:br>
            <a:r>
              <a:rPr lang="en-US" b="1" dirty="0" smtClean="0"/>
              <a:t>Transitive trust relationships</a:t>
            </a:r>
            <a:br>
              <a:rPr lang="en-US" b="1" dirty="0" smtClean="0"/>
            </a:br>
            <a:endParaRPr lang="it-IT" dirty="0"/>
          </a:p>
        </p:txBody>
      </p:sp>
      <p:sp>
        <p:nvSpPr>
          <p:cNvPr id="3" name="Segnaposto contenuto 2"/>
          <p:cNvSpPr>
            <a:spLocks noGrp="1"/>
          </p:cNvSpPr>
          <p:nvPr>
            <p:ph idx="1"/>
          </p:nvPr>
        </p:nvSpPr>
        <p:spPr>
          <a:xfrm>
            <a:off x="457200" y="1600200"/>
            <a:ext cx="8229600" cy="4686320"/>
          </a:xfrm>
        </p:spPr>
        <p:txBody>
          <a:bodyPr>
            <a:normAutofit fontScale="92500" lnSpcReduction="20000"/>
          </a:bodyPr>
          <a:lstStyle/>
          <a:p>
            <a:pPr algn="just"/>
            <a:r>
              <a:rPr lang="en-US" sz="2400" dirty="0" smtClean="0"/>
              <a:t>When the number of realms in which cross-authentication must be possible increases, the number of keys to exchange increases (</a:t>
            </a:r>
            <a:r>
              <a:rPr lang="en-US" sz="2400" dirty="0" err="1" smtClean="0"/>
              <a:t>quadratically</a:t>
            </a:r>
            <a:r>
              <a:rPr lang="en-US" sz="2400" dirty="0" smtClean="0"/>
              <a:t>)</a:t>
            </a:r>
            <a:endParaRPr lang="en-US" sz="2800" dirty="0" smtClean="0"/>
          </a:p>
          <a:p>
            <a:pPr algn="just"/>
            <a:r>
              <a:rPr lang="en-US" sz="2800" dirty="0" smtClean="0"/>
              <a:t>Kerberos 5 has introduced transitivity in the trust relationship</a:t>
            </a:r>
          </a:p>
          <a:p>
            <a:pPr lvl="1" algn="just"/>
            <a:r>
              <a:rPr lang="en-US" dirty="0" smtClean="0"/>
              <a:t>It reduces the number of keys (even if the number of authentication passages increases) </a:t>
            </a:r>
          </a:p>
          <a:p>
            <a:pPr lvl="1" algn="just"/>
            <a:r>
              <a:rPr lang="en-US" dirty="0" smtClean="0"/>
              <a:t>Problem: the clients cannot guess the authentication path (</a:t>
            </a:r>
            <a:r>
              <a:rPr lang="en-US" dirty="0" err="1" smtClean="0"/>
              <a:t>capath</a:t>
            </a:r>
            <a:r>
              <a:rPr lang="en-US" dirty="0" smtClean="0"/>
              <a:t>) if it is not direct </a:t>
            </a:r>
          </a:p>
          <a:p>
            <a:pPr lvl="2" algn="just"/>
            <a:r>
              <a:rPr lang="en-US" dirty="0" smtClean="0"/>
              <a:t>they must be informed of the correct path by creating a special stanza ([</a:t>
            </a:r>
            <a:r>
              <a:rPr lang="en-US" dirty="0" err="1" smtClean="0"/>
              <a:t>capaths</a:t>
            </a:r>
            <a:r>
              <a:rPr lang="en-US" dirty="0" smtClean="0"/>
              <a:t>]) (configuration of each of the clients)</a:t>
            </a:r>
          </a:p>
          <a:p>
            <a:pPr lvl="2" algn="just"/>
            <a:r>
              <a:rPr lang="en-US" dirty="0" smtClean="0"/>
              <a:t>[</a:t>
            </a:r>
            <a:r>
              <a:rPr lang="en-US" dirty="0" err="1" smtClean="0"/>
              <a:t>capaths</a:t>
            </a:r>
            <a:r>
              <a:rPr lang="en-US" dirty="0" smtClean="0"/>
              <a:t>] must also be known to the KDCs which will use them to check the transits </a:t>
            </a:r>
          </a:p>
          <a:p>
            <a:endParaRPr lang="it-IT"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b="1" dirty="0" smtClean="0"/>
              <a:t/>
            </a:r>
            <a:br>
              <a:rPr lang="en-US" b="1" dirty="0" smtClean="0"/>
            </a:br>
            <a:r>
              <a:rPr lang="en-US" b="1" dirty="0" smtClean="0"/>
              <a:t>Hierarchical trust relationships</a:t>
            </a:r>
            <a:br>
              <a:rPr lang="en-US" b="1" dirty="0" smtClean="0"/>
            </a:br>
            <a:endParaRPr lang="it-IT" dirty="0"/>
          </a:p>
        </p:txBody>
      </p:sp>
      <p:sp>
        <p:nvSpPr>
          <p:cNvPr id="3" name="Segnaposto contenuto 2"/>
          <p:cNvSpPr>
            <a:spLocks noGrp="1"/>
          </p:cNvSpPr>
          <p:nvPr>
            <p:ph idx="1"/>
          </p:nvPr>
        </p:nvSpPr>
        <p:spPr>
          <a:xfrm>
            <a:off x="457200" y="2143115"/>
            <a:ext cx="8229600" cy="3500463"/>
          </a:xfrm>
        </p:spPr>
        <p:txBody>
          <a:bodyPr>
            <a:normAutofit fontScale="85000" lnSpcReduction="20000"/>
          </a:bodyPr>
          <a:lstStyle/>
          <a:p>
            <a:pPr algn="just"/>
            <a:r>
              <a:rPr lang="en-US" dirty="0" smtClean="0"/>
              <a:t>the convention of naming realms with the name of DNS domains in upper case letters is and if the latter belong to a hierarchy, then Kerberos 5 will support adjacent realms (hierarchically) having a trust relationship and will automatically construct (without the need for </a:t>
            </a:r>
            <a:r>
              <a:rPr lang="en-US" dirty="0" err="1" smtClean="0"/>
              <a:t>capaths</a:t>
            </a:r>
            <a:r>
              <a:rPr lang="en-US" dirty="0" smtClean="0"/>
              <a:t>) the transitive authentication paths</a:t>
            </a:r>
          </a:p>
          <a:p>
            <a:pPr lvl="1" algn="just"/>
            <a:r>
              <a:rPr lang="en-US" dirty="0" smtClean="0"/>
              <a:t>administrators can alter this automatic mechanism, for reasons of efficiency, by forcing the </a:t>
            </a:r>
            <a:r>
              <a:rPr lang="en-US" dirty="0" err="1" smtClean="0"/>
              <a:t>capaths</a:t>
            </a:r>
            <a:r>
              <a:rPr lang="en-US" dirty="0" smtClean="0"/>
              <a:t> in the client configuration</a:t>
            </a:r>
            <a:endParaRPr lang="it-IT"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28596" y="1142984"/>
            <a:ext cx="8229600" cy="4525963"/>
          </a:xfrm>
        </p:spPr>
        <p:txBody>
          <a:bodyPr>
            <a:normAutofit fontScale="70000" lnSpcReduction="20000"/>
          </a:bodyPr>
          <a:lstStyle/>
          <a:p>
            <a:pPr algn="ctr">
              <a:buNone/>
            </a:pPr>
            <a:r>
              <a:rPr lang="it-IT" sz="8000" dirty="0" smtClean="0"/>
              <a:t>Bye</a:t>
            </a:r>
          </a:p>
          <a:p>
            <a:pPr algn="ctr">
              <a:buNone/>
            </a:pPr>
            <a:r>
              <a:rPr lang="it-IT" sz="8000" dirty="0" smtClean="0"/>
              <a:t>Ciao </a:t>
            </a:r>
          </a:p>
          <a:p>
            <a:pPr algn="ctr">
              <a:buNone/>
            </a:pPr>
            <a:r>
              <a:rPr lang="it-IT" sz="8000" dirty="0" smtClean="0"/>
              <a:t>À </a:t>
            </a:r>
            <a:r>
              <a:rPr lang="it-IT" sz="8000" dirty="0" err="1" smtClean="0"/>
              <a:t>bientôt</a:t>
            </a:r>
            <a:r>
              <a:rPr lang="it-IT" sz="8000" dirty="0" smtClean="0"/>
              <a:t> </a:t>
            </a:r>
          </a:p>
          <a:p>
            <a:pPr algn="ctr">
              <a:buNone/>
            </a:pPr>
            <a:r>
              <a:rPr lang="it-IT" sz="8000" dirty="0" smtClean="0"/>
              <a:t>Cu </a:t>
            </a:r>
          </a:p>
          <a:p>
            <a:pPr algn="ctr">
              <a:buNone/>
            </a:pPr>
            <a:r>
              <a:rPr lang="it-IT" sz="8000" dirty="0" err="1" smtClean="0"/>
              <a:t>Adiós</a:t>
            </a:r>
            <a:r>
              <a:rPr lang="it-IT" sz="8000" dirty="0" smtClean="0"/>
              <a:t> </a:t>
            </a:r>
            <a:endParaRPr lang="it-IT" sz="8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b="1" dirty="0" smtClean="0"/>
              <a:t>Realm</a:t>
            </a:r>
            <a:endParaRPr lang="it-IT" dirty="0"/>
          </a:p>
        </p:txBody>
      </p:sp>
      <p:sp>
        <p:nvSpPr>
          <p:cNvPr id="3" name="Segnaposto contenuto 2"/>
          <p:cNvSpPr>
            <a:spLocks noGrp="1"/>
          </p:cNvSpPr>
          <p:nvPr>
            <p:ph idx="1"/>
          </p:nvPr>
        </p:nvSpPr>
        <p:spPr>
          <a:xfrm>
            <a:off x="457200" y="1600200"/>
            <a:ext cx="8229600" cy="5043510"/>
          </a:xfrm>
        </p:spPr>
        <p:txBody>
          <a:bodyPr>
            <a:normAutofit fontScale="62500" lnSpcReduction="20000"/>
          </a:bodyPr>
          <a:lstStyle/>
          <a:p>
            <a:pPr algn="just"/>
            <a:r>
              <a:rPr lang="en-US" dirty="0" smtClean="0"/>
              <a:t>It</a:t>
            </a:r>
            <a:r>
              <a:rPr lang="it-IT" dirty="0" smtClean="0"/>
              <a:t> </a:t>
            </a:r>
            <a:r>
              <a:rPr lang="it-IT" dirty="0" err="1" smtClean="0"/>
              <a:t>indicates</a:t>
            </a:r>
            <a:r>
              <a:rPr lang="it-IT" dirty="0" smtClean="0"/>
              <a:t> </a:t>
            </a:r>
            <a:r>
              <a:rPr lang="it-IT" dirty="0" err="1" smtClean="0"/>
              <a:t>an</a:t>
            </a:r>
            <a:r>
              <a:rPr lang="it-IT" dirty="0" smtClean="0"/>
              <a:t> </a:t>
            </a:r>
            <a:r>
              <a:rPr lang="en-US" i="1" dirty="0" smtClean="0"/>
              <a:t>authentication administrative domain</a:t>
            </a:r>
            <a:r>
              <a:rPr lang="en-US" dirty="0" smtClean="0"/>
              <a:t> </a:t>
            </a:r>
          </a:p>
          <a:p>
            <a:pPr algn="just"/>
            <a:endParaRPr lang="en-US" dirty="0" smtClean="0"/>
          </a:p>
          <a:p>
            <a:pPr algn="just"/>
            <a:r>
              <a:rPr lang="en-US" dirty="0" smtClean="0"/>
              <a:t>Its </a:t>
            </a:r>
            <a:r>
              <a:rPr lang="en-US" dirty="0" smtClean="0"/>
              <a:t>purpose </a:t>
            </a:r>
            <a:r>
              <a:rPr lang="en-US" dirty="0" smtClean="0"/>
              <a:t>is to establish the boundaries within which an authentication server has the authority to authenticate a user, host or service </a:t>
            </a:r>
          </a:p>
          <a:p>
            <a:pPr algn="just"/>
            <a:endParaRPr lang="en-US" dirty="0" smtClean="0"/>
          </a:p>
          <a:p>
            <a:pPr algn="just"/>
            <a:r>
              <a:rPr lang="en-US" dirty="0" smtClean="0"/>
              <a:t>If </a:t>
            </a:r>
            <a:r>
              <a:rPr lang="en-US" dirty="0" smtClean="0"/>
              <a:t>two </a:t>
            </a:r>
            <a:r>
              <a:rPr lang="en-US" dirty="0" smtClean="0"/>
              <a:t>objects are part of different realms and there is a trust relationship between them, then the authentication can take place (</a:t>
            </a:r>
            <a:r>
              <a:rPr lang="en-US" b="1" dirty="0" smtClean="0"/>
              <a:t>Cross-Authentication</a:t>
            </a:r>
            <a:r>
              <a:rPr lang="en-US" dirty="0" smtClean="0"/>
              <a:t>)</a:t>
            </a:r>
          </a:p>
          <a:p>
            <a:pPr algn="just"/>
            <a:endParaRPr lang="en-US" dirty="0" smtClean="0"/>
          </a:p>
          <a:p>
            <a:pPr algn="just"/>
            <a:r>
              <a:rPr lang="en-US" dirty="0" smtClean="0"/>
              <a:t>A user/service belongs to a realm if and only if he/it shares a secret (password/key) with the authentication server of that realm</a:t>
            </a:r>
          </a:p>
          <a:p>
            <a:pPr algn="just">
              <a:buNone/>
            </a:pPr>
            <a:endParaRPr lang="en-US" dirty="0" smtClean="0"/>
          </a:p>
          <a:p>
            <a:pPr algn="just"/>
            <a:r>
              <a:rPr lang="en-US" dirty="0" smtClean="0"/>
              <a:t>The name of a realm is case sensitive, but normally realms always appear in upper case letters </a:t>
            </a:r>
          </a:p>
          <a:p>
            <a:pPr lvl="1" algn="just"/>
            <a:r>
              <a:rPr lang="en-US" dirty="0" smtClean="0"/>
              <a:t>if an organization belongs to the DNS domain </a:t>
            </a:r>
            <a:r>
              <a:rPr lang="en-US" dirty="0" smtClean="0">
                <a:latin typeface="Courier New" pitchFamily="49" charset="0"/>
                <a:cs typeface="Courier New" pitchFamily="49" charset="0"/>
              </a:rPr>
              <a:t>example.com</a:t>
            </a:r>
            <a:r>
              <a:rPr lang="en-US" dirty="0" smtClean="0"/>
              <a:t>, it is appropriate that the related Kerberos realm is </a:t>
            </a:r>
            <a:r>
              <a:rPr lang="en-US" dirty="0" smtClean="0">
                <a:latin typeface="Courier New" pitchFamily="49" charset="0"/>
                <a:cs typeface="Courier New" pitchFamily="49" charset="0"/>
              </a:rPr>
              <a:t>EXAMPLE.COM</a:t>
            </a:r>
            <a:endParaRPr lang="it-IT"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b="1" dirty="0" smtClean="0"/>
              <a:t>Principal</a:t>
            </a:r>
            <a:endParaRPr lang="it-IT" b="1" dirty="0"/>
          </a:p>
        </p:txBody>
      </p:sp>
      <p:sp>
        <p:nvSpPr>
          <p:cNvPr id="3" name="Segnaposto contenuto 2"/>
          <p:cNvSpPr>
            <a:spLocks noGrp="1"/>
          </p:cNvSpPr>
          <p:nvPr>
            <p:ph idx="1"/>
          </p:nvPr>
        </p:nvSpPr>
        <p:spPr>
          <a:xfrm>
            <a:off x="457200" y="1428736"/>
            <a:ext cx="8472518" cy="5143536"/>
          </a:xfrm>
        </p:spPr>
        <p:txBody>
          <a:bodyPr>
            <a:normAutofit fontScale="70000" lnSpcReduction="20000"/>
          </a:bodyPr>
          <a:lstStyle/>
          <a:p>
            <a:pPr algn="just"/>
            <a:r>
              <a:rPr lang="en-US" sz="2400" dirty="0" smtClean="0"/>
              <a:t>Used to refer to the </a:t>
            </a:r>
            <a:r>
              <a:rPr lang="en-US" sz="2400" i="1" dirty="0" smtClean="0"/>
              <a:t>entries</a:t>
            </a:r>
            <a:r>
              <a:rPr lang="en-US" sz="2400" dirty="0" smtClean="0"/>
              <a:t> in the </a:t>
            </a:r>
            <a:r>
              <a:rPr lang="en-US" sz="2400" i="1" dirty="0" smtClean="0"/>
              <a:t>authentication server database</a:t>
            </a:r>
            <a:endParaRPr lang="en-US" sz="2600" i="1" dirty="0" smtClean="0"/>
          </a:p>
          <a:p>
            <a:pPr algn="just"/>
            <a:r>
              <a:rPr lang="en-US" sz="2600" dirty="0" smtClean="0"/>
              <a:t>It’</a:t>
            </a:r>
            <a:r>
              <a:rPr lang="en-US" sz="2400" dirty="0" smtClean="0"/>
              <a:t>s associated with each user, host or service of a given realm</a:t>
            </a:r>
            <a:endParaRPr lang="en-US" sz="2600" dirty="0" smtClean="0"/>
          </a:p>
          <a:p>
            <a:pPr algn="just"/>
            <a:r>
              <a:rPr lang="en-US" sz="2400" dirty="0" smtClean="0"/>
              <a:t>A </a:t>
            </a:r>
            <a:r>
              <a:rPr lang="en-US" sz="2400" i="1" dirty="0" smtClean="0"/>
              <a:t>principal</a:t>
            </a:r>
            <a:r>
              <a:rPr lang="en-US" sz="2400" dirty="0" smtClean="0"/>
              <a:t> in Kerberos 5 is of the following type</a:t>
            </a:r>
            <a:r>
              <a:rPr lang="en-US" sz="2600" dirty="0" smtClean="0"/>
              <a:t>:</a:t>
            </a:r>
          </a:p>
          <a:p>
            <a:pPr algn="ctr">
              <a:buNone/>
            </a:pPr>
            <a:r>
              <a:rPr lang="en-US" sz="2300" i="1" dirty="0" smtClean="0">
                <a:latin typeface="Courier New" pitchFamily="49" charset="0"/>
                <a:cs typeface="Courier New" pitchFamily="49" charset="0"/>
              </a:rPr>
              <a:t>component1/component2/.../</a:t>
            </a:r>
            <a:r>
              <a:rPr lang="en-US" sz="2300" i="1" dirty="0" err="1" smtClean="0">
                <a:latin typeface="Courier New" pitchFamily="49" charset="0"/>
                <a:cs typeface="Courier New" pitchFamily="49" charset="0"/>
              </a:rPr>
              <a:t>componentN@REALM</a:t>
            </a:r>
            <a:endParaRPr lang="en-US" sz="2300" i="1" dirty="0" smtClean="0">
              <a:latin typeface="Courier New" pitchFamily="49" charset="0"/>
              <a:cs typeface="Courier New" pitchFamily="49" charset="0"/>
            </a:endParaRPr>
          </a:p>
          <a:p>
            <a:pPr algn="just"/>
            <a:endParaRPr lang="en-US" sz="2600" dirty="0" smtClean="0"/>
          </a:p>
          <a:p>
            <a:pPr algn="just"/>
            <a:r>
              <a:rPr lang="en-US" sz="2400" dirty="0" smtClean="0"/>
              <a:t>For an entry referring to a user the principal is the following type </a:t>
            </a:r>
            <a:r>
              <a:rPr lang="en-US" sz="2700" dirty="0" smtClean="0"/>
              <a:t>: </a:t>
            </a:r>
          </a:p>
          <a:p>
            <a:pPr algn="ctr">
              <a:buNone/>
            </a:pPr>
            <a:r>
              <a:rPr lang="en-US" sz="2300" i="1" dirty="0" smtClean="0">
                <a:latin typeface="Courier New" pitchFamily="49" charset="0"/>
                <a:cs typeface="Courier New" pitchFamily="49" charset="0"/>
              </a:rPr>
              <a:t>Name[/Instance]@REALM</a:t>
            </a:r>
            <a:endParaRPr lang="en-US" sz="2300" dirty="0" smtClean="0">
              <a:latin typeface="Courier New" pitchFamily="49" charset="0"/>
              <a:cs typeface="Courier New" pitchFamily="49" charset="0"/>
            </a:endParaRPr>
          </a:p>
          <a:p>
            <a:pPr lvl="1"/>
            <a:endParaRPr lang="en-US" sz="1800" i="1" dirty="0" smtClean="0">
              <a:latin typeface="Courier New" pitchFamily="49" charset="0"/>
              <a:cs typeface="Courier New" pitchFamily="49" charset="0"/>
            </a:endParaRPr>
          </a:p>
          <a:p>
            <a:pPr lvl="1"/>
            <a:r>
              <a:rPr lang="en-US" sz="1800" i="1" dirty="0" smtClean="0">
                <a:latin typeface="Courier New" pitchFamily="49" charset="0"/>
                <a:cs typeface="Courier New" pitchFamily="49" charset="0"/>
              </a:rPr>
              <a:t>pippo@EXAMPLE.COM, admin/admin@EXAMPLE.COM, </a:t>
            </a:r>
            <a:r>
              <a:rPr lang="en-US" sz="1800" i="1" dirty="0" err="1" smtClean="0">
                <a:latin typeface="Courier New" pitchFamily="49" charset="0"/>
                <a:cs typeface="Courier New" pitchFamily="49" charset="0"/>
              </a:rPr>
              <a:t>pluto</a:t>
            </a:r>
            <a:r>
              <a:rPr lang="en-US" sz="1800" i="1" dirty="0" smtClean="0">
                <a:latin typeface="Courier New" pitchFamily="49" charset="0"/>
                <a:cs typeface="Courier New" pitchFamily="49" charset="0"/>
              </a:rPr>
              <a:t>/admin@EXAMPLE.COM</a:t>
            </a:r>
            <a:endParaRPr lang="en-US" sz="1800" dirty="0" smtClean="0">
              <a:latin typeface="Courier New" pitchFamily="49" charset="0"/>
              <a:cs typeface="Courier New" pitchFamily="49" charset="0"/>
            </a:endParaRPr>
          </a:p>
          <a:p>
            <a:pPr algn="just"/>
            <a:endParaRPr lang="en-US" sz="2700" dirty="0" smtClean="0"/>
          </a:p>
          <a:p>
            <a:pPr algn="just"/>
            <a:r>
              <a:rPr lang="en-US" sz="2400" dirty="0" smtClean="0"/>
              <a:t>If, instead, the entries refer to services, the principals assume the following form</a:t>
            </a:r>
            <a:r>
              <a:rPr lang="en-US" sz="2700" dirty="0" smtClean="0"/>
              <a:t>: </a:t>
            </a:r>
          </a:p>
          <a:p>
            <a:pPr algn="ctr">
              <a:buNone/>
            </a:pPr>
            <a:r>
              <a:rPr lang="en-US" sz="2300" i="1" dirty="0" smtClean="0">
                <a:latin typeface="Courier New" pitchFamily="49" charset="0"/>
                <a:cs typeface="Courier New" pitchFamily="49" charset="0"/>
              </a:rPr>
              <a:t>Service/</a:t>
            </a:r>
            <a:r>
              <a:rPr lang="en-US" sz="2300" i="1" dirty="0" err="1" smtClean="0">
                <a:latin typeface="Courier New" pitchFamily="49" charset="0"/>
                <a:cs typeface="Courier New" pitchFamily="49" charset="0"/>
              </a:rPr>
              <a:t>Hostname@REALM</a:t>
            </a:r>
            <a:endParaRPr lang="en-US" sz="2300" dirty="0" smtClean="0">
              <a:latin typeface="Courier New" pitchFamily="49" charset="0"/>
              <a:cs typeface="Courier New" pitchFamily="49" charset="0"/>
            </a:endParaRPr>
          </a:p>
          <a:p>
            <a:pPr lvl="1" algn="just"/>
            <a:endParaRPr lang="en-US" sz="1800" i="1" dirty="0" smtClean="0">
              <a:latin typeface="Courier New" pitchFamily="49" charset="0"/>
              <a:cs typeface="Courier New" pitchFamily="49" charset="0"/>
            </a:endParaRPr>
          </a:p>
          <a:p>
            <a:pPr lvl="1" algn="just"/>
            <a:r>
              <a:rPr lang="en-US" sz="1800" i="1" dirty="0" err="1" smtClean="0">
                <a:latin typeface="Courier New" pitchFamily="49" charset="0"/>
                <a:cs typeface="Courier New" pitchFamily="49" charset="0"/>
              </a:rPr>
              <a:t>imap</a:t>
            </a:r>
            <a:r>
              <a:rPr lang="en-US" sz="1800" i="1" dirty="0" smtClean="0">
                <a:latin typeface="Courier New" pitchFamily="49" charset="0"/>
                <a:cs typeface="Courier New" pitchFamily="49" charset="0"/>
              </a:rPr>
              <a:t>/mbox.example.com@EXAMPLE.COM,</a:t>
            </a:r>
            <a:br>
              <a:rPr lang="en-US" sz="1800" i="1" dirty="0" smtClean="0">
                <a:latin typeface="Courier New" pitchFamily="49" charset="0"/>
                <a:cs typeface="Courier New" pitchFamily="49" charset="0"/>
              </a:rPr>
            </a:br>
            <a:r>
              <a:rPr lang="en-US" sz="1800" i="1" dirty="0" smtClean="0">
                <a:latin typeface="Courier New" pitchFamily="49" charset="0"/>
                <a:cs typeface="Courier New" pitchFamily="49" charset="0"/>
              </a:rPr>
              <a:t>host/server.example.com@EXAMPLE.COM, </a:t>
            </a:r>
            <a:r>
              <a:rPr lang="en-US" sz="1800" i="1" dirty="0" err="1" smtClean="0">
                <a:latin typeface="Courier New" pitchFamily="49" charset="0"/>
                <a:cs typeface="Courier New" pitchFamily="49" charset="0"/>
              </a:rPr>
              <a:t>afs</a:t>
            </a:r>
            <a:r>
              <a:rPr lang="en-US" sz="1800" i="1" dirty="0" smtClean="0">
                <a:latin typeface="Courier New" pitchFamily="49" charset="0"/>
                <a:cs typeface="Courier New" pitchFamily="49" charset="0"/>
              </a:rPr>
              <a:t>/example.com@EXAMPLE.COM</a:t>
            </a:r>
          </a:p>
          <a:p>
            <a:pPr lvl="1" algn="just">
              <a:buNone/>
            </a:pPr>
            <a:endParaRPr lang="en-US" sz="2100" dirty="0" smtClean="0"/>
          </a:p>
          <a:p>
            <a:pPr algn="just"/>
            <a:r>
              <a:rPr lang="en-US" sz="2400" dirty="0" smtClean="0"/>
              <a:t>In </a:t>
            </a:r>
            <a:r>
              <a:rPr lang="en-US" sz="2400" dirty="0" smtClean="0"/>
              <a:t>Kerberos 4 there can never be more than two components and they are separated by the character ‘ . ’ </a:t>
            </a:r>
            <a:endParaRPr lang="en-US" sz="2600" dirty="0" smtClean="0"/>
          </a:p>
          <a:p>
            <a:pPr lvl="1"/>
            <a:endParaRPr lang="en-US" sz="1800" i="1" dirty="0" smtClean="0">
              <a:latin typeface="Courier New" pitchFamily="49" charset="0"/>
              <a:cs typeface="Courier New" pitchFamily="49" charset="0"/>
            </a:endParaRPr>
          </a:p>
          <a:p>
            <a:pPr lvl="1"/>
            <a:r>
              <a:rPr lang="en-US" sz="1800" i="1" dirty="0" smtClean="0">
                <a:latin typeface="Courier New" pitchFamily="49" charset="0"/>
                <a:cs typeface="Courier New" pitchFamily="49" charset="0"/>
              </a:rPr>
              <a:t>pippo@EXAMPLE.COM, pluto.admin@EXAMPLE.COM, imap.mbox@EXAMPLE.COM</a:t>
            </a:r>
            <a:endParaRPr lang="en-US" sz="1800" dirty="0" smtClean="0">
              <a:latin typeface="Courier New" pitchFamily="49" charset="0"/>
              <a:cs typeface="Courier New" pitchFamily="49" charset="0"/>
            </a:endParaRPr>
          </a:p>
          <a:p>
            <a:endParaRPr lang="it-IT"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b="1" dirty="0" smtClean="0"/>
              <a:t>Ticket</a:t>
            </a:r>
            <a:endParaRPr lang="it-IT" dirty="0"/>
          </a:p>
        </p:txBody>
      </p:sp>
      <p:sp>
        <p:nvSpPr>
          <p:cNvPr id="3" name="Segnaposto contenuto 2"/>
          <p:cNvSpPr>
            <a:spLocks noGrp="1"/>
          </p:cNvSpPr>
          <p:nvPr>
            <p:ph idx="1"/>
          </p:nvPr>
        </p:nvSpPr>
        <p:spPr>
          <a:xfrm>
            <a:off x="500034" y="1454386"/>
            <a:ext cx="8229600" cy="5214974"/>
          </a:xfrm>
        </p:spPr>
        <p:txBody>
          <a:bodyPr>
            <a:normAutofit fontScale="55000" lnSpcReduction="20000"/>
          </a:bodyPr>
          <a:lstStyle/>
          <a:p>
            <a:pPr>
              <a:buNone/>
            </a:pPr>
            <a:endParaRPr lang="en-US" b="1" dirty="0" smtClean="0"/>
          </a:p>
          <a:p>
            <a:r>
              <a:rPr lang="en-US" dirty="0" smtClean="0"/>
              <a:t>A ticket is something a client presents to an application server to demonstrate the authenticity of its identity. </a:t>
            </a:r>
          </a:p>
          <a:p>
            <a:endParaRPr lang="en-US" dirty="0" smtClean="0"/>
          </a:p>
          <a:p>
            <a:r>
              <a:rPr lang="en-US" dirty="0" smtClean="0"/>
              <a:t>Tickets are issued by the authentication server and are encrypted using the secret key of the service they are intended for.</a:t>
            </a:r>
          </a:p>
          <a:p>
            <a:pPr lvl="1"/>
            <a:r>
              <a:rPr lang="en-US" dirty="0" smtClean="0"/>
              <a:t>Since this key is a secret shared only between the authentication server and the server providing the service, </a:t>
            </a:r>
            <a:r>
              <a:rPr lang="en-US" dirty="0" smtClean="0"/>
              <a:t>the </a:t>
            </a:r>
            <a:r>
              <a:rPr lang="en-US" dirty="0" smtClean="0"/>
              <a:t>client which requested the ticket </a:t>
            </a:r>
            <a:r>
              <a:rPr lang="en-US" dirty="0" smtClean="0"/>
              <a:t>cannot alter or know its </a:t>
            </a:r>
            <a:r>
              <a:rPr lang="en-US" dirty="0" smtClean="0"/>
              <a:t>contents. </a:t>
            </a:r>
          </a:p>
          <a:p>
            <a:endParaRPr lang="en-US" dirty="0" smtClean="0"/>
          </a:p>
          <a:p>
            <a:r>
              <a:rPr lang="en-US" dirty="0" smtClean="0"/>
              <a:t>A ticket includes:</a:t>
            </a:r>
          </a:p>
          <a:p>
            <a:pPr lvl="1"/>
            <a:r>
              <a:rPr lang="en-US" dirty="0" smtClean="0"/>
              <a:t>The requesting user's principal (username)</a:t>
            </a:r>
          </a:p>
          <a:p>
            <a:pPr lvl="1"/>
            <a:r>
              <a:rPr lang="en-US" dirty="0" smtClean="0"/>
              <a:t>The principal of the service it is intended for</a:t>
            </a:r>
          </a:p>
          <a:p>
            <a:pPr lvl="1"/>
            <a:r>
              <a:rPr lang="en-US" dirty="0" smtClean="0"/>
              <a:t>The IP address of the client machine from which the ticket can be used</a:t>
            </a:r>
          </a:p>
          <a:p>
            <a:pPr lvl="1"/>
            <a:r>
              <a:rPr lang="en-US" dirty="0" smtClean="0"/>
              <a:t>The date and time (in timestamp format) when the tickets validity commences</a:t>
            </a:r>
          </a:p>
          <a:p>
            <a:pPr lvl="1"/>
            <a:r>
              <a:rPr lang="en-US" dirty="0" smtClean="0"/>
              <a:t>The ticket's maximum lifetime</a:t>
            </a:r>
          </a:p>
          <a:p>
            <a:pPr lvl="1"/>
            <a:r>
              <a:rPr lang="en-US" dirty="0" smtClean="0"/>
              <a:t>The session key</a:t>
            </a:r>
          </a:p>
          <a:p>
            <a:endParaRPr lang="en-US" dirty="0" smtClean="0"/>
          </a:p>
          <a:p>
            <a:r>
              <a:rPr lang="en-US" dirty="0" smtClean="0"/>
              <a:t>Each ticket has an expiration </a:t>
            </a:r>
            <a:r>
              <a:rPr lang="en-US" dirty="0" smtClean="0"/>
              <a:t>(defaults to </a:t>
            </a:r>
            <a:r>
              <a:rPr lang="en-US" dirty="0" smtClean="0"/>
              <a:t>10 hours). </a:t>
            </a:r>
          </a:p>
          <a:p>
            <a:pPr lvl="1"/>
            <a:r>
              <a:rPr lang="en-US" dirty="0" smtClean="0"/>
              <a:t>This is essential since the authentication server no longer has any control over an already issued ticket</a:t>
            </a:r>
            <a:endParaRPr lang="it-IT"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b="1" dirty="0" smtClean="0"/>
              <a:t>Encryption</a:t>
            </a:r>
            <a:endParaRPr lang="it-IT" dirty="0"/>
          </a:p>
        </p:txBody>
      </p:sp>
      <p:sp>
        <p:nvSpPr>
          <p:cNvPr id="3" name="Segnaposto contenuto 2"/>
          <p:cNvSpPr>
            <a:spLocks noGrp="1"/>
          </p:cNvSpPr>
          <p:nvPr>
            <p:ph idx="1"/>
          </p:nvPr>
        </p:nvSpPr>
        <p:spPr>
          <a:xfrm>
            <a:off x="457200" y="1600200"/>
            <a:ext cx="8229600" cy="4972072"/>
          </a:xfrm>
        </p:spPr>
        <p:txBody>
          <a:bodyPr>
            <a:normAutofit fontScale="92500" lnSpcReduction="20000"/>
          </a:bodyPr>
          <a:lstStyle/>
          <a:p>
            <a:pPr algn="just"/>
            <a:r>
              <a:rPr lang="en-US" sz="2800" dirty="0" smtClean="0"/>
              <a:t>Kerberos often needs to encrypt and decrypt the messages (tickets and authenticators) passing between the various participants in the authentication.</a:t>
            </a:r>
          </a:p>
          <a:p>
            <a:pPr lvl="1" algn="just"/>
            <a:r>
              <a:rPr lang="en-US" sz="2400" dirty="0" smtClean="0"/>
              <a:t>It uses only symmetrical key encryption</a:t>
            </a:r>
            <a:endParaRPr lang="en-US" sz="3600" dirty="0" smtClean="0"/>
          </a:p>
          <a:p>
            <a:pPr algn="just"/>
            <a:r>
              <a:rPr lang="it-IT" b="1" dirty="0" err="1" smtClean="0"/>
              <a:t>Encryption</a:t>
            </a:r>
            <a:r>
              <a:rPr lang="it-IT" b="1" dirty="0" smtClean="0"/>
              <a:t> </a:t>
            </a:r>
            <a:r>
              <a:rPr lang="it-IT" b="1" dirty="0" err="1" smtClean="0"/>
              <a:t>type</a:t>
            </a:r>
            <a:endParaRPr lang="it-IT" b="1" dirty="0" smtClean="0"/>
          </a:p>
          <a:p>
            <a:pPr lvl="1" algn="just"/>
            <a:r>
              <a:rPr lang="en-US" dirty="0" smtClean="0"/>
              <a:t>Kerberos 4 implements DES at 56 bits </a:t>
            </a:r>
          </a:p>
          <a:p>
            <a:pPr lvl="1" algn="just"/>
            <a:r>
              <a:rPr lang="en-US" dirty="0" smtClean="0"/>
              <a:t>In Kerberos 5, </a:t>
            </a:r>
            <a:r>
              <a:rPr lang="en-US" dirty="0" smtClean="0"/>
              <a:t>it </a:t>
            </a:r>
            <a:r>
              <a:rPr lang="en-US" dirty="0" smtClean="0"/>
              <a:t>is </a:t>
            </a:r>
            <a:r>
              <a:rPr lang="en-US" dirty="0" smtClean="0"/>
              <a:t>up to </a:t>
            </a:r>
            <a:r>
              <a:rPr lang="en-US" dirty="0" smtClean="0"/>
              <a:t>each specific implementation to support and best negotiate the various types of encryption</a:t>
            </a:r>
          </a:p>
          <a:p>
            <a:pPr lvl="2" algn="just"/>
            <a:r>
              <a:rPr lang="en-US" dirty="0" smtClean="0"/>
              <a:t>This flexibility and expandability of the protocol has accentuated interoperability problems between the various implementations of Kerberos 5</a:t>
            </a:r>
          </a:p>
          <a:p>
            <a:pPr lvl="2" algn="just"/>
            <a:r>
              <a:rPr lang="en-US" dirty="0" smtClean="0"/>
              <a:t>The problem was subsequently solved with version 1.3 of MIT Kerberos 5 which </a:t>
            </a:r>
            <a:r>
              <a:rPr lang="en-US" dirty="0" smtClean="0"/>
              <a:t>standardizes </a:t>
            </a:r>
            <a:r>
              <a:rPr lang="en-US" dirty="0" smtClean="0"/>
              <a:t>RC4-HMAC support</a:t>
            </a:r>
            <a:endParaRPr lang="it-IT"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Autofit/>
          </a:bodyPr>
          <a:lstStyle/>
          <a:p>
            <a:r>
              <a:rPr lang="it-IT" b="1" dirty="0" smtClean="0"/>
              <a:t/>
            </a:r>
            <a:br>
              <a:rPr lang="it-IT" b="1" dirty="0" smtClean="0"/>
            </a:br>
            <a:r>
              <a:rPr lang="en-US" b="1" dirty="0" smtClean="0"/>
              <a:t> Encryption</a:t>
            </a:r>
            <a:r>
              <a:rPr lang="it-IT" b="1" dirty="0" smtClean="0"/>
              <a:t/>
            </a:r>
            <a:br>
              <a:rPr lang="it-IT" b="1" dirty="0" smtClean="0"/>
            </a:br>
            <a:endParaRPr lang="it-IT" dirty="0"/>
          </a:p>
        </p:txBody>
      </p:sp>
      <p:sp>
        <p:nvSpPr>
          <p:cNvPr id="3" name="Segnaposto contenuto 2"/>
          <p:cNvSpPr>
            <a:spLocks noGrp="1"/>
          </p:cNvSpPr>
          <p:nvPr>
            <p:ph idx="1"/>
          </p:nvPr>
        </p:nvSpPr>
        <p:spPr/>
        <p:txBody>
          <a:bodyPr>
            <a:normAutofit fontScale="92500" lnSpcReduction="20000"/>
          </a:bodyPr>
          <a:lstStyle/>
          <a:p>
            <a:pPr algn="just"/>
            <a:r>
              <a:rPr lang="en-US" b="1" dirty="0" smtClean="0"/>
              <a:t>Encryption </a:t>
            </a:r>
            <a:r>
              <a:rPr lang="it-IT" b="1" dirty="0" smtClean="0"/>
              <a:t>key</a:t>
            </a:r>
          </a:p>
          <a:p>
            <a:pPr lvl="1" algn="just"/>
            <a:r>
              <a:rPr lang="en-US" sz="2600" dirty="0" smtClean="0"/>
              <a:t>Considering that each encryption algorithm uses its own key length, it is clear that, if the user is not to be forced to use a different password of a fixed size for each encryption method supported, the encryption keys cannot be the passwords</a:t>
            </a:r>
          </a:p>
          <a:p>
            <a:pPr lvl="1" algn="just"/>
            <a:r>
              <a:rPr lang="en-US" sz="2600" dirty="0" smtClean="0"/>
              <a:t>For these reasons the string2key function has been introduced, which transforms an unencrypted password into an encryption key suitable for the type of encryption to be used</a:t>
            </a:r>
          </a:p>
          <a:p>
            <a:pPr lvl="2" algn="just"/>
            <a:r>
              <a:rPr lang="en-US" dirty="0" smtClean="0"/>
              <a:t>This function is called each time a user changes password or enters it for authentication. </a:t>
            </a:r>
          </a:p>
          <a:p>
            <a:pPr lvl="2" algn="just"/>
            <a:r>
              <a:rPr lang="en-US" dirty="0" smtClean="0"/>
              <a:t>The string2key is a hash function, it is irreversible</a:t>
            </a:r>
            <a:endParaRPr lang="it-IT"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1879</TotalTime>
  <Words>3772</Words>
  <Application>Microsoft Office PowerPoint</Application>
  <PresentationFormat>Presentazione su schermo (4:3)</PresentationFormat>
  <Paragraphs>424</Paragraphs>
  <Slides>42</Slides>
  <Notes>42</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42</vt:i4>
      </vt:variant>
    </vt:vector>
  </HeadingPairs>
  <TitlesOfParts>
    <vt:vector size="47" baseType="lpstr">
      <vt:lpstr>Arial</vt:lpstr>
      <vt:lpstr>Calibri</vt:lpstr>
      <vt:lpstr>Courier New</vt:lpstr>
      <vt:lpstr>Wingdings</vt:lpstr>
      <vt:lpstr>Tema di Office</vt:lpstr>
      <vt:lpstr>Kerberos &amp; Friends</vt:lpstr>
      <vt:lpstr>Kerberos</vt:lpstr>
      <vt:lpstr>Goals</vt:lpstr>
      <vt:lpstr>Goals</vt:lpstr>
      <vt:lpstr>Realm</vt:lpstr>
      <vt:lpstr>Principal</vt:lpstr>
      <vt:lpstr>Ticket</vt:lpstr>
      <vt:lpstr>Encryption</vt:lpstr>
      <vt:lpstr>  Encryption </vt:lpstr>
      <vt:lpstr> Salt </vt:lpstr>
      <vt:lpstr> Key Version Number (kvno) </vt:lpstr>
      <vt:lpstr> Key Distribution Center (KDC) </vt:lpstr>
      <vt:lpstr>Database</vt:lpstr>
      <vt:lpstr> Authentication Server (AS) </vt:lpstr>
      <vt:lpstr> Ticket Granting Server (TGS) </vt:lpstr>
      <vt:lpstr> Session Key </vt:lpstr>
      <vt:lpstr>Authenticator</vt:lpstr>
      <vt:lpstr>Presentazione standard di PowerPoint</vt:lpstr>
      <vt:lpstr> Kerberos Operation </vt:lpstr>
      <vt:lpstr>Kerberos v5 Messages</vt:lpstr>
      <vt:lpstr>Presentazione standard di PowerPoint</vt:lpstr>
      <vt:lpstr>Messages</vt:lpstr>
      <vt:lpstr>Messages</vt:lpstr>
      <vt:lpstr> Authentication Server Request (AS_REQ) </vt:lpstr>
      <vt:lpstr>Authentication Server Reply  (AS_REP)</vt:lpstr>
      <vt:lpstr>Authentication Server Reply  (AS_REP)</vt:lpstr>
      <vt:lpstr> Ticket Granting Server Request (TGS_REQ) </vt:lpstr>
      <vt:lpstr> Ticket Granting Server Reply (TGS_REP) </vt:lpstr>
      <vt:lpstr>Presentazione standard di PowerPoint</vt:lpstr>
      <vt:lpstr> Application Request (AP_REQ) </vt:lpstr>
      <vt:lpstr>Presentazione standard di PowerPoint</vt:lpstr>
      <vt:lpstr> Pre-Authentication </vt:lpstr>
      <vt:lpstr> Initial tickets </vt:lpstr>
      <vt:lpstr>Renewable tickets </vt:lpstr>
      <vt:lpstr>Renewable tickets </vt:lpstr>
      <vt:lpstr> Forwardable tickets </vt:lpstr>
      <vt:lpstr> Cross Authentication </vt:lpstr>
      <vt:lpstr> Direct trust relationships </vt:lpstr>
      <vt:lpstr> Direct trust relationships </vt:lpstr>
      <vt:lpstr> Transitive trust relationships </vt:lpstr>
      <vt:lpstr> Hierarchical trust relationships </vt:lpstr>
      <vt:lpstr>Presentazione standard di PowerPoint</vt:lpstr>
    </vt:vector>
  </TitlesOfParts>
  <Company>universita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alessandra</dc:creator>
  <cp:lastModifiedBy>gio</cp:lastModifiedBy>
  <cp:revision>165</cp:revision>
  <dcterms:created xsi:type="dcterms:W3CDTF">2010-05-12T16:21:10Z</dcterms:created>
  <dcterms:modified xsi:type="dcterms:W3CDTF">2013-06-11T06:18:43Z</dcterms:modified>
</cp:coreProperties>
</file>