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95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302" r:id="rId21"/>
    <p:sldId id="303" r:id="rId22"/>
    <p:sldId id="299" r:id="rId23"/>
    <p:sldId id="300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8" r:id="rId36"/>
    <p:sldId id="290" r:id="rId37"/>
    <p:sldId id="291" r:id="rId38"/>
    <p:sldId id="292" r:id="rId39"/>
    <p:sldId id="297" r:id="rId40"/>
    <p:sldId id="293" r:id="rId41"/>
    <p:sldId id="294" r:id="rId42"/>
    <p:sldId id="301" r:id="rId4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85" autoAdjust="0"/>
  </p:normalViewPr>
  <p:slideViewPr>
    <p:cSldViewPr>
      <p:cViewPr varScale="1">
        <p:scale>
          <a:sx n="82" d="100"/>
          <a:sy n="82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D9E2B-4D94-477E-9A6F-086572BC7CFB}" type="datetimeFigureOut">
              <a:rPr lang="it-IT" smtClean="0"/>
              <a:t>21/05/2012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2E72D-1BAF-4E02-B6AF-73ABBDAC9D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49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411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902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22</a:t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23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24</a:t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25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26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27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28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29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30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31</a:t>
            </a:fld>
            <a:endParaRPr 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32</a:t>
            </a:fld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33</a:t>
            </a:fld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34</a:t>
            </a:fld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35</a:t>
            </a:fld>
            <a:endParaRPr lang="it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36</a:t>
            </a:fld>
            <a:endParaRPr lang="it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37</a:t>
            </a:fld>
            <a:endParaRPr 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38</a:t>
            </a:fld>
            <a:endParaRPr 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40</a:t>
            </a:fld>
            <a:endParaRPr 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2E72D-1BAF-4E02-B6AF-73ABBDAC9D9D}" type="slidenum">
              <a:rPr lang="it-IT" smtClean="0"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ADDD-A299-435A-A75F-B064C2DB6408}" type="datetimeFigureOut">
              <a:rPr lang="it-IT" smtClean="0"/>
              <a:pPr/>
              <a:t>21/05/2012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2E3C-751D-41C2-818F-9F0E8649AEB0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Kerberos &amp; Friends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>Salt</a:t>
            </a:r>
            <a:br>
              <a:rPr lang="it-IT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85791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600" dirty="0" err="1" smtClean="0"/>
              <a:t>Introdotto</a:t>
            </a:r>
            <a:r>
              <a:rPr lang="en-US" sz="3600" dirty="0" smtClean="0"/>
              <a:t> in Kerberos  5,  è </a:t>
            </a:r>
            <a:r>
              <a:rPr lang="en-US" sz="3600" dirty="0" err="1" smtClean="0"/>
              <a:t>una</a:t>
            </a:r>
            <a:r>
              <a:rPr lang="en-US" sz="3600" dirty="0" smtClean="0"/>
              <a:t> </a:t>
            </a:r>
            <a:r>
              <a:rPr lang="en-US" sz="3600" dirty="0" err="1" smtClean="0"/>
              <a:t>stringa</a:t>
            </a:r>
            <a:r>
              <a:rPr lang="en-US" sz="3600" dirty="0" smtClean="0"/>
              <a:t> </a:t>
            </a:r>
            <a:r>
              <a:rPr lang="en-US" sz="3600" dirty="0" err="1" smtClean="0"/>
              <a:t>che</a:t>
            </a:r>
            <a:r>
              <a:rPr lang="en-US" sz="3600" dirty="0" smtClean="0"/>
              <a:t> </a:t>
            </a:r>
            <a:r>
              <a:rPr lang="en-US" sz="3600" dirty="0" err="1" smtClean="0"/>
              <a:t>deve</a:t>
            </a:r>
            <a:r>
              <a:rPr lang="en-US" sz="3600" dirty="0" smtClean="0"/>
              <a:t> </a:t>
            </a:r>
            <a:r>
              <a:rPr lang="en-US" sz="3600" dirty="0" err="1" smtClean="0"/>
              <a:t>essere</a:t>
            </a:r>
            <a:r>
              <a:rPr lang="en-US" sz="3600" dirty="0" smtClean="0"/>
              <a:t> </a:t>
            </a:r>
            <a:r>
              <a:rPr lang="en-US" sz="3600" dirty="0" err="1" smtClean="0"/>
              <a:t>concatenata</a:t>
            </a:r>
            <a:r>
              <a:rPr lang="en-US" sz="3600" dirty="0" smtClean="0"/>
              <a:t> </a:t>
            </a:r>
            <a:r>
              <a:rPr lang="en-US" sz="3600" dirty="0" err="1" smtClean="0"/>
              <a:t>alla</a:t>
            </a:r>
            <a:r>
              <a:rPr lang="en-US" sz="3600" dirty="0" smtClean="0"/>
              <a:t> password non </a:t>
            </a:r>
            <a:r>
              <a:rPr lang="en-US" sz="3600" dirty="0" err="1" smtClean="0"/>
              <a:t>cifrata</a:t>
            </a:r>
            <a:r>
              <a:rPr lang="en-US" sz="3600" dirty="0" smtClean="0"/>
              <a:t> prima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applicare</a:t>
            </a:r>
            <a:r>
              <a:rPr lang="en-US" sz="3600" dirty="0" smtClean="0"/>
              <a:t> la </a:t>
            </a:r>
            <a:r>
              <a:rPr lang="en-US" sz="3600" dirty="0" err="1" smtClean="0"/>
              <a:t>funzione</a:t>
            </a:r>
            <a:r>
              <a:rPr lang="en-US" sz="3600" dirty="0" smtClean="0"/>
              <a:t> string2key per </a:t>
            </a:r>
            <a:r>
              <a:rPr lang="en-US" sz="3600" dirty="0" err="1" smtClean="0"/>
              <a:t>ottenere</a:t>
            </a:r>
            <a:r>
              <a:rPr lang="en-US" sz="3600" dirty="0" smtClean="0"/>
              <a:t> la </a:t>
            </a:r>
            <a:r>
              <a:rPr lang="en-US" sz="3600" dirty="0" err="1" smtClean="0"/>
              <a:t>chiave</a:t>
            </a:r>
            <a:endParaRPr lang="en-US" sz="3600" dirty="0" smtClean="0"/>
          </a:p>
          <a:p>
            <a:pPr algn="just"/>
            <a:r>
              <a:rPr lang="en-US" sz="3600" dirty="0" smtClean="0"/>
              <a:t>Kerberos 5 </a:t>
            </a:r>
            <a:r>
              <a:rPr lang="en-US" sz="3600" dirty="0" err="1" smtClean="0"/>
              <a:t>usa</a:t>
            </a:r>
            <a:r>
              <a:rPr lang="en-US" sz="3600" dirty="0" smtClean="0"/>
              <a:t> lo </a:t>
            </a:r>
            <a:r>
              <a:rPr lang="en-US" sz="3600" dirty="0" err="1" smtClean="0"/>
              <a:t>stesso</a:t>
            </a:r>
            <a:r>
              <a:rPr lang="en-US" sz="3600" dirty="0" smtClean="0"/>
              <a:t> principal </a:t>
            </a:r>
            <a:r>
              <a:rPr lang="en-US" sz="3600" dirty="0" err="1" smtClean="0"/>
              <a:t>dell’utente</a:t>
            </a:r>
            <a:r>
              <a:rPr lang="en-US" sz="3600" dirty="0" smtClean="0"/>
              <a:t> come salt:</a:t>
            </a:r>
          </a:p>
          <a:p>
            <a:pPr algn="just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3300" baseline="-250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= string2key ( </a:t>
            </a:r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3300" baseline="-250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+ "pippo@EXAMPLE.COM" ) </a:t>
            </a:r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3300" baseline="-25000" dirty="0" err="1" smtClean="0">
                <a:latin typeface="Courier New" pitchFamily="49" charset="0"/>
                <a:cs typeface="Courier New" pitchFamily="49" charset="0"/>
              </a:rPr>
              <a:t>pippo</a:t>
            </a:r>
            <a:endParaRPr lang="en-US" sz="2900" baseline="-25000" dirty="0" smtClean="0">
              <a:latin typeface="Courier New" pitchFamily="49" charset="0"/>
              <a:cs typeface="Courier New" pitchFamily="49" charset="0"/>
            </a:endParaRPr>
          </a:p>
          <a:p>
            <a:pPr lvl="1" algn="just"/>
            <a:endParaRPr lang="en-US" sz="2900" dirty="0" smtClean="0"/>
          </a:p>
          <a:p>
            <a:pPr lvl="1" algn="just"/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3300" baseline="-250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3300" dirty="0" smtClean="0"/>
              <a:t>  è la </a:t>
            </a:r>
            <a:r>
              <a:rPr lang="en-US" sz="3300" dirty="0" err="1" smtClean="0"/>
              <a:t>chiave</a:t>
            </a:r>
            <a:r>
              <a:rPr lang="en-US" sz="3300" dirty="0" smtClean="0"/>
              <a:t> </a:t>
            </a:r>
            <a:r>
              <a:rPr lang="en-US" sz="3300" dirty="0" err="1" smtClean="0"/>
              <a:t>di</a:t>
            </a:r>
            <a:r>
              <a:rPr lang="en-US" sz="3300" dirty="0" smtClean="0"/>
              <a:t> </a:t>
            </a:r>
            <a:r>
              <a:rPr lang="en-US" sz="3300" dirty="0" err="1" smtClean="0"/>
              <a:t>cifratura</a:t>
            </a:r>
            <a:r>
              <a:rPr lang="en-US" sz="3300" dirty="0" smtClean="0"/>
              <a:t> </a:t>
            </a:r>
            <a:r>
              <a:rPr lang="en-US" sz="3300" dirty="0" err="1" smtClean="0"/>
              <a:t>dell’utente</a:t>
            </a:r>
            <a:r>
              <a:rPr lang="en-US" sz="3300" dirty="0" smtClean="0"/>
              <a:t> </a:t>
            </a:r>
            <a:r>
              <a:rPr lang="en-US" sz="3300" dirty="0" err="1" smtClean="0"/>
              <a:t>pippo</a:t>
            </a:r>
            <a:endParaRPr lang="en-US" sz="3300" dirty="0" smtClean="0"/>
          </a:p>
          <a:p>
            <a:pPr lvl="1" algn="just"/>
            <a:r>
              <a:rPr lang="en-US" sz="3300" dirty="0" err="1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3300" baseline="-250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300" dirty="0" smtClean="0"/>
              <a:t>è la password non </a:t>
            </a:r>
            <a:r>
              <a:rPr lang="en-US" sz="3300" dirty="0" err="1" smtClean="0"/>
              <a:t>cifrata</a:t>
            </a:r>
            <a:r>
              <a:rPr lang="en-US" sz="3300" dirty="0" smtClean="0"/>
              <a:t> </a:t>
            </a:r>
            <a:r>
              <a:rPr lang="en-US" sz="3300" dirty="0" err="1" smtClean="0"/>
              <a:t>dell’utente</a:t>
            </a:r>
            <a:endParaRPr lang="en-US" sz="2900" dirty="0" smtClean="0"/>
          </a:p>
          <a:p>
            <a:pPr algn="just"/>
            <a:r>
              <a:rPr lang="en-US" sz="3600" dirty="0" err="1" smtClean="0"/>
              <a:t>Vantaggi</a:t>
            </a:r>
            <a:r>
              <a:rPr lang="en-US" sz="3600" dirty="0" smtClean="0"/>
              <a:t>:</a:t>
            </a:r>
          </a:p>
          <a:p>
            <a:pPr lvl="1" algn="just"/>
            <a:r>
              <a:rPr lang="en-US" sz="3300" dirty="0" smtClean="0"/>
              <a:t>2 principals </a:t>
            </a:r>
            <a:r>
              <a:rPr lang="en-US" sz="3300" dirty="0" err="1" smtClean="0"/>
              <a:t>appartenenti</a:t>
            </a:r>
            <a:r>
              <a:rPr lang="en-US" sz="3300" dirty="0" smtClean="0"/>
              <a:t> </a:t>
            </a:r>
            <a:r>
              <a:rPr lang="en-US" sz="3300" dirty="0" err="1" smtClean="0"/>
              <a:t>allo</a:t>
            </a:r>
            <a:r>
              <a:rPr lang="en-US" sz="3300" dirty="0" smtClean="0"/>
              <a:t> </a:t>
            </a:r>
            <a:r>
              <a:rPr lang="en-US" sz="3300" dirty="0" err="1" smtClean="0"/>
              <a:t>stesso</a:t>
            </a:r>
            <a:r>
              <a:rPr lang="en-US" sz="3300" dirty="0" smtClean="0"/>
              <a:t> realm e con </a:t>
            </a:r>
            <a:r>
              <a:rPr lang="en-US" sz="3300" dirty="0" err="1" smtClean="0"/>
              <a:t>stessa</a:t>
            </a:r>
            <a:r>
              <a:rPr lang="en-US" sz="3300" dirty="0" smtClean="0"/>
              <a:t> password non </a:t>
            </a:r>
            <a:r>
              <a:rPr lang="en-US" sz="3300" dirty="0" err="1" smtClean="0"/>
              <a:t>cifrata</a:t>
            </a:r>
            <a:r>
              <a:rPr lang="en-US" sz="3300" dirty="0" smtClean="0"/>
              <a:t> </a:t>
            </a:r>
            <a:r>
              <a:rPr lang="en-US" sz="3300" dirty="0" err="1" smtClean="0"/>
              <a:t>hanno</a:t>
            </a:r>
            <a:r>
              <a:rPr lang="en-US" sz="3300" dirty="0" smtClean="0"/>
              <a:t> </a:t>
            </a:r>
            <a:r>
              <a:rPr lang="en-US" sz="3300" dirty="0" err="1" smtClean="0"/>
              <a:t>chiavi</a:t>
            </a:r>
            <a:r>
              <a:rPr lang="en-US" sz="3300" dirty="0" smtClean="0"/>
              <a:t> diverse</a:t>
            </a:r>
          </a:p>
          <a:p>
            <a:pPr lvl="1" algn="just"/>
            <a:r>
              <a:rPr lang="en-US" sz="3300" dirty="0" smtClean="0"/>
              <a:t>Se un </a:t>
            </a:r>
            <a:r>
              <a:rPr lang="en-US" sz="3300" dirty="0" err="1" smtClean="0"/>
              <a:t>utente</a:t>
            </a:r>
            <a:r>
              <a:rPr lang="en-US" sz="3300" dirty="0" smtClean="0"/>
              <a:t> ha 2 account in realms </a:t>
            </a:r>
            <a:r>
              <a:rPr lang="en-US" sz="3300" dirty="0" err="1" smtClean="0"/>
              <a:t>diversi</a:t>
            </a:r>
            <a:r>
              <a:rPr lang="en-US" sz="3300" dirty="0" smtClean="0"/>
              <a:t>, </a:t>
            </a:r>
            <a:r>
              <a:rPr lang="en-US" sz="3300" dirty="0" err="1" smtClean="0"/>
              <a:t>spesso</a:t>
            </a:r>
            <a:r>
              <a:rPr lang="en-US" sz="3300" dirty="0" smtClean="0"/>
              <a:t> la password non </a:t>
            </a:r>
            <a:r>
              <a:rPr lang="en-US" sz="3300" dirty="0" err="1" smtClean="0"/>
              <a:t>cifrate</a:t>
            </a:r>
            <a:r>
              <a:rPr lang="en-US" sz="3300" dirty="0" smtClean="0"/>
              <a:t> è la </a:t>
            </a:r>
            <a:r>
              <a:rPr lang="en-US" sz="3300" dirty="0" err="1" smtClean="0"/>
              <a:t>stessa</a:t>
            </a:r>
            <a:r>
              <a:rPr lang="en-US" sz="3300" dirty="0" smtClean="0"/>
              <a:t> per </a:t>
            </a:r>
            <a:r>
              <a:rPr lang="en-US" sz="3300" dirty="0" err="1" smtClean="0"/>
              <a:t>entrambi</a:t>
            </a:r>
            <a:r>
              <a:rPr lang="en-US" sz="3300" dirty="0" smtClean="0"/>
              <a:t> I realms: grazie al salt, </a:t>
            </a:r>
            <a:r>
              <a:rPr lang="en-US" sz="3300" dirty="0" err="1" smtClean="0"/>
              <a:t>una</a:t>
            </a:r>
            <a:r>
              <a:rPr lang="en-US" sz="3300" dirty="0" smtClean="0"/>
              <a:t> </a:t>
            </a:r>
            <a:r>
              <a:rPr lang="en-US" sz="3300" dirty="0" err="1" smtClean="0"/>
              <a:t>eventuale</a:t>
            </a:r>
            <a:r>
              <a:rPr lang="en-US" sz="3300" dirty="0" smtClean="0"/>
              <a:t> compromissione </a:t>
            </a:r>
            <a:r>
              <a:rPr lang="en-US" sz="3300" dirty="0" err="1" smtClean="0"/>
              <a:t>di</a:t>
            </a:r>
            <a:r>
              <a:rPr lang="en-US" sz="3300" dirty="0" smtClean="0"/>
              <a:t> K in un realm non </a:t>
            </a:r>
            <a:r>
              <a:rPr lang="en-US" sz="3300" dirty="0" err="1" smtClean="0"/>
              <a:t>comprometterà</a:t>
            </a:r>
            <a:r>
              <a:rPr lang="en-US" sz="3300" dirty="0" smtClean="0"/>
              <a:t> </a:t>
            </a:r>
            <a:r>
              <a:rPr lang="en-US" sz="3300" dirty="0" err="1" smtClean="0"/>
              <a:t>l’altro</a:t>
            </a:r>
            <a:endParaRPr lang="en-US" sz="3300" dirty="0" smtClean="0"/>
          </a:p>
          <a:p>
            <a:pPr lvl="1" algn="just"/>
            <a:r>
              <a:rPr lang="en-US" sz="3300" dirty="0" smtClean="0"/>
              <a:t>Per </a:t>
            </a:r>
            <a:r>
              <a:rPr lang="en-US" sz="3300" dirty="0" err="1" smtClean="0"/>
              <a:t>compatibilità</a:t>
            </a:r>
            <a:r>
              <a:rPr lang="en-US" sz="3300" dirty="0" smtClean="0"/>
              <a:t> con Kerberos 4 </a:t>
            </a:r>
            <a:r>
              <a:rPr lang="en-US" sz="3300" dirty="0" err="1" smtClean="0"/>
              <a:t>si</a:t>
            </a:r>
            <a:r>
              <a:rPr lang="en-US" sz="3300" dirty="0" smtClean="0"/>
              <a:t> </a:t>
            </a:r>
            <a:r>
              <a:rPr lang="en-US" sz="3300" dirty="0" err="1" smtClean="0"/>
              <a:t>può</a:t>
            </a:r>
            <a:r>
              <a:rPr lang="en-US" sz="3300" dirty="0" smtClean="0"/>
              <a:t> </a:t>
            </a:r>
            <a:r>
              <a:rPr lang="en-US" sz="3300" dirty="0" err="1" smtClean="0"/>
              <a:t>configurare</a:t>
            </a:r>
            <a:r>
              <a:rPr lang="en-US" sz="3300" dirty="0" smtClean="0"/>
              <a:t>  un salt </a:t>
            </a:r>
            <a:r>
              <a:rPr lang="en-US" sz="3300" dirty="0" err="1" smtClean="0"/>
              <a:t>nullo</a:t>
            </a:r>
            <a:endParaRPr lang="en-US" sz="3300" dirty="0" smtClean="0"/>
          </a:p>
          <a:p>
            <a:pPr algn="just"/>
            <a:r>
              <a:rPr lang="en-US" sz="3600" dirty="0" err="1" smtClean="0"/>
              <a:t>Perchè</a:t>
            </a:r>
            <a:r>
              <a:rPr lang="en-US" sz="3600" dirty="0" smtClean="0"/>
              <a:t> </a:t>
            </a:r>
            <a:r>
              <a:rPr lang="en-US" sz="3600" dirty="0" err="1" smtClean="0"/>
              <a:t>ci</a:t>
            </a:r>
            <a:r>
              <a:rPr lang="en-US" sz="3600" dirty="0" smtClean="0"/>
              <a:t> </a:t>
            </a:r>
            <a:r>
              <a:rPr lang="en-US" sz="3600" dirty="0" err="1" smtClean="0"/>
              <a:t>possa</a:t>
            </a:r>
            <a:r>
              <a:rPr lang="en-US" sz="3600" dirty="0" smtClean="0"/>
              <a:t> </a:t>
            </a:r>
            <a:r>
              <a:rPr lang="en-US" sz="3600" dirty="0" err="1" smtClean="0"/>
              <a:t>essere</a:t>
            </a:r>
            <a:r>
              <a:rPr lang="en-US" sz="3600" dirty="0" smtClean="0"/>
              <a:t> </a:t>
            </a:r>
            <a:r>
              <a:rPr lang="en-US" sz="3600" dirty="0" err="1" smtClean="0"/>
              <a:t>interoperabilità</a:t>
            </a:r>
            <a:r>
              <a:rPr lang="en-US" sz="3600" dirty="0" smtClean="0"/>
              <a:t> </a:t>
            </a:r>
            <a:r>
              <a:rPr lang="en-US" sz="3600" dirty="0" err="1" smtClean="0"/>
              <a:t>tra</a:t>
            </a:r>
            <a:r>
              <a:rPr lang="en-US" sz="3600" dirty="0" smtClean="0"/>
              <a:t> diverse </a:t>
            </a:r>
            <a:r>
              <a:rPr lang="en-US" sz="3600" dirty="0" err="1" smtClean="0"/>
              <a:t>implementazioni</a:t>
            </a:r>
            <a:r>
              <a:rPr lang="en-US" sz="3600" dirty="0" smtClean="0"/>
              <a:t> Kerberos, non è </a:t>
            </a:r>
            <a:r>
              <a:rPr lang="en-US" sz="3600" dirty="0" err="1" smtClean="0"/>
              <a:t>sufficiente</a:t>
            </a:r>
            <a:r>
              <a:rPr lang="en-US" sz="3600" dirty="0" smtClean="0"/>
              <a:t> </a:t>
            </a:r>
            <a:r>
              <a:rPr lang="en-US" sz="3600" dirty="0" err="1" smtClean="0"/>
              <a:t>negoziare</a:t>
            </a:r>
            <a:r>
              <a:rPr lang="en-US" sz="3600" dirty="0" smtClean="0"/>
              <a:t> un </a:t>
            </a:r>
            <a:r>
              <a:rPr lang="en-US" sz="3600" dirty="0" err="1" smtClean="0"/>
              <a:t>tipo</a:t>
            </a:r>
            <a:r>
              <a:rPr lang="en-US" sz="3600" dirty="0" smtClean="0"/>
              <a:t> </a:t>
            </a:r>
            <a:r>
              <a:rPr lang="en-US" sz="3600" dirty="0" err="1" smtClean="0"/>
              <a:t>comune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cifratura</a:t>
            </a:r>
            <a:r>
              <a:rPr lang="en-US" sz="3600" dirty="0" smtClean="0"/>
              <a:t>, ma </a:t>
            </a:r>
            <a:r>
              <a:rPr lang="en-US" sz="3600" dirty="0" err="1" smtClean="0"/>
              <a:t>si</a:t>
            </a:r>
            <a:r>
              <a:rPr lang="en-US" sz="3600" dirty="0" smtClean="0"/>
              <a:t> </a:t>
            </a:r>
            <a:r>
              <a:rPr lang="en-US" sz="3600" dirty="0" err="1" smtClean="0"/>
              <a:t>devono</a:t>
            </a:r>
            <a:r>
              <a:rPr lang="en-US" sz="3600" dirty="0" smtClean="0"/>
              <a:t> </a:t>
            </a:r>
            <a:r>
              <a:rPr lang="en-US" sz="3600" dirty="0" err="1" smtClean="0"/>
              <a:t>usare</a:t>
            </a:r>
            <a:r>
              <a:rPr lang="en-US" sz="3600" dirty="0" smtClean="0"/>
              <a:t> </a:t>
            </a:r>
            <a:r>
              <a:rPr lang="en-US" sz="3600" dirty="0" err="1" smtClean="0"/>
              <a:t>gli</a:t>
            </a:r>
            <a:r>
              <a:rPr lang="en-US" sz="3600" dirty="0" smtClean="0"/>
              <a:t> </a:t>
            </a:r>
            <a:r>
              <a:rPr lang="en-US" sz="3600" dirty="0" err="1" smtClean="0"/>
              <a:t>stessi</a:t>
            </a:r>
            <a:r>
              <a:rPr lang="en-US" sz="3600" dirty="0" smtClean="0"/>
              <a:t> tipi </a:t>
            </a:r>
            <a:r>
              <a:rPr lang="en-US" sz="3600" dirty="0" err="1" smtClean="0"/>
              <a:t>di</a:t>
            </a:r>
            <a:r>
              <a:rPr lang="en-US" sz="3600" dirty="0" smtClean="0"/>
              <a:t> string2key e salt 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Key Version Number (</a:t>
            </a:r>
            <a:r>
              <a:rPr lang="en-US" b="1" dirty="0" err="1" smtClean="0"/>
              <a:t>kvno</a:t>
            </a:r>
            <a:r>
              <a:rPr lang="en-US" b="1" dirty="0" smtClean="0"/>
              <a:t>)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Quando</a:t>
            </a:r>
            <a:r>
              <a:rPr lang="en-US" sz="2400" dirty="0" smtClean="0"/>
              <a:t> un </a:t>
            </a:r>
            <a:r>
              <a:rPr lang="en-US" sz="2400" dirty="0" err="1" smtClean="0"/>
              <a:t>utente</a:t>
            </a:r>
            <a:r>
              <a:rPr lang="en-US" sz="2400" dirty="0" smtClean="0"/>
              <a:t> cambia </a:t>
            </a:r>
            <a:r>
              <a:rPr lang="en-US" sz="2400" dirty="0" err="1" smtClean="0"/>
              <a:t>una</a:t>
            </a:r>
            <a:r>
              <a:rPr lang="en-US" sz="2400" dirty="0" smtClean="0"/>
              <a:t> password o un </a:t>
            </a:r>
            <a:r>
              <a:rPr lang="en-US" sz="2400" dirty="0" err="1" smtClean="0"/>
              <a:t>amministratore</a:t>
            </a:r>
            <a:r>
              <a:rPr lang="en-US" sz="2400" dirty="0" smtClean="0"/>
              <a:t> </a:t>
            </a:r>
            <a:r>
              <a:rPr lang="en-US" sz="2400" dirty="0" err="1" smtClean="0"/>
              <a:t>modifica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chiave</a:t>
            </a:r>
            <a:r>
              <a:rPr lang="en-US" sz="2400" dirty="0" smtClean="0"/>
              <a:t> </a:t>
            </a:r>
            <a:r>
              <a:rPr lang="en-US" sz="2400" dirty="0" err="1" smtClean="0"/>
              <a:t>segreta</a:t>
            </a:r>
            <a:r>
              <a:rPr lang="en-US" sz="2400" dirty="0" smtClean="0"/>
              <a:t> per un application server, </a:t>
            </a:r>
            <a:r>
              <a:rPr lang="en-US" sz="2400" dirty="0" err="1" smtClean="0"/>
              <a:t>questo</a:t>
            </a:r>
            <a:r>
              <a:rPr lang="en-US" sz="2400" dirty="0" smtClean="0"/>
              <a:t> </a:t>
            </a:r>
            <a:r>
              <a:rPr lang="en-US" sz="2400" dirty="0" err="1" smtClean="0"/>
              <a:t>cambiamento</a:t>
            </a:r>
            <a:r>
              <a:rPr lang="en-US" sz="2400" dirty="0" smtClean="0"/>
              <a:t> è </a:t>
            </a:r>
            <a:r>
              <a:rPr lang="en-US" sz="2400" dirty="0" err="1" smtClean="0"/>
              <a:t>registrato</a:t>
            </a:r>
            <a:r>
              <a:rPr lang="en-US" sz="2400" dirty="0" smtClean="0"/>
              <a:t> </a:t>
            </a:r>
            <a:r>
              <a:rPr lang="en-US" sz="2400" dirty="0" err="1" smtClean="0"/>
              <a:t>incrementando</a:t>
            </a:r>
            <a:r>
              <a:rPr lang="en-US" sz="2400" dirty="0" smtClean="0"/>
              <a:t> un </a:t>
            </a:r>
            <a:r>
              <a:rPr lang="en-US" sz="2400" dirty="0" err="1" smtClean="0"/>
              <a:t>contatore</a:t>
            </a: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Il </a:t>
            </a:r>
            <a:r>
              <a:rPr lang="en-US" sz="2400" dirty="0" err="1" smtClean="0"/>
              <a:t>valore</a:t>
            </a:r>
            <a:r>
              <a:rPr lang="en-US" sz="2400" dirty="0" smtClean="0"/>
              <a:t> </a:t>
            </a:r>
            <a:r>
              <a:rPr lang="en-US" sz="2400" dirty="0" err="1" smtClean="0"/>
              <a:t>corrente</a:t>
            </a:r>
            <a:r>
              <a:rPr lang="en-US" sz="2400" dirty="0" smtClean="0"/>
              <a:t> del </a:t>
            </a:r>
            <a:r>
              <a:rPr lang="en-US" sz="2400" dirty="0" err="1" smtClean="0"/>
              <a:t>contatore</a:t>
            </a:r>
            <a:r>
              <a:rPr lang="en-US" sz="2400" dirty="0" smtClean="0"/>
              <a:t> ,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identifica</a:t>
            </a:r>
            <a:r>
              <a:rPr lang="en-US" sz="2400" dirty="0" smtClean="0"/>
              <a:t> la </a:t>
            </a:r>
            <a:r>
              <a:rPr lang="en-US" sz="2400" dirty="0" err="1" smtClean="0"/>
              <a:t>versione</a:t>
            </a:r>
            <a:r>
              <a:rPr lang="en-US" sz="2400" dirty="0" smtClean="0"/>
              <a:t> </a:t>
            </a:r>
            <a:r>
              <a:rPr lang="en-US" sz="2400" dirty="0" err="1" smtClean="0"/>
              <a:t>della</a:t>
            </a:r>
            <a:r>
              <a:rPr lang="en-US" sz="2400" dirty="0" smtClean="0"/>
              <a:t> </a:t>
            </a:r>
            <a:r>
              <a:rPr lang="en-US" sz="2400" dirty="0" err="1" smtClean="0"/>
              <a:t>chiave</a:t>
            </a:r>
            <a:r>
              <a:rPr lang="en-US" sz="2400" dirty="0" smtClean="0"/>
              <a:t>, è </a:t>
            </a:r>
            <a:r>
              <a:rPr lang="en-US" sz="2400" dirty="0" err="1" smtClean="0"/>
              <a:t>il</a:t>
            </a:r>
            <a:r>
              <a:rPr lang="en-US" sz="2400" dirty="0" smtClean="0"/>
              <a:t> Key Version Number (</a:t>
            </a:r>
            <a:r>
              <a:rPr lang="en-US" sz="2400" b="1" dirty="0" err="1" smtClean="0"/>
              <a:t>kvno</a:t>
            </a:r>
            <a:r>
              <a:rPr lang="en-US" sz="2400" dirty="0" smtClean="0"/>
              <a:t>)</a:t>
            </a:r>
          </a:p>
          <a:p>
            <a:pPr algn="just"/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Key Distribution Center (KDC)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L</a:t>
            </a:r>
            <a:r>
              <a:rPr lang="en-US" dirty="0" smtClean="0"/>
              <a:t>’ authentication </a:t>
            </a:r>
            <a:r>
              <a:rPr lang="en-US" dirty="0" smtClean="0"/>
              <a:t>server in un </a:t>
            </a:r>
            <a:r>
              <a:rPr lang="en-US" dirty="0" err="1" smtClean="0"/>
              <a:t>ambiente</a:t>
            </a:r>
            <a:r>
              <a:rPr lang="en-US" dirty="0" smtClean="0"/>
              <a:t> Kerberos, </a:t>
            </a:r>
            <a:r>
              <a:rPr lang="en-US" dirty="0" err="1" smtClean="0"/>
              <a:t>basato</a:t>
            </a:r>
            <a:r>
              <a:rPr lang="en-US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funzione</a:t>
            </a:r>
            <a:r>
              <a:rPr lang="en-US" dirty="0" smtClean="0"/>
              <a:t> di ticket distribution per </a:t>
            </a:r>
            <a:r>
              <a:rPr lang="en-US" dirty="0" err="1" smtClean="0"/>
              <a:t>accedere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servizi</a:t>
            </a:r>
            <a:r>
              <a:rPr lang="en-US" dirty="0" smtClean="0"/>
              <a:t>, è </a:t>
            </a:r>
            <a:r>
              <a:rPr lang="en-US" dirty="0" err="1" smtClean="0"/>
              <a:t>detto</a:t>
            </a:r>
            <a:r>
              <a:rPr lang="en-US" dirty="0" smtClean="0"/>
              <a:t> Key Distribution Center o KDC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risiede</a:t>
            </a:r>
            <a:r>
              <a:rPr lang="en-US" dirty="0" smtClean="0"/>
              <a:t> </a:t>
            </a:r>
            <a:r>
              <a:rPr lang="en-US" dirty="0" err="1" smtClean="0"/>
              <a:t>interamente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</a:t>
            </a:r>
            <a:r>
              <a:rPr lang="en-US" dirty="0" err="1" smtClean="0"/>
              <a:t>singolo</a:t>
            </a:r>
            <a:r>
              <a:rPr lang="en-US" dirty="0" smtClean="0"/>
              <a:t> server </a:t>
            </a:r>
            <a:r>
              <a:rPr lang="en-US" dirty="0" err="1" smtClean="0"/>
              <a:t>fisico</a:t>
            </a:r>
            <a:r>
              <a:rPr lang="en-US" dirty="0" smtClean="0"/>
              <a:t> (coincide con un </a:t>
            </a:r>
            <a:r>
              <a:rPr lang="en-US" dirty="0" err="1" smtClean="0"/>
              <a:t>singolo</a:t>
            </a:r>
            <a:r>
              <a:rPr lang="en-US" dirty="0" smtClean="0"/>
              <a:t> </a:t>
            </a:r>
            <a:r>
              <a:rPr lang="en-US" dirty="0" err="1" smtClean="0"/>
              <a:t>processo</a:t>
            </a:r>
            <a:r>
              <a:rPr lang="en-US" dirty="0" smtClean="0"/>
              <a:t>)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logicamente</a:t>
            </a:r>
            <a:r>
              <a:rPr lang="en-US" dirty="0" smtClean="0"/>
              <a:t> </a:t>
            </a:r>
            <a:r>
              <a:rPr lang="en-US" dirty="0" err="1" smtClean="0"/>
              <a:t>diviso</a:t>
            </a:r>
            <a:r>
              <a:rPr lang="en-US" dirty="0" smtClean="0"/>
              <a:t> in 3 </a:t>
            </a:r>
            <a:r>
              <a:rPr lang="en-US" dirty="0" err="1" smtClean="0"/>
              <a:t>parti</a:t>
            </a:r>
            <a:r>
              <a:rPr lang="en-US" dirty="0" smtClean="0"/>
              <a:t>: 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Database</a:t>
            </a:r>
          </a:p>
          <a:p>
            <a:pPr lvl="1" algn="just"/>
            <a:r>
              <a:rPr lang="en-US" dirty="0" smtClean="0"/>
              <a:t>Authentication Server (AS)</a:t>
            </a:r>
          </a:p>
          <a:p>
            <a:pPr lvl="1" algn="just"/>
            <a:r>
              <a:rPr lang="en-US" dirty="0" smtClean="0"/>
              <a:t>Ticket Granting Server (TGS)</a:t>
            </a:r>
          </a:p>
          <a:p>
            <a:pPr lvl="1" algn="just"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È </a:t>
            </a:r>
            <a:r>
              <a:rPr lang="en-US" dirty="0" err="1" smtClean="0"/>
              <a:t>il</a:t>
            </a:r>
            <a:r>
              <a:rPr lang="en-US" dirty="0" smtClean="0"/>
              <a:t> container per le entries associate </a:t>
            </a:r>
            <a:r>
              <a:rPr lang="en-US" dirty="0" err="1" smtClean="0"/>
              <a:t>agli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servizi</a:t>
            </a:r>
            <a:endParaRPr lang="en-US" dirty="0" smtClean="0"/>
          </a:p>
          <a:p>
            <a:pPr lvl="1" algn="just"/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riferisce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entry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principal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Ogni</a:t>
            </a:r>
            <a:r>
              <a:rPr lang="en-US" dirty="0" smtClean="0"/>
              <a:t> entry </a:t>
            </a:r>
            <a:r>
              <a:rPr lang="en-US" dirty="0" err="1" smtClean="0"/>
              <a:t>contiene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Il principal a cui la entry è </a:t>
            </a:r>
            <a:r>
              <a:rPr lang="en-US" dirty="0" err="1" smtClean="0"/>
              <a:t>associata</a:t>
            </a:r>
            <a:endParaRPr lang="en-US" dirty="0" smtClean="0"/>
          </a:p>
          <a:p>
            <a:pPr lvl="1" algn="just"/>
            <a:r>
              <a:rPr lang="en-US" dirty="0" smtClean="0"/>
              <a:t>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cifratura</a:t>
            </a:r>
            <a:r>
              <a:rPr lang="en-US" dirty="0" smtClean="0"/>
              <a:t> 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relativo</a:t>
            </a:r>
            <a:r>
              <a:rPr lang="en-US" dirty="0" smtClean="0"/>
              <a:t> </a:t>
            </a:r>
            <a:r>
              <a:rPr lang="en-US" i="1" dirty="0" err="1" smtClean="0"/>
              <a:t>kvno</a:t>
            </a:r>
            <a:endParaRPr lang="en-US" i="1" dirty="0" smtClean="0"/>
          </a:p>
          <a:p>
            <a:pPr lvl="1" algn="just"/>
            <a:r>
              <a:rPr lang="en-US" dirty="0" smtClean="0"/>
              <a:t>La </a:t>
            </a:r>
            <a:r>
              <a:rPr lang="en-US" dirty="0" err="1" smtClean="0"/>
              <a:t>durata</a:t>
            </a:r>
            <a:r>
              <a:rPr lang="en-US" dirty="0" smtClean="0"/>
              <a:t> </a:t>
            </a:r>
            <a:r>
              <a:rPr lang="en-US" dirty="0" err="1" smtClean="0"/>
              <a:t>massima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validità</a:t>
            </a:r>
            <a:r>
              <a:rPr lang="en-US" dirty="0" smtClean="0"/>
              <a:t> per un ticket </a:t>
            </a:r>
            <a:r>
              <a:rPr lang="en-US" dirty="0" err="1" smtClean="0"/>
              <a:t>associato</a:t>
            </a:r>
            <a:r>
              <a:rPr lang="en-US" dirty="0" smtClean="0"/>
              <a:t> al principal </a:t>
            </a:r>
          </a:p>
          <a:p>
            <a:pPr lvl="1" algn="just"/>
            <a:r>
              <a:rPr lang="en-US" dirty="0" smtClean="0"/>
              <a:t>Il tempo </a:t>
            </a:r>
            <a:r>
              <a:rPr lang="en-US" dirty="0" err="1" smtClean="0"/>
              <a:t>massimo</a:t>
            </a:r>
            <a:r>
              <a:rPr lang="en-US" dirty="0" smtClean="0"/>
              <a:t> per cui un ticket è </a:t>
            </a:r>
            <a:r>
              <a:rPr lang="en-US" dirty="0" err="1" smtClean="0"/>
              <a:t>associato</a:t>
            </a:r>
            <a:r>
              <a:rPr lang="en-US" dirty="0" smtClean="0"/>
              <a:t> al principal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rinnovato</a:t>
            </a:r>
            <a:r>
              <a:rPr lang="en-US" dirty="0" smtClean="0"/>
              <a:t> (Kerberos 5) </a:t>
            </a:r>
          </a:p>
          <a:p>
            <a:pPr lvl="1" algn="just"/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attributi</a:t>
            </a:r>
            <a:r>
              <a:rPr lang="en-US" dirty="0" smtClean="0"/>
              <a:t> o flags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caratterizzano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tickets</a:t>
            </a:r>
          </a:p>
          <a:p>
            <a:pPr lvl="1" algn="just"/>
            <a:r>
              <a:rPr lang="en-US" dirty="0" err="1" smtClean="0"/>
              <a:t>Scadenza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password</a:t>
            </a:r>
          </a:p>
          <a:p>
            <a:pPr lvl="1" algn="just"/>
            <a:r>
              <a:rPr lang="en-US" dirty="0" err="1" smtClean="0"/>
              <a:t>Scadenza</a:t>
            </a:r>
            <a:r>
              <a:rPr lang="en-US" dirty="0" smtClean="0"/>
              <a:t> del principal, </a:t>
            </a:r>
            <a:r>
              <a:rPr lang="en-US" dirty="0" err="1" smtClean="0"/>
              <a:t>dopo</a:t>
            </a:r>
            <a:r>
              <a:rPr lang="en-US" dirty="0" smtClean="0"/>
              <a:t> la </a:t>
            </a:r>
            <a:r>
              <a:rPr lang="en-US" dirty="0" err="1" smtClean="0"/>
              <a:t>quale</a:t>
            </a:r>
            <a:r>
              <a:rPr lang="en-US" dirty="0" smtClean="0"/>
              <a:t> </a:t>
            </a:r>
            <a:r>
              <a:rPr lang="en-US" dirty="0" err="1" smtClean="0"/>
              <a:t>nessun</a:t>
            </a:r>
            <a:r>
              <a:rPr lang="en-US" dirty="0" smtClean="0"/>
              <a:t> ticket </a:t>
            </a:r>
            <a:r>
              <a:rPr lang="en-US" dirty="0" err="1" smtClean="0"/>
              <a:t>sarà</a:t>
            </a:r>
            <a:r>
              <a:rPr lang="en-US" dirty="0" smtClean="0"/>
              <a:t> </a:t>
            </a:r>
            <a:r>
              <a:rPr lang="en-US" dirty="0" err="1" smtClean="0"/>
              <a:t>usato</a:t>
            </a:r>
            <a:r>
              <a:rPr lang="en-US" dirty="0" smtClean="0"/>
              <a:t> 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Per </a:t>
            </a:r>
            <a:r>
              <a:rPr lang="en-US" dirty="0" err="1" smtClean="0"/>
              <a:t>rendere</a:t>
            </a:r>
            <a:r>
              <a:rPr lang="en-US" dirty="0" smtClean="0"/>
              <a:t> </a:t>
            </a:r>
            <a:r>
              <a:rPr lang="en-US" dirty="0" err="1" smtClean="0"/>
              <a:t>difficile</a:t>
            </a:r>
            <a:r>
              <a:rPr lang="en-US" dirty="0" smtClean="0"/>
              <a:t> la </a:t>
            </a:r>
            <a:r>
              <a:rPr lang="en-US" dirty="0" err="1" smtClean="0"/>
              <a:t>scoperta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chiavi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database, le </a:t>
            </a:r>
            <a:r>
              <a:rPr lang="en-US" dirty="0" err="1" smtClean="0"/>
              <a:t>implementazioni</a:t>
            </a:r>
            <a:r>
              <a:rPr lang="en-US" dirty="0" smtClean="0"/>
              <a:t> </a:t>
            </a:r>
            <a:r>
              <a:rPr lang="en-US" dirty="0" err="1" smtClean="0"/>
              <a:t>cifrano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database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b="1" dirty="0" smtClean="0"/>
              <a:t>master key</a:t>
            </a:r>
            <a:r>
              <a:rPr lang="en-US" dirty="0" smtClean="0"/>
              <a:t>, </a:t>
            </a:r>
            <a:r>
              <a:rPr lang="en-US" dirty="0" err="1" smtClean="0"/>
              <a:t>associata</a:t>
            </a:r>
            <a:r>
              <a:rPr lang="en-US" dirty="0" smtClean="0"/>
              <a:t> al principal 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K/M@REALM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Authentication Server (AS)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056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cap="all" dirty="0" smtClean="0"/>
              <a:t>è </a:t>
            </a:r>
            <a:r>
              <a:rPr lang="en-US" dirty="0" smtClean="0"/>
              <a:t>la parte del KDC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risponde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autenticazione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parte del client,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l’utente</a:t>
            </a:r>
            <a:r>
              <a:rPr lang="en-US" dirty="0" smtClean="0"/>
              <a:t> non </a:t>
            </a:r>
            <a:r>
              <a:rPr lang="en-US" dirty="0" err="1" smtClean="0"/>
              <a:t>ancora</a:t>
            </a:r>
            <a:r>
              <a:rPr lang="en-US" dirty="0" smtClean="0"/>
              <a:t> </a:t>
            </a:r>
            <a:r>
              <a:rPr lang="en-US" dirty="0" err="1" smtClean="0"/>
              <a:t>autenticato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inserire</a:t>
            </a:r>
            <a:r>
              <a:rPr lang="en-US" dirty="0" smtClean="0"/>
              <a:t> la password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err="1" smtClean="0"/>
              <a:t>risposta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authentication request, </a:t>
            </a:r>
            <a:r>
              <a:rPr lang="en-US" dirty="0" err="1" smtClean="0"/>
              <a:t>l’AS</a:t>
            </a:r>
            <a:r>
              <a:rPr lang="en-US" dirty="0" smtClean="0"/>
              <a:t> </a:t>
            </a:r>
            <a:r>
              <a:rPr lang="en-US" dirty="0" err="1" smtClean="0"/>
              <a:t>emette</a:t>
            </a:r>
            <a:r>
              <a:rPr lang="en-US" dirty="0" smtClean="0"/>
              <a:t> un ticket </a:t>
            </a:r>
            <a:r>
              <a:rPr lang="en-US" dirty="0" err="1" smtClean="0"/>
              <a:t>speciale</a:t>
            </a:r>
            <a:r>
              <a:rPr lang="en-US" dirty="0" smtClean="0"/>
              <a:t>, Ticket Granting Ticket o TGT, </a:t>
            </a:r>
            <a:r>
              <a:rPr lang="en-US" dirty="0" err="1" smtClean="0"/>
              <a:t>il</a:t>
            </a:r>
            <a:r>
              <a:rPr lang="en-US" dirty="0" smtClean="0"/>
              <a:t> cui principal </a:t>
            </a:r>
            <a:r>
              <a:rPr lang="en-US" dirty="0" err="1" smtClean="0"/>
              <a:t>associato</a:t>
            </a:r>
            <a:r>
              <a:rPr lang="en-US" dirty="0" smtClean="0"/>
              <a:t> è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/REALM@REALM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Se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chi </a:t>
            </a:r>
            <a:r>
              <a:rPr lang="en-US" dirty="0" err="1" smtClean="0"/>
              <a:t>dicono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TGT per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altri</a:t>
            </a:r>
            <a:r>
              <a:rPr lang="en-US" dirty="0" smtClean="0"/>
              <a:t> service tickets,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dover</a:t>
            </a:r>
            <a:r>
              <a:rPr lang="en-US" dirty="0" smtClean="0"/>
              <a:t> </a:t>
            </a:r>
            <a:r>
              <a:rPr lang="en-US" dirty="0" err="1" smtClean="0"/>
              <a:t>reinserire</a:t>
            </a:r>
            <a:r>
              <a:rPr lang="en-US" dirty="0" smtClean="0"/>
              <a:t> la </a:t>
            </a:r>
            <a:r>
              <a:rPr lang="en-US" dirty="0" err="1" smtClean="0"/>
              <a:t>loro</a:t>
            </a:r>
            <a:r>
              <a:rPr lang="en-US" dirty="0" smtClean="0"/>
              <a:t> password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Ticket Granting Server (TGS)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/>
              <a:t>È </a:t>
            </a:r>
            <a:r>
              <a:rPr lang="en-US" sz="2700" dirty="0" err="1" smtClean="0"/>
              <a:t>il</a:t>
            </a:r>
            <a:r>
              <a:rPr lang="en-US" sz="2700" dirty="0" smtClean="0"/>
              <a:t> </a:t>
            </a:r>
            <a:r>
              <a:rPr lang="en-US" sz="2700" dirty="0" err="1" smtClean="0"/>
              <a:t>componente</a:t>
            </a:r>
            <a:r>
              <a:rPr lang="en-US" sz="2700" dirty="0" smtClean="0"/>
              <a:t> KDC </a:t>
            </a:r>
            <a:r>
              <a:rPr lang="en-US" sz="2700" dirty="0" err="1" smtClean="0"/>
              <a:t>che</a:t>
            </a:r>
            <a:r>
              <a:rPr lang="en-US" sz="2700" dirty="0" smtClean="0"/>
              <a:t> </a:t>
            </a:r>
            <a:r>
              <a:rPr lang="en-US" sz="2700" dirty="0" err="1" smtClean="0"/>
              <a:t>distribuisce</a:t>
            </a:r>
            <a:r>
              <a:rPr lang="en-US" sz="2700" dirty="0" smtClean="0"/>
              <a:t> service tickets </a:t>
            </a:r>
            <a:r>
              <a:rPr lang="en-US" sz="2700" dirty="0" err="1" smtClean="0"/>
              <a:t>ai</a:t>
            </a:r>
            <a:r>
              <a:rPr lang="en-US" sz="2700" dirty="0" smtClean="0"/>
              <a:t> clients con un </a:t>
            </a:r>
            <a:r>
              <a:rPr lang="en-US" sz="2700" dirty="0" err="1" smtClean="0"/>
              <a:t>valido</a:t>
            </a:r>
            <a:r>
              <a:rPr lang="en-US" sz="2700" dirty="0" smtClean="0"/>
              <a:t> TGT, </a:t>
            </a:r>
            <a:r>
              <a:rPr lang="en-US" sz="2700" dirty="0" err="1" smtClean="0"/>
              <a:t>garantendo</a:t>
            </a:r>
            <a:r>
              <a:rPr lang="en-US" sz="2700" dirty="0" smtClean="0"/>
              <a:t> </a:t>
            </a:r>
            <a:r>
              <a:rPr lang="en-US" sz="2700" dirty="0" err="1" smtClean="0"/>
              <a:t>l’autenticità</a:t>
            </a:r>
            <a:r>
              <a:rPr lang="en-US" sz="2700" dirty="0" smtClean="0"/>
              <a:t> </a:t>
            </a:r>
            <a:r>
              <a:rPr lang="en-US" sz="2700" dirty="0" err="1" smtClean="0"/>
              <a:t>dell’identità</a:t>
            </a:r>
            <a:r>
              <a:rPr lang="en-US" sz="2700" dirty="0" smtClean="0"/>
              <a:t> per </a:t>
            </a:r>
            <a:r>
              <a:rPr lang="en-US" sz="2700" dirty="0" err="1" smtClean="0"/>
              <a:t>ottenere</a:t>
            </a:r>
            <a:r>
              <a:rPr lang="en-US" sz="2700" dirty="0" smtClean="0"/>
              <a:t> la </a:t>
            </a:r>
            <a:r>
              <a:rPr lang="en-US" sz="2700" dirty="0" err="1" smtClean="0"/>
              <a:t>risorsa</a:t>
            </a:r>
            <a:r>
              <a:rPr lang="en-US" sz="2700" dirty="0" smtClean="0"/>
              <a:t> </a:t>
            </a:r>
            <a:r>
              <a:rPr lang="en-US" sz="2700" dirty="0" err="1" smtClean="0"/>
              <a:t>richiesta</a:t>
            </a:r>
            <a:r>
              <a:rPr lang="en-US" sz="2700" dirty="0" smtClean="0"/>
              <a:t> </a:t>
            </a:r>
            <a:r>
              <a:rPr lang="en-US" sz="2700" dirty="0" err="1" smtClean="0"/>
              <a:t>sugli</a:t>
            </a:r>
            <a:r>
              <a:rPr lang="en-US" sz="2700" dirty="0" smtClean="0"/>
              <a:t> application servers</a:t>
            </a:r>
          </a:p>
          <a:p>
            <a:pPr algn="just">
              <a:buNone/>
            </a:pPr>
            <a:endParaRPr lang="en-US" sz="2700" dirty="0" smtClean="0"/>
          </a:p>
          <a:p>
            <a:pPr algn="just"/>
            <a:r>
              <a:rPr lang="en-US" sz="2700" dirty="0" smtClean="0"/>
              <a:t>TGS </a:t>
            </a:r>
            <a:r>
              <a:rPr lang="en-US" sz="2700" dirty="0" err="1" smtClean="0"/>
              <a:t>può</a:t>
            </a:r>
            <a:r>
              <a:rPr lang="en-US" sz="2700" dirty="0" smtClean="0"/>
              <a:t> </a:t>
            </a:r>
            <a:r>
              <a:rPr lang="en-US" sz="2700" dirty="0" err="1" smtClean="0"/>
              <a:t>essere</a:t>
            </a:r>
            <a:r>
              <a:rPr lang="en-US" sz="2700" dirty="0" smtClean="0"/>
              <a:t> </a:t>
            </a:r>
            <a:r>
              <a:rPr lang="en-US" sz="2700" dirty="0" err="1" smtClean="0"/>
              <a:t>considerato</a:t>
            </a:r>
            <a:r>
              <a:rPr lang="en-US" sz="2700" dirty="0" smtClean="0"/>
              <a:t> un application server </a:t>
            </a:r>
            <a:r>
              <a:rPr lang="en-US" sz="2700" dirty="0" err="1" smtClean="0"/>
              <a:t>che</a:t>
            </a:r>
            <a:r>
              <a:rPr lang="en-US" sz="2700" dirty="0" smtClean="0"/>
              <a:t> </a:t>
            </a:r>
            <a:r>
              <a:rPr lang="en-US" sz="2700" dirty="0" err="1" smtClean="0"/>
              <a:t>si</a:t>
            </a:r>
            <a:r>
              <a:rPr lang="en-US" sz="2700" dirty="0" smtClean="0"/>
              <a:t> </a:t>
            </a:r>
            <a:r>
              <a:rPr lang="en-US" sz="2700" dirty="0" err="1" smtClean="0"/>
              <a:t>occupa</a:t>
            </a:r>
            <a:r>
              <a:rPr lang="en-US" sz="2700" dirty="0" smtClean="0"/>
              <a:t> </a:t>
            </a:r>
            <a:r>
              <a:rPr lang="en-US" sz="2700" dirty="0" err="1" smtClean="0"/>
              <a:t>di</a:t>
            </a:r>
            <a:r>
              <a:rPr lang="en-US" sz="2700" dirty="0" smtClean="0"/>
              <a:t> </a:t>
            </a:r>
            <a:r>
              <a:rPr lang="en-US" sz="2700" dirty="0" err="1" smtClean="0"/>
              <a:t>emettere</a:t>
            </a:r>
            <a:r>
              <a:rPr lang="en-US" sz="2700" dirty="0" smtClean="0"/>
              <a:t> service tickets come </a:t>
            </a:r>
            <a:r>
              <a:rPr lang="en-US" sz="2700" dirty="0" err="1" smtClean="0"/>
              <a:t>servizio</a:t>
            </a:r>
            <a:endParaRPr lang="en-US" sz="2700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Session Key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571588"/>
            <a:ext cx="8229600" cy="50721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 err="1" smtClean="0"/>
              <a:t>Utenti</a:t>
            </a:r>
            <a:r>
              <a:rPr lang="en-US" sz="2600" dirty="0" smtClean="0"/>
              <a:t> e </a:t>
            </a:r>
            <a:r>
              <a:rPr lang="en-US" sz="2600" dirty="0" err="1" smtClean="0"/>
              <a:t>servizi</a:t>
            </a:r>
            <a:r>
              <a:rPr lang="en-US" sz="2600" dirty="0" smtClean="0"/>
              <a:t> </a:t>
            </a:r>
            <a:r>
              <a:rPr lang="en-US" sz="2600" dirty="0" err="1" smtClean="0"/>
              <a:t>condividono</a:t>
            </a:r>
            <a:r>
              <a:rPr lang="en-US" sz="2600" dirty="0" smtClean="0"/>
              <a:t> un </a:t>
            </a:r>
            <a:r>
              <a:rPr lang="en-US" sz="2600" dirty="0" err="1" smtClean="0"/>
              <a:t>segreto</a:t>
            </a:r>
            <a:r>
              <a:rPr lang="en-US" sz="2600" dirty="0" smtClean="0"/>
              <a:t> con </a:t>
            </a:r>
            <a:r>
              <a:rPr lang="en-US" sz="2600" dirty="0" err="1" smtClean="0"/>
              <a:t>il</a:t>
            </a:r>
            <a:r>
              <a:rPr lang="en-US" sz="2600" dirty="0" smtClean="0"/>
              <a:t> KDC</a:t>
            </a:r>
          </a:p>
          <a:p>
            <a:pPr lvl="1" algn="just"/>
            <a:r>
              <a:rPr lang="en-US" sz="2200" dirty="0" smtClean="0"/>
              <a:t>Per </a:t>
            </a:r>
            <a:r>
              <a:rPr lang="en-US" sz="2200" dirty="0" err="1" smtClean="0"/>
              <a:t>gli</a:t>
            </a:r>
            <a:r>
              <a:rPr lang="en-US" sz="2200" dirty="0" smtClean="0"/>
              <a:t> </a:t>
            </a:r>
            <a:r>
              <a:rPr lang="en-US" sz="2200" dirty="0" err="1" smtClean="0"/>
              <a:t>utenti</a:t>
            </a:r>
            <a:r>
              <a:rPr lang="en-US" sz="2200" dirty="0" smtClean="0"/>
              <a:t> è la </a:t>
            </a:r>
            <a:r>
              <a:rPr lang="en-US" sz="2200" dirty="0" err="1" smtClean="0"/>
              <a:t>chiave</a:t>
            </a:r>
            <a:r>
              <a:rPr lang="en-US" sz="2200" dirty="0" smtClean="0"/>
              <a:t> </a:t>
            </a:r>
            <a:r>
              <a:rPr lang="en-US" sz="2200" dirty="0" err="1" smtClean="0"/>
              <a:t>derivata</a:t>
            </a:r>
            <a:r>
              <a:rPr lang="en-US" sz="2200" dirty="0" smtClean="0"/>
              <a:t> </a:t>
            </a:r>
            <a:r>
              <a:rPr lang="en-US" sz="2200" dirty="0" err="1" smtClean="0"/>
              <a:t>dalla</a:t>
            </a:r>
            <a:r>
              <a:rPr lang="en-US" sz="2200" dirty="0" smtClean="0"/>
              <a:t> </a:t>
            </a:r>
            <a:r>
              <a:rPr lang="en-US" sz="2200" dirty="0" err="1" smtClean="0"/>
              <a:t>loro</a:t>
            </a:r>
            <a:r>
              <a:rPr lang="en-US" sz="2200" dirty="0" smtClean="0"/>
              <a:t> password </a:t>
            </a:r>
          </a:p>
          <a:p>
            <a:pPr lvl="1" algn="just"/>
            <a:r>
              <a:rPr lang="en-US" sz="2200" dirty="0" smtClean="0"/>
              <a:t>Per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servizi</a:t>
            </a:r>
            <a:r>
              <a:rPr lang="en-US" sz="2200" dirty="0" smtClean="0"/>
              <a:t> è la </a:t>
            </a:r>
            <a:r>
              <a:rPr lang="en-US" sz="2200" dirty="0" err="1" smtClean="0"/>
              <a:t>loro</a:t>
            </a:r>
            <a:r>
              <a:rPr lang="en-US" sz="2200" dirty="0" smtClean="0"/>
              <a:t> </a:t>
            </a:r>
            <a:r>
              <a:rPr lang="en-US" sz="2200" dirty="0" err="1" smtClean="0"/>
              <a:t>chiave</a:t>
            </a:r>
            <a:r>
              <a:rPr lang="en-US" sz="2200" dirty="0" smtClean="0"/>
              <a:t> </a:t>
            </a:r>
            <a:r>
              <a:rPr lang="en-US" sz="2200" dirty="0" err="1" smtClean="0"/>
              <a:t>segreta</a:t>
            </a:r>
            <a:r>
              <a:rPr lang="en-US" sz="2200" dirty="0" smtClean="0"/>
              <a:t> </a:t>
            </a:r>
          </a:p>
          <a:p>
            <a:pPr lvl="1" algn="just"/>
            <a:r>
              <a:rPr lang="en-US" sz="2200" dirty="0" err="1" smtClean="0"/>
              <a:t>Queste</a:t>
            </a:r>
            <a:r>
              <a:rPr lang="en-US" sz="2200" dirty="0" smtClean="0"/>
              <a:t> </a:t>
            </a:r>
            <a:r>
              <a:rPr lang="en-US" sz="2200" dirty="0" err="1" smtClean="0"/>
              <a:t>chiavi</a:t>
            </a:r>
            <a:r>
              <a:rPr lang="en-US" sz="2200" dirty="0" smtClean="0"/>
              <a:t> </a:t>
            </a:r>
            <a:r>
              <a:rPr lang="en-US" sz="2200" dirty="0" err="1" smtClean="0"/>
              <a:t>sono</a:t>
            </a:r>
            <a:r>
              <a:rPr lang="en-US" sz="2200" dirty="0" smtClean="0"/>
              <a:t> </a:t>
            </a:r>
            <a:r>
              <a:rPr lang="en-US" sz="2200" dirty="0" err="1" smtClean="0"/>
              <a:t>dette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i="1" dirty="0" smtClean="0"/>
              <a:t>long term</a:t>
            </a:r>
            <a:r>
              <a:rPr lang="en-US" sz="2200" dirty="0" smtClean="0"/>
              <a:t>, </a:t>
            </a:r>
            <a:r>
              <a:rPr lang="en-US" sz="2200" dirty="0" err="1" smtClean="0"/>
              <a:t>dato</a:t>
            </a:r>
            <a:r>
              <a:rPr lang="en-US" sz="2200" dirty="0" smtClean="0"/>
              <a:t> </a:t>
            </a:r>
            <a:r>
              <a:rPr lang="en-US" sz="2200" dirty="0" err="1" smtClean="0"/>
              <a:t>che</a:t>
            </a:r>
            <a:r>
              <a:rPr lang="en-US" sz="2200" dirty="0" smtClean="0"/>
              <a:t> non </a:t>
            </a:r>
            <a:r>
              <a:rPr lang="en-US" sz="2200" dirty="0" err="1" smtClean="0"/>
              <a:t>cambiano</a:t>
            </a:r>
            <a:r>
              <a:rPr lang="en-US" sz="2200" dirty="0" smtClean="0"/>
              <a:t> </a:t>
            </a:r>
            <a:r>
              <a:rPr lang="en-US" sz="2200" dirty="0" err="1" smtClean="0"/>
              <a:t>quando</a:t>
            </a:r>
            <a:r>
              <a:rPr lang="en-US" sz="2200" dirty="0" smtClean="0"/>
              <a:t> cambia la </a:t>
            </a:r>
            <a:r>
              <a:rPr lang="en-US" sz="2200" dirty="0" err="1" smtClean="0"/>
              <a:t>sessione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lavoro</a:t>
            </a:r>
            <a:endParaRPr lang="en-US" sz="2200" dirty="0" smtClean="0"/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sz="2400" dirty="0" err="1" smtClean="0"/>
              <a:t>Inoltre</a:t>
            </a:r>
            <a:r>
              <a:rPr lang="en-US" sz="2400" dirty="0" smtClean="0"/>
              <a:t> </a:t>
            </a:r>
            <a:r>
              <a:rPr lang="en-US" sz="2400" dirty="0" err="1" smtClean="0"/>
              <a:t>l’utente</a:t>
            </a:r>
            <a:r>
              <a:rPr lang="en-US" sz="2400" dirty="0" smtClean="0"/>
              <a:t> </a:t>
            </a:r>
            <a:r>
              <a:rPr lang="en-US" sz="2400" dirty="0" err="1" smtClean="0"/>
              <a:t>deve</a:t>
            </a:r>
            <a:r>
              <a:rPr lang="en-US" sz="2400" dirty="0" smtClean="0"/>
              <a:t> </a:t>
            </a:r>
            <a:r>
              <a:rPr lang="en-US" sz="2400" dirty="0" err="1" smtClean="0"/>
              <a:t>condividere</a:t>
            </a:r>
            <a:r>
              <a:rPr lang="en-US" sz="2400" dirty="0" smtClean="0"/>
              <a:t> un </a:t>
            </a:r>
            <a:r>
              <a:rPr lang="en-US" sz="2400" dirty="0" err="1" smtClean="0"/>
              <a:t>segreto</a:t>
            </a:r>
            <a:r>
              <a:rPr lang="en-US" sz="2400" dirty="0" smtClean="0"/>
              <a:t> </a:t>
            </a:r>
            <a:r>
              <a:rPr lang="en-US" sz="2400" dirty="0" err="1" smtClean="0"/>
              <a:t>anche</a:t>
            </a:r>
            <a:r>
              <a:rPr lang="en-US" sz="2400" dirty="0" smtClean="0"/>
              <a:t> con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servizio</a:t>
            </a:r>
            <a:r>
              <a:rPr lang="en-US" sz="2400" dirty="0" smtClean="0"/>
              <a:t>, </a:t>
            </a:r>
            <a:r>
              <a:rPr lang="en-US" sz="2400" dirty="0" err="1" smtClean="0"/>
              <a:t>almeno</a:t>
            </a:r>
            <a:r>
              <a:rPr lang="en-US" sz="2400" dirty="0" smtClean="0"/>
              <a:t> </a:t>
            </a:r>
            <a:r>
              <a:rPr lang="en-US" sz="2400" dirty="0" err="1" smtClean="0"/>
              <a:t>finchè</a:t>
            </a:r>
            <a:r>
              <a:rPr lang="en-US" sz="2400" dirty="0" smtClean="0"/>
              <a:t> </a:t>
            </a:r>
            <a:r>
              <a:rPr lang="en-US" sz="2400" dirty="0" err="1" smtClean="0"/>
              <a:t>l’utente</a:t>
            </a:r>
            <a:r>
              <a:rPr lang="en-US" sz="2400" dirty="0" smtClean="0"/>
              <a:t> ha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sessione</a:t>
            </a:r>
            <a:r>
              <a:rPr lang="en-US" sz="2400" dirty="0" smtClean="0"/>
              <a:t> </a:t>
            </a:r>
            <a:r>
              <a:rPr lang="en-US" sz="2400" dirty="0" err="1" smtClean="0"/>
              <a:t>aperta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un server: </a:t>
            </a:r>
            <a:r>
              <a:rPr lang="en-US" sz="2400" dirty="0" err="1" smtClean="0"/>
              <a:t>questa</a:t>
            </a:r>
            <a:r>
              <a:rPr lang="en-US" sz="2400" dirty="0" smtClean="0"/>
              <a:t> </a:t>
            </a:r>
            <a:r>
              <a:rPr lang="en-US" sz="2400" dirty="0" err="1" smtClean="0"/>
              <a:t>chiave</a:t>
            </a:r>
            <a:r>
              <a:rPr lang="en-US" sz="2400" dirty="0" smtClean="0"/>
              <a:t> </a:t>
            </a:r>
            <a:r>
              <a:rPr lang="en-US" sz="2400" dirty="0" err="1" smtClean="0"/>
              <a:t>generata</a:t>
            </a:r>
            <a:r>
              <a:rPr lang="en-US" sz="2400" dirty="0" smtClean="0"/>
              <a:t> </a:t>
            </a:r>
            <a:r>
              <a:rPr lang="en-US" sz="2400" dirty="0" err="1" smtClean="0"/>
              <a:t>dal</a:t>
            </a:r>
            <a:r>
              <a:rPr lang="en-US" sz="2400" dirty="0" smtClean="0"/>
              <a:t> KDC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un ticket </a:t>
            </a:r>
            <a:r>
              <a:rPr lang="en-US" sz="2400" dirty="0" err="1" smtClean="0"/>
              <a:t>viene</a:t>
            </a:r>
            <a:r>
              <a:rPr lang="en-US" sz="2400" dirty="0" smtClean="0"/>
              <a:t> </a:t>
            </a:r>
            <a:r>
              <a:rPr lang="en-US" sz="2400" dirty="0" err="1" smtClean="0"/>
              <a:t>emesso</a:t>
            </a:r>
            <a:r>
              <a:rPr lang="en-US" sz="2400" dirty="0" smtClean="0"/>
              <a:t>, è </a:t>
            </a:r>
            <a:r>
              <a:rPr lang="en-US" sz="2400" dirty="0" err="1" smtClean="0"/>
              <a:t>detta</a:t>
            </a:r>
            <a:r>
              <a:rPr lang="en-US" sz="2400" dirty="0" smtClean="0"/>
              <a:t> Session Key</a:t>
            </a:r>
          </a:p>
          <a:p>
            <a:pPr lvl="1" algn="just"/>
            <a:r>
              <a:rPr lang="en-US" sz="2000" dirty="0" smtClean="0"/>
              <a:t>La </a:t>
            </a:r>
            <a:r>
              <a:rPr lang="en-US" sz="2000" dirty="0" err="1" smtClean="0"/>
              <a:t>copia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chiave</a:t>
            </a:r>
            <a:r>
              <a:rPr lang="en-US" sz="2000" dirty="0" smtClean="0"/>
              <a:t> per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servizio</a:t>
            </a:r>
            <a:r>
              <a:rPr lang="en-US" sz="2000" dirty="0" smtClean="0"/>
              <a:t> è </a:t>
            </a:r>
            <a:r>
              <a:rPr lang="en-US" sz="2000" dirty="0" err="1" smtClean="0"/>
              <a:t>racchiusa</a:t>
            </a:r>
            <a:r>
              <a:rPr lang="en-US" sz="2000" dirty="0" smtClean="0"/>
              <a:t> </a:t>
            </a:r>
            <a:r>
              <a:rPr lang="en-US" sz="2000" dirty="0" err="1" smtClean="0"/>
              <a:t>dal</a:t>
            </a:r>
            <a:r>
              <a:rPr lang="en-US" sz="2000" dirty="0" smtClean="0"/>
              <a:t> KDC </a:t>
            </a:r>
            <a:r>
              <a:rPr lang="en-US" sz="2000" dirty="0" err="1" smtClean="0"/>
              <a:t>nel</a:t>
            </a:r>
            <a:r>
              <a:rPr lang="en-US" sz="2000" dirty="0" smtClean="0"/>
              <a:t> ticket, </a:t>
            </a:r>
            <a:r>
              <a:rPr lang="en-US" sz="2000" dirty="0" err="1" smtClean="0"/>
              <a:t>mentre</a:t>
            </a:r>
            <a:r>
              <a:rPr lang="en-US" sz="2000" dirty="0" smtClean="0"/>
              <a:t> la </a:t>
            </a:r>
            <a:r>
              <a:rPr lang="en-US" sz="2000" dirty="0" err="1" smtClean="0"/>
              <a:t>copia</a:t>
            </a:r>
            <a:r>
              <a:rPr lang="en-US" sz="2000" dirty="0" smtClean="0"/>
              <a:t> per </a:t>
            </a:r>
            <a:r>
              <a:rPr lang="en-US" sz="2000" dirty="0" err="1" smtClean="0"/>
              <a:t>l’utente</a:t>
            </a:r>
            <a:r>
              <a:rPr lang="en-US" sz="2000" dirty="0" smtClean="0"/>
              <a:t> è </a:t>
            </a:r>
            <a:r>
              <a:rPr lang="en-US" sz="2000" dirty="0" err="1" smtClean="0"/>
              <a:t>incapsulata</a:t>
            </a:r>
            <a:r>
              <a:rPr lang="en-US" sz="2000" dirty="0" smtClean="0"/>
              <a:t> in un </a:t>
            </a:r>
            <a:r>
              <a:rPr lang="en-US" sz="2000" dirty="0" err="1" smtClean="0"/>
              <a:t>pacchetto</a:t>
            </a:r>
            <a:r>
              <a:rPr lang="en-US" sz="2000" dirty="0" smtClean="0"/>
              <a:t> </a:t>
            </a:r>
            <a:r>
              <a:rPr lang="en-US" sz="2000" dirty="0" err="1" smtClean="0"/>
              <a:t>cifrato</a:t>
            </a:r>
            <a:r>
              <a:rPr lang="en-US" sz="2000" dirty="0" smtClean="0"/>
              <a:t> con la user long term key</a:t>
            </a:r>
          </a:p>
          <a:p>
            <a:pPr lvl="1" algn="just"/>
            <a:r>
              <a:rPr lang="en-US" sz="2000" dirty="0" smtClean="0"/>
              <a:t>La </a:t>
            </a:r>
            <a:r>
              <a:rPr lang="en-US" sz="2000" dirty="0" err="1" smtClean="0"/>
              <a:t>chiave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sessione</a:t>
            </a:r>
            <a:r>
              <a:rPr lang="en-US" sz="2000" dirty="0" smtClean="0"/>
              <a:t> </a:t>
            </a:r>
            <a:r>
              <a:rPr lang="en-US" sz="2000" dirty="0" err="1" smtClean="0"/>
              <a:t>gioca</a:t>
            </a:r>
            <a:r>
              <a:rPr lang="en-US" sz="2000" dirty="0" smtClean="0"/>
              <a:t> un </a:t>
            </a:r>
            <a:r>
              <a:rPr lang="en-US" sz="2000" dirty="0" err="1" smtClean="0"/>
              <a:t>ruolo</a:t>
            </a:r>
            <a:r>
              <a:rPr lang="en-US" sz="2000" dirty="0" smtClean="0"/>
              <a:t> </a:t>
            </a:r>
            <a:r>
              <a:rPr lang="en-US" sz="2000" dirty="0" err="1" smtClean="0"/>
              <a:t>essenziale</a:t>
            </a:r>
            <a:r>
              <a:rPr lang="en-US" sz="2000" dirty="0" smtClean="0"/>
              <a:t> </a:t>
            </a:r>
            <a:r>
              <a:rPr lang="en-US" sz="2000" dirty="0" err="1" smtClean="0"/>
              <a:t>nella</a:t>
            </a:r>
            <a:r>
              <a:rPr lang="en-US" sz="2000" dirty="0" smtClean="0"/>
              <a:t> </a:t>
            </a:r>
            <a:r>
              <a:rPr lang="en-US" sz="2000" dirty="0" err="1" smtClean="0"/>
              <a:t>verifica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autenticità</a:t>
            </a:r>
            <a:r>
              <a:rPr lang="en-US" sz="2000" dirty="0" smtClean="0"/>
              <a:t> </a:t>
            </a:r>
            <a:r>
              <a:rPr lang="en-US" sz="2000" dirty="0" err="1" smtClean="0"/>
              <a:t>dell’utente</a:t>
            </a:r>
            <a:endParaRPr lang="en-US" sz="2000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715040"/>
          </a:xfrm>
        </p:spPr>
        <p:txBody>
          <a:bodyPr>
            <a:normAutofit fontScale="62500" lnSpcReduction="20000"/>
          </a:bodyPr>
          <a:lstStyle/>
          <a:p>
            <a:endParaRPr lang="en-US" b="1" dirty="0" smtClean="0"/>
          </a:p>
          <a:p>
            <a:pPr algn="just"/>
            <a:r>
              <a:rPr lang="en-US" dirty="0" err="1" smtClean="0"/>
              <a:t>Sebbene</a:t>
            </a:r>
            <a:r>
              <a:rPr lang="en-US" dirty="0" smtClean="0"/>
              <a:t> lo user principal è in un ticket e solo </a:t>
            </a:r>
            <a:r>
              <a:rPr lang="en-US" dirty="0" err="1" smtClean="0"/>
              <a:t>l’application</a:t>
            </a:r>
            <a:r>
              <a:rPr lang="en-US" dirty="0" smtClean="0"/>
              <a:t> server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estrarlo</a:t>
            </a:r>
            <a:r>
              <a:rPr lang="en-US" dirty="0" smtClean="0"/>
              <a:t> e </a:t>
            </a:r>
            <a:r>
              <a:rPr lang="en-US" dirty="0" err="1" smtClean="0"/>
              <a:t>eventualmente</a:t>
            </a:r>
            <a:r>
              <a:rPr lang="en-US" dirty="0" smtClean="0"/>
              <a:t> </a:t>
            </a:r>
            <a:r>
              <a:rPr lang="en-US" dirty="0" err="1" smtClean="0"/>
              <a:t>gestire</a:t>
            </a:r>
            <a:r>
              <a:rPr lang="en-US" dirty="0" smtClean="0"/>
              <a:t> tale </a:t>
            </a:r>
            <a:r>
              <a:rPr lang="en-US" dirty="0" err="1" smtClean="0"/>
              <a:t>informazione</a:t>
            </a:r>
            <a:r>
              <a:rPr lang="en-US" dirty="0" smtClean="0"/>
              <a:t>, </a:t>
            </a:r>
            <a:r>
              <a:rPr lang="en-US" dirty="0" err="1" smtClean="0"/>
              <a:t>ciò</a:t>
            </a:r>
            <a:r>
              <a:rPr lang="en-US" dirty="0" smtClean="0"/>
              <a:t> non è </a:t>
            </a:r>
            <a:r>
              <a:rPr lang="en-US" dirty="0" err="1" smtClean="0"/>
              <a:t>sufficiente</a:t>
            </a:r>
            <a:r>
              <a:rPr lang="en-US" dirty="0" smtClean="0"/>
              <a:t> a </a:t>
            </a:r>
            <a:r>
              <a:rPr lang="en-US" dirty="0" err="1" smtClean="0"/>
              <a:t>garantire</a:t>
            </a:r>
            <a:r>
              <a:rPr lang="en-US" dirty="0" smtClean="0"/>
              <a:t> </a:t>
            </a:r>
            <a:r>
              <a:rPr lang="en-US" dirty="0" err="1" smtClean="0"/>
              <a:t>l’autenticità</a:t>
            </a:r>
            <a:r>
              <a:rPr lang="en-US" dirty="0" smtClean="0"/>
              <a:t> del client</a:t>
            </a:r>
          </a:p>
          <a:p>
            <a:pPr lvl="1" algn="just"/>
            <a:r>
              <a:rPr lang="en-US" dirty="0" smtClean="0"/>
              <a:t>Un </a:t>
            </a:r>
            <a:r>
              <a:rPr lang="en-US" dirty="0" err="1" smtClean="0"/>
              <a:t>impostore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catturare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ticket </a:t>
            </a:r>
            <a:r>
              <a:rPr lang="en-US" dirty="0" err="1" smtClean="0"/>
              <a:t>quando</a:t>
            </a:r>
            <a:r>
              <a:rPr lang="en-US" dirty="0" smtClean="0"/>
              <a:t> è </a:t>
            </a:r>
            <a:r>
              <a:rPr lang="en-US" dirty="0" err="1" smtClean="0"/>
              <a:t>inviato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un client </a:t>
            </a:r>
            <a:r>
              <a:rPr lang="en-US" dirty="0" err="1" smtClean="0"/>
              <a:t>legittimo</a:t>
            </a:r>
            <a:r>
              <a:rPr lang="en-US" dirty="0" smtClean="0"/>
              <a:t> all’ application server e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inviarlo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un </a:t>
            </a:r>
            <a:r>
              <a:rPr lang="en-US" dirty="0" err="1" smtClean="0"/>
              <a:t>servizio</a:t>
            </a:r>
            <a:endParaRPr lang="en-US" dirty="0" smtClean="0"/>
          </a:p>
          <a:p>
            <a:pPr lvl="1" algn="just"/>
            <a:r>
              <a:rPr lang="en-US" dirty="0" err="1" smtClean="0"/>
              <a:t>Includere</a:t>
            </a:r>
            <a:r>
              <a:rPr lang="en-US" dirty="0" smtClean="0"/>
              <a:t> </a:t>
            </a:r>
            <a:r>
              <a:rPr lang="en-US" dirty="0" err="1" smtClean="0"/>
              <a:t>l’indirizzo</a:t>
            </a:r>
            <a:r>
              <a:rPr lang="en-US" dirty="0" smtClean="0"/>
              <a:t> IP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macchina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cui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usarlo</a:t>
            </a:r>
            <a:r>
              <a:rPr lang="en-US" dirty="0" smtClean="0"/>
              <a:t> non è utile (in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rete</a:t>
            </a:r>
            <a:r>
              <a:rPr lang="en-US" dirty="0" smtClean="0"/>
              <a:t> </a:t>
            </a:r>
            <a:r>
              <a:rPr lang="en-US" dirty="0" err="1" smtClean="0"/>
              <a:t>aperta</a:t>
            </a:r>
            <a:r>
              <a:rPr lang="en-US" dirty="0" smtClean="0"/>
              <a:t> e non </a:t>
            </a:r>
            <a:r>
              <a:rPr lang="en-US" dirty="0" err="1" smtClean="0"/>
              <a:t>sicura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indirizzi</a:t>
            </a:r>
            <a:r>
              <a:rPr lang="en-US" dirty="0" smtClean="0"/>
              <a:t>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falsificati</a:t>
            </a:r>
            <a:r>
              <a:rPr lang="en-US" dirty="0" smtClean="0"/>
              <a:t>!)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Si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sfruttare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fatto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client e </a:t>
            </a:r>
            <a:r>
              <a:rPr lang="en-US" dirty="0" err="1" smtClean="0"/>
              <a:t>il</a:t>
            </a:r>
            <a:r>
              <a:rPr lang="en-US" dirty="0" smtClean="0"/>
              <a:t> server </a:t>
            </a:r>
            <a:r>
              <a:rPr lang="en-US" dirty="0" err="1" smtClean="0"/>
              <a:t>almeno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in </a:t>
            </a:r>
            <a:r>
              <a:rPr lang="en-US" dirty="0" err="1" smtClean="0"/>
              <a:t>comune</a:t>
            </a:r>
            <a:r>
              <a:rPr lang="en-US" dirty="0" smtClean="0"/>
              <a:t> 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(</a:t>
            </a:r>
            <a:r>
              <a:rPr lang="en-US" dirty="0" err="1" smtClean="0"/>
              <a:t>che</a:t>
            </a:r>
            <a:r>
              <a:rPr lang="en-US" dirty="0" smtClean="0"/>
              <a:t> solo </a:t>
            </a:r>
            <a:r>
              <a:rPr lang="en-US" dirty="0" err="1" smtClean="0"/>
              <a:t>loro</a:t>
            </a:r>
            <a:r>
              <a:rPr lang="en-US" dirty="0" smtClean="0"/>
              <a:t> </a:t>
            </a:r>
            <a:r>
              <a:rPr lang="en-US" dirty="0" err="1" smtClean="0"/>
              <a:t>conoscono</a:t>
            </a:r>
            <a:r>
              <a:rPr lang="en-US" dirty="0" smtClean="0"/>
              <a:t>, </a:t>
            </a:r>
            <a:r>
              <a:rPr lang="en-US" dirty="0" err="1" smtClean="0"/>
              <a:t>oltre</a:t>
            </a:r>
            <a:r>
              <a:rPr lang="en-US" dirty="0" smtClean="0"/>
              <a:t> al KDC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l’ha</a:t>
            </a:r>
            <a:r>
              <a:rPr lang="en-US" dirty="0" smtClean="0"/>
              <a:t> </a:t>
            </a:r>
            <a:r>
              <a:rPr lang="en-US" dirty="0" err="1" smtClean="0"/>
              <a:t>generata</a:t>
            </a:r>
            <a:r>
              <a:rPr lang="en-US" dirty="0" smtClean="0"/>
              <a:t>, ma </a:t>
            </a:r>
            <a:r>
              <a:rPr lang="en-US" dirty="0" err="1" smtClean="0"/>
              <a:t>che</a:t>
            </a:r>
            <a:r>
              <a:rPr lang="en-US" dirty="0" smtClean="0"/>
              <a:t> è </a:t>
            </a:r>
            <a:r>
              <a:rPr lang="en-US" dirty="0" err="1" smtClean="0"/>
              <a:t>sicuro</a:t>
            </a:r>
            <a:r>
              <a:rPr lang="en-US" dirty="0" smtClean="0"/>
              <a:t>!)</a:t>
            </a:r>
          </a:p>
          <a:p>
            <a:pPr lvl="1" algn="just"/>
            <a:r>
              <a:rPr lang="en-US" dirty="0" err="1" smtClean="0"/>
              <a:t>insieme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ticket, </a:t>
            </a:r>
            <a:r>
              <a:rPr lang="en-US" dirty="0" err="1" smtClean="0"/>
              <a:t>il</a:t>
            </a:r>
            <a:r>
              <a:rPr lang="en-US" dirty="0" smtClean="0"/>
              <a:t> client </a:t>
            </a:r>
            <a:r>
              <a:rPr lang="en-US" dirty="0" err="1" smtClean="0"/>
              <a:t>aggiunge</a:t>
            </a:r>
            <a:r>
              <a:rPr lang="en-US" dirty="0" smtClean="0"/>
              <a:t> un </a:t>
            </a:r>
            <a:r>
              <a:rPr lang="en-US" dirty="0" err="1" smtClean="0"/>
              <a:t>altro</a:t>
            </a:r>
            <a:r>
              <a:rPr lang="en-US" dirty="0" smtClean="0"/>
              <a:t> </a:t>
            </a:r>
            <a:r>
              <a:rPr lang="en-US" dirty="0" err="1" smtClean="0"/>
              <a:t>pacchetto</a:t>
            </a:r>
            <a:r>
              <a:rPr lang="en-US" dirty="0" smtClean="0"/>
              <a:t> (</a:t>
            </a:r>
            <a:r>
              <a:rPr lang="en-US" dirty="0" err="1" smtClean="0"/>
              <a:t>l’</a:t>
            </a:r>
            <a:r>
              <a:rPr lang="en-US" b="1" dirty="0" err="1" smtClean="0"/>
              <a:t>authenticator</a:t>
            </a:r>
            <a:r>
              <a:rPr lang="en-US" dirty="0" smtClean="0"/>
              <a:t>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lo user principal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timestamp e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cifra</a:t>
            </a:r>
            <a:r>
              <a:rPr lang="en-US" dirty="0" smtClean="0"/>
              <a:t> con 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Il server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, </a:t>
            </a:r>
            <a:r>
              <a:rPr lang="en-US" dirty="0" err="1" smtClean="0"/>
              <a:t>ricevuta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, </a:t>
            </a:r>
            <a:r>
              <a:rPr lang="en-US" dirty="0" err="1" smtClean="0"/>
              <a:t>ricava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ticket, </a:t>
            </a:r>
            <a:r>
              <a:rPr lang="en-US" dirty="0" err="1" smtClean="0"/>
              <a:t>estrae</a:t>
            </a:r>
            <a:r>
              <a:rPr lang="en-US" dirty="0" smtClean="0"/>
              <a:t> la session key e se </a:t>
            </a:r>
            <a:r>
              <a:rPr lang="en-US" dirty="0" err="1" smtClean="0"/>
              <a:t>l’user</a:t>
            </a:r>
            <a:r>
              <a:rPr lang="en-US" dirty="0" smtClean="0"/>
              <a:t> è </a:t>
            </a:r>
            <a:r>
              <a:rPr lang="en-US" dirty="0" err="1" smtClean="0"/>
              <a:t>autentico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decifrare</a:t>
            </a:r>
            <a:r>
              <a:rPr lang="en-US" dirty="0" smtClean="0"/>
              <a:t> </a:t>
            </a:r>
            <a:r>
              <a:rPr lang="en-US" dirty="0" err="1" smtClean="0"/>
              <a:t>l’authenticator</a:t>
            </a:r>
            <a:r>
              <a:rPr lang="en-US" dirty="0" smtClean="0"/>
              <a:t> </a:t>
            </a:r>
            <a:r>
              <a:rPr lang="en-US" dirty="0" err="1" smtClean="0"/>
              <a:t>estraendo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timestamp. Se </a:t>
            </a:r>
            <a:r>
              <a:rPr lang="en-US" dirty="0" err="1" smtClean="0"/>
              <a:t>questo</a:t>
            </a:r>
            <a:r>
              <a:rPr lang="en-US" dirty="0" smtClean="0"/>
              <a:t> è </a:t>
            </a:r>
            <a:r>
              <a:rPr lang="en-US" dirty="0" err="1" smtClean="0"/>
              <a:t>diverso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tempo del server time </a:t>
            </a:r>
            <a:r>
              <a:rPr lang="en-US" dirty="0" err="1" smtClean="0"/>
              <a:t>di</a:t>
            </a:r>
            <a:r>
              <a:rPr lang="en-US" dirty="0" smtClean="0"/>
              <a:t> al max 2 </a:t>
            </a:r>
            <a:r>
              <a:rPr lang="en-US" dirty="0" err="1" smtClean="0"/>
              <a:t>minuti</a:t>
            </a:r>
            <a:r>
              <a:rPr lang="en-US" dirty="0" smtClean="0"/>
              <a:t> (ma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tolleranza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impostare</a:t>
            </a:r>
            <a:r>
              <a:rPr lang="en-US" dirty="0" smtClean="0"/>
              <a:t>) </a:t>
            </a:r>
            <a:r>
              <a:rPr lang="en-US" dirty="0" err="1" smtClean="0"/>
              <a:t>allora</a:t>
            </a:r>
            <a:r>
              <a:rPr lang="en-US" dirty="0" smtClean="0"/>
              <a:t> </a:t>
            </a:r>
            <a:r>
              <a:rPr lang="en-US" dirty="0" err="1" smtClean="0"/>
              <a:t>l’autenticazione</a:t>
            </a:r>
            <a:r>
              <a:rPr lang="en-US" dirty="0" smtClean="0"/>
              <a:t> </a:t>
            </a:r>
            <a:r>
              <a:rPr lang="en-US" dirty="0" err="1" smtClean="0"/>
              <a:t>avviene</a:t>
            </a:r>
            <a:r>
              <a:rPr lang="en-US" dirty="0" smtClean="0"/>
              <a:t> con </a:t>
            </a:r>
            <a:r>
              <a:rPr lang="en-US" dirty="0" err="1" smtClean="0"/>
              <a:t>successo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Replay Cache</a:t>
            </a:r>
          </a:p>
          <a:p>
            <a:pPr lvl="1" algn="just"/>
            <a:r>
              <a:rPr lang="en-US" dirty="0" smtClean="0"/>
              <a:t>Un </a:t>
            </a:r>
            <a:r>
              <a:rPr lang="en-US" dirty="0" err="1" smtClean="0"/>
              <a:t>impostore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venire in </a:t>
            </a:r>
            <a:r>
              <a:rPr lang="en-US" dirty="0" err="1" smtClean="0"/>
              <a:t>possesso</a:t>
            </a:r>
            <a:r>
              <a:rPr lang="en-US" dirty="0" smtClean="0"/>
              <a:t> al tempo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sia</a:t>
            </a:r>
            <a:r>
              <a:rPr lang="en-US" dirty="0" smtClean="0"/>
              <a:t> del ticket </a:t>
            </a:r>
            <a:r>
              <a:rPr lang="en-US" dirty="0" err="1" smtClean="0"/>
              <a:t>che</a:t>
            </a:r>
            <a:r>
              <a:rPr lang="en-US" dirty="0" smtClean="0"/>
              <a:t> dell’ authenticator e </a:t>
            </a:r>
            <a:r>
              <a:rPr lang="en-US" dirty="0" err="1" smtClean="0"/>
              <a:t>usarli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2 </a:t>
            </a:r>
            <a:r>
              <a:rPr lang="en-US" dirty="0" err="1" smtClean="0"/>
              <a:t>minuti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validità</a:t>
            </a:r>
            <a:endParaRPr lang="en-US" dirty="0" smtClean="0"/>
          </a:p>
          <a:p>
            <a:pPr lvl="1" algn="just"/>
            <a:r>
              <a:rPr lang="en-US" dirty="0" smtClean="0"/>
              <a:t>Kerberos 5 introduce a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scopo</a:t>
            </a:r>
            <a:r>
              <a:rPr lang="en-US" dirty="0" smtClean="0"/>
              <a:t> la  Replay Cache </a:t>
            </a:r>
          </a:p>
          <a:p>
            <a:pPr lvl="1" algn="just"/>
            <a:r>
              <a:rPr lang="en-US" dirty="0" err="1" smtClean="0"/>
              <a:t>Nell’application</a:t>
            </a:r>
            <a:r>
              <a:rPr lang="en-US" dirty="0" smtClean="0"/>
              <a:t> servers (e </a:t>
            </a:r>
            <a:r>
              <a:rPr lang="en-US" dirty="0" err="1" smtClean="0"/>
              <a:t>nel</a:t>
            </a:r>
            <a:r>
              <a:rPr lang="en-US" dirty="0" smtClean="0"/>
              <a:t> TGS), </a:t>
            </a:r>
            <a:r>
              <a:rPr lang="en-US" dirty="0" err="1" smtClean="0"/>
              <a:t>c’è</a:t>
            </a:r>
            <a:r>
              <a:rPr lang="en-US" dirty="0" smtClean="0"/>
              <a:t> la </a:t>
            </a:r>
            <a:r>
              <a:rPr lang="en-US" dirty="0" err="1" smtClean="0"/>
              <a:t>possibilità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ricordare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authenticators </a:t>
            </a:r>
            <a:r>
              <a:rPr lang="en-US" dirty="0" err="1" smtClean="0"/>
              <a:t>arrivati</a:t>
            </a:r>
            <a:r>
              <a:rPr lang="en-US" dirty="0" smtClean="0"/>
              <a:t> </a:t>
            </a:r>
            <a:r>
              <a:rPr lang="en-US" dirty="0" err="1" smtClean="0"/>
              <a:t>negli</a:t>
            </a:r>
            <a:r>
              <a:rPr lang="en-US" dirty="0" smtClean="0"/>
              <a:t> </a:t>
            </a:r>
            <a:r>
              <a:rPr lang="en-US" dirty="0" err="1" smtClean="0"/>
              <a:t>ultimi</a:t>
            </a:r>
            <a:r>
              <a:rPr lang="en-US" dirty="0" smtClean="0"/>
              <a:t> 2 </a:t>
            </a:r>
            <a:r>
              <a:rPr lang="en-US" dirty="0" err="1" smtClean="0"/>
              <a:t>minuti</a:t>
            </a:r>
            <a:r>
              <a:rPr lang="en-US" dirty="0" smtClean="0"/>
              <a:t>, e </a:t>
            </a:r>
            <a:r>
              <a:rPr lang="en-US" dirty="0" err="1" smtClean="0"/>
              <a:t>rifiutarli</a:t>
            </a:r>
            <a:r>
              <a:rPr lang="en-US" dirty="0" smtClean="0"/>
              <a:t> se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repliche</a:t>
            </a:r>
            <a:endParaRPr lang="en-US" dirty="0" smtClean="0"/>
          </a:p>
          <a:p>
            <a:pPr lvl="1" algn="just"/>
            <a:r>
              <a:rPr lang="en-US" dirty="0" err="1" smtClean="0"/>
              <a:t>Ciò</a:t>
            </a:r>
            <a:r>
              <a:rPr lang="en-US" dirty="0" smtClean="0"/>
              <a:t> </a:t>
            </a:r>
            <a:r>
              <a:rPr lang="en-US" dirty="0" err="1" smtClean="0"/>
              <a:t>risolve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a </a:t>
            </a:r>
            <a:r>
              <a:rPr lang="en-US" dirty="0" err="1" smtClean="0"/>
              <a:t>patto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l’impostore</a:t>
            </a:r>
            <a:r>
              <a:rPr lang="en-US" dirty="0" smtClean="0"/>
              <a:t> non </a:t>
            </a:r>
            <a:r>
              <a:rPr lang="en-US" dirty="0" err="1" smtClean="0"/>
              <a:t>sia</a:t>
            </a:r>
            <a:r>
              <a:rPr lang="en-US" dirty="0" smtClean="0"/>
              <a:t> </a:t>
            </a:r>
            <a:r>
              <a:rPr lang="en-US" dirty="0" err="1" smtClean="0"/>
              <a:t>così</a:t>
            </a:r>
            <a:r>
              <a:rPr lang="en-US" dirty="0" smtClean="0"/>
              <a:t> </a:t>
            </a:r>
            <a:r>
              <a:rPr lang="en-US" dirty="0" err="1" smtClean="0"/>
              <a:t>furbo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copiare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ticket e </a:t>
            </a:r>
            <a:r>
              <a:rPr lang="en-US" dirty="0" err="1" smtClean="0"/>
              <a:t>l’authenticator</a:t>
            </a:r>
            <a:r>
              <a:rPr lang="en-US" dirty="0" smtClean="0"/>
              <a:t> e </a:t>
            </a:r>
            <a:r>
              <a:rPr lang="en-US" dirty="0" err="1" smtClean="0"/>
              <a:t>farli</a:t>
            </a:r>
            <a:r>
              <a:rPr lang="en-US" dirty="0" smtClean="0"/>
              <a:t> </a:t>
            </a:r>
            <a:r>
              <a:rPr lang="en-US" dirty="0" err="1" smtClean="0"/>
              <a:t>arrivare</a:t>
            </a:r>
            <a:r>
              <a:rPr lang="en-US" dirty="0" smtClean="0"/>
              <a:t> </a:t>
            </a:r>
            <a:r>
              <a:rPr lang="en-US" dirty="0" err="1" smtClean="0"/>
              <a:t>all’application</a:t>
            </a:r>
            <a:r>
              <a:rPr lang="en-US" dirty="0" smtClean="0"/>
              <a:t> server prima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legittima</a:t>
            </a:r>
            <a:endParaRPr lang="en-US" dirty="0" smtClean="0"/>
          </a:p>
          <a:p>
            <a:pPr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Credential Cache</a:t>
            </a:r>
          </a:p>
          <a:p>
            <a:pPr lvl="1" algn="just"/>
            <a:r>
              <a:rPr lang="en-US" dirty="0" smtClean="0"/>
              <a:t>Il client non </a:t>
            </a:r>
            <a:r>
              <a:rPr lang="en-US" dirty="0" err="1" smtClean="0"/>
              <a:t>conserva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la password </a:t>
            </a:r>
            <a:r>
              <a:rPr lang="en-US" dirty="0" err="1" smtClean="0"/>
              <a:t>dell’utente</a:t>
            </a:r>
            <a:r>
              <a:rPr lang="en-US" dirty="0" smtClean="0"/>
              <a:t>, </a:t>
            </a:r>
            <a:r>
              <a:rPr lang="en-US" dirty="0" err="1" smtClean="0"/>
              <a:t>nè</a:t>
            </a:r>
            <a:r>
              <a:rPr lang="en-US" dirty="0" smtClean="0"/>
              <a:t> </a:t>
            </a:r>
            <a:r>
              <a:rPr lang="en-US" dirty="0" err="1" smtClean="0"/>
              <a:t>memorizza</a:t>
            </a:r>
            <a:r>
              <a:rPr lang="en-US" dirty="0" smtClean="0"/>
              <a:t> la secret key </a:t>
            </a:r>
            <a:r>
              <a:rPr lang="en-US" dirty="0" err="1" smtClean="0"/>
              <a:t>ottenuta</a:t>
            </a:r>
            <a:r>
              <a:rPr lang="en-US" dirty="0" smtClean="0"/>
              <a:t> </a:t>
            </a:r>
            <a:r>
              <a:rPr lang="en-US" dirty="0" err="1" smtClean="0"/>
              <a:t>applicando</a:t>
            </a:r>
            <a:r>
              <a:rPr lang="en-US" dirty="0" smtClean="0"/>
              <a:t> string2key.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usate</a:t>
            </a:r>
            <a:r>
              <a:rPr lang="en-US" dirty="0" smtClean="0"/>
              <a:t> solo per </a:t>
            </a:r>
            <a:r>
              <a:rPr lang="en-US" dirty="0" err="1" smtClean="0"/>
              <a:t>decifrare</a:t>
            </a:r>
            <a:r>
              <a:rPr lang="en-US" dirty="0" smtClean="0"/>
              <a:t> le </a:t>
            </a:r>
            <a:r>
              <a:rPr lang="en-US" dirty="0" err="1" smtClean="0"/>
              <a:t>risposte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KDC e </a:t>
            </a:r>
            <a:r>
              <a:rPr lang="en-US" dirty="0" err="1" smtClean="0"/>
              <a:t>immediatamente</a:t>
            </a:r>
            <a:r>
              <a:rPr lang="en-US" dirty="0" smtClean="0"/>
              <a:t> eliminate</a:t>
            </a:r>
          </a:p>
          <a:p>
            <a:pPr lvl="1" algn="just"/>
            <a:r>
              <a:rPr lang="en-US" dirty="0" smtClean="0"/>
              <a:t>Per </a:t>
            </a:r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caratterisctica</a:t>
            </a:r>
            <a:r>
              <a:rPr lang="en-US" dirty="0" smtClean="0"/>
              <a:t> single sign-on (SSO) è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memorizzare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tickets e le relative session key. </a:t>
            </a:r>
            <a:r>
              <a:rPr lang="en-US" dirty="0" err="1" smtClean="0"/>
              <a:t>Queste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memorizzate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"Credential Cache“</a:t>
            </a:r>
          </a:p>
          <a:p>
            <a:pPr lvl="2" algn="just"/>
            <a:r>
              <a:rPr lang="en-US" sz="2900" dirty="0" smtClean="0"/>
              <a:t>dove </a:t>
            </a:r>
            <a:r>
              <a:rPr lang="en-US" sz="2900" dirty="0" err="1" smtClean="0"/>
              <a:t>questa</a:t>
            </a:r>
            <a:r>
              <a:rPr lang="en-US" sz="2900" dirty="0" smtClean="0"/>
              <a:t> cache è </a:t>
            </a:r>
            <a:r>
              <a:rPr lang="en-US" sz="2900" dirty="0" err="1" smtClean="0"/>
              <a:t>posizionata</a:t>
            </a:r>
            <a:r>
              <a:rPr lang="en-US" sz="2900" dirty="0" smtClean="0"/>
              <a:t> non </a:t>
            </a:r>
            <a:r>
              <a:rPr lang="en-US" sz="2900" dirty="0" err="1" smtClean="0"/>
              <a:t>dipende</a:t>
            </a:r>
            <a:r>
              <a:rPr lang="en-US" sz="2900" dirty="0" smtClean="0"/>
              <a:t> </a:t>
            </a:r>
            <a:r>
              <a:rPr lang="en-US" sz="2900" dirty="0" err="1" smtClean="0"/>
              <a:t>dal</a:t>
            </a:r>
            <a:r>
              <a:rPr lang="en-US" sz="2900" dirty="0" smtClean="0"/>
              <a:t> </a:t>
            </a:r>
            <a:r>
              <a:rPr lang="en-US" sz="2900" dirty="0" err="1" smtClean="0"/>
              <a:t>protocollo</a:t>
            </a:r>
            <a:r>
              <a:rPr lang="en-US" sz="2900" dirty="0" smtClean="0"/>
              <a:t> ma </a:t>
            </a:r>
            <a:r>
              <a:rPr lang="en-US" sz="2900" dirty="0" err="1" smtClean="0"/>
              <a:t>varia</a:t>
            </a:r>
            <a:r>
              <a:rPr lang="en-US" sz="2900" dirty="0" smtClean="0"/>
              <a:t> a </a:t>
            </a:r>
            <a:r>
              <a:rPr lang="en-US" sz="2900" dirty="0" err="1" smtClean="0"/>
              <a:t>seconda</a:t>
            </a:r>
            <a:r>
              <a:rPr lang="en-US" sz="2900" dirty="0" smtClean="0"/>
              <a:t>  </a:t>
            </a:r>
            <a:r>
              <a:rPr lang="en-US" sz="2900" dirty="0" err="1" smtClean="0"/>
              <a:t>delle</a:t>
            </a:r>
            <a:r>
              <a:rPr lang="en-US" sz="2900" dirty="0" smtClean="0"/>
              <a:t> </a:t>
            </a:r>
            <a:r>
              <a:rPr lang="en-US" sz="2900" dirty="0" err="1" smtClean="0"/>
              <a:t>implementazioni</a:t>
            </a:r>
            <a:r>
              <a:rPr lang="en-US" sz="2900" dirty="0" smtClean="0"/>
              <a:t> (</a:t>
            </a:r>
            <a:r>
              <a:rPr lang="en-US" sz="2900" dirty="0" err="1" smtClean="0"/>
              <a:t>filesystem</a:t>
            </a:r>
            <a:r>
              <a:rPr lang="en-US" sz="2900" dirty="0" smtClean="0"/>
              <a:t> (MIT and </a:t>
            </a:r>
            <a:r>
              <a:rPr lang="en-US" sz="2900" dirty="0" err="1" smtClean="0"/>
              <a:t>Heimdal</a:t>
            </a:r>
            <a:r>
              <a:rPr lang="en-US" sz="2900" dirty="0" smtClean="0"/>
              <a:t>), in area </a:t>
            </a:r>
            <a:r>
              <a:rPr lang="en-US" sz="2900" dirty="0" err="1" smtClean="0"/>
              <a:t>di</a:t>
            </a:r>
            <a:r>
              <a:rPr lang="en-US" sz="2900" dirty="0" smtClean="0"/>
              <a:t> </a:t>
            </a:r>
            <a:r>
              <a:rPr lang="en-US" sz="2900" dirty="0" err="1" smtClean="0"/>
              <a:t>memoria</a:t>
            </a:r>
            <a:r>
              <a:rPr lang="en-US" sz="2900" dirty="0" smtClean="0"/>
              <a:t> </a:t>
            </a:r>
            <a:r>
              <a:rPr lang="en-US" sz="2900" dirty="0" err="1" smtClean="0"/>
              <a:t>accessibile</a:t>
            </a:r>
            <a:r>
              <a:rPr lang="en-US" sz="2900" dirty="0" smtClean="0"/>
              <a:t> solo al kernel (AFS and Active Directory),…)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Kerberos Operation</a:t>
            </a:r>
            <a:br>
              <a:rPr lang="en-US" b="1" dirty="0" smtClean="0"/>
            </a:b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142984"/>
            <a:ext cx="6511035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Kerberos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Il </a:t>
            </a:r>
            <a:r>
              <a:rPr lang="en-US" b="1" dirty="0" err="1" smtClean="0"/>
              <a:t>protocollo</a:t>
            </a:r>
            <a:r>
              <a:rPr lang="en-US" dirty="0" smtClean="0"/>
              <a:t> Kerberos è </a:t>
            </a:r>
            <a:r>
              <a:rPr lang="en-US" dirty="0" err="1" smtClean="0"/>
              <a:t>pensato</a:t>
            </a:r>
            <a:r>
              <a:rPr lang="en-US" dirty="0" smtClean="0"/>
              <a:t> per </a:t>
            </a:r>
            <a:r>
              <a:rPr lang="en-US" dirty="0" err="1" smtClean="0"/>
              <a:t>offrire</a:t>
            </a:r>
            <a:r>
              <a:rPr lang="en-US" dirty="0" smtClean="0"/>
              <a:t> </a:t>
            </a:r>
            <a:r>
              <a:rPr lang="en-US" dirty="0" err="1" smtClean="0"/>
              <a:t>autenticazione</a:t>
            </a:r>
            <a:r>
              <a:rPr lang="en-US" dirty="0" smtClean="0"/>
              <a:t> </a:t>
            </a:r>
            <a:r>
              <a:rPr lang="en-US" dirty="0" err="1" smtClean="0"/>
              <a:t>affidabile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reti</a:t>
            </a:r>
            <a:r>
              <a:rPr lang="en-US" dirty="0" smtClean="0"/>
              <a:t> </a:t>
            </a:r>
            <a:r>
              <a:rPr lang="en-US" dirty="0" err="1" smtClean="0"/>
              <a:t>aperte</a:t>
            </a:r>
            <a:r>
              <a:rPr lang="en-US" dirty="0" smtClean="0"/>
              <a:t> e non </a:t>
            </a:r>
            <a:r>
              <a:rPr lang="en-US" dirty="0" err="1" smtClean="0"/>
              <a:t>sicure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Non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garantire</a:t>
            </a:r>
            <a:r>
              <a:rPr lang="en-US" dirty="0" smtClean="0"/>
              <a:t> </a:t>
            </a:r>
            <a:r>
              <a:rPr lang="en-US" dirty="0" err="1" smtClean="0"/>
              <a:t>sicurezza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in cui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computer </a:t>
            </a:r>
            <a:r>
              <a:rPr lang="en-US" dirty="0" err="1" smtClean="0"/>
              <a:t>utilizzati</a:t>
            </a:r>
            <a:r>
              <a:rPr lang="en-US" dirty="0" smtClean="0"/>
              <a:t> ad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vulnerabili</a:t>
            </a:r>
            <a:endParaRPr lang="en-US" dirty="0" smtClean="0"/>
          </a:p>
          <a:p>
            <a:pPr lvl="2" algn="just"/>
            <a:r>
              <a:rPr lang="en-US" dirty="0" err="1" smtClean="0"/>
              <a:t>i</a:t>
            </a:r>
            <a:r>
              <a:rPr lang="en-US" dirty="0" smtClean="0"/>
              <a:t> server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autenticazione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server </a:t>
            </a:r>
            <a:r>
              <a:rPr lang="en-US" dirty="0" err="1" smtClean="0"/>
              <a:t>applicativi</a:t>
            </a:r>
            <a:r>
              <a:rPr lang="en-US" dirty="0" smtClean="0"/>
              <a:t> (imap, pop, </a:t>
            </a:r>
            <a:r>
              <a:rPr lang="en-US" dirty="0" err="1" smtClean="0"/>
              <a:t>smtp</a:t>
            </a:r>
            <a:r>
              <a:rPr lang="en-US" dirty="0" smtClean="0"/>
              <a:t>, telnet, ftp, </a:t>
            </a:r>
            <a:r>
              <a:rPr lang="en-US" dirty="0" err="1" smtClean="0"/>
              <a:t>ssh</a:t>
            </a:r>
            <a:r>
              <a:rPr lang="en-US" dirty="0" smtClean="0"/>
              <a:t>, AFS, </a:t>
            </a:r>
            <a:r>
              <a:rPr lang="en-US" dirty="0" err="1" smtClean="0"/>
              <a:t>lpr</a:t>
            </a:r>
            <a:r>
              <a:rPr lang="en-US" dirty="0" smtClean="0"/>
              <a:t>, ...) e  </a:t>
            </a:r>
            <a:r>
              <a:rPr lang="en-US" dirty="0" err="1" smtClean="0"/>
              <a:t>i</a:t>
            </a:r>
            <a:r>
              <a:rPr lang="en-US" dirty="0" smtClean="0"/>
              <a:t> clients </a:t>
            </a:r>
            <a:r>
              <a:rPr lang="en-US" i="1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i="1" dirty="0" err="1" smtClean="0"/>
              <a:t>costantemente</a:t>
            </a:r>
            <a:r>
              <a:rPr lang="en-US" i="1" dirty="0" smtClean="0"/>
              <a:t> </a:t>
            </a:r>
            <a:r>
              <a:rPr lang="en-US" i="1" dirty="0" err="1" smtClean="0"/>
              <a:t>aggiornati</a:t>
            </a:r>
            <a:r>
              <a:rPr lang="en-US" dirty="0" smtClean="0"/>
              <a:t>!</a:t>
            </a:r>
          </a:p>
          <a:p>
            <a:pPr lvl="1" algn="ctr">
              <a:buNone/>
            </a:pPr>
            <a:endParaRPr lang="en-US" b="1" dirty="0" smtClean="0"/>
          </a:p>
          <a:p>
            <a:pPr lvl="1" algn="ctr">
              <a:buNone/>
            </a:pPr>
            <a:r>
              <a:rPr lang="en-US" b="1" dirty="0" smtClean="0"/>
              <a:t>Kerberos è un </a:t>
            </a:r>
            <a:r>
              <a:rPr lang="en-US" b="1" dirty="0" err="1" smtClean="0"/>
              <a:t>protocollo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autenticazione</a:t>
            </a:r>
            <a:r>
              <a:rPr lang="en-US" b="1" dirty="0" smtClean="0"/>
              <a:t> per host </a:t>
            </a:r>
            <a:r>
              <a:rPr lang="en-US" b="1" dirty="0" err="1" smtClean="0"/>
              <a:t>sicuri</a:t>
            </a:r>
            <a:r>
              <a:rPr lang="en-US" b="1" dirty="0" smtClean="0"/>
              <a:t> </a:t>
            </a:r>
            <a:r>
              <a:rPr lang="en-US" b="1" dirty="0" err="1" smtClean="0"/>
              <a:t>su</a:t>
            </a:r>
            <a:r>
              <a:rPr lang="en-US" b="1" dirty="0" smtClean="0"/>
              <a:t> </a:t>
            </a:r>
            <a:r>
              <a:rPr lang="en-US" b="1" dirty="0" err="1" smtClean="0"/>
              <a:t>reti</a:t>
            </a:r>
            <a:r>
              <a:rPr lang="en-US" b="1" dirty="0" smtClean="0"/>
              <a:t> non </a:t>
            </a:r>
            <a:r>
              <a:rPr lang="en-US" b="1" dirty="0" err="1" smtClean="0"/>
              <a:t>sicure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Kerberos</a:t>
            </a:r>
            <a:r>
              <a:rPr lang="it-IT" dirty="0" smtClean="0"/>
              <a:t> v5 </a:t>
            </a:r>
            <a:r>
              <a:rPr lang="it-IT" dirty="0" err="1" smtClean="0"/>
              <a:t>Messages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045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300317"/>
              </p:ext>
            </p:extLst>
          </p:nvPr>
        </p:nvGraphicFramePr>
        <p:xfrm>
          <a:off x="755576" y="839799"/>
          <a:ext cx="7416824" cy="4893457"/>
        </p:xfrm>
        <a:graphic>
          <a:graphicData uri="http://schemas.openxmlformats.org/drawingml/2006/table">
            <a:tbl>
              <a:tblPr/>
              <a:tblGrid>
                <a:gridCol w="3708412"/>
                <a:gridCol w="3708412"/>
              </a:tblGrid>
              <a:tr h="243500">
                <a:tc>
                  <a:txBody>
                    <a:bodyPr/>
                    <a:lstStyle/>
                    <a:p>
                      <a:pPr algn="ctr"/>
                      <a:r>
                        <a:rPr lang="it-IT" sz="1000" dirty="0"/>
                        <a:t>SSL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/>
                        <a:t>Kerberos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</a:tr>
              <a:tr h="2435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Uses</a:t>
                      </a:r>
                      <a:r>
                        <a:rPr lang="it-IT" sz="1400" dirty="0"/>
                        <a:t> public </a:t>
                      </a:r>
                      <a:r>
                        <a:rPr lang="it-IT" sz="1400" dirty="0" err="1"/>
                        <a:t>key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encryption</a:t>
                      </a:r>
                      <a:endParaRPr lang="it-IT" sz="1400" dirty="0"/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Uses</a:t>
                      </a:r>
                      <a:r>
                        <a:rPr lang="it-IT" sz="1400" dirty="0"/>
                        <a:t> private </a:t>
                      </a:r>
                      <a:r>
                        <a:rPr lang="it-IT" sz="1400" dirty="0" err="1"/>
                        <a:t>key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encryption</a:t>
                      </a:r>
                      <a:endParaRPr lang="it-IT" sz="1400" dirty="0"/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  <a:tr h="428063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Is</a:t>
                      </a:r>
                      <a:r>
                        <a:rPr lang="it-IT" sz="1400" dirty="0"/>
                        <a:t> certificate </a:t>
                      </a:r>
                      <a:r>
                        <a:rPr lang="it-IT" sz="1400" dirty="0" err="1"/>
                        <a:t>based</a:t>
                      </a:r>
                      <a:r>
                        <a:rPr lang="it-IT" sz="1400" dirty="0"/>
                        <a:t> (</a:t>
                      </a:r>
                      <a:r>
                        <a:rPr lang="it-IT" sz="1400" dirty="0" err="1"/>
                        <a:t>asynchronous</a:t>
                      </a:r>
                      <a:r>
                        <a:rPr lang="it-IT" sz="1400" dirty="0"/>
                        <a:t>) 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Relies on a trusted third party (synchronous) 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4267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Ideal for secure communications with a large, variable user base that is not known in advance, such as the WWW, because it can be used when one side of the communication does not know a password. 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Ideal for networked environments where all services and users are known in advance. However, authentication and ticket granting services become a bottleneck as network requests increase. 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  <a:tr h="1720005"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Key revocation must be accomplished either by sending revocation certificates to all relevant servers or by having a centralized, available "Revocation Server" against which all certificates would be compared. This removes one of the key benefits of SSL - its independence from trusted third parties. 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Key revocation can be accomplished by disabling a user at the Key Distribution Center. Once again, the extent of an attack is limited to the remaining time on any outstanding tickets. 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71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Certificates sit on a users hard drive (even if they are encrypted) where they are subject to being cracked. 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Passwords reside in users' minds where they are usually not subject to secret attack. (This assumes that users do not write their passwords down.) </a:t>
                      </a:r>
                    </a:p>
                  </a:txBody>
                  <a:tcPr marL="48666" marR="48666" marT="24333" marB="243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0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Messaggi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158" y="1428736"/>
            <a:ext cx="8572560" cy="564357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4200" b="1" dirty="0" smtClean="0"/>
              <a:t>AS_REQ</a:t>
            </a:r>
            <a:r>
              <a:rPr lang="en-US" sz="4200" dirty="0" smtClean="0"/>
              <a:t> è la </a:t>
            </a:r>
            <a:r>
              <a:rPr lang="en-US" sz="4200" dirty="0" err="1" smtClean="0"/>
              <a:t>richiesta</a:t>
            </a:r>
            <a:r>
              <a:rPr lang="en-US" sz="4200" dirty="0" smtClean="0"/>
              <a:t> </a:t>
            </a:r>
            <a:r>
              <a:rPr lang="en-US" sz="4200" dirty="0" err="1" smtClean="0"/>
              <a:t>iniziale</a:t>
            </a:r>
            <a:r>
              <a:rPr lang="en-US" sz="4200" dirty="0" smtClean="0"/>
              <a:t> </a:t>
            </a:r>
            <a:r>
              <a:rPr lang="en-US" sz="4200" dirty="0" err="1" smtClean="0"/>
              <a:t>di</a:t>
            </a:r>
            <a:r>
              <a:rPr lang="en-US" sz="4200" dirty="0" smtClean="0"/>
              <a:t> </a:t>
            </a:r>
            <a:r>
              <a:rPr lang="en-US" sz="4200" dirty="0" err="1" smtClean="0"/>
              <a:t>autenticazione</a:t>
            </a:r>
            <a:r>
              <a:rPr lang="en-US" sz="4200" dirty="0" smtClean="0"/>
              <a:t> (</a:t>
            </a:r>
            <a:r>
              <a:rPr lang="en-US" sz="4200" dirty="0" err="1" smtClean="0"/>
              <a:t>kinit</a:t>
            </a:r>
            <a:r>
              <a:rPr lang="en-US" sz="4200" dirty="0" smtClean="0"/>
              <a:t>)</a:t>
            </a:r>
          </a:p>
          <a:p>
            <a:pPr lvl="1" algn="just"/>
            <a:r>
              <a:rPr lang="en-US" sz="3800" dirty="0" err="1" smtClean="0"/>
              <a:t>Questo</a:t>
            </a:r>
            <a:r>
              <a:rPr lang="en-US" sz="3800" dirty="0" smtClean="0"/>
              <a:t> </a:t>
            </a:r>
            <a:r>
              <a:rPr lang="en-US" sz="3800" dirty="0" err="1" smtClean="0"/>
              <a:t>messaggio</a:t>
            </a:r>
            <a:r>
              <a:rPr lang="en-US" sz="3800" dirty="0" smtClean="0"/>
              <a:t> è </a:t>
            </a:r>
            <a:r>
              <a:rPr lang="en-US" sz="3800" dirty="0" err="1" smtClean="0"/>
              <a:t>diretto</a:t>
            </a:r>
            <a:r>
              <a:rPr lang="en-US" sz="3800" dirty="0" smtClean="0"/>
              <a:t> al </a:t>
            </a:r>
            <a:r>
              <a:rPr lang="en-US" sz="3800" dirty="0" err="1" smtClean="0"/>
              <a:t>componente</a:t>
            </a:r>
            <a:r>
              <a:rPr lang="en-US" sz="3800" dirty="0" smtClean="0"/>
              <a:t> KDC </a:t>
            </a:r>
            <a:r>
              <a:rPr lang="en-US" sz="3800" dirty="0" err="1" smtClean="0"/>
              <a:t>noto</a:t>
            </a:r>
            <a:r>
              <a:rPr lang="en-US" sz="3800" dirty="0" smtClean="0"/>
              <a:t> come Authentication Server (AS) </a:t>
            </a:r>
          </a:p>
          <a:p>
            <a:pPr algn="just"/>
            <a:r>
              <a:rPr lang="en-US" sz="4200" b="1" dirty="0" smtClean="0"/>
              <a:t>AS_REP</a:t>
            </a:r>
            <a:r>
              <a:rPr lang="en-US" sz="4200" dirty="0" smtClean="0"/>
              <a:t> è la </a:t>
            </a:r>
            <a:r>
              <a:rPr lang="en-US" sz="4200" dirty="0" err="1" smtClean="0"/>
              <a:t>risposta</a:t>
            </a:r>
            <a:r>
              <a:rPr lang="en-US" sz="4200" dirty="0" smtClean="0"/>
              <a:t> </a:t>
            </a:r>
            <a:r>
              <a:rPr lang="en-US" sz="4200" dirty="0" err="1" smtClean="0"/>
              <a:t>dell’Authentication</a:t>
            </a:r>
            <a:r>
              <a:rPr lang="en-US" sz="4200" dirty="0" smtClean="0"/>
              <a:t> Server </a:t>
            </a:r>
            <a:r>
              <a:rPr lang="en-US" sz="4200" dirty="0" err="1" smtClean="0"/>
              <a:t>alla</a:t>
            </a:r>
            <a:r>
              <a:rPr lang="en-US" sz="4200" dirty="0" smtClean="0"/>
              <a:t> </a:t>
            </a:r>
            <a:r>
              <a:rPr lang="en-US" sz="4200" dirty="0" err="1" smtClean="0"/>
              <a:t>precedente</a:t>
            </a:r>
            <a:r>
              <a:rPr lang="en-US" sz="4200" dirty="0" smtClean="0"/>
              <a:t> </a:t>
            </a:r>
            <a:r>
              <a:rPr lang="en-US" sz="4200" dirty="0" err="1" smtClean="0"/>
              <a:t>richiesta</a:t>
            </a:r>
            <a:endParaRPr lang="en-US" sz="4200" dirty="0" smtClean="0"/>
          </a:p>
          <a:p>
            <a:pPr lvl="1" algn="just"/>
            <a:r>
              <a:rPr lang="en-US" sz="3800" dirty="0" err="1" smtClean="0"/>
              <a:t>Contiene</a:t>
            </a:r>
            <a:r>
              <a:rPr lang="en-US" sz="3800" dirty="0" smtClean="0"/>
              <a:t> </a:t>
            </a:r>
            <a:r>
              <a:rPr lang="en-US" sz="3800" dirty="0" err="1" smtClean="0"/>
              <a:t>il</a:t>
            </a:r>
            <a:r>
              <a:rPr lang="en-US" sz="3800" dirty="0" smtClean="0"/>
              <a:t> TGT (</a:t>
            </a:r>
            <a:r>
              <a:rPr lang="en-US" sz="3800" dirty="0" err="1" smtClean="0"/>
              <a:t>cifrato</a:t>
            </a:r>
            <a:r>
              <a:rPr lang="en-US" sz="3800" dirty="0" smtClean="0"/>
              <a:t> con la </a:t>
            </a:r>
            <a:r>
              <a:rPr lang="en-US" sz="3800" dirty="0" err="1" smtClean="0"/>
              <a:t>chiave</a:t>
            </a:r>
            <a:r>
              <a:rPr lang="en-US" sz="3800" dirty="0" smtClean="0"/>
              <a:t> </a:t>
            </a:r>
            <a:r>
              <a:rPr lang="en-US" sz="3800" dirty="0" err="1" smtClean="0"/>
              <a:t>segreta</a:t>
            </a:r>
            <a:r>
              <a:rPr lang="en-US" sz="3800" dirty="0" smtClean="0"/>
              <a:t> TGS) e la </a:t>
            </a:r>
            <a:r>
              <a:rPr lang="en-US" sz="3800" dirty="0" err="1" smtClean="0"/>
              <a:t>chiave</a:t>
            </a:r>
            <a:r>
              <a:rPr lang="en-US" sz="3800" dirty="0" smtClean="0"/>
              <a:t> </a:t>
            </a:r>
            <a:r>
              <a:rPr lang="en-US" sz="3800" dirty="0" err="1" smtClean="0"/>
              <a:t>di</a:t>
            </a:r>
            <a:r>
              <a:rPr lang="en-US" sz="3800" dirty="0" smtClean="0"/>
              <a:t> </a:t>
            </a:r>
            <a:r>
              <a:rPr lang="en-US" sz="3800" dirty="0" err="1" smtClean="0"/>
              <a:t>sessione</a:t>
            </a:r>
            <a:r>
              <a:rPr lang="en-US" sz="3800" dirty="0" smtClean="0"/>
              <a:t> (</a:t>
            </a:r>
            <a:r>
              <a:rPr lang="en-US" sz="3800" dirty="0" err="1" smtClean="0"/>
              <a:t>cifrata</a:t>
            </a:r>
            <a:r>
              <a:rPr lang="en-US" sz="3800" dirty="0" smtClean="0"/>
              <a:t> </a:t>
            </a:r>
            <a:r>
              <a:rPr lang="en-US" sz="3800" dirty="0" err="1" smtClean="0"/>
              <a:t>usando</a:t>
            </a:r>
            <a:r>
              <a:rPr lang="en-US" sz="3800" dirty="0" smtClean="0"/>
              <a:t> la secret key </a:t>
            </a:r>
            <a:r>
              <a:rPr lang="en-US" sz="3800" dirty="0" err="1" smtClean="0"/>
              <a:t>dell’utente</a:t>
            </a:r>
            <a:r>
              <a:rPr lang="en-US" sz="3800" dirty="0" smtClean="0"/>
              <a:t> </a:t>
            </a:r>
            <a:r>
              <a:rPr lang="en-US" sz="3800" dirty="0" err="1" smtClean="0"/>
              <a:t>che</a:t>
            </a:r>
            <a:r>
              <a:rPr lang="en-US" sz="3800" dirty="0" smtClean="0"/>
              <a:t> </a:t>
            </a:r>
            <a:r>
              <a:rPr lang="en-US" sz="3800" dirty="0" err="1" smtClean="0"/>
              <a:t>fa</a:t>
            </a:r>
            <a:r>
              <a:rPr lang="en-US" sz="3800" dirty="0" smtClean="0"/>
              <a:t> </a:t>
            </a:r>
            <a:r>
              <a:rPr lang="en-US" sz="3800" dirty="0" err="1" smtClean="0"/>
              <a:t>richiesta</a:t>
            </a:r>
            <a:r>
              <a:rPr lang="en-US" sz="3800" dirty="0" smtClean="0"/>
              <a:t>) </a:t>
            </a:r>
          </a:p>
          <a:p>
            <a:pPr algn="just"/>
            <a:r>
              <a:rPr lang="en-US" sz="4200" b="1" dirty="0" smtClean="0"/>
              <a:t>TGS_REQ</a:t>
            </a:r>
            <a:r>
              <a:rPr lang="en-US" sz="4200" dirty="0" smtClean="0"/>
              <a:t> è la </a:t>
            </a:r>
            <a:r>
              <a:rPr lang="en-US" sz="4200" dirty="0" err="1" smtClean="0"/>
              <a:t>richiesta</a:t>
            </a:r>
            <a:r>
              <a:rPr lang="en-US" sz="4200" dirty="0" smtClean="0"/>
              <a:t> del client al Ticket Granting Server (TGS) per un service ticket </a:t>
            </a:r>
          </a:p>
          <a:p>
            <a:pPr lvl="1" algn="just"/>
            <a:r>
              <a:rPr lang="en-US" sz="3800" dirty="0" err="1" smtClean="0"/>
              <a:t>Questo</a:t>
            </a:r>
            <a:r>
              <a:rPr lang="en-US" sz="3800" dirty="0" smtClean="0"/>
              <a:t> </a:t>
            </a:r>
            <a:r>
              <a:rPr lang="en-US" sz="3800" dirty="0" err="1" smtClean="0"/>
              <a:t>pacchetto</a:t>
            </a:r>
            <a:r>
              <a:rPr lang="en-US" sz="3800" dirty="0" smtClean="0"/>
              <a:t> include </a:t>
            </a:r>
            <a:r>
              <a:rPr lang="en-US" sz="3800" dirty="0" err="1" smtClean="0"/>
              <a:t>il</a:t>
            </a:r>
            <a:r>
              <a:rPr lang="en-US" sz="3800" dirty="0" smtClean="0"/>
              <a:t> TGT </a:t>
            </a:r>
            <a:r>
              <a:rPr lang="en-US" sz="3800" dirty="0" err="1" smtClean="0"/>
              <a:t>ottenuto</a:t>
            </a:r>
            <a:r>
              <a:rPr lang="en-US" sz="3800" dirty="0" smtClean="0"/>
              <a:t> </a:t>
            </a:r>
            <a:r>
              <a:rPr lang="en-US" sz="3800" dirty="0" err="1" smtClean="0"/>
              <a:t>dal</a:t>
            </a:r>
            <a:r>
              <a:rPr lang="en-US" sz="3800" dirty="0" smtClean="0"/>
              <a:t> </a:t>
            </a:r>
            <a:r>
              <a:rPr lang="en-US" sz="3800" dirty="0" err="1" smtClean="0"/>
              <a:t>messaggio</a:t>
            </a:r>
            <a:r>
              <a:rPr lang="en-US" sz="3800" dirty="0" smtClean="0"/>
              <a:t> </a:t>
            </a:r>
            <a:r>
              <a:rPr lang="en-US" sz="3800" dirty="0" err="1" smtClean="0"/>
              <a:t>precedente</a:t>
            </a:r>
            <a:r>
              <a:rPr lang="en-US" sz="3800" dirty="0" smtClean="0"/>
              <a:t> e un  authenticator </a:t>
            </a:r>
            <a:r>
              <a:rPr lang="en-US" sz="3800" dirty="0" err="1" smtClean="0"/>
              <a:t>generato</a:t>
            </a:r>
            <a:r>
              <a:rPr lang="en-US" sz="3800" dirty="0" smtClean="0"/>
              <a:t> </a:t>
            </a:r>
            <a:r>
              <a:rPr lang="en-US" sz="3800" dirty="0" err="1" smtClean="0"/>
              <a:t>dal</a:t>
            </a:r>
            <a:r>
              <a:rPr lang="en-US" sz="3800" dirty="0" smtClean="0"/>
              <a:t> client e </a:t>
            </a:r>
            <a:r>
              <a:rPr lang="en-US" sz="3800" dirty="0" err="1" smtClean="0"/>
              <a:t>cifrato</a:t>
            </a:r>
            <a:r>
              <a:rPr lang="en-US" sz="3800" dirty="0" smtClean="0"/>
              <a:t> con la </a:t>
            </a:r>
            <a:r>
              <a:rPr lang="en-US" sz="3800" dirty="0" err="1" smtClean="0"/>
              <a:t>chiave</a:t>
            </a:r>
            <a:r>
              <a:rPr lang="en-US" sz="3800" dirty="0" smtClean="0"/>
              <a:t> </a:t>
            </a:r>
            <a:r>
              <a:rPr lang="en-US" sz="3800" dirty="0" err="1" smtClean="0"/>
              <a:t>di</a:t>
            </a:r>
            <a:r>
              <a:rPr lang="en-US" sz="3800" dirty="0" smtClean="0"/>
              <a:t> </a:t>
            </a:r>
            <a:r>
              <a:rPr lang="en-US" sz="3800" dirty="0" err="1" smtClean="0"/>
              <a:t>sessione</a:t>
            </a:r>
            <a:endParaRPr lang="en-US" sz="3800" dirty="0" smtClean="0"/>
          </a:p>
          <a:p>
            <a:pPr algn="just"/>
            <a:endParaRPr lang="en-US" sz="4200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Messaggi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158" y="1428736"/>
            <a:ext cx="8572560" cy="564357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4200" b="1" dirty="0" smtClean="0"/>
              <a:t>TGS_REP</a:t>
            </a:r>
            <a:r>
              <a:rPr lang="en-US" sz="4200" dirty="0" smtClean="0"/>
              <a:t> è la </a:t>
            </a:r>
            <a:r>
              <a:rPr lang="en-US" sz="4200" dirty="0" err="1" smtClean="0"/>
              <a:t>risposta</a:t>
            </a:r>
            <a:r>
              <a:rPr lang="en-US" sz="4200" dirty="0" smtClean="0"/>
              <a:t> del Ticket Granting Server </a:t>
            </a:r>
            <a:r>
              <a:rPr lang="en-US" sz="4200" dirty="0" err="1" smtClean="0"/>
              <a:t>alla</a:t>
            </a:r>
            <a:r>
              <a:rPr lang="en-US" sz="4200" dirty="0" smtClean="0"/>
              <a:t> </a:t>
            </a:r>
            <a:r>
              <a:rPr lang="en-US" sz="4200" dirty="0" err="1" smtClean="0"/>
              <a:t>richiesta</a:t>
            </a:r>
            <a:r>
              <a:rPr lang="en-US" sz="4200" dirty="0" smtClean="0"/>
              <a:t> </a:t>
            </a:r>
            <a:r>
              <a:rPr lang="en-US" sz="4200" dirty="0" err="1" smtClean="0"/>
              <a:t>precedente</a:t>
            </a:r>
            <a:endParaRPr lang="en-US" sz="4200" dirty="0" smtClean="0"/>
          </a:p>
          <a:p>
            <a:pPr lvl="1" algn="just"/>
            <a:r>
              <a:rPr lang="en-US" sz="3800" dirty="0" err="1" smtClean="0"/>
              <a:t>Contiene</a:t>
            </a:r>
            <a:r>
              <a:rPr lang="en-US" sz="3800" dirty="0" smtClean="0"/>
              <a:t> </a:t>
            </a:r>
            <a:r>
              <a:rPr lang="en-US" sz="3800" dirty="0" err="1" smtClean="0"/>
              <a:t>il</a:t>
            </a:r>
            <a:r>
              <a:rPr lang="en-US" sz="3800" dirty="0" smtClean="0"/>
              <a:t> service ticket </a:t>
            </a:r>
            <a:r>
              <a:rPr lang="en-US" sz="3800" dirty="0" err="1" smtClean="0"/>
              <a:t>richiesto</a:t>
            </a:r>
            <a:r>
              <a:rPr lang="en-US" sz="3800" dirty="0" smtClean="0"/>
              <a:t> (</a:t>
            </a:r>
            <a:r>
              <a:rPr lang="en-US" sz="3800" dirty="0" err="1" smtClean="0"/>
              <a:t>cifrato</a:t>
            </a:r>
            <a:r>
              <a:rPr lang="en-US" sz="3800" dirty="0" smtClean="0"/>
              <a:t> con la secret key del service) e </a:t>
            </a:r>
            <a:r>
              <a:rPr lang="en-US" sz="3800" dirty="0" err="1" smtClean="0"/>
              <a:t>una</a:t>
            </a:r>
            <a:r>
              <a:rPr lang="en-US" sz="3800" dirty="0" smtClean="0"/>
              <a:t> service session key </a:t>
            </a:r>
            <a:r>
              <a:rPr lang="en-US" sz="3800" dirty="0" err="1" smtClean="0"/>
              <a:t>generata</a:t>
            </a:r>
            <a:r>
              <a:rPr lang="en-US" sz="3800" dirty="0" smtClean="0"/>
              <a:t> </a:t>
            </a:r>
            <a:r>
              <a:rPr lang="en-US" sz="3800" dirty="0" err="1" smtClean="0"/>
              <a:t>dal</a:t>
            </a:r>
            <a:r>
              <a:rPr lang="en-US" sz="3800" dirty="0" smtClean="0"/>
              <a:t> TGS e </a:t>
            </a:r>
            <a:r>
              <a:rPr lang="en-US" sz="3800" dirty="0" err="1" smtClean="0"/>
              <a:t>cifrata</a:t>
            </a:r>
            <a:r>
              <a:rPr lang="en-US" sz="3800" dirty="0" smtClean="0"/>
              <a:t> con la </a:t>
            </a:r>
            <a:r>
              <a:rPr lang="en-US" sz="3800" dirty="0" err="1" smtClean="0"/>
              <a:t>precedente</a:t>
            </a:r>
            <a:r>
              <a:rPr lang="en-US" sz="3800" dirty="0" smtClean="0"/>
              <a:t> session key </a:t>
            </a:r>
            <a:r>
              <a:rPr lang="en-US" sz="3800" dirty="0" err="1" smtClean="0"/>
              <a:t>generata</a:t>
            </a:r>
            <a:r>
              <a:rPr lang="en-US" sz="3800" dirty="0" smtClean="0"/>
              <a:t> </a:t>
            </a:r>
            <a:r>
              <a:rPr lang="en-US" sz="3800" dirty="0" err="1" smtClean="0"/>
              <a:t>dall</a:t>
            </a:r>
            <a:r>
              <a:rPr lang="en-US" sz="3800" dirty="0" smtClean="0"/>
              <a:t>’ AS</a:t>
            </a:r>
          </a:p>
          <a:p>
            <a:pPr algn="just"/>
            <a:r>
              <a:rPr lang="en-US" sz="4200" b="1" dirty="0" smtClean="0"/>
              <a:t>AP_REQ</a:t>
            </a:r>
            <a:r>
              <a:rPr lang="en-US" sz="4200" dirty="0" smtClean="0"/>
              <a:t> è la </a:t>
            </a:r>
            <a:r>
              <a:rPr lang="en-US" sz="4200" dirty="0" err="1" smtClean="0"/>
              <a:t>richiesta</a:t>
            </a:r>
            <a:r>
              <a:rPr lang="en-US" sz="4200" dirty="0" smtClean="0"/>
              <a:t> </a:t>
            </a:r>
            <a:r>
              <a:rPr lang="en-US" sz="4200" dirty="0" err="1" smtClean="0"/>
              <a:t>che</a:t>
            </a:r>
            <a:r>
              <a:rPr lang="en-US" sz="4200" dirty="0" smtClean="0"/>
              <a:t> </a:t>
            </a:r>
            <a:r>
              <a:rPr lang="en-US" sz="4200" dirty="0" err="1" smtClean="0"/>
              <a:t>il</a:t>
            </a:r>
            <a:r>
              <a:rPr lang="en-US" sz="4200" dirty="0" smtClean="0"/>
              <a:t> client </a:t>
            </a:r>
            <a:r>
              <a:rPr lang="en-US" sz="4200" dirty="0" err="1" smtClean="0"/>
              <a:t>invia</a:t>
            </a:r>
            <a:r>
              <a:rPr lang="en-US" sz="4200" dirty="0" smtClean="0"/>
              <a:t> </a:t>
            </a:r>
            <a:r>
              <a:rPr lang="en-US" sz="4200" dirty="0" err="1" smtClean="0"/>
              <a:t>all’application</a:t>
            </a:r>
            <a:r>
              <a:rPr lang="en-US" sz="4200" dirty="0" smtClean="0"/>
              <a:t> server per </a:t>
            </a:r>
            <a:r>
              <a:rPr lang="en-US" sz="4200" dirty="0" err="1" smtClean="0"/>
              <a:t>accedere</a:t>
            </a:r>
            <a:r>
              <a:rPr lang="en-US" sz="4200" dirty="0" smtClean="0"/>
              <a:t> al </a:t>
            </a:r>
            <a:r>
              <a:rPr lang="en-US" sz="4200" dirty="0" err="1" smtClean="0"/>
              <a:t>servizio</a:t>
            </a:r>
            <a:endParaRPr lang="en-US" sz="4200" dirty="0" smtClean="0"/>
          </a:p>
          <a:p>
            <a:pPr lvl="1" algn="just"/>
            <a:r>
              <a:rPr lang="en-US" sz="3800" dirty="0" smtClean="0"/>
              <a:t>I </a:t>
            </a:r>
            <a:r>
              <a:rPr lang="en-US" sz="3800" dirty="0" err="1" smtClean="0"/>
              <a:t>componenti</a:t>
            </a:r>
            <a:r>
              <a:rPr lang="en-US" sz="3800" dirty="0" smtClean="0"/>
              <a:t> </a:t>
            </a:r>
            <a:r>
              <a:rPr lang="en-US" sz="3800" dirty="0" err="1" smtClean="0"/>
              <a:t>sono</a:t>
            </a:r>
            <a:r>
              <a:rPr lang="en-US" sz="3800" dirty="0" smtClean="0"/>
              <a:t> </a:t>
            </a:r>
            <a:r>
              <a:rPr lang="en-US" sz="3800" dirty="0" err="1" smtClean="0"/>
              <a:t>il</a:t>
            </a:r>
            <a:r>
              <a:rPr lang="en-US" sz="3800" dirty="0" smtClean="0"/>
              <a:t> service ticket </a:t>
            </a:r>
            <a:r>
              <a:rPr lang="en-US" sz="3800" dirty="0" err="1" smtClean="0"/>
              <a:t>ottenuto</a:t>
            </a:r>
            <a:r>
              <a:rPr lang="en-US" sz="3800" dirty="0" smtClean="0"/>
              <a:t> </a:t>
            </a:r>
            <a:r>
              <a:rPr lang="en-US" sz="3800" dirty="0" err="1" smtClean="0"/>
              <a:t>dal</a:t>
            </a:r>
            <a:r>
              <a:rPr lang="en-US" sz="3800" dirty="0" smtClean="0"/>
              <a:t> TGS con la </a:t>
            </a:r>
            <a:r>
              <a:rPr lang="en-US" sz="3800" dirty="0" err="1" smtClean="0"/>
              <a:t>risposta</a:t>
            </a:r>
            <a:r>
              <a:rPr lang="en-US" sz="3800" dirty="0" smtClean="0"/>
              <a:t> </a:t>
            </a:r>
            <a:r>
              <a:rPr lang="en-US" sz="3800" dirty="0" err="1" smtClean="0"/>
              <a:t>precedente</a:t>
            </a:r>
            <a:r>
              <a:rPr lang="en-US" sz="3800" dirty="0" smtClean="0"/>
              <a:t> e un authenticator </a:t>
            </a:r>
            <a:r>
              <a:rPr lang="en-US" sz="3800" dirty="0" err="1" smtClean="0"/>
              <a:t>generato</a:t>
            </a:r>
            <a:r>
              <a:rPr lang="en-US" sz="3800" dirty="0" smtClean="0"/>
              <a:t> </a:t>
            </a:r>
            <a:r>
              <a:rPr lang="en-US" sz="3800" dirty="0" err="1" smtClean="0"/>
              <a:t>dal</a:t>
            </a:r>
            <a:r>
              <a:rPr lang="en-US" sz="3800" dirty="0" smtClean="0"/>
              <a:t> client, ma </a:t>
            </a:r>
            <a:r>
              <a:rPr lang="en-US" sz="3800" dirty="0" err="1" smtClean="0"/>
              <a:t>questa</a:t>
            </a:r>
            <a:r>
              <a:rPr lang="en-US" sz="3800" dirty="0" smtClean="0"/>
              <a:t> </a:t>
            </a:r>
            <a:r>
              <a:rPr lang="en-US" sz="3800" dirty="0" err="1" smtClean="0"/>
              <a:t>volta</a:t>
            </a:r>
            <a:r>
              <a:rPr lang="en-US" sz="3800" dirty="0" smtClean="0"/>
              <a:t> </a:t>
            </a:r>
            <a:r>
              <a:rPr lang="en-US" sz="3800" dirty="0" err="1" smtClean="0"/>
              <a:t>cifrato</a:t>
            </a:r>
            <a:r>
              <a:rPr lang="en-US" sz="3800" dirty="0" smtClean="0"/>
              <a:t> </a:t>
            </a:r>
            <a:r>
              <a:rPr lang="en-US" sz="3800" dirty="0" err="1" smtClean="0"/>
              <a:t>usando</a:t>
            </a:r>
            <a:r>
              <a:rPr lang="en-US" sz="3800" dirty="0" smtClean="0"/>
              <a:t> la service session key (</a:t>
            </a:r>
            <a:r>
              <a:rPr lang="en-US" sz="3800" dirty="0" err="1" smtClean="0"/>
              <a:t>generata</a:t>
            </a:r>
            <a:r>
              <a:rPr lang="en-US" sz="3800" dirty="0" smtClean="0"/>
              <a:t> </a:t>
            </a:r>
            <a:r>
              <a:rPr lang="en-US" sz="3800" dirty="0" err="1" smtClean="0"/>
              <a:t>dal</a:t>
            </a:r>
            <a:r>
              <a:rPr lang="en-US" sz="3800" dirty="0" smtClean="0"/>
              <a:t> TGS)</a:t>
            </a:r>
          </a:p>
          <a:p>
            <a:pPr algn="just"/>
            <a:r>
              <a:rPr lang="en-US" sz="4200" b="1" dirty="0" smtClean="0"/>
              <a:t>AP_REP</a:t>
            </a:r>
            <a:r>
              <a:rPr lang="en-US" sz="4200" dirty="0" smtClean="0"/>
              <a:t> è la </a:t>
            </a:r>
            <a:r>
              <a:rPr lang="en-US" sz="4200" dirty="0" err="1" smtClean="0"/>
              <a:t>risposta</a:t>
            </a:r>
            <a:r>
              <a:rPr lang="en-US" sz="4200" dirty="0" smtClean="0"/>
              <a:t> </a:t>
            </a:r>
            <a:r>
              <a:rPr lang="en-US" sz="4200" dirty="0" err="1" smtClean="0"/>
              <a:t>che</a:t>
            </a:r>
            <a:r>
              <a:rPr lang="en-US" sz="4200" dirty="0" smtClean="0"/>
              <a:t> </a:t>
            </a:r>
            <a:r>
              <a:rPr lang="en-US" sz="4200" dirty="0" err="1" smtClean="0"/>
              <a:t>l’application</a:t>
            </a:r>
            <a:r>
              <a:rPr lang="en-US" sz="4200" dirty="0" smtClean="0"/>
              <a:t> server </a:t>
            </a:r>
            <a:r>
              <a:rPr lang="en-US" sz="4200" dirty="0" err="1" smtClean="0"/>
              <a:t>fa</a:t>
            </a:r>
            <a:r>
              <a:rPr lang="en-US" sz="4200" dirty="0" smtClean="0"/>
              <a:t> al client per </a:t>
            </a:r>
            <a:r>
              <a:rPr lang="en-US" sz="4200" dirty="0" err="1" smtClean="0"/>
              <a:t>dimostrare</a:t>
            </a:r>
            <a:r>
              <a:rPr lang="en-US" sz="4200" dirty="0" smtClean="0"/>
              <a:t>  </a:t>
            </a:r>
            <a:r>
              <a:rPr lang="en-US" sz="4200" dirty="0" err="1" smtClean="0"/>
              <a:t>che</a:t>
            </a:r>
            <a:r>
              <a:rPr lang="en-US" sz="4200" dirty="0" smtClean="0"/>
              <a:t> è </a:t>
            </a:r>
            <a:r>
              <a:rPr lang="en-US" sz="4200" dirty="0" err="1" smtClean="0"/>
              <a:t>realmente</a:t>
            </a:r>
            <a:r>
              <a:rPr lang="en-US" sz="4200" dirty="0" smtClean="0"/>
              <a:t> </a:t>
            </a:r>
            <a:r>
              <a:rPr lang="en-US" sz="4200" dirty="0" err="1" smtClean="0"/>
              <a:t>il</a:t>
            </a:r>
            <a:r>
              <a:rPr lang="en-US" sz="4200" dirty="0" smtClean="0"/>
              <a:t> server </a:t>
            </a:r>
            <a:r>
              <a:rPr lang="en-US" sz="4200" dirty="0" err="1" smtClean="0"/>
              <a:t>che</a:t>
            </a:r>
            <a:r>
              <a:rPr lang="en-US" sz="4200" dirty="0" smtClean="0"/>
              <a:t> </a:t>
            </a:r>
            <a:r>
              <a:rPr lang="en-US" sz="4200" dirty="0" err="1" smtClean="0"/>
              <a:t>il</a:t>
            </a:r>
            <a:r>
              <a:rPr lang="en-US" sz="4200" dirty="0" smtClean="0"/>
              <a:t> client </a:t>
            </a:r>
            <a:r>
              <a:rPr lang="en-US" sz="4200" dirty="0" err="1" smtClean="0"/>
              <a:t>si</a:t>
            </a:r>
            <a:r>
              <a:rPr lang="en-US" sz="4200" dirty="0" smtClean="0"/>
              <a:t> </a:t>
            </a:r>
            <a:r>
              <a:rPr lang="en-US" sz="4200" dirty="0" err="1" smtClean="0"/>
              <a:t>aspetta</a:t>
            </a:r>
            <a:endParaRPr lang="en-US" sz="4200" dirty="0" smtClean="0"/>
          </a:p>
          <a:p>
            <a:pPr lvl="1" algn="just"/>
            <a:r>
              <a:rPr lang="en-US" sz="3800" dirty="0" err="1" smtClean="0"/>
              <a:t>Questo</a:t>
            </a:r>
            <a:r>
              <a:rPr lang="en-US" sz="3800" dirty="0" smtClean="0"/>
              <a:t> </a:t>
            </a:r>
            <a:r>
              <a:rPr lang="en-US" sz="3800" dirty="0" err="1" smtClean="0"/>
              <a:t>pacchetto</a:t>
            </a:r>
            <a:r>
              <a:rPr lang="en-US" sz="3800" dirty="0" smtClean="0"/>
              <a:t> non è </a:t>
            </a:r>
            <a:r>
              <a:rPr lang="en-US" sz="3800" dirty="0" err="1" smtClean="0"/>
              <a:t>sempre</a:t>
            </a:r>
            <a:r>
              <a:rPr lang="en-US" sz="3800" dirty="0" smtClean="0"/>
              <a:t> </a:t>
            </a:r>
            <a:r>
              <a:rPr lang="en-US" sz="3800" dirty="0" err="1" smtClean="0"/>
              <a:t>richiesto</a:t>
            </a:r>
            <a:r>
              <a:rPr lang="en-US" sz="3800" dirty="0" smtClean="0"/>
              <a:t>. Il client lo </a:t>
            </a:r>
            <a:r>
              <a:rPr lang="en-US" sz="3800" dirty="0" err="1" smtClean="0"/>
              <a:t>richiede</a:t>
            </a:r>
            <a:r>
              <a:rPr lang="en-US" sz="3800" dirty="0" smtClean="0"/>
              <a:t> al server solo </a:t>
            </a:r>
            <a:r>
              <a:rPr lang="en-US" sz="3800" dirty="0" err="1" smtClean="0"/>
              <a:t>nel</a:t>
            </a:r>
            <a:r>
              <a:rPr lang="en-US" sz="3800" dirty="0" smtClean="0"/>
              <a:t> </a:t>
            </a:r>
            <a:r>
              <a:rPr lang="en-US" sz="3800" dirty="0" err="1" smtClean="0"/>
              <a:t>caso</a:t>
            </a:r>
            <a:r>
              <a:rPr lang="en-US" sz="3800" dirty="0" smtClean="0"/>
              <a:t> </a:t>
            </a:r>
            <a:r>
              <a:rPr lang="en-US" sz="3800" dirty="0" err="1" smtClean="0"/>
              <a:t>si</a:t>
            </a:r>
            <a:r>
              <a:rPr lang="en-US" sz="3800" dirty="0" smtClean="0"/>
              <a:t> mutual authentication.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Authentication Server Request (AS_REQ)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4282" y="1928802"/>
            <a:ext cx="8472518" cy="435771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autenticazione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Il client (</a:t>
            </a:r>
            <a:r>
              <a:rPr lang="en-US" dirty="0" err="1" smtClean="0"/>
              <a:t>kinit</a:t>
            </a:r>
            <a:r>
              <a:rPr lang="en-US" dirty="0" smtClean="0"/>
              <a:t>) </a:t>
            </a:r>
            <a:r>
              <a:rPr lang="en-US" dirty="0" err="1" smtClean="0"/>
              <a:t>richiede</a:t>
            </a:r>
            <a:r>
              <a:rPr lang="en-US" dirty="0" smtClean="0"/>
              <a:t> al KDC (AS) un Ticket Granting Ticket. La </a:t>
            </a:r>
            <a:r>
              <a:rPr lang="en-US" dirty="0" err="1" smtClean="0"/>
              <a:t>richiesta</a:t>
            </a:r>
            <a:r>
              <a:rPr lang="en-US" dirty="0" smtClean="0"/>
              <a:t> è </a:t>
            </a:r>
            <a:r>
              <a:rPr lang="en-US" dirty="0" err="1" smtClean="0"/>
              <a:t>completamente</a:t>
            </a:r>
            <a:r>
              <a:rPr lang="en-US" dirty="0" smtClean="0"/>
              <a:t> non </a:t>
            </a:r>
            <a:r>
              <a:rPr lang="en-US" dirty="0" err="1" smtClean="0"/>
              <a:t>cifrata</a:t>
            </a:r>
            <a:r>
              <a:rPr lang="en-US" dirty="0" smtClean="0"/>
              <a:t>: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>
              <a:buNone/>
            </a:pP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AS_REQ=(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2100" baseline="-25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,Principal</a:t>
            </a:r>
            <a:r>
              <a:rPr lang="en-US" sz="21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,IP_list,Lifetime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/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2300" baseline="-25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600" dirty="0" smtClean="0"/>
              <a:t> è </a:t>
            </a:r>
            <a:r>
              <a:rPr lang="en-US" sz="2600" dirty="0" err="1" smtClean="0"/>
              <a:t>il</a:t>
            </a:r>
            <a:r>
              <a:rPr lang="en-US" sz="2600" dirty="0" smtClean="0"/>
              <a:t> principal </a:t>
            </a:r>
            <a:r>
              <a:rPr lang="en-US" sz="2600" dirty="0" err="1" smtClean="0"/>
              <a:t>associato</a:t>
            </a:r>
            <a:r>
              <a:rPr lang="en-US" sz="2600" dirty="0" smtClean="0"/>
              <a:t> </a:t>
            </a:r>
            <a:r>
              <a:rPr lang="en-US" sz="2600" dirty="0" err="1" smtClean="0"/>
              <a:t>all’utente</a:t>
            </a:r>
            <a:r>
              <a:rPr lang="en-US" sz="2600" dirty="0" smtClean="0"/>
              <a:t>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cerca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autenticarsi</a:t>
            </a:r>
            <a:r>
              <a:rPr lang="en-US" sz="2600" dirty="0" smtClean="0"/>
              <a:t> (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pippo@EXAMPLE.COM</a:t>
            </a:r>
            <a:r>
              <a:rPr lang="en-US" sz="2600" dirty="0" smtClean="0"/>
              <a:t>)</a:t>
            </a:r>
          </a:p>
          <a:p>
            <a:pPr lvl="1" algn="just"/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23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600" dirty="0" smtClean="0"/>
              <a:t> è </a:t>
            </a:r>
            <a:r>
              <a:rPr lang="en-US" sz="2600" dirty="0" err="1" smtClean="0"/>
              <a:t>il</a:t>
            </a:r>
            <a:r>
              <a:rPr lang="en-US" sz="2600" dirty="0" smtClean="0"/>
              <a:t> principal </a:t>
            </a:r>
            <a:r>
              <a:rPr lang="en-US" sz="2600" dirty="0" err="1" smtClean="0"/>
              <a:t>associato</a:t>
            </a:r>
            <a:r>
              <a:rPr lang="en-US" sz="2600" dirty="0" smtClean="0"/>
              <a:t> al </a:t>
            </a:r>
            <a:r>
              <a:rPr lang="en-US" sz="2600" dirty="0" err="1" smtClean="0"/>
              <a:t>servizio</a:t>
            </a:r>
            <a:r>
              <a:rPr lang="en-US" sz="2600" dirty="0" smtClean="0"/>
              <a:t>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il</a:t>
            </a:r>
            <a:r>
              <a:rPr lang="en-US" sz="2600" dirty="0" smtClean="0"/>
              <a:t> ticket </a:t>
            </a:r>
            <a:r>
              <a:rPr lang="en-US" sz="2600" dirty="0" err="1" smtClean="0"/>
              <a:t>chiede</a:t>
            </a:r>
            <a:r>
              <a:rPr lang="en-US" sz="2600" dirty="0" smtClean="0"/>
              <a:t> e </a:t>
            </a:r>
            <a:r>
              <a:rPr lang="en-US" sz="2600" dirty="0" err="1" smtClean="0"/>
              <a:t>quindi</a:t>
            </a:r>
            <a:r>
              <a:rPr lang="en-US" sz="2600" dirty="0" smtClean="0"/>
              <a:t> è la </a:t>
            </a:r>
            <a:r>
              <a:rPr lang="en-US" sz="2600" dirty="0" err="1" smtClean="0"/>
              <a:t>stringa</a:t>
            </a:r>
            <a:r>
              <a:rPr lang="en-US" sz="2600" dirty="0" smtClean="0"/>
              <a:t> "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/REALM@REALM</a:t>
            </a:r>
            <a:r>
              <a:rPr lang="en-US" sz="2600" dirty="0" smtClean="0"/>
              <a:t>" </a:t>
            </a:r>
          </a:p>
          <a:p>
            <a:pPr lvl="1" algn="just"/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IP_list</a:t>
            </a:r>
            <a:r>
              <a:rPr lang="en-US" sz="2600" dirty="0" smtClean="0"/>
              <a:t> è la </a:t>
            </a:r>
            <a:r>
              <a:rPr lang="en-US" sz="2600" dirty="0" err="1" smtClean="0"/>
              <a:t>lista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indirizzi</a:t>
            </a:r>
            <a:r>
              <a:rPr lang="en-US" sz="2600" dirty="0" smtClean="0"/>
              <a:t>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indicano</a:t>
            </a:r>
            <a:r>
              <a:rPr lang="en-US" sz="2600" dirty="0" smtClean="0"/>
              <a:t> </a:t>
            </a:r>
            <a:r>
              <a:rPr lang="en-US" sz="2600" dirty="0" err="1" smtClean="0"/>
              <a:t>l’host</a:t>
            </a:r>
            <a:r>
              <a:rPr lang="en-US" sz="2600" dirty="0" smtClean="0"/>
              <a:t> dove è </a:t>
            </a:r>
            <a:r>
              <a:rPr lang="en-US" sz="2600" dirty="0" err="1" smtClean="0"/>
              <a:t>possibile</a:t>
            </a:r>
            <a:r>
              <a:rPr lang="en-US" sz="2600" dirty="0" smtClean="0"/>
              <a:t> </a:t>
            </a:r>
            <a:r>
              <a:rPr lang="en-US" sz="2600" dirty="0" err="1" smtClean="0"/>
              <a:t>usare</a:t>
            </a:r>
            <a:r>
              <a:rPr lang="en-US" sz="2600" dirty="0" smtClean="0"/>
              <a:t> </a:t>
            </a:r>
            <a:r>
              <a:rPr lang="en-US" sz="2600" dirty="0" err="1" smtClean="0"/>
              <a:t>il</a:t>
            </a:r>
            <a:r>
              <a:rPr lang="en-US" sz="2600" dirty="0" smtClean="0"/>
              <a:t> ticket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sarà</a:t>
            </a:r>
            <a:r>
              <a:rPr lang="en-US" sz="2600" dirty="0" smtClean="0"/>
              <a:t> </a:t>
            </a:r>
            <a:r>
              <a:rPr lang="en-US" sz="2600" dirty="0" err="1" smtClean="0"/>
              <a:t>emesso</a:t>
            </a:r>
            <a:endParaRPr lang="en-US" sz="2600" dirty="0" smtClean="0"/>
          </a:p>
          <a:p>
            <a:pPr lvl="1" algn="just"/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Lifetime</a:t>
            </a:r>
            <a:r>
              <a:rPr lang="en-US" sz="2300" dirty="0" smtClean="0"/>
              <a:t> </a:t>
            </a:r>
            <a:r>
              <a:rPr lang="en-US" sz="2600" dirty="0" smtClean="0"/>
              <a:t>è la </a:t>
            </a:r>
            <a:r>
              <a:rPr lang="en-US" sz="2600" dirty="0" err="1" smtClean="0"/>
              <a:t>validità</a:t>
            </a:r>
            <a:r>
              <a:rPr lang="en-US" sz="2600" dirty="0" smtClean="0"/>
              <a:t> </a:t>
            </a:r>
            <a:r>
              <a:rPr lang="en-US" sz="2600" dirty="0" err="1" smtClean="0"/>
              <a:t>massima</a:t>
            </a:r>
            <a:r>
              <a:rPr lang="en-US" sz="2600" dirty="0" smtClean="0"/>
              <a:t> (</a:t>
            </a:r>
            <a:r>
              <a:rPr lang="en-US" sz="2600" dirty="0" err="1" smtClean="0"/>
              <a:t>richiesta</a:t>
            </a:r>
            <a:r>
              <a:rPr lang="en-US" sz="2600" dirty="0" smtClean="0"/>
              <a:t>) per </a:t>
            </a:r>
            <a:r>
              <a:rPr lang="en-US" sz="2600" dirty="0" err="1" smtClean="0"/>
              <a:t>il</a:t>
            </a:r>
            <a:r>
              <a:rPr lang="en-US" sz="2600" dirty="0" smtClean="0"/>
              <a:t> ticket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deve</a:t>
            </a:r>
            <a:r>
              <a:rPr lang="en-US" sz="2600" dirty="0" smtClean="0"/>
              <a:t> </a:t>
            </a:r>
            <a:r>
              <a:rPr lang="en-US" sz="2600" dirty="0" err="1" smtClean="0"/>
              <a:t>essere</a:t>
            </a:r>
            <a:r>
              <a:rPr lang="en-US" sz="2600" dirty="0" smtClean="0"/>
              <a:t> </a:t>
            </a:r>
            <a:r>
              <a:rPr lang="en-US" sz="2600" dirty="0" err="1" smtClean="0"/>
              <a:t>emesso</a:t>
            </a:r>
            <a:endParaRPr lang="en-US" sz="2600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Authentication Server Reply </a:t>
            </a:r>
            <a:br>
              <a:rPr lang="en-US" b="1" dirty="0" smtClean="0"/>
            </a:br>
            <a:r>
              <a:rPr lang="en-US" b="1" dirty="0" smtClean="0"/>
              <a:t>(AS_REP)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554357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arriva</a:t>
            </a:r>
            <a:r>
              <a:rPr lang="en-US" dirty="0" smtClean="0"/>
              <a:t> la </a:t>
            </a:r>
            <a:r>
              <a:rPr lang="en-US" dirty="0" err="1" smtClean="0"/>
              <a:t>precedente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, </a:t>
            </a:r>
            <a:r>
              <a:rPr lang="en-US" dirty="0" err="1" smtClean="0"/>
              <a:t>l’AS</a:t>
            </a:r>
            <a:r>
              <a:rPr lang="en-US" dirty="0" smtClean="0"/>
              <a:t> </a:t>
            </a:r>
            <a:r>
              <a:rPr lang="en-US" dirty="0" err="1" smtClean="0"/>
              <a:t>verifica</a:t>
            </a:r>
            <a:r>
              <a:rPr lang="en-US" dirty="0" smtClean="0"/>
              <a:t> se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dirty="0" smtClean="0"/>
              <a:t> e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/>
              <a:t>esistono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database del  KDC </a:t>
            </a:r>
          </a:p>
          <a:p>
            <a:pPr algn="just"/>
            <a:r>
              <a:rPr lang="en-US" dirty="0" smtClean="0"/>
              <a:t>Se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due non </a:t>
            </a:r>
            <a:r>
              <a:rPr lang="en-US" dirty="0" err="1" smtClean="0"/>
              <a:t>esiste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inviato</a:t>
            </a:r>
            <a:r>
              <a:rPr lang="en-US" dirty="0" smtClean="0"/>
              <a:t> un </a:t>
            </a:r>
            <a:r>
              <a:rPr lang="en-US" dirty="0" err="1" smtClean="0"/>
              <a:t>messaggio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errore</a:t>
            </a:r>
            <a:r>
              <a:rPr lang="en-US" dirty="0" smtClean="0"/>
              <a:t> al client</a:t>
            </a:r>
          </a:p>
          <a:p>
            <a:pPr algn="just"/>
            <a:r>
              <a:rPr lang="en-US" dirty="0" err="1" smtClean="0"/>
              <a:t>Altrimenti</a:t>
            </a:r>
            <a:r>
              <a:rPr lang="en-US" dirty="0" smtClean="0"/>
              <a:t> </a:t>
            </a:r>
            <a:r>
              <a:rPr lang="en-US" dirty="0" err="1" smtClean="0"/>
              <a:t>l’Authentication</a:t>
            </a:r>
            <a:r>
              <a:rPr lang="en-US" dirty="0" smtClean="0"/>
              <a:t> Server </a:t>
            </a:r>
            <a:r>
              <a:rPr lang="en-US" dirty="0" err="1" smtClean="0"/>
              <a:t>processa</a:t>
            </a:r>
            <a:r>
              <a:rPr lang="en-US" dirty="0" smtClean="0"/>
              <a:t> la replica come segue:</a:t>
            </a:r>
          </a:p>
          <a:p>
            <a:pPr marL="971550" lvl="1" indent="-457200" algn="just">
              <a:buFont typeface="+mj-lt"/>
              <a:buAutoNum type="arabicPeriod"/>
            </a:pPr>
            <a:r>
              <a:rPr lang="en-US" sz="2900" dirty="0" err="1" smtClean="0"/>
              <a:t>Crea</a:t>
            </a:r>
            <a:r>
              <a:rPr lang="en-US" sz="2900" dirty="0" smtClean="0"/>
              <a:t> in </a:t>
            </a:r>
            <a:r>
              <a:rPr lang="en-US" sz="2900" dirty="0" err="1" smtClean="0"/>
              <a:t>modo</a:t>
            </a:r>
            <a:r>
              <a:rPr lang="en-US" sz="2900" dirty="0" smtClean="0"/>
              <a:t> random </a:t>
            </a:r>
            <a:r>
              <a:rPr lang="en-US" sz="2900" dirty="0" err="1" smtClean="0"/>
              <a:t>una</a:t>
            </a:r>
            <a:r>
              <a:rPr lang="en-US" sz="2900" dirty="0" smtClean="0"/>
              <a:t> session key </a:t>
            </a:r>
            <a:r>
              <a:rPr lang="en-US" sz="2900" dirty="0" err="1" smtClean="0"/>
              <a:t>che</a:t>
            </a:r>
            <a:r>
              <a:rPr lang="en-US" sz="2900" dirty="0" smtClean="0"/>
              <a:t> (</a:t>
            </a:r>
            <a:r>
              <a:rPr lang="en-US" sz="2900" dirty="0" err="1" smtClean="0"/>
              <a:t>il</a:t>
            </a:r>
            <a:r>
              <a:rPr lang="en-US" sz="2900" dirty="0" smtClean="0"/>
              <a:t> </a:t>
            </a:r>
            <a:r>
              <a:rPr lang="en-US" sz="2900" dirty="0" err="1" smtClean="0"/>
              <a:t>segreto</a:t>
            </a:r>
            <a:r>
              <a:rPr lang="en-US" sz="2900" dirty="0" smtClean="0"/>
              <a:t> </a:t>
            </a:r>
            <a:r>
              <a:rPr lang="en-US" sz="2900" dirty="0" err="1" smtClean="0"/>
              <a:t>tra</a:t>
            </a:r>
            <a:r>
              <a:rPr lang="en-US" sz="2900" dirty="0" smtClean="0"/>
              <a:t> </a:t>
            </a:r>
            <a:r>
              <a:rPr lang="en-US" sz="2900" dirty="0" err="1" smtClean="0"/>
              <a:t>il</a:t>
            </a:r>
            <a:r>
              <a:rPr lang="en-US" sz="2900" dirty="0" smtClean="0"/>
              <a:t> client e </a:t>
            </a:r>
            <a:r>
              <a:rPr lang="en-US" sz="2900" dirty="0" err="1" smtClean="0"/>
              <a:t>il</a:t>
            </a:r>
            <a:r>
              <a:rPr lang="en-US" sz="2900" dirty="0" smtClean="0"/>
              <a:t> TGS,  </a:t>
            </a:r>
            <a:r>
              <a:rPr lang="en-US" sz="2900" b="1" dirty="0" smtClean="0"/>
              <a:t>SK</a:t>
            </a:r>
            <a:r>
              <a:rPr lang="en-US" sz="2900" b="1" baseline="-25000" dirty="0" smtClean="0"/>
              <a:t>TGS</a:t>
            </a:r>
            <a:r>
              <a:rPr lang="en-US" sz="2900" b="1" dirty="0" smtClean="0"/>
              <a:t> </a:t>
            </a:r>
            <a:r>
              <a:rPr lang="en-US" sz="2900" dirty="0" smtClean="0"/>
              <a:t>)</a:t>
            </a:r>
          </a:p>
          <a:p>
            <a:pPr marL="971550" lvl="1" indent="-457200" algn="just">
              <a:buFont typeface="+mj-lt"/>
              <a:buAutoNum type="arabicPeriod"/>
            </a:pPr>
            <a:r>
              <a:rPr lang="en-US" sz="2900" dirty="0" err="1" smtClean="0"/>
              <a:t>Crea</a:t>
            </a:r>
            <a:r>
              <a:rPr lang="en-US" sz="2900" dirty="0" smtClean="0"/>
              <a:t> </a:t>
            </a:r>
            <a:r>
              <a:rPr lang="en-US" sz="2900" dirty="0" err="1" smtClean="0"/>
              <a:t>il</a:t>
            </a:r>
            <a:r>
              <a:rPr lang="en-US" sz="2900" dirty="0" smtClean="0"/>
              <a:t> Ticket Granting Ticket </a:t>
            </a:r>
            <a:r>
              <a:rPr lang="en-US" sz="2900" dirty="0" err="1" smtClean="0"/>
              <a:t>inserendovi</a:t>
            </a:r>
            <a:r>
              <a:rPr lang="en-US" sz="2900" dirty="0" smtClean="0"/>
              <a:t> </a:t>
            </a:r>
            <a:r>
              <a:rPr lang="en-US" sz="2900" dirty="0" err="1" smtClean="0"/>
              <a:t>il</a:t>
            </a:r>
            <a:r>
              <a:rPr lang="en-US" sz="2900" dirty="0" smtClean="0"/>
              <a:t> principal </a:t>
            </a:r>
            <a:r>
              <a:rPr lang="en-US" sz="2900" dirty="0" err="1" smtClean="0"/>
              <a:t>dell’utente</a:t>
            </a:r>
            <a:r>
              <a:rPr lang="en-US" sz="2900" dirty="0" smtClean="0"/>
              <a:t> </a:t>
            </a:r>
            <a:r>
              <a:rPr lang="en-US" sz="2900" dirty="0" err="1" smtClean="0"/>
              <a:t>richiedente</a:t>
            </a:r>
            <a:r>
              <a:rPr lang="en-US" sz="2900" dirty="0" smtClean="0"/>
              <a:t>, </a:t>
            </a:r>
            <a:r>
              <a:rPr lang="en-US" sz="2900" dirty="0" err="1" smtClean="0"/>
              <a:t>il</a:t>
            </a:r>
            <a:r>
              <a:rPr lang="en-US" sz="2900" dirty="0" smtClean="0"/>
              <a:t> service principal (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/REALM@REALM</a:t>
            </a:r>
            <a:r>
              <a:rPr lang="en-US" sz="2900" dirty="0" smtClean="0"/>
              <a:t>), la </a:t>
            </a:r>
            <a:r>
              <a:rPr lang="en-US" sz="2900" dirty="0" err="1" smtClean="0"/>
              <a:t>lista</a:t>
            </a:r>
            <a:r>
              <a:rPr lang="en-US" sz="2900" dirty="0" smtClean="0"/>
              <a:t> </a:t>
            </a:r>
            <a:r>
              <a:rPr lang="en-US" sz="2900" dirty="0" err="1" smtClean="0"/>
              <a:t>degli</a:t>
            </a:r>
            <a:r>
              <a:rPr lang="en-US" sz="2900" dirty="0" smtClean="0"/>
              <a:t> </a:t>
            </a:r>
            <a:r>
              <a:rPr lang="en-US" sz="2900" dirty="0" err="1" smtClean="0"/>
              <a:t>indirizzi</a:t>
            </a:r>
            <a:r>
              <a:rPr lang="en-US" sz="2900" dirty="0" smtClean="0"/>
              <a:t> IP, data e time (del KDC) in </a:t>
            </a:r>
            <a:r>
              <a:rPr lang="en-US" sz="2900" dirty="0" err="1" smtClean="0"/>
              <a:t>formato</a:t>
            </a:r>
            <a:r>
              <a:rPr lang="en-US" sz="2900" dirty="0" smtClean="0"/>
              <a:t> timestamp, lifetime e la session key, </a:t>
            </a:r>
            <a:r>
              <a:rPr lang="en-US" sz="2900" b="1" dirty="0" smtClean="0"/>
              <a:t>SK</a:t>
            </a:r>
            <a:r>
              <a:rPr lang="en-US" sz="2900" b="1" baseline="-25000" dirty="0" smtClean="0"/>
              <a:t>TGS</a:t>
            </a:r>
            <a:r>
              <a:rPr lang="en-US" sz="2900" dirty="0" smtClean="0"/>
              <a:t> . Il Ticket Granting Ticket </a:t>
            </a:r>
            <a:r>
              <a:rPr lang="en-US" sz="2900" dirty="0" err="1" smtClean="0"/>
              <a:t>sarà</a:t>
            </a:r>
            <a:r>
              <a:rPr lang="en-US" sz="2900" dirty="0" smtClean="0"/>
              <a:t> del </a:t>
            </a:r>
            <a:r>
              <a:rPr lang="en-US" sz="2900" dirty="0" err="1" smtClean="0"/>
              <a:t>tipo</a:t>
            </a:r>
            <a:r>
              <a:rPr lang="en-US" sz="2900" dirty="0" smtClean="0"/>
              <a:t>: </a:t>
            </a:r>
          </a:p>
          <a:p>
            <a:pPr marL="971550" lvl="1" indent="-457200" algn="just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TGT=(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,krbtgt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REALM@REALM,IP_list,Timestamp,Lifetime,SK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TGS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914400" lvl="1" indent="-514350" algn="just">
              <a:buFont typeface="+mj-lt"/>
              <a:buAutoNum type="arabicPeriod" startAt="3"/>
            </a:pP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514350" algn="just">
              <a:buFont typeface="+mj-lt"/>
              <a:buAutoNum type="arabicPeriod" startAt="3"/>
            </a:pPr>
            <a:r>
              <a:rPr lang="en-US" dirty="0" smtClean="0"/>
              <a:t>Genera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invia</a:t>
            </a:r>
            <a:r>
              <a:rPr lang="en-US" dirty="0" smtClean="0"/>
              <a:t> la replica </a:t>
            </a:r>
            <a:r>
              <a:rPr lang="en-US" dirty="0" err="1" smtClean="0"/>
              <a:t>contenente</a:t>
            </a:r>
            <a:r>
              <a:rPr lang="en-US" dirty="0" smtClean="0"/>
              <a:t> </a:t>
            </a:r>
            <a:r>
              <a:rPr lang="en-US" sz="2900" dirty="0" err="1" smtClean="0"/>
              <a:t>il</a:t>
            </a:r>
            <a:r>
              <a:rPr lang="en-US" sz="2900" dirty="0" smtClean="0"/>
              <a:t> ticket </a:t>
            </a:r>
            <a:r>
              <a:rPr lang="en-US" sz="2900" dirty="0" err="1" smtClean="0"/>
              <a:t>creato</a:t>
            </a:r>
            <a:r>
              <a:rPr lang="en-US" sz="2900" dirty="0" smtClean="0"/>
              <a:t> </a:t>
            </a:r>
            <a:r>
              <a:rPr lang="en-US" sz="2900" dirty="0" err="1" smtClean="0"/>
              <a:t>precedentemente</a:t>
            </a:r>
            <a:r>
              <a:rPr lang="en-US" sz="2900" dirty="0" smtClean="0"/>
              <a:t>, </a:t>
            </a:r>
            <a:r>
              <a:rPr lang="en-US" sz="2900" dirty="0" err="1" smtClean="0"/>
              <a:t>cifrato</a:t>
            </a:r>
            <a:r>
              <a:rPr lang="en-US" sz="2900" dirty="0" smtClean="0"/>
              <a:t> </a:t>
            </a:r>
            <a:r>
              <a:rPr lang="en-US" sz="2900" dirty="0" err="1" smtClean="0"/>
              <a:t>usando</a:t>
            </a:r>
            <a:r>
              <a:rPr lang="en-US" sz="2900" dirty="0" smtClean="0"/>
              <a:t> la </a:t>
            </a:r>
            <a:r>
              <a:rPr lang="en-US" sz="2900" dirty="0" err="1" smtClean="0"/>
              <a:t>chiave</a:t>
            </a:r>
            <a:r>
              <a:rPr lang="en-US" sz="2900" dirty="0" smtClean="0"/>
              <a:t> </a:t>
            </a:r>
            <a:r>
              <a:rPr lang="en-US" sz="2900" dirty="0" err="1" smtClean="0"/>
              <a:t>segreta</a:t>
            </a:r>
            <a:r>
              <a:rPr lang="en-US" sz="2900" dirty="0" smtClean="0"/>
              <a:t> per </a:t>
            </a:r>
            <a:r>
              <a:rPr lang="en-US" sz="2900" dirty="0" err="1" smtClean="0"/>
              <a:t>il</a:t>
            </a:r>
            <a:r>
              <a:rPr lang="en-US" sz="2900" dirty="0" smtClean="0"/>
              <a:t> </a:t>
            </a:r>
            <a:r>
              <a:rPr lang="en-US" sz="2900" dirty="0" err="1" smtClean="0"/>
              <a:t>servizio</a:t>
            </a:r>
            <a:r>
              <a:rPr lang="en-US" sz="2900" dirty="0" smtClean="0"/>
              <a:t>  (</a:t>
            </a:r>
            <a:r>
              <a:rPr lang="en-US" sz="2900" b="1" dirty="0" smtClean="0"/>
              <a:t>K</a:t>
            </a:r>
            <a:r>
              <a:rPr lang="en-US" sz="2900" b="1" baseline="-25000" dirty="0" smtClean="0"/>
              <a:t>TGS</a:t>
            </a:r>
            <a:r>
              <a:rPr lang="en-US" sz="2900" dirty="0" smtClean="0"/>
              <a:t>), </a:t>
            </a:r>
            <a:r>
              <a:rPr lang="en-US" sz="2900" dirty="0" err="1" smtClean="0"/>
              <a:t>il</a:t>
            </a:r>
            <a:r>
              <a:rPr lang="en-US" sz="2900" dirty="0" smtClean="0"/>
              <a:t> service principal, timestamp, lifetime e session key, </a:t>
            </a:r>
            <a:r>
              <a:rPr lang="en-US" sz="2900" dirty="0" err="1" smtClean="0"/>
              <a:t>tutti</a:t>
            </a:r>
            <a:r>
              <a:rPr lang="en-US" sz="2900" dirty="0" smtClean="0"/>
              <a:t> </a:t>
            </a:r>
            <a:r>
              <a:rPr lang="en-US" sz="2900" dirty="0" err="1" smtClean="0"/>
              <a:t>cifrati</a:t>
            </a:r>
            <a:r>
              <a:rPr lang="en-US" sz="2900" dirty="0" smtClean="0"/>
              <a:t> </a:t>
            </a:r>
            <a:r>
              <a:rPr lang="en-US" sz="2900" dirty="0" err="1" smtClean="0"/>
              <a:t>usando</a:t>
            </a:r>
            <a:r>
              <a:rPr lang="en-US" sz="2900" dirty="0" smtClean="0"/>
              <a:t> la </a:t>
            </a:r>
            <a:r>
              <a:rPr lang="en-US" sz="2900" dirty="0" err="1" smtClean="0"/>
              <a:t>chiave</a:t>
            </a:r>
            <a:r>
              <a:rPr lang="en-US" sz="2900" dirty="0" smtClean="0"/>
              <a:t> </a:t>
            </a:r>
            <a:r>
              <a:rPr lang="en-US" sz="2900" dirty="0" err="1" smtClean="0"/>
              <a:t>segreta</a:t>
            </a:r>
            <a:r>
              <a:rPr lang="en-US" sz="2900" dirty="0" smtClean="0"/>
              <a:t> per </a:t>
            </a:r>
            <a:r>
              <a:rPr lang="en-US" sz="2900" dirty="0" err="1" smtClean="0"/>
              <a:t>l’utente</a:t>
            </a:r>
            <a:r>
              <a:rPr lang="en-US" sz="2900" dirty="0" smtClean="0"/>
              <a:t> </a:t>
            </a:r>
            <a:r>
              <a:rPr lang="en-US" sz="2900" dirty="0" err="1" smtClean="0"/>
              <a:t>che</a:t>
            </a:r>
            <a:r>
              <a:rPr lang="en-US" sz="2900" dirty="0" smtClean="0"/>
              <a:t> </a:t>
            </a:r>
            <a:r>
              <a:rPr lang="en-US" sz="2900" dirty="0" err="1" smtClean="0"/>
              <a:t>richiede</a:t>
            </a:r>
            <a:r>
              <a:rPr lang="en-US" sz="2900" dirty="0" smtClean="0"/>
              <a:t> </a:t>
            </a:r>
            <a:r>
              <a:rPr lang="en-US" sz="2900" dirty="0" err="1" smtClean="0"/>
              <a:t>il</a:t>
            </a:r>
            <a:r>
              <a:rPr lang="en-US" sz="2900" dirty="0" smtClean="0"/>
              <a:t> </a:t>
            </a:r>
            <a:r>
              <a:rPr lang="en-US" sz="2900" dirty="0" err="1" smtClean="0"/>
              <a:t>servizio</a:t>
            </a:r>
            <a:r>
              <a:rPr lang="en-US" sz="2900" dirty="0" smtClean="0"/>
              <a:t>  (</a:t>
            </a:r>
            <a:r>
              <a:rPr lang="en-US" sz="2900" b="1" dirty="0" err="1" smtClean="0"/>
              <a:t>K</a:t>
            </a:r>
            <a:r>
              <a:rPr lang="en-US" sz="2900" b="1" baseline="-25000" dirty="0" err="1" smtClean="0"/>
              <a:t>User</a:t>
            </a:r>
            <a:r>
              <a:rPr lang="en-US" sz="2900" dirty="0" smtClean="0"/>
              <a:t>)</a:t>
            </a:r>
          </a:p>
          <a:p>
            <a:pPr marL="1314450" lvl="2" indent="-514350" algn="ctr">
              <a:buNone/>
            </a:pPr>
            <a:endParaRPr lang="en-US" sz="2600" dirty="0" smtClean="0"/>
          </a:p>
          <a:p>
            <a:pPr marL="1314450" lvl="2" indent="-514350" algn="ctr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AS_REP={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,Timestamp,Lifetime,SK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TGS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User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{TGT}K</a:t>
            </a:r>
            <a:r>
              <a:rPr lang="en-US" sz="2900" baseline="-25000" dirty="0" smtClean="0">
                <a:latin typeface="Courier New" pitchFamily="49" charset="0"/>
                <a:cs typeface="Courier New" pitchFamily="49" charset="0"/>
              </a:rPr>
              <a:t>TGS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Authentication Server Reply </a:t>
            </a:r>
            <a:br>
              <a:rPr lang="en-US" b="1" dirty="0" smtClean="0"/>
            </a:br>
            <a:r>
              <a:rPr lang="en-US" b="1" dirty="0" smtClean="0"/>
              <a:t>(AS_REP)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100" dirty="0" err="1" smtClean="0"/>
              <a:t>Apparentemente</a:t>
            </a:r>
            <a:r>
              <a:rPr lang="en-US" sz="3100" dirty="0" smtClean="0"/>
              <a:t> </a:t>
            </a:r>
            <a:r>
              <a:rPr lang="en-US" sz="3100" dirty="0" err="1" smtClean="0"/>
              <a:t>questo</a:t>
            </a:r>
            <a:r>
              <a:rPr lang="en-US" sz="3100" dirty="0" smtClean="0"/>
              <a:t> </a:t>
            </a:r>
            <a:r>
              <a:rPr lang="en-US" sz="3100" dirty="0" err="1" smtClean="0"/>
              <a:t>messaggio</a:t>
            </a:r>
            <a:r>
              <a:rPr lang="en-US" sz="3100" dirty="0" smtClean="0"/>
              <a:t> </a:t>
            </a:r>
            <a:r>
              <a:rPr lang="en-US" sz="3100" dirty="0" err="1" smtClean="0"/>
              <a:t>sembra</a:t>
            </a:r>
            <a:r>
              <a:rPr lang="en-US" sz="3100" dirty="0" smtClean="0"/>
              <a:t> </a:t>
            </a:r>
            <a:r>
              <a:rPr lang="en-US" sz="3100" dirty="0" err="1" smtClean="0"/>
              <a:t>contenere</a:t>
            </a:r>
            <a:r>
              <a:rPr lang="en-US" sz="3100" dirty="0" smtClean="0"/>
              <a:t> info </a:t>
            </a:r>
            <a:r>
              <a:rPr lang="en-US" sz="3100" dirty="0" err="1" smtClean="0"/>
              <a:t>ridondanti</a:t>
            </a:r>
            <a:endParaRPr lang="en-US" sz="3100" dirty="0" smtClean="0"/>
          </a:p>
          <a:p>
            <a:pPr lvl="1" algn="just"/>
            <a:r>
              <a:rPr lang="en-US" sz="2700" dirty="0" smtClean="0"/>
              <a:t>in </a:t>
            </a:r>
            <a:r>
              <a:rPr lang="en-US" sz="2700" dirty="0" err="1" smtClean="0"/>
              <a:t>realtà</a:t>
            </a:r>
            <a:r>
              <a:rPr lang="en-US" sz="2700" dirty="0" smtClean="0"/>
              <a:t> </a:t>
            </a:r>
            <a:r>
              <a:rPr lang="en-US" sz="2700" dirty="0" err="1" smtClean="0"/>
              <a:t>dato</a:t>
            </a:r>
            <a:r>
              <a:rPr lang="en-US" sz="2700" dirty="0" smtClean="0"/>
              <a:t> </a:t>
            </a:r>
            <a:r>
              <a:rPr lang="en-US" sz="2700" dirty="0" err="1" smtClean="0"/>
              <a:t>che</a:t>
            </a:r>
            <a:r>
              <a:rPr lang="en-US" sz="2700" dirty="0" smtClean="0"/>
              <a:t> </a:t>
            </a:r>
            <a:r>
              <a:rPr lang="en-US" sz="2700" dirty="0" err="1" smtClean="0"/>
              <a:t>l’informazione</a:t>
            </a:r>
            <a:r>
              <a:rPr lang="en-US" sz="2700" dirty="0" smtClean="0"/>
              <a:t> </a:t>
            </a:r>
            <a:r>
              <a:rPr lang="en-US" sz="2700" dirty="0" err="1" smtClean="0"/>
              <a:t>presente</a:t>
            </a:r>
            <a:r>
              <a:rPr lang="en-US" sz="2700" dirty="0" smtClean="0"/>
              <a:t> </a:t>
            </a:r>
            <a:r>
              <a:rPr lang="en-US" sz="2700" dirty="0" err="1" smtClean="0"/>
              <a:t>nel</a:t>
            </a:r>
            <a:r>
              <a:rPr lang="en-US" sz="2700" dirty="0" smtClean="0"/>
              <a:t> TGT è </a:t>
            </a:r>
            <a:r>
              <a:rPr lang="en-US" sz="2700" dirty="0" err="1" smtClean="0"/>
              <a:t>cifrata</a:t>
            </a:r>
            <a:r>
              <a:rPr lang="en-US" sz="2700" dirty="0" smtClean="0"/>
              <a:t> </a:t>
            </a:r>
            <a:r>
              <a:rPr lang="en-US" sz="2700" dirty="0" err="1" smtClean="0"/>
              <a:t>usando</a:t>
            </a:r>
            <a:r>
              <a:rPr lang="en-US" sz="2700" dirty="0" smtClean="0"/>
              <a:t> la secret key per </a:t>
            </a:r>
            <a:r>
              <a:rPr lang="en-US" sz="2700" dirty="0" err="1" smtClean="0"/>
              <a:t>il</a:t>
            </a:r>
            <a:r>
              <a:rPr lang="en-US" sz="2700" dirty="0" smtClean="0"/>
              <a:t> server, non </a:t>
            </a:r>
            <a:r>
              <a:rPr lang="en-US" sz="2700" dirty="0" err="1" smtClean="0"/>
              <a:t>può</a:t>
            </a:r>
            <a:r>
              <a:rPr lang="en-US" sz="2700" dirty="0" smtClean="0"/>
              <a:t> </a:t>
            </a:r>
            <a:r>
              <a:rPr lang="en-US" sz="2700" dirty="0" err="1" smtClean="0"/>
              <a:t>essere</a:t>
            </a:r>
            <a:r>
              <a:rPr lang="en-US" sz="2700" dirty="0" smtClean="0"/>
              <a:t> </a:t>
            </a:r>
            <a:r>
              <a:rPr lang="en-US" sz="2700" dirty="0" err="1" smtClean="0"/>
              <a:t>letta</a:t>
            </a:r>
            <a:r>
              <a:rPr lang="en-US" sz="2700" dirty="0" smtClean="0"/>
              <a:t> </a:t>
            </a:r>
            <a:r>
              <a:rPr lang="en-US" sz="2700" dirty="0" err="1" smtClean="0"/>
              <a:t>dal</a:t>
            </a:r>
            <a:r>
              <a:rPr lang="en-US" sz="2700" dirty="0" smtClean="0"/>
              <a:t> client </a:t>
            </a:r>
            <a:r>
              <a:rPr lang="en-US" sz="2700" dirty="0" err="1" smtClean="0"/>
              <a:t>quindi</a:t>
            </a:r>
            <a:r>
              <a:rPr lang="en-US" sz="2700" dirty="0" smtClean="0"/>
              <a:t> </a:t>
            </a:r>
            <a:r>
              <a:rPr lang="en-US" sz="2700" dirty="0" err="1" smtClean="0"/>
              <a:t>deve</a:t>
            </a:r>
            <a:r>
              <a:rPr lang="en-US" sz="2700" dirty="0" smtClean="0"/>
              <a:t> </a:t>
            </a:r>
            <a:r>
              <a:rPr lang="en-US" sz="2700" dirty="0" err="1" smtClean="0"/>
              <a:t>essere</a:t>
            </a:r>
            <a:r>
              <a:rPr lang="en-US" sz="2700" dirty="0" smtClean="0"/>
              <a:t> </a:t>
            </a:r>
            <a:r>
              <a:rPr lang="en-US" sz="2700" dirty="0" err="1" smtClean="0"/>
              <a:t>ripetuta</a:t>
            </a:r>
            <a:endParaRPr lang="en-US" sz="2700" dirty="0" smtClean="0"/>
          </a:p>
          <a:p>
            <a:pPr algn="just"/>
            <a:r>
              <a:rPr lang="en-US" sz="3100" dirty="0" err="1" smtClean="0"/>
              <a:t>Quando</a:t>
            </a:r>
            <a:r>
              <a:rPr lang="en-US" sz="3100" dirty="0" smtClean="0"/>
              <a:t> </a:t>
            </a:r>
            <a:r>
              <a:rPr lang="en-US" sz="3100" dirty="0" err="1" smtClean="0"/>
              <a:t>il</a:t>
            </a:r>
            <a:r>
              <a:rPr lang="en-US" sz="3100" dirty="0" smtClean="0"/>
              <a:t> client </a:t>
            </a:r>
            <a:r>
              <a:rPr lang="en-US" sz="3100" dirty="0" err="1" smtClean="0"/>
              <a:t>riceve</a:t>
            </a:r>
            <a:r>
              <a:rPr lang="en-US" sz="3100" dirty="0" smtClean="0"/>
              <a:t> </a:t>
            </a:r>
            <a:r>
              <a:rPr lang="en-US" sz="3100" dirty="0" err="1" smtClean="0"/>
              <a:t>il</a:t>
            </a:r>
            <a:r>
              <a:rPr lang="en-US" sz="3100" dirty="0" smtClean="0"/>
              <a:t> </a:t>
            </a:r>
            <a:r>
              <a:rPr lang="en-US" sz="3100" dirty="0" err="1" smtClean="0"/>
              <a:t>messaggio</a:t>
            </a:r>
            <a:r>
              <a:rPr lang="en-US" sz="3100" dirty="0" smtClean="0"/>
              <a:t> </a:t>
            </a:r>
            <a:r>
              <a:rPr lang="en-US" sz="3100" dirty="0" err="1" smtClean="0"/>
              <a:t>di</a:t>
            </a:r>
            <a:r>
              <a:rPr lang="en-US" sz="3100" dirty="0" smtClean="0"/>
              <a:t> </a:t>
            </a:r>
            <a:r>
              <a:rPr lang="en-US" sz="3100" dirty="0" err="1" smtClean="0"/>
              <a:t>risposta</a:t>
            </a:r>
            <a:r>
              <a:rPr lang="en-US" sz="3100" dirty="0" smtClean="0"/>
              <a:t> </a:t>
            </a:r>
            <a:r>
              <a:rPr lang="en-US" sz="3100" dirty="0" err="1" smtClean="0"/>
              <a:t>chiederà</a:t>
            </a:r>
            <a:r>
              <a:rPr lang="en-US" sz="3100" dirty="0" smtClean="0"/>
              <a:t> </a:t>
            </a:r>
            <a:r>
              <a:rPr lang="en-US" sz="3100" dirty="0" err="1" smtClean="0"/>
              <a:t>all’utente</a:t>
            </a:r>
            <a:r>
              <a:rPr lang="en-US" sz="3100" dirty="0" smtClean="0"/>
              <a:t> </a:t>
            </a:r>
            <a:r>
              <a:rPr lang="en-US" sz="3100" dirty="0" err="1" smtClean="0"/>
              <a:t>di</a:t>
            </a:r>
            <a:r>
              <a:rPr lang="en-US" sz="3100" dirty="0" smtClean="0"/>
              <a:t> </a:t>
            </a:r>
            <a:r>
              <a:rPr lang="en-US" sz="3100" dirty="0" err="1" smtClean="0"/>
              <a:t>inserire</a:t>
            </a:r>
            <a:r>
              <a:rPr lang="en-US" sz="3100" dirty="0" smtClean="0"/>
              <a:t> la password</a:t>
            </a:r>
          </a:p>
          <a:p>
            <a:pPr algn="just">
              <a:buNone/>
            </a:pPr>
            <a:endParaRPr lang="en-US" sz="3100" dirty="0" smtClean="0"/>
          </a:p>
          <a:p>
            <a:pPr algn="just"/>
            <a:r>
              <a:rPr lang="en-US" sz="3100" dirty="0" smtClean="0"/>
              <a:t>Il salt </a:t>
            </a:r>
            <a:r>
              <a:rPr lang="en-US" sz="3100" dirty="0" err="1" smtClean="0"/>
              <a:t>viene</a:t>
            </a:r>
            <a:r>
              <a:rPr lang="en-US" sz="3100" dirty="0" smtClean="0"/>
              <a:t> </a:t>
            </a:r>
            <a:r>
              <a:rPr lang="en-US" sz="3100" dirty="0" err="1" smtClean="0"/>
              <a:t>concatenato</a:t>
            </a:r>
            <a:r>
              <a:rPr lang="en-US" sz="3100" dirty="0" smtClean="0"/>
              <a:t> </a:t>
            </a:r>
            <a:r>
              <a:rPr lang="en-US" sz="3100" dirty="0" err="1" smtClean="0"/>
              <a:t>alla</a:t>
            </a:r>
            <a:r>
              <a:rPr lang="en-US" sz="3100" dirty="0" smtClean="0"/>
              <a:t> password e poi </a:t>
            </a:r>
            <a:r>
              <a:rPr lang="en-US" sz="3100" dirty="0" err="1" smtClean="0"/>
              <a:t>viene</a:t>
            </a:r>
            <a:r>
              <a:rPr lang="en-US" sz="3100" dirty="0" smtClean="0"/>
              <a:t> </a:t>
            </a:r>
            <a:r>
              <a:rPr lang="en-US" sz="3100" dirty="0" err="1" smtClean="0"/>
              <a:t>applicata</a:t>
            </a:r>
            <a:r>
              <a:rPr lang="en-US" sz="3100" dirty="0" smtClean="0"/>
              <a:t> la </a:t>
            </a:r>
            <a:r>
              <a:rPr lang="en-US" sz="3100" dirty="0" err="1" smtClean="0"/>
              <a:t>funzione</a:t>
            </a:r>
            <a:r>
              <a:rPr lang="en-US" sz="3100" dirty="0" smtClean="0"/>
              <a:t> string2key </a:t>
            </a:r>
          </a:p>
          <a:p>
            <a:pPr lvl="1" algn="just"/>
            <a:r>
              <a:rPr lang="en-US" dirty="0" smtClean="0"/>
              <a:t>Con 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risultante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effettuato</a:t>
            </a:r>
            <a:r>
              <a:rPr lang="en-US" dirty="0" smtClean="0"/>
              <a:t> un </a:t>
            </a:r>
            <a:r>
              <a:rPr lang="en-US" dirty="0" err="1" smtClean="0"/>
              <a:t>tentativo</a:t>
            </a:r>
            <a:r>
              <a:rPr lang="en-US" dirty="0" smtClean="0"/>
              <a:t> per </a:t>
            </a:r>
            <a:r>
              <a:rPr lang="en-US" dirty="0" err="1" smtClean="0"/>
              <a:t>decifrare</a:t>
            </a:r>
            <a:r>
              <a:rPr lang="en-US" dirty="0" smtClean="0"/>
              <a:t> la parte del </a:t>
            </a:r>
            <a:r>
              <a:rPr lang="en-US" dirty="0" err="1" smtClean="0"/>
              <a:t>messaggio</a:t>
            </a:r>
            <a:r>
              <a:rPr lang="en-US" dirty="0" smtClean="0"/>
              <a:t> </a:t>
            </a:r>
            <a:r>
              <a:rPr lang="en-US" dirty="0" err="1" smtClean="0"/>
              <a:t>cifrato</a:t>
            </a:r>
            <a:r>
              <a:rPr lang="en-US" dirty="0" smtClean="0"/>
              <a:t> </a:t>
            </a:r>
            <a:r>
              <a:rPr lang="en-US" dirty="0" err="1" smtClean="0"/>
              <a:t>dal</a:t>
            </a:r>
            <a:r>
              <a:rPr lang="en-US" dirty="0" smtClean="0"/>
              <a:t> KDC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segreta</a:t>
            </a:r>
            <a:r>
              <a:rPr lang="en-US" dirty="0" smtClean="0"/>
              <a:t> </a:t>
            </a:r>
            <a:r>
              <a:rPr lang="en-US" dirty="0" err="1" smtClean="0"/>
              <a:t>dell’utente</a:t>
            </a:r>
            <a:r>
              <a:rPr lang="en-US" dirty="0" smtClean="0"/>
              <a:t> </a:t>
            </a:r>
            <a:r>
              <a:rPr lang="en-US" dirty="0" err="1" smtClean="0"/>
              <a:t>memorizzata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database</a:t>
            </a:r>
          </a:p>
          <a:p>
            <a:pPr lvl="2" algn="just"/>
            <a:r>
              <a:rPr lang="en-US" dirty="0" smtClean="0"/>
              <a:t>Se </a:t>
            </a:r>
            <a:r>
              <a:rPr lang="en-US" dirty="0" err="1" smtClean="0"/>
              <a:t>l’utente</a:t>
            </a:r>
            <a:r>
              <a:rPr lang="en-US" dirty="0" smtClean="0"/>
              <a:t> è </a:t>
            </a:r>
            <a:r>
              <a:rPr lang="en-US" dirty="0" err="1" smtClean="0"/>
              <a:t>autentico</a:t>
            </a:r>
            <a:r>
              <a:rPr lang="en-US" dirty="0" smtClean="0"/>
              <a:t> e ha </a:t>
            </a:r>
            <a:r>
              <a:rPr lang="en-US" dirty="0" err="1" smtClean="0"/>
              <a:t>inserito</a:t>
            </a:r>
            <a:r>
              <a:rPr lang="en-US" dirty="0" smtClean="0"/>
              <a:t> la password </a:t>
            </a:r>
            <a:r>
              <a:rPr lang="en-US" dirty="0" err="1" smtClean="0"/>
              <a:t>corretta</a:t>
            </a:r>
            <a:r>
              <a:rPr lang="en-US" dirty="0" smtClean="0"/>
              <a:t> </a:t>
            </a:r>
            <a:r>
              <a:rPr lang="en-US" dirty="0" err="1" smtClean="0"/>
              <a:t>l’operazione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decodifica</a:t>
            </a:r>
            <a:r>
              <a:rPr lang="en-US" dirty="0" smtClean="0"/>
              <a:t> </a:t>
            </a:r>
            <a:r>
              <a:rPr lang="en-US" dirty="0" err="1" smtClean="0"/>
              <a:t>avrà</a:t>
            </a:r>
            <a:r>
              <a:rPr lang="en-US" dirty="0" smtClean="0"/>
              <a:t> </a:t>
            </a:r>
            <a:r>
              <a:rPr lang="en-US" dirty="0" err="1" smtClean="0"/>
              <a:t>successo</a:t>
            </a:r>
            <a:r>
              <a:rPr lang="en-US" dirty="0" smtClean="0"/>
              <a:t> e </a:t>
            </a:r>
            <a:r>
              <a:rPr lang="en-US" dirty="0" err="1" smtClean="0"/>
              <a:t>quindi</a:t>
            </a:r>
            <a:r>
              <a:rPr lang="en-US" dirty="0" smtClean="0"/>
              <a:t>  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estratta</a:t>
            </a:r>
            <a:r>
              <a:rPr lang="en-US" dirty="0" smtClean="0"/>
              <a:t> e con </a:t>
            </a:r>
            <a:r>
              <a:rPr lang="en-US" dirty="0" err="1" smtClean="0"/>
              <a:t>il</a:t>
            </a:r>
            <a:r>
              <a:rPr lang="en-US" dirty="0" smtClean="0"/>
              <a:t> TGT (</a:t>
            </a:r>
            <a:r>
              <a:rPr lang="en-US" dirty="0" err="1" smtClean="0"/>
              <a:t>cifrato</a:t>
            </a:r>
            <a:r>
              <a:rPr lang="en-US" dirty="0" smtClean="0"/>
              <a:t>) </a:t>
            </a:r>
            <a:r>
              <a:rPr lang="en-US" dirty="0" err="1" smtClean="0"/>
              <a:t>memorizzata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user's credential cache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Ticket Granting Server Request (TGS_REQ)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50435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 smtClean="0"/>
              <a:t>A </a:t>
            </a:r>
            <a:r>
              <a:rPr lang="en-US" sz="2200" dirty="0" err="1" smtClean="0"/>
              <a:t>questo</a:t>
            </a:r>
            <a:r>
              <a:rPr lang="en-US" sz="2200" dirty="0" smtClean="0"/>
              <a:t> </a:t>
            </a:r>
            <a:r>
              <a:rPr lang="en-US" sz="2200" dirty="0" err="1" smtClean="0"/>
              <a:t>punto</a:t>
            </a:r>
            <a:r>
              <a:rPr lang="en-US" sz="2200" dirty="0" smtClean="0"/>
              <a:t>, </a:t>
            </a:r>
            <a:r>
              <a:rPr lang="en-US" sz="2200" dirty="0" err="1" smtClean="0"/>
              <a:t>l’utente</a:t>
            </a:r>
            <a:r>
              <a:rPr lang="en-US" sz="2200" dirty="0" smtClean="0"/>
              <a:t> </a:t>
            </a:r>
            <a:r>
              <a:rPr lang="en-US" sz="2200" dirty="0" err="1" smtClean="0"/>
              <a:t>che</a:t>
            </a:r>
            <a:r>
              <a:rPr lang="en-US" sz="2200" dirty="0" smtClean="0"/>
              <a:t> ha </a:t>
            </a:r>
            <a:r>
              <a:rPr lang="en-US" sz="2200" dirty="0" err="1" smtClean="0"/>
              <a:t>già</a:t>
            </a:r>
            <a:r>
              <a:rPr lang="en-US" sz="2200" dirty="0" smtClean="0"/>
              <a:t> </a:t>
            </a:r>
            <a:r>
              <a:rPr lang="en-US" sz="2200" dirty="0" err="1" smtClean="0"/>
              <a:t>dimostrato</a:t>
            </a:r>
            <a:r>
              <a:rPr lang="en-US" sz="2200" dirty="0" smtClean="0"/>
              <a:t> la </a:t>
            </a:r>
            <a:r>
              <a:rPr lang="en-US" sz="2200" dirty="0" err="1" smtClean="0"/>
              <a:t>sua</a:t>
            </a:r>
            <a:r>
              <a:rPr lang="en-US" sz="2200" dirty="0" smtClean="0"/>
              <a:t> </a:t>
            </a:r>
            <a:r>
              <a:rPr lang="en-US" sz="2200" dirty="0" err="1" smtClean="0"/>
              <a:t>autenticità</a:t>
            </a:r>
            <a:r>
              <a:rPr lang="en-US" sz="2200" dirty="0" smtClean="0"/>
              <a:t> e </a:t>
            </a:r>
            <a:r>
              <a:rPr lang="en-US" sz="2200" dirty="0" err="1" smtClean="0"/>
              <a:t>vuole</a:t>
            </a:r>
            <a:r>
              <a:rPr lang="en-US" sz="2200" dirty="0" smtClean="0"/>
              <a:t> </a:t>
            </a:r>
            <a:r>
              <a:rPr lang="en-US" sz="2200" dirty="0" err="1" smtClean="0"/>
              <a:t>accedere</a:t>
            </a:r>
            <a:r>
              <a:rPr lang="en-US" sz="2200" dirty="0" smtClean="0"/>
              <a:t> al </a:t>
            </a:r>
            <a:r>
              <a:rPr lang="en-US" sz="2200" dirty="0" err="1" smtClean="0"/>
              <a:t>servizio</a:t>
            </a:r>
            <a:r>
              <a:rPr lang="en-US" sz="2200" dirty="0" smtClean="0"/>
              <a:t> ma non ha </a:t>
            </a:r>
            <a:r>
              <a:rPr lang="en-US" sz="2200" dirty="0" err="1" smtClean="0"/>
              <a:t>ancora</a:t>
            </a:r>
            <a:r>
              <a:rPr lang="en-US" sz="2200" dirty="0" smtClean="0"/>
              <a:t> un ticket </a:t>
            </a:r>
            <a:r>
              <a:rPr lang="en-US" sz="2200" dirty="0" err="1" smtClean="0"/>
              <a:t>invia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richiesta</a:t>
            </a:r>
            <a:r>
              <a:rPr lang="en-US" sz="2200" dirty="0" smtClean="0"/>
              <a:t> (TGS_REQ) al Ticket Granting Service:</a:t>
            </a:r>
          </a:p>
          <a:p>
            <a:pPr algn="just">
              <a:buNone/>
            </a:pPr>
            <a:endParaRPr lang="en-US" sz="2600" dirty="0" smtClean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err="1" smtClean="0"/>
              <a:t>Crea</a:t>
            </a:r>
            <a:r>
              <a:rPr lang="en-US" sz="2000" dirty="0" smtClean="0"/>
              <a:t> un </a:t>
            </a:r>
            <a:r>
              <a:rPr lang="en-US" sz="2000" i="1" dirty="0" smtClean="0"/>
              <a:t>authenticator</a:t>
            </a:r>
            <a:r>
              <a:rPr lang="en-US" sz="2000" dirty="0" smtClean="0"/>
              <a:t> con lo user principal, client machine timestamp e </a:t>
            </a:r>
            <a:r>
              <a:rPr lang="en-US" sz="2000" dirty="0" err="1" smtClean="0"/>
              <a:t>cifra</a:t>
            </a:r>
            <a:r>
              <a:rPr lang="en-US" sz="2000" dirty="0" smtClean="0"/>
              <a:t> </a:t>
            </a:r>
            <a:r>
              <a:rPr lang="en-US" sz="2000" dirty="0" err="1" smtClean="0"/>
              <a:t>tutto</a:t>
            </a:r>
            <a:r>
              <a:rPr lang="en-US" sz="2000" dirty="0" smtClean="0"/>
              <a:t> con la </a:t>
            </a:r>
            <a:r>
              <a:rPr lang="en-US" sz="2000" dirty="0" err="1" smtClean="0"/>
              <a:t>chiave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sessione</a:t>
            </a:r>
            <a:r>
              <a:rPr lang="en-US" sz="2000" dirty="0" smtClean="0"/>
              <a:t> </a:t>
            </a:r>
            <a:r>
              <a:rPr lang="en-US" sz="2000" dirty="0" err="1" smtClean="0"/>
              <a:t>condivisa</a:t>
            </a:r>
            <a:r>
              <a:rPr lang="en-US" sz="2000" dirty="0" smtClean="0"/>
              <a:t> con </a:t>
            </a:r>
            <a:r>
              <a:rPr lang="en-US" sz="2000" dirty="0" err="1" smtClean="0"/>
              <a:t>il</a:t>
            </a:r>
            <a:r>
              <a:rPr lang="en-US" sz="2000" dirty="0" smtClean="0"/>
              <a:t> TGS:</a:t>
            </a:r>
          </a:p>
          <a:p>
            <a:pPr lvl="1" algn="just">
              <a:buNone/>
            </a:pPr>
            <a:endParaRPr lang="en-US" sz="2200" dirty="0" smtClean="0"/>
          </a:p>
          <a:p>
            <a:pPr lvl="1" algn="ctr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Authenticator =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1800" baseline="-25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, Timestamp }SK</a:t>
            </a:r>
            <a:r>
              <a:rPr lang="en-US" sz="1800" baseline="-25000" dirty="0" smtClean="0">
                <a:latin typeface="Courier New" pitchFamily="49" charset="0"/>
                <a:cs typeface="Courier New" pitchFamily="49" charset="0"/>
              </a:rPr>
              <a:t>TGS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algn="ctr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914400" lvl="1" indent="-457200" algn="just">
              <a:buFont typeface="+mj-lt"/>
              <a:buAutoNum type="arabicPeriod" startAt="2"/>
            </a:pPr>
            <a:r>
              <a:rPr lang="en-US" sz="2000" dirty="0" err="1" smtClean="0"/>
              <a:t>Crea</a:t>
            </a:r>
            <a:r>
              <a:rPr lang="en-US" sz="2000" dirty="0" smtClean="0"/>
              <a:t> un </a:t>
            </a:r>
            <a:r>
              <a:rPr lang="en-US" sz="2000" dirty="0" err="1" smtClean="0"/>
              <a:t>pacchetto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richesta</a:t>
            </a:r>
            <a:r>
              <a:rPr lang="en-US" sz="2000" dirty="0" smtClean="0"/>
              <a:t> con: </a:t>
            </a:r>
          </a:p>
          <a:p>
            <a:pPr lvl="2" algn="just"/>
            <a:r>
              <a:rPr lang="en-US" sz="1900" dirty="0" smtClean="0"/>
              <a:t>Il service principal per cui </a:t>
            </a:r>
            <a:r>
              <a:rPr lang="en-US" sz="1900" dirty="0" err="1" smtClean="0"/>
              <a:t>il</a:t>
            </a:r>
            <a:r>
              <a:rPr lang="en-US" sz="1900" dirty="0" smtClean="0"/>
              <a:t> ticket è </a:t>
            </a:r>
            <a:r>
              <a:rPr lang="en-US" sz="1900" dirty="0" err="1" smtClean="0"/>
              <a:t>necessario</a:t>
            </a:r>
            <a:r>
              <a:rPr lang="en-US" sz="1900" dirty="0" smtClean="0"/>
              <a:t> e  lifetime non </a:t>
            </a:r>
            <a:r>
              <a:rPr lang="en-US" sz="1900" dirty="0" err="1" smtClean="0"/>
              <a:t>cifrati</a:t>
            </a:r>
            <a:endParaRPr lang="en-US" sz="1900" dirty="0" smtClean="0"/>
          </a:p>
          <a:p>
            <a:pPr lvl="2" algn="just"/>
            <a:r>
              <a:rPr lang="en-US" sz="1900" dirty="0" err="1" smtClean="0"/>
              <a:t>il</a:t>
            </a:r>
            <a:r>
              <a:rPr lang="en-US" sz="1900" dirty="0" smtClean="0"/>
              <a:t> Ticket Granting Ticket </a:t>
            </a:r>
            <a:r>
              <a:rPr lang="en-US" sz="1900" dirty="0" err="1" smtClean="0"/>
              <a:t>che</a:t>
            </a:r>
            <a:r>
              <a:rPr lang="en-US" sz="1900" dirty="0" smtClean="0"/>
              <a:t> è </a:t>
            </a:r>
            <a:r>
              <a:rPr lang="en-US" sz="1900" dirty="0" err="1" smtClean="0"/>
              <a:t>già</a:t>
            </a:r>
            <a:r>
              <a:rPr lang="en-US" sz="1900" dirty="0" smtClean="0"/>
              <a:t> </a:t>
            </a:r>
            <a:r>
              <a:rPr lang="en-US" sz="1900" dirty="0" err="1" smtClean="0"/>
              <a:t>cifrato</a:t>
            </a:r>
            <a:r>
              <a:rPr lang="en-US" sz="1900" dirty="0" smtClean="0"/>
              <a:t> con la </a:t>
            </a:r>
            <a:r>
              <a:rPr lang="en-US" sz="1900" dirty="0" err="1" smtClean="0"/>
              <a:t>chiave</a:t>
            </a:r>
            <a:r>
              <a:rPr lang="en-US" sz="1900" dirty="0" smtClean="0"/>
              <a:t> del  TGS </a:t>
            </a:r>
          </a:p>
          <a:p>
            <a:pPr lvl="2" algn="just"/>
            <a:r>
              <a:rPr lang="en-US" sz="1900" dirty="0" err="1" smtClean="0"/>
              <a:t>L’authenticator</a:t>
            </a:r>
            <a:endParaRPr lang="en-US" sz="1900" dirty="0" smtClean="0"/>
          </a:p>
          <a:p>
            <a:pPr lvl="2" algn="just">
              <a:buNone/>
            </a:pPr>
            <a:endParaRPr lang="en-US" sz="1900" dirty="0" smtClean="0"/>
          </a:p>
          <a:p>
            <a:pPr lvl="2" algn="ctr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TGS_REQ=(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18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,Lifetime,Authenticator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){TGT}K</a:t>
            </a:r>
            <a:r>
              <a:rPr lang="en-US" sz="1800" baseline="-25000" dirty="0" smtClean="0">
                <a:latin typeface="Courier New" pitchFamily="49" charset="0"/>
                <a:cs typeface="Courier New" pitchFamily="49" charset="0"/>
              </a:rPr>
              <a:t>TGS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Ticket Granting Server Replay (TGS_REP)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028805"/>
            <a:ext cx="8229600" cy="4829195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err="1" smtClean="0"/>
              <a:t>Quando</a:t>
            </a:r>
            <a:r>
              <a:rPr lang="en-US" sz="2800" dirty="0" smtClean="0"/>
              <a:t> la </a:t>
            </a:r>
            <a:r>
              <a:rPr lang="en-US" sz="2800" dirty="0" err="1" smtClean="0"/>
              <a:t>precedente</a:t>
            </a:r>
            <a:r>
              <a:rPr lang="en-US" sz="2800" dirty="0" smtClean="0"/>
              <a:t> </a:t>
            </a:r>
            <a:r>
              <a:rPr lang="en-US" sz="2800" dirty="0" err="1" smtClean="0"/>
              <a:t>richesta</a:t>
            </a:r>
            <a:r>
              <a:rPr lang="en-US" sz="2800" dirty="0" smtClean="0"/>
              <a:t> </a:t>
            </a:r>
            <a:r>
              <a:rPr lang="en-US" sz="2800" dirty="0" err="1" smtClean="0"/>
              <a:t>arriva</a:t>
            </a:r>
            <a:r>
              <a:rPr lang="en-US" sz="2800" dirty="0" smtClean="0"/>
              <a:t>, </a:t>
            </a:r>
            <a:r>
              <a:rPr lang="en-US" sz="2800" dirty="0" err="1" smtClean="0"/>
              <a:t>il</a:t>
            </a:r>
            <a:r>
              <a:rPr lang="en-US" sz="2800" dirty="0" smtClean="0"/>
              <a:t> TGS </a:t>
            </a:r>
            <a:r>
              <a:rPr lang="en-US" sz="2800" dirty="0" err="1" smtClean="0"/>
              <a:t>verifica</a:t>
            </a:r>
            <a:r>
              <a:rPr lang="en-US" sz="2800" dirty="0" smtClean="0"/>
              <a:t> </a:t>
            </a:r>
            <a:r>
              <a:rPr lang="en-US" sz="2800" dirty="0" err="1" smtClean="0"/>
              <a:t>che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principal del </a:t>
            </a:r>
            <a:r>
              <a:rPr lang="en-US" sz="2800" dirty="0" err="1" smtClean="0"/>
              <a:t>servizio</a:t>
            </a:r>
            <a:r>
              <a:rPr lang="en-US" sz="2800" dirty="0" smtClean="0"/>
              <a:t> </a:t>
            </a:r>
            <a:r>
              <a:rPr lang="en-US" sz="2800" dirty="0" err="1" smtClean="0"/>
              <a:t>richiesto</a:t>
            </a:r>
            <a:r>
              <a:rPr lang="en-US" sz="2800" dirty="0" smtClean="0"/>
              <a:t> (</a:t>
            </a:r>
            <a:r>
              <a:rPr lang="en-US" sz="2800" dirty="0" err="1" smtClean="0"/>
              <a:t>Principal</a:t>
            </a:r>
            <a:r>
              <a:rPr lang="en-US" sz="2800" baseline="-25000" dirty="0" err="1" smtClean="0"/>
              <a:t>Service</a:t>
            </a:r>
            <a:r>
              <a:rPr lang="en-US" sz="2800" dirty="0" smtClean="0"/>
              <a:t>) è </a:t>
            </a:r>
            <a:r>
              <a:rPr lang="en-US" sz="2800" dirty="0" err="1" smtClean="0"/>
              <a:t>nel</a:t>
            </a:r>
            <a:r>
              <a:rPr lang="en-US" sz="2800" dirty="0" smtClean="0"/>
              <a:t> database del KDC </a:t>
            </a:r>
          </a:p>
          <a:p>
            <a:pPr algn="just">
              <a:buNone/>
            </a:pPr>
            <a:endParaRPr lang="en-US" sz="31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se </a:t>
            </a:r>
            <a:r>
              <a:rPr lang="en-US" dirty="0" err="1" smtClean="0"/>
              <a:t>esiste</a:t>
            </a:r>
            <a:r>
              <a:rPr lang="en-US" dirty="0" smtClean="0"/>
              <a:t> </a:t>
            </a:r>
            <a:r>
              <a:rPr lang="en-US" dirty="0" err="1" smtClean="0"/>
              <a:t>apre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TGT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chiave</a:t>
            </a:r>
            <a:r>
              <a:rPr lang="en-US" dirty="0" smtClean="0"/>
              <a:t> per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/REAM@REALM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estrae</a:t>
            </a:r>
            <a:r>
              <a:rPr lang="en-US" dirty="0" smtClean="0"/>
              <a:t> la session key (SK</a:t>
            </a:r>
            <a:r>
              <a:rPr lang="en-US" baseline="-25000" dirty="0" smtClean="0"/>
              <a:t>TGS</a:t>
            </a:r>
            <a:r>
              <a:rPr lang="en-US" dirty="0" smtClean="0"/>
              <a:t>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per </a:t>
            </a:r>
            <a:r>
              <a:rPr lang="en-US" dirty="0" err="1" smtClean="0"/>
              <a:t>decifrare</a:t>
            </a:r>
            <a:r>
              <a:rPr lang="en-US" dirty="0" smtClean="0"/>
              <a:t> </a:t>
            </a:r>
            <a:r>
              <a:rPr lang="en-US" dirty="0" err="1" smtClean="0"/>
              <a:t>l’authenticator</a:t>
            </a:r>
            <a:r>
              <a:rPr lang="en-US" dirty="0" smtClean="0"/>
              <a:t> 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Per </a:t>
            </a:r>
            <a:r>
              <a:rPr lang="en-US" dirty="0" err="1" smtClean="0"/>
              <a:t>emettere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service ticket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smtClean="0"/>
              <a:t>Il TGT non è </a:t>
            </a:r>
            <a:r>
              <a:rPr lang="en-US" dirty="0" err="1" smtClean="0"/>
              <a:t>scaduto</a:t>
            </a:r>
            <a:endParaRPr lang="en-US" dirty="0" smtClean="0"/>
          </a:p>
          <a:p>
            <a:pPr lvl="2" algn="just"/>
            <a:r>
              <a:rPr lang="en-US" dirty="0" err="1" smtClean="0"/>
              <a:t>Principal</a:t>
            </a:r>
            <a:r>
              <a:rPr lang="en-US" baseline="-25000" dirty="0" err="1" smtClean="0"/>
              <a:t>Client</a:t>
            </a:r>
            <a:r>
              <a:rPr lang="en-US" dirty="0" smtClean="0"/>
              <a:t> </a:t>
            </a:r>
            <a:r>
              <a:rPr lang="en-US" dirty="0" err="1" smtClean="0"/>
              <a:t>nell</a:t>
            </a:r>
            <a:r>
              <a:rPr lang="en-US" dirty="0" smtClean="0"/>
              <a:t>’ authenticator </a:t>
            </a:r>
            <a:r>
              <a:rPr lang="en-US" dirty="0" err="1" smtClean="0"/>
              <a:t>corrisponde</a:t>
            </a:r>
            <a:r>
              <a:rPr lang="en-US" dirty="0" smtClean="0"/>
              <a:t> a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TGT</a:t>
            </a:r>
          </a:p>
          <a:p>
            <a:pPr lvl="2" algn="just"/>
            <a:r>
              <a:rPr lang="en-US" dirty="0" smtClean="0"/>
              <a:t>L’ authenticator non è </a:t>
            </a:r>
            <a:r>
              <a:rPr lang="en-US" dirty="0" err="1" smtClean="0"/>
              <a:t>nella</a:t>
            </a:r>
            <a:r>
              <a:rPr lang="en-US" dirty="0" smtClean="0"/>
              <a:t> replay cache e non è </a:t>
            </a:r>
            <a:r>
              <a:rPr lang="en-US" dirty="0" err="1" smtClean="0"/>
              <a:t>scaduto</a:t>
            </a:r>
            <a:endParaRPr lang="en-US" dirty="0" smtClean="0"/>
          </a:p>
          <a:p>
            <a:pPr lvl="2" algn="just"/>
            <a:r>
              <a:rPr lang="en-US" dirty="0" smtClean="0"/>
              <a:t>Se la </a:t>
            </a:r>
            <a:r>
              <a:rPr lang="en-US" dirty="0" err="1" smtClean="0"/>
              <a:t>IP_list</a:t>
            </a:r>
            <a:r>
              <a:rPr lang="en-US" dirty="0" smtClean="0"/>
              <a:t> non è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l’indirizzo</a:t>
            </a:r>
            <a:r>
              <a:rPr lang="en-US" dirty="0" smtClean="0"/>
              <a:t> IP </a:t>
            </a:r>
            <a:r>
              <a:rPr lang="en-US" dirty="0" err="1" smtClean="0"/>
              <a:t>sorgente</a:t>
            </a:r>
            <a:r>
              <a:rPr lang="en-US" dirty="0" smtClean="0"/>
              <a:t> del </a:t>
            </a:r>
            <a:r>
              <a:rPr lang="en-US" dirty="0" err="1" smtClean="0"/>
              <a:t>pacchetto</a:t>
            </a:r>
            <a:r>
              <a:rPr lang="en-US" dirty="0" smtClean="0"/>
              <a:t> request (TGS_REQ) </a:t>
            </a:r>
            <a:r>
              <a:rPr lang="en-US" dirty="0" err="1" smtClean="0"/>
              <a:t>fa</a:t>
            </a:r>
            <a:r>
              <a:rPr lang="en-US" dirty="0" smtClean="0"/>
              <a:t> parte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quelli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571456"/>
            <a:ext cx="8429684" cy="628654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err="1" smtClean="0"/>
              <a:t>Queste</a:t>
            </a:r>
            <a:r>
              <a:rPr lang="en-US" dirty="0" smtClean="0"/>
              <a:t> </a:t>
            </a:r>
            <a:r>
              <a:rPr lang="en-US" dirty="0" err="1" smtClean="0"/>
              <a:t>condizioni</a:t>
            </a:r>
            <a:r>
              <a:rPr lang="en-US" dirty="0" smtClean="0"/>
              <a:t> </a:t>
            </a:r>
            <a:r>
              <a:rPr lang="en-US" dirty="0" err="1" smtClean="0"/>
              <a:t>dimostrano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TGT </a:t>
            </a:r>
            <a:r>
              <a:rPr lang="en-US" dirty="0" err="1" smtClean="0"/>
              <a:t>appartiene</a:t>
            </a:r>
            <a:r>
              <a:rPr lang="en-US" dirty="0" smtClean="0"/>
              <a:t> </a:t>
            </a:r>
            <a:r>
              <a:rPr lang="en-US" dirty="0" err="1" smtClean="0"/>
              <a:t>davvero</a:t>
            </a:r>
            <a:r>
              <a:rPr lang="en-US" dirty="0" smtClean="0"/>
              <a:t> </a:t>
            </a:r>
            <a:r>
              <a:rPr lang="en-US" dirty="0" err="1" smtClean="0"/>
              <a:t>all’utente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ha </a:t>
            </a:r>
            <a:r>
              <a:rPr lang="en-US" dirty="0" err="1" smtClean="0"/>
              <a:t>fatto</a:t>
            </a:r>
            <a:r>
              <a:rPr lang="en-US" dirty="0" smtClean="0"/>
              <a:t> la </a:t>
            </a:r>
            <a:r>
              <a:rPr lang="en-US" dirty="0" err="1" smtClean="0"/>
              <a:t>richiesta</a:t>
            </a:r>
            <a:r>
              <a:rPr lang="en-US" dirty="0" smtClean="0"/>
              <a:t> e </a:t>
            </a:r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TGS </a:t>
            </a:r>
            <a:r>
              <a:rPr lang="en-US" dirty="0" err="1" smtClean="0"/>
              <a:t>inizia</a:t>
            </a:r>
            <a:r>
              <a:rPr lang="en-US" dirty="0" smtClean="0"/>
              <a:t> a </a:t>
            </a:r>
            <a:r>
              <a:rPr lang="en-US" dirty="0" err="1" smtClean="0"/>
              <a:t>processare</a:t>
            </a:r>
            <a:r>
              <a:rPr lang="en-US" dirty="0" smtClean="0"/>
              <a:t> la </a:t>
            </a:r>
            <a:r>
              <a:rPr lang="en-US" dirty="0" err="1" smtClean="0"/>
              <a:t>risposta</a:t>
            </a:r>
            <a:r>
              <a:rPr lang="en-US" dirty="0" smtClean="0"/>
              <a:t>:</a:t>
            </a:r>
          </a:p>
          <a:p>
            <a:pPr algn="just">
              <a:buNone/>
            </a:pPr>
            <a:endParaRPr lang="en-US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err="1" smtClean="0"/>
              <a:t>Crea</a:t>
            </a:r>
            <a:r>
              <a:rPr lang="en-US" dirty="0" smtClean="0"/>
              <a:t> in </a:t>
            </a:r>
            <a:r>
              <a:rPr lang="en-US" dirty="0" err="1" smtClean="0"/>
              <a:t>modo</a:t>
            </a:r>
            <a:r>
              <a:rPr lang="en-US" dirty="0" smtClean="0"/>
              <a:t> random </a:t>
            </a:r>
            <a:r>
              <a:rPr lang="en-US" dirty="0" err="1" smtClean="0"/>
              <a:t>una</a:t>
            </a:r>
            <a:r>
              <a:rPr lang="en-US" dirty="0" smtClean="0"/>
              <a:t> session key (</a:t>
            </a:r>
            <a:r>
              <a:rPr lang="en-US" dirty="0" err="1" smtClean="0"/>
              <a:t>segreto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client e service,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Service</a:t>
            </a:r>
            <a:r>
              <a:rPr lang="en-US" dirty="0" smtClean="0"/>
              <a:t>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service ticket, con </a:t>
            </a:r>
            <a:r>
              <a:rPr lang="en-US" dirty="0" err="1" smtClean="0"/>
              <a:t>dentro</a:t>
            </a:r>
            <a:r>
              <a:rPr lang="en-US" dirty="0" smtClean="0"/>
              <a:t> requesting user's principal, service principal,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indirizzi</a:t>
            </a:r>
            <a:r>
              <a:rPr lang="en-US" dirty="0" smtClean="0"/>
              <a:t> IP, data e time (del KDC) in </a:t>
            </a:r>
            <a:r>
              <a:rPr lang="en-US" dirty="0" err="1" smtClean="0"/>
              <a:t>formato</a:t>
            </a:r>
            <a:r>
              <a:rPr lang="en-US" dirty="0" smtClean="0"/>
              <a:t> timestamp, lifetime (</a:t>
            </a:r>
            <a:r>
              <a:rPr lang="en-US" dirty="0" err="1" smtClean="0"/>
              <a:t>minimo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lifetime del TGT 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quello</a:t>
            </a:r>
            <a:r>
              <a:rPr lang="en-US" dirty="0" smtClean="0"/>
              <a:t> </a:t>
            </a:r>
            <a:r>
              <a:rPr lang="en-US" dirty="0" err="1" smtClean="0"/>
              <a:t>associato</a:t>
            </a:r>
            <a:r>
              <a:rPr lang="en-US" dirty="0" smtClean="0"/>
              <a:t> al service principal) e </a:t>
            </a:r>
            <a:r>
              <a:rPr lang="en-US" dirty="0" err="1" smtClean="0"/>
              <a:t>infine</a:t>
            </a:r>
            <a:r>
              <a:rPr lang="en-US" dirty="0" smtClean="0"/>
              <a:t> la session key </a:t>
            </a:r>
            <a:r>
              <a:rPr lang="en-US" dirty="0" err="1" smtClean="0"/>
              <a:t>SK</a:t>
            </a:r>
            <a:r>
              <a:rPr lang="en-US" baseline="-25000" dirty="0" err="1" smtClean="0"/>
              <a:t>Service</a:t>
            </a:r>
            <a:r>
              <a:rPr lang="en-US" dirty="0" smtClean="0"/>
              <a:t>.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nuovo</a:t>
            </a:r>
            <a:r>
              <a:rPr lang="en-US" dirty="0" smtClean="0"/>
              <a:t> ticket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Service</a:t>
            </a:r>
            <a:r>
              <a:rPr lang="en-US" dirty="0" smtClean="0"/>
              <a:t> è: </a:t>
            </a:r>
          </a:p>
          <a:p>
            <a:pPr lvl="1" algn="just">
              <a:buNone/>
            </a:pPr>
            <a:endParaRPr lang="en-US" u="sng" dirty="0" smtClean="0"/>
          </a:p>
          <a:p>
            <a:pPr algn="ctr">
              <a:buNone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=(Principal</a:t>
            </a:r>
            <a:r>
              <a:rPr lang="en-US" sz="2900" baseline="-25000" dirty="0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,Principal</a:t>
            </a:r>
            <a:r>
              <a:rPr lang="en-US" sz="2900" baseline="-25000" dirty="0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,IP_list,Timestamp,Lifetime,SK</a:t>
            </a:r>
            <a:r>
              <a:rPr lang="en-US" sz="2900" baseline="-25000" dirty="0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) </a:t>
            </a:r>
          </a:p>
          <a:p>
            <a:pPr algn="just"/>
            <a:endParaRPr lang="en-US" dirty="0" smtClean="0"/>
          </a:p>
          <a:p>
            <a:pPr marL="971550" lvl="1" indent="-514350" algn="just">
              <a:buFont typeface="+mj-lt"/>
              <a:buAutoNum type="arabicPeriod" startAt="3"/>
            </a:pPr>
            <a:r>
              <a:rPr lang="en-US" dirty="0" err="1" smtClean="0"/>
              <a:t>Invia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messaggio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replica con</a:t>
            </a:r>
          </a:p>
          <a:p>
            <a:pPr marL="1371600" lvl="2" indent="-514350" algn="just">
              <a:buFont typeface="Wingdings" pitchFamily="2" charset="2"/>
              <a:buChar char="§"/>
            </a:pPr>
            <a:r>
              <a:rPr lang="en-US" sz="2900" dirty="0" smtClean="0"/>
              <a:t>Il ticket </a:t>
            </a:r>
            <a:r>
              <a:rPr lang="en-US" sz="2900" dirty="0" err="1" smtClean="0"/>
              <a:t>creato</a:t>
            </a:r>
            <a:r>
              <a:rPr lang="en-US" sz="2900" dirty="0" smtClean="0"/>
              <a:t> prima, </a:t>
            </a:r>
            <a:r>
              <a:rPr lang="en-US" sz="2900" dirty="0" err="1" smtClean="0"/>
              <a:t>cifrato</a:t>
            </a:r>
            <a:r>
              <a:rPr lang="en-US" sz="2900" dirty="0" smtClean="0"/>
              <a:t> con service secret key (</a:t>
            </a:r>
            <a:r>
              <a:rPr lang="en-US" sz="2900" dirty="0" err="1" smtClean="0"/>
              <a:t>lK</a:t>
            </a:r>
            <a:r>
              <a:rPr lang="en-US" sz="2900" baseline="-25000" dirty="0" err="1" smtClean="0"/>
              <a:t>Service</a:t>
            </a:r>
            <a:r>
              <a:rPr lang="en-US" sz="2900" dirty="0" smtClean="0"/>
              <a:t>)</a:t>
            </a:r>
          </a:p>
          <a:p>
            <a:pPr marL="1371600" lvl="2" indent="-514350" algn="just">
              <a:buFont typeface="Wingdings" pitchFamily="2" charset="2"/>
              <a:buChar char="§"/>
            </a:pPr>
            <a:r>
              <a:rPr lang="en-US" sz="2900" dirty="0" err="1" smtClean="0"/>
              <a:t>il</a:t>
            </a:r>
            <a:r>
              <a:rPr lang="en-US" sz="2900" dirty="0" smtClean="0"/>
              <a:t> service principal, timestamp, lifetime e la </a:t>
            </a:r>
            <a:r>
              <a:rPr lang="en-US" sz="2900" dirty="0" err="1" smtClean="0"/>
              <a:t>nuova</a:t>
            </a:r>
            <a:r>
              <a:rPr lang="en-US" sz="2900" dirty="0" smtClean="0"/>
              <a:t> session key, </a:t>
            </a:r>
            <a:r>
              <a:rPr lang="en-US" sz="2900" dirty="0" err="1" smtClean="0"/>
              <a:t>tutto</a:t>
            </a:r>
            <a:r>
              <a:rPr lang="en-US" sz="2900" dirty="0" smtClean="0"/>
              <a:t> </a:t>
            </a:r>
            <a:r>
              <a:rPr lang="en-US" sz="2900" dirty="0" err="1" smtClean="0"/>
              <a:t>cifrato</a:t>
            </a:r>
            <a:r>
              <a:rPr lang="en-US" sz="2900" dirty="0" smtClean="0"/>
              <a:t> con session key </a:t>
            </a:r>
            <a:r>
              <a:rPr lang="en-US" sz="2900" dirty="0" err="1" smtClean="0"/>
              <a:t>estratta</a:t>
            </a:r>
            <a:r>
              <a:rPr lang="en-US" sz="2900" dirty="0" smtClean="0"/>
              <a:t> </a:t>
            </a:r>
            <a:r>
              <a:rPr lang="en-US" sz="2900" dirty="0" err="1" smtClean="0"/>
              <a:t>dal</a:t>
            </a:r>
            <a:r>
              <a:rPr lang="en-US" sz="2900" dirty="0" smtClean="0"/>
              <a:t> TGT</a:t>
            </a:r>
          </a:p>
          <a:p>
            <a:pPr marL="1371600" lvl="2" indent="-514350" algn="just">
              <a:buNone/>
            </a:pPr>
            <a:endParaRPr lang="en-US" sz="2600" dirty="0" smtClean="0"/>
          </a:p>
          <a:p>
            <a:pPr lvl="1" algn="ctr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TGS_REP={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,Timestamp,Lifetime,SK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}SK</a:t>
            </a:r>
            <a:r>
              <a:rPr lang="en-US" sz="2900" baseline="-25000" dirty="0" smtClean="0">
                <a:latin typeface="Courier New" pitchFamily="49" charset="0"/>
                <a:cs typeface="Courier New" pitchFamily="49" charset="0"/>
              </a:rPr>
              <a:t>TGS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9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algn="ctr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client </a:t>
            </a:r>
            <a:r>
              <a:rPr lang="en-US" dirty="0" err="1" smtClean="0"/>
              <a:t>riceve</a:t>
            </a:r>
            <a:r>
              <a:rPr lang="en-US" dirty="0" smtClean="0"/>
              <a:t> la </a:t>
            </a:r>
            <a:r>
              <a:rPr lang="en-US" dirty="0" err="1" smtClean="0"/>
              <a:t>risposta</a:t>
            </a:r>
            <a:r>
              <a:rPr lang="en-US" dirty="0" smtClean="0"/>
              <a:t>, </a:t>
            </a:r>
            <a:r>
              <a:rPr lang="en-US" dirty="0" err="1" smtClean="0"/>
              <a:t>avendo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credential cache la session key SK</a:t>
            </a:r>
            <a:r>
              <a:rPr lang="en-US" baseline="-25000" dirty="0" smtClean="0"/>
              <a:t>TGS</a:t>
            </a:r>
            <a:r>
              <a:rPr lang="en-US" dirty="0" smtClean="0"/>
              <a:t>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decifare</a:t>
            </a:r>
            <a:r>
              <a:rPr lang="en-US" dirty="0" smtClean="0"/>
              <a:t> la parte del </a:t>
            </a:r>
            <a:r>
              <a:rPr lang="en-US" dirty="0" err="1" smtClean="0"/>
              <a:t>messaggio</a:t>
            </a:r>
            <a:r>
              <a:rPr lang="en-US" dirty="0" smtClean="0"/>
              <a:t> </a:t>
            </a:r>
            <a:r>
              <a:rPr lang="en-US" dirty="0" err="1" smtClean="0"/>
              <a:t>contenente</a:t>
            </a:r>
            <a:r>
              <a:rPr lang="en-US" dirty="0" smtClean="0"/>
              <a:t> </a:t>
            </a:r>
            <a:r>
              <a:rPr lang="en-US" dirty="0" err="1" smtClean="0"/>
              <a:t>l’altra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e </a:t>
            </a:r>
            <a:r>
              <a:rPr lang="en-US" dirty="0" err="1" smtClean="0"/>
              <a:t>memorizzarla</a:t>
            </a:r>
            <a:r>
              <a:rPr lang="en-US" dirty="0" smtClean="0"/>
              <a:t> </a:t>
            </a:r>
            <a:r>
              <a:rPr lang="en-US" dirty="0" err="1" smtClean="0"/>
              <a:t>insieme</a:t>
            </a:r>
            <a:r>
              <a:rPr lang="en-US" dirty="0" smtClean="0"/>
              <a:t> al service ticket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Service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resta</a:t>
            </a:r>
            <a:r>
              <a:rPr lang="en-US" dirty="0" smtClean="0"/>
              <a:t> </a:t>
            </a:r>
            <a:r>
              <a:rPr lang="en-US" dirty="0" err="1" smtClean="0"/>
              <a:t>cifrato</a:t>
            </a:r>
            <a:endParaRPr lang="en-US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Obiettivi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Le password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r>
              <a:rPr lang="en-US" dirty="0" smtClean="0"/>
              <a:t> </a:t>
            </a:r>
            <a:r>
              <a:rPr lang="en-US" i="1" dirty="0" smtClean="0"/>
              <a:t>non </a:t>
            </a:r>
            <a:r>
              <a:rPr lang="en-US" i="1" dirty="0" err="1" smtClean="0"/>
              <a:t>devono</a:t>
            </a:r>
            <a:r>
              <a:rPr lang="en-US" i="1" dirty="0" smtClean="0"/>
              <a:t> </a:t>
            </a:r>
            <a:r>
              <a:rPr lang="en-US" i="1" dirty="0" err="1" smtClean="0"/>
              <a:t>viaggiare</a:t>
            </a:r>
            <a:r>
              <a:rPr lang="en-US" i="1" dirty="0" smtClean="0"/>
              <a:t>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rete</a:t>
            </a:r>
            <a:r>
              <a:rPr lang="en-US" dirty="0" smtClean="0"/>
              <a:t>, </a:t>
            </a:r>
            <a:r>
              <a:rPr lang="en-US" i="1" dirty="0" smtClean="0"/>
              <a:t>non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possono</a:t>
            </a:r>
            <a:r>
              <a:rPr lang="en-US" i="1" dirty="0" smtClean="0"/>
              <a:t> </a:t>
            </a:r>
            <a:r>
              <a:rPr lang="en-US" i="1" dirty="0" err="1" smtClean="0"/>
              <a:t>memorizzare</a:t>
            </a:r>
            <a:r>
              <a:rPr lang="en-US" dirty="0" smtClean="0"/>
              <a:t>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macchine</a:t>
            </a:r>
            <a:r>
              <a:rPr lang="en-US" dirty="0" smtClean="0"/>
              <a:t> clients,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i="1" dirty="0" smtClean="0"/>
              <a:t>eliminate</a:t>
            </a:r>
            <a:r>
              <a:rPr lang="en-US" dirty="0" smtClean="0"/>
              <a:t> </a:t>
            </a:r>
            <a:r>
              <a:rPr lang="en-US" dirty="0" err="1" smtClean="0"/>
              <a:t>subito</a:t>
            </a:r>
            <a:r>
              <a:rPr lang="en-US" dirty="0" smtClean="0"/>
              <a:t> </a:t>
            </a:r>
            <a:r>
              <a:rPr lang="en-US" dirty="0" err="1" smtClean="0"/>
              <a:t>dopo</a:t>
            </a:r>
            <a:r>
              <a:rPr lang="en-US" dirty="0" smtClean="0"/>
              <a:t> </a:t>
            </a:r>
            <a:r>
              <a:rPr lang="en-US" dirty="0" err="1" smtClean="0"/>
              <a:t>l’uso</a:t>
            </a:r>
            <a:r>
              <a:rPr lang="en-US" dirty="0" smtClean="0"/>
              <a:t>, non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memorizzate</a:t>
            </a:r>
            <a:r>
              <a:rPr lang="en-US" dirty="0" smtClean="0"/>
              <a:t> (</a:t>
            </a:r>
            <a:r>
              <a:rPr lang="en-US" dirty="0" err="1" smtClean="0"/>
              <a:t>neanche</a:t>
            </a:r>
            <a:r>
              <a:rPr lang="en-US" dirty="0" smtClean="0"/>
              <a:t> se </a:t>
            </a:r>
            <a:r>
              <a:rPr lang="en-US" dirty="0" err="1" smtClean="0"/>
              <a:t>cifrate</a:t>
            </a:r>
            <a:r>
              <a:rPr lang="en-US" dirty="0" smtClean="0"/>
              <a:t>) </a:t>
            </a:r>
            <a:r>
              <a:rPr lang="en-US" dirty="0" err="1" smtClean="0"/>
              <a:t>presso</a:t>
            </a:r>
            <a:r>
              <a:rPr lang="en-US" dirty="0" smtClean="0"/>
              <a:t> </a:t>
            </a:r>
            <a:r>
              <a:rPr lang="en-US" dirty="0" err="1" smtClean="0"/>
              <a:t>l’authentication</a:t>
            </a:r>
            <a:r>
              <a:rPr lang="en-US" dirty="0" smtClean="0"/>
              <a:t> server database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L’utente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inserire</a:t>
            </a:r>
            <a:r>
              <a:rPr lang="en-US" dirty="0" smtClean="0"/>
              <a:t> la password </a:t>
            </a:r>
            <a:r>
              <a:rPr lang="en-US" i="1" dirty="0" smtClean="0"/>
              <a:t>solo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volta</a:t>
            </a:r>
            <a:r>
              <a:rPr lang="en-US" i="1" dirty="0" smtClean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lavoro</a:t>
            </a:r>
            <a:r>
              <a:rPr lang="en-US" dirty="0" smtClean="0"/>
              <a:t> (</a:t>
            </a:r>
            <a:r>
              <a:rPr lang="en-US" b="1" dirty="0" smtClean="0"/>
              <a:t>Single Sign-On</a:t>
            </a:r>
            <a:r>
              <a:rPr lang="en-US" dirty="0" smtClean="0"/>
              <a:t>)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La </a:t>
            </a:r>
            <a:r>
              <a:rPr lang="en-US" dirty="0" err="1" smtClean="0"/>
              <a:t>gestione</a:t>
            </a:r>
            <a:r>
              <a:rPr lang="en-US" dirty="0" smtClean="0"/>
              <a:t> </a:t>
            </a:r>
            <a:r>
              <a:rPr lang="en-US" dirty="0" err="1" smtClean="0"/>
              <a:t>dell’autenticazione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 è </a:t>
            </a:r>
            <a:r>
              <a:rPr lang="en-US" dirty="0" err="1" smtClean="0"/>
              <a:t>centralizzata</a:t>
            </a:r>
            <a:r>
              <a:rPr lang="en-US" dirty="0" smtClean="0"/>
              <a:t> e </a:t>
            </a:r>
            <a:r>
              <a:rPr lang="en-US" dirty="0" err="1" smtClean="0"/>
              <a:t>risiede</a:t>
            </a:r>
            <a:r>
              <a:rPr lang="en-US" dirty="0" smtClean="0"/>
              <a:t> </a:t>
            </a:r>
            <a:r>
              <a:rPr lang="en-US" dirty="0" err="1" smtClean="0"/>
              <a:t>sull</a:t>
            </a:r>
            <a:r>
              <a:rPr lang="en-US" dirty="0" smtClean="0"/>
              <a:t>’ authentication server (</a:t>
            </a:r>
            <a:r>
              <a:rPr lang="en-US" dirty="0" err="1" smtClean="0"/>
              <a:t>che</a:t>
            </a:r>
            <a:r>
              <a:rPr lang="en-US" dirty="0" smtClean="0"/>
              <a:t> non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contenere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per </a:t>
            </a:r>
            <a:r>
              <a:rPr lang="en-US" dirty="0" err="1" smtClean="0"/>
              <a:t>l’autenticazione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r>
              <a:rPr lang="en-US" dirty="0" smtClean="0"/>
              <a:t>)</a:t>
            </a:r>
          </a:p>
          <a:p>
            <a:pPr marL="971550" lvl="1" indent="-514350" algn="just"/>
            <a:r>
              <a:rPr lang="en-US" dirty="0" err="1" smtClean="0"/>
              <a:t>L’amministratore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disabilitare</a:t>
            </a:r>
            <a:r>
              <a:rPr lang="en-US" dirty="0" smtClean="0"/>
              <a:t> un account </a:t>
            </a:r>
            <a:r>
              <a:rPr lang="en-US" dirty="0" err="1" smtClean="0"/>
              <a:t>di</a:t>
            </a:r>
            <a:r>
              <a:rPr lang="en-US" dirty="0" smtClean="0"/>
              <a:t> un </a:t>
            </a:r>
            <a:r>
              <a:rPr lang="en-US" dirty="0" err="1" smtClean="0"/>
              <a:t>utente</a:t>
            </a:r>
            <a:r>
              <a:rPr lang="en-US" dirty="0" smtClean="0"/>
              <a:t> </a:t>
            </a:r>
            <a:r>
              <a:rPr lang="en-US" dirty="0" err="1" smtClean="0"/>
              <a:t>operando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un’unica</a:t>
            </a:r>
            <a:r>
              <a:rPr lang="en-US" dirty="0" smtClean="0"/>
              <a:t> </a:t>
            </a:r>
            <a:r>
              <a:rPr lang="en-US" dirty="0" err="1" smtClean="0"/>
              <a:t>locazione</a:t>
            </a:r>
            <a:endParaRPr lang="en-US" dirty="0" smtClean="0"/>
          </a:p>
          <a:p>
            <a:pPr marL="971550" lvl="1" indent="-514350" algn="just"/>
            <a:r>
              <a:rPr lang="en-US" dirty="0" err="1" smtClean="0"/>
              <a:t>Quando</a:t>
            </a:r>
            <a:r>
              <a:rPr lang="en-US" dirty="0" smtClean="0"/>
              <a:t> un </a:t>
            </a:r>
            <a:r>
              <a:rPr lang="en-US" dirty="0" err="1" smtClean="0"/>
              <a:t>utente</a:t>
            </a:r>
            <a:r>
              <a:rPr lang="en-US" dirty="0" smtClean="0"/>
              <a:t> cambia la password,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cambiata</a:t>
            </a:r>
            <a:r>
              <a:rPr lang="en-US" dirty="0" smtClean="0"/>
              <a:t> al tempo </a:t>
            </a:r>
            <a:r>
              <a:rPr lang="en-US" dirty="0" err="1" smtClean="0"/>
              <a:t>stesso</a:t>
            </a:r>
            <a:r>
              <a:rPr lang="en-US" dirty="0" smtClean="0"/>
              <a:t> per </a:t>
            </a:r>
            <a:r>
              <a:rPr lang="en-US" dirty="0" err="1" smtClean="0"/>
              <a:t>tutti</a:t>
            </a:r>
            <a:r>
              <a:rPr lang="en-US" dirty="0" smtClean="0"/>
              <a:t> I </a:t>
            </a:r>
            <a:r>
              <a:rPr lang="en-US" dirty="0" err="1" smtClean="0"/>
              <a:t>servizi</a:t>
            </a:r>
            <a:endParaRPr lang="en-US" dirty="0" smtClean="0"/>
          </a:p>
          <a:p>
            <a:pPr marL="971550" lvl="1" indent="-514350" algn="just"/>
            <a:r>
              <a:rPr lang="en-US" dirty="0" smtClean="0"/>
              <a:t>No </a:t>
            </a:r>
            <a:r>
              <a:rPr lang="en-US" dirty="0" err="1" smtClean="0"/>
              <a:t>ridondanza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autenticazione</a:t>
            </a:r>
            <a:endParaRPr lang="en-US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Application Request (AP_REQ)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Il client </a:t>
            </a:r>
            <a:r>
              <a:rPr lang="en-US" dirty="0" err="1" smtClean="0"/>
              <a:t>avendo</a:t>
            </a:r>
            <a:r>
              <a:rPr lang="en-US" dirty="0" smtClean="0"/>
              <a:t> le </a:t>
            </a:r>
            <a:r>
              <a:rPr lang="en-US" dirty="0" err="1" smtClean="0"/>
              <a:t>credenziali</a:t>
            </a:r>
            <a:r>
              <a:rPr lang="en-US" dirty="0" smtClean="0"/>
              <a:t> per </a:t>
            </a:r>
            <a:r>
              <a:rPr lang="en-US" dirty="0" err="1" smtClean="0"/>
              <a:t>accedere</a:t>
            </a:r>
            <a:r>
              <a:rPr lang="en-US" dirty="0" smtClean="0"/>
              <a:t> al </a:t>
            </a:r>
            <a:r>
              <a:rPr lang="en-US" dirty="0" err="1" smtClean="0"/>
              <a:t>servizio</a:t>
            </a:r>
            <a:r>
              <a:rPr lang="en-US" dirty="0" smtClean="0"/>
              <a:t> (ticket e </a:t>
            </a:r>
            <a:r>
              <a:rPr lang="en-US" dirty="0" err="1" smtClean="0"/>
              <a:t>relativa</a:t>
            </a:r>
            <a:r>
              <a:rPr lang="en-US" dirty="0" smtClean="0"/>
              <a:t> session key),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chiedere</a:t>
            </a:r>
            <a:r>
              <a:rPr lang="en-US" dirty="0" smtClean="0"/>
              <a:t> </a:t>
            </a:r>
            <a:r>
              <a:rPr lang="en-US" dirty="0" err="1" smtClean="0"/>
              <a:t>all’application</a:t>
            </a:r>
            <a:r>
              <a:rPr lang="en-US" dirty="0" smtClean="0"/>
              <a:t> server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accedere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risorse</a:t>
            </a:r>
            <a:r>
              <a:rPr lang="en-US" dirty="0" smtClean="0"/>
              <a:t> </a:t>
            </a:r>
            <a:r>
              <a:rPr lang="en-US" dirty="0" err="1" smtClean="0"/>
              <a:t>tramite</a:t>
            </a:r>
            <a:r>
              <a:rPr lang="en-US" dirty="0" smtClean="0"/>
              <a:t> un </a:t>
            </a:r>
            <a:r>
              <a:rPr lang="en-US" dirty="0" err="1" smtClean="0"/>
              <a:t>messaggio</a:t>
            </a:r>
            <a:r>
              <a:rPr lang="en-US" dirty="0" smtClean="0"/>
              <a:t> AP_REQ </a:t>
            </a:r>
          </a:p>
          <a:p>
            <a:pPr lvl="1" algn="just"/>
            <a:r>
              <a:rPr lang="en-US" dirty="0" smtClean="0"/>
              <a:t>AP_REQ non è standard e </a:t>
            </a:r>
            <a:r>
              <a:rPr lang="en-US" dirty="0" err="1" smtClean="0"/>
              <a:t>dipende</a:t>
            </a:r>
            <a:r>
              <a:rPr lang="en-US" dirty="0" smtClean="0"/>
              <a:t> </a:t>
            </a:r>
            <a:r>
              <a:rPr lang="en-US" dirty="0" err="1" smtClean="0"/>
              <a:t>dall’applicazione</a:t>
            </a:r>
            <a:endParaRPr lang="en-US" dirty="0" smtClean="0"/>
          </a:p>
          <a:p>
            <a:pPr lvl="1" algn="just"/>
            <a:r>
              <a:rPr lang="en-US" dirty="0" err="1" smtClean="0"/>
              <a:t>L’application</a:t>
            </a:r>
            <a:r>
              <a:rPr lang="en-US" dirty="0" smtClean="0"/>
              <a:t> programmer ha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compito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decidere</a:t>
            </a:r>
            <a:r>
              <a:rPr lang="en-US" dirty="0" smtClean="0"/>
              <a:t> la </a:t>
            </a:r>
            <a:r>
              <a:rPr lang="en-US" dirty="0" err="1" smtClean="0"/>
              <a:t>strategia</a:t>
            </a:r>
            <a:r>
              <a:rPr lang="en-US" dirty="0" smtClean="0"/>
              <a:t> con cui </a:t>
            </a:r>
            <a:r>
              <a:rPr lang="en-US" dirty="0" err="1" smtClean="0"/>
              <a:t>il</a:t>
            </a:r>
            <a:r>
              <a:rPr lang="en-US" dirty="0" smtClean="0"/>
              <a:t> client </a:t>
            </a:r>
            <a:r>
              <a:rPr lang="en-US" dirty="0" err="1" smtClean="0"/>
              <a:t>usa</a:t>
            </a:r>
            <a:r>
              <a:rPr lang="en-US" dirty="0" smtClean="0"/>
              <a:t> le sue </a:t>
            </a:r>
            <a:r>
              <a:rPr lang="en-US" dirty="0" err="1" smtClean="0"/>
              <a:t>credenziali</a:t>
            </a:r>
            <a:r>
              <a:rPr lang="en-US" dirty="0" smtClean="0"/>
              <a:t> per </a:t>
            </a:r>
            <a:r>
              <a:rPr lang="en-US" dirty="0" err="1" smtClean="0"/>
              <a:t>dimostrare</a:t>
            </a:r>
            <a:r>
              <a:rPr lang="en-US" dirty="0" smtClean="0"/>
              <a:t> la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identità</a:t>
            </a:r>
            <a:r>
              <a:rPr lang="en-US" dirty="0" smtClean="0"/>
              <a:t> al server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:</a:t>
            </a:r>
          </a:p>
          <a:p>
            <a:pPr lvl="2" algn="just"/>
            <a:r>
              <a:rPr lang="en-US" sz="2600" dirty="0" smtClean="0"/>
              <a:t>Il client </a:t>
            </a:r>
            <a:r>
              <a:rPr lang="en-US" sz="2600" dirty="0" err="1" smtClean="0"/>
              <a:t>crea</a:t>
            </a:r>
            <a:r>
              <a:rPr lang="en-US" sz="2600" dirty="0" smtClean="0"/>
              <a:t> un authenticator con l’ user principal e timestamp e </a:t>
            </a:r>
            <a:r>
              <a:rPr lang="en-US" sz="2600" dirty="0" err="1" smtClean="0"/>
              <a:t>cifra</a:t>
            </a:r>
            <a:r>
              <a:rPr lang="en-US" sz="2600" dirty="0" smtClean="0"/>
              <a:t> </a:t>
            </a:r>
            <a:r>
              <a:rPr lang="en-US" sz="2600" dirty="0" err="1" smtClean="0"/>
              <a:t>tutto</a:t>
            </a:r>
            <a:r>
              <a:rPr lang="en-US" sz="2600" dirty="0" smtClean="0"/>
              <a:t> con la session key </a:t>
            </a:r>
            <a:r>
              <a:rPr lang="en-US" sz="2600" dirty="0" err="1" smtClean="0"/>
              <a:t>SK</a:t>
            </a:r>
            <a:r>
              <a:rPr lang="en-US" sz="2600" baseline="-25000" dirty="0" err="1" smtClean="0"/>
              <a:t>Service</a:t>
            </a:r>
            <a:r>
              <a:rPr lang="en-US" sz="2600" dirty="0" smtClean="0"/>
              <a:t> </a:t>
            </a:r>
            <a:r>
              <a:rPr lang="en-US" sz="2600" dirty="0" err="1" smtClean="0"/>
              <a:t>che</a:t>
            </a:r>
            <a:r>
              <a:rPr lang="en-US" sz="2600" dirty="0" smtClean="0"/>
              <a:t> è </a:t>
            </a:r>
            <a:r>
              <a:rPr lang="en-US" sz="2600" dirty="0" err="1" smtClean="0"/>
              <a:t>condivisa</a:t>
            </a:r>
            <a:r>
              <a:rPr lang="en-US" sz="2600" dirty="0" smtClean="0"/>
              <a:t> con l’ application server:</a:t>
            </a:r>
          </a:p>
          <a:p>
            <a:pPr lvl="2" algn="just">
              <a:buNone/>
            </a:pPr>
            <a:endParaRPr lang="en-US" sz="2600" dirty="0" smtClean="0"/>
          </a:p>
          <a:p>
            <a:pPr algn="ctr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Authenticator = {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en-US" sz="2600" baseline="-25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, Timestamp }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6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 algn="just">
              <a:buNone/>
            </a:pPr>
            <a:endParaRPr lang="en-US" sz="2600" dirty="0" smtClean="0"/>
          </a:p>
          <a:p>
            <a:pPr lvl="2" algn="just"/>
            <a:r>
              <a:rPr lang="en-US" sz="2600" dirty="0" err="1" smtClean="0"/>
              <a:t>Crea</a:t>
            </a:r>
            <a:r>
              <a:rPr lang="en-US" sz="2600" dirty="0" smtClean="0"/>
              <a:t> un </a:t>
            </a:r>
            <a:r>
              <a:rPr lang="en-US" sz="2600" dirty="0" err="1" smtClean="0"/>
              <a:t>pacchetto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richiesta</a:t>
            </a:r>
            <a:r>
              <a:rPr lang="en-US" sz="2600" dirty="0" smtClean="0"/>
              <a:t> con </a:t>
            </a:r>
            <a:r>
              <a:rPr lang="en-US" sz="2600" dirty="0" err="1" smtClean="0"/>
              <a:t>il</a:t>
            </a:r>
            <a:r>
              <a:rPr lang="en-US" sz="2600" dirty="0" smtClean="0"/>
              <a:t> service ticket </a:t>
            </a:r>
            <a:r>
              <a:rPr lang="en-US" sz="2600" dirty="0" err="1" smtClean="0"/>
              <a:t>T</a:t>
            </a:r>
            <a:r>
              <a:rPr lang="en-US" sz="2600" baseline="-25000" dirty="0" err="1" smtClean="0"/>
              <a:t>Service</a:t>
            </a:r>
            <a:r>
              <a:rPr lang="en-US" sz="2600" dirty="0" smtClean="0"/>
              <a:t> </a:t>
            </a:r>
            <a:r>
              <a:rPr lang="en-US" sz="2600" dirty="0" err="1" smtClean="0"/>
              <a:t>cifrato</a:t>
            </a:r>
            <a:r>
              <a:rPr lang="en-US" sz="2600" dirty="0" smtClean="0"/>
              <a:t> con la  secret key e l authenticator </a:t>
            </a:r>
            <a:r>
              <a:rPr lang="en-US" sz="2600" dirty="0" err="1" smtClean="0"/>
              <a:t>creato</a:t>
            </a:r>
            <a:r>
              <a:rPr lang="en-US" sz="2600" dirty="0" smtClean="0"/>
              <a:t> : </a:t>
            </a:r>
          </a:p>
          <a:p>
            <a:pPr lvl="2" algn="just">
              <a:buNone/>
            </a:pPr>
            <a:endParaRPr lang="en-US" sz="2600" dirty="0" smtClean="0"/>
          </a:p>
          <a:p>
            <a:pPr algn="ctr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AP_REQ = Authenticator {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6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600" baseline="-25000" dirty="0" err="1" smtClean="0">
                <a:latin typeface="Courier New" pitchFamily="49" charset="0"/>
                <a:cs typeface="Courier New" pitchFamily="49" charset="0"/>
              </a:rPr>
              <a:t>Service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Quando</a:t>
            </a:r>
            <a:r>
              <a:rPr lang="en-US" sz="2400" dirty="0" smtClean="0"/>
              <a:t> la </a:t>
            </a:r>
            <a:r>
              <a:rPr lang="en-US" sz="2400" dirty="0" err="1" smtClean="0"/>
              <a:t>precedente</a:t>
            </a:r>
            <a:r>
              <a:rPr lang="en-US" sz="2400" dirty="0" smtClean="0"/>
              <a:t> </a:t>
            </a:r>
            <a:r>
              <a:rPr lang="en-US" sz="2400" dirty="0" err="1" smtClean="0"/>
              <a:t>richiesta</a:t>
            </a:r>
            <a:r>
              <a:rPr lang="en-US" sz="2400" dirty="0" smtClean="0"/>
              <a:t> </a:t>
            </a:r>
            <a:r>
              <a:rPr lang="en-US" sz="2400" dirty="0" err="1" smtClean="0"/>
              <a:t>arriva</a:t>
            </a:r>
            <a:r>
              <a:rPr lang="en-US" sz="2400" dirty="0" smtClean="0"/>
              <a:t>,  </a:t>
            </a:r>
            <a:r>
              <a:rPr lang="en-US" sz="2400" dirty="0" err="1" smtClean="0"/>
              <a:t>l’application</a:t>
            </a:r>
            <a:r>
              <a:rPr lang="en-US" sz="2400" dirty="0" smtClean="0"/>
              <a:t> server </a:t>
            </a:r>
            <a:r>
              <a:rPr lang="en-US" sz="2400" dirty="0" err="1" smtClean="0"/>
              <a:t>apre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ticket con la secret key per </a:t>
            </a:r>
            <a:r>
              <a:rPr lang="en-US" sz="2400" dirty="0" err="1" smtClean="0"/>
              <a:t>il</a:t>
            </a:r>
            <a:r>
              <a:rPr lang="en-US" sz="2400" dirty="0" smtClean="0"/>
              <a:t> service </a:t>
            </a:r>
            <a:r>
              <a:rPr lang="en-US" sz="2400" dirty="0" err="1" smtClean="0"/>
              <a:t>richiesto</a:t>
            </a:r>
            <a:r>
              <a:rPr lang="en-US" sz="2400" dirty="0" smtClean="0"/>
              <a:t> e </a:t>
            </a:r>
            <a:r>
              <a:rPr lang="en-US" sz="2400" dirty="0" err="1" smtClean="0"/>
              <a:t>estrae</a:t>
            </a:r>
            <a:r>
              <a:rPr lang="en-US" sz="2400" dirty="0" smtClean="0"/>
              <a:t> la session key </a:t>
            </a:r>
            <a:r>
              <a:rPr lang="en-US" sz="2400" dirty="0" err="1" smtClean="0"/>
              <a:t>SK</a:t>
            </a:r>
            <a:r>
              <a:rPr lang="en-US" sz="2400" baseline="-25000" dirty="0" err="1" smtClean="0"/>
              <a:t>Service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usa</a:t>
            </a:r>
            <a:r>
              <a:rPr lang="en-US" sz="2400" dirty="0" smtClean="0"/>
              <a:t> per </a:t>
            </a:r>
            <a:r>
              <a:rPr lang="en-US" sz="2400" dirty="0" err="1" smtClean="0"/>
              <a:t>decifrare</a:t>
            </a:r>
            <a:r>
              <a:rPr lang="en-US" sz="2400" dirty="0" smtClean="0"/>
              <a:t> l’ authenticator</a:t>
            </a:r>
          </a:p>
          <a:p>
            <a:pPr algn="just"/>
            <a:r>
              <a:rPr lang="en-US" sz="2400" dirty="0" smtClean="0"/>
              <a:t>Per </a:t>
            </a:r>
            <a:r>
              <a:rPr lang="en-US" sz="2400" dirty="0" err="1" smtClean="0"/>
              <a:t>stabilire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l’user</a:t>
            </a:r>
            <a:r>
              <a:rPr lang="en-US" sz="2400" dirty="0" smtClean="0"/>
              <a:t> </a:t>
            </a:r>
            <a:r>
              <a:rPr lang="en-US" sz="2400" dirty="0" err="1" smtClean="0"/>
              <a:t>richiedente</a:t>
            </a:r>
            <a:r>
              <a:rPr lang="en-US" sz="2400" dirty="0" smtClean="0"/>
              <a:t> è </a:t>
            </a:r>
            <a:r>
              <a:rPr lang="en-US" sz="2400" dirty="0" err="1" smtClean="0"/>
              <a:t>autentico</a:t>
            </a:r>
            <a:r>
              <a:rPr lang="en-US" sz="2400" dirty="0" smtClean="0"/>
              <a:t> e </a:t>
            </a:r>
            <a:r>
              <a:rPr lang="en-US" sz="2400" dirty="0" err="1" smtClean="0"/>
              <a:t>può</a:t>
            </a:r>
            <a:r>
              <a:rPr lang="en-US" sz="2400" dirty="0" smtClean="0"/>
              <a:t> </a:t>
            </a:r>
            <a:r>
              <a:rPr lang="en-US" sz="2400" dirty="0" err="1" smtClean="0"/>
              <a:t>accedere</a:t>
            </a:r>
            <a:r>
              <a:rPr lang="en-US" sz="2400" dirty="0" smtClean="0"/>
              <a:t> al </a:t>
            </a:r>
            <a:r>
              <a:rPr lang="en-US" sz="2400" dirty="0" err="1" smtClean="0"/>
              <a:t>servizio</a:t>
            </a:r>
            <a:r>
              <a:rPr lang="en-US" sz="2400" dirty="0" smtClean="0"/>
              <a:t> </a:t>
            </a:r>
            <a:r>
              <a:rPr lang="en-US" sz="2400" dirty="0" err="1" smtClean="0"/>
              <a:t>verifica</a:t>
            </a:r>
            <a:r>
              <a:rPr lang="en-US" sz="2400" dirty="0" smtClean="0"/>
              <a:t> </a:t>
            </a:r>
            <a:r>
              <a:rPr lang="en-US" sz="2400" dirty="0" err="1" smtClean="0"/>
              <a:t>che</a:t>
            </a:r>
            <a:r>
              <a:rPr lang="en-US" sz="2400" dirty="0" smtClean="0"/>
              <a:t>:</a:t>
            </a:r>
          </a:p>
          <a:p>
            <a:pPr lvl="1" algn="just"/>
            <a:r>
              <a:rPr lang="en-US" sz="2000" dirty="0" smtClean="0"/>
              <a:t>Il ticket non </a:t>
            </a:r>
            <a:r>
              <a:rPr lang="en-US" sz="2000" dirty="0" err="1" smtClean="0"/>
              <a:t>sia</a:t>
            </a:r>
            <a:r>
              <a:rPr lang="en-US" sz="2000" dirty="0" smtClean="0"/>
              <a:t> </a:t>
            </a:r>
            <a:r>
              <a:rPr lang="en-US" sz="2000" dirty="0" err="1" smtClean="0"/>
              <a:t>scaduto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Il </a:t>
            </a:r>
            <a:r>
              <a:rPr lang="en-US" sz="2000" dirty="0" err="1" smtClean="0"/>
              <a:t>Principal</a:t>
            </a:r>
            <a:r>
              <a:rPr lang="en-US" sz="2000" baseline="-25000" dirty="0" err="1" smtClean="0"/>
              <a:t>Client</a:t>
            </a:r>
            <a:r>
              <a:rPr lang="en-US" sz="2000" dirty="0" smtClean="0"/>
              <a:t> </a:t>
            </a:r>
            <a:r>
              <a:rPr lang="en-US" sz="2000" dirty="0" err="1" smtClean="0"/>
              <a:t>nell</a:t>
            </a:r>
            <a:r>
              <a:rPr lang="en-US" sz="2000" dirty="0" smtClean="0"/>
              <a:t>’ authenticator </a:t>
            </a:r>
            <a:r>
              <a:rPr lang="en-US" sz="2000" dirty="0" err="1" smtClean="0"/>
              <a:t>corrisponde</a:t>
            </a:r>
            <a:r>
              <a:rPr lang="en-US" sz="2000" dirty="0" smtClean="0"/>
              <a:t> a </a:t>
            </a:r>
            <a:r>
              <a:rPr lang="en-US" sz="2000" dirty="0" err="1" smtClean="0"/>
              <a:t>quello</a:t>
            </a:r>
            <a:r>
              <a:rPr lang="en-US" sz="2000" dirty="0" smtClean="0"/>
              <a:t> </a:t>
            </a:r>
            <a:r>
              <a:rPr lang="en-US" sz="2000" dirty="0" err="1" smtClean="0"/>
              <a:t>presente</a:t>
            </a:r>
            <a:r>
              <a:rPr lang="en-US" sz="2000" dirty="0" smtClean="0"/>
              <a:t> </a:t>
            </a:r>
            <a:r>
              <a:rPr lang="en-US" sz="2000" dirty="0" err="1" smtClean="0"/>
              <a:t>nel</a:t>
            </a:r>
            <a:r>
              <a:rPr lang="en-US" sz="2000" dirty="0" smtClean="0"/>
              <a:t> ticket</a:t>
            </a:r>
          </a:p>
          <a:p>
            <a:pPr lvl="1" algn="just"/>
            <a:r>
              <a:rPr lang="en-US" sz="2000" dirty="0" smtClean="0"/>
              <a:t>L’ authenticator non è </a:t>
            </a:r>
            <a:r>
              <a:rPr lang="en-US" sz="2000" dirty="0" err="1" smtClean="0"/>
              <a:t>nella</a:t>
            </a:r>
            <a:r>
              <a:rPr lang="en-US" sz="2000" dirty="0" smtClean="0"/>
              <a:t> replay cache e non </a:t>
            </a:r>
            <a:r>
              <a:rPr lang="en-US" sz="2000" dirty="0" err="1" smtClean="0"/>
              <a:t>sia</a:t>
            </a:r>
            <a:r>
              <a:rPr lang="en-US" sz="2000" dirty="0" smtClean="0"/>
              <a:t> </a:t>
            </a:r>
            <a:r>
              <a:rPr lang="en-US" sz="2000" dirty="0" err="1" smtClean="0"/>
              <a:t>scaduto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Se la </a:t>
            </a:r>
            <a:r>
              <a:rPr lang="en-US" sz="2000" dirty="0" err="1" smtClean="0"/>
              <a:t>IP_list</a:t>
            </a:r>
            <a:r>
              <a:rPr lang="en-US" sz="2000" dirty="0" smtClean="0"/>
              <a:t>  (</a:t>
            </a:r>
            <a:r>
              <a:rPr lang="en-US" sz="2000" dirty="0" err="1" smtClean="0"/>
              <a:t>estratta</a:t>
            </a:r>
            <a:r>
              <a:rPr lang="en-US" sz="2000" dirty="0" smtClean="0"/>
              <a:t> </a:t>
            </a:r>
            <a:r>
              <a:rPr lang="en-US" sz="2000" dirty="0" err="1" smtClean="0"/>
              <a:t>dal</a:t>
            </a:r>
            <a:r>
              <a:rPr lang="en-US" sz="2000" dirty="0" smtClean="0"/>
              <a:t> </a:t>
            </a:r>
            <a:r>
              <a:rPr lang="en-US" sz="2000" dirty="0" err="1" smtClean="0"/>
              <a:t>pacchetto</a:t>
            </a:r>
            <a:r>
              <a:rPr lang="en-US" sz="2000" dirty="0" smtClean="0"/>
              <a:t>) non è </a:t>
            </a:r>
            <a:r>
              <a:rPr lang="en-US" sz="2000" dirty="0" err="1" smtClean="0"/>
              <a:t>nulla</a:t>
            </a:r>
            <a:r>
              <a:rPr lang="en-US" sz="2000" dirty="0" smtClean="0"/>
              <a:t> </a:t>
            </a:r>
            <a:r>
              <a:rPr lang="en-US" sz="2000" dirty="0" err="1" smtClean="0"/>
              <a:t>verifica</a:t>
            </a:r>
            <a:r>
              <a:rPr lang="en-US" sz="2000" dirty="0" smtClean="0"/>
              <a:t> </a:t>
            </a:r>
            <a:r>
              <a:rPr lang="en-US" sz="2000" dirty="0" err="1" smtClean="0"/>
              <a:t>che</a:t>
            </a:r>
            <a:r>
              <a:rPr lang="en-US" sz="2000" dirty="0" smtClean="0"/>
              <a:t> </a:t>
            </a:r>
            <a:r>
              <a:rPr lang="en-US" sz="2000" dirty="0" err="1" smtClean="0"/>
              <a:t>l’indirizzo</a:t>
            </a:r>
            <a:r>
              <a:rPr lang="en-US" sz="2000" dirty="0" smtClean="0"/>
              <a:t> IP </a:t>
            </a:r>
            <a:r>
              <a:rPr lang="en-US" sz="2000" dirty="0" err="1" smtClean="0"/>
              <a:t>sorgente</a:t>
            </a:r>
            <a:r>
              <a:rPr lang="en-US" sz="2000" dirty="0" smtClean="0"/>
              <a:t> del </a:t>
            </a:r>
            <a:r>
              <a:rPr lang="en-US" sz="2000" dirty="0" err="1" smtClean="0"/>
              <a:t>pacchetto</a:t>
            </a:r>
            <a:r>
              <a:rPr lang="en-US" sz="2000" dirty="0" smtClean="0"/>
              <a:t> request (AP_REQ) </a:t>
            </a:r>
            <a:r>
              <a:rPr lang="en-US" sz="2000" dirty="0" err="1" smtClean="0"/>
              <a:t>fa</a:t>
            </a:r>
            <a:r>
              <a:rPr lang="en-US" sz="2000" dirty="0" smtClean="0"/>
              <a:t> parte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quelli</a:t>
            </a:r>
            <a:r>
              <a:rPr lang="en-US" sz="2000" dirty="0" smtClean="0"/>
              <a:t> </a:t>
            </a:r>
            <a:r>
              <a:rPr lang="en-US" sz="2000" dirty="0" err="1" smtClean="0"/>
              <a:t>della</a:t>
            </a:r>
            <a:r>
              <a:rPr lang="en-US" sz="2000" dirty="0" smtClean="0"/>
              <a:t> </a:t>
            </a:r>
            <a:r>
              <a:rPr lang="en-US" sz="2000" dirty="0" err="1" smtClean="0"/>
              <a:t>lista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Pre-Authentication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550070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Prima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distribuire</a:t>
            </a:r>
            <a:r>
              <a:rPr lang="en-US" dirty="0" smtClean="0"/>
              <a:t> un ticket </a:t>
            </a:r>
            <a:r>
              <a:rPr lang="en-US" dirty="0" err="1" smtClean="0"/>
              <a:t>il</a:t>
            </a:r>
            <a:r>
              <a:rPr lang="en-US" dirty="0" smtClean="0"/>
              <a:t> KDC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principal </a:t>
            </a:r>
            <a:r>
              <a:rPr lang="en-US" dirty="0" err="1" smtClean="0"/>
              <a:t>dell’utente</a:t>
            </a:r>
            <a:r>
              <a:rPr lang="en-US" dirty="0" smtClean="0"/>
              <a:t> </a:t>
            </a:r>
            <a:r>
              <a:rPr lang="en-US" dirty="0" err="1" smtClean="0"/>
              <a:t>richiedente</a:t>
            </a:r>
            <a:r>
              <a:rPr lang="en-US" dirty="0" smtClean="0"/>
              <a:t> e </a:t>
            </a:r>
            <a:r>
              <a:rPr lang="en-US" dirty="0" err="1" smtClean="0"/>
              <a:t>il</a:t>
            </a:r>
            <a:r>
              <a:rPr lang="en-US" dirty="0" smtClean="0"/>
              <a:t> service provider </a:t>
            </a:r>
            <a:r>
              <a:rPr lang="en-US" dirty="0" err="1" smtClean="0"/>
              <a:t>siano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database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 err="1" smtClean="0"/>
              <a:t>particolare</a:t>
            </a:r>
            <a:r>
              <a:rPr lang="en-US" dirty="0" smtClean="0"/>
              <a:t>, se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per un TGT, è </a:t>
            </a:r>
            <a:r>
              <a:rPr lang="en-US" dirty="0" err="1" smtClean="0"/>
              <a:t>ancor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/REALM@REALM</a:t>
            </a:r>
            <a:r>
              <a:rPr lang="en-US" dirty="0" smtClean="0"/>
              <a:t> </a:t>
            </a:r>
            <a:r>
              <a:rPr lang="en-US" dirty="0" err="1" smtClean="0"/>
              <a:t>esiste</a:t>
            </a:r>
            <a:r>
              <a:rPr lang="en-US" dirty="0" smtClean="0"/>
              <a:t> e </a:t>
            </a:r>
            <a:r>
              <a:rPr lang="en-US" dirty="0" err="1" smtClean="0"/>
              <a:t>quindi</a:t>
            </a:r>
            <a:r>
              <a:rPr lang="en-US" dirty="0" smtClean="0"/>
              <a:t> è </a:t>
            </a:r>
            <a:r>
              <a:rPr lang="en-US" dirty="0" err="1" smtClean="0"/>
              <a:t>sufficiente</a:t>
            </a:r>
            <a:r>
              <a:rPr lang="en-US" dirty="0" smtClean="0"/>
              <a:t> </a:t>
            </a:r>
            <a:r>
              <a:rPr lang="en-US" dirty="0" err="1" smtClean="0"/>
              <a:t>sapere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un user's principal </a:t>
            </a:r>
            <a:r>
              <a:rPr lang="en-US" dirty="0" err="1" smtClean="0"/>
              <a:t>esiste</a:t>
            </a:r>
            <a:r>
              <a:rPr lang="en-US" dirty="0" smtClean="0"/>
              <a:t> per </a:t>
            </a:r>
            <a:r>
              <a:rPr lang="en-US" dirty="0" err="1" smtClean="0"/>
              <a:t>ottenere</a:t>
            </a:r>
            <a:r>
              <a:rPr lang="en-US" dirty="0" smtClean="0"/>
              <a:t> un TGT 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autenticazione</a:t>
            </a:r>
            <a:endParaRPr lang="en-US" dirty="0" smtClean="0"/>
          </a:p>
          <a:p>
            <a:pPr lvl="1" algn="just"/>
            <a:r>
              <a:rPr lang="en-US" dirty="0" err="1" smtClean="0"/>
              <a:t>Questo</a:t>
            </a:r>
            <a:r>
              <a:rPr lang="en-US" dirty="0" smtClean="0"/>
              <a:t> TGT, se la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proviene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un </a:t>
            </a:r>
            <a:r>
              <a:rPr lang="en-US" dirty="0" err="1" smtClean="0"/>
              <a:t>utente</a:t>
            </a:r>
            <a:r>
              <a:rPr lang="en-US" dirty="0" smtClean="0"/>
              <a:t> non </a:t>
            </a:r>
            <a:r>
              <a:rPr lang="en-US" dirty="0" err="1" smtClean="0"/>
              <a:t>legittimo</a:t>
            </a:r>
            <a:r>
              <a:rPr lang="en-US" dirty="0" smtClean="0"/>
              <a:t> non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usato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non </a:t>
            </a:r>
            <a:r>
              <a:rPr lang="en-US" dirty="0" err="1" smtClean="0"/>
              <a:t>conosce</a:t>
            </a:r>
            <a:r>
              <a:rPr lang="en-US" dirty="0" smtClean="0"/>
              <a:t> la password e non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ottenere</a:t>
            </a:r>
            <a:r>
              <a:rPr lang="en-US" dirty="0" smtClean="0"/>
              <a:t> 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per </a:t>
            </a:r>
            <a:r>
              <a:rPr lang="en-US" dirty="0" err="1" smtClean="0"/>
              <a:t>creare</a:t>
            </a:r>
            <a:r>
              <a:rPr lang="en-US" dirty="0" smtClean="0"/>
              <a:t> un authenticator </a:t>
            </a:r>
            <a:r>
              <a:rPr lang="en-US" dirty="0" err="1" smtClean="0"/>
              <a:t>valido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Tuttavia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ticket,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soggetto</a:t>
            </a:r>
            <a:r>
              <a:rPr lang="en-US" dirty="0" smtClean="0"/>
              <a:t> a un </a:t>
            </a:r>
            <a:r>
              <a:rPr lang="en-US" dirty="0" err="1" smtClean="0"/>
              <a:t>attacco</a:t>
            </a:r>
            <a:r>
              <a:rPr lang="en-US" dirty="0" smtClean="0"/>
              <a:t> brute-force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tenti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scoprire</a:t>
            </a:r>
            <a:r>
              <a:rPr lang="en-US" dirty="0" smtClean="0"/>
              <a:t> la </a:t>
            </a:r>
            <a:r>
              <a:rPr lang="en-US" dirty="0" err="1" smtClean="0"/>
              <a:t>chiave</a:t>
            </a:r>
            <a:r>
              <a:rPr lang="en-US" dirty="0" smtClean="0"/>
              <a:t> long-term per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 per cui </a:t>
            </a:r>
            <a:r>
              <a:rPr lang="en-US" dirty="0" err="1" smtClean="0"/>
              <a:t>il</a:t>
            </a:r>
            <a:r>
              <a:rPr lang="en-US" dirty="0" smtClean="0"/>
              <a:t> ticket è </a:t>
            </a:r>
            <a:r>
              <a:rPr lang="en-US" dirty="0" err="1" smtClean="0"/>
              <a:t>richiesto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Kerberos 5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concetto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pre-authentication per </a:t>
            </a:r>
            <a:r>
              <a:rPr lang="en-US" dirty="0" err="1" smtClean="0"/>
              <a:t>rinforzare</a:t>
            </a:r>
            <a:r>
              <a:rPr lang="en-US" dirty="0" smtClean="0"/>
              <a:t> la </a:t>
            </a:r>
            <a:r>
              <a:rPr lang="en-US" dirty="0" err="1" smtClean="0"/>
              <a:t>sicurezza</a:t>
            </a:r>
            <a:endParaRPr lang="en-US" dirty="0" smtClean="0"/>
          </a:p>
          <a:p>
            <a:pPr lvl="1" algn="just"/>
            <a:r>
              <a:rPr lang="en-US" dirty="0" smtClean="0"/>
              <a:t>Se le </a:t>
            </a:r>
            <a:r>
              <a:rPr lang="en-US" dirty="0" err="1" smtClean="0"/>
              <a:t>politiche</a:t>
            </a:r>
            <a:r>
              <a:rPr lang="en-US" dirty="0" smtClean="0"/>
              <a:t> KDC (</a:t>
            </a:r>
            <a:r>
              <a:rPr lang="en-US" dirty="0" err="1" smtClean="0"/>
              <a:t>configurabili</a:t>
            </a:r>
            <a:r>
              <a:rPr lang="en-US" dirty="0" smtClean="0"/>
              <a:t>) </a:t>
            </a:r>
            <a:r>
              <a:rPr lang="en-US" dirty="0" err="1" smtClean="0"/>
              <a:t>richiedono</a:t>
            </a:r>
            <a:r>
              <a:rPr lang="en-US" dirty="0" smtClean="0"/>
              <a:t> pre-authentication per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iniziale</a:t>
            </a:r>
            <a:r>
              <a:rPr lang="en-US" dirty="0" smtClean="0"/>
              <a:t> del client </a:t>
            </a:r>
            <a:r>
              <a:rPr lang="en-US" dirty="0" err="1" smtClean="0"/>
              <a:t>l’Authentication</a:t>
            </a:r>
            <a:r>
              <a:rPr lang="en-US" dirty="0" smtClean="0"/>
              <a:t> Server </a:t>
            </a:r>
            <a:r>
              <a:rPr lang="en-US" dirty="0" err="1" smtClean="0"/>
              <a:t>risponde</a:t>
            </a:r>
            <a:r>
              <a:rPr lang="en-US" dirty="0" smtClean="0"/>
              <a:t> con un </a:t>
            </a:r>
            <a:r>
              <a:rPr lang="en-US" dirty="0" err="1" smtClean="0"/>
              <a:t>pacchetto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errore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la </a:t>
            </a:r>
            <a:r>
              <a:rPr lang="en-US" dirty="0" err="1" smtClean="0"/>
              <a:t>necessità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pre-</a:t>
            </a:r>
            <a:r>
              <a:rPr lang="en-US" dirty="0" err="1" smtClean="0"/>
              <a:t>autenticarsi</a:t>
            </a:r>
            <a:endParaRPr lang="en-US" dirty="0" smtClean="0"/>
          </a:p>
          <a:p>
            <a:pPr lvl="1" algn="just"/>
            <a:r>
              <a:rPr lang="en-US" dirty="0" smtClean="0"/>
              <a:t>Il client </a:t>
            </a:r>
            <a:r>
              <a:rPr lang="en-US" dirty="0" err="1" smtClean="0"/>
              <a:t>chiede</a:t>
            </a:r>
            <a:r>
              <a:rPr lang="en-US" dirty="0" smtClean="0"/>
              <a:t> </a:t>
            </a:r>
            <a:r>
              <a:rPr lang="en-US" dirty="0" err="1" smtClean="0"/>
              <a:t>all’utente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inserire</a:t>
            </a:r>
            <a:r>
              <a:rPr lang="en-US" dirty="0" smtClean="0"/>
              <a:t> la password e </a:t>
            </a:r>
            <a:r>
              <a:rPr lang="en-US" dirty="0" err="1" smtClean="0"/>
              <a:t>sottomette</a:t>
            </a:r>
            <a:r>
              <a:rPr lang="en-US" dirty="0" smtClean="0"/>
              <a:t> </a:t>
            </a:r>
            <a:r>
              <a:rPr lang="en-US" dirty="0" err="1" smtClean="0"/>
              <a:t>nuovamente</a:t>
            </a:r>
            <a:r>
              <a:rPr lang="en-US" dirty="0" smtClean="0"/>
              <a:t> la </a:t>
            </a:r>
            <a:r>
              <a:rPr lang="en-US" dirty="0" err="1" smtClean="0"/>
              <a:t>richiesta</a:t>
            </a:r>
            <a:r>
              <a:rPr lang="en-US" dirty="0" smtClean="0"/>
              <a:t> </a:t>
            </a:r>
            <a:r>
              <a:rPr lang="en-US" dirty="0" err="1" smtClean="0"/>
              <a:t>aggiungendo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timestamp </a:t>
            </a:r>
            <a:r>
              <a:rPr lang="en-US" dirty="0" err="1" smtClean="0"/>
              <a:t>cifrato</a:t>
            </a:r>
            <a:r>
              <a:rPr lang="en-US" dirty="0" smtClean="0"/>
              <a:t> con la </a:t>
            </a:r>
            <a:r>
              <a:rPr lang="en-US" dirty="0" err="1" smtClean="0"/>
              <a:t>chiave</a:t>
            </a:r>
            <a:r>
              <a:rPr lang="en-US" dirty="0" smtClean="0"/>
              <a:t> user long term </a:t>
            </a:r>
          </a:p>
          <a:p>
            <a:pPr lvl="1" algn="just"/>
            <a:r>
              <a:rPr lang="en-US" dirty="0" err="1" smtClean="0"/>
              <a:t>il</a:t>
            </a:r>
            <a:r>
              <a:rPr lang="en-US" dirty="0" smtClean="0"/>
              <a:t> KDC </a:t>
            </a:r>
            <a:r>
              <a:rPr lang="en-US" dirty="0" err="1" smtClean="0"/>
              <a:t>conoscendo</a:t>
            </a:r>
            <a:r>
              <a:rPr lang="en-US" dirty="0" smtClean="0"/>
              <a:t> la secret key </a:t>
            </a:r>
            <a:r>
              <a:rPr lang="en-US" dirty="0" err="1" smtClean="0"/>
              <a:t>dell’utente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decifrare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timestamp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e se ha </a:t>
            </a:r>
            <a:r>
              <a:rPr lang="en-US" dirty="0" err="1" smtClean="0"/>
              <a:t>successo</a:t>
            </a:r>
            <a:r>
              <a:rPr lang="en-US" dirty="0" smtClean="0"/>
              <a:t> e </a:t>
            </a:r>
            <a:r>
              <a:rPr lang="en-US" dirty="0" err="1" smtClean="0"/>
              <a:t>il</a:t>
            </a:r>
            <a:r>
              <a:rPr lang="en-US" dirty="0" smtClean="0"/>
              <a:t> timestamp è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finestra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validità</a:t>
            </a:r>
            <a:r>
              <a:rPr lang="en-US" dirty="0" smtClean="0"/>
              <a:t>, </a:t>
            </a:r>
            <a:r>
              <a:rPr lang="en-US" dirty="0" err="1" smtClean="0"/>
              <a:t>autentica</a:t>
            </a:r>
            <a:r>
              <a:rPr lang="en-US" dirty="0" smtClean="0"/>
              <a:t> </a:t>
            </a:r>
            <a:r>
              <a:rPr lang="en-US" dirty="0" err="1" smtClean="0"/>
              <a:t>l’utente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Initial tickets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857916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4200" dirty="0" smtClean="0"/>
              <a:t>Un initial ticket è </a:t>
            </a:r>
            <a:r>
              <a:rPr lang="en-US" sz="4200" dirty="0" err="1" smtClean="0"/>
              <a:t>quello</a:t>
            </a:r>
            <a:r>
              <a:rPr lang="en-US" sz="4200" dirty="0" smtClean="0"/>
              <a:t> </a:t>
            </a:r>
            <a:r>
              <a:rPr lang="en-US" sz="4200" dirty="0" err="1" smtClean="0"/>
              <a:t>ottenuto</a:t>
            </a:r>
            <a:r>
              <a:rPr lang="en-US" sz="4200" dirty="0" smtClean="0"/>
              <a:t> </a:t>
            </a:r>
            <a:r>
              <a:rPr lang="en-US" sz="4200" dirty="0" err="1" smtClean="0"/>
              <a:t>direttamente</a:t>
            </a:r>
            <a:r>
              <a:rPr lang="en-US" sz="4200" dirty="0" smtClean="0"/>
              <a:t> </a:t>
            </a:r>
            <a:r>
              <a:rPr lang="en-US" sz="4200" dirty="0" err="1" smtClean="0"/>
              <a:t>da</a:t>
            </a:r>
            <a:r>
              <a:rPr lang="en-US" sz="4200" dirty="0" smtClean="0"/>
              <a:t> AS, ad </a:t>
            </a:r>
            <a:r>
              <a:rPr lang="en-US" sz="4200" dirty="0" err="1" smtClean="0"/>
              <a:t>esempio</a:t>
            </a:r>
            <a:r>
              <a:rPr lang="en-US" sz="4200" dirty="0" smtClean="0"/>
              <a:t> </a:t>
            </a:r>
            <a:r>
              <a:rPr lang="en-US" sz="4200" dirty="0" err="1" smtClean="0"/>
              <a:t>quando</a:t>
            </a:r>
            <a:r>
              <a:rPr lang="en-US" sz="4200" dirty="0" smtClean="0"/>
              <a:t> </a:t>
            </a:r>
            <a:r>
              <a:rPr lang="en-US" sz="4200" dirty="0" err="1" smtClean="0"/>
              <a:t>gli</a:t>
            </a:r>
            <a:r>
              <a:rPr lang="en-US" sz="4200" dirty="0" smtClean="0"/>
              <a:t> </a:t>
            </a:r>
            <a:r>
              <a:rPr lang="en-US" sz="4200" dirty="0" err="1" smtClean="0"/>
              <a:t>utenti</a:t>
            </a:r>
            <a:r>
              <a:rPr lang="en-US" sz="4200" dirty="0" smtClean="0"/>
              <a:t> </a:t>
            </a:r>
            <a:r>
              <a:rPr lang="en-US" sz="4200" dirty="0" err="1" smtClean="0"/>
              <a:t>devono</a:t>
            </a:r>
            <a:r>
              <a:rPr lang="en-US" sz="4200" dirty="0" smtClean="0"/>
              <a:t> </a:t>
            </a:r>
            <a:r>
              <a:rPr lang="en-US" sz="4200" dirty="0" err="1" smtClean="0"/>
              <a:t>autenticarsi</a:t>
            </a:r>
            <a:r>
              <a:rPr lang="en-US" sz="4200" dirty="0" smtClean="0"/>
              <a:t> </a:t>
            </a:r>
            <a:r>
              <a:rPr lang="en-US" sz="4200" dirty="0" err="1" smtClean="0"/>
              <a:t>inserendo</a:t>
            </a:r>
            <a:r>
              <a:rPr lang="en-US" sz="4200" dirty="0" smtClean="0"/>
              <a:t> la password</a:t>
            </a:r>
          </a:p>
          <a:p>
            <a:pPr lvl="1" algn="just"/>
            <a:r>
              <a:rPr lang="en-US" sz="3800" dirty="0" smtClean="0"/>
              <a:t>Il TGT è quasi </a:t>
            </a:r>
            <a:r>
              <a:rPr lang="en-US" sz="3800" dirty="0" err="1" smtClean="0"/>
              <a:t>sempre</a:t>
            </a:r>
            <a:r>
              <a:rPr lang="en-US" sz="3800" dirty="0" smtClean="0"/>
              <a:t> un initial ticket</a:t>
            </a:r>
          </a:p>
          <a:p>
            <a:pPr lvl="1" algn="just"/>
            <a:r>
              <a:rPr lang="en-US" sz="3800" dirty="0" smtClean="0"/>
              <a:t>I service tickets </a:t>
            </a:r>
            <a:r>
              <a:rPr lang="en-US" sz="3800" dirty="0" err="1" smtClean="0"/>
              <a:t>sono</a:t>
            </a:r>
            <a:r>
              <a:rPr lang="en-US" sz="3800" dirty="0" smtClean="0"/>
              <a:t> </a:t>
            </a:r>
            <a:r>
              <a:rPr lang="en-US" sz="3800" dirty="0" err="1" smtClean="0"/>
              <a:t>distribuiti</a:t>
            </a:r>
            <a:r>
              <a:rPr lang="en-US" sz="3800" dirty="0" smtClean="0"/>
              <a:t> </a:t>
            </a:r>
            <a:r>
              <a:rPr lang="en-US" sz="3800" dirty="0" err="1" smtClean="0"/>
              <a:t>dal</a:t>
            </a:r>
            <a:r>
              <a:rPr lang="en-US" sz="3800" dirty="0" smtClean="0"/>
              <a:t> TGS </a:t>
            </a:r>
            <a:r>
              <a:rPr lang="en-US" sz="3800" dirty="0" err="1" smtClean="0"/>
              <a:t>previa</a:t>
            </a:r>
            <a:r>
              <a:rPr lang="en-US" sz="3800" dirty="0" smtClean="0"/>
              <a:t> </a:t>
            </a:r>
            <a:r>
              <a:rPr lang="en-US" sz="3800" dirty="0" err="1" smtClean="0"/>
              <a:t>presentazione</a:t>
            </a:r>
            <a:r>
              <a:rPr lang="en-US" sz="3800" dirty="0" smtClean="0"/>
              <a:t> </a:t>
            </a:r>
            <a:r>
              <a:rPr lang="en-US" sz="3800" dirty="0" err="1" smtClean="0"/>
              <a:t>di</a:t>
            </a:r>
            <a:r>
              <a:rPr lang="en-US" sz="3800" dirty="0" smtClean="0"/>
              <a:t> un TGT e </a:t>
            </a:r>
            <a:r>
              <a:rPr lang="en-US" sz="3800" dirty="0" err="1" smtClean="0"/>
              <a:t>perciò</a:t>
            </a:r>
            <a:r>
              <a:rPr lang="en-US" sz="3800" dirty="0" smtClean="0"/>
              <a:t> non </a:t>
            </a:r>
            <a:r>
              <a:rPr lang="en-US" sz="3800" dirty="0" err="1" smtClean="0"/>
              <a:t>sono</a:t>
            </a:r>
            <a:r>
              <a:rPr lang="en-US" sz="3800" dirty="0" smtClean="0"/>
              <a:t> initial tickets</a:t>
            </a:r>
          </a:p>
          <a:p>
            <a:pPr lvl="1" algn="just"/>
            <a:r>
              <a:rPr lang="en-US" sz="3800" dirty="0" err="1" smtClean="0"/>
              <a:t>Una</a:t>
            </a:r>
            <a:r>
              <a:rPr lang="en-US" sz="3800" dirty="0" smtClean="0"/>
              <a:t> </a:t>
            </a:r>
            <a:r>
              <a:rPr lang="en-US" sz="3800" dirty="0" err="1" smtClean="0"/>
              <a:t>eccezione</a:t>
            </a:r>
            <a:r>
              <a:rPr lang="en-US" sz="3800" dirty="0" smtClean="0"/>
              <a:t>: per </a:t>
            </a:r>
            <a:r>
              <a:rPr lang="en-US" sz="3800" dirty="0" err="1" smtClean="0"/>
              <a:t>garantire</a:t>
            </a:r>
            <a:r>
              <a:rPr lang="en-US" sz="3800" dirty="0" smtClean="0"/>
              <a:t> </a:t>
            </a:r>
            <a:r>
              <a:rPr lang="en-US" sz="3800" dirty="0" err="1" smtClean="0"/>
              <a:t>che</a:t>
            </a:r>
            <a:r>
              <a:rPr lang="en-US" sz="3800" dirty="0" smtClean="0"/>
              <a:t> un </a:t>
            </a:r>
            <a:r>
              <a:rPr lang="en-US" sz="3800" dirty="0" err="1" smtClean="0"/>
              <a:t>utente</a:t>
            </a:r>
            <a:r>
              <a:rPr lang="en-US" sz="3800" dirty="0" smtClean="0"/>
              <a:t> </a:t>
            </a:r>
            <a:r>
              <a:rPr lang="en-US" sz="3800" dirty="0" err="1" smtClean="0"/>
              <a:t>abbia</a:t>
            </a:r>
            <a:r>
              <a:rPr lang="en-US" sz="3800" dirty="0" smtClean="0"/>
              <a:t> </a:t>
            </a:r>
            <a:r>
              <a:rPr lang="en-US" sz="3800" dirty="0" err="1" smtClean="0"/>
              <a:t>inserito</a:t>
            </a:r>
            <a:r>
              <a:rPr lang="en-US" sz="3800" dirty="0" smtClean="0"/>
              <a:t> la password solo </a:t>
            </a:r>
            <a:r>
              <a:rPr lang="en-US" sz="3800" dirty="0" err="1" smtClean="0"/>
              <a:t>pochi</a:t>
            </a:r>
            <a:r>
              <a:rPr lang="en-US" sz="3800" dirty="0" smtClean="0"/>
              <a:t> </a:t>
            </a:r>
            <a:r>
              <a:rPr lang="en-US" sz="3800" dirty="0" err="1" smtClean="0"/>
              <a:t>secondi</a:t>
            </a:r>
            <a:r>
              <a:rPr lang="en-US" sz="3800" dirty="0" smtClean="0"/>
              <a:t> prima </a:t>
            </a:r>
            <a:r>
              <a:rPr lang="en-US" sz="3800" dirty="0" err="1" smtClean="0"/>
              <a:t>alcune</a:t>
            </a:r>
            <a:r>
              <a:rPr lang="en-US" sz="3800" dirty="0" smtClean="0"/>
              <a:t> </a:t>
            </a:r>
            <a:r>
              <a:rPr lang="en-US" sz="3800" dirty="0" err="1" smtClean="0"/>
              <a:t>applicazioni</a:t>
            </a:r>
            <a:r>
              <a:rPr lang="en-US" sz="3800" dirty="0" smtClean="0"/>
              <a:t> </a:t>
            </a:r>
            <a:r>
              <a:rPr lang="en-US" sz="3800" dirty="0" err="1" smtClean="0"/>
              <a:t>kerberos</a:t>
            </a:r>
            <a:r>
              <a:rPr lang="en-US" sz="3800" dirty="0" smtClean="0"/>
              <a:t> </a:t>
            </a:r>
            <a:r>
              <a:rPr lang="en-US" sz="3800" dirty="0" err="1" smtClean="0"/>
              <a:t>potrebbero</a:t>
            </a:r>
            <a:r>
              <a:rPr lang="en-US" sz="3800" dirty="0" smtClean="0"/>
              <a:t> </a:t>
            </a:r>
            <a:r>
              <a:rPr lang="en-US" sz="3800" dirty="0" err="1" smtClean="0"/>
              <a:t>richiedere</a:t>
            </a:r>
            <a:r>
              <a:rPr lang="en-US" sz="3800" dirty="0" smtClean="0"/>
              <a:t> </a:t>
            </a:r>
            <a:r>
              <a:rPr lang="en-US" sz="3800" dirty="0" err="1" smtClean="0"/>
              <a:t>che</a:t>
            </a:r>
            <a:r>
              <a:rPr lang="en-US" sz="3800" dirty="0" smtClean="0"/>
              <a:t> </a:t>
            </a:r>
            <a:r>
              <a:rPr lang="en-US" sz="3800" dirty="0" err="1" smtClean="0"/>
              <a:t>il</a:t>
            </a:r>
            <a:r>
              <a:rPr lang="en-US" sz="3800" dirty="0" smtClean="0"/>
              <a:t> service ticket </a:t>
            </a:r>
            <a:r>
              <a:rPr lang="en-US" sz="3800" dirty="0" err="1" smtClean="0"/>
              <a:t>sia</a:t>
            </a:r>
            <a:r>
              <a:rPr lang="en-US" sz="3800" dirty="0" smtClean="0"/>
              <a:t> </a:t>
            </a:r>
            <a:r>
              <a:rPr lang="en-US" sz="3800" dirty="0" err="1" smtClean="0"/>
              <a:t>iniziale</a:t>
            </a:r>
            <a:r>
              <a:rPr lang="en-US" sz="3800" dirty="0" smtClean="0"/>
              <a:t>; </a:t>
            </a:r>
            <a:r>
              <a:rPr lang="en-US" sz="3800" dirty="0" err="1" smtClean="0"/>
              <a:t>perciò</a:t>
            </a:r>
            <a:r>
              <a:rPr lang="en-US" sz="3800" dirty="0" smtClean="0"/>
              <a:t> </a:t>
            </a:r>
            <a:r>
              <a:rPr lang="en-US" sz="3800" dirty="0" err="1" smtClean="0"/>
              <a:t>il</a:t>
            </a:r>
            <a:r>
              <a:rPr lang="en-US" sz="3800" dirty="0" smtClean="0"/>
              <a:t> ticket, </a:t>
            </a:r>
            <a:r>
              <a:rPr lang="en-US" sz="3800" dirty="0" err="1" smtClean="0"/>
              <a:t>pur</a:t>
            </a:r>
            <a:r>
              <a:rPr lang="en-US" sz="3800" dirty="0" smtClean="0"/>
              <a:t> non </a:t>
            </a:r>
            <a:r>
              <a:rPr lang="en-US" sz="3800" dirty="0" err="1" smtClean="0"/>
              <a:t>essendo</a:t>
            </a:r>
            <a:r>
              <a:rPr lang="en-US" sz="3800" dirty="0" smtClean="0"/>
              <a:t> un TGT, è </a:t>
            </a:r>
            <a:r>
              <a:rPr lang="en-US" sz="3800" dirty="0" err="1" smtClean="0"/>
              <a:t>richiesto</a:t>
            </a:r>
            <a:r>
              <a:rPr lang="en-US" sz="3800" dirty="0" smtClean="0"/>
              <a:t> </a:t>
            </a:r>
            <a:r>
              <a:rPr lang="en-US" sz="3800" dirty="0" err="1" smtClean="0"/>
              <a:t>dall’AS</a:t>
            </a:r>
            <a:r>
              <a:rPr lang="en-US" sz="3800" dirty="0" smtClean="0"/>
              <a:t> </a:t>
            </a:r>
            <a:r>
              <a:rPr lang="en-US" sz="3800" dirty="0" err="1" smtClean="0"/>
              <a:t>invece</a:t>
            </a:r>
            <a:r>
              <a:rPr lang="en-US" sz="3800" dirty="0" smtClean="0"/>
              <a:t> </a:t>
            </a:r>
            <a:r>
              <a:rPr lang="en-US" sz="3800" dirty="0" err="1" smtClean="0"/>
              <a:t>che</a:t>
            </a:r>
            <a:r>
              <a:rPr lang="en-US" sz="3800" dirty="0" smtClean="0"/>
              <a:t> </a:t>
            </a:r>
            <a:r>
              <a:rPr lang="en-US" sz="3800" dirty="0" err="1" smtClean="0"/>
              <a:t>dal</a:t>
            </a:r>
            <a:r>
              <a:rPr lang="en-US" sz="3800" dirty="0" smtClean="0"/>
              <a:t> TGS è </a:t>
            </a:r>
            <a:r>
              <a:rPr lang="en-US" sz="3800" dirty="0" err="1" smtClean="0"/>
              <a:t>perciò</a:t>
            </a:r>
            <a:r>
              <a:rPr lang="en-US" sz="3800" dirty="0" smtClean="0"/>
              <a:t> è un initial ticket</a:t>
            </a:r>
            <a:endParaRPr lang="en-US" sz="3400" dirty="0" smtClean="0"/>
          </a:p>
          <a:p>
            <a:pPr lvl="1" algn="just">
              <a:buNone/>
            </a:pPr>
            <a:endParaRPr lang="en-US" sz="3400" dirty="0" smtClean="0"/>
          </a:p>
          <a:p>
            <a:pPr algn="just"/>
            <a:r>
              <a:rPr lang="en-US" sz="3800" dirty="0" err="1" smtClean="0"/>
              <a:t>L’utente</a:t>
            </a:r>
            <a:r>
              <a:rPr lang="en-US" sz="3800" dirty="0" smtClean="0"/>
              <a:t> </a:t>
            </a:r>
            <a:r>
              <a:rPr lang="en-US" sz="38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3800" dirty="0" smtClean="0"/>
              <a:t>, </a:t>
            </a:r>
            <a:r>
              <a:rPr lang="en-US" sz="3800" dirty="0" err="1" smtClean="0"/>
              <a:t>che</a:t>
            </a:r>
            <a:r>
              <a:rPr lang="en-US" sz="3800" dirty="0" smtClean="0"/>
              <a:t> </a:t>
            </a:r>
            <a:r>
              <a:rPr lang="en-US" sz="3800" dirty="0" err="1" smtClean="0"/>
              <a:t>vuole</a:t>
            </a:r>
            <a:r>
              <a:rPr lang="en-US" sz="3800" dirty="0" smtClean="0"/>
              <a:t> </a:t>
            </a:r>
            <a:r>
              <a:rPr lang="en-US" sz="3800" dirty="0" err="1" smtClean="0"/>
              <a:t>ottenere</a:t>
            </a:r>
            <a:r>
              <a:rPr lang="en-US" sz="3800" dirty="0" smtClean="0"/>
              <a:t> un ticket </a:t>
            </a:r>
            <a:r>
              <a:rPr lang="en-US" sz="3800" dirty="0" err="1" smtClean="0"/>
              <a:t>iniziale</a:t>
            </a:r>
            <a:r>
              <a:rPr lang="en-US" sz="3800" dirty="0" smtClean="0"/>
              <a:t> (</a:t>
            </a:r>
            <a:r>
              <a:rPr lang="en-US" sz="3800" dirty="0" err="1" smtClean="0"/>
              <a:t>senza</a:t>
            </a:r>
            <a:r>
              <a:rPr lang="en-US" sz="3800" dirty="0" smtClean="0"/>
              <a:t> </a:t>
            </a:r>
            <a:r>
              <a:rPr lang="en-US" sz="3800" dirty="0" err="1" smtClean="0"/>
              <a:t>usare</a:t>
            </a:r>
            <a:r>
              <a:rPr lang="en-US" sz="3800" dirty="0" smtClean="0"/>
              <a:t> TGT) per un </a:t>
            </a:r>
            <a:r>
              <a:rPr lang="en-US" sz="3800" dirty="0" err="1" smtClean="0"/>
              <a:t>servizio</a:t>
            </a:r>
            <a:r>
              <a:rPr lang="en-US" sz="3800" dirty="0" smtClean="0"/>
              <a:t> </a:t>
            </a:r>
            <a:r>
              <a:rPr lang="en-US" sz="3400" dirty="0" smtClean="0">
                <a:latin typeface="Courier New" pitchFamily="49" charset="0"/>
                <a:cs typeface="Courier New" pitchFamily="49" charset="0"/>
              </a:rPr>
              <a:t>imap</a:t>
            </a:r>
            <a:r>
              <a:rPr lang="en-US" sz="3400" dirty="0" smtClean="0"/>
              <a:t> </a:t>
            </a:r>
            <a:r>
              <a:rPr lang="en-US" sz="3800" dirty="0" err="1" smtClean="0"/>
              <a:t>sulla</a:t>
            </a:r>
            <a:r>
              <a:rPr lang="en-US" sz="3800" dirty="0" smtClean="0"/>
              <a:t> </a:t>
            </a:r>
            <a:r>
              <a:rPr lang="en-US" sz="3800" dirty="0" err="1" smtClean="0"/>
              <a:t>macchin</a:t>
            </a:r>
            <a:r>
              <a:rPr lang="en-US" sz="3800" dirty="0" smtClean="0"/>
              <a:t> </a:t>
            </a:r>
            <a:r>
              <a:rPr lang="en-US" sz="3800" dirty="0" smtClean="0">
                <a:latin typeface="Courier New" pitchFamily="49" charset="0"/>
                <a:cs typeface="Courier New" pitchFamily="49" charset="0"/>
              </a:rPr>
              <a:t>mbox.example.com</a:t>
            </a:r>
            <a:r>
              <a:rPr lang="en-US" sz="3800" dirty="0" smtClean="0"/>
              <a:t> </a:t>
            </a:r>
            <a:r>
              <a:rPr lang="en-US" sz="3800" dirty="0" err="1" smtClean="0"/>
              <a:t>usa</a:t>
            </a:r>
            <a:r>
              <a:rPr lang="en-US" sz="3800" dirty="0" smtClean="0"/>
              <a:t> </a:t>
            </a:r>
            <a:r>
              <a:rPr lang="en-US" sz="3800" dirty="0" err="1" smtClean="0"/>
              <a:t>il</a:t>
            </a:r>
            <a:r>
              <a:rPr lang="en-US" sz="3800" dirty="0" smtClean="0"/>
              <a:t> </a:t>
            </a:r>
            <a:r>
              <a:rPr lang="en-US" sz="3800" dirty="0" err="1" smtClean="0"/>
              <a:t>comando</a:t>
            </a:r>
            <a:r>
              <a:rPr lang="en-US" sz="3800" dirty="0" smtClean="0"/>
              <a:t>:</a:t>
            </a:r>
          </a:p>
          <a:p>
            <a:pPr algn="just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[pippo@client01 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]$ 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kinit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-S imap/mbox.example.com@EXAMPLE.COM pippo@EXAMPLE.COM </a:t>
            </a: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Password for pippo@EXAMPLE.COM: </a:t>
            </a: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[pippo@client01 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]$ </a:t>
            </a: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[pippo@client01 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]$ 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klist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-f </a:t>
            </a: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Ticket cache: FILE:/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/krb5cc_500 </a:t>
            </a: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Default principal: pippo@EXAMPLE.COM </a:t>
            </a:r>
          </a:p>
          <a:p>
            <a:pPr algn="just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Valid starting          Expires             Service principal </a:t>
            </a: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01/27/05 14:28:59       01/28/05 14:28:39   imap/mbox.example.com@EXAMPLE.COM </a:t>
            </a:r>
            <a:r>
              <a:rPr lang="en-US" sz="25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Flags: I </a:t>
            </a:r>
          </a:p>
          <a:p>
            <a:pPr algn="just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Kerberos 4 ticket cache: /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/tkt500 </a:t>
            </a:r>
          </a:p>
          <a:p>
            <a:pPr algn="just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klist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: You have no tickets cached</a:t>
            </a:r>
          </a:p>
          <a:p>
            <a:pPr algn="just">
              <a:buNone/>
            </a:pPr>
            <a:endParaRPr lang="it-IT" sz="2200" dirty="0"/>
          </a:p>
        </p:txBody>
      </p:sp>
      <p:sp>
        <p:nvSpPr>
          <p:cNvPr id="4" name="Rettangolo 3"/>
          <p:cNvSpPr/>
          <p:nvPr/>
        </p:nvSpPr>
        <p:spPr>
          <a:xfrm>
            <a:off x="7500958" y="5357826"/>
            <a:ext cx="1274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initial</a:t>
            </a:r>
            <a:r>
              <a:rPr lang="it-IT" dirty="0" smtClean="0">
                <a:solidFill>
                  <a:srgbClr val="FF0000"/>
                </a:solidFill>
              </a:rPr>
              <a:t> ticket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6" name="Connettore 2 5"/>
          <p:cNvCxnSpPr/>
          <p:nvPr/>
        </p:nvCxnSpPr>
        <p:spPr>
          <a:xfrm rot="5400000">
            <a:off x="8322495" y="5679297"/>
            <a:ext cx="285752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Renewable tickets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85789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Un ticket </a:t>
            </a:r>
            <a:r>
              <a:rPr lang="en-US" sz="2000" dirty="0" err="1" smtClean="0"/>
              <a:t>rinnovabile</a:t>
            </a:r>
            <a:r>
              <a:rPr lang="en-US" sz="2000" dirty="0" smtClean="0"/>
              <a:t> </a:t>
            </a:r>
            <a:r>
              <a:rPr lang="en-US" sz="2000" dirty="0" err="1" smtClean="0"/>
              <a:t>può</a:t>
            </a:r>
            <a:r>
              <a:rPr lang="en-US" sz="2000" dirty="0" smtClean="0"/>
              <a:t> </a:t>
            </a:r>
            <a:r>
              <a:rPr lang="en-US" sz="2000" dirty="0" err="1" smtClean="0"/>
              <a:t>essere</a:t>
            </a:r>
            <a:r>
              <a:rPr lang="en-US" sz="2000" dirty="0" smtClean="0"/>
              <a:t> </a:t>
            </a:r>
            <a:r>
              <a:rPr lang="en-US" sz="2000" dirty="0" err="1" smtClean="0"/>
              <a:t>ri-sottomesso</a:t>
            </a:r>
            <a:r>
              <a:rPr lang="en-US" sz="2000" dirty="0" smtClean="0"/>
              <a:t> al KDC per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rinnovo</a:t>
            </a:r>
            <a:endParaRPr lang="en-US" sz="2000" dirty="0" smtClean="0"/>
          </a:p>
          <a:p>
            <a:pPr lvl="1" algn="just"/>
            <a:r>
              <a:rPr lang="en-US" sz="1800" dirty="0" err="1" smtClean="0"/>
              <a:t>il</a:t>
            </a:r>
            <a:r>
              <a:rPr lang="en-US" sz="1800" dirty="0" smtClean="0"/>
              <a:t> KDC  lo </a:t>
            </a:r>
            <a:r>
              <a:rPr lang="en-US" sz="1800" dirty="0" err="1" smtClean="0"/>
              <a:t>rinnoverà</a:t>
            </a:r>
            <a:r>
              <a:rPr lang="en-US" sz="1800" dirty="0" smtClean="0"/>
              <a:t> solo se non è </a:t>
            </a:r>
            <a:r>
              <a:rPr lang="en-US" sz="1800" dirty="0" err="1" smtClean="0"/>
              <a:t>scaduto</a:t>
            </a:r>
            <a:r>
              <a:rPr lang="en-US" sz="1800" dirty="0" smtClean="0"/>
              <a:t> e non ha </a:t>
            </a:r>
            <a:r>
              <a:rPr lang="en-US" sz="1800" dirty="0" err="1" smtClean="0"/>
              <a:t>superato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massimo</a:t>
            </a:r>
            <a:r>
              <a:rPr lang="en-US" sz="1800" dirty="0" smtClean="0"/>
              <a:t> tempo </a:t>
            </a:r>
            <a:r>
              <a:rPr lang="en-US" sz="1800" dirty="0" err="1" smtClean="0"/>
              <a:t>di</a:t>
            </a:r>
            <a:r>
              <a:rPr lang="en-US" sz="1800" dirty="0" smtClean="0"/>
              <a:t> renewal (</a:t>
            </a:r>
            <a:r>
              <a:rPr lang="en-US" sz="1800" dirty="0" err="1" smtClean="0"/>
              <a:t>settato</a:t>
            </a:r>
            <a:r>
              <a:rPr lang="en-US" sz="1800" dirty="0" smtClean="0"/>
              <a:t> </a:t>
            </a:r>
            <a:r>
              <a:rPr lang="en-US" sz="1800" dirty="0" err="1" smtClean="0"/>
              <a:t>nel</a:t>
            </a:r>
            <a:r>
              <a:rPr lang="en-US" sz="1800" dirty="0" smtClean="0"/>
              <a:t> Key Distribution Center database) </a:t>
            </a:r>
          </a:p>
          <a:p>
            <a:pPr lvl="1" algn="just"/>
            <a:r>
              <a:rPr lang="en-US" sz="1800" dirty="0" err="1" smtClean="0"/>
              <a:t>combina</a:t>
            </a:r>
            <a:r>
              <a:rPr lang="en-US" sz="1800" dirty="0" smtClean="0"/>
              <a:t> la </a:t>
            </a:r>
            <a:r>
              <a:rPr lang="en-US" sz="1800" dirty="0" err="1" smtClean="0"/>
              <a:t>necessità</a:t>
            </a:r>
            <a:r>
              <a:rPr lang="en-US" sz="1800" dirty="0" smtClean="0"/>
              <a:t> </a:t>
            </a:r>
            <a:r>
              <a:rPr lang="en-US" sz="1800" dirty="0" smtClean="0"/>
              <a:t>di </a:t>
            </a:r>
            <a:r>
              <a:rPr lang="en-US" sz="1800" dirty="0" err="1" smtClean="0"/>
              <a:t>avere</a:t>
            </a:r>
            <a:r>
              <a:rPr lang="en-US" sz="1800" dirty="0" smtClean="0"/>
              <a:t>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breve</a:t>
            </a:r>
            <a:r>
              <a:rPr lang="en-US" sz="1800" dirty="0" smtClean="0"/>
              <a:t> </a:t>
            </a:r>
            <a:r>
              <a:rPr lang="en-US" sz="1800" dirty="0" err="1" smtClean="0"/>
              <a:t>durata</a:t>
            </a:r>
            <a:r>
              <a:rPr lang="en-US" sz="1800" dirty="0" smtClean="0"/>
              <a:t> </a:t>
            </a:r>
            <a:r>
              <a:rPr lang="en-US" sz="1800" dirty="0" err="1" smtClean="0"/>
              <a:t>dei</a:t>
            </a:r>
            <a:r>
              <a:rPr lang="en-US" sz="1800" dirty="0" smtClean="0"/>
              <a:t> tickets per </a:t>
            </a:r>
            <a:r>
              <a:rPr lang="en-US" sz="1800" dirty="0" err="1" smtClean="0"/>
              <a:t>ragioni</a:t>
            </a:r>
            <a:r>
              <a:rPr lang="en-US" sz="1800" dirty="0" smtClean="0"/>
              <a:t> di </a:t>
            </a:r>
            <a:r>
              <a:rPr lang="en-US" sz="1800" dirty="0" err="1" smtClean="0"/>
              <a:t>sicurezza</a:t>
            </a:r>
            <a:r>
              <a:rPr lang="en-US" sz="1800" dirty="0" smtClean="0"/>
              <a:t> con </a:t>
            </a:r>
            <a:r>
              <a:rPr lang="en-US" sz="1800" dirty="0" err="1" smtClean="0"/>
              <a:t>quella</a:t>
            </a:r>
            <a:r>
              <a:rPr lang="en-US" sz="1800" dirty="0" smtClean="0"/>
              <a:t> di non </a:t>
            </a:r>
            <a:r>
              <a:rPr lang="en-US" sz="1800" dirty="0" err="1" smtClean="0"/>
              <a:t>dovere</a:t>
            </a:r>
            <a:r>
              <a:rPr lang="en-US" sz="1800" dirty="0" smtClean="0"/>
              <a:t> </a:t>
            </a:r>
            <a:r>
              <a:rPr lang="en-US" sz="1800" dirty="0" err="1" smtClean="0"/>
              <a:t>inserire</a:t>
            </a:r>
            <a:r>
              <a:rPr lang="en-US" sz="1800" dirty="0" smtClean="0"/>
              <a:t> </a:t>
            </a:r>
            <a:r>
              <a:rPr lang="en-US" sz="1800" dirty="0" err="1" smtClean="0"/>
              <a:t>nuovamente</a:t>
            </a:r>
            <a:r>
              <a:rPr lang="en-US" sz="1800" dirty="0" smtClean="0"/>
              <a:t> la password per </a:t>
            </a:r>
            <a:r>
              <a:rPr lang="en-US" sz="1800" dirty="0" err="1" smtClean="0"/>
              <a:t>periodi</a:t>
            </a:r>
            <a:r>
              <a:rPr lang="en-US" sz="1800" dirty="0" smtClean="0"/>
              <a:t> </a:t>
            </a:r>
            <a:r>
              <a:rPr lang="en-US" sz="1800" dirty="0" err="1" smtClean="0"/>
              <a:t>lunghi</a:t>
            </a:r>
            <a:endParaRPr lang="en-US" sz="3200" dirty="0" smtClean="0"/>
          </a:p>
          <a:p>
            <a:pPr algn="just"/>
            <a:r>
              <a:rPr lang="en-US" sz="2000" dirty="0" err="1" smtClean="0"/>
              <a:t>Esempio</a:t>
            </a:r>
            <a:r>
              <a:rPr lang="en-US" sz="2000" dirty="0" smtClean="0"/>
              <a:t>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1800" dirty="0" smtClean="0"/>
              <a:t> </a:t>
            </a:r>
            <a:r>
              <a:rPr lang="en-US" sz="2000" dirty="0" err="1" smtClean="0"/>
              <a:t>chiede</a:t>
            </a:r>
            <a:r>
              <a:rPr lang="en-US" sz="2000" dirty="0" smtClean="0"/>
              <a:t> un ticket </a:t>
            </a:r>
            <a:r>
              <a:rPr lang="en-US" sz="2000" dirty="0" err="1" smtClean="0"/>
              <a:t>che</a:t>
            </a:r>
            <a:r>
              <a:rPr lang="en-US" sz="2000" dirty="0" smtClean="0"/>
              <a:t> </a:t>
            </a:r>
            <a:r>
              <a:rPr lang="en-US" sz="2000" dirty="0" err="1" smtClean="0"/>
              <a:t>possa</a:t>
            </a:r>
            <a:r>
              <a:rPr lang="en-US" sz="2000" dirty="0" smtClean="0"/>
              <a:t> </a:t>
            </a:r>
            <a:r>
              <a:rPr lang="en-US" sz="2000" dirty="0" err="1" smtClean="0"/>
              <a:t>sopravvivere</a:t>
            </a:r>
            <a:r>
              <a:rPr lang="en-US" sz="2000" dirty="0" smtClean="0"/>
              <a:t> per un </a:t>
            </a:r>
            <a:r>
              <a:rPr lang="en-US" sz="2000" dirty="0" err="1" smtClean="0"/>
              <a:t>massimo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/>
              <a:t>ma </a:t>
            </a:r>
            <a:r>
              <a:rPr lang="en-US" sz="2000" dirty="0" err="1" smtClean="0"/>
              <a:t>rinnovabile</a:t>
            </a:r>
            <a:r>
              <a:rPr lang="en-US" sz="2000" dirty="0" smtClean="0"/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per 8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giorni</a:t>
            </a:r>
            <a:r>
              <a:rPr lang="en-US" sz="2000" dirty="0" smtClean="0"/>
              <a:t>:</a:t>
            </a:r>
          </a:p>
          <a:p>
            <a:pPr algn="just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kinit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-l 1h -r 8d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Password for pippo@EXAMPLE.COM:</a:t>
            </a:r>
          </a:p>
          <a:p>
            <a:pPr algn="just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[pippo@client01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]$ </a:t>
            </a:r>
          </a:p>
          <a:p>
            <a:pPr algn="just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[pippo@client01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]$ </a:t>
            </a:r>
          </a:p>
          <a:p>
            <a:pPr algn="just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klist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-f Ticket cache: FILE:/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/krb5cc_500</a:t>
            </a:r>
          </a:p>
          <a:p>
            <a:pPr algn="just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Default principal: pippo@EXAMPLE.COM 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Valid starting           Expires              Service principal 0</a:t>
            </a:r>
          </a:p>
          <a:p>
            <a:pPr algn="just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1/27/05 15:35:14    01/27/05 16:34:54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/EXAMPLE.COM@EXAMPLE.COM </a:t>
            </a:r>
          </a:p>
          <a:p>
            <a:pPr algn="just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renew until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02/03/05 15:35:14,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Flags: RI 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Kerberos 4 ticket cache: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/tkt500 </a:t>
            </a:r>
          </a:p>
          <a:p>
            <a:pPr algn="just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klist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You have no tickets cached</a:t>
            </a:r>
            <a:endParaRPr lang="en-US" sz="1000" dirty="0" smtClean="0"/>
          </a:p>
          <a:p>
            <a:pPr algn="just"/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Renewable tickets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000108"/>
            <a:ext cx="8358246" cy="5257800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1400" dirty="0" smtClean="0"/>
          </a:p>
          <a:p>
            <a:pPr algn="just"/>
            <a:r>
              <a:rPr lang="en-US" sz="1800" dirty="0" err="1" smtClean="0"/>
              <a:t>Affinchè</a:t>
            </a:r>
            <a:r>
              <a:rPr lang="en-US" sz="1800" dirty="0" smtClean="0"/>
              <a:t> </a:t>
            </a:r>
            <a:r>
              <a:rPr lang="en-US" sz="1800" dirty="0" err="1" smtClean="0"/>
              <a:t>pippo</a:t>
            </a:r>
            <a:r>
              <a:rPr lang="en-US" sz="1800" dirty="0" smtClean="0"/>
              <a:t> </a:t>
            </a:r>
            <a:r>
              <a:rPr lang="en-US" sz="1800" dirty="0" err="1" smtClean="0"/>
              <a:t>possa</a:t>
            </a:r>
            <a:r>
              <a:rPr lang="en-US" sz="1800" dirty="0" smtClean="0"/>
              <a:t> </a:t>
            </a:r>
            <a:r>
              <a:rPr lang="en-US" sz="1800" dirty="0" err="1" smtClean="0"/>
              <a:t>rinnovare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suo</a:t>
            </a:r>
            <a:r>
              <a:rPr lang="en-US" sz="1800" dirty="0" smtClean="0"/>
              <a:t> ticket </a:t>
            </a:r>
            <a:r>
              <a:rPr lang="en-US" sz="1800" dirty="0" err="1" smtClean="0"/>
              <a:t>senza</a:t>
            </a:r>
            <a:r>
              <a:rPr lang="en-US" sz="1800" dirty="0" smtClean="0"/>
              <a:t> </a:t>
            </a:r>
            <a:r>
              <a:rPr lang="en-US" sz="1800" dirty="0" err="1" smtClean="0"/>
              <a:t>digitare</a:t>
            </a:r>
            <a:r>
              <a:rPr lang="en-US" sz="1800" dirty="0" smtClean="0"/>
              <a:t> </a:t>
            </a:r>
            <a:r>
              <a:rPr lang="en-US" sz="1800" dirty="0" err="1" smtClean="0"/>
              <a:t>nuovamente</a:t>
            </a:r>
            <a:r>
              <a:rPr lang="en-US" sz="1800" dirty="0" smtClean="0"/>
              <a:t> la password:</a:t>
            </a:r>
          </a:p>
          <a:p>
            <a:pPr algn="just">
              <a:buNone/>
            </a:pPr>
            <a:endParaRPr lang="en-US" sz="1400" dirty="0" smtClean="0"/>
          </a:p>
          <a:p>
            <a:pPr algn="just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[pippo@client01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-R </a:t>
            </a:r>
          </a:p>
          <a:p>
            <a:pPr algn="just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[pippo@client01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]$ </a:t>
            </a:r>
          </a:p>
          <a:p>
            <a:pPr algn="just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[pippo@client01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]$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klist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-f </a:t>
            </a:r>
          </a:p>
          <a:p>
            <a:pPr algn="just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Ticket cache: FILE:/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/krb5cc_500 </a:t>
            </a:r>
          </a:p>
          <a:p>
            <a:pPr algn="just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Default principal: pippo@EXAMPLE.COM </a:t>
            </a:r>
          </a:p>
          <a:p>
            <a:pPr algn="just">
              <a:buNone/>
            </a:pPr>
            <a:endParaRPr lang="it-IT" sz="1400" dirty="0" smtClean="0"/>
          </a:p>
          <a:p>
            <a:pPr algn="just">
              <a:buNone/>
            </a:pP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Valid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starting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Expires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            Service 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principal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buNone/>
            </a:pP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01/27/05 15:47:52   01/27/05 16:47:32    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/EXAMPLE.COM@EXAMPLE.COM </a:t>
            </a:r>
            <a:r>
              <a:rPr lang="it-IT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renew</a:t>
            </a:r>
            <a:r>
              <a:rPr lang="it-IT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until</a:t>
            </a:r>
            <a:r>
              <a:rPr lang="it-IT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02/03/05 15:35:14, </a:t>
            </a:r>
            <a:r>
              <a:rPr lang="it-IT" sz="1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Flags</a:t>
            </a:r>
            <a:r>
              <a:rPr lang="it-IT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RIT </a:t>
            </a:r>
          </a:p>
          <a:p>
            <a:pPr algn="just">
              <a:buNone/>
            </a:pPr>
            <a:endParaRPr lang="it-IT" sz="14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Kerberos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4 ticket cache: /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/tkt500 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klist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have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no 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tickets</a:t>
            </a:r>
            <a:r>
              <a:rPr lang="it-IT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1400" dirty="0" err="1" smtClean="0">
                <a:latin typeface="Courier New" pitchFamily="49" charset="0"/>
                <a:cs typeface="Courier New" pitchFamily="49" charset="0"/>
              </a:rPr>
              <a:t>cached</a:t>
            </a:r>
            <a:endParaRPr lang="it-IT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Forwardable</a:t>
            </a:r>
            <a:r>
              <a:rPr lang="en-US" b="1" dirty="0" smtClean="0"/>
              <a:t> tickets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err="1" smtClean="0"/>
              <a:t>Immaginiamo</a:t>
            </a:r>
            <a:r>
              <a:rPr lang="en-US" b="1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lavoro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macchina</a:t>
            </a:r>
            <a:r>
              <a:rPr lang="en-US" dirty="0" smtClean="0"/>
              <a:t> con la </a:t>
            </a:r>
            <a:r>
              <a:rPr lang="en-US" dirty="0" err="1" smtClean="0"/>
              <a:t>relativa</a:t>
            </a:r>
            <a:r>
              <a:rPr lang="en-US" dirty="0" smtClean="0"/>
              <a:t> TGT 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voler</a:t>
            </a:r>
            <a:r>
              <a:rPr lang="en-US" dirty="0" smtClean="0"/>
              <a:t> fare login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un’altra</a:t>
            </a:r>
            <a:r>
              <a:rPr lang="en-US" dirty="0" smtClean="0"/>
              <a:t> </a:t>
            </a:r>
            <a:r>
              <a:rPr lang="en-US" dirty="0" err="1" smtClean="0"/>
              <a:t>macchina</a:t>
            </a:r>
            <a:r>
              <a:rPr lang="en-US" dirty="0" smtClean="0"/>
              <a:t> </a:t>
            </a:r>
            <a:r>
              <a:rPr lang="en-US" dirty="0" err="1" smtClean="0"/>
              <a:t>mantenendo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ticket </a:t>
            </a:r>
          </a:p>
          <a:p>
            <a:pPr algn="just"/>
            <a:r>
              <a:rPr lang="en-US" i="1" dirty="0" err="1" smtClean="0"/>
              <a:t>Forwardable</a:t>
            </a:r>
            <a:r>
              <a:rPr lang="en-US" i="1" dirty="0" smtClean="0"/>
              <a:t> tickets </a:t>
            </a:r>
            <a:r>
              <a:rPr lang="en-US" dirty="0" err="1" smtClean="0"/>
              <a:t>rispondono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endParaRPr lang="en-US" dirty="0" smtClean="0"/>
          </a:p>
          <a:p>
            <a:pPr algn="just"/>
            <a:r>
              <a:rPr lang="en-US" dirty="0" smtClean="0"/>
              <a:t>Un ticket </a:t>
            </a:r>
            <a:r>
              <a:rPr lang="en-US" i="1" dirty="0" smtClean="0"/>
              <a:t>forwarded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un host a un </a:t>
            </a:r>
            <a:r>
              <a:rPr lang="en-US" dirty="0" err="1" smtClean="0"/>
              <a:t>altro</a:t>
            </a:r>
            <a:r>
              <a:rPr lang="en-US" dirty="0" smtClean="0"/>
              <a:t> è </a:t>
            </a:r>
            <a:r>
              <a:rPr lang="en-US" dirty="0" err="1" smtClean="0"/>
              <a:t>forwardable</a:t>
            </a:r>
            <a:endParaRPr lang="en-US" dirty="0" smtClean="0"/>
          </a:p>
          <a:p>
            <a:pPr lvl="1" algn="just"/>
            <a:r>
              <a:rPr lang="en-US" dirty="0" err="1" smtClean="0"/>
              <a:t>quindi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autenticato</a:t>
            </a:r>
            <a:r>
              <a:rPr lang="en-US" dirty="0" smtClean="0"/>
              <a:t> è </a:t>
            </a:r>
            <a:r>
              <a:rPr lang="en-US" dirty="0" err="1" smtClean="0"/>
              <a:t>possibile</a:t>
            </a:r>
            <a:r>
              <a:rPr lang="en-US" dirty="0" smtClean="0"/>
              <a:t> fare login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macchine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dover</a:t>
            </a:r>
            <a:r>
              <a:rPr lang="en-US" dirty="0" smtClean="0"/>
              <a:t> </a:t>
            </a:r>
            <a:r>
              <a:rPr lang="en-US" dirty="0" err="1" smtClean="0"/>
              <a:t>inserire</a:t>
            </a:r>
            <a:r>
              <a:rPr lang="en-US" dirty="0" smtClean="0"/>
              <a:t> </a:t>
            </a:r>
            <a:r>
              <a:rPr lang="en-US" dirty="0" err="1" smtClean="0"/>
              <a:t>nuovamente</a:t>
            </a:r>
            <a:r>
              <a:rPr lang="en-US" dirty="0" smtClean="0"/>
              <a:t> la password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Per </a:t>
            </a:r>
            <a:r>
              <a:rPr lang="en-US" dirty="0" err="1" smtClean="0"/>
              <a:t>ottenere</a:t>
            </a:r>
            <a:r>
              <a:rPr lang="en-US" dirty="0" smtClean="0"/>
              <a:t> lo </a:t>
            </a:r>
            <a:r>
              <a:rPr lang="en-US" dirty="0" err="1" smtClean="0"/>
              <a:t>stesso</a:t>
            </a:r>
            <a:r>
              <a:rPr lang="en-US" dirty="0" smtClean="0"/>
              <a:t> </a:t>
            </a:r>
            <a:r>
              <a:rPr lang="en-US" dirty="0" err="1" smtClean="0"/>
              <a:t>comportamente</a:t>
            </a:r>
            <a:r>
              <a:rPr lang="en-US" dirty="0" smtClean="0"/>
              <a:t> </a:t>
            </a:r>
            <a:r>
              <a:rPr lang="en-US" dirty="0" err="1" smtClean="0"/>
              <a:t>senza</a:t>
            </a:r>
            <a:r>
              <a:rPr lang="en-US" dirty="0" smtClean="0"/>
              <a:t> Kerberos </a:t>
            </a:r>
            <a:r>
              <a:rPr lang="en-US" dirty="0" err="1" smtClean="0"/>
              <a:t>sarebbe</a:t>
            </a:r>
            <a:r>
              <a:rPr lang="en-US" dirty="0" smtClean="0"/>
              <a:t> </a:t>
            </a:r>
            <a:r>
              <a:rPr lang="en-US" dirty="0" err="1" smtClean="0"/>
              <a:t>necessario</a:t>
            </a:r>
            <a:r>
              <a:rPr lang="en-US" dirty="0" smtClean="0"/>
              <a:t> </a:t>
            </a:r>
            <a:r>
              <a:rPr lang="en-US" dirty="0" err="1" smtClean="0"/>
              <a:t>usare</a:t>
            </a:r>
            <a:r>
              <a:rPr lang="en-US" dirty="0" smtClean="0"/>
              <a:t> </a:t>
            </a:r>
            <a:r>
              <a:rPr lang="en-US" dirty="0" err="1" smtClean="0"/>
              <a:t>metodi</a:t>
            </a:r>
            <a:r>
              <a:rPr lang="en-US" dirty="0" smtClean="0"/>
              <a:t> molto </a:t>
            </a:r>
            <a:r>
              <a:rPr lang="en-US" dirty="0" err="1" smtClean="0"/>
              <a:t>meno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r>
              <a:rPr lang="en-US" dirty="0" smtClean="0"/>
              <a:t> (</a:t>
            </a:r>
            <a:r>
              <a:rPr lang="en-US" dirty="0" err="1" smtClean="0"/>
              <a:t>rsh</a:t>
            </a:r>
            <a:r>
              <a:rPr lang="en-US" dirty="0" smtClean="0"/>
              <a:t> o public key authentication con </a:t>
            </a:r>
            <a:r>
              <a:rPr lang="en-US" dirty="0" err="1" smtClean="0"/>
              <a:t>ssh</a:t>
            </a:r>
            <a:r>
              <a:rPr lang="en-US" dirty="0" smtClean="0"/>
              <a:t>).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Cross Authentication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/>
              <a:t>Possibiltà</a:t>
            </a:r>
            <a:r>
              <a:rPr lang="en-US" dirty="0" smtClean="0"/>
              <a:t> per un </a:t>
            </a:r>
            <a:r>
              <a:rPr lang="en-US" dirty="0" err="1" smtClean="0"/>
              <a:t>utente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appartiene</a:t>
            </a:r>
            <a:r>
              <a:rPr lang="en-US" dirty="0" smtClean="0"/>
              <a:t>  a un </a:t>
            </a:r>
            <a:r>
              <a:rPr lang="en-US" dirty="0" err="1" smtClean="0"/>
              <a:t>certo</a:t>
            </a:r>
            <a:r>
              <a:rPr lang="en-US" dirty="0" smtClean="0"/>
              <a:t> realm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autenticarsi</a:t>
            </a:r>
            <a:r>
              <a:rPr lang="en-US" dirty="0" smtClean="0"/>
              <a:t> e </a:t>
            </a:r>
            <a:r>
              <a:rPr lang="en-US" dirty="0" err="1" smtClean="0"/>
              <a:t>accedere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servizi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</a:t>
            </a:r>
            <a:r>
              <a:rPr lang="en-US" dirty="0" err="1" smtClean="0"/>
              <a:t>altro</a:t>
            </a:r>
            <a:r>
              <a:rPr lang="en-US" dirty="0" smtClean="0"/>
              <a:t> realm</a:t>
            </a:r>
          </a:p>
          <a:p>
            <a:pPr algn="just"/>
            <a:r>
              <a:rPr lang="en-US" dirty="0" smtClean="0"/>
              <a:t>Si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l’assunzione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esista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fiducia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realms </a:t>
            </a:r>
            <a:r>
              <a:rPr lang="en-US" dirty="0" err="1" smtClean="0"/>
              <a:t>coinvolti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mono-</a:t>
            </a:r>
            <a:r>
              <a:rPr lang="en-US" dirty="0" err="1" smtClean="0"/>
              <a:t>direzionale</a:t>
            </a:r>
            <a:r>
              <a:rPr lang="en-US" dirty="0" smtClean="0"/>
              <a:t>: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realm A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accedere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servizi</a:t>
            </a:r>
            <a:r>
              <a:rPr lang="en-US" dirty="0" smtClean="0"/>
              <a:t> del realm B ma non </a:t>
            </a:r>
            <a:r>
              <a:rPr lang="en-US" dirty="0" err="1" smtClean="0"/>
              <a:t>viceversa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err="1" smtClean="0"/>
              <a:t>bidirezionale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Direct trust relationships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Questa </a:t>
            </a:r>
            <a:r>
              <a:rPr lang="en-US" dirty="0" err="1" smtClean="0"/>
              <a:t>relazione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fiducia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verifica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KDC </a:t>
            </a:r>
            <a:r>
              <a:rPr lang="en-US" dirty="0" err="1" smtClean="0"/>
              <a:t>di</a:t>
            </a:r>
            <a:r>
              <a:rPr lang="en-US" dirty="0" smtClean="0"/>
              <a:t> un realm B ha </a:t>
            </a:r>
            <a:r>
              <a:rPr lang="en-US" dirty="0" err="1" smtClean="0"/>
              <a:t>fiducia</a:t>
            </a:r>
            <a:r>
              <a:rPr lang="en-US" dirty="0" smtClean="0"/>
              <a:t> </a:t>
            </a:r>
            <a:r>
              <a:rPr lang="en-US" dirty="0" err="1" smtClean="0"/>
              <a:t>diretta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KDC </a:t>
            </a:r>
            <a:r>
              <a:rPr lang="en-US" dirty="0" err="1" smtClean="0"/>
              <a:t>di</a:t>
            </a:r>
            <a:r>
              <a:rPr lang="en-US" dirty="0" smtClean="0"/>
              <a:t> un realm A, </a:t>
            </a:r>
            <a:r>
              <a:rPr lang="en-US" dirty="0" err="1" smtClean="0"/>
              <a:t>consentendo</a:t>
            </a:r>
            <a:r>
              <a:rPr lang="en-US" dirty="0" smtClean="0"/>
              <a:t> </a:t>
            </a:r>
            <a:r>
              <a:rPr lang="en-US" dirty="0" err="1" smtClean="0"/>
              <a:t>agli</a:t>
            </a:r>
            <a:r>
              <a:rPr lang="en-US" dirty="0" smtClean="0"/>
              <a:t> </a:t>
            </a:r>
            <a:r>
              <a:rPr lang="en-US" dirty="0" err="1" smtClean="0"/>
              <a:t>utenti</a:t>
            </a:r>
            <a:r>
              <a:rPr lang="en-US" dirty="0" smtClean="0"/>
              <a:t> </a:t>
            </a:r>
            <a:r>
              <a:rPr lang="en-US" dirty="0" err="1" smtClean="0"/>
              <a:t>dell’ultimo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accedere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sue </a:t>
            </a:r>
            <a:r>
              <a:rPr lang="en-US" dirty="0" err="1" smtClean="0"/>
              <a:t>risorse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Si </a:t>
            </a:r>
            <a:r>
              <a:rPr lang="en-US" dirty="0" err="1" smtClean="0"/>
              <a:t>ottiene</a:t>
            </a:r>
            <a:r>
              <a:rPr lang="en-US" dirty="0" smtClean="0"/>
              <a:t> </a:t>
            </a:r>
            <a:r>
              <a:rPr lang="en-US" dirty="0" err="1" smtClean="0"/>
              <a:t>facendo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due KDCs </a:t>
            </a:r>
            <a:r>
              <a:rPr lang="en-US" dirty="0" err="1" smtClean="0"/>
              <a:t>condividano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key (o 2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desidera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relazione</a:t>
            </a:r>
            <a:r>
              <a:rPr lang="en-US" dirty="0" smtClean="0"/>
              <a:t> bi-</a:t>
            </a:r>
            <a:r>
              <a:rPr lang="en-US" dirty="0" err="1" smtClean="0"/>
              <a:t>direzionale</a:t>
            </a:r>
            <a:r>
              <a:rPr lang="en-US" dirty="0" smtClean="0"/>
              <a:t>)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Si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concetto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remote Ticket Granting Ticket (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/B@A</a:t>
            </a:r>
            <a:r>
              <a:rPr lang="en-US" dirty="0" smtClean="0"/>
              <a:t>) </a:t>
            </a:r>
            <a:r>
              <a:rPr lang="en-US" dirty="0" err="1" smtClean="0"/>
              <a:t>ed</a:t>
            </a:r>
            <a:r>
              <a:rPr lang="en-US" dirty="0" smtClean="0"/>
              <a:t> è </a:t>
            </a:r>
            <a:r>
              <a:rPr lang="en-US" dirty="0" err="1" smtClean="0"/>
              <a:t>aggiunto</a:t>
            </a:r>
            <a:r>
              <a:rPr lang="en-US" dirty="0" smtClean="0"/>
              <a:t> ad </a:t>
            </a:r>
            <a:r>
              <a:rPr lang="en-US" dirty="0" err="1" smtClean="0"/>
              <a:t>entrambi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KDCs con la </a:t>
            </a:r>
            <a:r>
              <a:rPr lang="en-US" dirty="0" err="1" smtClean="0"/>
              <a:t>stessa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endParaRPr lang="en-US" dirty="0" smtClean="0"/>
          </a:p>
          <a:p>
            <a:pPr lvl="1" algn="just"/>
            <a:r>
              <a:rPr lang="en-US" dirty="0" smtClean="0"/>
              <a:t>Questa </a:t>
            </a:r>
            <a:r>
              <a:rPr lang="en-US" dirty="0" err="1" smtClean="0"/>
              <a:t>chiave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segreto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garantisce</a:t>
            </a:r>
            <a:r>
              <a:rPr lang="en-US" dirty="0" smtClean="0"/>
              <a:t> la </a:t>
            </a:r>
            <a:r>
              <a:rPr lang="en-US" dirty="0" err="1" smtClean="0"/>
              <a:t>fiducia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I 2 realms </a:t>
            </a:r>
          </a:p>
          <a:p>
            <a:pPr lvl="1" algn="just"/>
            <a:r>
              <a:rPr lang="en-US" dirty="0" smtClean="0"/>
              <a:t>Per </a:t>
            </a:r>
            <a:r>
              <a:rPr lang="en-US" dirty="0" err="1" smtClean="0"/>
              <a:t>renderla</a:t>
            </a:r>
            <a:r>
              <a:rPr lang="en-US" dirty="0" smtClean="0"/>
              <a:t> bi-</a:t>
            </a:r>
            <a:r>
              <a:rPr lang="en-US" dirty="0" err="1" smtClean="0"/>
              <a:t>direzionale</a:t>
            </a:r>
            <a:r>
              <a:rPr lang="en-US" dirty="0" smtClean="0"/>
              <a:t> </a:t>
            </a:r>
            <a:r>
              <a:rPr lang="en-US" dirty="0" err="1" smtClean="0"/>
              <a:t>bisogna</a:t>
            </a:r>
            <a:r>
              <a:rPr lang="en-US" dirty="0" smtClean="0"/>
              <a:t>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remote TGT </a:t>
            </a:r>
            <a:r>
              <a:rPr lang="en-US" dirty="0" err="1" smtClean="0"/>
              <a:t>krbtgt</a:t>
            </a:r>
            <a:r>
              <a:rPr lang="en-US" dirty="0" smtClean="0"/>
              <a:t>/A@B in </a:t>
            </a:r>
            <a:r>
              <a:rPr lang="en-US" dirty="0" err="1" smtClean="0"/>
              <a:t>entrambi</a:t>
            </a:r>
            <a:r>
              <a:rPr lang="en-US" dirty="0" smtClean="0"/>
              <a:t> I KDCs, </a:t>
            </a:r>
            <a:r>
              <a:rPr lang="en-US" dirty="0" err="1" smtClean="0"/>
              <a:t>associandoli</a:t>
            </a:r>
            <a:r>
              <a:rPr lang="en-US" dirty="0" smtClean="0"/>
              <a:t> ad </a:t>
            </a:r>
            <a:r>
              <a:rPr lang="en-US" dirty="0" err="1" smtClean="0"/>
              <a:t>un’altra</a:t>
            </a:r>
            <a:r>
              <a:rPr lang="en-US" dirty="0" smtClean="0"/>
              <a:t> secret key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cross authentication </a:t>
            </a:r>
            <a:r>
              <a:rPr lang="en-US" dirty="0" err="1" smtClean="0"/>
              <a:t>diventa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naturale</a:t>
            </a:r>
            <a:r>
              <a:rPr lang="en-US" dirty="0" smtClean="0"/>
              <a:t> </a:t>
            </a:r>
            <a:r>
              <a:rPr lang="en-US" dirty="0" err="1" smtClean="0"/>
              <a:t>generalizzazione</a:t>
            </a:r>
            <a:r>
              <a:rPr lang="en-US" dirty="0" smtClean="0"/>
              <a:t> </a:t>
            </a:r>
            <a:r>
              <a:rPr lang="en-US" dirty="0" err="1" smtClean="0"/>
              <a:t>dell’autenticazione</a:t>
            </a:r>
            <a:r>
              <a:rPr lang="en-US" dirty="0" smtClean="0"/>
              <a:t> intra-realm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Direct trust relationships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n-US" sz="2900" dirty="0" smtClean="0"/>
              <a:t>Un </a:t>
            </a:r>
            <a:r>
              <a:rPr lang="en-US" sz="2900" dirty="0" err="1" smtClean="0"/>
              <a:t>utente</a:t>
            </a:r>
            <a:r>
              <a:rPr lang="en-US" sz="2900" dirty="0" smtClean="0"/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dirty="0" smtClean="0"/>
              <a:t>del realm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2900" dirty="0" smtClean="0"/>
              <a:t>, </a:t>
            </a:r>
            <a:r>
              <a:rPr lang="en-US" sz="2900" dirty="0" err="1" smtClean="0"/>
              <a:t>il</a:t>
            </a:r>
            <a:r>
              <a:rPr lang="en-US" sz="2900" dirty="0" smtClean="0"/>
              <a:t> cui principal </a:t>
            </a:r>
            <a:r>
              <a:rPr lang="en-US" sz="2900" dirty="0" err="1" smtClean="0"/>
              <a:t>associato</a:t>
            </a:r>
            <a:r>
              <a:rPr lang="en-US" sz="2900" dirty="0" smtClean="0"/>
              <a:t> è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pippo@EXAMPLE.COM</a:t>
            </a:r>
            <a:r>
              <a:rPr lang="en-US" sz="2900" dirty="0" smtClean="0"/>
              <a:t>, </a:t>
            </a:r>
            <a:r>
              <a:rPr lang="en-US" sz="2900" dirty="0" err="1" smtClean="0"/>
              <a:t>vuole</a:t>
            </a:r>
            <a:r>
              <a:rPr lang="en-US" sz="2900" dirty="0" smtClean="0"/>
              <a:t> </a:t>
            </a:r>
            <a:r>
              <a:rPr lang="en-US" sz="2900" dirty="0" err="1" smtClean="0"/>
              <a:t>accedere</a:t>
            </a:r>
            <a:r>
              <a:rPr lang="en-US" sz="2900" dirty="0" smtClean="0"/>
              <a:t> al server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pluto.test.com</a:t>
            </a:r>
            <a:r>
              <a:rPr lang="en-US" sz="2600" dirty="0" smtClean="0"/>
              <a:t> </a:t>
            </a:r>
            <a:r>
              <a:rPr lang="en-US" sz="2900" dirty="0" err="1" smtClean="0"/>
              <a:t>che</a:t>
            </a:r>
            <a:r>
              <a:rPr lang="en-US" sz="2900" dirty="0" smtClean="0"/>
              <a:t> </a:t>
            </a:r>
            <a:r>
              <a:rPr lang="en-US" sz="2900" dirty="0" err="1" smtClean="0"/>
              <a:t>appartiene</a:t>
            </a:r>
            <a:r>
              <a:rPr lang="en-US" sz="2900" dirty="0" smtClean="0"/>
              <a:t> al realm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TEST.COM</a:t>
            </a:r>
            <a:r>
              <a:rPr lang="en-US" sz="2900" dirty="0" smtClean="0"/>
              <a:t> </a:t>
            </a:r>
            <a:r>
              <a:rPr lang="en-US" sz="2900" dirty="0" err="1" smtClean="0"/>
              <a:t>tramite</a:t>
            </a:r>
            <a:r>
              <a:rPr lang="en-US" sz="2900" dirty="0" smtClean="0"/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900" dirty="0" smtClean="0"/>
              <a:t>: </a:t>
            </a:r>
          </a:p>
          <a:p>
            <a:pPr algn="just"/>
            <a:r>
              <a:rPr lang="en-US" sz="2900" dirty="0" smtClean="0"/>
              <a:t>Se </a:t>
            </a:r>
            <a:r>
              <a:rPr lang="en-US" sz="2900" dirty="0" err="1" smtClean="0"/>
              <a:t>pippo</a:t>
            </a:r>
            <a:r>
              <a:rPr lang="en-US" sz="2900" dirty="0" smtClean="0"/>
              <a:t> non ha un TGT </a:t>
            </a:r>
            <a:r>
              <a:rPr lang="en-US" sz="2900" dirty="0" err="1" smtClean="0"/>
              <a:t>nel</a:t>
            </a:r>
            <a:r>
              <a:rPr lang="en-US" sz="2900" dirty="0" smtClean="0"/>
              <a:t> realm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EXAMPLE.COM </a:t>
            </a:r>
            <a:r>
              <a:rPr lang="en-US" sz="2900" dirty="0" err="1" smtClean="0"/>
              <a:t>effettua</a:t>
            </a:r>
            <a:r>
              <a:rPr lang="en-US" sz="2900" dirty="0" smtClean="0"/>
              <a:t> </a:t>
            </a:r>
            <a:r>
              <a:rPr lang="en-US" sz="2900" dirty="0" err="1" smtClean="0"/>
              <a:t>una</a:t>
            </a:r>
            <a:r>
              <a:rPr lang="en-US" sz="2900" dirty="0" smtClean="0"/>
              <a:t> </a:t>
            </a:r>
            <a:r>
              <a:rPr lang="en-US" sz="2900" dirty="0" err="1" smtClean="0"/>
              <a:t>richiesta</a:t>
            </a:r>
            <a:r>
              <a:rPr lang="en-US" sz="2900" dirty="0" smtClean="0"/>
              <a:t> </a:t>
            </a:r>
            <a:r>
              <a:rPr lang="en-US" sz="2900" dirty="0" err="1" smtClean="0"/>
              <a:t>di</a:t>
            </a:r>
            <a:r>
              <a:rPr lang="en-US" sz="2900" dirty="0" smtClean="0"/>
              <a:t> </a:t>
            </a:r>
            <a:r>
              <a:rPr lang="en-US" sz="2900" dirty="0" err="1" smtClean="0"/>
              <a:t>autenticazione</a:t>
            </a:r>
            <a:r>
              <a:rPr lang="en-US" sz="2900" dirty="0" smtClean="0"/>
              <a:t> </a:t>
            </a:r>
            <a:r>
              <a:rPr lang="en-US" sz="2900" dirty="0" err="1" smtClean="0"/>
              <a:t>iniziale</a:t>
            </a:r>
            <a:r>
              <a:rPr lang="en-US" sz="2900" dirty="0" smtClean="0"/>
              <a:t> (</a:t>
            </a:r>
            <a:r>
              <a:rPr lang="en-US" sz="2900" dirty="0" err="1" smtClean="0"/>
              <a:t>kinit</a:t>
            </a:r>
            <a:r>
              <a:rPr lang="en-US" sz="2900" dirty="0" smtClean="0"/>
              <a:t>)</a:t>
            </a:r>
          </a:p>
          <a:p>
            <a:pPr algn="just"/>
            <a:r>
              <a:rPr lang="en-US" sz="2900" dirty="0" smtClean="0"/>
              <a:t>La </a:t>
            </a:r>
            <a:r>
              <a:rPr lang="en-US" sz="2900" dirty="0" err="1" smtClean="0"/>
              <a:t>risposta</a:t>
            </a:r>
            <a:r>
              <a:rPr lang="en-US" sz="2900" dirty="0" smtClean="0"/>
              <a:t> </a:t>
            </a:r>
            <a:r>
              <a:rPr lang="en-US" sz="2900" dirty="0" err="1" smtClean="0"/>
              <a:t>arriva</a:t>
            </a:r>
            <a:r>
              <a:rPr lang="en-US" sz="2900" dirty="0" smtClean="0"/>
              <a:t> </a:t>
            </a:r>
            <a:r>
              <a:rPr lang="en-US" sz="2900" dirty="0" err="1" smtClean="0"/>
              <a:t>dall</a:t>
            </a:r>
            <a:r>
              <a:rPr lang="en-US" sz="2900" dirty="0" smtClean="0"/>
              <a:t>’ AS del </a:t>
            </a:r>
            <a:r>
              <a:rPr lang="en-US" sz="2900" dirty="0" err="1" smtClean="0"/>
              <a:t>suo</a:t>
            </a:r>
            <a:r>
              <a:rPr lang="en-US" sz="2900" dirty="0" smtClean="0"/>
              <a:t> realm</a:t>
            </a:r>
          </a:p>
          <a:p>
            <a:pPr algn="just"/>
            <a:r>
              <a:rPr lang="en-US" sz="2900" dirty="0" err="1" smtClean="0"/>
              <a:t>Esegue</a:t>
            </a:r>
            <a:r>
              <a:rPr lang="en-US" sz="2900" dirty="0" smtClean="0"/>
              <a:t> </a:t>
            </a:r>
            <a:r>
              <a:rPr lang="en-US" sz="2900" dirty="0" err="1" smtClean="0"/>
              <a:t>il</a:t>
            </a:r>
            <a:r>
              <a:rPr lang="en-US" sz="2900" dirty="0" smtClean="0"/>
              <a:t> </a:t>
            </a:r>
            <a:r>
              <a:rPr lang="en-US" sz="2900" dirty="0" err="1" smtClean="0"/>
              <a:t>comando</a:t>
            </a:r>
            <a:r>
              <a:rPr lang="en-US" sz="2900" dirty="0" smtClean="0"/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pippo@pluto.test.com</a:t>
            </a:r>
            <a:r>
              <a:rPr lang="en-US" sz="2900" dirty="0" smtClean="0"/>
              <a:t>, </a:t>
            </a:r>
            <a:r>
              <a:rPr lang="en-US" sz="2900" dirty="0" err="1" smtClean="0"/>
              <a:t>il</a:t>
            </a:r>
            <a:r>
              <a:rPr lang="en-US" sz="2900" dirty="0" smtClean="0"/>
              <a:t> client </a:t>
            </a:r>
            <a:r>
              <a:rPr lang="en-US" sz="2900" dirty="0" err="1" smtClean="0"/>
              <a:t>ssh</a:t>
            </a:r>
            <a:r>
              <a:rPr lang="en-US" sz="2900" dirty="0" smtClean="0"/>
              <a:t> </a:t>
            </a:r>
            <a:r>
              <a:rPr lang="en-US" sz="2900" dirty="0" err="1" smtClean="0"/>
              <a:t>fa</a:t>
            </a:r>
            <a:r>
              <a:rPr lang="en-US" sz="2900" dirty="0" smtClean="0"/>
              <a:t> 2 </a:t>
            </a:r>
            <a:r>
              <a:rPr lang="en-US" sz="2900" dirty="0" err="1" smtClean="0"/>
              <a:t>richieste</a:t>
            </a:r>
            <a:r>
              <a:rPr lang="en-US" sz="2900" dirty="0" smtClean="0"/>
              <a:t> al DNS</a:t>
            </a:r>
          </a:p>
          <a:p>
            <a:pPr lvl="1" algn="just"/>
            <a:r>
              <a:rPr lang="en-US" sz="2500" dirty="0" err="1" smtClean="0"/>
              <a:t>scopre</a:t>
            </a:r>
            <a:r>
              <a:rPr lang="en-US" sz="2500" dirty="0" smtClean="0"/>
              <a:t> </a:t>
            </a:r>
            <a:r>
              <a:rPr lang="en-US" sz="2500" dirty="0" err="1" smtClean="0"/>
              <a:t>l’IP</a:t>
            </a:r>
            <a:r>
              <a:rPr lang="en-US" sz="2500" dirty="0" smtClean="0"/>
              <a:t> </a:t>
            </a:r>
            <a:r>
              <a:rPr lang="en-US" sz="2500" dirty="0" err="1" smtClean="0"/>
              <a:t>di</a:t>
            </a:r>
            <a:r>
              <a:rPr lang="en-US" sz="2500" dirty="0" smtClean="0"/>
              <a:t>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pluto.test.com </a:t>
            </a:r>
            <a:r>
              <a:rPr lang="en-US" sz="2500" dirty="0" smtClean="0"/>
              <a:t> e </a:t>
            </a:r>
            <a:r>
              <a:rPr lang="en-US" sz="2500" dirty="0" err="1" smtClean="0"/>
              <a:t>ricava</a:t>
            </a:r>
            <a:r>
              <a:rPr lang="en-US" sz="2500" dirty="0" smtClean="0"/>
              <a:t> </a:t>
            </a:r>
            <a:r>
              <a:rPr lang="en-US" sz="2500" dirty="0" err="1" smtClean="0"/>
              <a:t>l’hostname</a:t>
            </a:r>
            <a:r>
              <a:rPr lang="en-US" sz="2500" dirty="0" smtClean="0"/>
              <a:t> (FQDN) (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pluto.test.com</a:t>
            </a:r>
            <a:r>
              <a:rPr lang="en-US" sz="2500" dirty="0" smtClean="0"/>
              <a:t>)</a:t>
            </a:r>
          </a:p>
          <a:p>
            <a:pPr algn="just"/>
            <a:r>
              <a:rPr lang="en-US" sz="2900" dirty="0" err="1" smtClean="0"/>
              <a:t>il</a:t>
            </a:r>
            <a:r>
              <a:rPr lang="en-US" sz="2900" dirty="0" smtClean="0"/>
              <a:t> client </a:t>
            </a:r>
            <a:r>
              <a:rPr lang="en-US" sz="2900" dirty="0" err="1" smtClean="0"/>
              <a:t>ssh</a:t>
            </a:r>
            <a:r>
              <a:rPr lang="en-US" sz="2900" dirty="0" smtClean="0"/>
              <a:t> </a:t>
            </a:r>
            <a:r>
              <a:rPr lang="en-US" sz="2900" dirty="0" err="1" smtClean="0"/>
              <a:t>si</a:t>
            </a:r>
            <a:r>
              <a:rPr lang="en-US" sz="2900" dirty="0" smtClean="0"/>
              <a:t> </a:t>
            </a:r>
            <a:r>
              <a:rPr lang="en-US" sz="2900" dirty="0" err="1" smtClean="0"/>
              <a:t>accorge</a:t>
            </a:r>
            <a:r>
              <a:rPr lang="en-US" sz="2900" dirty="0" smtClean="0"/>
              <a:t> </a:t>
            </a:r>
            <a:r>
              <a:rPr lang="en-US" sz="2900" dirty="0" err="1" smtClean="0"/>
              <a:t>che</a:t>
            </a:r>
            <a:r>
              <a:rPr lang="en-US" sz="2900" dirty="0" smtClean="0"/>
              <a:t> la </a:t>
            </a:r>
            <a:r>
              <a:rPr lang="en-US" sz="2900" dirty="0" err="1" smtClean="0"/>
              <a:t>destinazione</a:t>
            </a:r>
            <a:r>
              <a:rPr lang="en-US" sz="2900" dirty="0" smtClean="0"/>
              <a:t> non </a:t>
            </a:r>
            <a:r>
              <a:rPr lang="en-US" sz="2900" dirty="0" err="1" smtClean="0"/>
              <a:t>appartiene</a:t>
            </a:r>
            <a:r>
              <a:rPr lang="en-US" sz="2900" dirty="0" smtClean="0"/>
              <a:t> al realm </a:t>
            </a:r>
            <a:r>
              <a:rPr lang="en-US" sz="2900" dirty="0" err="1" smtClean="0"/>
              <a:t>dell’utente</a:t>
            </a:r>
            <a:r>
              <a:rPr lang="en-US" sz="2900" dirty="0" smtClean="0"/>
              <a:t> e </a:t>
            </a:r>
            <a:r>
              <a:rPr lang="en-US" sz="2900" dirty="0" err="1" smtClean="0"/>
              <a:t>chiede</a:t>
            </a:r>
            <a:r>
              <a:rPr lang="en-US" sz="2900" dirty="0" smtClean="0"/>
              <a:t> al TGS del realm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sz="2900" dirty="0" smtClean="0"/>
              <a:t> </a:t>
            </a:r>
            <a:r>
              <a:rPr lang="en-US" sz="2900" dirty="0" err="1" smtClean="0"/>
              <a:t>il</a:t>
            </a:r>
            <a:r>
              <a:rPr lang="en-US" sz="2900" dirty="0" smtClean="0"/>
              <a:t> remote TGT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/TEST.COM@EXAMPLE.COM</a:t>
            </a:r>
            <a:endParaRPr lang="en-US" sz="2900" dirty="0" smtClean="0"/>
          </a:p>
          <a:p>
            <a:pPr algn="just"/>
            <a:r>
              <a:rPr lang="en-US" sz="2900" dirty="0" smtClean="0"/>
              <a:t>Con </a:t>
            </a:r>
            <a:r>
              <a:rPr lang="en-US" sz="2900" dirty="0" err="1" smtClean="0"/>
              <a:t>il</a:t>
            </a:r>
            <a:r>
              <a:rPr lang="en-US" sz="2900" dirty="0" smtClean="0"/>
              <a:t> remote TGT </a:t>
            </a:r>
            <a:r>
              <a:rPr lang="en-US" sz="2900" dirty="0" err="1" smtClean="0"/>
              <a:t>chiede</a:t>
            </a:r>
            <a:r>
              <a:rPr lang="en-US" sz="2900" dirty="0" smtClean="0"/>
              <a:t> al TGS del realm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TEST.COM</a:t>
            </a:r>
            <a:r>
              <a:rPr lang="en-US" sz="2900" dirty="0" smtClean="0"/>
              <a:t> </a:t>
            </a:r>
            <a:r>
              <a:rPr lang="en-US" sz="2900" dirty="0" err="1" smtClean="0"/>
              <a:t>il</a:t>
            </a:r>
            <a:r>
              <a:rPr lang="en-US" sz="2900" dirty="0" smtClean="0"/>
              <a:t> service ticket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host/pluto.test.com@TEST.COM</a:t>
            </a: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900" dirty="0" err="1" smtClean="0"/>
              <a:t>Quando</a:t>
            </a:r>
            <a:r>
              <a:rPr lang="en-US" sz="2900" dirty="0" smtClean="0"/>
              <a:t> </a:t>
            </a:r>
            <a:r>
              <a:rPr lang="en-US" sz="2900" dirty="0" err="1" smtClean="0"/>
              <a:t>il</a:t>
            </a:r>
            <a:r>
              <a:rPr lang="en-US" sz="2900" dirty="0" smtClean="0"/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TEST.COM</a:t>
            </a:r>
            <a:r>
              <a:rPr lang="en-US" sz="2900" dirty="0" smtClean="0"/>
              <a:t> Ticket Granting Service </a:t>
            </a:r>
            <a:r>
              <a:rPr lang="en-US" sz="2900" dirty="0" err="1" smtClean="0"/>
              <a:t>riceve</a:t>
            </a:r>
            <a:r>
              <a:rPr lang="en-US" sz="2900" dirty="0" smtClean="0"/>
              <a:t> la </a:t>
            </a:r>
            <a:r>
              <a:rPr lang="en-US" sz="2900" dirty="0" err="1" smtClean="0"/>
              <a:t>richiesta</a:t>
            </a:r>
            <a:r>
              <a:rPr lang="en-US" sz="2900" dirty="0" smtClean="0"/>
              <a:t> </a:t>
            </a:r>
            <a:r>
              <a:rPr lang="en-US" sz="2900" dirty="0" err="1" smtClean="0"/>
              <a:t>verifica</a:t>
            </a:r>
            <a:r>
              <a:rPr lang="en-US" sz="2900" dirty="0" smtClean="0"/>
              <a:t> </a:t>
            </a:r>
            <a:r>
              <a:rPr lang="en-US" sz="2900" dirty="0" err="1" smtClean="0"/>
              <a:t>l’esistenza</a:t>
            </a:r>
            <a:r>
              <a:rPr lang="en-US" sz="2900" dirty="0" smtClean="0"/>
              <a:t> del principal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krbtgt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/TEST.COM@EXAMPLE.COM</a:t>
            </a:r>
            <a:r>
              <a:rPr lang="en-US" sz="2900" dirty="0" smtClean="0"/>
              <a:t> </a:t>
            </a:r>
            <a:r>
              <a:rPr lang="en-US" sz="2900" dirty="0" err="1" smtClean="0"/>
              <a:t>nel</a:t>
            </a:r>
            <a:r>
              <a:rPr lang="en-US" sz="2900" dirty="0" smtClean="0"/>
              <a:t> database con cui </a:t>
            </a:r>
            <a:r>
              <a:rPr lang="en-US" sz="2900" dirty="0" err="1" smtClean="0"/>
              <a:t>può</a:t>
            </a:r>
            <a:r>
              <a:rPr lang="en-US" sz="2900" dirty="0" smtClean="0"/>
              <a:t> </a:t>
            </a:r>
            <a:r>
              <a:rPr lang="en-US" sz="2900" dirty="0" err="1" smtClean="0"/>
              <a:t>verificare</a:t>
            </a:r>
            <a:r>
              <a:rPr lang="en-US" sz="2900" dirty="0" smtClean="0"/>
              <a:t> la </a:t>
            </a:r>
            <a:r>
              <a:rPr lang="en-US" sz="2900" dirty="0" err="1" smtClean="0"/>
              <a:t>relazione</a:t>
            </a:r>
            <a:r>
              <a:rPr lang="en-US" sz="2900" dirty="0" smtClean="0"/>
              <a:t> </a:t>
            </a:r>
            <a:r>
              <a:rPr lang="en-US" sz="2900" dirty="0" err="1" smtClean="0"/>
              <a:t>di</a:t>
            </a:r>
            <a:r>
              <a:rPr lang="en-US" sz="2900" dirty="0" smtClean="0"/>
              <a:t> </a:t>
            </a:r>
            <a:r>
              <a:rPr lang="en-US" sz="2900" dirty="0" err="1" smtClean="0"/>
              <a:t>fiducia</a:t>
            </a:r>
            <a:endParaRPr lang="en-US" sz="2900" dirty="0" smtClean="0"/>
          </a:p>
          <a:p>
            <a:pPr lvl="1" algn="just"/>
            <a:r>
              <a:rPr lang="en-US" sz="2500" dirty="0" smtClean="0"/>
              <a:t>Se è </a:t>
            </a:r>
            <a:r>
              <a:rPr lang="en-US" sz="2500" dirty="0" err="1" smtClean="0"/>
              <a:t>verificata</a:t>
            </a:r>
            <a:r>
              <a:rPr lang="en-US" sz="2500" dirty="0" smtClean="0"/>
              <a:t>, </a:t>
            </a:r>
            <a:r>
              <a:rPr lang="en-US" sz="2500" dirty="0" err="1" smtClean="0"/>
              <a:t>il</a:t>
            </a:r>
            <a:r>
              <a:rPr lang="en-US" sz="2500" dirty="0" smtClean="0"/>
              <a:t> service ticket (</a:t>
            </a:r>
            <a:r>
              <a:rPr lang="en-US" sz="2500" dirty="0" err="1" smtClean="0"/>
              <a:t>cifrato</a:t>
            </a:r>
            <a:r>
              <a:rPr lang="en-US" sz="2500" dirty="0" smtClean="0"/>
              <a:t> con la </a:t>
            </a:r>
            <a:r>
              <a:rPr lang="en-US" sz="2500" dirty="0" err="1" smtClean="0"/>
              <a:t>chiave</a:t>
            </a:r>
            <a:r>
              <a:rPr lang="en-US" sz="2500" dirty="0" smtClean="0"/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host/pluto.test.com@TEST.COM</a:t>
            </a:r>
            <a:r>
              <a:rPr lang="en-US" sz="2500" dirty="0" smtClean="0"/>
              <a:t>) è </a:t>
            </a:r>
            <a:r>
              <a:rPr lang="en-US" sz="2500" dirty="0" err="1" smtClean="0"/>
              <a:t>emesso</a:t>
            </a:r>
            <a:r>
              <a:rPr lang="en-US" sz="2500" dirty="0" smtClean="0"/>
              <a:t> 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pippo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cs typeface="Courier New" pitchFamily="49" charset="0"/>
              </a:rPr>
              <a:t>lo </a:t>
            </a:r>
            <a:r>
              <a:rPr lang="en-US" sz="2600" dirty="0" err="1" smtClean="0"/>
              <a:t>invierà</a:t>
            </a:r>
            <a:r>
              <a:rPr lang="en-US" sz="2600" dirty="0" smtClean="0"/>
              <a:t> </a:t>
            </a:r>
            <a:r>
              <a:rPr lang="en-US" sz="2500" dirty="0" smtClean="0"/>
              <a:t>all’ host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pluto.test.com</a:t>
            </a:r>
            <a:r>
              <a:rPr lang="en-US" sz="2500" dirty="0" smtClean="0"/>
              <a:t> per </a:t>
            </a:r>
            <a:r>
              <a:rPr lang="en-US" sz="2500" dirty="0" err="1" smtClean="0"/>
              <a:t>ottenere</a:t>
            </a:r>
            <a:r>
              <a:rPr lang="en-US" sz="2500" dirty="0" smtClean="0"/>
              <a:t> la shell </a:t>
            </a:r>
            <a:r>
              <a:rPr lang="en-US" sz="2500" dirty="0" err="1" smtClean="0"/>
              <a:t>remota</a:t>
            </a:r>
            <a:endParaRPr lang="en-US" sz="2500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Obiettivi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sz="2200" dirty="0" err="1" smtClean="0"/>
              <a:t>Gli</a:t>
            </a:r>
            <a:r>
              <a:rPr lang="en-US" sz="2200" dirty="0" smtClean="0"/>
              <a:t> </a:t>
            </a:r>
            <a:r>
              <a:rPr lang="en-US" sz="2200" dirty="0" err="1" smtClean="0"/>
              <a:t>utenti</a:t>
            </a:r>
            <a:r>
              <a:rPr lang="en-US" sz="2200" dirty="0" smtClean="0"/>
              <a:t> </a:t>
            </a:r>
            <a:r>
              <a:rPr lang="en-US" sz="2200" dirty="0" err="1" smtClean="0"/>
              <a:t>devono</a:t>
            </a:r>
            <a:r>
              <a:rPr lang="en-US" sz="2200" dirty="0" smtClean="0"/>
              <a:t> </a:t>
            </a:r>
            <a:r>
              <a:rPr lang="en-US" sz="2200" dirty="0" err="1" smtClean="0"/>
              <a:t>poter</a:t>
            </a:r>
            <a:r>
              <a:rPr lang="en-US" sz="2200" dirty="0" smtClean="0"/>
              <a:t> </a:t>
            </a:r>
            <a:r>
              <a:rPr lang="en-US" sz="2200" dirty="0" err="1" smtClean="0"/>
              <a:t>dimostrare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essere</a:t>
            </a:r>
            <a:r>
              <a:rPr lang="en-US" sz="2200" dirty="0" smtClean="0"/>
              <a:t> chi </a:t>
            </a:r>
            <a:r>
              <a:rPr lang="en-US" sz="2200" dirty="0" err="1" smtClean="0"/>
              <a:t>dicono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essere</a:t>
            </a:r>
            <a:r>
              <a:rPr lang="en-US" sz="2200" dirty="0" smtClean="0"/>
              <a:t>,  e se </a:t>
            </a:r>
            <a:r>
              <a:rPr lang="en-US" sz="2200" dirty="0" err="1" smtClean="0"/>
              <a:t>richiesto</a:t>
            </a:r>
            <a:r>
              <a:rPr lang="en-US" sz="2200" dirty="0" smtClean="0"/>
              <a:t> </a:t>
            </a:r>
            <a:r>
              <a:rPr lang="en-US" sz="2200" dirty="0" err="1" smtClean="0"/>
              <a:t>gli</a:t>
            </a:r>
            <a:r>
              <a:rPr lang="en-US" sz="2200" dirty="0" smtClean="0"/>
              <a:t> application servers </a:t>
            </a:r>
            <a:r>
              <a:rPr lang="en-US" sz="2200" dirty="0" err="1" smtClean="0"/>
              <a:t>devono</a:t>
            </a:r>
            <a:r>
              <a:rPr lang="en-US" sz="2200" dirty="0" smtClean="0"/>
              <a:t> </a:t>
            </a:r>
            <a:r>
              <a:rPr lang="en-US" sz="2200" dirty="0" err="1" smtClean="0"/>
              <a:t>dimostrare</a:t>
            </a:r>
            <a:r>
              <a:rPr lang="en-US" sz="2200" dirty="0" smtClean="0"/>
              <a:t> la </a:t>
            </a:r>
            <a:r>
              <a:rPr lang="en-US" sz="2200" dirty="0" err="1" smtClean="0"/>
              <a:t>loro</a:t>
            </a:r>
            <a:r>
              <a:rPr lang="en-US" sz="2200" dirty="0" smtClean="0"/>
              <a:t> </a:t>
            </a:r>
            <a:r>
              <a:rPr lang="en-US" sz="2200" dirty="0" err="1" smtClean="0"/>
              <a:t>autenticità</a:t>
            </a:r>
            <a:r>
              <a:rPr lang="en-US" sz="2200" dirty="0" smtClean="0"/>
              <a:t> </a:t>
            </a:r>
            <a:r>
              <a:rPr lang="en-US" sz="2200" dirty="0" err="1" smtClean="0"/>
              <a:t>ai</a:t>
            </a:r>
            <a:r>
              <a:rPr lang="en-US" sz="2200" dirty="0" smtClean="0"/>
              <a:t> clients (</a:t>
            </a:r>
            <a:r>
              <a:rPr lang="en-US" sz="2200" b="1" dirty="0" smtClean="0"/>
              <a:t>Mutual authentication</a:t>
            </a:r>
            <a:r>
              <a:rPr lang="en-US" sz="2200" dirty="0" smtClean="0"/>
              <a:t>) </a:t>
            </a:r>
          </a:p>
          <a:p>
            <a:pPr marL="457200" indent="-457200" algn="just">
              <a:buFont typeface="+mj-lt"/>
              <a:buAutoNum type="arabicPeriod" startAt="4"/>
            </a:pPr>
            <a:endParaRPr lang="en-US" sz="2200" dirty="0" smtClean="0"/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200" dirty="0" smtClean="0"/>
              <a:t>A </a:t>
            </a:r>
            <a:r>
              <a:rPr lang="en-US" sz="2200" dirty="0" err="1" smtClean="0"/>
              <a:t>seguito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autenticazione</a:t>
            </a:r>
            <a:r>
              <a:rPr lang="en-US" sz="2200" dirty="0" smtClean="0"/>
              <a:t> e </a:t>
            </a:r>
            <a:r>
              <a:rPr lang="en-US" sz="2200" dirty="0" err="1" smtClean="0"/>
              <a:t>autorizzazione</a:t>
            </a:r>
            <a:r>
              <a:rPr lang="en-US" sz="2200" dirty="0" smtClean="0"/>
              <a:t> un client e un server </a:t>
            </a:r>
            <a:r>
              <a:rPr lang="en-US" sz="2200" dirty="0" err="1" smtClean="0"/>
              <a:t>devono</a:t>
            </a:r>
            <a:r>
              <a:rPr lang="en-US" sz="2200" dirty="0" smtClean="0"/>
              <a:t> </a:t>
            </a:r>
            <a:r>
              <a:rPr lang="en-US" sz="2200" dirty="0" err="1" smtClean="0"/>
              <a:t>poter</a:t>
            </a:r>
            <a:r>
              <a:rPr lang="en-US" sz="2200" dirty="0" smtClean="0"/>
              <a:t> </a:t>
            </a:r>
            <a:r>
              <a:rPr lang="en-US" sz="2200" dirty="0" err="1" smtClean="0"/>
              <a:t>instaurare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 </a:t>
            </a:r>
            <a:r>
              <a:rPr lang="en-US" sz="2200" dirty="0" err="1" smtClean="0"/>
              <a:t>connessione</a:t>
            </a:r>
            <a:r>
              <a:rPr lang="en-US" sz="2200" dirty="0" smtClean="0"/>
              <a:t> </a:t>
            </a:r>
            <a:r>
              <a:rPr lang="en-US" sz="2200" dirty="0" err="1" smtClean="0"/>
              <a:t>cifrata</a:t>
            </a:r>
            <a:endParaRPr lang="en-US" sz="2200" dirty="0" smtClean="0"/>
          </a:p>
          <a:p>
            <a:pPr marL="914400" lvl="1" indent="-457200" algn="just"/>
            <a:r>
              <a:rPr lang="en-US" sz="2200" dirty="0" smtClean="0"/>
              <a:t>Kerberos </a:t>
            </a:r>
            <a:r>
              <a:rPr lang="en-US" sz="2200" dirty="0" err="1" smtClean="0"/>
              <a:t>supporta</a:t>
            </a:r>
            <a:r>
              <a:rPr lang="en-US" sz="2200" dirty="0" smtClean="0"/>
              <a:t> la </a:t>
            </a:r>
            <a:r>
              <a:rPr lang="en-US" sz="2200" dirty="0" err="1" smtClean="0"/>
              <a:t>generazione</a:t>
            </a:r>
            <a:r>
              <a:rPr lang="en-US" sz="2200" dirty="0" smtClean="0"/>
              <a:t> e </a:t>
            </a:r>
            <a:r>
              <a:rPr lang="en-US" sz="2200" dirty="0" err="1" smtClean="0"/>
              <a:t>scambio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chiavi</a:t>
            </a:r>
            <a:r>
              <a:rPr lang="en-US" sz="2200" dirty="0" smtClean="0"/>
              <a:t> </a:t>
            </a:r>
            <a:r>
              <a:rPr lang="en-US" sz="2200" dirty="0" err="1" smtClean="0"/>
              <a:t>cifrate</a:t>
            </a:r>
            <a:r>
              <a:rPr lang="en-US" sz="2200" dirty="0" smtClean="0"/>
              <a:t> </a:t>
            </a:r>
            <a:r>
              <a:rPr lang="en-US" sz="2200" dirty="0" err="1" smtClean="0"/>
              <a:t>da</a:t>
            </a:r>
            <a:r>
              <a:rPr lang="en-US" sz="2200" dirty="0" smtClean="0"/>
              <a:t> </a:t>
            </a:r>
            <a:r>
              <a:rPr lang="en-US" sz="2200" dirty="0" err="1" smtClean="0"/>
              <a:t>usare</a:t>
            </a:r>
            <a:r>
              <a:rPr lang="en-US" sz="2200" dirty="0" smtClean="0"/>
              <a:t> per </a:t>
            </a:r>
            <a:r>
              <a:rPr lang="en-US" sz="2200" dirty="0" err="1" smtClean="0"/>
              <a:t>cifrare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err="1" smtClean="0"/>
              <a:t>dati</a:t>
            </a:r>
            <a:endParaRPr lang="en-US" sz="2200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Transitive trust relationships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numero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realms per la cross-authentication </a:t>
            </a:r>
            <a:r>
              <a:rPr lang="en-US" sz="2800" dirty="0" err="1" smtClean="0"/>
              <a:t>incrementa</a:t>
            </a:r>
            <a:r>
              <a:rPr lang="en-US" sz="2800" dirty="0" smtClean="0"/>
              <a:t>, </a:t>
            </a:r>
            <a:r>
              <a:rPr lang="en-US" sz="2800" dirty="0" err="1" smtClean="0"/>
              <a:t>anche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numero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chiavi</a:t>
            </a:r>
            <a:r>
              <a:rPr lang="en-US" sz="2800" dirty="0" smtClean="0"/>
              <a:t> </a:t>
            </a:r>
            <a:r>
              <a:rPr lang="en-US" sz="2800" dirty="0" err="1" smtClean="0"/>
              <a:t>da</a:t>
            </a:r>
            <a:r>
              <a:rPr lang="en-US" sz="2800" dirty="0" smtClean="0"/>
              <a:t> </a:t>
            </a:r>
            <a:r>
              <a:rPr lang="en-US" sz="2800" dirty="0" err="1" smtClean="0"/>
              <a:t>scambaire</a:t>
            </a:r>
            <a:r>
              <a:rPr lang="en-US" sz="2800" dirty="0" smtClean="0"/>
              <a:t> </a:t>
            </a:r>
            <a:r>
              <a:rPr lang="en-US" sz="2800" dirty="0" err="1" smtClean="0"/>
              <a:t>aumenta</a:t>
            </a:r>
            <a:r>
              <a:rPr lang="en-US" sz="2800" dirty="0" smtClean="0"/>
              <a:t> (in </a:t>
            </a:r>
            <a:r>
              <a:rPr lang="en-US" sz="2800" dirty="0" err="1" smtClean="0"/>
              <a:t>misura</a:t>
            </a:r>
            <a:r>
              <a:rPr lang="en-US" sz="2800" dirty="0" smtClean="0"/>
              <a:t> </a:t>
            </a:r>
            <a:r>
              <a:rPr lang="en-US" sz="2800" dirty="0" err="1" smtClean="0"/>
              <a:t>quadratica</a:t>
            </a:r>
            <a:r>
              <a:rPr lang="en-US" sz="2800" dirty="0" smtClean="0"/>
              <a:t>)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Kerberos 5 </a:t>
            </a:r>
            <a:r>
              <a:rPr lang="en-US" sz="2800" dirty="0" err="1" smtClean="0"/>
              <a:t>usa</a:t>
            </a:r>
            <a:r>
              <a:rPr lang="en-US" sz="2800" dirty="0" smtClean="0"/>
              <a:t> </a:t>
            </a:r>
            <a:r>
              <a:rPr lang="en-US" sz="2800" dirty="0" err="1" smtClean="0"/>
              <a:t>il</a:t>
            </a:r>
            <a:r>
              <a:rPr lang="en-US" sz="2800" dirty="0" smtClean="0"/>
              <a:t> </a:t>
            </a:r>
            <a:r>
              <a:rPr lang="en-US" sz="2800" dirty="0" err="1" smtClean="0"/>
              <a:t>concetto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transitività</a:t>
            </a:r>
            <a:r>
              <a:rPr lang="en-US" sz="2800" dirty="0" smtClean="0"/>
              <a:t> per </a:t>
            </a:r>
            <a:r>
              <a:rPr lang="en-US" sz="2800" dirty="0" err="1" smtClean="0"/>
              <a:t>gestire</a:t>
            </a:r>
            <a:r>
              <a:rPr lang="en-US" sz="2800" dirty="0" smtClean="0"/>
              <a:t> le </a:t>
            </a:r>
            <a:r>
              <a:rPr lang="en-US" sz="2800" dirty="0" err="1" smtClean="0"/>
              <a:t>relazione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fiducia</a:t>
            </a:r>
            <a:endParaRPr lang="en-US" sz="2800" dirty="0" smtClean="0"/>
          </a:p>
          <a:p>
            <a:pPr lvl="1" algn="just"/>
            <a:r>
              <a:rPr lang="en-US" dirty="0" err="1" smtClean="0"/>
              <a:t>Riduce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chiavi</a:t>
            </a:r>
            <a:r>
              <a:rPr lang="en-US" dirty="0" smtClean="0"/>
              <a:t> (</a:t>
            </a:r>
            <a:r>
              <a:rPr lang="en-US" dirty="0" err="1" smtClean="0"/>
              <a:t>anche</a:t>
            </a:r>
            <a:r>
              <a:rPr lang="en-US" dirty="0" smtClean="0"/>
              <a:t> 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passaggi</a:t>
            </a:r>
            <a:r>
              <a:rPr lang="en-US" dirty="0" smtClean="0"/>
              <a:t> per </a:t>
            </a:r>
            <a:r>
              <a:rPr lang="en-US" dirty="0" err="1" smtClean="0"/>
              <a:t>l’autenticazioni</a:t>
            </a:r>
            <a:r>
              <a:rPr lang="en-US" dirty="0" smtClean="0"/>
              <a:t> </a:t>
            </a:r>
            <a:r>
              <a:rPr lang="en-US" dirty="0" err="1" smtClean="0"/>
              <a:t>aumenta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Problema</a:t>
            </a:r>
            <a:r>
              <a:rPr lang="en-US" dirty="0" smtClean="0"/>
              <a:t>: </a:t>
            </a:r>
            <a:r>
              <a:rPr lang="en-US" dirty="0" err="1" smtClean="0"/>
              <a:t>i</a:t>
            </a:r>
            <a:r>
              <a:rPr lang="en-US" dirty="0" smtClean="0"/>
              <a:t> clients non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indovinare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path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autenticazione</a:t>
            </a:r>
            <a:r>
              <a:rPr lang="en-US" dirty="0" smtClean="0"/>
              <a:t> (</a:t>
            </a:r>
            <a:r>
              <a:rPr lang="en-US" dirty="0" err="1" smtClean="0"/>
              <a:t>capath</a:t>
            </a:r>
            <a:r>
              <a:rPr lang="en-US" dirty="0" smtClean="0"/>
              <a:t>) se non è </a:t>
            </a:r>
            <a:r>
              <a:rPr lang="en-US" dirty="0" err="1" smtClean="0"/>
              <a:t>diretto</a:t>
            </a:r>
            <a:r>
              <a:rPr lang="en-US" dirty="0" smtClean="0"/>
              <a:t> </a:t>
            </a:r>
          </a:p>
          <a:p>
            <a:pPr lvl="2" algn="just"/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informati</a:t>
            </a:r>
            <a:r>
              <a:rPr lang="en-US" dirty="0" smtClean="0"/>
              <a:t> del path </a:t>
            </a:r>
            <a:r>
              <a:rPr lang="en-US" dirty="0" err="1" smtClean="0"/>
              <a:t>corretto</a:t>
            </a:r>
            <a:r>
              <a:rPr lang="en-US" dirty="0" smtClean="0"/>
              <a:t> ([</a:t>
            </a:r>
            <a:r>
              <a:rPr lang="en-US" dirty="0" err="1" smtClean="0"/>
              <a:t>capaths</a:t>
            </a:r>
            <a:r>
              <a:rPr lang="en-US" dirty="0" smtClean="0"/>
              <a:t>]) (</a:t>
            </a:r>
            <a:r>
              <a:rPr lang="en-US" dirty="0" err="1" smtClean="0"/>
              <a:t>informazione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configurazione</a:t>
            </a:r>
            <a:r>
              <a:rPr lang="en-US" dirty="0" smtClean="0"/>
              <a:t> per un client)</a:t>
            </a:r>
          </a:p>
          <a:p>
            <a:pPr lvl="2" algn="just"/>
            <a:r>
              <a:rPr lang="en-US" dirty="0" smtClean="0"/>
              <a:t>[</a:t>
            </a:r>
            <a:r>
              <a:rPr lang="en-US" dirty="0" err="1" smtClean="0"/>
              <a:t>capaths</a:t>
            </a:r>
            <a:r>
              <a:rPr lang="en-US" dirty="0" smtClean="0"/>
              <a:t>] </a:t>
            </a:r>
            <a:r>
              <a:rPr lang="en-US" dirty="0" err="1" smtClean="0"/>
              <a:t>devono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noti</a:t>
            </a:r>
            <a:r>
              <a:rPr lang="en-US" dirty="0" smtClean="0"/>
              <a:t> al KDCs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per </a:t>
            </a:r>
            <a:r>
              <a:rPr lang="en-US" dirty="0" err="1" smtClean="0"/>
              <a:t>controllare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transito</a:t>
            </a:r>
            <a:r>
              <a:rPr lang="en-US" dirty="0" smtClean="0"/>
              <a:t> 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Hierarchical trust relationships</a:t>
            </a:r>
            <a:br>
              <a:rPr lang="en-US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43115"/>
            <a:ext cx="8229600" cy="314327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utilizza</a:t>
            </a:r>
            <a:r>
              <a:rPr lang="en-US" dirty="0" smtClean="0"/>
              <a:t> la </a:t>
            </a:r>
            <a:r>
              <a:rPr lang="en-US" dirty="0" err="1" smtClean="0"/>
              <a:t>convenzione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nominare</a:t>
            </a:r>
            <a:r>
              <a:rPr lang="en-US" dirty="0" smtClean="0"/>
              <a:t> I realms in </a:t>
            </a:r>
            <a:r>
              <a:rPr lang="en-US" dirty="0" err="1" smtClean="0"/>
              <a:t>maiuscolo</a:t>
            </a:r>
            <a:r>
              <a:rPr lang="en-US" dirty="0" smtClean="0"/>
              <a:t> con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del </a:t>
            </a:r>
            <a:r>
              <a:rPr lang="en-US" dirty="0" err="1" smtClean="0"/>
              <a:t>dominio</a:t>
            </a:r>
            <a:r>
              <a:rPr lang="en-US" dirty="0" smtClean="0"/>
              <a:t> DNS e se </a:t>
            </a:r>
            <a:r>
              <a:rPr lang="en-US" dirty="0" err="1" smtClean="0"/>
              <a:t>l’ultimo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parte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gerarchia</a:t>
            </a:r>
            <a:r>
              <a:rPr lang="en-US" dirty="0" smtClean="0"/>
              <a:t>, Kerberos 5 </a:t>
            </a:r>
            <a:r>
              <a:rPr lang="en-US" dirty="0" err="1" smtClean="0"/>
              <a:t>supporta</a:t>
            </a:r>
            <a:r>
              <a:rPr lang="en-US" dirty="0" smtClean="0"/>
              <a:t> realms </a:t>
            </a:r>
            <a:r>
              <a:rPr lang="en-US" dirty="0" err="1" smtClean="0"/>
              <a:t>adiacenti</a:t>
            </a:r>
            <a:r>
              <a:rPr lang="en-US" dirty="0" smtClean="0"/>
              <a:t> (</a:t>
            </a:r>
            <a:r>
              <a:rPr lang="en-US" dirty="0" err="1" smtClean="0"/>
              <a:t>gerarchicamente</a:t>
            </a:r>
            <a:r>
              <a:rPr lang="en-US" dirty="0" smtClean="0"/>
              <a:t>)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relazione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fiducia</a:t>
            </a:r>
            <a:r>
              <a:rPr lang="en-US" dirty="0" smtClean="0"/>
              <a:t> e </a:t>
            </a:r>
            <a:r>
              <a:rPr lang="en-US" dirty="0" err="1" smtClean="0"/>
              <a:t>costruisce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r>
              <a:rPr lang="en-US" dirty="0" smtClean="0"/>
              <a:t> (</a:t>
            </a:r>
            <a:r>
              <a:rPr lang="en-US" dirty="0" err="1" smtClean="0"/>
              <a:t>senza</a:t>
            </a:r>
            <a:r>
              <a:rPr lang="en-US" dirty="0" smtClean="0"/>
              <a:t> </a:t>
            </a:r>
            <a:r>
              <a:rPr lang="en-US" dirty="0" err="1" smtClean="0"/>
              <a:t>necessità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capaths</a:t>
            </a:r>
            <a:r>
              <a:rPr lang="en-US" dirty="0" smtClean="0"/>
              <a:t>) </a:t>
            </a:r>
            <a:r>
              <a:rPr lang="en-US" dirty="0" err="1" smtClean="0"/>
              <a:t>i</a:t>
            </a:r>
            <a:r>
              <a:rPr lang="en-US" dirty="0" smtClean="0"/>
              <a:t> path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autenticazione</a:t>
            </a:r>
            <a:r>
              <a:rPr lang="en-US" dirty="0" smtClean="0"/>
              <a:t> </a:t>
            </a:r>
            <a:r>
              <a:rPr lang="en-US" dirty="0" err="1" smtClean="0"/>
              <a:t>sicuri</a:t>
            </a:r>
            <a:endParaRPr lang="en-US" dirty="0" smtClean="0"/>
          </a:p>
          <a:p>
            <a:pPr lvl="1" algn="just"/>
            <a:r>
              <a:rPr lang="en-US" dirty="0" smtClean="0"/>
              <a:t>Un </a:t>
            </a:r>
            <a:r>
              <a:rPr lang="en-US" dirty="0" err="1" smtClean="0"/>
              <a:t>amministratore</a:t>
            </a:r>
            <a:r>
              <a:rPr lang="en-US" dirty="0" smtClean="0"/>
              <a:t>, per </a:t>
            </a:r>
            <a:r>
              <a:rPr lang="en-US" dirty="0" err="1" smtClean="0"/>
              <a:t>motivi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efficienza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meccanismo</a:t>
            </a:r>
            <a:r>
              <a:rPr lang="en-US" dirty="0" smtClean="0"/>
              <a:t> </a:t>
            </a:r>
            <a:r>
              <a:rPr lang="en-US" dirty="0" err="1" smtClean="0"/>
              <a:t>automatico</a:t>
            </a:r>
            <a:r>
              <a:rPr lang="en-US" dirty="0" smtClean="0"/>
              <a:t> e </a:t>
            </a:r>
            <a:r>
              <a:rPr lang="en-US" dirty="0" err="1" smtClean="0"/>
              <a:t>forzare</a:t>
            </a:r>
            <a:r>
              <a:rPr lang="en-US" dirty="0" smtClean="0"/>
              <a:t> la </a:t>
            </a:r>
            <a:r>
              <a:rPr lang="en-US" dirty="0" err="1" smtClean="0"/>
              <a:t>l’utilizzo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capaths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configurazione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clients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it-IT" sz="8000" dirty="0" smtClean="0"/>
              <a:t>Ciao </a:t>
            </a:r>
          </a:p>
          <a:p>
            <a:pPr algn="ctr">
              <a:buNone/>
            </a:pPr>
            <a:r>
              <a:rPr lang="it-IT" sz="8000" dirty="0" smtClean="0"/>
              <a:t>À </a:t>
            </a:r>
            <a:r>
              <a:rPr lang="it-IT" sz="8000" dirty="0" err="1" smtClean="0"/>
              <a:t>bientôt</a:t>
            </a:r>
            <a:r>
              <a:rPr lang="it-IT" sz="8000" dirty="0" smtClean="0"/>
              <a:t> </a:t>
            </a:r>
          </a:p>
          <a:p>
            <a:pPr algn="ctr">
              <a:buNone/>
            </a:pPr>
            <a:r>
              <a:rPr lang="it-IT" sz="8000" dirty="0" smtClean="0"/>
              <a:t>Cu </a:t>
            </a:r>
          </a:p>
          <a:p>
            <a:pPr algn="ctr">
              <a:buNone/>
            </a:pPr>
            <a:r>
              <a:rPr lang="it-IT" sz="8000" dirty="0" err="1" smtClean="0"/>
              <a:t>Adiós</a:t>
            </a:r>
            <a:r>
              <a:rPr lang="it-IT" sz="8000" dirty="0" smtClean="0"/>
              <a:t> </a:t>
            </a:r>
            <a:endParaRPr lang="it-IT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err="1" smtClean="0"/>
              <a:t>Indica</a:t>
            </a:r>
            <a:r>
              <a:rPr lang="en-US" dirty="0" smtClean="0"/>
              <a:t> un </a:t>
            </a:r>
            <a:r>
              <a:rPr lang="en-US" i="1" dirty="0" smtClean="0"/>
              <a:t>authentication administrative domain</a:t>
            </a:r>
            <a:r>
              <a:rPr lang="en-US" dirty="0" smtClean="0"/>
              <a:t> </a:t>
            </a:r>
          </a:p>
          <a:p>
            <a:pPr algn="just"/>
            <a:r>
              <a:rPr lang="en-US" dirty="0" err="1" smtClean="0"/>
              <a:t>L’intento</a:t>
            </a:r>
            <a:r>
              <a:rPr lang="en-US" dirty="0" smtClean="0"/>
              <a:t> è </a:t>
            </a:r>
            <a:r>
              <a:rPr lang="en-US" dirty="0" err="1" smtClean="0"/>
              <a:t>stabilire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confini</a:t>
            </a:r>
            <a:r>
              <a:rPr lang="en-US" dirty="0" smtClean="0"/>
              <a:t> </a:t>
            </a:r>
            <a:r>
              <a:rPr lang="en-US" dirty="0" err="1" smtClean="0"/>
              <a:t>entro</a:t>
            </a:r>
            <a:r>
              <a:rPr lang="en-US" dirty="0" smtClean="0"/>
              <a:t> cui un authentication server ha </a:t>
            </a:r>
            <a:r>
              <a:rPr lang="en-US" dirty="0" err="1" smtClean="0"/>
              <a:t>l’autorità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autenticare</a:t>
            </a:r>
            <a:r>
              <a:rPr lang="en-US" dirty="0" smtClean="0"/>
              <a:t> un </a:t>
            </a:r>
            <a:r>
              <a:rPr lang="en-US" dirty="0" err="1" smtClean="0"/>
              <a:t>utente</a:t>
            </a:r>
            <a:r>
              <a:rPr lang="en-US" dirty="0" smtClean="0"/>
              <a:t>, un host o un 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Se due </a:t>
            </a:r>
            <a:r>
              <a:rPr lang="en-US" dirty="0" err="1" smtClean="0"/>
              <a:t>oggetti</a:t>
            </a:r>
            <a:r>
              <a:rPr lang="en-US" dirty="0" smtClean="0"/>
              <a:t> </a:t>
            </a:r>
            <a:r>
              <a:rPr lang="en-US" dirty="0" err="1" smtClean="0"/>
              <a:t>fanno</a:t>
            </a:r>
            <a:r>
              <a:rPr lang="en-US" dirty="0" smtClean="0"/>
              <a:t> parte di </a:t>
            </a:r>
            <a:r>
              <a:rPr lang="en-US" dirty="0" err="1" smtClean="0"/>
              <a:t>diversi</a:t>
            </a:r>
            <a:r>
              <a:rPr lang="en-US" dirty="0" smtClean="0"/>
              <a:t> realms </a:t>
            </a:r>
            <a:r>
              <a:rPr lang="en-US" dirty="0" smtClean="0"/>
              <a:t>ma </a:t>
            </a:r>
            <a:r>
              <a:rPr lang="en-US" dirty="0" err="1" smtClean="0"/>
              <a:t>c’è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relazione</a:t>
            </a:r>
            <a:r>
              <a:rPr lang="en-US" dirty="0" smtClean="0"/>
              <a:t> di </a:t>
            </a:r>
            <a:r>
              <a:rPr lang="en-US" dirty="0" err="1" smtClean="0"/>
              <a:t>fiducia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di </a:t>
            </a:r>
            <a:r>
              <a:rPr lang="en-US" dirty="0" err="1" smtClean="0"/>
              <a:t>loro</a:t>
            </a:r>
            <a:r>
              <a:rPr lang="en-US" dirty="0" smtClean="0"/>
              <a:t>  </a:t>
            </a:r>
            <a:r>
              <a:rPr lang="en-US" dirty="0" err="1" smtClean="0"/>
              <a:t>allora</a:t>
            </a:r>
            <a:r>
              <a:rPr lang="en-US" dirty="0" smtClean="0"/>
              <a:t> </a:t>
            </a:r>
            <a:r>
              <a:rPr lang="en-US" dirty="0" err="1" smtClean="0"/>
              <a:t>l’autenticazione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aver </a:t>
            </a:r>
            <a:r>
              <a:rPr lang="en-US" dirty="0" err="1" smtClean="0"/>
              <a:t>luogo</a:t>
            </a:r>
            <a:r>
              <a:rPr lang="en-US" dirty="0" smtClean="0"/>
              <a:t> (</a:t>
            </a:r>
            <a:r>
              <a:rPr lang="en-US" b="1" dirty="0" smtClean="0"/>
              <a:t>Cross-Authentication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Un </a:t>
            </a:r>
            <a:r>
              <a:rPr lang="en-US" dirty="0" err="1" smtClean="0"/>
              <a:t>utente</a:t>
            </a:r>
            <a:r>
              <a:rPr lang="en-US" dirty="0" smtClean="0"/>
              <a:t>/</a:t>
            </a:r>
            <a:r>
              <a:rPr lang="en-US" dirty="0" err="1" smtClean="0"/>
              <a:t>servizio</a:t>
            </a:r>
            <a:r>
              <a:rPr lang="en-US" dirty="0" smtClean="0"/>
              <a:t> </a:t>
            </a:r>
            <a:r>
              <a:rPr lang="en-US" dirty="0" err="1" smtClean="0"/>
              <a:t>appartiene</a:t>
            </a:r>
            <a:r>
              <a:rPr lang="en-US" dirty="0" smtClean="0"/>
              <a:t> a un realm se e solo se ha un </a:t>
            </a:r>
            <a:r>
              <a:rPr lang="en-US" dirty="0" err="1" smtClean="0"/>
              <a:t>segreto</a:t>
            </a:r>
            <a:r>
              <a:rPr lang="en-US" dirty="0" smtClean="0"/>
              <a:t> </a:t>
            </a:r>
            <a:r>
              <a:rPr lang="en-US" dirty="0" err="1" smtClean="0"/>
              <a:t>condiviso</a:t>
            </a:r>
            <a:r>
              <a:rPr lang="en-US" dirty="0" smtClean="0"/>
              <a:t> (password/</a:t>
            </a:r>
            <a:r>
              <a:rPr lang="en-US" dirty="0" err="1" smtClean="0"/>
              <a:t>chiave</a:t>
            </a:r>
            <a:r>
              <a:rPr lang="en-US" dirty="0" smtClean="0"/>
              <a:t>) con </a:t>
            </a:r>
            <a:r>
              <a:rPr lang="en-US" dirty="0" err="1" smtClean="0"/>
              <a:t>l’authentication</a:t>
            </a:r>
            <a:r>
              <a:rPr lang="en-US" dirty="0" smtClean="0"/>
              <a:t> server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realm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Il </a:t>
            </a:r>
            <a:r>
              <a:rPr lang="en-US" dirty="0" err="1" smtClean="0"/>
              <a:t>nome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un realm è case sensitive, </a:t>
            </a:r>
            <a:r>
              <a:rPr lang="en-US" dirty="0" err="1" smtClean="0"/>
              <a:t>tipicamente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usano</a:t>
            </a:r>
            <a:r>
              <a:rPr lang="en-US" dirty="0" smtClean="0"/>
              <a:t> le </a:t>
            </a:r>
            <a:r>
              <a:rPr lang="en-US" dirty="0" err="1" smtClean="0"/>
              <a:t>lettere</a:t>
            </a:r>
            <a:r>
              <a:rPr lang="en-US" dirty="0" smtClean="0"/>
              <a:t> </a:t>
            </a:r>
            <a:r>
              <a:rPr lang="en-US" dirty="0" err="1" smtClean="0"/>
              <a:t>maiuscole</a:t>
            </a:r>
            <a:r>
              <a:rPr lang="en-US" dirty="0" smtClean="0"/>
              <a:t> </a:t>
            </a:r>
          </a:p>
          <a:p>
            <a:pPr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Ad </a:t>
            </a:r>
            <a:r>
              <a:rPr lang="en-US" dirty="0" err="1" smtClean="0"/>
              <a:t>esempio</a:t>
            </a:r>
            <a:r>
              <a:rPr lang="en-US" dirty="0" smtClean="0"/>
              <a:t> se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organizzazione</a:t>
            </a:r>
            <a:r>
              <a:rPr lang="en-US" dirty="0" smtClean="0"/>
              <a:t> </a:t>
            </a:r>
            <a:r>
              <a:rPr lang="en-US" dirty="0" err="1" smtClean="0"/>
              <a:t>appartiene</a:t>
            </a:r>
            <a:r>
              <a:rPr lang="en-US" dirty="0" smtClean="0"/>
              <a:t> al </a:t>
            </a:r>
            <a:r>
              <a:rPr lang="en-US" dirty="0" err="1" smtClean="0"/>
              <a:t>dominio</a:t>
            </a:r>
            <a:r>
              <a:rPr lang="en-US" dirty="0" smtClean="0"/>
              <a:t> DNS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example.com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relativo</a:t>
            </a:r>
            <a:r>
              <a:rPr lang="en-US" dirty="0" smtClean="0"/>
              <a:t> realm Kerberos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EXAMPLE.COM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Principal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28736"/>
            <a:ext cx="8686800" cy="542926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600" dirty="0" err="1" smtClean="0"/>
              <a:t>Indica</a:t>
            </a:r>
            <a:r>
              <a:rPr lang="en-US" sz="2600" dirty="0" smtClean="0"/>
              <a:t> le </a:t>
            </a:r>
            <a:r>
              <a:rPr lang="en-US" sz="2600" i="1" dirty="0" smtClean="0"/>
              <a:t>entries</a:t>
            </a:r>
            <a:r>
              <a:rPr lang="en-US" sz="2600" dirty="0" smtClean="0"/>
              <a:t> </a:t>
            </a:r>
            <a:r>
              <a:rPr lang="en-US" sz="2600" dirty="0" err="1" smtClean="0"/>
              <a:t>nel</a:t>
            </a:r>
            <a:r>
              <a:rPr lang="en-US" sz="2600" dirty="0" smtClean="0"/>
              <a:t> </a:t>
            </a:r>
            <a:r>
              <a:rPr lang="en-US" sz="2600" i="1" dirty="0" smtClean="0"/>
              <a:t>database</a:t>
            </a:r>
            <a:r>
              <a:rPr lang="en-US" sz="2600" dirty="0" smtClean="0"/>
              <a:t> </a:t>
            </a:r>
            <a:r>
              <a:rPr lang="en-US" sz="2600" dirty="0" err="1" smtClean="0"/>
              <a:t>dell’</a:t>
            </a:r>
            <a:r>
              <a:rPr lang="en-US" sz="2600" i="1" dirty="0" err="1" smtClean="0"/>
              <a:t>authentication</a:t>
            </a:r>
            <a:r>
              <a:rPr lang="en-US" sz="2600" i="1" dirty="0" smtClean="0"/>
              <a:t> server</a:t>
            </a:r>
          </a:p>
          <a:p>
            <a:pPr algn="just"/>
            <a:r>
              <a:rPr lang="en-US" sz="2600" dirty="0" smtClean="0"/>
              <a:t>É </a:t>
            </a:r>
            <a:r>
              <a:rPr lang="en-US" sz="2600" dirty="0" err="1" smtClean="0"/>
              <a:t>associato</a:t>
            </a:r>
            <a:r>
              <a:rPr lang="en-US" sz="2600" dirty="0" smtClean="0"/>
              <a:t> a un </a:t>
            </a:r>
            <a:r>
              <a:rPr lang="en-US" sz="2600" dirty="0" err="1" smtClean="0"/>
              <a:t>utente</a:t>
            </a:r>
            <a:r>
              <a:rPr lang="en-US" sz="2600" dirty="0" smtClean="0"/>
              <a:t>, host o </a:t>
            </a:r>
            <a:r>
              <a:rPr lang="en-US" sz="2600" dirty="0" err="1" smtClean="0"/>
              <a:t>servizio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un realm</a:t>
            </a:r>
          </a:p>
          <a:p>
            <a:pPr algn="just"/>
            <a:r>
              <a:rPr lang="en-US" sz="2600" dirty="0" smtClean="0"/>
              <a:t>Un </a:t>
            </a:r>
            <a:r>
              <a:rPr lang="en-US" sz="2600" i="1" dirty="0" smtClean="0"/>
              <a:t>principal</a:t>
            </a:r>
            <a:r>
              <a:rPr lang="en-US" sz="2600" dirty="0" smtClean="0"/>
              <a:t> in Kerberos 5 è del </a:t>
            </a:r>
            <a:r>
              <a:rPr lang="en-US" sz="2600" dirty="0" err="1" smtClean="0"/>
              <a:t>tipo</a:t>
            </a:r>
            <a:r>
              <a:rPr lang="en-US" sz="2600" dirty="0" smtClean="0"/>
              <a:t>:</a:t>
            </a:r>
          </a:p>
          <a:p>
            <a:pPr algn="ctr">
              <a:buNone/>
            </a:pPr>
            <a:r>
              <a:rPr lang="en-US" sz="2300" i="1" dirty="0" smtClean="0">
                <a:latin typeface="Courier New" pitchFamily="49" charset="0"/>
                <a:cs typeface="Courier New" pitchFamily="49" charset="0"/>
              </a:rPr>
              <a:t>component1/component2/.../</a:t>
            </a:r>
            <a:r>
              <a:rPr lang="en-US" sz="2300" i="1" dirty="0" err="1" smtClean="0">
                <a:latin typeface="Courier New" pitchFamily="49" charset="0"/>
                <a:cs typeface="Courier New" pitchFamily="49" charset="0"/>
              </a:rPr>
              <a:t>componentN@REALM</a:t>
            </a:r>
            <a:endParaRPr lang="en-US" sz="2300" i="1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600" dirty="0" smtClean="0"/>
          </a:p>
          <a:p>
            <a:pPr algn="just"/>
            <a:r>
              <a:rPr lang="en-US" sz="2700" dirty="0" smtClean="0"/>
              <a:t>Per </a:t>
            </a:r>
            <a:r>
              <a:rPr lang="en-US" sz="2700" dirty="0" err="1" smtClean="0"/>
              <a:t>una</a:t>
            </a:r>
            <a:r>
              <a:rPr lang="en-US" sz="2700" dirty="0" smtClean="0"/>
              <a:t> entry </a:t>
            </a:r>
            <a:r>
              <a:rPr lang="en-US" sz="2700" dirty="0" err="1" smtClean="0"/>
              <a:t>che</a:t>
            </a:r>
            <a:r>
              <a:rPr lang="en-US" sz="2700" dirty="0" smtClean="0"/>
              <a:t> </a:t>
            </a:r>
            <a:r>
              <a:rPr lang="en-US" sz="2700" dirty="0" err="1" smtClean="0"/>
              <a:t>si</a:t>
            </a:r>
            <a:r>
              <a:rPr lang="en-US" sz="2700" dirty="0" smtClean="0"/>
              <a:t> </a:t>
            </a:r>
            <a:r>
              <a:rPr lang="en-US" sz="2700" dirty="0" err="1" smtClean="0"/>
              <a:t>riferisce</a:t>
            </a:r>
            <a:r>
              <a:rPr lang="en-US" sz="2700" dirty="0" smtClean="0"/>
              <a:t> ad un </a:t>
            </a:r>
            <a:r>
              <a:rPr lang="en-US" sz="2700" dirty="0" err="1" smtClean="0"/>
              <a:t>utente</a:t>
            </a:r>
            <a:r>
              <a:rPr lang="en-US" sz="2700" dirty="0" smtClean="0"/>
              <a:t> è del </a:t>
            </a:r>
            <a:r>
              <a:rPr lang="en-US" sz="2700" dirty="0" err="1" smtClean="0"/>
              <a:t>tipo</a:t>
            </a:r>
            <a:r>
              <a:rPr lang="en-US" sz="2700" dirty="0" smtClean="0"/>
              <a:t>: </a:t>
            </a:r>
          </a:p>
          <a:p>
            <a:pPr algn="ctr">
              <a:buNone/>
            </a:pPr>
            <a:r>
              <a:rPr lang="en-US" sz="2300" i="1" dirty="0" smtClean="0">
                <a:latin typeface="Courier New" pitchFamily="49" charset="0"/>
                <a:cs typeface="Courier New" pitchFamily="49" charset="0"/>
              </a:rPr>
              <a:t>Name[/Instance]@REALM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pippo@EXAMPLE.COM, admin/admin@EXAMPLE.COM, 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pluto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/admin@EXAMPLE.COM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sz="2700" dirty="0" smtClean="0"/>
          </a:p>
          <a:p>
            <a:pPr algn="just"/>
            <a:r>
              <a:rPr lang="en-US" sz="2700" dirty="0" smtClean="0"/>
              <a:t>Per </a:t>
            </a:r>
            <a:r>
              <a:rPr lang="en-US" sz="2700" dirty="0" err="1" smtClean="0"/>
              <a:t>una</a:t>
            </a:r>
            <a:r>
              <a:rPr lang="en-US" sz="2700" dirty="0" smtClean="0"/>
              <a:t> entry </a:t>
            </a:r>
            <a:r>
              <a:rPr lang="en-US" sz="2700" dirty="0" err="1" smtClean="0"/>
              <a:t>che</a:t>
            </a:r>
            <a:r>
              <a:rPr lang="en-US" sz="2700" dirty="0" smtClean="0"/>
              <a:t> </a:t>
            </a:r>
            <a:r>
              <a:rPr lang="en-US" sz="2700" dirty="0" err="1" smtClean="0"/>
              <a:t>si</a:t>
            </a:r>
            <a:r>
              <a:rPr lang="en-US" sz="2700" dirty="0" smtClean="0"/>
              <a:t> </a:t>
            </a:r>
            <a:r>
              <a:rPr lang="en-US" sz="2700" dirty="0" err="1" smtClean="0"/>
              <a:t>riferisce</a:t>
            </a:r>
            <a:r>
              <a:rPr lang="en-US" sz="2700" dirty="0" smtClean="0"/>
              <a:t> ad un </a:t>
            </a:r>
            <a:r>
              <a:rPr lang="en-US" sz="2700" dirty="0" err="1" smtClean="0"/>
              <a:t>servizio</a:t>
            </a:r>
            <a:r>
              <a:rPr lang="en-US" sz="2700" dirty="0" smtClean="0"/>
              <a:t> è del </a:t>
            </a:r>
            <a:r>
              <a:rPr lang="en-US" sz="2700" dirty="0" err="1" smtClean="0"/>
              <a:t>tipo</a:t>
            </a:r>
            <a:r>
              <a:rPr lang="en-US" sz="2700" dirty="0" smtClean="0"/>
              <a:t>: </a:t>
            </a:r>
          </a:p>
          <a:p>
            <a:pPr algn="ctr">
              <a:buNone/>
            </a:pPr>
            <a:r>
              <a:rPr lang="en-US" sz="2300" i="1" dirty="0" smtClean="0">
                <a:latin typeface="Courier New" pitchFamily="49" charset="0"/>
                <a:cs typeface="Courier New" pitchFamily="49" charset="0"/>
              </a:rPr>
              <a:t>Service/</a:t>
            </a:r>
            <a:r>
              <a:rPr lang="en-US" sz="2300" i="1" dirty="0" err="1" smtClean="0">
                <a:latin typeface="Courier New" pitchFamily="49" charset="0"/>
                <a:cs typeface="Courier New" pitchFamily="49" charset="0"/>
              </a:rPr>
              <a:t>Hostname@REALM</a:t>
            </a:r>
            <a:endParaRPr lang="en-US" sz="2300" dirty="0" smtClean="0">
              <a:latin typeface="Courier New" pitchFamily="49" charset="0"/>
              <a:cs typeface="Courier New" pitchFamily="49" charset="0"/>
            </a:endParaRPr>
          </a:p>
          <a:p>
            <a:pPr lvl="1" algn="just"/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imap/mbox.example.com@EXAMPLE.COM, host/server.example.com@EXAMPLE.COM, afs/example.com@EXAMPLE.COM</a:t>
            </a:r>
          </a:p>
          <a:p>
            <a:pPr lvl="1" algn="just">
              <a:buNone/>
            </a:pPr>
            <a:endParaRPr lang="en-US" sz="2100" dirty="0" smtClean="0"/>
          </a:p>
          <a:p>
            <a:pPr algn="just"/>
            <a:r>
              <a:rPr lang="en-US" sz="2600" dirty="0" smtClean="0"/>
              <a:t>In Kerberos 4 non </a:t>
            </a:r>
            <a:r>
              <a:rPr lang="en-US" sz="2600" dirty="0" err="1" smtClean="0"/>
              <a:t>si</a:t>
            </a:r>
            <a:r>
              <a:rPr lang="en-US" sz="2600" dirty="0" smtClean="0"/>
              <a:t> </a:t>
            </a:r>
            <a:r>
              <a:rPr lang="en-US" sz="2600" dirty="0" err="1" smtClean="0"/>
              <a:t>possono</a:t>
            </a:r>
            <a:r>
              <a:rPr lang="en-US" sz="2600" dirty="0" smtClean="0"/>
              <a:t> </a:t>
            </a:r>
            <a:r>
              <a:rPr lang="en-US" sz="2600" dirty="0" err="1" smtClean="0"/>
              <a:t>indicare</a:t>
            </a:r>
            <a:r>
              <a:rPr lang="en-US" sz="2600" dirty="0" smtClean="0"/>
              <a:t> </a:t>
            </a:r>
            <a:r>
              <a:rPr lang="en-US" sz="2600" dirty="0" err="1" smtClean="0"/>
              <a:t>più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2 </a:t>
            </a:r>
            <a:r>
              <a:rPr lang="en-US" sz="2600" dirty="0" err="1" smtClean="0"/>
              <a:t>componenti</a:t>
            </a:r>
            <a:r>
              <a:rPr lang="en-US" sz="2600" dirty="0" smtClean="0"/>
              <a:t> e </a:t>
            </a:r>
            <a:r>
              <a:rPr lang="en-US" sz="2600" dirty="0" err="1" smtClean="0"/>
              <a:t>sono</a:t>
            </a:r>
            <a:r>
              <a:rPr lang="en-US" sz="2600" dirty="0" smtClean="0"/>
              <a:t> </a:t>
            </a:r>
            <a:r>
              <a:rPr lang="en-US" sz="2600" dirty="0" err="1" smtClean="0"/>
              <a:t>separati</a:t>
            </a:r>
            <a:r>
              <a:rPr lang="en-US" sz="2600" dirty="0" smtClean="0"/>
              <a:t> </a:t>
            </a:r>
            <a:r>
              <a:rPr lang="en-US" sz="2600" dirty="0" err="1" smtClean="0"/>
              <a:t>da</a:t>
            </a:r>
            <a:r>
              <a:rPr lang="en-US" sz="2600" dirty="0" smtClean="0"/>
              <a:t> ‘.’</a:t>
            </a:r>
          </a:p>
          <a:p>
            <a:pPr lvl="1"/>
            <a:endParaRPr lang="en-US" sz="1800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pippo@EXAMPLE.COM,pluto.admin@EXAMPLE.COM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, imap.mbox@EXAMPLE.COM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21497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b="1" dirty="0" smtClean="0"/>
          </a:p>
          <a:p>
            <a:pPr algn="just"/>
            <a:r>
              <a:rPr lang="en-US" dirty="0" smtClean="0"/>
              <a:t>É </a:t>
            </a:r>
            <a:r>
              <a:rPr lang="en-US" dirty="0" err="1" smtClean="0"/>
              <a:t>qualcosa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un client </a:t>
            </a:r>
            <a:r>
              <a:rPr lang="en-US" dirty="0" err="1" smtClean="0"/>
              <a:t>presenta</a:t>
            </a:r>
            <a:r>
              <a:rPr lang="en-US" dirty="0" smtClean="0"/>
              <a:t> a un application server per </a:t>
            </a:r>
            <a:r>
              <a:rPr lang="en-US" dirty="0" err="1" smtClean="0"/>
              <a:t>dimostrare</a:t>
            </a:r>
            <a:r>
              <a:rPr lang="en-US" dirty="0" smtClean="0"/>
              <a:t> </a:t>
            </a:r>
            <a:r>
              <a:rPr lang="en-US" dirty="0" err="1" smtClean="0"/>
              <a:t>l’autenticità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identità</a:t>
            </a:r>
            <a:endParaRPr lang="en-US" dirty="0" smtClean="0"/>
          </a:p>
          <a:p>
            <a:pPr algn="just"/>
            <a:r>
              <a:rPr lang="en-US" dirty="0" smtClean="0"/>
              <a:t>I tickets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emessi</a:t>
            </a:r>
            <a:r>
              <a:rPr lang="en-US" dirty="0" smtClean="0"/>
              <a:t> </a:t>
            </a:r>
            <a:r>
              <a:rPr lang="en-US" dirty="0" err="1" smtClean="0"/>
              <a:t>dall’authentication</a:t>
            </a:r>
            <a:r>
              <a:rPr lang="en-US" dirty="0" smtClean="0"/>
              <a:t> server 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cifrati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segreta</a:t>
            </a:r>
            <a:r>
              <a:rPr lang="en-US" dirty="0" smtClean="0"/>
              <a:t> del </a:t>
            </a:r>
            <a:r>
              <a:rPr lang="en-US" dirty="0" err="1" smtClean="0"/>
              <a:t>servizio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quale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utilizzati</a:t>
            </a:r>
            <a:endParaRPr lang="en-US" dirty="0" smtClean="0"/>
          </a:p>
          <a:p>
            <a:pPr lvl="1" algn="just"/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chiave</a:t>
            </a:r>
            <a:r>
              <a:rPr lang="en-US" dirty="0" smtClean="0"/>
              <a:t> è un </a:t>
            </a:r>
            <a:r>
              <a:rPr lang="en-US" dirty="0" err="1" smtClean="0"/>
              <a:t>segreto</a:t>
            </a:r>
            <a:r>
              <a:rPr lang="en-US" dirty="0" smtClean="0"/>
              <a:t> </a:t>
            </a:r>
            <a:r>
              <a:rPr lang="en-US" dirty="0" err="1" smtClean="0"/>
              <a:t>condiviso</a:t>
            </a:r>
            <a:r>
              <a:rPr lang="en-US" dirty="0" smtClean="0"/>
              <a:t> </a:t>
            </a:r>
            <a:r>
              <a:rPr lang="en-US" i="1" dirty="0" smtClean="0"/>
              <a:t>solo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l’authentication</a:t>
            </a:r>
            <a:r>
              <a:rPr lang="en-US" dirty="0" smtClean="0"/>
              <a:t> server e </a:t>
            </a:r>
            <a:r>
              <a:rPr lang="en-US" dirty="0" err="1" smtClean="0"/>
              <a:t>il</a:t>
            </a:r>
            <a:r>
              <a:rPr lang="en-US" dirty="0" smtClean="0"/>
              <a:t> server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offre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servizio</a:t>
            </a:r>
            <a:r>
              <a:rPr lang="en-US" dirty="0" smtClean="0"/>
              <a:t>, </a:t>
            </a:r>
            <a:r>
              <a:rPr lang="en-US" dirty="0" err="1" smtClean="0"/>
              <a:t>neppure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client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richiede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ticket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conoscerla</a:t>
            </a:r>
            <a:r>
              <a:rPr lang="en-US" dirty="0" smtClean="0"/>
              <a:t> o </a:t>
            </a:r>
            <a:r>
              <a:rPr lang="en-US" dirty="0" err="1" smtClean="0"/>
              <a:t>cambiarne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contenuti</a:t>
            </a:r>
            <a:endParaRPr lang="en-US" dirty="0" smtClean="0"/>
          </a:p>
          <a:p>
            <a:pPr algn="just"/>
            <a:r>
              <a:rPr lang="en-US" dirty="0" smtClean="0"/>
              <a:t>Un ticket include</a:t>
            </a:r>
          </a:p>
          <a:p>
            <a:pPr lvl="1" algn="just"/>
            <a:r>
              <a:rPr lang="en-US" dirty="0" smtClean="0"/>
              <a:t>Il requesting user's principal (username) </a:t>
            </a:r>
          </a:p>
          <a:p>
            <a:pPr lvl="1" algn="just"/>
            <a:r>
              <a:rPr lang="en-US" dirty="0" smtClean="0"/>
              <a:t>Il principal del </a:t>
            </a:r>
            <a:r>
              <a:rPr lang="en-US" dirty="0" err="1" smtClean="0"/>
              <a:t>servizio</a:t>
            </a:r>
            <a:r>
              <a:rPr lang="en-US" dirty="0" smtClean="0"/>
              <a:t> per cui è </a:t>
            </a:r>
            <a:r>
              <a:rPr lang="en-US" dirty="0" err="1" smtClean="0"/>
              <a:t>usato</a:t>
            </a:r>
            <a:endParaRPr lang="en-US" dirty="0" smtClean="0"/>
          </a:p>
          <a:p>
            <a:pPr lvl="1" algn="just"/>
            <a:r>
              <a:rPr lang="en-US" dirty="0" err="1" smtClean="0"/>
              <a:t>L’indirizzo</a:t>
            </a:r>
            <a:r>
              <a:rPr lang="en-US" dirty="0" smtClean="0"/>
              <a:t> IP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macchina</a:t>
            </a:r>
            <a:r>
              <a:rPr lang="en-US" dirty="0" smtClean="0"/>
              <a:t> client </a:t>
            </a:r>
            <a:r>
              <a:rPr lang="en-US" dirty="0" err="1" smtClean="0"/>
              <a:t>da</a:t>
            </a:r>
            <a:r>
              <a:rPr lang="en-US" dirty="0" smtClean="0"/>
              <a:t> cui </a:t>
            </a:r>
            <a:r>
              <a:rPr lang="en-US" dirty="0" err="1" smtClean="0"/>
              <a:t>il</a:t>
            </a:r>
            <a:r>
              <a:rPr lang="en-US" dirty="0" smtClean="0"/>
              <a:t> ticket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usato</a:t>
            </a:r>
            <a:endParaRPr lang="en-US" dirty="0" smtClean="0"/>
          </a:p>
          <a:p>
            <a:pPr lvl="1" algn="just"/>
            <a:r>
              <a:rPr lang="en-US" dirty="0" smtClean="0"/>
              <a:t>Data e </a:t>
            </a:r>
            <a:r>
              <a:rPr lang="en-US" dirty="0" err="1" smtClean="0"/>
              <a:t>ora</a:t>
            </a:r>
            <a:r>
              <a:rPr lang="en-US" dirty="0" smtClean="0"/>
              <a:t> (in </a:t>
            </a:r>
            <a:r>
              <a:rPr lang="en-US" dirty="0" err="1" smtClean="0"/>
              <a:t>formato</a:t>
            </a:r>
            <a:r>
              <a:rPr lang="en-US" dirty="0" smtClean="0"/>
              <a:t> timestamp)  </a:t>
            </a:r>
            <a:r>
              <a:rPr lang="en-US" dirty="0" err="1" smtClean="0"/>
              <a:t>dell’inizio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validità</a:t>
            </a:r>
            <a:r>
              <a:rPr lang="en-US" dirty="0" smtClean="0"/>
              <a:t> del ticket</a:t>
            </a:r>
          </a:p>
          <a:p>
            <a:pPr lvl="1" algn="just"/>
            <a:r>
              <a:rPr lang="en-US" dirty="0" smtClean="0"/>
              <a:t>Il tempo </a:t>
            </a:r>
            <a:r>
              <a:rPr lang="en-US" dirty="0" err="1" smtClean="0"/>
              <a:t>di</a:t>
            </a:r>
            <a:r>
              <a:rPr lang="en-US" dirty="0" smtClean="0"/>
              <a:t> vita </a:t>
            </a:r>
            <a:r>
              <a:rPr lang="en-US" dirty="0" err="1" smtClean="0"/>
              <a:t>massimo</a:t>
            </a:r>
            <a:r>
              <a:rPr lang="en-US" dirty="0" smtClean="0"/>
              <a:t> del ticket</a:t>
            </a:r>
          </a:p>
          <a:p>
            <a:pPr lvl="1" algn="just"/>
            <a:r>
              <a:rPr lang="en-US" dirty="0" smtClean="0"/>
              <a:t>La </a:t>
            </a:r>
            <a:r>
              <a:rPr lang="en-US" dirty="0" err="1" smtClean="0"/>
              <a:t>chiave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sessione</a:t>
            </a:r>
            <a:endParaRPr lang="en-US" dirty="0" smtClean="0"/>
          </a:p>
          <a:p>
            <a:pPr algn="just"/>
            <a:r>
              <a:rPr lang="en-US" dirty="0" err="1" smtClean="0"/>
              <a:t>Ogni</a:t>
            </a:r>
            <a:r>
              <a:rPr lang="en-US" dirty="0" smtClean="0"/>
              <a:t> ticket ha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scadenza</a:t>
            </a:r>
            <a:r>
              <a:rPr lang="en-US" dirty="0" smtClean="0"/>
              <a:t> (10 ore)</a:t>
            </a:r>
          </a:p>
          <a:p>
            <a:pPr lvl="1" algn="just"/>
            <a:r>
              <a:rPr lang="en-US" dirty="0" smtClean="0"/>
              <a:t>È </a:t>
            </a:r>
            <a:r>
              <a:rPr lang="en-US" dirty="0" err="1" smtClean="0"/>
              <a:t>essenziale</a:t>
            </a:r>
            <a:r>
              <a:rPr lang="en-US" dirty="0" smtClean="0"/>
              <a:t>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l’authentication</a:t>
            </a:r>
            <a:r>
              <a:rPr lang="en-US" dirty="0" smtClean="0"/>
              <a:t> server non ha </a:t>
            </a:r>
            <a:r>
              <a:rPr lang="en-US" dirty="0" err="1" smtClean="0"/>
              <a:t>controllo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ticket </a:t>
            </a:r>
            <a:r>
              <a:rPr lang="en-US" dirty="0" err="1" smtClean="0"/>
              <a:t>già</a:t>
            </a:r>
            <a:r>
              <a:rPr lang="en-US" dirty="0" smtClean="0"/>
              <a:t> </a:t>
            </a:r>
            <a:r>
              <a:rPr lang="en-US" dirty="0" err="1" smtClean="0"/>
              <a:t>emessi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Encryption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800" dirty="0" smtClean="0"/>
              <a:t>Kerberos </a:t>
            </a:r>
            <a:r>
              <a:rPr lang="en-US" sz="3800" dirty="0" err="1" smtClean="0"/>
              <a:t>spesso</a:t>
            </a:r>
            <a:r>
              <a:rPr lang="en-US" sz="3800" dirty="0" smtClean="0"/>
              <a:t> </a:t>
            </a:r>
            <a:r>
              <a:rPr lang="en-US" sz="3800" dirty="0" err="1" smtClean="0"/>
              <a:t>necessita</a:t>
            </a:r>
            <a:r>
              <a:rPr lang="en-US" sz="3800" dirty="0" smtClean="0"/>
              <a:t> di </a:t>
            </a:r>
            <a:r>
              <a:rPr lang="en-US" sz="3800" dirty="0" err="1" smtClean="0"/>
              <a:t>cifrare</a:t>
            </a:r>
            <a:r>
              <a:rPr lang="en-US" sz="3800" dirty="0" smtClean="0"/>
              <a:t> e </a:t>
            </a:r>
            <a:r>
              <a:rPr lang="en-US" sz="3800" dirty="0" err="1" smtClean="0"/>
              <a:t>decifrare</a:t>
            </a:r>
            <a:r>
              <a:rPr lang="en-US" sz="3800" dirty="0" smtClean="0"/>
              <a:t> </a:t>
            </a:r>
            <a:r>
              <a:rPr lang="en-US" sz="3800" dirty="0" err="1" smtClean="0"/>
              <a:t>messaggi</a:t>
            </a:r>
            <a:r>
              <a:rPr lang="en-US" sz="3800" dirty="0" smtClean="0"/>
              <a:t> (tickets e authenticators) </a:t>
            </a:r>
            <a:r>
              <a:rPr lang="en-US" sz="3800" dirty="0" err="1" smtClean="0"/>
              <a:t>passandoli</a:t>
            </a:r>
            <a:r>
              <a:rPr lang="en-US" sz="3800" dirty="0" smtClean="0"/>
              <a:t> </a:t>
            </a:r>
            <a:r>
              <a:rPr lang="en-US" sz="3800" dirty="0" err="1" smtClean="0"/>
              <a:t>tra</a:t>
            </a:r>
            <a:r>
              <a:rPr lang="en-US" sz="3800" dirty="0" smtClean="0"/>
              <a:t> </a:t>
            </a:r>
            <a:r>
              <a:rPr lang="en-US" sz="3800" dirty="0" smtClean="0"/>
              <a:t>I </a:t>
            </a:r>
            <a:r>
              <a:rPr lang="en-US" sz="3800" dirty="0" err="1" smtClean="0"/>
              <a:t>diversi</a:t>
            </a:r>
            <a:r>
              <a:rPr lang="en-US" sz="3800" dirty="0" smtClean="0"/>
              <a:t> </a:t>
            </a:r>
            <a:r>
              <a:rPr lang="en-US" sz="3800" dirty="0" err="1" smtClean="0"/>
              <a:t>partecipanti</a:t>
            </a:r>
            <a:r>
              <a:rPr lang="en-US" sz="3800" dirty="0" smtClean="0"/>
              <a:t> </a:t>
            </a:r>
            <a:r>
              <a:rPr lang="en-US" sz="3800" dirty="0" err="1" smtClean="0"/>
              <a:t>alla</a:t>
            </a:r>
            <a:r>
              <a:rPr lang="en-US" sz="3800" dirty="0" smtClean="0"/>
              <a:t> </a:t>
            </a:r>
            <a:r>
              <a:rPr lang="en-US" sz="3800" dirty="0" err="1" smtClean="0"/>
              <a:t>fase</a:t>
            </a:r>
            <a:r>
              <a:rPr lang="en-US" sz="3800" dirty="0" smtClean="0"/>
              <a:t> di </a:t>
            </a:r>
            <a:r>
              <a:rPr lang="en-US" sz="3800" dirty="0" err="1" smtClean="0"/>
              <a:t>autenticazione</a:t>
            </a:r>
            <a:r>
              <a:rPr lang="en-US" sz="3800" dirty="0" smtClean="0"/>
              <a:t> </a:t>
            </a:r>
          </a:p>
          <a:p>
            <a:pPr lvl="1" algn="just"/>
            <a:r>
              <a:rPr lang="en-US" sz="3600" dirty="0" err="1" smtClean="0"/>
              <a:t>Usa</a:t>
            </a:r>
            <a:r>
              <a:rPr lang="en-US" sz="3600" dirty="0" smtClean="0"/>
              <a:t> solo </a:t>
            </a:r>
            <a:r>
              <a:rPr lang="en-US" sz="3600" dirty="0" err="1" smtClean="0"/>
              <a:t>cifratura</a:t>
            </a:r>
            <a:r>
              <a:rPr lang="en-US" sz="3600" dirty="0" smtClean="0"/>
              <a:t> a </a:t>
            </a:r>
            <a:r>
              <a:rPr lang="en-US" sz="3600" dirty="0" err="1" smtClean="0"/>
              <a:t>chiave</a:t>
            </a:r>
            <a:r>
              <a:rPr lang="en-US" sz="3600" dirty="0" smtClean="0"/>
              <a:t> </a:t>
            </a:r>
            <a:r>
              <a:rPr lang="en-US" sz="3600" dirty="0" err="1" smtClean="0"/>
              <a:t>simmetrica</a:t>
            </a:r>
            <a:endParaRPr lang="en-US" sz="3600" dirty="0" smtClean="0"/>
          </a:p>
          <a:p>
            <a:pPr lvl="1" algn="just">
              <a:buNone/>
            </a:pPr>
            <a:endParaRPr lang="en-US" sz="3600" dirty="0" smtClean="0"/>
          </a:p>
          <a:p>
            <a:pPr algn="just"/>
            <a:r>
              <a:rPr lang="it-IT" sz="4400" b="1" dirty="0" err="1" smtClean="0"/>
              <a:t>Encryption</a:t>
            </a:r>
            <a:r>
              <a:rPr lang="it-IT" sz="4400" b="1" dirty="0" smtClean="0"/>
              <a:t> </a:t>
            </a:r>
            <a:r>
              <a:rPr lang="it-IT" sz="4400" b="1" dirty="0" err="1" smtClean="0"/>
              <a:t>type</a:t>
            </a:r>
            <a:endParaRPr lang="it-IT" sz="4400" b="1" dirty="0" smtClean="0"/>
          </a:p>
          <a:p>
            <a:pPr lvl="1" algn="just"/>
            <a:r>
              <a:rPr lang="en-US" sz="3600" dirty="0" smtClean="0"/>
              <a:t>Kerberos 4 </a:t>
            </a:r>
            <a:r>
              <a:rPr lang="en-US" sz="3600" dirty="0" err="1" smtClean="0"/>
              <a:t>adotta</a:t>
            </a:r>
            <a:r>
              <a:rPr lang="en-US" sz="3600" dirty="0" smtClean="0"/>
              <a:t> </a:t>
            </a:r>
            <a:r>
              <a:rPr lang="en-US" sz="3600" dirty="0" smtClean="0"/>
              <a:t>DES a 56 bits</a:t>
            </a:r>
          </a:p>
          <a:p>
            <a:pPr lvl="1" algn="just"/>
            <a:r>
              <a:rPr lang="en-US" sz="3600" dirty="0" smtClean="0"/>
              <a:t>In Kerberos 5 è </a:t>
            </a:r>
            <a:r>
              <a:rPr lang="en-US" sz="3600" dirty="0" err="1" smtClean="0"/>
              <a:t>compito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ogni</a:t>
            </a:r>
            <a:r>
              <a:rPr lang="en-US" sz="3600" dirty="0" smtClean="0"/>
              <a:t> </a:t>
            </a:r>
            <a:r>
              <a:rPr lang="en-US" sz="3600" dirty="0" err="1" smtClean="0"/>
              <a:t>specifica</a:t>
            </a:r>
            <a:r>
              <a:rPr lang="en-US" sz="3600" dirty="0" smtClean="0"/>
              <a:t> </a:t>
            </a:r>
            <a:r>
              <a:rPr lang="en-US" sz="3600" dirty="0" err="1" smtClean="0"/>
              <a:t>implementazione</a:t>
            </a:r>
            <a:r>
              <a:rPr lang="en-US" sz="3600" dirty="0" smtClean="0"/>
              <a:t> </a:t>
            </a:r>
            <a:r>
              <a:rPr lang="en-US" sz="3600" dirty="0" err="1" smtClean="0"/>
              <a:t>supportare</a:t>
            </a:r>
            <a:r>
              <a:rPr lang="en-US" sz="3600" dirty="0" smtClean="0"/>
              <a:t> e </a:t>
            </a:r>
            <a:r>
              <a:rPr lang="en-US" sz="3600" dirty="0" err="1" smtClean="0"/>
              <a:t>negoziare</a:t>
            </a:r>
            <a:r>
              <a:rPr lang="en-US" sz="3600" dirty="0" smtClean="0"/>
              <a:t> </a:t>
            </a:r>
            <a:r>
              <a:rPr lang="en-US" sz="3600" dirty="0" err="1" smtClean="0"/>
              <a:t>vari</a:t>
            </a:r>
            <a:r>
              <a:rPr lang="en-US" sz="3600" dirty="0" smtClean="0"/>
              <a:t> tipi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cifratura</a:t>
            </a:r>
            <a:endParaRPr lang="en-US" sz="3600" dirty="0" smtClean="0"/>
          </a:p>
          <a:p>
            <a:pPr lvl="2" algn="just"/>
            <a:r>
              <a:rPr lang="en-US" sz="3200" dirty="0" smtClean="0"/>
              <a:t>Questa </a:t>
            </a:r>
            <a:r>
              <a:rPr lang="en-US" sz="3200" dirty="0" err="1" smtClean="0"/>
              <a:t>flessibilità</a:t>
            </a:r>
            <a:r>
              <a:rPr lang="en-US" sz="3200" dirty="0" smtClean="0"/>
              <a:t> ha </a:t>
            </a:r>
            <a:r>
              <a:rPr lang="en-US" sz="3200" dirty="0" err="1" smtClean="0"/>
              <a:t>accentuato</a:t>
            </a:r>
            <a:r>
              <a:rPr lang="en-US" sz="3200" dirty="0" smtClean="0"/>
              <a:t> </a:t>
            </a:r>
            <a:r>
              <a:rPr lang="en-US" sz="3200" dirty="0" err="1" smtClean="0"/>
              <a:t>problemi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incompatibiltà</a:t>
            </a:r>
            <a:r>
              <a:rPr lang="en-US" sz="3200" dirty="0" smtClean="0"/>
              <a:t> </a:t>
            </a:r>
            <a:r>
              <a:rPr lang="en-US" sz="3200" dirty="0" err="1" smtClean="0"/>
              <a:t>tra</a:t>
            </a:r>
            <a:r>
              <a:rPr lang="en-US" sz="3200" dirty="0" smtClean="0"/>
              <a:t> diverse </a:t>
            </a:r>
            <a:r>
              <a:rPr lang="en-US" sz="3200" dirty="0" err="1" smtClean="0"/>
              <a:t>implementazioni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Kerberos 5</a:t>
            </a:r>
          </a:p>
          <a:p>
            <a:pPr lvl="2" algn="just"/>
            <a:r>
              <a:rPr lang="en-US" sz="3200" dirty="0" smtClean="0"/>
              <a:t>Il </a:t>
            </a:r>
            <a:r>
              <a:rPr lang="en-US" sz="3200" dirty="0" err="1" smtClean="0"/>
              <a:t>problema</a:t>
            </a:r>
            <a:r>
              <a:rPr lang="en-US" sz="3200" dirty="0" smtClean="0"/>
              <a:t> è </a:t>
            </a:r>
            <a:r>
              <a:rPr lang="en-US" sz="3200" dirty="0" err="1" smtClean="0"/>
              <a:t>risolto</a:t>
            </a:r>
            <a:r>
              <a:rPr lang="en-US" sz="3200" dirty="0" smtClean="0"/>
              <a:t> con la </a:t>
            </a:r>
            <a:r>
              <a:rPr lang="en-US" sz="3200" dirty="0" err="1" smtClean="0"/>
              <a:t>versione</a:t>
            </a:r>
            <a:r>
              <a:rPr lang="en-US" sz="3200" dirty="0" smtClean="0"/>
              <a:t> 1.3 MIT Kerberos 5 </a:t>
            </a:r>
            <a:r>
              <a:rPr lang="en-US" sz="3200" dirty="0" err="1" smtClean="0"/>
              <a:t>che</a:t>
            </a:r>
            <a:r>
              <a:rPr lang="en-US" sz="3200" dirty="0" smtClean="0"/>
              <a:t> </a:t>
            </a:r>
            <a:r>
              <a:rPr lang="en-US" sz="3200" dirty="0" err="1" smtClean="0"/>
              <a:t>supporta</a:t>
            </a:r>
            <a:r>
              <a:rPr lang="en-US" sz="3200" dirty="0" smtClean="0"/>
              <a:t> RC4-HMAC</a:t>
            </a:r>
            <a:endParaRPr lang="it-IT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b="1" dirty="0" smtClean="0"/>
              <a:t/>
            </a:r>
            <a:br>
              <a:rPr lang="it-IT" b="1" dirty="0" smtClean="0"/>
            </a:br>
            <a:r>
              <a:rPr lang="en-US" b="1" dirty="0" smtClean="0"/>
              <a:t> Encryption</a:t>
            </a:r>
            <a:r>
              <a:rPr lang="it-IT" b="1" dirty="0" smtClean="0"/>
              <a:t/>
            </a:r>
            <a:br>
              <a:rPr lang="it-IT" b="1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Encryption </a:t>
            </a:r>
            <a:r>
              <a:rPr lang="it-IT" b="1" dirty="0" smtClean="0"/>
              <a:t>key</a:t>
            </a:r>
          </a:p>
          <a:p>
            <a:pPr lvl="1" algn="just"/>
            <a:r>
              <a:rPr lang="en-US" sz="2600" dirty="0" err="1" smtClean="0"/>
              <a:t>Dato</a:t>
            </a:r>
            <a:r>
              <a:rPr lang="en-US" sz="2600" dirty="0" smtClean="0"/>
              <a:t>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ogni</a:t>
            </a:r>
            <a:r>
              <a:rPr lang="en-US" sz="2600" dirty="0" smtClean="0"/>
              <a:t> </a:t>
            </a:r>
            <a:r>
              <a:rPr lang="en-US" sz="2600" dirty="0" err="1" smtClean="0"/>
              <a:t>algoritmo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cifratura</a:t>
            </a:r>
            <a:r>
              <a:rPr lang="en-US" sz="2600" dirty="0" smtClean="0"/>
              <a:t> </a:t>
            </a:r>
            <a:r>
              <a:rPr lang="en-US" sz="2600" dirty="0" err="1" smtClean="0"/>
              <a:t>usa</a:t>
            </a:r>
            <a:r>
              <a:rPr lang="en-US" sz="2600" dirty="0" smtClean="0"/>
              <a:t>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chiave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certa</a:t>
            </a:r>
            <a:r>
              <a:rPr lang="en-US" sz="2600" dirty="0" smtClean="0"/>
              <a:t> </a:t>
            </a:r>
            <a:r>
              <a:rPr lang="en-US" sz="2600" dirty="0" err="1" smtClean="0"/>
              <a:t>lunghezza</a:t>
            </a:r>
            <a:r>
              <a:rPr lang="en-US" sz="2600" dirty="0" smtClean="0"/>
              <a:t>, è </a:t>
            </a:r>
            <a:r>
              <a:rPr lang="en-US" sz="2600" dirty="0" err="1" smtClean="0"/>
              <a:t>chiaro</a:t>
            </a:r>
            <a:r>
              <a:rPr lang="en-US" sz="2600" dirty="0" smtClean="0"/>
              <a:t> </a:t>
            </a:r>
            <a:r>
              <a:rPr lang="en-US" sz="2600" dirty="0" err="1" smtClean="0"/>
              <a:t>che</a:t>
            </a:r>
            <a:r>
              <a:rPr lang="en-US" sz="2600" dirty="0" smtClean="0"/>
              <a:t> se </a:t>
            </a:r>
            <a:r>
              <a:rPr lang="en-US" sz="2600" dirty="0" err="1" smtClean="0"/>
              <a:t>l‘utente</a:t>
            </a:r>
            <a:r>
              <a:rPr lang="en-US" sz="2600" dirty="0" smtClean="0"/>
              <a:t> non è </a:t>
            </a:r>
            <a:r>
              <a:rPr lang="en-US" sz="2600" dirty="0" err="1" smtClean="0"/>
              <a:t>costretto</a:t>
            </a:r>
            <a:r>
              <a:rPr lang="en-US" sz="2600" dirty="0" smtClean="0"/>
              <a:t> a </a:t>
            </a:r>
            <a:r>
              <a:rPr lang="en-US" sz="2600" dirty="0" err="1" smtClean="0"/>
              <a:t>usare</a:t>
            </a:r>
            <a:r>
              <a:rPr lang="en-US" sz="2600" dirty="0" smtClean="0"/>
              <a:t> </a:t>
            </a:r>
            <a:r>
              <a:rPr lang="en-US" sz="2600" dirty="0" err="1" smtClean="0"/>
              <a:t>una</a:t>
            </a:r>
            <a:r>
              <a:rPr lang="en-US" sz="2600" dirty="0" smtClean="0"/>
              <a:t> password </a:t>
            </a:r>
            <a:r>
              <a:rPr lang="en-US" sz="2600" dirty="0" err="1" smtClean="0"/>
              <a:t>diversa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dimensione</a:t>
            </a:r>
            <a:r>
              <a:rPr lang="en-US" sz="2600" dirty="0" smtClean="0"/>
              <a:t> </a:t>
            </a:r>
            <a:r>
              <a:rPr lang="en-US" sz="2600" dirty="0" err="1" smtClean="0"/>
              <a:t>prefissata</a:t>
            </a:r>
            <a:r>
              <a:rPr lang="en-US" sz="2600" dirty="0" smtClean="0"/>
              <a:t> per </a:t>
            </a:r>
            <a:r>
              <a:rPr lang="en-US" sz="2600" dirty="0" err="1" smtClean="0"/>
              <a:t>ogni</a:t>
            </a:r>
            <a:r>
              <a:rPr lang="en-US" sz="2600" dirty="0" smtClean="0"/>
              <a:t> </a:t>
            </a:r>
            <a:r>
              <a:rPr lang="en-US" sz="2600" dirty="0" err="1" smtClean="0"/>
              <a:t>metodo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cifratura</a:t>
            </a:r>
            <a:r>
              <a:rPr lang="en-US" sz="2600" dirty="0" smtClean="0"/>
              <a:t> </a:t>
            </a:r>
            <a:r>
              <a:rPr lang="en-US" sz="2600" dirty="0" err="1" smtClean="0"/>
              <a:t>supportato</a:t>
            </a:r>
            <a:r>
              <a:rPr lang="en-US" sz="2600" dirty="0" smtClean="0"/>
              <a:t>, le </a:t>
            </a:r>
            <a:r>
              <a:rPr lang="en-US" sz="2600" dirty="0" err="1" smtClean="0"/>
              <a:t>chiavi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cifratura</a:t>
            </a:r>
            <a:r>
              <a:rPr lang="en-US" sz="2600" dirty="0" smtClean="0"/>
              <a:t> non </a:t>
            </a:r>
            <a:r>
              <a:rPr lang="en-US" sz="2600" dirty="0" err="1" smtClean="0"/>
              <a:t>possono</a:t>
            </a:r>
            <a:r>
              <a:rPr lang="en-US" sz="2600" dirty="0" smtClean="0"/>
              <a:t> </a:t>
            </a:r>
            <a:r>
              <a:rPr lang="en-US" sz="2600" dirty="0" err="1" smtClean="0"/>
              <a:t>essere</a:t>
            </a:r>
            <a:r>
              <a:rPr lang="en-US" sz="2600" dirty="0" smtClean="0"/>
              <a:t> le passwords</a:t>
            </a:r>
          </a:p>
          <a:p>
            <a:pPr lvl="1" algn="just"/>
            <a:r>
              <a:rPr lang="en-US" sz="2600" dirty="0" err="1" smtClean="0"/>
              <a:t>Perciò</a:t>
            </a:r>
            <a:r>
              <a:rPr lang="en-US" sz="2600" dirty="0" smtClean="0"/>
              <a:t> </a:t>
            </a:r>
            <a:r>
              <a:rPr lang="en-US" sz="2600" dirty="0" err="1" smtClean="0"/>
              <a:t>si</a:t>
            </a:r>
            <a:r>
              <a:rPr lang="en-US" sz="2600" dirty="0" smtClean="0"/>
              <a:t> </a:t>
            </a:r>
            <a:r>
              <a:rPr lang="en-US" sz="2600" dirty="0" err="1" smtClean="0"/>
              <a:t>usa</a:t>
            </a:r>
            <a:r>
              <a:rPr lang="en-US" sz="2600" dirty="0" smtClean="0"/>
              <a:t> la </a:t>
            </a:r>
            <a:r>
              <a:rPr lang="en-US" sz="2600" dirty="0" err="1" smtClean="0"/>
              <a:t>funzione</a:t>
            </a:r>
            <a:r>
              <a:rPr lang="en-US" sz="2600" dirty="0" smtClean="0"/>
              <a:t> </a:t>
            </a:r>
            <a:r>
              <a:rPr lang="en-US" sz="2600" b="1" dirty="0" smtClean="0"/>
              <a:t>string2key</a:t>
            </a:r>
            <a:r>
              <a:rPr lang="en-US" sz="2600" dirty="0" smtClean="0"/>
              <a:t> </a:t>
            </a:r>
            <a:r>
              <a:rPr lang="en-US" sz="2600" dirty="0" err="1" smtClean="0"/>
              <a:t>che</a:t>
            </a:r>
            <a:r>
              <a:rPr lang="en-US" sz="2600" dirty="0" smtClean="0"/>
              <a:t> </a:t>
            </a:r>
            <a:r>
              <a:rPr lang="en-US" sz="2600" dirty="0" err="1" smtClean="0"/>
              <a:t>trasforma</a:t>
            </a:r>
            <a:r>
              <a:rPr lang="en-US" sz="2600" dirty="0" smtClean="0"/>
              <a:t> </a:t>
            </a:r>
            <a:r>
              <a:rPr lang="en-US" sz="2600" dirty="0" err="1" smtClean="0"/>
              <a:t>una</a:t>
            </a:r>
            <a:r>
              <a:rPr lang="en-US" sz="2600" dirty="0" smtClean="0"/>
              <a:t> password non </a:t>
            </a:r>
            <a:r>
              <a:rPr lang="en-US" sz="2600" dirty="0" err="1" smtClean="0"/>
              <a:t>cifrata</a:t>
            </a:r>
            <a:r>
              <a:rPr lang="en-US" sz="2600" dirty="0" smtClean="0"/>
              <a:t> in </a:t>
            </a:r>
            <a:r>
              <a:rPr lang="en-US" sz="2600" dirty="0" err="1" smtClean="0"/>
              <a:t>una</a:t>
            </a:r>
            <a:r>
              <a:rPr lang="en-US" sz="2600" dirty="0" smtClean="0"/>
              <a:t> </a:t>
            </a:r>
            <a:r>
              <a:rPr lang="en-US" sz="2600" dirty="0" err="1" smtClean="0"/>
              <a:t>chiave</a:t>
            </a:r>
            <a:r>
              <a:rPr lang="en-US" sz="2600" dirty="0" smtClean="0"/>
              <a:t> </a:t>
            </a:r>
            <a:r>
              <a:rPr lang="en-US" sz="2600" dirty="0" err="1" smtClean="0"/>
              <a:t>cifrata</a:t>
            </a:r>
            <a:r>
              <a:rPr lang="en-US" sz="2600" dirty="0" smtClean="0"/>
              <a:t>, </a:t>
            </a:r>
            <a:r>
              <a:rPr lang="en-US" sz="2600" dirty="0" err="1" smtClean="0"/>
              <a:t>idonea</a:t>
            </a:r>
            <a:r>
              <a:rPr lang="en-US" sz="2600" dirty="0" smtClean="0"/>
              <a:t> per </a:t>
            </a:r>
            <a:r>
              <a:rPr lang="en-US" sz="2600" dirty="0" err="1" smtClean="0"/>
              <a:t>il</a:t>
            </a:r>
            <a:r>
              <a:rPr lang="en-US" sz="2600" dirty="0" smtClean="0"/>
              <a:t> </a:t>
            </a:r>
            <a:r>
              <a:rPr lang="en-US" sz="2600" dirty="0" err="1" smtClean="0"/>
              <a:t>tipo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cifratura</a:t>
            </a:r>
            <a:r>
              <a:rPr lang="en-US" sz="2600" dirty="0" smtClean="0"/>
              <a:t> </a:t>
            </a:r>
            <a:r>
              <a:rPr lang="en-US" sz="2600" dirty="0" err="1" smtClean="0"/>
              <a:t>da</a:t>
            </a:r>
            <a:r>
              <a:rPr lang="en-US" sz="2600" dirty="0" smtClean="0"/>
              <a:t> </a:t>
            </a:r>
            <a:r>
              <a:rPr lang="en-US" sz="2600" dirty="0" err="1" smtClean="0"/>
              <a:t>usare</a:t>
            </a:r>
            <a:endParaRPr lang="en-US" sz="2600" dirty="0" smtClean="0"/>
          </a:p>
          <a:p>
            <a:pPr lvl="2" algn="just"/>
            <a:r>
              <a:rPr lang="en-US" dirty="0" smtClean="0"/>
              <a:t>Questa </a:t>
            </a:r>
            <a:r>
              <a:rPr lang="en-US" dirty="0" err="1" smtClean="0"/>
              <a:t>funzione</a:t>
            </a:r>
            <a:r>
              <a:rPr lang="en-US" dirty="0" smtClean="0"/>
              <a:t> è </a:t>
            </a:r>
            <a:r>
              <a:rPr lang="en-US" dirty="0" err="1" smtClean="0"/>
              <a:t>chiamata</a:t>
            </a:r>
            <a:r>
              <a:rPr lang="en-US" dirty="0" smtClean="0"/>
              <a:t> </a:t>
            </a:r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qualvolta</a:t>
            </a:r>
            <a:r>
              <a:rPr lang="en-US" dirty="0" smtClean="0"/>
              <a:t> un </a:t>
            </a:r>
            <a:r>
              <a:rPr lang="en-US" dirty="0" err="1" smtClean="0"/>
              <a:t>utente</a:t>
            </a:r>
            <a:r>
              <a:rPr lang="en-US" dirty="0" smtClean="0"/>
              <a:t> cambia password o la </a:t>
            </a:r>
            <a:r>
              <a:rPr lang="en-US" dirty="0" err="1" smtClean="0"/>
              <a:t>inserisce</a:t>
            </a:r>
            <a:r>
              <a:rPr lang="en-US" dirty="0" smtClean="0"/>
              <a:t> per </a:t>
            </a:r>
            <a:r>
              <a:rPr lang="en-US" dirty="0" err="1" smtClean="0"/>
              <a:t>autenticarsi</a:t>
            </a:r>
            <a:r>
              <a:rPr lang="en-US" dirty="0" smtClean="0"/>
              <a:t> </a:t>
            </a:r>
          </a:p>
          <a:p>
            <a:pPr lvl="2" algn="just"/>
            <a:r>
              <a:rPr lang="en-US" dirty="0" smtClean="0"/>
              <a:t>string2key è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i="1" dirty="0" err="1" smtClean="0"/>
              <a:t>funzione</a:t>
            </a:r>
            <a:r>
              <a:rPr lang="en-US" i="1" dirty="0" smtClean="0"/>
              <a:t> hash</a:t>
            </a:r>
            <a:r>
              <a:rPr lang="en-US" dirty="0" smtClean="0"/>
              <a:t>, </a:t>
            </a:r>
            <a:r>
              <a:rPr lang="en-US" dirty="0" err="1" smtClean="0"/>
              <a:t>irreversibile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4525</Words>
  <Application>Microsoft Office PowerPoint</Application>
  <PresentationFormat>Presentazione su schermo (4:3)</PresentationFormat>
  <Paragraphs>428</Paragraphs>
  <Slides>42</Slides>
  <Notes>42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3" baseType="lpstr">
      <vt:lpstr>Tema di Office</vt:lpstr>
      <vt:lpstr>Kerberos &amp; Friends</vt:lpstr>
      <vt:lpstr>Kerberos</vt:lpstr>
      <vt:lpstr>Obiettivi</vt:lpstr>
      <vt:lpstr>Obiettivi</vt:lpstr>
      <vt:lpstr>Realm</vt:lpstr>
      <vt:lpstr>Principal</vt:lpstr>
      <vt:lpstr>Ticket</vt:lpstr>
      <vt:lpstr>Encryption</vt:lpstr>
      <vt:lpstr>  Encryption </vt:lpstr>
      <vt:lpstr> Salt </vt:lpstr>
      <vt:lpstr> Key Version Number (kvno) </vt:lpstr>
      <vt:lpstr> Key Distribution Center (KDC) </vt:lpstr>
      <vt:lpstr>Database</vt:lpstr>
      <vt:lpstr> Authentication Server (AS) </vt:lpstr>
      <vt:lpstr> Ticket Granting Server (TGS) </vt:lpstr>
      <vt:lpstr> Session Key </vt:lpstr>
      <vt:lpstr>Authenticator</vt:lpstr>
      <vt:lpstr>Presentazione standard di PowerPoint</vt:lpstr>
      <vt:lpstr> Kerberos Operation </vt:lpstr>
      <vt:lpstr>Kerberos v5 Messages</vt:lpstr>
      <vt:lpstr>Presentazione standard di PowerPoint</vt:lpstr>
      <vt:lpstr>Messaggi</vt:lpstr>
      <vt:lpstr>Messaggi</vt:lpstr>
      <vt:lpstr> Authentication Server Request (AS_REQ) </vt:lpstr>
      <vt:lpstr> Authentication Server Reply  (AS_REP) </vt:lpstr>
      <vt:lpstr>Authentication Server Reply  (AS_REP)</vt:lpstr>
      <vt:lpstr> Ticket Granting Server Request (TGS_REQ) </vt:lpstr>
      <vt:lpstr> Ticket Granting Server Replay (TGS_REP) </vt:lpstr>
      <vt:lpstr>Presentazione standard di PowerPoint</vt:lpstr>
      <vt:lpstr> Application Request (AP_REQ) </vt:lpstr>
      <vt:lpstr>Presentazione standard di PowerPoint</vt:lpstr>
      <vt:lpstr> Pre-Authentication </vt:lpstr>
      <vt:lpstr> Initial tickets </vt:lpstr>
      <vt:lpstr>Renewable tickets </vt:lpstr>
      <vt:lpstr>Renewable tickets </vt:lpstr>
      <vt:lpstr> Forwardable tickets </vt:lpstr>
      <vt:lpstr> Cross Authentication </vt:lpstr>
      <vt:lpstr> Direct trust relationships </vt:lpstr>
      <vt:lpstr> Direct trust relationships </vt:lpstr>
      <vt:lpstr> Transitive trust relationships </vt:lpstr>
      <vt:lpstr> Hierarchical trust relationships </vt:lpstr>
      <vt:lpstr>Presentazione standard di PowerPoint</vt:lpstr>
    </vt:vector>
  </TitlesOfParts>
  <Company>universita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alessandra</dc:creator>
  <cp:lastModifiedBy>gio</cp:lastModifiedBy>
  <cp:revision>141</cp:revision>
  <dcterms:created xsi:type="dcterms:W3CDTF">2010-05-12T16:21:10Z</dcterms:created>
  <dcterms:modified xsi:type="dcterms:W3CDTF">2012-05-21T17:14:29Z</dcterms:modified>
</cp:coreProperties>
</file>