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6"/>
  </p:notesMasterIdLst>
  <p:sldIdLst>
    <p:sldId id="256" r:id="rId2"/>
    <p:sldId id="266" r:id="rId3"/>
    <p:sldId id="257" r:id="rId4"/>
    <p:sldId id="258" r:id="rId5"/>
    <p:sldId id="259" r:id="rId6"/>
    <p:sldId id="260" r:id="rId7"/>
    <p:sldId id="267" r:id="rId8"/>
    <p:sldId id="297" r:id="rId9"/>
    <p:sldId id="298" r:id="rId10"/>
    <p:sldId id="264" r:id="rId11"/>
    <p:sldId id="269" r:id="rId12"/>
    <p:sldId id="270" r:id="rId13"/>
    <p:sldId id="271" r:id="rId14"/>
    <p:sldId id="273" r:id="rId15"/>
    <p:sldId id="274" r:id="rId16"/>
    <p:sldId id="272" r:id="rId17"/>
    <p:sldId id="275" r:id="rId18"/>
    <p:sldId id="276" r:id="rId19"/>
    <p:sldId id="277" r:id="rId20"/>
    <p:sldId id="336" r:id="rId21"/>
    <p:sldId id="278" r:id="rId22"/>
    <p:sldId id="279" r:id="rId23"/>
    <p:sldId id="281" r:id="rId24"/>
    <p:sldId id="282" r:id="rId25"/>
    <p:sldId id="283" r:id="rId26"/>
    <p:sldId id="286" r:id="rId27"/>
    <p:sldId id="284" r:id="rId28"/>
    <p:sldId id="287" r:id="rId29"/>
    <p:sldId id="288" r:id="rId30"/>
    <p:sldId id="293" r:id="rId31"/>
    <p:sldId id="289" r:id="rId32"/>
    <p:sldId id="290" r:id="rId33"/>
    <p:sldId id="294" r:id="rId34"/>
    <p:sldId id="295" r:id="rId35"/>
    <p:sldId id="291" r:id="rId36"/>
    <p:sldId id="292" r:id="rId37"/>
    <p:sldId id="296"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35"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357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814D5-692D-47B1-BE8F-34B1BBC4DA78}" type="datetimeFigureOut">
              <a:rPr lang="it-IT" smtClean="0"/>
              <a:pPr/>
              <a:t>07/12/2022</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0C865-8D6D-4EA1-BAA5-A63E2187913C}" type="slidenum">
              <a:rPr lang="it-IT" smtClean="0"/>
              <a:pPr/>
              <a:t>‹#›</a:t>
            </a:fld>
            <a:endParaRPr lang="it-IT"/>
          </a:p>
        </p:txBody>
      </p:sp>
    </p:spTree>
    <p:extLst>
      <p:ext uri="{BB962C8B-B14F-4D97-AF65-F5344CB8AC3E}">
        <p14:creationId xmlns:p14="http://schemas.microsoft.com/office/powerpoint/2010/main" val="26858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a:t>
            </a:fld>
            <a:endParaRPr lang="it-IT"/>
          </a:p>
        </p:txBody>
      </p:sp>
    </p:spTree>
    <p:extLst>
      <p:ext uri="{BB962C8B-B14F-4D97-AF65-F5344CB8AC3E}">
        <p14:creationId xmlns:p14="http://schemas.microsoft.com/office/powerpoint/2010/main" val="218698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10</a:t>
            </a:fld>
            <a:endParaRPr lang="it-IT"/>
          </a:p>
        </p:txBody>
      </p:sp>
    </p:spTree>
    <p:extLst>
      <p:ext uri="{BB962C8B-B14F-4D97-AF65-F5344CB8AC3E}">
        <p14:creationId xmlns:p14="http://schemas.microsoft.com/office/powerpoint/2010/main" val="118741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11</a:t>
            </a:fld>
            <a:endParaRPr lang="it-IT"/>
          </a:p>
        </p:txBody>
      </p:sp>
    </p:spTree>
    <p:extLst>
      <p:ext uri="{BB962C8B-B14F-4D97-AF65-F5344CB8AC3E}">
        <p14:creationId xmlns:p14="http://schemas.microsoft.com/office/powerpoint/2010/main" val="32745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12</a:t>
            </a:fld>
            <a:endParaRPr lang="it-IT"/>
          </a:p>
        </p:txBody>
      </p:sp>
    </p:spTree>
    <p:extLst>
      <p:ext uri="{BB962C8B-B14F-4D97-AF65-F5344CB8AC3E}">
        <p14:creationId xmlns:p14="http://schemas.microsoft.com/office/powerpoint/2010/main" val="421426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13</a:t>
            </a:fld>
            <a:endParaRPr lang="it-IT"/>
          </a:p>
        </p:txBody>
      </p:sp>
    </p:spTree>
    <p:extLst>
      <p:ext uri="{BB962C8B-B14F-4D97-AF65-F5344CB8AC3E}">
        <p14:creationId xmlns:p14="http://schemas.microsoft.com/office/powerpoint/2010/main" val="360899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14</a:t>
            </a:fld>
            <a:endParaRPr lang="it-IT"/>
          </a:p>
        </p:txBody>
      </p:sp>
    </p:spTree>
    <p:extLst>
      <p:ext uri="{BB962C8B-B14F-4D97-AF65-F5344CB8AC3E}">
        <p14:creationId xmlns:p14="http://schemas.microsoft.com/office/powerpoint/2010/main" val="322422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15</a:t>
            </a:fld>
            <a:endParaRPr lang="it-IT"/>
          </a:p>
        </p:txBody>
      </p:sp>
    </p:spTree>
    <p:extLst>
      <p:ext uri="{BB962C8B-B14F-4D97-AF65-F5344CB8AC3E}">
        <p14:creationId xmlns:p14="http://schemas.microsoft.com/office/powerpoint/2010/main" val="191898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16</a:t>
            </a:fld>
            <a:endParaRPr lang="it-IT"/>
          </a:p>
        </p:txBody>
      </p:sp>
    </p:spTree>
    <p:extLst>
      <p:ext uri="{BB962C8B-B14F-4D97-AF65-F5344CB8AC3E}">
        <p14:creationId xmlns:p14="http://schemas.microsoft.com/office/powerpoint/2010/main" val="136278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17</a:t>
            </a:fld>
            <a:endParaRPr lang="it-IT"/>
          </a:p>
        </p:txBody>
      </p:sp>
    </p:spTree>
    <p:extLst>
      <p:ext uri="{BB962C8B-B14F-4D97-AF65-F5344CB8AC3E}">
        <p14:creationId xmlns:p14="http://schemas.microsoft.com/office/powerpoint/2010/main" val="1307278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18</a:t>
            </a:fld>
            <a:endParaRPr lang="it-IT"/>
          </a:p>
        </p:txBody>
      </p:sp>
    </p:spTree>
    <p:extLst>
      <p:ext uri="{BB962C8B-B14F-4D97-AF65-F5344CB8AC3E}">
        <p14:creationId xmlns:p14="http://schemas.microsoft.com/office/powerpoint/2010/main" val="3664608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19</a:t>
            </a:fld>
            <a:endParaRPr lang="it-IT"/>
          </a:p>
        </p:txBody>
      </p:sp>
    </p:spTree>
    <p:extLst>
      <p:ext uri="{BB962C8B-B14F-4D97-AF65-F5344CB8AC3E}">
        <p14:creationId xmlns:p14="http://schemas.microsoft.com/office/powerpoint/2010/main" val="141762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a:t>
            </a:fld>
            <a:endParaRPr lang="it-IT"/>
          </a:p>
        </p:txBody>
      </p:sp>
    </p:spTree>
    <p:extLst>
      <p:ext uri="{BB962C8B-B14F-4D97-AF65-F5344CB8AC3E}">
        <p14:creationId xmlns:p14="http://schemas.microsoft.com/office/powerpoint/2010/main" val="737876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21</a:t>
            </a:fld>
            <a:endParaRPr lang="it-IT"/>
          </a:p>
        </p:txBody>
      </p:sp>
    </p:spTree>
    <p:extLst>
      <p:ext uri="{BB962C8B-B14F-4D97-AF65-F5344CB8AC3E}">
        <p14:creationId xmlns:p14="http://schemas.microsoft.com/office/powerpoint/2010/main" val="343742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22</a:t>
            </a:fld>
            <a:endParaRPr lang="it-IT"/>
          </a:p>
        </p:txBody>
      </p:sp>
    </p:spTree>
    <p:extLst>
      <p:ext uri="{BB962C8B-B14F-4D97-AF65-F5344CB8AC3E}">
        <p14:creationId xmlns:p14="http://schemas.microsoft.com/office/powerpoint/2010/main" val="284480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23</a:t>
            </a:fld>
            <a:endParaRPr lang="it-IT"/>
          </a:p>
        </p:txBody>
      </p:sp>
    </p:spTree>
    <p:extLst>
      <p:ext uri="{BB962C8B-B14F-4D97-AF65-F5344CB8AC3E}">
        <p14:creationId xmlns:p14="http://schemas.microsoft.com/office/powerpoint/2010/main" val="168917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24</a:t>
            </a:fld>
            <a:endParaRPr lang="it-IT"/>
          </a:p>
        </p:txBody>
      </p:sp>
    </p:spTree>
    <p:extLst>
      <p:ext uri="{BB962C8B-B14F-4D97-AF65-F5344CB8AC3E}">
        <p14:creationId xmlns:p14="http://schemas.microsoft.com/office/powerpoint/2010/main" val="299456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25</a:t>
            </a:fld>
            <a:endParaRPr lang="it-IT"/>
          </a:p>
        </p:txBody>
      </p:sp>
    </p:spTree>
    <p:extLst>
      <p:ext uri="{BB962C8B-B14F-4D97-AF65-F5344CB8AC3E}">
        <p14:creationId xmlns:p14="http://schemas.microsoft.com/office/powerpoint/2010/main" val="379532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26</a:t>
            </a:fld>
            <a:endParaRPr lang="it-IT"/>
          </a:p>
        </p:txBody>
      </p:sp>
    </p:spTree>
    <p:extLst>
      <p:ext uri="{BB962C8B-B14F-4D97-AF65-F5344CB8AC3E}">
        <p14:creationId xmlns:p14="http://schemas.microsoft.com/office/powerpoint/2010/main" val="1328547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27</a:t>
            </a:fld>
            <a:endParaRPr lang="it-IT"/>
          </a:p>
        </p:txBody>
      </p:sp>
    </p:spTree>
    <p:extLst>
      <p:ext uri="{BB962C8B-B14F-4D97-AF65-F5344CB8AC3E}">
        <p14:creationId xmlns:p14="http://schemas.microsoft.com/office/powerpoint/2010/main" val="424469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28</a:t>
            </a:fld>
            <a:endParaRPr lang="it-IT"/>
          </a:p>
        </p:txBody>
      </p:sp>
    </p:spTree>
    <p:extLst>
      <p:ext uri="{BB962C8B-B14F-4D97-AF65-F5344CB8AC3E}">
        <p14:creationId xmlns:p14="http://schemas.microsoft.com/office/powerpoint/2010/main" val="2597367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29</a:t>
            </a:fld>
            <a:endParaRPr lang="it-IT"/>
          </a:p>
        </p:txBody>
      </p:sp>
    </p:spTree>
    <p:extLst>
      <p:ext uri="{BB962C8B-B14F-4D97-AF65-F5344CB8AC3E}">
        <p14:creationId xmlns:p14="http://schemas.microsoft.com/office/powerpoint/2010/main" val="1679388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30</a:t>
            </a:fld>
            <a:endParaRPr lang="it-IT"/>
          </a:p>
        </p:txBody>
      </p:sp>
    </p:spTree>
    <p:extLst>
      <p:ext uri="{BB962C8B-B14F-4D97-AF65-F5344CB8AC3E}">
        <p14:creationId xmlns:p14="http://schemas.microsoft.com/office/powerpoint/2010/main" val="187684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a:t>
            </a:fld>
            <a:endParaRPr lang="it-IT"/>
          </a:p>
        </p:txBody>
      </p:sp>
    </p:spTree>
    <p:extLst>
      <p:ext uri="{BB962C8B-B14F-4D97-AF65-F5344CB8AC3E}">
        <p14:creationId xmlns:p14="http://schemas.microsoft.com/office/powerpoint/2010/main" val="3748013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31</a:t>
            </a:fld>
            <a:endParaRPr lang="it-IT"/>
          </a:p>
        </p:txBody>
      </p:sp>
    </p:spTree>
    <p:extLst>
      <p:ext uri="{BB962C8B-B14F-4D97-AF65-F5344CB8AC3E}">
        <p14:creationId xmlns:p14="http://schemas.microsoft.com/office/powerpoint/2010/main" val="27284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32</a:t>
            </a:fld>
            <a:endParaRPr lang="it-IT"/>
          </a:p>
        </p:txBody>
      </p:sp>
    </p:spTree>
    <p:extLst>
      <p:ext uri="{BB962C8B-B14F-4D97-AF65-F5344CB8AC3E}">
        <p14:creationId xmlns:p14="http://schemas.microsoft.com/office/powerpoint/2010/main" val="254900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33</a:t>
            </a:fld>
            <a:endParaRPr lang="it-IT"/>
          </a:p>
        </p:txBody>
      </p:sp>
    </p:spTree>
    <p:extLst>
      <p:ext uri="{BB962C8B-B14F-4D97-AF65-F5344CB8AC3E}">
        <p14:creationId xmlns:p14="http://schemas.microsoft.com/office/powerpoint/2010/main" val="2465237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34</a:t>
            </a:fld>
            <a:endParaRPr lang="it-IT"/>
          </a:p>
        </p:txBody>
      </p:sp>
    </p:spTree>
    <p:extLst>
      <p:ext uri="{BB962C8B-B14F-4D97-AF65-F5344CB8AC3E}">
        <p14:creationId xmlns:p14="http://schemas.microsoft.com/office/powerpoint/2010/main" val="3516332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35</a:t>
            </a:fld>
            <a:endParaRPr lang="it-IT"/>
          </a:p>
        </p:txBody>
      </p:sp>
    </p:spTree>
    <p:extLst>
      <p:ext uri="{BB962C8B-B14F-4D97-AF65-F5344CB8AC3E}">
        <p14:creationId xmlns:p14="http://schemas.microsoft.com/office/powerpoint/2010/main" val="2293980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36</a:t>
            </a:fld>
            <a:endParaRPr lang="it-IT"/>
          </a:p>
        </p:txBody>
      </p:sp>
    </p:spTree>
    <p:extLst>
      <p:ext uri="{BB962C8B-B14F-4D97-AF65-F5344CB8AC3E}">
        <p14:creationId xmlns:p14="http://schemas.microsoft.com/office/powerpoint/2010/main" val="18825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37</a:t>
            </a:fld>
            <a:endParaRPr lang="it-IT"/>
          </a:p>
        </p:txBody>
      </p:sp>
    </p:spTree>
    <p:extLst>
      <p:ext uri="{BB962C8B-B14F-4D97-AF65-F5344CB8AC3E}">
        <p14:creationId xmlns:p14="http://schemas.microsoft.com/office/powerpoint/2010/main" val="2073312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38</a:t>
            </a:fld>
            <a:endParaRPr lang="it-IT"/>
          </a:p>
        </p:txBody>
      </p:sp>
    </p:spTree>
    <p:extLst>
      <p:ext uri="{BB962C8B-B14F-4D97-AF65-F5344CB8AC3E}">
        <p14:creationId xmlns:p14="http://schemas.microsoft.com/office/powerpoint/2010/main" val="282535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39</a:t>
            </a:fld>
            <a:endParaRPr lang="it-IT"/>
          </a:p>
        </p:txBody>
      </p:sp>
    </p:spTree>
    <p:extLst>
      <p:ext uri="{BB962C8B-B14F-4D97-AF65-F5344CB8AC3E}">
        <p14:creationId xmlns:p14="http://schemas.microsoft.com/office/powerpoint/2010/main" val="2308481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40</a:t>
            </a:fld>
            <a:endParaRPr lang="it-IT"/>
          </a:p>
        </p:txBody>
      </p:sp>
    </p:spTree>
    <p:extLst>
      <p:ext uri="{BB962C8B-B14F-4D97-AF65-F5344CB8AC3E}">
        <p14:creationId xmlns:p14="http://schemas.microsoft.com/office/powerpoint/2010/main" val="244403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4</a:t>
            </a:fld>
            <a:endParaRPr lang="it-IT"/>
          </a:p>
        </p:txBody>
      </p:sp>
    </p:spTree>
    <p:extLst>
      <p:ext uri="{BB962C8B-B14F-4D97-AF65-F5344CB8AC3E}">
        <p14:creationId xmlns:p14="http://schemas.microsoft.com/office/powerpoint/2010/main" val="369433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41</a:t>
            </a:fld>
            <a:endParaRPr lang="it-IT"/>
          </a:p>
        </p:txBody>
      </p:sp>
    </p:spTree>
    <p:extLst>
      <p:ext uri="{BB962C8B-B14F-4D97-AF65-F5344CB8AC3E}">
        <p14:creationId xmlns:p14="http://schemas.microsoft.com/office/powerpoint/2010/main" val="931578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42</a:t>
            </a:fld>
            <a:endParaRPr lang="it-IT"/>
          </a:p>
        </p:txBody>
      </p:sp>
    </p:spTree>
    <p:extLst>
      <p:ext uri="{BB962C8B-B14F-4D97-AF65-F5344CB8AC3E}">
        <p14:creationId xmlns:p14="http://schemas.microsoft.com/office/powerpoint/2010/main" val="150496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43</a:t>
            </a:fld>
            <a:endParaRPr lang="it-IT"/>
          </a:p>
        </p:txBody>
      </p:sp>
    </p:spTree>
    <p:extLst>
      <p:ext uri="{BB962C8B-B14F-4D97-AF65-F5344CB8AC3E}">
        <p14:creationId xmlns:p14="http://schemas.microsoft.com/office/powerpoint/2010/main" val="317978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44</a:t>
            </a:fld>
            <a:endParaRPr lang="it-IT"/>
          </a:p>
        </p:txBody>
      </p:sp>
    </p:spTree>
    <p:extLst>
      <p:ext uri="{BB962C8B-B14F-4D97-AF65-F5344CB8AC3E}">
        <p14:creationId xmlns:p14="http://schemas.microsoft.com/office/powerpoint/2010/main" val="2828902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45</a:t>
            </a:fld>
            <a:endParaRPr lang="it-IT"/>
          </a:p>
        </p:txBody>
      </p:sp>
    </p:spTree>
    <p:extLst>
      <p:ext uri="{BB962C8B-B14F-4D97-AF65-F5344CB8AC3E}">
        <p14:creationId xmlns:p14="http://schemas.microsoft.com/office/powerpoint/2010/main" val="1733127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46</a:t>
            </a:fld>
            <a:endParaRPr lang="it-IT"/>
          </a:p>
        </p:txBody>
      </p:sp>
    </p:spTree>
    <p:extLst>
      <p:ext uri="{BB962C8B-B14F-4D97-AF65-F5344CB8AC3E}">
        <p14:creationId xmlns:p14="http://schemas.microsoft.com/office/powerpoint/2010/main" val="1543901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47</a:t>
            </a:fld>
            <a:endParaRPr lang="it-IT"/>
          </a:p>
        </p:txBody>
      </p:sp>
    </p:spTree>
    <p:extLst>
      <p:ext uri="{BB962C8B-B14F-4D97-AF65-F5344CB8AC3E}">
        <p14:creationId xmlns:p14="http://schemas.microsoft.com/office/powerpoint/2010/main" val="2149359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48</a:t>
            </a:fld>
            <a:endParaRPr lang="it-IT"/>
          </a:p>
        </p:txBody>
      </p:sp>
    </p:spTree>
    <p:extLst>
      <p:ext uri="{BB962C8B-B14F-4D97-AF65-F5344CB8AC3E}">
        <p14:creationId xmlns:p14="http://schemas.microsoft.com/office/powerpoint/2010/main" val="833000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49</a:t>
            </a:fld>
            <a:endParaRPr lang="it-IT"/>
          </a:p>
        </p:txBody>
      </p:sp>
    </p:spTree>
    <p:extLst>
      <p:ext uri="{BB962C8B-B14F-4D97-AF65-F5344CB8AC3E}">
        <p14:creationId xmlns:p14="http://schemas.microsoft.com/office/powerpoint/2010/main" val="3334598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50</a:t>
            </a:fld>
            <a:endParaRPr lang="it-IT"/>
          </a:p>
        </p:txBody>
      </p:sp>
    </p:spTree>
    <p:extLst>
      <p:ext uri="{BB962C8B-B14F-4D97-AF65-F5344CB8AC3E}">
        <p14:creationId xmlns:p14="http://schemas.microsoft.com/office/powerpoint/2010/main" val="126862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5</a:t>
            </a:fld>
            <a:endParaRPr lang="it-IT"/>
          </a:p>
        </p:txBody>
      </p:sp>
    </p:spTree>
    <p:extLst>
      <p:ext uri="{BB962C8B-B14F-4D97-AF65-F5344CB8AC3E}">
        <p14:creationId xmlns:p14="http://schemas.microsoft.com/office/powerpoint/2010/main" val="2443038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51</a:t>
            </a:fld>
            <a:endParaRPr lang="it-IT"/>
          </a:p>
        </p:txBody>
      </p:sp>
    </p:spTree>
    <p:extLst>
      <p:ext uri="{BB962C8B-B14F-4D97-AF65-F5344CB8AC3E}">
        <p14:creationId xmlns:p14="http://schemas.microsoft.com/office/powerpoint/2010/main" val="382010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52</a:t>
            </a:fld>
            <a:endParaRPr lang="it-IT"/>
          </a:p>
        </p:txBody>
      </p:sp>
    </p:spTree>
    <p:extLst>
      <p:ext uri="{BB962C8B-B14F-4D97-AF65-F5344CB8AC3E}">
        <p14:creationId xmlns:p14="http://schemas.microsoft.com/office/powerpoint/2010/main" val="395993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53</a:t>
            </a:fld>
            <a:endParaRPr lang="it-IT"/>
          </a:p>
        </p:txBody>
      </p:sp>
    </p:spTree>
    <p:extLst>
      <p:ext uri="{BB962C8B-B14F-4D97-AF65-F5344CB8AC3E}">
        <p14:creationId xmlns:p14="http://schemas.microsoft.com/office/powerpoint/2010/main" val="2352366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54</a:t>
            </a:fld>
            <a:endParaRPr lang="it-IT"/>
          </a:p>
        </p:txBody>
      </p:sp>
    </p:spTree>
    <p:extLst>
      <p:ext uri="{BB962C8B-B14F-4D97-AF65-F5344CB8AC3E}">
        <p14:creationId xmlns:p14="http://schemas.microsoft.com/office/powerpoint/2010/main" val="1375571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55</a:t>
            </a:fld>
            <a:endParaRPr lang="it-IT"/>
          </a:p>
        </p:txBody>
      </p:sp>
    </p:spTree>
    <p:extLst>
      <p:ext uri="{BB962C8B-B14F-4D97-AF65-F5344CB8AC3E}">
        <p14:creationId xmlns:p14="http://schemas.microsoft.com/office/powerpoint/2010/main" val="128810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56</a:t>
            </a:fld>
            <a:endParaRPr lang="it-IT"/>
          </a:p>
        </p:txBody>
      </p:sp>
    </p:spTree>
    <p:extLst>
      <p:ext uri="{BB962C8B-B14F-4D97-AF65-F5344CB8AC3E}">
        <p14:creationId xmlns:p14="http://schemas.microsoft.com/office/powerpoint/2010/main" val="2243784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57</a:t>
            </a:fld>
            <a:endParaRPr lang="it-IT"/>
          </a:p>
        </p:txBody>
      </p:sp>
    </p:spTree>
    <p:extLst>
      <p:ext uri="{BB962C8B-B14F-4D97-AF65-F5344CB8AC3E}">
        <p14:creationId xmlns:p14="http://schemas.microsoft.com/office/powerpoint/2010/main" val="3043892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58</a:t>
            </a:fld>
            <a:endParaRPr lang="it-IT"/>
          </a:p>
        </p:txBody>
      </p:sp>
    </p:spTree>
    <p:extLst>
      <p:ext uri="{BB962C8B-B14F-4D97-AF65-F5344CB8AC3E}">
        <p14:creationId xmlns:p14="http://schemas.microsoft.com/office/powerpoint/2010/main" val="27218166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59</a:t>
            </a:fld>
            <a:endParaRPr lang="it-IT"/>
          </a:p>
        </p:txBody>
      </p:sp>
    </p:spTree>
    <p:extLst>
      <p:ext uri="{BB962C8B-B14F-4D97-AF65-F5344CB8AC3E}">
        <p14:creationId xmlns:p14="http://schemas.microsoft.com/office/powerpoint/2010/main" val="30607024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60</a:t>
            </a:fld>
            <a:endParaRPr lang="it-IT"/>
          </a:p>
        </p:txBody>
      </p:sp>
    </p:spTree>
    <p:extLst>
      <p:ext uri="{BB962C8B-B14F-4D97-AF65-F5344CB8AC3E}">
        <p14:creationId xmlns:p14="http://schemas.microsoft.com/office/powerpoint/2010/main" val="76807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6</a:t>
            </a:fld>
            <a:endParaRPr lang="it-IT"/>
          </a:p>
        </p:txBody>
      </p:sp>
    </p:spTree>
    <p:extLst>
      <p:ext uri="{BB962C8B-B14F-4D97-AF65-F5344CB8AC3E}">
        <p14:creationId xmlns:p14="http://schemas.microsoft.com/office/powerpoint/2010/main" val="2261614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61</a:t>
            </a:fld>
            <a:endParaRPr lang="it-IT"/>
          </a:p>
        </p:txBody>
      </p:sp>
    </p:spTree>
    <p:extLst>
      <p:ext uri="{BB962C8B-B14F-4D97-AF65-F5344CB8AC3E}">
        <p14:creationId xmlns:p14="http://schemas.microsoft.com/office/powerpoint/2010/main" val="23632719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62</a:t>
            </a:fld>
            <a:endParaRPr lang="it-IT"/>
          </a:p>
        </p:txBody>
      </p:sp>
    </p:spTree>
    <p:extLst>
      <p:ext uri="{BB962C8B-B14F-4D97-AF65-F5344CB8AC3E}">
        <p14:creationId xmlns:p14="http://schemas.microsoft.com/office/powerpoint/2010/main" val="3421928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63</a:t>
            </a:fld>
            <a:endParaRPr lang="it-IT"/>
          </a:p>
        </p:txBody>
      </p:sp>
    </p:spTree>
    <p:extLst>
      <p:ext uri="{BB962C8B-B14F-4D97-AF65-F5344CB8AC3E}">
        <p14:creationId xmlns:p14="http://schemas.microsoft.com/office/powerpoint/2010/main" val="41031113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64</a:t>
            </a:fld>
            <a:endParaRPr lang="it-IT"/>
          </a:p>
        </p:txBody>
      </p:sp>
    </p:spTree>
    <p:extLst>
      <p:ext uri="{BB962C8B-B14F-4D97-AF65-F5344CB8AC3E}">
        <p14:creationId xmlns:p14="http://schemas.microsoft.com/office/powerpoint/2010/main" val="36520013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65</a:t>
            </a:fld>
            <a:endParaRPr lang="it-IT"/>
          </a:p>
        </p:txBody>
      </p:sp>
    </p:spTree>
    <p:extLst>
      <p:ext uri="{BB962C8B-B14F-4D97-AF65-F5344CB8AC3E}">
        <p14:creationId xmlns:p14="http://schemas.microsoft.com/office/powerpoint/2010/main" val="3795517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66</a:t>
            </a:fld>
            <a:endParaRPr lang="it-IT"/>
          </a:p>
        </p:txBody>
      </p:sp>
    </p:spTree>
    <p:extLst>
      <p:ext uri="{BB962C8B-B14F-4D97-AF65-F5344CB8AC3E}">
        <p14:creationId xmlns:p14="http://schemas.microsoft.com/office/powerpoint/2010/main" val="1115760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67</a:t>
            </a:fld>
            <a:endParaRPr lang="it-IT"/>
          </a:p>
        </p:txBody>
      </p:sp>
    </p:spTree>
    <p:extLst>
      <p:ext uri="{BB962C8B-B14F-4D97-AF65-F5344CB8AC3E}">
        <p14:creationId xmlns:p14="http://schemas.microsoft.com/office/powerpoint/2010/main" val="1132408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68</a:t>
            </a:fld>
            <a:endParaRPr lang="it-IT"/>
          </a:p>
        </p:txBody>
      </p:sp>
    </p:spTree>
    <p:extLst>
      <p:ext uri="{BB962C8B-B14F-4D97-AF65-F5344CB8AC3E}">
        <p14:creationId xmlns:p14="http://schemas.microsoft.com/office/powerpoint/2010/main" val="512737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69</a:t>
            </a:fld>
            <a:endParaRPr lang="it-IT"/>
          </a:p>
        </p:txBody>
      </p:sp>
    </p:spTree>
    <p:extLst>
      <p:ext uri="{BB962C8B-B14F-4D97-AF65-F5344CB8AC3E}">
        <p14:creationId xmlns:p14="http://schemas.microsoft.com/office/powerpoint/2010/main" val="318045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70</a:t>
            </a:fld>
            <a:endParaRPr lang="it-IT"/>
          </a:p>
        </p:txBody>
      </p:sp>
    </p:spTree>
    <p:extLst>
      <p:ext uri="{BB962C8B-B14F-4D97-AF65-F5344CB8AC3E}">
        <p14:creationId xmlns:p14="http://schemas.microsoft.com/office/powerpoint/2010/main" val="19747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7</a:t>
            </a:fld>
            <a:endParaRPr lang="it-IT"/>
          </a:p>
        </p:txBody>
      </p:sp>
    </p:spTree>
    <p:extLst>
      <p:ext uri="{BB962C8B-B14F-4D97-AF65-F5344CB8AC3E}">
        <p14:creationId xmlns:p14="http://schemas.microsoft.com/office/powerpoint/2010/main" val="234504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71</a:t>
            </a:fld>
            <a:endParaRPr lang="it-IT"/>
          </a:p>
        </p:txBody>
      </p:sp>
    </p:spTree>
    <p:extLst>
      <p:ext uri="{BB962C8B-B14F-4D97-AF65-F5344CB8AC3E}">
        <p14:creationId xmlns:p14="http://schemas.microsoft.com/office/powerpoint/2010/main" val="2744105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72</a:t>
            </a:fld>
            <a:endParaRPr lang="it-IT"/>
          </a:p>
        </p:txBody>
      </p:sp>
    </p:spTree>
    <p:extLst>
      <p:ext uri="{BB962C8B-B14F-4D97-AF65-F5344CB8AC3E}">
        <p14:creationId xmlns:p14="http://schemas.microsoft.com/office/powerpoint/2010/main" val="34834603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73</a:t>
            </a:fld>
            <a:endParaRPr lang="it-IT"/>
          </a:p>
        </p:txBody>
      </p:sp>
    </p:spTree>
    <p:extLst>
      <p:ext uri="{BB962C8B-B14F-4D97-AF65-F5344CB8AC3E}">
        <p14:creationId xmlns:p14="http://schemas.microsoft.com/office/powerpoint/2010/main" val="17536233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74</a:t>
            </a:fld>
            <a:endParaRPr lang="it-IT"/>
          </a:p>
        </p:txBody>
      </p:sp>
    </p:spTree>
    <p:extLst>
      <p:ext uri="{BB962C8B-B14F-4D97-AF65-F5344CB8AC3E}">
        <p14:creationId xmlns:p14="http://schemas.microsoft.com/office/powerpoint/2010/main" val="10887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8</a:t>
            </a:fld>
            <a:endParaRPr lang="it-IT"/>
          </a:p>
        </p:txBody>
      </p:sp>
    </p:spTree>
    <p:extLst>
      <p:ext uri="{BB962C8B-B14F-4D97-AF65-F5344CB8AC3E}">
        <p14:creationId xmlns:p14="http://schemas.microsoft.com/office/powerpoint/2010/main" val="266821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9</a:t>
            </a:fld>
            <a:endParaRPr lang="it-IT"/>
          </a:p>
        </p:txBody>
      </p:sp>
    </p:spTree>
    <p:extLst>
      <p:ext uri="{BB962C8B-B14F-4D97-AF65-F5344CB8AC3E}">
        <p14:creationId xmlns:p14="http://schemas.microsoft.com/office/powerpoint/2010/main" val="288417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07/12/2022</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B1129-F457-4BAC-BBA8-927DF2B9941F}" type="datetimeFigureOut">
              <a:rPr lang="it-IT" smtClean="0"/>
              <a:pPr/>
              <a:t>07/12/2022</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AE753-E55A-4B7F-9898-9D0FB3E24355}" type="slidenum">
              <a:rPr lang="it-IT" smtClean="0"/>
              <a:pPr/>
              <a:t>‹#›</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nixwiz.net/techtips/iguide-ipsec.html#flavo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36.xml.rels><?xml version="1.0" encoding="UTF-8" standalone="yes"?>
<Relationships xmlns="http://schemas.openxmlformats.org/package/2006/relationships"><Relationship Id="rId3" Type="http://schemas.openxmlformats.org/officeDocument/2006/relationships/hyperlink" Target="http://www.unixwiz.net/techtips/iguide-ipsec.html#othe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A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p:cNvSpPr>
            <a:spLocks noGrp="1"/>
          </p:cNvSpPr>
          <p:nvPr>
            <p:ph type="ctrTitle"/>
          </p:nvPr>
        </p:nvSpPr>
        <p:spPr>
          <a:xfrm>
            <a:off x="1143002" y="1999615"/>
            <a:ext cx="6858000" cy="2764028"/>
          </a:xfrm>
        </p:spPr>
        <p:txBody>
          <a:bodyPr anchor="ctr">
            <a:normAutofit/>
          </a:bodyPr>
          <a:lstStyle/>
          <a:p>
            <a:r>
              <a:rPr lang="it-IT" sz="6300"/>
              <a:t>The IPSec P</a:t>
            </a:r>
            <a:r>
              <a:rPr lang="en-US" sz="6300"/>
              <a:t>rotocol Suite</a:t>
            </a:r>
            <a:endParaRPr lang="it-IT" sz="63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AH: </a:t>
            </a:r>
            <a:r>
              <a:rPr lang="it-IT" b="1" dirty="0" err="1"/>
              <a:t>Authentication</a:t>
            </a:r>
            <a:r>
              <a:rPr lang="it-IT" b="1" dirty="0"/>
              <a:t> </a:t>
            </a:r>
            <a:r>
              <a:rPr lang="it-IT" b="1" dirty="0" err="1"/>
              <a:t>Only</a:t>
            </a:r>
            <a:r>
              <a:rPr lang="it-IT" b="1" dirty="0"/>
              <a:t>  (1)</a:t>
            </a:r>
            <a:br>
              <a:rPr lang="it-IT" b="1" dirty="0"/>
            </a:br>
            <a:endParaRPr lang="it-IT" dirty="0"/>
          </a:p>
        </p:txBody>
      </p:sp>
      <p:sp>
        <p:nvSpPr>
          <p:cNvPr id="3" name="Segnaposto contenuto 2"/>
          <p:cNvSpPr>
            <a:spLocks noGrp="1"/>
          </p:cNvSpPr>
          <p:nvPr>
            <p:ph idx="1"/>
          </p:nvPr>
        </p:nvSpPr>
        <p:spPr/>
        <p:txBody>
          <a:bodyPr>
            <a:normAutofit fontScale="85000" lnSpcReduction="20000"/>
          </a:bodyPr>
          <a:lstStyle/>
          <a:p>
            <a:pPr algn="just"/>
            <a:r>
              <a:rPr lang="en-US" dirty="0"/>
              <a:t>AH is used to authenticate, but not encrypting, IP traffic</a:t>
            </a:r>
          </a:p>
          <a:p>
            <a:pPr lvl="1" algn="just"/>
            <a:r>
              <a:rPr lang="en-US" dirty="0"/>
              <a:t>serves the purpose of ensuring that we're really talking to who we think we are, detecting alteration of data while in transit, and (optionally) to guard against replay by attackers who capture data from the wire and attempt to re-inject that data back onto the wire at a later date</a:t>
            </a:r>
          </a:p>
          <a:p>
            <a:pPr algn="just"/>
            <a:r>
              <a:rPr lang="en-US" i="1" dirty="0"/>
              <a:t>Authentication…</a:t>
            </a:r>
            <a:endParaRPr lang="en-US" dirty="0"/>
          </a:p>
          <a:p>
            <a:pPr lvl="1" algn="just"/>
            <a:r>
              <a:rPr lang="en-US" dirty="0"/>
              <a:t>…is performed by computing a cryptographic hash-based message authentication code over nearly all the fields of the IP packet (excluding those which might be modified in transit, such as TTL or the header checksum), and stores this in a newly-added AH header</a:t>
            </a: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AH: </a:t>
            </a:r>
            <a:r>
              <a:rPr lang="it-IT" b="1" dirty="0" err="1"/>
              <a:t>Authentication</a:t>
            </a:r>
            <a:r>
              <a:rPr lang="it-IT" b="1" dirty="0"/>
              <a:t> </a:t>
            </a:r>
            <a:r>
              <a:rPr lang="it-IT" b="1" dirty="0" err="1"/>
              <a:t>Only</a:t>
            </a:r>
            <a:r>
              <a:rPr lang="it-IT" b="1" dirty="0"/>
              <a:t>  (2)</a:t>
            </a:r>
            <a:br>
              <a:rPr lang="it-IT" b="1" dirty="0"/>
            </a:br>
            <a:endParaRPr lang="it-IT" dirty="0"/>
          </a:p>
        </p:txBody>
      </p:sp>
      <p:sp>
        <p:nvSpPr>
          <p:cNvPr id="6" name="Segnaposto contenuto 2"/>
          <p:cNvSpPr>
            <a:spLocks noGrp="1"/>
          </p:cNvSpPr>
          <p:nvPr>
            <p:ph idx="1"/>
          </p:nvPr>
        </p:nvSpPr>
        <p:spPr>
          <a:xfrm>
            <a:off x="4071934" y="1571612"/>
            <a:ext cx="4686304" cy="4625989"/>
          </a:xfrm>
        </p:spPr>
        <p:txBody>
          <a:bodyPr>
            <a:noAutofit/>
          </a:bodyPr>
          <a:lstStyle/>
          <a:p>
            <a:pPr algn="just"/>
            <a:r>
              <a:rPr lang="en-US" sz="1600" b="1" dirty="0"/>
              <a:t>next </a:t>
            </a:r>
            <a:r>
              <a:rPr lang="en-US" sz="1600" b="1" dirty="0" err="1"/>
              <a:t>hdr</a:t>
            </a:r>
            <a:r>
              <a:rPr lang="en-US" sz="1600" b="1" dirty="0"/>
              <a:t> </a:t>
            </a:r>
          </a:p>
          <a:p>
            <a:pPr lvl="1" algn="just"/>
            <a:r>
              <a:rPr lang="en-US" sz="1600" dirty="0"/>
              <a:t>This identifies the protocol type of the following payload</a:t>
            </a:r>
            <a:r>
              <a:rPr lang="it-IT" sz="1600" dirty="0"/>
              <a:t>. </a:t>
            </a:r>
          </a:p>
          <a:p>
            <a:pPr algn="just"/>
            <a:r>
              <a:rPr lang="en-US" sz="1600" b="1" dirty="0"/>
              <a:t>AH </a:t>
            </a:r>
            <a:r>
              <a:rPr lang="en-US" sz="1600" b="1" dirty="0" err="1"/>
              <a:t>len</a:t>
            </a:r>
            <a:r>
              <a:rPr lang="en-US" sz="1600" b="1" dirty="0"/>
              <a:t> </a:t>
            </a:r>
          </a:p>
          <a:p>
            <a:pPr lvl="1" algn="just"/>
            <a:r>
              <a:rPr lang="en-US" sz="1600" dirty="0"/>
              <a:t>Defines the length of the whole AH header</a:t>
            </a:r>
            <a:r>
              <a:rPr lang="it-IT" sz="1600" dirty="0"/>
              <a:t> </a:t>
            </a:r>
          </a:p>
          <a:p>
            <a:pPr algn="just"/>
            <a:r>
              <a:rPr lang="it-IT" sz="1600" b="1" dirty="0" err="1"/>
              <a:t>Reserved</a:t>
            </a:r>
            <a:endParaRPr lang="it-IT" sz="1600" b="1" dirty="0"/>
          </a:p>
          <a:p>
            <a:pPr lvl="1" algn="just"/>
            <a:r>
              <a:rPr lang="en-US" sz="1600" dirty="0"/>
              <a:t>This field is reserved for future use and must be zero</a:t>
            </a:r>
            <a:r>
              <a:rPr lang="it-IT" sz="1600" dirty="0"/>
              <a:t>.</a:t>
            </a:r>
          </a:p>
          <a:p>
            <a:pPr algn="just"/>
            <a:r>
              <a:rPr lang="en-US" sz="1600" b="1" dirty="0"/>
              <a:t>Security Parameters Index </a:t>
            </a:r>
          </a:p>
          <a:p>
            <a:pPr lvl="1" algn="just"/>
            <a:r>
              <a:rPr lang="en-US" sz="1600" dirty="0"/>
              <a:t>identifies the parameters of current security combined with the pair of IP addresses</a:t>
            </a:r>
            <a:r>
              <a:rPr lang="it-IT" sz="1600" dirty="0"/>
              <a:t>. </a:t>
            </a:r>
          </a:p>
          <a:p>
            <a:pPr algn="just"/>
            <a:r>
              <a:rPr lang="it-IT" sz="1600" b="1" dirty="0" err="1"/>
              <a:t>Sequence</a:t>
            </a:r>
            <a:r>
              <a:rPr lang="it-IT" sz="1600" b="1" dirty="0"/>
              <a:t> </a:t>
            </a:r>
            <a:r>
              <a:rPr lang="it-IT" sz="1600" b="1" dirty="0" err="1"/>
              <a:t>Number</a:t>
            </a:r>
            <a:endParaRPr lang="it-IT" sz="1600" b="1" dirty="0"/>
          </a:p>
          <a:p>
            <a:pPr lvl="1" algn="just"/>
            <a:r>
              <a:rPr lang="en-US" sz="1600" dirty="0"/>
              <a:t>This is a monotonically increasing identifier that's used to assist in anti-replay protection.</a:t>
            </a:r>
          </a:p>
          <a:p>
            <a:pPr algn="just"/>
            <a:r>
              <a:rPr lang="en-US" sz="1600" b="1" dirty="0"/>
              <a:t>Authentication Data </a:t>
            </a:r>
          </a:p>
          <a:p>
            <a:pPr lvl="1" algn="just"/>
            <a:r>
              <a:rPr lang="it-IT" sz="1600" dirty="0" err="1"/>
              <a:t>Contains</a:t>
            </a:r>
            <a:r>
              <a:rPr lang="it-IT" sz="1600" dirty="0"/>
              <a:t>  the </a:t>
            </a:r>
            <a:r>
              <a:rPr lang="it-IT" sz="1600" dirty="0" err="1"/>
              <a:t>Integrity</a:t>
            </a:r>
            <a:r>
              <a:rPr lang="it-IT" sz="1600" dirty="0"/>
              <a:t> </a:t>
            </a:r>
            <a:r>
              <a:rPr lang="it-IT" sz="1600" dirty="0" err="1"/>
              <a:t>Check</a:t>
            </a:r>
            <a:r>
              <a:rPr lang="it-IT" sz="1600" dirty="0"/>
              <a:t> </a:t>
            </a:r>
            <a:r>
              <a:rPr lang="it-IT" sz="1600" dirty="0" err="1"/>
              <a:t>Value</a:t>
            </a:r>
            <a:r>
              <a:rPr lang="it-IT" sz="1600" dirty="0"/>
              <a:t> (ICV)</a:t>
            </a:r>
          </a:p>
        </p:txBody>
      </p:sp>
      <p:sp>
        <p:nvSpPr>
          <p:cNvPr id="5" name="Rettangolo 4"/>
          <p:cNvSpPr/>
          <p:nvPr/>
        </p:nvSpPr>
        <p:spPr>
          <a:xfrm>
            <a:off x="285720" y="1142984"/>
            <a:ext cx="5322547" cy="369332"/>
          </a:xfrm>
          <a:prstGeom prst="rect">
            <a:avLst/>
          </a:prstGeom>
          <a:solidFill>
            <a:srgbClr val="FFC000"/>
          </a:solidFill>
          <a:ln>
            <a:solidFill>
              <a:srgbClr val="FFC000"/>
            </a:solidFill>
          </a:ln>
        </p:spPr>
        <p:txBody>
          <a:bodyPr wrap="none">
            <a:spAutoFit/>
          </a:bodyPr>
          <a:lstStyle/>
          <a:p>
            <a:r>
              <a:rPr lang="it-IT" dirty="0">
                <a:hlinkClick r:id="rId3"/>
              </a:rPr>
              <a:t>http://www.unixwiz.net/</a:t>
            </a:r>
            <a:r>
              <a:rPr lang="it-IT" dirty="0" err="1">
                <a:hlinkClick r:id="rId3"/>
              </a:rPr>
              <a:t>techtips</a:t>
            </a:r>
            <a:r>
              <a:rPr lang="it-IT" dirty="0">
                <a:hlinkClick r:id="rId3"/>
              </a:rPr>
              <a:t>/iguide-ipsec.html#ah</a:t>
            </a:r>
            <a:endParaRPr lang="it-IT" dirty="0"/>
          </a:p>
        </p:txBody>
      </p:sp>
      <p:pic>
        <p:nvPicPr>
          <p:cNvPr id="2051" name="Picture 3" descr="C:\Documents and Settings\alessandra\Desktop\IPSec-AH-Header.gif"/>
          <p:cNvPicPr>
            <a:picLocks noChangeAspect="1" noChangeArrowheads="1"/>
          </p:cNvPicPr>
          <p:nvPr/>
        </p:nvPicPr>
        <p:blipFill>
          <a:blip r:embed="rId4" cstate="print"/>
          <a:srcRect/>
          <a:stretch>
            <a:fillRect/>
          </a:stretch>
        </p:blipFill>
        <p:spPr bwMode="auto">
          <a:xfrm>
            <a:off x="428596" y="2643182"/>
            <a:ext cx="3484897" cy="264320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(1)</a:t>
            </a:r>
          </a:p>
        </p:txBody>
      </p:sp>
      <p:pic>
        <p:nvPicPr>
          <p:cNvPr id="3075" name="Picture 3" descr="C:\Documents and Settings\alessandra\Desktop\IPSec-AH-Transport-Mode.gif"/>
          <p:cNvPicPr>
            <a:picLocks noChangeAspect="1" noChangeArrowheads="1"/>
          </p:cNvPicPr>
          <p:nvPr/>
        </p:nvPicPr>
        <p:blipFill>
          <a:blip r:embed="rId3" cstate="print"/>
          <a:srcRect/>
          <a:stretch>
            <a:fillRect/>
          </a:stretch>
        </p:blipFill>
        <p:spPr bwMode="auto">
          <a:xfrm>
            <a:off x="1357290" y="1214422"/>
            <a:ext cx="6072230" cy="53452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(2)</a:t>
            </a:r>
          </a:p>
        </p:txBody>
      </p:sp>
      <p:sp>
        <p:nvSpPr>
          <p:cNvPr id="4" name="Segnaposto contenuto 3"/>
          <p:cNvSpPr>
            <a:spLocks noGrp="1"/>
          </p:cNvSpPr>
          <p:nvPr>
            <p:ph idx="1"/>
          </p:nvPr>
        </p:nvSpPr>
        <p:spPr/>
        <p:txBody>
          <a:bodyPr>
            <a:normAutofit/>
          </a:bodyPr>
          <a:lstStyle/>
          <a:p>
            <a:pPr algn="just"/>
            <a:r>
              <a:rPr lang="en-US" dirty="0"/>
              <a:t>It’s used to protect an end-to-end conversation between two hosts. </a:t>
            </a:r>
          </a:p>
          <a:p>
            <a:pPr lvl="1" algn="just"/>
            <a:r>
              <a:rPr lang="en-US" dirty="0"/>
              <a:t>This protection guarantees authentication only.</a:t>
            </a:r>
          </a:p>
          <a:p>
            <a:pPr lvl="1" algn="just"/>
            <a:r>
              <a:rPr lang="en-US" dirty="0"/>
              <a:t>Only the payload of the IP datagram is handled by IPsec, inserting an header between the IP header and the upper levels</a:t>
            </a:r>
            <a:endParaRPr lang="it-IT"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(3)</a:t>
            </a:r>
          </a:p>
        </p:txBody>
      </p:sp>
      <p:sp>
        <p:nvSpPr>
          <p:cNvPr id="4" name="Segnaposto contenuto 3"/>
          <p:cNvSpPr>
            <a:spLocks noGrp="1"/>
          </p:cNvSpPr>
          <p:nvPr>
            <p:ph idx="1"/>
          </p:nvPr>
        </p:nvSpPr>
        <p:spPr/>
        <p:txBody>
          <a:bodyPr>
            <a:normAutofit fontScale="77500" lnSpcReduction="20000"/>
          </a:bodyPr>
          <a:lstStyle/>
          <a:p>
            <a:r>
              <a:rPr lang="en-US" sz="3400" dirty="0"/>
              <a:t>When traffic is protected using AH in transport mode, AH is added as a new header between the IP header and the payload protocol (TCP, UDP, etc.).</a:t>
            </a:r>
          </a:p>
          <a:p>
            <a:r>
              <a:rPr lang="en-US" sz="3400" dirty="0"/>
              <a:t>The IP header is changed to indicate that the next header to be treated is the AH protocol (next header field)</a:t>
            </a:r>
            <a:endParaRPr lang="it-IT" sz="3400" dirty="0"/>
          </a:p>
          <a:p>
            <a:r>
              <a:rPr lang="en-US" sz="3400" dirty="0"/>
              <a:t>Then the entire resulting IP packet, with the exception of some mutable IP header field, is authenticated by the hashing process and sent to the destination</a:t>
            </a:r>
            <a:endParaRPr lang="it-IT" sz="3400" dirty="0"/>
          </a:p>
          <a:p>
            <a:r>
              <a:rPr lang="en-US" sz="3400" dirty="0"/>
              <a:t>When the packet arrives at its destination and passes the authentication, the AH header is removed and the field Proto = AH header in the IP header is replaced with “Next Protocol”</a:t>
            </a:r>
          </a:p>
          <a:p>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(1)</a:t>
            </a:r>
            <a:br>
              <a:rPr lang="en-US" b="1" dirty="0"/>
            </a:br>
            <a:endParaRPr lang="it-IT" dirty="0"/>
          </a:p>
        </p:txBody>
      </p:sp>
      <p:pic>
        <p:nvPicPr>
          <p:cNvPr id="1028" name="Picture 4" descr="C:\Users\gio\Desktop\IPSec-AH-Tunnel-Mode.gif"/>
          <p:cNvPicPr>
            <a:picLocks noChangeAspect="1" noChangeArrowheads="1"/>
          </p:cNvPicPr>
          <p:nvPr/>
        </p:nvPicPr>
        <p:blipFill>
          <a:blip r:embed="rId3" cstate="print"/>
          <a:srcRect/>
          <a:stretch>
            <a:fillRect/>
          </a:stretch>
        </p:blipFill>
        <p:spPr bwMode="auto">
          <a:xfrm>
            <a:off x="2214546" y="1214422"/>
            <a:ext cx="4853730" cy="545942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(2)</a:t>
            </a:r>
            <a:br>
              <a:rPr lang="en-US" b="1" dirty="0"/>
            </a:br>
            <a:endParaRPr lang="it-IT" dirty="0"/>
          </a:p>
        </p:txBody>
      </p:sp>
      <p:sp>
        <p:nvSpPr>
          <p:cNvPr id="3" name="Segnaposto contenuto 2"/>
          <p:cNvSpPr>
            <a:spLocks noGrp="1"/>
          </p:cNvSpPr>
          <p:nvPr>
            <p:ph idx="1"/>
          </p:nvPr>
        </p:nvSpPr>
        <p:spPr/>
        <p:txBody>
          <a:bodyPr>
            <a:normAutofit/>
          </a:bodyPr>
          <a:lstStyle/>
          <a:p>
            <a:pPr algn="just"/>
            <a:r>
              <a:rPr lang="en-US" sz="2800" dirty="0"/>
              <a:t>In tunnel mode a IP datagram is fully encapsulated in a new IP datagram using </a:t>
            </a:r>
            <a:r>
              <a:rPr lang="en-US" sz="2800" dirty="0" err="1"/>
              <a:t>IPSec</a:t>
            </a:r>
            <a:r>
              <a:rPr lang="it-IT" sz="2800" dirty="0"/>
              <a:t>.</a:t>
            </a:r>
          </a:p>
          <a:p>
            <a:pPr lvl="1" algn="just"/>
            <a:r>
              <a:rPr lang="en-US" sz="2400" dirty="0"/>
              <a:t>the packet is sealed with an Integrity Check Value to authenticate the sender and to prevent modification in transit </a:t>
            </a:r>
          </a:p>
          <a:p>
            <a:pPr lvl="1" algn="just"/>
            <a:r>
              <a:rPr lang="en-US" sz="2400" dirty="0"/>
              <a:t>it encapsulates the </a:t>
            </a:r>
            <a:r>
              <a:rPr lang="en-US" sz="2400" i="1" dirty="0"/>
              <a:t>full IP header</a:t>
            </a:r>
            <a:r>
              <a:rPr lang="en-US" sz="2400" dirty="0"/>
              <a:t> as well as the payload, and this allows the source and destination addresses to be different from those of the encompassing packet (this allows formation of a tunnel)</a:t>
            </a:r>
            <a:endParaRPr lang="en-US" u="sng" dirty="0"/>
          </a:p>
          <a:p>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(3)</a:t>
            </a:r>
            <a:br>
              <a:rPr lang="en-US" b="1" dirty="0"/>
            </a:br>
            <a:endParaRPr lang="it-IT" dirty="0"/>
          </a:p>
        </p:txBody>
      </p:sp>
      <p:sp>
        <p:nvSpPr>
          <p:cNvPr id="3" name="Segnaposto contenuto 2"/>
          <p:cNvSpPr>
            <a:spLocks noGrp="1"/>
          </p:cNvSpPr>
          <p:nvPr>
            <p:ph idx="1"/>
          </p:nvPr>
        </p:nvSpPr>
        <p:spPr/>
        <p:txBody>
          <a:bodyPr>
            <a:normAutofit lnSpcReduction="10000"/>
          </a:bodyPr>
          <a:lstStyle/>
          <a:p>
            <a:r>
              <a:rPr lang="en-US" sz="2800" dirty="0"/>
              <a:t>When the packet arrives at its destination, after the authentication check, the entire IP header and AH are stripped off</a:t>
            </a:r>
            <a:endParaRPr lang="en-US" sz="2600" dirty="0"/>
          </a:p>
          <a:p>
            <a:pPr lvl="1"/>
            <a:r>
              <a:rPr lang="en-US" sz="2200" dirty="0"/>
              <a:t>The reconstituted packet could be delivered to the local machine or routed elsewhere (according to the destination IP address found in the encapsulated packet)</a:t>
            </a:r>
          </a:p>
          <a:p>
            <a:r>
              <a:rPr lang="en-US" sz="2600" i="1" dirty="0"/>
              <a:t>Transport mode </a:t>
            </a:r>
            <a:r>
              <a:rPr lang="en-US" sz="2800" dirty="0"/>
              <a:t>is used strictly to secure an end-to-end connection between two computers</a:t>
            </a:r>
            <a:endParaRPr lang="en-US" sz="2600" dirty="0"/>
          </a:p>
          <a:p>
            <a:r>
              <a:rPr lang="en-US" sz="2600" i="1" dirty="0"/>
              <a:t>Tunnel mode </a:t>
            </a:r>
            <a:r>
              <a:rPr lang="en-US" sz="2800" dirty="0"/>
              <a:t>is more typically used between gateways (routers, firewalls, or standalone VPN devices) to provide a Virtual Private Network</a:t>
            </a:r>
            <a:endParaRPr lang="en-US" sz="2600" dirty="0"/>
          </a:p>
          <a:p>
            <a:endParaRPr lang="it-IT" sz="5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Transport</a:t>
            </a:r>
            <a:r>
              <a:rPr lang="it-IT" b="1" dirty="0"/>
              <a:t> or Tunnel? (1) </a:t>
            </a:r>
            <a:br>
              <a:rPr lang="it-IT" b="1" dirty="0"/>
            </a:br>
            <a:endParaRPr lang="it-IT" dirty="0"/>
          </a:p>
        </p:txBody>
      </p:sp>
      <p:pic>
        <p:nvPicPr>
          <p:cNvPr id="5123" name="Picture 3" descr="C:\Documents and Settings\alessandra\Desktop\IPSec-which-mode.gif"/>
          <p:cNvPicPr>
            <a:picLocks noChangeAspect="1" noChangeArrowheads="1"/>
          </p:cNvPicPr>
          <p:nvPr/>
        </p:nvPicPr>
        <p:blipFill>
          <a:blip r:embed="rId3" cstate="print"/>
          <a:srcRect/>
          <a:stretch>
            <a:fillRect/>
          </a:stretch>
        </p:blipFill>
        <p:spPr bwMode="auto">
          <a:xfrm>
            <a:off x="3071802" y="1428736"/>
            <a:ext cx="2643206" cy="484587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Transport</a:t>
            </a:r>
            <a:r>
              <a:rPr lang="it-IT" b="1" dirty="0"/>
              <a:t> or Tunnel? (2) </a:t>
            </a:r>
            <a:br>
              <a:rPr lang="it-IT" b="1" dirty="0"/>
            </a:br>
            <a:endParaRPr lang="it-IT" dirty="0"/>
          </a:p>
        </p:txBody>
      </p:sp>
      <p:sp>
        <p:nvSpPr>
          <p:cNvPr id="3" name="Segnaposto contenuto 2"/>
          <p:cNvSpPr>
            <a:spLocks noGrp="1"/>
          </p:cNvSpPr>
          <p:nvPr>
            <p:ph idx="1"/>
          </p:nvPr>
        </p:nvSpPr>
        <p:spPr/>
        <p:txBody>
          <a:bodyPr/>
          <a:lstStyle/>
          <a:p>
            <a:r>
              <a:rPr lang="en-US" dirty="0"/>
              <a:t>There is no explicit "Mode" field in </a:t>
            </a:r>
            <a:r>
              <a:rPr lang="en-US" dirty="0" err="1"/>
              <a:t>Ipsec</a:t>
            </a:r>
            <a:r>
              <a:rPr lang="en-US" dirty="0"/>
              <a:t>… what distinguishes Transport mode from Tunnel mode?</a:t>
            </a:r>
          </a:p>
          <a:p>
            <a:pPr lvl="1"/>
            <a:r>
              <a:rPr lang="en-US" dirty="0"/>
              <a:t>with the </a:t>
            </a:r>
            <a:r>
              <a:rPr lang="en-US" i="1" dirty="0"/>
              <a:t>next header</a:t>
            </a:r>
            <a:r>
              <a:rPr lang="en-US" dirty="0"/>
              <a:t> field in the AH header</a:t>
            </a:r>
          </a:p>
          <a:p>
            <a:pPr lvl="2"/>
            <a:r>
              <a:rPr lang="en-US" dirty="0"/>
              <a:t>When the next-header value is </a:t>
            </a:r>
            <a:r>
              <a:rPr lang="en-US" i="1" dirty="0"/>
              <a:t>IP</a:t>
            </a:r>
            <a:r>
              <a:rPr lang="en-US" dirty="0"/>
              <a:t>, it means that this packet encapsulates an entire IP datagram -&gt; Tunnel mode.</a:t>
            </a:r>
          </a:p>
          <a:p>
            <a:pPr lvl="2"/>
            <a:r>
              <a:rPr lang="en-US" dirty="0"/>
              <a:t>Any other value (TCP, UDP, ICMP, etc.) -&gt;Transport mode</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IPSec</a:t>
            </a:r>
            <a:endParaRPr lang="it-IT" dirty="0"/>
          </a:p>
        </p:txBody>
      </p:sp>
      <p:sp>
        <p:nvSpPr>
          <p:cNvPr id="3" name="Segnaposto contenuto 2"/>
          <p:cNvSpPr>
            <a:spLocks noGrp="1"/>
          </p:cNvSpPr>
          <p:nvPr>
            <p:ph idx="1"/>
          </p:nvPr>
        </p:nvSpPr>
        <p:spPr/>
        <p:txBody>
          <a:bodyPr/>
          <a:lstStyle/>
          <a:p>
            <a:r>
              <a:rPr lang="en-US" dirty="0"/>
              <a:t>IPsec is a suite of protocols. It consists of:</a:t>
            </a:r>
            <a:endParaRPr lang="it-IT" dirty="0"/>
          </a:p>
          <a:p>
            <a:pPr lvl="1"/>
            <a:r>
              <a:rPr lang="en-US" dirty="0"/>
              <a:t>Protocols that provide encryption-authenticity of the data stream (ESP, AH)</a:t>
            </a:r>
          </a:p>
          <a:p>
            <a:pPr lvl="1"/>
            <a:r>
              <a:rPr lang="en-US" dirty="0"/>
              <a:t>Protocols that implement the </a:t>
            </a:r>
            <a:r>
              <a:rPr lang="en-US" i="1" dirty="0"/>
              <a:t>initial key exchange</a:t>
            </a:r>
            <a:r>
              <a:rPr lang="en-US" dirty="0"/>
              <a:t> to realize the encrypted stream (+ ISAKMP IKE).</a:t>
            </a:r>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B131-43BA-822B-94DD-B670E281B7D1}"/>
              </a:ext>
            </a:extLst>
          </p:cNvPr>
          <p:cNvSpPr>
            <a:spLocks noGrp="1"/>
          </p:cNvSpPr>
          <p:nvPr>
            <p:ph type="title"/>
          </p:nvPr>
        </p:nvSpPr>
        <p:spPr/>
        <p:txBody>
          <a:bodyPr/>
          <a:lstStyle/>
          <a:p>
            <a:r>
              <a:rPr lang="en-US" dirty="0" err="1"/>
              <a:t>IPSec</a:t>
            </a:r>
            <a:r>
              <a:rPr lang="en-US" dirty="0"/>
              <a:t> over UDP</a:t>
            </a:r>
            <a:endParaRPr lang="it-IT" dirty="0"/>
          </a:p>
        </p:txBody>
      </p:sp>
      <p:sp>
        <p:nvSpPr>
          <p:cNvPr id="3" name="Content Placeholder 2">
            <a:extLst>
              <a:ext uri="{FF2B5EF4-FFF2-40B4-BE49-F238E27FC236}">
                <a16:creationId xmlns:a16="http://schemas.microsoft.com/office/drawing/2014/main" id="{41BEC27E-39DB-FE93-304F-CBCBF8BA6E3B}"/>
              </a:ext>
            </a:extLst>
          </p:cNvPr>
          <p:cNvSpPr>
            <a:spLocks noGrp="1"/>
          </p:cNvSpPr>
          <p:nvPr>
            <p:ph idx="1"/>
          </p:nvPr>
        </p:nvSpPr>
        <p:spPr/>
        <p:txBody>
          <a:bodyPr/>
          <a:lstStyle/>
          <a:p>
            <a:r>
              <a:rPr lang="en-US" dirty="0"/>
              <a:t>NAT friendly </a:t>
            </a:r>
            <a:r>
              <a:rPr lang="en-US" dirty="0" err="1"/>
              <a:t>IPSec</a:t>
            </a:r>
            <a:r>
              <a:rPr lang="en-US" dirty="0"/>
              <a:t>:</a:t>
            </a:r>
            <a:endParaRPr lang="it-IT" dirty="0"/>
          </a:p>
        </p:txBody>
      </p:sp>
      <p:pic>
        <p:nvPicPr>
          <p:cNvPr id="5" name="Picture 4">
            <a:extLst>
              <a:ext uri="{FF2B5EF4-FFF2-40B4-BE49-F238E27FC236}">
                <a16:creationId xmlns:a16="http://schemas.microsoft.com/office/drawing/2014/main" id="{F1FE5080-FA08-E1E0-2832-C9F125589094}"/>
              </a:ext>
            </a:extLst>
          </p:cNvPr>
          <p:cNvPicPr>
            <a:picLocks noChangeAspect="1"/>
          </p:cNvPicPr>
          <p:nvPr/>
        </p:nvPicPr>
        <p:blipFill>
          <a:blip r:embed="rId2"/>
          <a:stretch>
            <a:fillRect/>
          </a:stretch>
        </p:blipFill>
        <p:spPr>
          <a:xfrm>
            <a:off x="444043" y="2564904"/>
            <a:ext cx="7992888" cy="1926145"/>
          </a:xfrm>
          <a:prstGeom prst="rect">
            <a:avLst/>
          </a:prstGeom>
        </p:spPr>
      </p:pic>
    </p:spTree>
    <p:extLst>
      <p:ext uri="{BB962C8B-B14F-4D97-AF65-F5344CB8AC3E}">
        <p14:creationId xmlns:p14="http://schemas.microsoft.com/office/powerpoint/2010/main" val="1594755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Authentication</a:t>
            </a:r>
            <a:r>
              <a:rPr lang="it-IT" b="1" dirty="0"/>
              <a:t> </a:t>
            </a:r>
            <a:r>
              <a:rPr lang="it-IT" b="1" dirty="0" err="1"/>
              <a:t>Algorithms</a:t>
            </a:r>
            <a:r>
              <a:rPr lang="it-IT" b="1" dirty="0"/>
              <a:t> (1)</a:t>
            </a:r>
            <a:br>
              <a:rPr lang="it-IT" b="1" dirty="0"/>
            </a:br>
            <a:endParaRPr lang="it-IT" dirty="0"/>
          </a:p>
        </p:txBody>
      </p:sp>
      <p:pic>
        <p:nvPicPr>
          <p:cNvPr id="6148" name="Picture 4" descr="C:\Documents and Settings\alessandra\Desktop\IPSec-HMAC.gif"/>
          <p:cNvPicPr>
            <a:picLocks noChangeAspect="1" noChangeArrowheads="1"/>
          </p:cNvPicPr>
          <p:nvPr/>
        </p:nvPicPr>
        <p:blipFill>
          <a:blip r:embed="rId3" cstate="print"/>
          <a:srcRect/>
          <a:stretch>
            <a:fillRect/>
          </a:stretch>
        </p:blipFill>
        <p:spPr bwMode="auto">
          <a:xfrm>
            <a:off x="1500166" y="1643050"/>
            <a:ext cx="5553075" cy="47815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Authentication</a:t>
            </a:r>
            <a:r>
              <a:rPr lang="it-IT" b="1" dirty="0"/>
              <a:t> </a:t>
            </a:r>
            <a:r>
              <a:rPr lang="it-IT" b="1" dirty="0" err="1"/>
              <a:t>Algorithms</a:t>
            </a:r>
            <a:r>
              <a:rPr lang="it-IT" b="1" dirty="0"/>
              <a:t> (2)</a:t>
            </a:r>
            <a:br>
              <a:rPr lang="it-IT" b="1" dirty="0"/>
            </a:br>
            <a:endParaRPr lang="it-IT" dirty="0"/>
          </a:p>
        </p:txBody>
      </p:sp>
      <p:sp>
        <p:nvSpPr>
          <p:cNvPr id="4" name="Segnaposto contenuto 3"/>
          <p:cNvSpPr>
            <a:spLocks noGrp="1"/>
          </p:cNvSpPr>
          <p:nvPr>
            <p:ph idx="1"/>
          </p:nvPr>
        </p:nvSpPr>
        <p:spPr/>
        <p:txBody>
          <a:bodyPr>
            <a:normAutofit fontScale="92500"/>
          </a:bodyPr>
          <a:lstStyle/>
          <a:p>
            <a:pPr algn="just"/>
            <a:r>
              <a:rPr lang="en-US" dirty="0"/>
              <a:t>AH carries an Integrity Check Value in the Authentication Data portion of the header, built on top of standard cryptographic hash algorithms such as MD5 or SHA-1</a:t>
            </a:r>
          </a:p>
          <a:p>
            <a:pPr lvl="1" algn="just"/>
            <a:r>
              <a:rPr lang="en-US" dirty="0"/>
              <a:t>Rather than use a straight checksum, it uses a </a:t>
            </a:r>
            <a:r>
              <a:rPr lang="en-US" i="1" dirty="0"/>
              <a:t>Hashed Message Authentication Code </a:t>
            </a:r>
            <a:r>
              <a:rPr lang="en-US" dirty="0"/>
              <a:t>(HMAC) which incorporates a secret value while creating the ICV</a:t>
            </a:r>
          </a:p>
          <a:p>
            <a:pPr lvl="1" algn="just"/>
            <a:r>
              <a:rPr lang="en-US" dirty="0"/>
              <a:t>Though an attacker can easily </a:t>
            </a:r>
            <a:r>
              <a:rPr lang="en-US" dirty="0" err="1"/>
              <a:t>recompute</a:t>
            </a:r>
            <a:r>
              <a:rPr lang="en-US" dirty="0"/>
              <a:t> a hash, without the secret value he won't be able to recreate the proper ICV</a:t>
            </a:r>
            <a:endParaRPr lang="it-IT"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AH and NAT</a:t>
            </a:r>
          </a:p>
        </p:txBody>
      </p:sp>
      <p:sp>
        <p:nvSpPr>
          <p:cNvPr id="3" name="Segnaposto contenuto 2"/>
          <p:cNvSpPr>
            <a:spLocks noGrp="1"/>
          </p:cNvSpPr>
          <p:nvPr>
            <p:ph idx="1"/>
          </p:nvPr>
        </p:nvSpPr>
        <p:spPr/>
        <p:txBody>
          <a:bodyPr>
            <a:normAutofit/>
          </a:bodyPr>
          <a:lstStyle/>
          <a:p>
            <a:r>
              <a:rPr lang="en-US" dirty="0"/>
              <a:t>AH covers the integrity of the entire IP packet</a:t>
            </a:r>
            <a:endParaRPr lang="it-IT" dirty="0"/>
          </a:p>
          <a:p>
            <a:pPr lvl="1"/>
            <a:endParaRPr lang="it-IT" dirty="0"/>
          </a:p>
          <a:p>
            <a:r>
              <a:rPr lang="en-US" dirty="0"/>
              <a:t>ESP does not cover the IP header with controls of any kind neither in Tunnel mode nor in Transport mode</a:t>
            </a:r>
          </a:p>
          <a:p>
            <a:pPr lvl="1"/>
            <a:r>
              <a:rPr lang="it-IT" dirty="0"/>
              <a:t>Works </a:t>
            </a:r>
            <a:r>
              <a:rPr lang="it-IT" dirty="0" err="1"/>
              <a:t>better</a:t>
            </a:r>
            <a:r>
              <a:rPr lang="it-IT" dirty="0"/>
              <a:t> with NAT</a:t>
            </a:r>
            <a:endParaRPr lang="it-IT" u="sng"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ESP — </a:t>
            </a:r>
            <a:r>
              <a:rPr lang="it-IT" b="1" dirty="0" err="1"/>
              <a:t>Encapsulating</a:t>
            </a:r>
            <a:r>
              <a:rPr lang="it-IT" b="1" dirty="0"/>
              <a:t> Security </a:t>
            </a:r>
            <a:r>
              <a:rPr lang="it-IT" b="1" dirty="0" err="1"/>
              <a:t>Payload</a:t>
            </a:r>
            <a:r>
              <a:rPr lang="it-IT" b="1" dirty="0"/>
              <a:t> </a:t>
            </a:r>
            <a:br>
              <a:rPr lang="it-IT" b="1" dirty="0"/>
            </a:br>
            <a:endParaRPr lang="it-IT" dirty="0"/>
          </a:p>
        </p:txBody>
      </p:sp>
      <p:sp>
        <p:nvSpPr>
          <p:cNvPr id="6" name="Rettangolo 5"/>
          <p:cNvSpPr/>
          <p:nvPr/>
        </p:nvSpPr>
        <p:spPr>
          <a:xfrm>
            <a:off x="428596" y="2000240"/>
            <a:ext cx="5417124" cy="369332"/>
          </a:xfrm>
          <a:prstGeom prst="rect">
            <a:avLst/>
          </a:prstGeom>
          <a:solidFill>
            <a:srgbClr val="FFC000"/>
          </a:solidFill>
          <a:ln>
            <a:solidFill>
              <a:srgbClr val="FFC000"/>
            </a:solidFill>
          </a:ln>
        </p:spPr>
        <p:txBody>
          <a:bodyPr wrap="none">
            <a:spAutoFit/>
          </a:bodyPr>
          <a:lstStyle/>
          <a:p>
            <a:r>
              <a:rPr lang="it-IT" dirty="0">
                <a:hlinkClick r:id="rId3"/>
              </a:rPr>
              <a:t>http://www.unixwiz.net/</a:t>
            </a:r>
            <a:r>
              <a:rPr lang="it-IT" dirty="0" err="1">
                <a:hlinkClick r:id="rId3"/>
              </a:rPr>
              <a:t>techtips</a:t>
            </a:r>
            <a:r>
              <a:rPr lang="it-IT" dirty="0">
                <a:hlinkClick r:id="rId3"/>
              </a:rPr>
              <a:t>/iguide-ipsec.html#esp</a:t>
            </a:r>
            <a:endParaRPr lang="it-IT" dirty="0"/>
          </a:p>
        </p:txBody>
      </p:sp>
      <p:pic>
        <p:nvPicPr>
          <p:cNvPr id="8196" name="Picture 4" descr="C:\Documents and Settings\alessandra\Desktop\IPSec-ESP-Header-noAuth.gif"/>
          <p:cNvPicPr>
            <a:picLocks noChangeAspect="1" noChangeArrowheads="1"/>
          </p:cNvPicPr>
          <p:nvPr/>
        </p:nvPicPr>
        <p:blipFill>
          <a:blip r:embed="rId4" cstate="print"/>
          <a:srcRect/>
          <a:stretch>
            <a:fillRect/>
          </a:stretch>
        </p:blipFill>
        <p:spPr bwMode="auto">
          <a:xfrm>
            <a:off x="2000232" y="2643182"/>
            <a:ext cx="4429156" cy="3709223"/>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ESP — </a:t>
            </a:r>
            <a:r>
              <a:rPr lang="it-IT" b="1" dirty="0" err="1"/>
              <a:t>Encapsulating</a:t>
            </a:r>
            <a:r>
              <a:rPr lang="it-IT" b="1" dirty="0"/>
              <a:t> Security </a:t>
            </a:r>
            <a:r>
              <a:rPr lang="it-IT" b="1" dirty="0" err="1"/>
              <a:t>Payload</a:t>
            </a:r>
            <a:r>
              <a:rPr lang="it-IT" b="1" dirty="0"/>
              <a:t> </a:t>
            </a:r>
            <a:br>
              <a:rPr lang="it-IT" b="1" dirty="0"/>
            </a:br>
            <a:endParaRPr lang="it-IT" dirty="0"/>
          </a:p>
        </p:txBody>
      </p:sp>
      <p:sp>
        <p:nvSpPr>
          <p:cNvPr id="3" name="Segnaposto contenuto 2"/>
          <p:cNvSpPr>
            <a:spLocks noGrp="1"/>
          </p:cNvSpPr>
          <p:nvPr>
            <p:ph idx="1"/>
          </p:nvPr>
        </p:nvSpPr>
        <p:spPr>
          <a:xfrm>
            <a:off x="457200" y="1600200"/>
            <a:ext cx="8401080" cy="4525963"/>
          </a:xfrm>
        </p:spPr>
        <p:txBody>
          <a:bodyPr>
            <a:normAutofit fontScale="92500"/>
          </a:bodyPr>
          <a:lstStyle/>
          <a:p>
            <a:pPr algn="just"/>
            <a:r>
              <a:rPr lang="en-US" dirty="0"/>
              <a:t>Its goal is to provide confidentiality and integrity checking and authenticity to communication</a:t>
            </a:r>
            <a:r>
              <a:rPr lang="it-IT" dirty="0"/>
              <a:t>. </a:t>
            </a:r>
          </a:p>
          <a:p>
            <a:pPr lvl="1" algn="just"/>
            <a:r>
              <a:rPr lang="it-IT" dirty="0" err="1"/>
              <a:t>Unlike</a:t>
            </a:r>
            <a:r>
              <a:rPr lang="it-IT" dirty="0"/>
              <a:t> AH, the </a:t>
            </a:r>
            <a:r>
              <a:rPr lang="en-US" dirty="0"/>
              <a:t>IP header is not covered by integrity checks</a:t>
            </a:r>
            <a:r>
              <a:rPr lang="it-IT" dirty="0"/>
              <a:t>. </a:t>
            </a:r>
          </a:p>
          <a:p>
            <a:pPr lvl="1" algn="just"/>
            <a:r>
              <a:rPr lang="it-IT" dirty="0"/>
              <a:t>As </a:t>
            </a:r>
            <a:r>
              <a:rPr lang="it-IT" dirty="0" err="1"/>
              <a:t>with</a:t>
            </a:r>
            <a:r>
              <a:rPr lang="it-IT" dirty="0"/>
              <a:t> AH, </a:t>
            </a:r>
            <a:r>
              <a:rPr lang="en-US" dirty="0"/>
              <a:t>it also provides Tunnel and Transport modes </a:t>
            </a:r>
            <a:r>
              <a:rPr lang="it-IT" dirty="0"/>
              <a:t>.</a:t>
            </a:r>
          </a:p>
          <a:p>
            <a:pPr algn="just"/>
            <a:r>
              <a:rPr lang="it-IT" dirty="0" err="1"/>
              <a:t>It</a:t>
            </a:r>
            <a:r>
              <a:rPr lang="it-IT" dirty="0"/>
              <a:t>'s </a:t>
            </a:r>
            <a:r>
              <a:rPr lang="it-IT" dirty="0" err="1"/>
              <a:t>possible</a:t>
            </a:r>
            <a:r>
              <a:rPr lang="it-IT" dirty="0"/>
              <a:t> </a:t>
            </a:r>
            <a:r>
              <a:rPr lang="it-IT" dirty="0" err="1"/>
              <a:t>to</a:t>
            </a:r>
            <a:r>
              <a:rPr lang="it-IT" dirty="0"/>
              <a:t> </a:t>
            </a:r>
            <a:r>
              <a:rPr lang="en-US" dirty="0"/>
              <a:t>use the service of confidentiality, or only authentication services and integrity (and possibly anti-replay), or both services together.</a:t>
            </a:r>
            <a:r>
              <a:rPr lang="it-IT" dirty="0"/>
              <a:t> </a:t>
            </a:r>
            <a:endParaRPr lang="it-IT" u="sn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ESP </a:t>
            </a:r>
            <a:r>
              <a:rPr lang="it-IT" b="1" dirty="0" err="1"/>
              <a:t>–without</a:t>
            </a:r>
            <a:r>
              <a:rPr lang="it-IT" b="1" dirty="0"/>
              <a:t> </a:t>
            </a:r>
            <a:r>
              <a:rPr lang="it-IT" b="1" dirty="0" err="1"/>
              <a:t>encryption-</a:t>
            </a:r>
            <a:endParaRPr lang="it-IT" b="1" dirty="0"/>
          </a:p>
        </p:txBody>
      </p:sp>
      <p:sp>
        <p:nvSpPr>
          <p:cNvPr id="3" name="Segnaposto contenuto 2"/>
          <p:cNvSpPr>
            <a:spLocks noGrp="1"/>
          </p:cNvSpPr>
          <p:nvPr>
            <p:ph idx="1"/>
          </p:nvPr>
        </p:nvSpPr>
        <p:spPr/>
        <p:txBody>
          <a:bodyPr/>
          <a:lstStyle/>
          <a:p>
            <a:r>
              <a:rPr lang="en-US" dirty="0"/>
              <a:t>use a NULL algorithm</a:t>
            </a:r>
          </a:p>
          <a:p>
            <a:pPr lvl="1"/>
            <a:r>
              <a:rPr lang="it-IT" dirty="0"/>
              <a:t>No </a:t>
            </a:r>
            <a:r>
              <a:rPr lang="it-IT" dirty="0" err="1"/>
              <a:t>confidentiality</a:t>
            </a:r>
            <a:endParaRPr lang="it-IT" dirty="0"/>
          </a:p>
          <a:p>
            <a:pPr lvl="1"/>
            <a:r>
              <a:rPr lang="en-US" dirty="0"/>
              <a:t>It only makes sense if combined with ESP authentication</a:t>
            </a:r>
            <a:endParaRPr lang="it-I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ESP – </a:t>
            </a:r>
            <a:r>
              <a:rPr lang="it-IT" b="1" dirty="0" err="1"/>
              <a:t>with</a:t>
            </a:r>
            <a:r>
              <a:rPr lang="it-IT" b="1" dirty="0"/>
              <a:t> </a:t>
            </a:r>
            <a:r>
              <a:rPr lang="it-IT" b="1" dirty="0" err="1"/>
              <a:t>encryption</a:t>
            </a:r>
            <a:r>
              <a:rPr lang="it-IT" b="1" dirty="0"/>
              <a:t> – </a:t>
            </a:r>
          </a:p>
        </p:txBody>
      </p:sp>
      <p:sp>
        <p:nvSpPr>
          <p:cNvPr id="3" name="Segnaposto contenuto 2"/>
          <p:cNvSpPr>
            <a:spLocks noGrp="1"/>
          </p:cNvSpPr>
          <p:nvPr>
            <p:ph idx="1"/>
          </p:nvPr>
        </p:nvSpPr>
        <p:spPr/>
        <p:txBody>
          <a:bodyPr>
            <a:normAutofit/>
          </a:bodyPr>
          <a:lstStyle/>
          <a:p>
            <a:pPr algn="just"/>
            <a:r>
              <a:rPr lang="en-US" sz="2800" dirty="0"/>
              <a:t>Adding encryption makes ESP a bit more complicated because the encapsulation </a:t>
            </a:r>
            <a:r>
              <a:rPr lang="en-US" sz="2800" i="1" dirty="0"/>
              <a:t>surrounds the payload </a:t>
            </a:r>
            <a:r>
              <a:rPr lang="en-US" sz="2800" dirty="0"/>
              <a:t>rather than </a:t>
            </a:r>
            <a:r>
              <a:rPr lang="en-US" sz="2800" i="1" dirty="0"/>
              <a:t>preceding</a:t>
            </a:r>
            <a:r>
              <a:rPr lang="en-US" sz="2800" dirty="0"/>
              <a:t> it as with AH</a:t>
            </a:r>
          </a:p>
          <a:p>
            <a:pPr algn="just"/>
            <a:endParaRPr lang="en-US" sz="2800" dirty="0"/>
          </a:p>
          <a:p>
            <a:pPr algn="just"/>
            <a:r>
              <a:rPr lang="en-US" sz="2800" dirty="0"/>
              <a:t>ESP includes header and trailer fields to support the encryption and optional authentication</a:t>
            </a:r>
          </a:p>
          <a:p>
            <a:pPr lvl="1" algn="just"/>
            <a:r>
              <a:rPr lang="en-US" sz="2400" dirty="0"/>
              <a:t>DES, triple-DES, AES, and Blowfish are possible algorithms. Their use for a particular connection is specified by Security Associations (SA)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 </a:t>
            </a:r>
            <a:r>
              <a:rPr lang="it-IT" b="1" dirty="0" err="1"/>
              <a:t>with</a:t>
            </a:r>
            <a:r>
              <a:rPr lang="it-IT" b="1" dirty="0"/>
              <a:t> </a:t>
            </a:r>
            <a:r>
              <a:rPr lang="it-IT" b="1" dirty="0" err="1"/>
              <a:t>encryption</a:t>
            </a:r>
            <a:r>
              <a:rPr lang="it-IT" b="1" dirty="0"/>
              <a:t> – </a:t>
            </a:r>
          </a:p>
        </p:txBody>
      </p:sp>
      <p:pic>
        <p:nvPicPr>
          <p:cNvPr id="9219" name="Picture 3" descr="C:\Documents and Settings\alessandra\Desktop\IPSec-ESP-Header-Auth.gif"/>
          <p:cNvPicPr>
            <a:picLocks noChangeAspect="1" noChangeArrowheads="1"/>
          </p:cNvPicPr>
          <p:nvPr/>
        </p:nvPicPr>
        <p:blipFill>
          <a:blip r:embed="rId3" cstate="print"/>
          <a:srcRect/>
          <a:stretch>
            <a:fillRect/>
          </a:stretch>
        </p:blipFill>
        <p:spPr bwMode="auto">
          <a:xfrm>
            <a:off x="2285984" y="1857364"/>
            <a:ext cx="3786214" cy="3772835"/>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 </a:t>
            </a:r>
            <a:r>
              <a:rPr lang="it-IT" b="1" dirty="0" err="1"/>
              <a:t>with</a:t>
            </a:r>
            <a:r>
              <a:rPr lang="it-IT" b="1" dirty="0"/>
              <a:t> </a:t>
            </a:r>
            <a:r>
              <a:rPr lang="it-IT" b="1" dirty="0" err="1"/>
              <a:t>encryption</a:t>
            </a:r>
            <a:r>
              <a:rPr lang="it-IT" b="1" dirty="0"/>
              <a:t> – </a:t>
            </a:r>
          </a:p>
        </p:txBody>
      </p:sp>
      <p:sp>
        <p:nvSpPr>
          <p:cNvPr id="3" name="Segnaposto contenuto 2"/>
          <p:cNvSpPr>
            <a:spLocks noGrp="1"/>
          </p:cNvSpPr>
          <p:nvPr>
            <p:ph idx="1"/>
          </p:nvPr>
        </p:nvSpPr>
        <p:spPr/>
        <p:txBody>
          <a:bodyPr>
            <a:normAutofit lnSpcReduction="10000"/>
          </a:bodyPr>
          <a:lstStyle/>
          <a:p>
            <a:r>
              <a:rPr lang="en-US" dirty="0"/>
              <a:t>HMAC as AH</a:t>
            </a:r>
          </a:p>
          <a:p>
            <a:pPr lvl="1"/>
            <a:r>
              <a:rPr lang="en-US" dirty="0"/>
              <a:t>authentication is </a:t>
            </a:r>
            <a:r>
              <a:rPr lang="en-US" i="1" dirty="0"/>
              <a:t>only for the ESP header and encrypted payload</a:t>
            </a:r>
            <a:r>
              <a:rPr lang="en-US" dirty="0"/>
              <a:t> (the full IP packet isn’t covered)</a:t>
            </a:r>
          </a:p>
          <a:p>
            <a:pPr lvl="1"/>
            <a:r>
              <a:rPr lang="en-US" dirty="0"/>
              <a:t>When an outsider examines an IP packet containing ESP data, it's essentially impossible to make any real guesses about what's inside an ESP payload  except for the usual data found in the IP header (particularly the source and destination IP addresses). It’s only possible to know that it's ESP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Set up </a:t>
            </a:r>
            <a:r>
              <a:rPr lang="it-IT" dirty="0" err="1"/>
              <a:t>Ipsec</a:t>
            </a:r>
            <a:r>
              <a:rPr lang="it-IT" dirty="0"/>
              <a:t> (1) </a:t>
            </a:r>
          </a:p>
        </p:txBody>
      </p:sp>
      <p:sp>
        <p:nvSpPr>
          <p:cNvPr id="3" name="Segnaposto contenuto 2"/>
          <p:cNvSpPr>
            <a:spLocks noGrp="1"/>
          </p:cNvSpPr>
          <p:nvPr>
            <p:ph idx="1"/>
          </p:nvPr>
        </p:nvSpPr>
        <p:spPr/>
        <p:txBody>
          <a:bodyPr>
            <a:normAutofit/>
          </a:bodyPr>
          <a:lstStyle/>
          <a:p>
            <a:endParaRPr lang="en-US" dirty="0"/>
          </a:p>
          <a:p>
            <a:r>
              <a:rPr lang="en-US" b="1" dirty="0"/>
              <a:t>AH </a:t>
            </a:r>
            <a:r>
              <a:rPr lang="en-US" b="1" i="1" dirty="0" err="1"/>
              <a:t>vs</a:t>
            </a:r>
            <a:r>
              <a:rPr lang="en-US" b="1" i="1" dirty="0"/>
              <a:t> </a:t>
            </a:r>
            <a:r>
              <a:rPr lang="en-US" b="1" dirty="0"/>
              <a:t>ESP</a:t>
            </a:r>
          </a:p>
          <a:p>
            <a:pPr lvl="1"/>
            <a:r>
              <a:rPr lang="it-IT" b="1" dirty="0"/>
              <a:t>AH</a:t>
            </a:r>
            <a:r>
              <a:rPr lang="it-IT" dirty="0"/>
              <a:t> (</a:t>
            </a:r>
            <a:r>
              <a:rPr lang="it-IT" dirty="0" err="1"/>
              <a:t>authenticate</a:t>
            </a:r>
            <a:r>
              <a:rPr lang="it-IT" dirty="0"/>
              <a:t>) </a:t>
            </a:r>
          </a:p>
          <a:p>
            <a:pPr lvl="2"/>
            <a:r>
              <a:rPr lang="en-US" dirty="0"/>
              <a:t>provides authentication and message integrity, but it does not provide confidentiality</a:t>
            </a:r>
            <a:r>
              <a:rPr lang="it-IT" dirty="0"/>
              <a:t> </a:t>
            </a:r>
          </a:p>
          <a:p>
            <a:pPr lvl="1"/>
            <a:r>
              <a:rPr lang="it-IT" b="1" dirty="0"/>
              <a:t>ESP</a:t>
            </a:r>
            <a:r>
              <a:rPr lang="it-IT" dirty="0"/>
              <a:t> (</a:t>
            </a:r>
            <a:r>
              <a:rPr lang="it-IT" dirty="0" err="1"/>
              <a:t>encrypt+authenticate</a:t>
            </a:r>
            <a:r>
              <a:rPr lang="it-IT" dirty="0"/>
              <a:t>)</a:t>
            </a:r>
          </a:p>
          <a:p>
            <a:pPr lvl="2"/>
            <a:r>
              <a:rPr lang="en-US" dirty="0"/>
              <a:t>provides authentication, confidentiality and message integrity check</a:t>
            </a:r>
            <a:endParaRPr lang="it-IT" dirty="0"/>
          </a:p>
        </p:txBody>
      </p:sp>
      <p:sp>
        <p:nvSpPr>
          <p:cNvPr id="4" name="Rettangolo 3"/>
          <p:cNvSpPr/>
          <p:nvPr/>
        </p:nvSpPr>
        <p:spPr>
          <a:xfrm>
            <a:off x="571472" y="1571612"/>
            <a:ext cx="5929354" cy="369332"/>
          </a:xfrm>
          <a:prstGeom prst="rect">
            <a:avLst/>
          </a:prstGeom>
          <a:solidFill>
            <a:srgbClr val="FFC000"/>
          </a:solidFill>
          <a:ln>
            <a:solidFill>
              <a:srgbClr val="FFC000"/>
            </a:solidFill>
          </a:ln>
        </p:spPr>
        <p:txBody>
          <a:bodyPr wrap="square">
            <a:spAutoFit/>
          </a:bodyPr>
          <a:lstStyle/>
          <a:p>
            <a:r>
              <a:rPr lang="it-IT" dirty="0">
                <a:hlinkClick r:id="rId3"/>
              </a:rPr>
              <a:t>http://</a:t>
            </a:r>
            <a:r>
              <a:rPr lang="it-IT" dirty="0">
                <a:solidFill>
                  <a:srgbClr val="FFC000"/>
                </a:solidFill>
                <a:hlinkClick r:id="rId3"/>
              </a:rPr>
              <a:t>www.unixwiz.net/</a:t>
            </a:r>
            <a:r>
              <a:rPr lang="it-IT" dirty="0" err="1">
                <a:solidFill>
                  <a:srgbClr val="FFC000"/>
                </a:solidFill>
                <a:hlinkClick r:id="rId3"/>
              </a:rPr>
              <a:t>techtips</a:t>
            </a:r>
            <a:r>
              <a:rPr lang="it-IT" dirty="0">
                <a:solidFill>
                  <a:srgbClr val="FFC000"/>
                </a:solidFill>
                <a:hlinkClick r:id="rId3"/>
              </a:rPr>
              <a:t>/iguide-ipsec.html#flavors</a:t>
            </a:r>
            <a:endParaRPr lang="it-IT" dirty="0">
              <a:solidFill>
                <a:srgbClr val="FFC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a:t>
            </a:r>
            <a:r>
              <a:rPr lang="it-IT" b="1" dirty="0" err="1"/>
              <a:t>Transport</a:t>
            </a:r>
            <a:r>
              <a:rPr lang="it-IT" b="1" dirty="0"/>
              <a:t> Mode</a:t>
            </a:r>
          </a:p>
        </p:txBody>
      </p:sp>
      <p:pic>
        <p:nvPicPr>
          <p:cNvPr id="10243" name="Picture 3" descr="C:\Documents and Settings\alessandra\Desktop\IPSec-ESP-Transport-Mode.gif"/>
          <p:cNvPicPr>
            <a:picLocks noChangeAspect="1" noChangeArrowheads="1"/>
          </p:cNvPicPr>
          <p:nvPr/>
        </p:nvPicPr>
        <p:blipFill>
          <a:blip r:embed="rId3" cstate="print"/>
          <a:srcRect/>
          <a:stretch>
            <a:fillRect/>
          </a:stretch>
        </p:blipFill>
        <p:spPr bwMode="auto">
          <a:xfrm>
            <a:off x="1571604" y="1181123"/>
            <a:ext cx="5648325" cy="553402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a:t>
            </a:r>
            <a:r>
              <a:rPr lang="it-IT" b="1" dirty="0" err="1"/>
              <a:t>Transport</a:t>
            </a:r>
            <a:r>
              <a:rPr lang="it-IT" b="1" dirty="0"/>
              <a:t> Mode</a:t>
            </a:r>
          </a:p>
        </p:txBody>
      </p:sp>
      <p:sp>
        <p:nvSpPr>
          <p:cNvPr id="3" name="Segnaposto contenuto 2"/>
          <p:cNvSpPr>
            <a:spLocks noGrp="1"/>
          </p:cNvSpPr>
          <p:nvPr>
            <p:ph idx="1"/>
          </p:nvPr>
        </p:nvSpPr>
        <p:spPr/>
        <p:txBody>
          <a:bodyPr>
            <a:normAutofit/>
          </a:bodyPr>
          <a:lstStyle/>
          <a:p>
            <a:r>
              <a:rPr lang="en-US" dirty="0"/>
              <a:t>encapsulates just the datagram's payload and it is designed strictly for host-to-host communications</a:t>
            </a:r>
          </a:p>
          <a:p>
            <a:r>
              <a:rPr lang="en-US" dirty="0"/>
              <a:t> The original IP header is left in place  </a:t>
            </a:r>
          </a:p>
          <a:p>
            <a:pPr lvl="1"/>
            <a:r>
              <a:rPr lang="en-US" dirty="0"/>
              <a:t> the source and destination IP addresses are unchanged</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Tunnel Mode</a:t>
            </a:r>
          </a:p>
        </p:txBody>
      </p:sp>
      <p:pic>
        <p:nvPicPr>
          <p:cNvPr id="11267" name="Picture 3" descr="C:\Documents and Settings\alessandra\Desktop\IPSec-ESP-Tunnel-Mode.gif"/>
          <p:cNvPicPr>
            <a:picLocks noChangeAspect="1" noChangeArrowheads="1"/>
          </p:cNvPicPr>
          <p:nvPr/>
        </p:nvPicPr>
        <p:blipFill>
          <a:blip r:embed="rId3" cstate="print"/>
          <a:srcRect/>
          <a:stretch>
            <a:fillRect/>
          </a:stretch>
        </p:blipFill>
        <p:spPr bwMode="auto">
          <a:xfrm>
            <a:off x="1785918" y="1214422"/>
            <a:ext cx="5541400" cy="5429264"/>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Tunnel Mode</a:t>
            </a:r>
          </a:p>
        </p:txBody>
      </p:sp>
      <p:sp>
        <p:nvSpPr>
          <p:cNvPr id="3" name="Segnaposto contenuto 2"/>
          <p:cNvSpPr>
            <a:spLocks noGrp="1"/>
          </p:cNvSpPr>
          <p:nvPr>
            <p:ph idx="1"/>
          </p:nvPr>
        </p:nvSpPr>
        <p:spPr/>
        <p:txBody>
          <a:bodyPr>
            <a:normAutofit/>
          </a:bodyPr>
          <a:lstStyle/>
          <a:p>
            <a:r>
              <a:rPr lang="it-IT" dirty="0"/>
              <a:t> </a:t>
            </a:r>
            <a:r>
              <a:rPr lang="it-IT" dirty="0" err="1"/>
              <a:t>encapsulates</a:t>
            </a:r>
            <a:r>
              <a:rPr lang="it-IT" dirty="0"/>
              <a:t> </a:t>
            </a:r>
            <a:r>
              <a:rPr lang="it-IT" dirty="0" err="1"/>
              <a:t>an</a:t>
            </a:r>
            <a:r>
              <a:rPr lang="it-IT" dirty="0"/>
              <a:t> </a:t>
            </a:r>
            <a:r>
              <a:rPr lang="it-IT" dirty="0" err="1"/>
              <a:t>entire</a:t>
            </a:r>
            <a:r>
              <a:rPr lang="it-IT" dirty="0"/>
              <a:t> IP </a:t>
            </a:r>
            <a:r>
              <a:rPr lang="it-IT" dirty="0" err="1"/>
              <a:t>datagram</a:t>
            </a:r>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Summary</a:t>
            </a:r>
            <a:endParaRPr lang="it-IT" b="1" dirty="0"/>
          </a:p>
        </p:txBody>
      </p:sp>
      <p:graphicFrame>
        <p:nvGraphicFramePr>
          <p:cNvPr id="4" name="Tabella 3"/>
          <p:cNvGraphicFramePr>
            <a:graphicFrameLocks noGrp="1"/>
          </p:cNvGraphicFramePr>
          <p:nvPr>
            <p:extLst>
              <p:ext uri="{D42A27DB-BD31-4B8C-83A1-F6EECF244321}">
                <p14:modId xmlns:p14="http://schemas.microsoft.com/office/powerpoint/2010/main" val="2537349842"/>
              </p:ext>
            </p:extLst>
          </p:nvPr>
        </p:nvGraphicFramePr>
        <p:xfrm>
          <a:off x="1357290" y="1571612"/>
          <a:ext cx="6310313" cy="4582489"/>
        </p:xfrm>
        <a:graphic>
          <a:graphicData uri="http://schemas.openxmlformats.org/drawingml/2006/table">
            <a:tbl>
              <a:tblPr firstRow="1" bandRow="1">
                <a:tableStyleId>{5940675A-B579-460E-94D1-54222C63F5DA}</a:tableStyleId>
              </a:tblPr>
              <a:tblGrid>
                <a:gridCol w="1310108">
                  <a:extLst>
                    <a:ext uri="{9D8B030D-6E8A-4147-A177-3AD203B41FA5}">
                      <a16:colId xmlns:a16="http://schemas.microsoft.com/office/drawing/2014/main" val="20000"/>
                    </a:ext>
                  </a:extLst>
                </a:gridCol>
                <a:gridCol w="2292689">
                  <a:extLst>
                    <a:ext uri="{9D8B030D-6E8A-4147-A177-3AD203B41FA5}">
                      <a16:colId xmlns:a16="http://schemas.microsoft.com/office/drawing/2014/main" val="20001"/>
                    </a:ext>
                  </a:extLst>
                </a:gridCol>
                <a:gridCol w="2707516">
                  <a:extLst>
                    <a:ext uri="{9D8B030D-6E8A-4147-A177-3AD203B41FA5}">
                      <a16:colId xmlns:a16="http://schemas.microsoft.com/office/drawing/2014/main" val="20002"/>
                    </a:ext>
                  </a:extLst>
                </a:gridCol>
              </a:tblGrid>
              <a:tr h="688582">
                <a:tc>
                  <a:txBody>
                    <a:bodyPr/>
                    <a:lstStyle/>
                    <a:p>
                      <a:pPr algn="ctr"/>
                      <a:endParaRPr lang="en-US" sz="1400" b="1" noProof="0" dirty="0">
                        <a:solidFill>
                          <a:srgbClr val="FF0000"/>
                        </a:solidFill>
                      </a:endParaRPr>
                    </a:p>
                  </a:txBody>
                  <a:tcPr anchor="ctr"/>
                </a:tc>
                <a:tc>
                  <a:txBody>
                    <a:bodyPr/>
                    <a:lstStyle/>
                    <a:p>
                      <a:pPr algn="ctr"/>
                      <a:r>
                        <a:rPr lang="en-US" sz="1400" b="1" noProof="0" dirty="0">
                          <a:solidFill>
                            <a:srgbClr val="FF0000"/>
                          </a:solidFill>
                        </a:rPr>
                        <a:t>Transport Mode SA</a:t>
                      </a:r>
                    </a:p>
                  </a:txBody>
                  <a:tcPr anchor="ctr"/>
                </a:tc>
                <a:tc>
                  <a:txBody>
                    <a:bodyPr/>
                    <a:lstStyle/>
                    <a:p>
                      <a:pPr algn="ctr"/>
                      <a:r>
                        <a:rPr lang="en-US" sz="1400" b="1" noProof="0" dirty="0">
                          <a:solidFill>
                            <a:srgbClr val="FF0000"/>
                          </a:solidFill>
                        </a:rPr>
                        <a:t>Tunnel</a:t>
                      </a:r>
                      <a:r>
                        <a:rPr lang="en-US" sz="1400" b="1" baseline="0" noProof="0" dirty="0">
                          <a:solidFill>
                            <a:srgbClr val="FF0000"/>
                          </a:solidFill>
                        </a:rPr>
                        <a:t> </a:t>
                      </a:r>
                      <a:r>
                        <a:rPr lang="en-US" sz="1400" b="1" noProof="0" dirty="0">
                          <a:solidFill>
                            <a:srgbClr val="FF0000"/>
                          </a:solidFill>
                        </a:rPr>
                        <a:t>Mode SA</a:t>
                      </a:r>
                    </a:p>
                  </a:txBody>
                  <a:tcPr anchor="ctr"/>
                </a:tc>
                <a:extLst>
                  <a:ext uri="{0D108BD9-81ED-4DB2-BD59-A6C34878D82A}">
                    <a16:rowId xmlns:a16="http://schemas.microsoft.com/office/drawing/2014/main" val="10000"/>
                  </a:ext>
                </a:extLst>
              </a:tr>
              <a:tr h="1297969">
                <a:tc>
                  <a:txBody>
                    <a:bodyPr/>
                    <a:lstStyle/>
                    <a:p>
                      <a:pPr algn="ctr"/>
                      <a:r>
                        <a:rPr lang="en-US" sz="1400" b="1" noProof="0" dirty="0">
                          <a:solidFill>
                            <a:srgbClr val="FF0000"/>
                          </a:solidFill>
                        </a:rPr>
                        <a:t>AH</a:t>
                      </a:r>
                    </a:p>
                  </a:txBody>
                  <a:tcPr anchor="ctr"/>
                </a:tc>
                <a:tc>
                  <a:txBody>
                    <a:bodyPr/>
                    <a:lstStyle/>
                    <a:p>
                      <a:r>
                        <a:rPr lang="en-US" sz="1400" noProof="0" dirty="0"/>
                        <a:t>Authenticates IP payload and selected portions of IP header and</a:t>
                      </a:r>
                      <a:r>
                        <a:rPr lang="en-US" sz="1400" baseline="0" noProof="0" dirty="0"/>
                        <a:t> IPv6 extension headers.</a:t>
                      </a:r>
                      <a:endParaRPr lang="en-US" sz="1400" noProof="0" dirty="0"/>
                    </a:p>
                  </a:txBody>
                  <a:tcPr anchor="ctr"/>
                </a:tc>
                <a:tc>
                  <a:txBody>
                    <a:bodyPr/>
                    <a:lstStyle/>
                    <a:p>
                      <a:r>
                        <a:rPr lang="en-US" sz="1400" noProof="0" dirty="0"/>
                        <a:t>Authenticates the entire inner IP packet (inner header plus IP payload)</a:t>
                      </a:r>
                      <a:r>
                        <a:rPr lang="en-US" sz="1400" baseline="0" noProof="0" dirty="0"/>
                        <a:t> plus selected portions of the outer IP header and outer IPv6 extension headers.</a:t>
                      </a:r>
                      <a:endParaRPr lang="en-US" sz="1400" noProof="0" dirty="0"/>
                    </a:p>
                  </a:txBody>
                  <a:tcPr anchor="ctr"/>
                </a:tc>
                <a:extLst>
                  <a:ext uri="{0D108BD9-81ED-4DB2-BD59-A6C34878D82A}">
                    <a16:rowId xmlns:a16="http://schemas.microsoft.com/office/drawing/2014/main" val="10001"/>
                  </a:ext>
                </a:extLst>
              </a:tr>
              <a:tr h="1297969">
                <a:tc>
                  <a:txBody>
                    <a:bodyPr/>
                    <a:lstStyle/>
                    <a:p>
                      <a:pPr algn="ctr"/>
                      <a:r>
                        <a:rPr lang="en-US" sz="1400" b="1" noProof="0" dirty="0">
                          <a:solidFill>
                            <a:srgbClr val="FF0000"/>
                          </a:solidFill>
                        </a:rPr>
                        <a:t>ESP</a:t>
                      </a:r>
                    </a:p>
                  </a:txBody>
                  <a:tcPr anchor="ctr"/>
                </a:tc>
                <a:tc>
                  <a:txBody>
                    <a:bodyPr/>
                    <a:lstStyle/>
                    <a:p>
                      <a:r>
                        <a:rPr lang="en-US" sz="1400" noProof="0" dirty="0"/>
                        <a:t>Encrypts IP payload and any IPv6</a:t>
                      </a:r>
                      <a:r>
                        <a:rPr lang="en-US" sz="1400" baseline="0" noProof="0" dirty="0"/>
                        <a:t> extension headers following the ESP header</a:t>
                      </a:r>
                      <a:r>
                        <a:rPr lang="en-US" sz="1400" noProof="0" dirty="0"/>
                        <a:t>.</a:t>
                      </a:r>
                    </a:p>
                  </a:txBody>
                  <a:tcPr anchor="ctr"/>
                </a:tc>
                <a:tc>
                  <a:txBody>
                    <a:bodyPr/>
                    <a:lstStyle/>
                    <a:p>
                      <a:r>
                        <a:rPr lang="en-US" sz="1400" noProof="0" dirty="0"/>
                        <a:t>Encrypts entire inner</a:t>
                      </a:r>
                      <a:r>
                        <a:rPr lang="en-US" sz="1400" baseline="0" noProof="0" dirty="0"/>
                        <a:t> IP packet. </a:t>
                      </a:r>
                      <a:endParaRPr lang="en-US" sz="1400" noProof="0" dirty="0"/>
                    </a:p>
                  </a:txBody>
                  <a:tcPr anchor="ctr"/>
                </a:tc>
                <a:extLst>
                  <a:ext uri="{0D108BD9-81ED-4DB2-BD59-A6C34878D82A}">
                    <a16:rowId xmlns:a16="http://schemas.microsoft.com/office/drawing/2014/main" val="10002"/>
                  </a:ext>
                </a:extLst>
              </a:tr>
              <a:tr h="1297969">
                <a:tc>
                  <a:txBody>
                    <a:bodyPr/>
                    <a:lstStyle/>
                    <a:p>
                      <a:pPr algn="ctr"/>
                      <a:r>
                        <a:rPr lang="en-US" sz="1400" b="1" noProof="0" dirty="0">
                          <a:solidFill>
                            <a:srgbClr val="FF0000"/>
                          </a:solidFill>
                        </a:rPr>
                        <a:t>ESP with Authentication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Encrypts IP payload and any IPv6</a:t>
                      </a:r>
                      <a:r>
                        <a:rPr lang="en-US" sz="1400" baseline="0" noProof="0" dirty="0"/>
                        <a:t> extension headers following the ESP header</a:t>
                      </a:r>
                      <a:r>
                        <a:rPr lang="en-US" sz="1400" noProof="0" dirty="0"/>
                        <a:t>.</a:t>
                      </a:r>
                    </a:p>
                    <a:p>
                      <a:r>
                        <a:rPr lang="en-US" sz="1400" noProof="0" dirty="0"/>
                        <a:t>Authenticates IP payload but not IP</a:t>
                      </a:r>
                      <a:r>
                        <a:rPr lang="en-US" sz="1400" baseline="0" noProof="0" dirty="0"/>
                        <a:t> header.</a:t>
                      </a:r>
                      <a:endParaRPr lang="en-US" sz="1400"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Encrypts entire inner</a:t>
                      </a:r>
                      <a:r>
                        <a:rPr lang="en-US" sz="1400" baseline="0" noProof="0" dirty="0"/>
                        <a:t> IP packet. Authenticates inner IP packet.</a:t>
                      </a:r>
                      <a:endParaRPr lang="en-US" sz="1400" noProof="0" dirty="0"/>
                    </a:p>
                    <a:p>
                      <a:endParaRPr lang="en-US" sz="1400" noProof="0"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Building a </a:t>
            </a:r>
            <a:r>
              <a:rPr lang="it-IT" b="1" dirty="0" err="1"/>
              <a:t>real</a:t>
            </a:r>
            <a:r>
              <a:rPr lang="it-IT" b="1" dirty="0"/>
              <a:t> VPN</a:t>
            </a:r>
          </a:p>
        </p:txBody>
      </p:sp>
      <p:sp>
        <p:nvSpPr>
          <p:cNvPr id="6" name="Rettangolo 5"/>
          <p:cNvSpPr/>
          <p:nvPr/>
        </p:nvSpPr>
        <p:spPr>
          <a:xfrm>
            <a:off x="214282" y="1428736"/>
            <a:ext cx="5429288" cy="369332"/>
          </a:xfrm>
          <a:prstGeom prst="rect">
            <a:avLst/>
          </a:prstGeom>
          <a:solidFill>
            <a:srgbClr val="FFC000"/>
          </a:solidFill>
          <a:ln>
            <a:solidFill>
              <a:srgbClr val="FFC000"/>
            </a:solidFill>
          </a:ln>
        </p:spPr>
        <p:txBody>
          <a:bodyPr wrap="square">
            <a:spAutoFit/>
          </a:bodyPr>
          <a:lstStyle/>
          <a:p>
            <a:r>
              <a:rPr lang="it-IT" dirty="0">
                <a:hlinkClick r:id="rId3"/>
              </a:rPr>
              <a:t>http://www.unixwiz.net/</a:t>
            </a:r>
            <a:r>
              <a:rPr lang="it-IT" dirty="0" err="1">
                <a:hlinkClick r:id="rId3"/>
              </a:rPr>
              <a:t>techtips</a:t>
            </a:r>
            <a:r>
              <a:rPr lang="it-IT" dirty="0">
                <a:hlinkClick r:id="rId3"/>
              </a:rPr>
              <a:t>/iguide-ipsec.html#vpn</a:t>
            </a:r>
            <a:endParaRPr lang="it-IT" dirty="0"/>
          </a:p>
        </p:txBody>
      </p:sp>
      <p:pic>
        <p:nvPicPr>
          <p:cNvPr id="12292" name="Picture 4" descr="C:\Documents and Settings\alessandra\Desktop\IPSec-VPN.gif"/>
          <p:cNvPicPr>
            <a:picLocks noChangeAspect="1" noChangeArrowheads="1"/>
          </p:cNvPicPr>
          <p:nvPr/>
        </p:nvPicPr>
        <p:blipFill>
          <a:blip r:embed="rId4" cstate="print"/>
          <a:srcRect/>
          <a:stretch>
            <a:fillRect/>
          </a:stretch>
        </p:blipFill>
        <p:spPr bwMode="auto">
          <a:xfrm>
            <a:off x="962025" y="2143116"/>
            <a:ext cx="3609975" cy="3933825"/>
          </a:xfrm>
          <a:prstGeom prst="rect">
            <a:avLst/>
          </a:prstGeom>
          <a:noFill/>
        </p:spPr>
      </p:pic>
      <p:pic>
        <p:nvPicPr>
          <p:cNvPr id="12294" name="Picture 6" descr="C:\Documents and Settings\alessandra\Desktop\IPSec-ESP-Auth-VPN.gif"/>
          <p:cNvPicPr>
            <a:picLocks noChangeAspect="1" noChangeArrowheads="1"/>
          </p:cNvPicPr>
          <p:nvPr/>
        </p:nvPicPr>
        <p:blipFill>
          <a:blip r:embed="rId5" cstate="print"/>
          <a:srcRect/>
          <a:stretch>
            <a:fillRect/>
          </a:stretch>
        </p:blipFill>
        <p:spPr bwMode="auto">
          <a:xfrm>
            <a:off x="5756608" y="785794"/>
            <a:ext cx="3096887" cy="6000792"/>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Security Associations and the SPI </a:t>
            </a:r>
            <a:endParaRPr lang="it-IT" dirty="0"/>
          </a:p>
        </p:txBody>
      </p:sp>
      <p:sp>
        <p:nvSpPr>
          <p:cNvPr id="3" name="Segnaposto contenuto 2"/>
          <p:cNvSpPr>
            <a:spLocks noGrp="1"/>
          </p:cNvSpPr>
          <p:nvPr>
            <p:ph idx="1"/>
          </p:nvPr>
        </p:nvSpPr>
        <p:spPr>
          <a:xfrm>
            <a:off x="571472" y="1857364"/>
            <a:ext cx="8115328" cy="4268799"/>
          </a:xfrm>
        </p:spPr>
        <p:txBody>
          <a:bodyPr>
            <a:normAutofit/>
          </a:bodyPr>
          <a:lstStyle/>
          <a:p>
            <a:pPr lvl="1"/>
            <a:r>
              <a:rPr lang="it-IT" b="1" dirty="0"/>
              <a:t>SA</a:t>
            </a:r>
            <a:r>
              <a:rPr lang="it-IT" dirty="0"/>
              <a:t>: </a:t>
            </a:r>
            <a:r>
              <a:rPr lang="en-US" dirty="0"/>
              <a:t>a one way logical connection between the sender and the receiver</a:t>
            </a:r>
            <a:endParaRPr lang="it-IT" dirty="0"/>
          </a:p>
          <a:p>
            <a:pPr lvl="1"/>
            <a:r>
              <a:rPr lang="it-IT" dirty="0" err="1"/>
              <a:t>Identified</a:t>
            </a:r>
            <a:r>
              <a:rPr lang="it-IT" dirty="0"/>
              <a:t> </a:t>
            </a:r>
            <a:r>
              <a:rPr lang="it-IT" dirty="0" err="1"/>
              <a:t>by</a:t>
            </a:r>
            <a:r>
              <a:rPr lang="it-IT" dirty="0"/>
              <a:t> </a:t>
            </a:r>
            <a:r>
              <a:rPr lang="it-IT" dirty="0" err="1"/>
              <a:t>three</a:t>
            </a:r>
            <a:r>
              <a:rPr lang="it-IT" dirty="0"/>
              <a:t> </a:t>
            </a:r>
            <a:r>
              <a:rPr lang="it-IT" dirty="0" err="1"/>
              <a:t>parameters</a:t>
            </a:r>
            <a:r>
              <a:rPr lang="it-IT" dirty="0"/>
              <a:t> :</a:t>
            </a:r>
          </a:p>
          <a:p>
            <a:pPr lvl="2"/>
            <a:r>
              <a:rPr lang="en-US" dirty="0"/>
              <a:t>Partner IP address</a:t>
            </a:r>
          </a:p>
          <a:p>
            <a:pPr lvl="2"/>
            <a:r>
              <a:rPr lang="en-US" dirty="0"/>
              <a:t>Security Parameters Index (</a:t>
            </a:r>
            <a:r>
              <a:rPr lang="en-US" b="1" dirty="0"/>
              <a:t>SPI</a:t>
            </a:r>
            <a:r>
              <a:rPr lang="en-US" dirty="0"/>
              <a:t>)</a:t>
            </a:r>
            <a:endParaRPr lang="it-IT" dirty="0"/>
          </a:p>
          <a:p>
            <a:pPr lvl="2"/>
            <a:r>
              <a:rPr lang="en-US" dirty="0"/>
              <a:t>Identifier of the security protocol</a:t>
            </a:r>
            <a:endParaRPr lang="en-US" b="1" dirty="0"/>
          </a:p>
          <a:p>
            <a:endParaRPr lang="it-IT" dirty="0"/>
          </a:p>
        </p:txBody>
      </p:sp>
      <p:sp>
        <p:nvSpPr>
          <p:cNvPr id="4" name="Rettangolo 3"/>
          <p:cNvSpPr/>
          <p:nvPr/>
        </p:nvSpPr>
        <p:spPr>
          <a:xfrm>
            <a:off x="642910" y="1273718"/>
            <a:ext cx="6643734" cy="369332"/>
          </a:xfrm>
          <a:prstGeom prst="rect">
            <a:avLst/>
          </a:prstGeom>
          <a:solidFill>
            <a:srgbClr val="FFC000"/>
          </a:solidFill>
          <a:ln>
            <a:solidFill>
              <a:srgbClr val="FFC000"/>
            </a:solidFill>
          </a:ln>
        </p:spPr>
        <p:txBody>
          <a:bodyPr wrap="square">
            <a:spAutoFit/>
          </a:bodyPr>
          <a:lstStyle/>
          <a:p>
            <a:r>
              <a:rPr lang="it-IT" dirty="0">
                <a:solidFill>
                  <a:srgbClr val="FFC000"/>
                </a:solidFill>
                <a:hlinkClick r:id="rId3"/>
              </a:rPr>
              <a:t>http://www.unixwiz.net/</a:t>
            </a:r>
            <a:r>
              <a:rPr lang="it-IT" dirty="0" err="1">
                <a:solidFill>
                  <a:srgbClr val="FFC000"/>
                </a:solidFill>
                <a:hlinkClick r:id="rId3"/>
              </a:rPr>
              <a:t>techtips</a:t>
            </a:r>
            <a:r>
              <a:rPr lang="it-IT" dirty="0">
                <a:solidFill>
                  <a:srgbClr val="FFC000"/>
                </a:solidFill>
                <a:hlinkClick r:id="rId3"/>
              </a:rPr>
              <a:t>/iguide-ipsec.html#other</a:t>
            </a:r>
            <a:endParaRPr lang="it-IT" dirty="0">
              <a:solidFill>
                <a:srgbClr val="FFC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Security Associations and the SPI </a:t>
            </a:r>
            <a:endParaRPr lang="it-IT" dirty="0"/>
          </a:p>
        </p:txBody>
      </p:sp>
      <p:sp>
        <p:nvSpPr>
          <p:cNvPr id="3" name="Segnaposto contenuto 2"/>
          <p:cNvSpPr>
            <a:spLocks noGrp="1"/>
          </p:cNvSpPr>
          <p:nvPr>
            <p:ph idx="1"/>
          </p:nvPr>
        </p:nvSpPr>
        <p:spPr/>
        <p:txBody>
          <a:bodyPr>
            <a:normAutofit fontScale="92500"/>
          </a:bodyPr>
          <a:lstStyle/>
          <a:p>
            <a:r>
              <a:rPr lang="it-IT" dirty="0"/>
              <a:t>Security </a:t>
            </a:r>
            <a:r>
              <a:rPr lang="it-IT" dirty="0" err="1"/>
              <a:t>Association</a:t>
            </a:r>
            <a:r>
              <a:rPr lang="it-IT" dirty="0"/>
              <a:t> Database (SADB)</a:t>
            </a:r>
          </a:p>
          <a:p>
            <a:pPr lvl="1"/>
            <a:r>
              <a:rPr lang="en-US" dirty="0"/>
              <a:t>A database containing some SAs, present on the hosts</a:t>
            </a:r>
            <a:endParaRPr lang="it-IT" dirty="0"/>
          </a:p>
          <a:p>
            <a:r>
              <a:rPr lang="it-IT" dirty="0"/>
              <a:t>Security </a:t>
            </a:r>
            <a:r>
              <a:rPr lang="it-IT" dirty="0" err="1"/>
              <a:t>Parameter</a:t>
            </a:r>
            <a:r>
              <a:rPr lang="it-IT" dirty="0"/>
              <a:t> </a:t>
            </a:r>
            <a:r>
              <a:rPr lang="it-IT" dirty="0" err="1"/>
              <a:t>Index</a:t>
            </a:r>
            <a:r>
              <a:rPr lang="it-IT" dirty="0"/>
              <a:t> (SPI)</a:t>
            </a:r>
          </a:p>
          <a:p>
            <a:pPr lvl="1"/>
            <a:r>
              <a:rPr lang="en-US" dirty="0"/>
              <a:t>Unique index associated with each entry of the SADB</a:t>
            </a:r>
          </a:p>
          <a:p>
            <a:pPr lvl="1"/>
            <a:r>
              <a:rPr lang="en-US" dirty="0"/>
              <a:t>Identifies the SA associated with a packet</a:t>
            </a:r>
            <a:endParaRPr lang="it-IT" dirty="0"/>
          </a:p>
          <a:p>
            <a:r>
              <a:rPr lang="it-IT" dirty="0"/>
              <a:t>Security Policy Database (SPD)</a:t>
            </a:r>
          </a:p>
          <a:p>
            <a:pPr lvl="1"/>
            <a:r>
              <a:rPr lang="it-IT" dirty="0"/>
              <a:t> </a:t>
            </a:r>
            <a:r>
              <a:rPr lang="en-US" dirty="0"/>
              <a:t>Stores the policy used to determine the SA type (indicates preferences on what type of SA are acceptable)</a:t>
            </a:r>
            <a:endParaRPr lang="it-IT"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Autofit/>
          </a:bodyPr>
          <a:lstStyle/>
          <a:p>
            <a:r>
              <a:rPr lang="it-IT" sz="4400" b="1" u="sng" dirty="0" err="1"/>
              <a:t>IPSec</a:t>
            </a:r>
            <a:br>
              <a:rPr lang="it-IT" sz="1400" dirty="0"/>
            </a:br>
            <a:r>
              <a:rPr lang="it-IT" sz="4400" b="1" dirty="0"/>
              <a:t>ISAKMP +</a:t>
            </a:r>
            <a:r>
              <a:rPr lang="it-IT" sz="1400" dirty="0"/>
              <a:t> </a:t>
            </a:r>
            <a:r>
              <a:rPr lang="it-IT" sz="4400" b="1" dirty="0"/>
              <a:t>IKE</a:t>
            </a:r>
            <a:endParaRPr lang="it-IT" sz="1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a:t>Internet Security </a:t>
            </a:r>
            <a:r>
              <a:rPr lang="it-IT" b="1" dirty="0" err="1"/>
              <a:t>Association</a:t>
            </a:r>
            <a:r>
              <a:rPr lang="it-IT" b="1" dirty="0"/>
              <a:t> and Key Management </a:t>
            </a:r>
            <a:r>
              <a:rPr lang="it-IT" b="1" dirty="0" err="1"/>
              <a:t>Protocol</a:t>
            </a:r>
            <a:endParaRPr lang="it-IT" b="1" dirty="0"/>
          </a:p>
        </p:txBody>
      </p:sp>
      <p:sp>
        <p:nvSpPr>
          <p:cNvPr id="3" name="Segnaposto contenuto 2"/>
          <p:cNvSpPr>
            <a:spLocks noGrp="1"/>
          </p:cNvSpPr>
          <p:nvPr>
            <p:ph idx="1"/>
          </p:nvPr>
        </p:nvSpPr>
        <p:spPr>
          <a:xfrm>
            <a:off x="457200" y="1885952"/>
            <a:ext cx="8229600" cy="4757758"/>
          </a:xfrm>
        </p:spPr>
        <p:txBody>
          <a:bodyPr>
            <a:normAutofit/>
          </a:bodyPr>
          <a:lstStyle/>
          <a:p>
            <a:pPr algn="just"/>
            <a:r>
              <a:rPr lang="it-IT" b="1" dirty="0"/>
              <a:t>ISAKMP </a:t>
            </a:r>
            <a:r>
              <a:rPr lang="it-IT" dirty="0" err="1"/>
              <a:t>protocol</a:t>
            </a:r>
            <a:endParaRPr lang="it-IT" b="1" dirty="0"/>
          </a:p>
          <a:p>
            <a:pPr lvl="1" algn="just"/>
            <a:r>
              <a:rPr lang="en-US" dirty="0"/>
              <a:t>defines procedures and packet formats to</a:t>
            </a:r>
          </a:p>
          <a:p>
            <a:pPr lvl="2" algn="just"/>
            <a:r>
              <a:rPr lang="it-IT" dirty="0" err="1"/>
              <a:t>establish</a:t>
            </a:r>
            <a:r>
              <a:rPr lang="it-IT" dirty="0"/>
              <a:t>, </a:t>
            </a:r>
            <a:r>
              <a:rPr lang="it-IT" dirty="0" err="1"/>
              <a:t>negotiate</a:t>
            </a:r>
            <a:r>
              <a:rPr lang="it-IT" dirty="0"/>
              <a:t>, </a:t>
            </a:r>
            <a:r>
              <a:rPr lang="it-IT" dirty="0" err="1"/>
              <a:t>modify</a:t>
            </a:r>
            <a:r>
              <a:rPr lang="it-IT" dirty="0"/>
              <a:t>, delete the </a:t>
            </a:r>
            <a:r>
              <a:rPr lang="it-IT" i="1" dirty="0"/>
              <a:t>security </a:t>
            </a:r>
            <a:r>
              <a:rPr lang="it-IT" i="1" dirty="0" err="1"/>
              <a:t>associations</a:t>
            </a:r>
            <a:endParaRPr lang="it-IT" i="1" dirty="0"/>
          </a:p>
          <a:p>
            <a:pPr lvl="1" algn="just"/>
            <a:r>
              <a:rPr lang="en-US" dirty="0"/>
              <a:t>defines payloads for exchanging key generation and authentication data</a:t>
            </a:r>
          </a:p>
          <a:p>
            <a:pPr lvl="2" algn="just"/>
            <a:r>
              <a:rPr lang="en-US" dirty="0"/>
              <a:t>it’s independent of the key generation technique, encryption algorithm and authentication mechanism</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Set up </a:t>
            </a:r>
            <a:r>
              <a:rPr lang="it-IT" dirty="0" err="1"/>
              <a:t>Ipsec</a:t>
            </a:r>
            <a:r>
              <a:rPr lang="it-IT" dirty="0"/>
              <a:t> (2) </a:t>
            </a:r>
          </a:p>
        </p:txBody>
      </p:sp>
      <p:sp>
        <p:nvSpPr>
          <p:cNvPr id="3" name="Segnaposto contenuto 2"/>
          <p:cNvSpPr>
            <a:spLocks noGrp="1"/>
          </p:cNvSpPr>
          <p:nvPr>
            <p:ph idx="1"/>
          </p:nvPr>
        </p:nvSpPr>
        <p:spPr/>
        <p:txBody>
          <a:bodyPr>
            <a:normAutofit fontScale="92500" lnSpcReduction="20000"/>
          </a:bodyPr>
          <a:lstStyle/>
          <a:p>
            <a:pPr algn="just"/>
            <a:r>
              <a:rPr lang="en-US" b="1" dirty="0"/>
              <a:t>Tunnel mode </a:t>
            </a:r>
            <a:r>
              <a:rPr lang="en-US" b="1" i="1" dirty="0" err="1"/>
              <a:t>vs</a:t>
            </a:r>
            <a:r>
              <a:rPr lang="en-US" b="1" i="1" dirty="0"/>
              <a:t> </a:t>
            </a:r>
            <a:r>
              <a:rPr lang="en-US" b="1" dirty="0"/>
              <a:t>Transport mode </a:t>
            </a:r>
          </a:p>
          <a:p>
            <a:pPr algn="just">
              <a:buNone/>
            </a:pPr>
            <a:r>
              <a:rPr lang="en-US" dirty="0"/>
              <a:t>	</a:t>
            </a:r>
            <a:r>
              <a:rPr lang="en-US" dirty="0" err="1"/>
              <a:t>IPsec</a:t>
            </a:r>
            <a:r>
              <a:rPr lang="en-US" dirty="0"/>
              <a:t> supports two modes of operation</a:t>
            </a:r>
            <a:r>
              <a:rPr lang="it-IT" dirty="0"/>
              <a:t> </a:t>
            </a:r>
          </a:p>
          <a:p>
            <a:pPr lvl="1" algn="just"/>
            <a:r>
              <a:rPr lang="en-US" b="1" dirty="0"/>
              <a:t>Transport Mode 	</a:t>
            </a:r>
          </a:p>
          <a:p>
            <a:pPr lvl="2" algn="just"/>
            <a:r>
              <a:rPr lang="en-US" dirty="0"/>
              <a:t>provides a secure connection between two endpoints (</a:t>
            </a:r>
            <a:r>
              <a:rPr lang="it-IT" dirty="0" err="1"/>
              <a:t>host-to-host</a:t>
            </a:r>
            <a:r>
              <a:rPr lang="it-IT" dirty="0"/>
              <a:t>)</a:t>
            </a:r>
          </a:p>
          <a:p>
            <a:pPr lvl="2" algn="just"/>
            <a:r>
              <a:rPr lang="en-US" dirty="0"/>
              <a:t>Only the IP’s payload is encrypted and not the header</a:t>
            </a:r>
          </a:p>
          <a:p>
            <a:pPr lvl="2" algn="just"/>
            <a:r>
              <a:rPr lang="it-IT" dirty="0" err="1"/>
              <a:t>Computationally</a:t>
            </a:r>
            <a:r>
              <a:rPr lang="it-IT" dirty="0"/>
              <a:t> </a:t>
            </a:r>
            <a:r>
              <a:rPr lang="it-IT" dirty="0" err="1"/>
              <a:t>lighter</a:t>
            </a:r>
            <a:endParaRPr lang="en-US" dirty="0"/>
          </a:p>
          <a:p>
            <a:pPr lvl="1" algn="just"/>
            <a:r>
              <a:rPr lang="en-US" b="1" dirty="0"/>
              <a:t>Tunnel Mode</a:t>
            </a:r>
          </a:p>
          <a:p>
            <a:pPr lvl="2" algn="just"/>
            <a:r>
              <a:rPr lang="it-IT" dirty="0" err="1"/>
              <a:t>gateway-to-gateway</a:t>
            </a:r>
            <a:r>
              <a:rPr lang="it-IT" dirty="0"/>
              <a:t> connection</a:t>
            </a:r>
          </a:p>
          <a:p>
            <a:pPr lvl="2" algn="just"/>
            <a:r>
              <a:rPr lang="it-IT" dirty="0"/>
              <a:t>the </a:t>
            </a:r>
            <a:r>
              <a:rPr lang="it-IT" dirty="0" err="1"/>
              <a:t>entire</a:t>
            </a:r>
            <a:r>
              <a:rPr lang="it-IT" dirty="0"/>
              <a:t> IP </a:t>
            </a:r>
            <a:r>
              <a:rPr lang="it-IT" dirty="0" err="1"/>
              <a:t>packet</a:t>
            </a:r>
            <a:r>
              <a:rPr lang="it-IT" dirty="0"/>
              <a:t> </a:t>
            </a:r>
            <a:r>
              <a:rPr lang="en-US" dirty="0"/>
              <a:t>is encrypted </a:t>
            </a:r>
            <a:endParaRPr lang="it-IT" dirty="0"/>
          </a:p>
          <a:p>
            <a:pPr lvl="2" algn="just"/>
            <a:r>
              <a:rPr lang="it-IT" dirty="0" err="1"/>
              <a:t>computationally</a:t>
            </a:r>
            <a:r>
              <a:rPr lang="it-IT" dirty="0"/>
              <a:t> </a:t>
            </a:r>
            <a:r>
              <a:rPr lang="it-IT" dirty="0" err="1"/>
              <a:t>expensive</a:t>
            </a:r>
            <a:endParaRPr lang="en-US" dirty="0"/>
          </a:p>
          <a:p>
            <a:pPr lvl="2" algn="just"/>
            <a:r>
              <a:rPr lang="en-US" dirty="0"/>
              <a:t>only the gateway needs support of the </a:t>
            </a:r>
            <a:r>
              <a:rPr lang="en-US" dirty="0" err="1"/>
              <a:t>Ipsec</a:t>
            </a:r>
            <a:r>
              <a:rPr lang="en-US" dirty="0"/>
              <a:t> suite</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message</a:t>
            </a:r>
            <a:endParaRPr lang="it-IT" b="1" dirty="0"/>
          </a:p>
        </p:txBody>
      </p:sp>
      <p:sp>
        <p:nvSpPr>
          <p:cNvPr id="3" name="Segnaposto contenuto 2"/>
          <p:cNvSpPr>
            <a:spLocks noGrp="1"/>
          </p:cNvSpPr>
          <p:nvPr>
            <p:ph idx="1"/>
          </p:nvPr>
        </p:nvSpPr>
        <p:spPr>
          <a:xfrm>
            <a:off x="457200" y="1974871"/>
            <a:ext cx="8229600" cy="4525963"/>
          </a:xfrm>
        </p:spPr>
        <p:txBody>
          <a:bodyPr/>
          <a:lstStyle/>
          <a:p>
            <a:pPr algn="just"/>
            <a:r>
              <a:rPr lang="en-US" dirty="0"/>
              <a:t>An ISAKMP message consists of:</a:t>
            </a:r>
            <a:endParaRPr lang="it-IT" dirty="0"/>
          </a:p>
          <a:p>
            <a:pPr lvl="1" algn="just"/>
            <a:r>
              <a:rPr lang="it-IT" dirty="0" err="1"/>
              <a:t>Header</a:t>
            </a:r>
            <a:r>
              <a:rPr lang="it-IT" dirty="0"/>
              <a:t> + </a:t>
            </a:r>
            <a:r>
              <a:rPr lang="it-IT" dirty="0" err="1"/>
              <a:t>one</a:t>
            </a:r>
            <a:r>
              <a:rPr lang="it-IT" dirty="0"/>
              <a:t> or more </a:t>
            </a:r>
            <a:r>
              <a:rPr lang="it-IT" dirty="0" err="1"/>
              <a:t>payloads</a:t>
            </a:r>
            <a:r>
              <a:rPr lang="it-IT" dirty="0"/>
              <a:t> </a:t>
            </a:r>
          </a:p>
          <a:p>
            <a:pPr lvl="1" algn="just">
              <a:buNone/>
            </a:pPr>
            <a:endParaRPr lang="it-IT" dirty="0"/>
          </a:p>
          <a:p>
            <a:pPr algn="just"/>
            <a:r>
              <a:rPr lang="en-US" dirty="0"/>
              <a:t>Transported in a transport protocol</a:t>
            </a:r>
          </a:p>
          <a:p>
            <a:pPr lvl="1" algn="just"/>
            <a:r>
              <a:rPr lang="en-US" dirty="0"/>
              <a:t>specifications require support for UDP</a:t>
            </a:r>
            <a:endParaRPr lang="it-IT"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a:t>Header</a:t>
            </a:r>
            <a:r>
              <a:rPr lang="it-IT" b="1" dirty="0"/>
              <a:t> ISAKMP</a:t>
            </a:r>
          </a:p>
        </p:txBody>
      </p:sp>
      <p:sp>
        <p:nvSpPr>
          <p:cNvPr id="8" name="Segnaposto contenuto 7"/>
          <p:cNvSpPr>
            <a:spLocks noGrp="1"/>
          </p:cNvSpPr>
          <p:nvPr>
            <p:ph sz="half" idx="1"/>
          </p:nvPr>
        </p:nvSpPr>
        <p:spPr>
          <a:xfrm>
            <a:off x="4576762" y="1571612"/>
            <a:ext cx="4352956" cy="5000660"/>
          </a:xfrm>
        </p:spPr>
        <p:txBody>
          <a:bodyPr>
            <a:normAutofit fontScale="47500" lnSpcReduction="20000"/>
          </a:bodyPr>
          <a:lstStyle/>
          <a:p>
            <a:pPr algn="just"/>
            <a:r>
              <a:rPr lang="it-IT" sz="3300" b="1" dirty="0" err="1"/>
              <a:t>Initiator</a:t>
            </a:r>
            <a:r>
              <a:rPr lang="it-IT" sz="3300" b="1" dirty="0"/>
              <a:t> Cookie (64 bit): </a:t>
            </a:r>
            <a:r>
              <a:rPr lang="en-US" sz="3300" dirty="0"/>
              <a:t> Cookie of entity that initiated SA establishment, SA notification, or SA deletion. (used to prevent DOS attacks)</a:t>
            </a:r>
            <a:endParaRPr lang="it-IT" sz="3300" dirty="0"/>
          </a:p>
          <a:p>
            <a:pPr algn="just"/>
            <a:r>
              <a:rPr lang="it-IT" sz="3300" b="1" dirty="0" err="1"/>
              <a:t>Responder</a:t>
            </a:r>
            <a:r>
              <a:rPr lang="it-IT" sz="3300" b="1" dirty="0"/>
              <a:t> Cookie (64 bit): </a:t>
            </a:r>
            <a:r>
              <a:rPr lang="en-US" sz="3300" dirty="0"/>
              <a:t>Cookie of responding entity; null in first message from initiator</a:t>
            </a:r>
            <a:endParaRPr lang="it-IT" sz="3300" dirty="0"/>
          </a:p>
          <a:p>
            <a:pPr algn="just"/>
            <a:r>
              <a:rPr lang="it-IT" sz="3300" b="1" dirty="0" err="1"/>
              <a:t>Next</a:t>
            </a:r>
            <a:r>
              <a:rPr lang="it-IT" sz="3300" b="1" dirty="0"/>
              <a:t> </a:t>
            </a:r>
            <a:r>
              <a:rPr lang="it-IT" sz="3300" b="1" dirty="0" err="1"/>
              <a:t>Payload</a:t>
            </a:r>
            <a:r>
              <a:rPr lang="it-IT" sz="3300" b="1" dirty="0"/>
              <a:t> (8 bit): </a:t>
            </a:r>
            <a:r>
              <a:rPr lang="en-US" sz="3300" dirty="0"/>
              <a:t> Indicates the type of the first payload in the message; payloads are discussed in the next subsection</a:t>
            </a:r>
            <a:endParaRPr lang="it-IT" sz="3300" dirty="0"/>
          </a:p>
          <a:p>
            <a:pPr algn="just"/>
            <a:r>
              <a:rPr lang="it-IT" sz="3300" b="1" dirty="0" err="1"/>
              <a:t>MajorVersion</a:t>
            </a:r>
            <a:r>
              <a:rPr lang="it-IT" sz="3300" b="1" dirty="0"/>
              <a:t> (4 bit): </a:t>
            </a:r>
            <a:r>
              <a:rPr lang="en-US" sz="3300" dirty="0"/>
              <a:t>Indicates major version of ISAKMP in use</a:t>
            </a:r>
            <a:endParaRPr lang="it-IT" sz="3300" dirty="0"/>
          </a:p>
          <a:p>
            <a:pPr algn="just"/>
            <a:r>
              <a:rPr lang="it-IT" sz="3300" b="1" dirty="0" err="1"/>
              <a:t>MinorVersion</a:t>
            </a:r>
            <a:r>
              <a:rPr lang="it-IT" sz="3300" b="1" dirty="0"/>
              <a:t> (4 bit): </a:t>
            </a:r>
            <a:r>
              <a:rPr lang="en-US" sz="3300" dirty="0"/>
              <a:t>Indicates minor ISAKMP version in use.</a:t>
            </a:r>
            <a:endParaRPr lang="it-IT" sz="3300" b="1" dirty="0"/>
          </a:p>
          <a:p>
            <a:pPr algn="just"/>
            <a:r>
              <a:rPr lang="it-IT" sz="3300" b="1" dirty="0"/>
              <a:t>Exchange </a:t>
            </a:r>
            <a:r>
              <a:rPr lang="it-IT" sz="3300" b="1" dirty="0" err="1"/>
              <a:t>Type</a:t>
            </a:r>
            <a:r>
              <a:rPr lang="it-IT" sz="3300" b="1" dirty="0"/>
              <a:t> (8 bit): </a:t>
            </a:r>
            <a:r>
              <a:rPr lang="en-US" sz="3300" dirty="0"/>
              <a:t>Indicates the type of exchange</a:t>
            </a:r>
            <a:endParaRPr lang="it-IT" sz="3300" dirty="0"/>
          </a:p>
          <a:p>
            <a:pPr algn="just"/>
            <a:r>
              <a:rPr lang="it-IT" sz="3300" b="1" dirty="0" err="1"/>
              <a:t>Flag</a:t>
            </a:r>
            <a:r>
              <a:rPr lang="it-IT" sz="3300" b="1" dirty="0"/>
              <a:t> (8 bit): </a:t>
            </a:r>
            <a:r>
              <a:rPr lang="en-US" sz="3300" dirty="0"/>
              <a:t>Indicates specific options set for this ISAKMP exchange</a:t>
            </a:r>
            <a:endParaRPr lang="it-IT" sz="3300" dirty="0"/>
          </a:p>
          <a:p>
            <a:pPr algn="just"/>
            <a:r>
              <a:rPr lang="it-IT" sz="3300" b="1" dirty="0" err="1"/>
              <a:t>Message</a:t>
            </a:r>
            <a:r>
              <a:rPr lang="it-IT" sz="3300" b="1" dirty="0"/>
              <a:t> ID (32 bit): </a:t>
            </a:r>
            <a:r>
              <a:rPr lang="en-US" sz="3300" dirty="0"/>
              <a:t> Unique ID for this message</a:t>
            </a:r>
            <a:endParaRPr lang="it-IT" sz="3300" dirty="0"/>
          </a:p>
          <a:p>
            <a:pPr algn="just"/>
            <a:r>
              <a:rPr lang="it-IT" sz="3300" b="1" dirty="0" err="1"/>
              <a:t>Length</a:t>
            </a:r>
            <a:r>
              <a:rPr lang="it-IT" sz="3300" b="1" dirty="0"/>
              <a:t> (32 bit): </a:t>
            </a:r>
            <a:r>
              <a:rPr lang="en-US" sz="3300" dirty="0"/>
              <a:t> Length of total message in octets</a:t>
            </a:r>
            <a:endParaRPr lang="it-IT" dirty="0"/>
          </a:p>
          <a:p>
            <a:endParaRPr lang="it-IT" dirty="0"/>
          </a:p>
        </p:txBody>
      </p:sp>
      <p:pic>
        <p:nvPicPr>
          <p:cNvPr id="1029" name="Picture 5"/>
          <p:cNvPicPr>
            <a:picLocks noChangeAspect="1" noChangeArrowheads="1"/>
          </p:cNvPicPr>
          <p:nvPr/>
        </p:nvPicPr>
        <p:blipFill>
          <a:blip r:embed="rId3" cstate="print"/>
          <a:srcRect/>
          <a:stretch>
            <a:fillRect/>
          </a:stretch>
        </p:blipFill>
        <p:spPr bwMode="auto">
          <a:xfrm>
            <a:off x="142844" y="1214422"/>
            <a:ext cx="4419600" cy="318135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285720" y="4959976"/>
            <a:ext cx="4095750" cy="1076325"/>
          </a:xfrm>
          <a:prstGeom prst="rect">
            <a:avLst/>
          </a:prstGeom>
          <a:noFill/>
          <a:ln w="9525">
            <a:noFill/>
            <a:miter lim="800000"/>
            <a:headEnd/>
            <a:tailEnd/>
          </a:ln>
        </p:spPr>
      </p:pic>
      <p:sp>
        <p:nvSpPr>
          <p:cNvPr id="13" name="Rettangolo 12"/>
          <p:cNvSpPr/>
          <p:nvPr/>
        </p:nvSpPr>
        <p:spPr>
          <a:xfrm>
            <a:off x="357158" y="5876528"/>
            <a:ext cx="3857652" cy="338554"/>
          </a:xfrm>
          <a:prstGeom prst="rect">
            <a:avLst/>
          </a:prstGeom>
        </p:spPr>
        <p:txBody>
          <a:bodyPr wrap="square">
            <a:spAutoFit/>
          </a:bodyPr>
          <a:lstStyle/>
          <a:p>
            <a:pPr algn="ctr"/>
            <a:r>
              <a:rPr lang="it-IT" sz="1600" i="1" dirty="0" err="1"/>
              <a:t>Generic</a:t>
            </a:r>
            <a:r>
              <a:rPr lang="it-IT" sz="1600" i="1" dirty="0"/>
              <a:t> </a:t>
            </a:r>
            <a:r>
              <a:rPr lang="it-IT" sz="1600" i="1" dirty="0" err="1"/>
              <a:t>payload</a:t>
            </a:r>
            <a:r>
              <a:rPr lang="it-IT" sz="1600" i="1" dirty="0"/>
              <a:t> </a:t>
            </a:r>
            <a:r>
              <a:rPr lang="it-IT" sz="1600" i="1" dirty="0" err="1"/>
              <a:t>header</a:t>
            </a:r>
            <a:endParaRPr lang="it-IT" sz="1600" i="1" dirty="0"/>
          </a:p>
        </p:txBody>
      </p:sp>
      <p:sp>
        <p:nvSpPr>
          <p:cNvPr id="10" name="Rettangolo 9"/>
          <p:cNvSpPr/>
          <p:nvPr/>
        </p:nvSpPr>
        <p:spPr>
          <a:xfrm>
            <a:off x="357158" y="4233454"/>
            <a:ext cx="3929090" cy="338554"/>
          </a:xfrm>
          <a:prstGeom prst="rect">
            <a:avLst/>
          </a:prstGeom>
        </p:spPr>
        <p:txBody>
          <a:bodyPr wrap="square">
            <a:spAutoFit/>
          </a:bodyPr>
          <a:lstStyle/>
          <a:p>
            <a:pPr algn="ctr"/>
            <a:r>
              <a:rPr lang="it-IT" sz="1600" i="1" dirty="0"/>
              <a:t>ISAKMP </a:t>
            </a:r>
            <a:r>
              <a:rPr lang="it-IT" sz="1600" i="1" dirty="0" err="1"/>
              <a:t>Header</a:t>
            </a:r>
            <a:endParaRPr lang="it-IT" sz="1600"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a:t>Payload</a:t>
            </a:r>
            <a:r>
              <a:rPr lang="it-IT" b="1" dirty="0"/>
              <a:t> ISAKMP</a:t>
            </a:r>
          </a:p>
        </p:txBody>
      </p:sp>
      <p:sp>
        <p:nvSpPr>
          <p:cNvPr id="8" name="Segnaposto contenuto 7"/>
          <p:cNvSpPr>
            <a:spLocks noGrp="1"/>
          </p:cNvSpPr>
          <p:nvPr>
            <p:ph sz="half" idx="1"/>
          </p:nvPr>
        </p:nvSpPr>
        <p:spPr>
          <a:xfrm>
            <a:off x="4572000" y="2583886"/>
            <a:ext cx="4352956" cy="1916684"/>
          </a:xfrm>
        </p:spPr>
        <p:txBody>
          <a:bodyPr>
            <a:normAutofit fontScale="55000" lnSpcReduction="20000"/>
          </a:bodyPr>
          <a:lstStyle/>
          <a:p>
            <a:pPr algn="just"/>
            <a:r>
              <a:rPr lang="it-IT" sz="3600" b="1" dirty="0" err="1"/>
              <a:t>Next</a:t>
            </a:r>
            <a:r>
              <a:rPr lang="it-IT" sz="3600" b="1" dirty="0"/>
              <a:t> </a:t>
            </a:r>
            <a:r>
              <a:rPr lang="it-IT" sz="3600" b="1" dirty="0" err="1"/>
              <a:t>Payload</a:t>
            </a:r>
            <a:r>
              <a:rPr lang="it-IT" sz="3600" b="1" dirty="0"/>
              <a:t> (8 bit): </a:t>
            </a:r>
            <a:r>
              <a:rPr lang="en-US" sz="3600" dirty="0"/>
              <a:t>has a value of 0 if this is the last payload in the message; otherwise its value is the type of the next payload</a:t>
            </a:r>
            <a:endParaRPr lang="it-IT" sz="3600" dirty="0"/>
          </a:p>
          <a:p>
            <a:pPr algn="just"/>
            <a:r>
              <a:rPr lang="it-IT" sz="3600" b="1" dirty="0" err="1"/>
              <a:t>Payload</a:t>
            </a:r>
            <a:r>
              <a:rPr lang="it-IT" sz="3600" b="1" dirty="0"/>
              <a:t> </a:t>
            </a:r>
            <a:r>
              <a:rPr lang="it-IT" sz="3600" b="1" dirty="0" err="1"/>
              <a:t>length</a:t>
            </a:r>
            <a:r>
              <a:rPr lang="it-IT" sz="3600" b="1" dirty="0"/>
              <a:t> (8 bit): </a:t>
            </a:r>
            <a:r>
              <a:rPr lang="en-US" sz="3600" dirty="0"/>
              <a:t>indicates the length in octets of this payload</a:t>
            </a:r>
            <a:endParaRPr lang="it-IT" sz="3600" dirty="0"/>
          </a:p>
          <a:p>
            <a:endParaRPr lang="it-IT" dirty="0"/>
          </a:p>
        </p:txBody>
      </p:sp>
      <p:pic>
        <p:nvPicPr>
          <p:cNvPr id="1030" name="Picture 6"/>
          <p:cNvPicPr>
            <a:picLocks noChangeAspect="1" noChangeArrowheads="1"/>
          </p:cNvPicPr>
          <p:nvPr/>
        </p:nvPicPr>
        <p:blipFill>
          <a:blip r:embed="rId3" cstate="print"/>
          <a:srcRect/>
          <a:stretch>
            <a:fillRect/>
          </a:stretch>
        </p:blipFill>
        <p:spPr bwMode="auto">
          <a:xfrm>
            <a:off x="357158" y="2845354"/>
            <a:ext cx="4095750" cy="1076325"/>
          </a:xfrm>
          <a:prstGeom prst="rect">
            <a:avLst/>
          </a:prstGeom>
          <a:noFill/>
          <a:ln w="9525">
            <a:noFill/>
            <a:miter lim="800000"/>
            <a:headEnd/>
            <a:tailEnd/>
          </a:ln>
        </p:spPr>
      </p:pic>
      <p:sp>
        <p:nvSpPr>
          <p:cNvPr id="13" name="Rettangolo 12"/>
          <p:cNvSpPr/>
          <p:nvPr/>
        </p:nvSpPr>
        <p:spPr>
          <a:xfrm>
            <a:off x="285720" y="3988362"/>
            <a:ext cx="4143404" cy="369332"/>
          </a:xfrm>
          <a:prstGeom prst="rect">
            <a:avLst/>
          </a:prstGeom>
        </p:spPr>
        <p:txBody>
          <a:bodyPr wrap="square">
            <a:spAutoFit/>
          </a:bodyPr>
          <a:lstStyle/>
          <a:p>
            <a:pPr algn="ctr"/>
            <a:r>
              <a:rPr lang="it-IT" i="1" dirty="0" err="1"/>
              <a:t>Generic</a:t>
            </a:r>
            <a:r>
              <a:rPr lang="it-IT" i="1" dirty="0"/>
              <a:t> </a:t>
            </a:r>
            <a:r>
              <a:rPr lang="it-IT" i="1" dirty="0" err="1"/>
              <a:t>payload</a:t>
            </a:r>
            <a:r>
              <a:rPr lang="it-IT" i="1" dirty="0"/>
              <a:t> </a:t>
            </a:r>
            <a:r>
              <a:rPr lang="it-IT" i="1" dirty="0" err="1"/>
              <a:t>header</a:t>
            </a:r>
            <a:endParaRPr lang="it-IT" i="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ISAKMP </a:t>
            </a:r>
            <a:r>
              <a:rPr lang="it-IT" b="1" dirty="0" err="1"/>
              <a:t>Payload</a:t>
            </a:r>
            <a:r>
              <a:rPr lang="it-IT" b="1" dirty="0"/>
              <a:t> </a:t>
            </a:r>
            <a:r>
              <a:rPr lang="it-IT" b="1" dirty="0" err="1"/>
              <a:t>Types</a:t>
            </a:r>
            <a:r>
              <a:rPr lang="it-IT" b="1" dirty="0"/>
              <a:t> (1)</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777302536"/>
              </p:ext>
            </p:extLst>
          </p:nvPr>
        </p:nvGraphicFramePr>
        <p:xfrm>
          <a:off x="428596" y="1428736"/>
          <a:ext cx="8229600" cy="4446562"/>
        </p:xfrm>
        <a:graphic>
          <a:graphicData uri="http://schemas.openxmlformats.org/drawingml/2006/table">
            <a:tbl>
              <a:tblPr firstRow="1" bandRow="1">
                <a:tableStyleId>{93296810-A885-4BE3-A3E7-6D5BEEA58F35}</a:tableStyleId>
              </a:tblPr>
              <a:tblGrid>
                <a:gridCol w="1643074">
                  <a:extLst>
                    <a:ext uri="{9D8B030D-6E8A-4147-A177-3AD203B41FA5}">
                      <a16:colId xmlns:a16="http://schemas.microsoft.com/office/drawing/2014/main" val="20000"/>
                    </a:ext>
                  </a:extLst>
                </a:gridCol>
                <a:gridCol w="1757346">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48673">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1114436">
                <a:tc>
                  <a:txBody>
                    <a:bodyPr/>
                    <a:lstStyle/>
                    <a:p>
                      <a:r>
                        <a:rPr lang="it-IT" sz="1600" b="1" dirty="0"/>
                        <a:t>SA</a:t>
                      </a:r>
                      <a:br>
                        <a:rPr lang="it-IT" sz="1600" b="1" dirty="0"/>
                      </a:br>
                      <a:r>
                        <a:rPr lang="it-IT" sz="1600" b="1" dirty="0"/>
                        <a:t>(Security </a:t>
                      </a:r>
                      <a:r>
                        <a:rPr lang="it-IT" sz="1600" b="1" dirty="0" err="1"/>
                        <a:t>Association</a:t>
                      </a:r>
                      <a:r>
                        <a:rPr lang="it-IT" sz="1600" b="1" dirty="0"/>
                        <a:t>)</a:t>
                      </a:r>
                    </a:p>
                  </a:txBody>
                  <a:tcPr/>
                </a:tc>
                <a:tc>
                  <a:txBody>
                    <a:bodyPr/>
                    <a:lstStyle/>
                    <a:p>
                      <a:pPr algn="l"/>
                      <a:r>
                        <a:rPr lang="it-IT" sz="1600" dirty="0"/>
                        <a:t>Domain </a:t>
                      </a:r>
                      <a:r>
                        <a:rPr lang="it-IT" sz="1600" dirty="0" err="1"/>
                        <a:t>of</a:t>
                      </a:r>
                      <a:r>
                        <a:rPr lang="it-IT" sz="1600" dirty="0"/>
                        <a:t> </a:t>
                      </a:r>
                      <a:r>
                        <a:rPr lang="it-IT" sz="1600" dirty="0" err="1"/>
                        <a:t>interpretation</a:t>
                      </a:r>
                      <a:r>
                        <a:rPr lang="it-IT" sz="1600" dirty="0"/>
                        <a:t>, situation</a:t>
                      </a:r>
                    </a:p>
                  </a:txBody>
                  <a:tcPr/>
                </a:tc>
                <a:tc>
                  <a:txBody>
                    <a:bodyPr/>
                    <a:lstStyle/>
                    <a:p>
                      <a:pPr algn="just"/>
                      <a:r>
                        <a:rPr lang="en-US" sz="1600" b="0" i="0" kern="1200" dirty="0">
                          <a:solidFill>
                            <a:schemeClr val="dk1"/>
                          </a:solidFill>
                          <a:latin typeface="+mn-lt"/>
                          <a:ea typeface="+mn-ea"/>
                          <a:cs typeface="+mn-cs"/>
                        </a:rPr>
                        <a:t>Used to negotiate security attributes and indicate the </a:t>
                      </a:r>
                      <a:r>
                        <a:rPr lang="it-IT" sz="1600" dirty="0"/>
                        <a:t>Domain </a:t>
                      </a:r>
                      <a:r>
                        <a:rPr lang="it-IT" sz="1600" dirty="0" err="1"/>
                        <a:t>of</a:t>
                      </a:r>
                      <a:r>
                        <a:rPr lang="it-IT" sz="1600" dirty="0"/>
                        <a:t> </a:t>
                      </a:r>
                      <a:r>
                        <a:rPr lang="it-IT" sz="1600" dirty="0" err="1"/>
                        <a:t>interpretation</a:t>
                      </a:r>
                      <a:r>
                        <a:rPr lang="it-IT" sz="1600" baseline="0" dirty="0"/>
                        <a:t> </a:t>
                      </a:r>
                      <a:r>
                        <a:rPr lang="en-US" sz="1600" b="0" i="0" kern="1200" dirty="0">
                          <a:solidFill>
                            <a:schemeClr val="dk1"/>
                          </a:solidFill>
                          <a:latin typeface="+mn-lt"/>
                          <a:ea typeface="+mn-ea"/>
                          <a:cs typeface="+mn-cs"/>
                        </a:rPr>
                        <a:t>and Situation under which negotiation is taking place.</a:t>
                      </a:r>
                      <a:endParaRPr lang="it-IT" sz="1600" dirty="0"/>
                    </a:p>
                  </a:txBody>
                  <a:tcPr/>
                </a:tc>
                <a:extLst>
                  <a:ext uri="{0D108BD9-81ED-4DB2-BD59-A6C34878D82A}">
                    <a16:rowId xmlns:a16="http://schemas.microsoft.com/office/drawing/2014/main" val="10001"/>
                  </a:ext>
                </a:extLst>
              </a:tr>
              <a:tr h="1214446">
                <a:tc>
                  <a:txBody>
                    <a:bodyPr/>
                    <a:lstStyle/>
                    <a:p>
                      <a:r>
                        <a:rPr lang="it-IT" sz="1600" b="1" dirty="0"/>
                        <a:t>P</a:t>
                      </a:r>
                      <a:br>
                        <a:rPr lang="it-IT" sz="1600" b="1" dirty="0"/>
                      </a:br>
                      <a:r>
                        <a:rPr lang="it-IT" sz="1600" b="1" dirty="0"/>
                        <a:t>(</a:t>
                      </a:r>
                      <a:r>
                        <a:rPr lang="it-IT" sz="1600" b="1" dirty="0" err="1"/>
                        <a:t>Proposal</a:t>
                      </a:r>
                      <a:r>
                        <a:rPr lang="it-IT" sz="1600" b="1" dirty="0"/>
                        <a:t>)</a:t>
                      </a:r>
                    </a:p>
                  </a:txBody>
                  <a:tcPr/>
                </a:tc>
                <a:tc>
                  <a:txBody>
                    <a:bodyPr/>
                    <a:lstStyle/>
                    <a:p>
                      <a:pPr algn="l"/>
                      <a:r>
                        <a:rPr lang="it-IT" sz="1600" dirty="0" err="1"/>
                        <a:t>Proposal</a:t>
                      </a:r>
                      <a:r>
                        <a:rPr lang="it-IT" sz="1600" dirty="0"/>
                        <a:t> #, </a:t>
                      </a:r>
                      <a:r>
                        <a:rPr lang="it-IT" sz="1600" dirty="0" err="1"/>
                        <a:t>Protocol-ID</a:t>
                      </a:r>
                      <a:r>
                        <a:rPr lang="it-IT" sz="1600" dirty="0"/>
                        <a:t>, SPI </a:t>
                      </a:r>
                      <a:r>
                        <a:rPr lang="it-IT" sz="1600" dirty="0" err="1"/>
                        <a:t>Size</a:t>
                      </a:r>
                      <a:r>
                        <a:rPr lang="it-IT" sz="1600" dirty="0"/>
                        <a:t>, # </a:t>
                      </a:r>
                      <a:r>
                        <a:rPr lang="it-IT" sz="1600" dirty="0" err="1"/>
                        <a:t>of</a:t>
                      </a:r>
                      <a:r>
                        <a:rPr lang="it-IT" sz="1600" dirty="0"/>
                        <a:t> </a:t>
                      </a:r>
                      <a:r>
                        <a:rPr lang="it-IT" sz="1600" dirty="0" err="1"/>
                        <a:t>Transforms</a:t>
                      </a:r>
                      <a:r>
                        <a:rPr lang="it-IT" sz="1600" dirty="0"/>
                        <a:t>, SPI</a:t>
                      </a:r>
                    </a:p>
                  </a:txBody>
                  <a:tcPr/>
                </a:tc>
                <a:tc>
                  <a:txBody>
                    <a:bodyPr/>
                    <a:lstStyle/>
                    <a:p>
                      <a:pPr algn="just"/>
                      <a:r>
                        <a:rPr lang="en-US" sz="1600" b="0" i="0" kern="1200" dirty="0">
                          <a:solidFill>
                            <a:schemeClr val="dk1"/>
                          </a:solidFill>
                          <a:latin typeface="+mn-lt"/>
                          <a:ea typeface="+mn-ea"/>
                          <a:cs typeface="+mn-cs"/>
                        </a:rPr>
                        <a:t>Used during SA negotiation; indicates protocol to be used and number of transforms.</a:t>
                      </a:r>
                    </a:p>
                    <a:p>
                      <a:pPr algn="just"/>
                      <a:r>
                        <a:rPr lang="it-IT" sz="1600" baseline="0" dirty="0"/>
                        <a:t>(</a:t>
                      </a:r>
                      <a:r>
                        <a:rPr lang="it-IT" sz="1600" baseline="0" dirty="0" err="1"/>
                        <a:t>transform</a:t>
                      </a:r>
                      <a:r>
                        <a:rPr lang="it-IT" sz="1600" baseline="0" dirty="0"/>
                        <a:t> = data processing </a:t>
                      </a:r>
                      <a:r>
                        <a:rPr lang="it-IT" sz="1600" baseline="0" dirty="0" err="1"/>
                        <a:t>algorithm</a:t>
                      </a:r>
                      <a:r>
                        <a:rPr lang="it-IT" sz="1600" baseline="0" dirty="0"/>
                        <a:t>, e.g. hmac-md5, </a:t>
                      </a:r>
                      <a:r>
                        <a:rPr lang="it-IT" sz="1600" baseline="0" dirty="0" err="1"/>
                        <a:t>etc</a:t>
                      </a:r>
                      <a:r>
                        <a:rPr lang="it-IT" sz="1600" baseline="0" dirty="0"/>
                        <a:t>…)</a:t>
                      </a:r>
                      <a:endParaRPr lang="it-IT" sz="1600" dirty="0"/>
                    </a:p>
                  </a:txBody>
                  <a:tcPr/>
                </a:tc>
                <a:extLst>
                  <a:ext uri="{0D108BD9-81ED-4DB2-BD59-A6C34878D82A}">
                    <a16:rowId xmlns:a16="http://schemas.microsoft.com/office/drawing/2014/main" val="10002"/>
                  </a:ext>
                </a:extLst>
              </a:tr>
              <a:tr h="1721440">
                <a:tc>
                  <a:txBody>
                    <a:bodyPr/>
                    <a:lstStyle/>
                    <a:p>
                      <a:r>
                        <a:rPr lang="it-IT" sz="1600" b="1" dirty="0"/>
                        <a:t>T</a:t>
                      </a:r>
                      <a:br>
                        <a:rPr lang="it-IT" sz="1600" b="1" dirty="0"/>
                      </a:br>
                      <a:r>
                        <a:rPr lang="it-IT" sz="1600" b="1" dirty="0"/>
                        <a:t>(</a:t>
                      </a:r>
                      <a:r>
                        <a:rPr lang="it-IT" sz="1600" b="1" dirty="0" err="1"/>
                        <a:t>Transform</a:t>
                      </a:r>
                      <a:r>
                        <a:rPr lang="it-IT" sz="1600" b="1" dirty="0"/>
                        <a:t>)</a:t>
                      </a:r>
                    </a:p>
                  </a:txBody>
                  <a:tcPr/>
                </a:tc>
                <a:tc>
                  <a:txBody>
                    <a:bodyPr/>
                    <a:lstStyle/>
                    <a:p>
                      <a:pPr algn="l"/>
                      <a:r>
                        <a:rPr lang="it-IT" sz="1600" dirty="0" err="1"/>
                        <a:t>Transform</a:t>
                      </a:r>
                      <a:r>
                        <a:rPr lang="it-IT" sz="1600" dirty="0"/>
                        <a:t> #, </a:t>
                      </a:r>
                      <a:r>
                        <a:rPr lang="it-IT" sz="1600" dirty="0" err="1"/>
                        <a:t>Transform-ID</a:t>
                      </a:r>
                      <a:r>
                        <a:rPr lang="it-IT" sz="1600" dirty="0"/>
                        <a:t>, SA </a:t>
                      </a:r>
                      <a:r>
                        <a:rPr lang="it-IT" sz="1600" dirty="0" err="1"/>
                        <a:t>Attributes</a:t>
                      </a:r>
                      <a:endParaRPr lang="it-IT" sz="1600" dirty="0"/>
                    </a:p>
                  </a:txBody>
                  <a:tcPr/>
                </a:tc>
                <a:tc>
                  <a:txBody>
                    <a:bodyPr/>
                    <a:lstStyle/>
                    <a:p>
                      <a:pPr algn="just"/>
                      <a:r>
                        <a:rPr lang="en-US" sz="1600" b="0" i="0" kern="1200" dirty="0">
                          <a:solidFill>
                            <a:schemeClr val="dk1"/>
                          </a:solidFill>
                          <a:latin typeface="+mn-lt"/>
                          <a:ea typeface="+mn-ea"/>
                          <a:cs typeface="+mn-cs"/>
                        </a:rPr>
                        <a:t>Used during SA negotiation; indicates transform and related SA attributes</a:t>
                      </a:r>
                      <a:endParaRPr lang="it-IT"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Payload</a:t>
            </a:r>
            <a:r>
              <a:rPr lang="it-IT" b="1" dirty="0"/>
              <a:t> </a:t>
            </a:r>
            <a:r>
              <a:rPr lang="it-IT" b="1" dirty="0" err="1"/>
              <a:t>Types</a:t>
            </a:r>
            <a:r>
              <a:rPr lang="it-IT" b="1" dirty="0"/>
              <a:t> (2)</a:t>
            </a:r>
          </a:p>
        </p:txBody>
      </p:sp>
      <p:graphicFrame>
        <p:nvGraphicFramePr>
          <p:cNvPr id="4" name="Segnaposto contenuto 3"/>
          <p:cNvGraphicFramePr>
            <a:graphicFrameLocks noGrp="1"/>
          </p:cNvGraphicFramePr>
          <p:nvPr>
            <p:ph idx="1"/>
          </p:nvPr>
        </p:nvGraphicFramePr>
        <p:xfrm>
          <a:off x="428596" y="1428736"/>
          <a:ext cx="8229600" cy="4610481"/>
        </p:xfrm>
        <a:graphic>
          <a:graphicData uri="http://schemas.openxmlformats.org/drawingml/2006/table">
            <a:tbl>
              <a:tblPr firstRow="1" bandRow="1">
                <a:tableStyleId>{93296810-A885-4BE3-A3E7-6D5BEEA58F35}</a:tableStyleId>
              </a:tblPr>
              <a:tblGrid>
                <a:gridCol w="1643074">
                  <a:extLst>
                    <a:ext uri="{9D8B030D-6E8A-4147-A177-3AD203B41FA5}">
                      <a16:colId xmlns:a16="http://schemas.microsoft.com/office/drawing/2014/main" val="20000"/>
                    </a:ext>
                  </a:extLst>
                </a:gridCol>
                <a:gridCol w="1757346">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26179">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587121">
                <a:tc>
                  <a:txBody>
                    <a:bodyPr/>
                    <a:lstStyle/>
                    <a:p>
                      <a:r>
                        <a:rPr lang="it-IT" sz="1600" b="1" dirty="0"/>
                        <a:t>KE</a:t>
                      </a:r>
                      <a:br>
                        <a:rPr lang="it-IT" sz="1600" b="1" dirty="0"/>
                      </a:br>
                      <a:r>
                        <a:rPr lang="it-IT" sz="1600" b="1" dirty="0"/>
                        <a:t>(Key Exchange)</a:t>
                      </a:r>
                    </a:p>
                  </a:txBody>
                  <a:tcPr/>
                </a:tc>
                <a:tc>
                  <a:txBody>
                    <a:bodyPr/>
                    <a:lstStyle/>
                    <a:p>
                      <a:pPr algn="l"/>
                      <a:r>
                        <a:rPr lang="it-IT" sz="1600" dirty="0"/>
                        <a:t>Key Exchange data</a:t>
                      </a:r>
                    </a:p>
                  </a:txBody>
                  <a:tcPr/>
                </a:tc>
                <a:tc>
                  <a:txBody>
                    <a:bodyPr/>
                    <a:lstStyle/>
                    <a:p>
                      <a:pPr algn="just"/>
                      <a:r>
                        <a:rPr lang="en-US" sz="1600" dirty="0"/>
                        <a:t>Supports a variety of key exchange techniques.</a:t>
                      </a:r>
                      <a:endParaRPr lang="it-IT" sz="1600" dirty="0"/>
                    </a:p>
                  </a:txBody>
                  <a:tcPr/>
                </a:tc>
                <a:extLst>
                  <a:ext uri="{0D108BD9-81ED-4DB2-BD59-A6C34878D82A}">
                    <a16:rowId xmlns:a16="http://schemas.microsoft.com/office/drawing/2014/main" val="10001"/>
                  </a:ext>
                </a:extLst>
              </a:tr>
              <a:tr h="500141">
                <a:tc>
                  <a:txBody>
                    <a:bodyPr/>
                    <a:lstStyle/>
                    <a:p>
                      <a:r>
                        <a:rPr lang="it-IT" sz="1600" b="1" dirty="0"/>
                        <a:t>ID</a:t>
                      </a:r>
                      <a:br>
                        <a:rPr lang="it-IT" sz="1600" b="1" dirty="0"/>
                      </a:br>
                      <a:r>
                        <a:rPr lang="it-IT" sz="1600" b="1" dirty="0"/>
                        <a:t>(</a:t>
                      </a:r>
                      <a:r>
                        <a:rPr lang="it-IT" sz="1600" b="1" dirty="0" err="1"/>
                        <a:t>Identification</a:t>
                      </a:r>
                      <a:r>
                        <a:rPr lang="it-IT" sz="1600" b="1" dirty="0"/>
                        <a:t>)</a:t>
                      </a:r>
                    </a:p>
                  </a:txBody>
                  <a:tcPr/>
                </a:tc>
                <a:tc>
                  <a:txBody>
                    <a:bodyPr/>
                    <a:lstStyle/>
                    <a:p>
                      <a:pPr algn="l"/>
                      <a:r>
                        <a:rPr lang="it-IT" sz="1600" dirty="0"/>
                        <a:t>ID </a:t>
                      </a:r>
                      <a:r>
                        <a:rPr lang="it-IT" sz="1600" dirty="0" err="1"/>
                        <a:t>Type</a:t>
                      </a:r>
                      <a:r>
                        <a:rPr lang="it-IT" sz="1600" dirty="0"/>
                        <a:t>, ID Data</a:t>
                      </a:r>
                    </a:p>
                  </a:txBody>
                  <a:tcPr/>
                </a:tc>
                <a:tc>
                  <a:txBody>
                    <a:bodyPr/>
                    <a:lstStyle/>
                    <a:p>
                      <a:pPr algn="just"/>
                      <a:r>
                        <a:rPr lang="en-US" sz="1600" b="0" i="0" kern="1200" dirty="0">
                          <a:solidFill>
                            <a:schemeClr val="dk1"/>
                          </a:solidFill>
                          <a:latin typeface="+mn-lt"/>
                          <a:ea typeface="+mn-ea"/>
                          <a:cs typeface="+mn-cs"/>
                        </a:rPr>
                        <a:t>Used to exchange identification information</a:t>
                      </a:r>
                      <a:endParaRPr lang="it-IT" sz="1600" dirty="0"/>
                    </a:p>
                  </a:txBody>
                  <a:tcPr/>
                </a:tc>
                <a:extLst>
                  <a:ext uri="{0D108BD9-81ED-4DB2-BD59-A6C34878D82A}">
                    <a16:rowId xmlns:a16="http://schemas.microsoft.com/office/drawing/2014/main" val="10002"/>
                  </a:ext>
                </a:extLst>
              </a:tr>
              <a:tr h="555812">
                <a:tc>
                  <a:txBody>
                    <a:bodyPr/>
                    <a:lstStyle/>
                    <a:p>
                      <a:r>
                        <a:rPr lang="it-IT" sz="1600" b="1" dirty="0"/>
                        <a:t>CERT</a:t>
                      </a:r>
                      <a:br>
                        <a:rPr lang="it-IT" sz="1600" b="1" dirty="0"/>
                      </a:br>
                      <a:r>
                        <a:rPr lang="it-IT" sz="1600" b="1" dirty="0"/>
                        <a:t>(Certificate)</a:t>
                      </a:r>
                    </a:p>
                  </a:txBody>
                  <a:tcPr/>
                </a:tc>
                <a:tc>
                  <a:txBody>
                    <a:bodyPr/>
                    <a:lstStyle/>
                    <a:p>
                      <a:pPr algn="l"/>
                      <a:r>
                        <a:rPr lang="it-IT" sz="1600" dirty="0" err="1"/>
                        <a:t>Cert</a:t>
                      </a:r>
                      <a:r>
                        <a:rPr lang="it-IT" sz="1600" dirty="0"/>
                        <a:t> </a:t>
                      </a:r>
                      <a:r>
                        <a:rPr lang="it-IT" sz="1600" dirty="0" err="1"/>
                        <a:t>Encoding</a:t>
                      </a:r>
                      <a:r>
                        <a:rPr lang="it-IT" sz="1600" dirty="0"/>
                        <a:t>, </a:t>
                      </a:r>
                      <a:r>
                        <a:rPr lang="it-IT" sz="1600" dirty="0" err="1"/>
                        <a:t>Certificater</a:t>
                      </a:r>
                      <a:r>
                        <a:rPr lang="it-IT" sz="1600" baseline="0" dirty="0"/>
                        <a:t> Data</a:t>
                      </a:r>
                      <a:endParaRPr lang="it-IT" sz="1600" dirty="0"/>
                    </a:p>
                  </a:txBody>
                  <a:tcPr/>
                </a:tc>
                <a:tc>
                  <a:txBody>
                    <a:bodyPr/>
                    <a:lstStyle/>
                    <a:p>
                      <a:pPr algn="just"/>
                      <a:r>
                        <a:rPr lang="en-US" sz="1600" b="0" i="0" kern="1200" dirty="0">
                          <a:solidFill>
                            <a:schemeClr val="dk1"/>
                          </a:solidFill>
                          <a:latin typeface="+mn-lt"/>
                          <a:ea typeface="+mn-ea"/>
                          <a:cs typeface="+mn-cs"/>
                        </a:rPr>
                        <a:t>Used to transport certificates and other certificate- related information</a:t>
                      </a:r>
                      <a:endParaRPr lang="it-IT" sz="1600" dirty="0"/>
                    </a:p>
                  </a:txBody>
                  <a:tcPr/>
                </a:tc>
                <a:extLst>
                  <a:ext uri="{0D108BD9-81ED-4DB2-BD59-A6C34878D82A}">
                    <a16:rowId xmlns:a16="http://schemas.microsoft.com/office/drawing/2014/main" val="10003"/>
                  </a:ext>
                </a:extLst>
              </a:tr>
              <a:tr h="761083">
                <a:tc>
                  <a:txBody>
                    <a:bodyPr/>
                    <a:lstStyle/>
                    <a:p>
                      <a:r>
                        <a:rPr lang="it-IT" sz="1600" b="1" dirty="0"/>
                        <a:t>CR</a:t>
                      </a:r>
                      <a:br>
                        <a:rPr lang="it-IT" sz="1600" b="1" dirty="0"/>
                      </a:br>
                      <a:r>
                        <a:rPr lang="it-IT" sz="1600" b="1" dirty="0"/>
                        <a:t>(Certificate </a:t>
                      </a:r>
                      <a:r>
                        <a:rPr lang="it-IT" sz="1600" b="1" dirty="0" err="1"/>
                        <a:t>Request</a:t>
                      </a:r>
                      <a:r>
                        <a:rPr lang="it-IT" sz="1600" b="1" dirty="0"/>
                        <a:t>)</a:t>
                      </a:r>
                    </a:p>
                  </a:txBody>
                  <a:tcPr/>
                </a:tc>
                <a:tc>
                  <a:txBody>
                    <a:bodyPr/>
                    <a:lstStyle/>
                    <a:p>
                      <a:pPr algn="l"/>
                      <a:r>
                        <a:rPr lang="it-IT" sz="1600" dirty="0"/>
                        <a:t># </a:t>
                      </a:r>
                      <a:r>
                        <a:rPr lang="it-IT" sz="1600" dirty="0" err="1"/>
                        <a:t>Cert</a:t>
                      </a:r>
                      <a:r>
                        <a:rPr lang="it-IT" sz="1600" dirty="0"/>
                        <a:t> </a:t>
                      </a:r>
                      <a:r>
                        <a:rPr lang="it-IT" sz="1600" dirty="0" err="1"/>
                        <a:t>Types</a:t>
                      </a:r>
                      <a:r>
                        <a:rPr lang="it-IT" sz="1600" dirty="0"/>
                        <a:t>, Certificate </a:t>
                      </a:r>
                      <a:r>
                        <a:rPr lang="it-IT" sz="1600" dirty="0" err="1"/>
                        <a:t>Types</a:t>
                      </a:r>
                      <a:r>
                        <a:rPr lang="it-IT" sz="1600" dirty="0"/>
                        <a:t>,</a:t>
                      </a:r>
                      <a:r>
                        <a:rPr lang="it-IT" sz="1600" baseline="0" dirty="0"/>
                        <a:t> # Certificate </a:t>
                      </a:r>
                      <a:r>
                        <a:rPr lang="it-IT" sz="1600" baseline="0" dirty="0" err="1"/>
                        <a:t>Auths</a:t>
                      </a:r>
                      <a:r>
                        <a:rPr lang="it-IT" sz="1600" baseline="0" dirty="0"/>
                        <a:t>, certificate </a:t>
                      </a:r>
                      <a:r>
                        <a:rPr lang="it-IT" sz="1600" baseline="0" dirty="0" err="1"/>
                        <a:t>Authorities</a:t>
                      </a:r>
                      <a:r>
                        <a:rPr lang="it-IT" sz="1600" baseline="0" dirty="0"/>
                        <a:t> </a:t>
                      </a:r>
                      <a:endParaRPr lang="it-IT" sz="1600" dirty="0"/>
                    </a:p>
                  </a:txBody>
                  <a:tcPr/>
                </a:tc>
                <a:tc>
                  <a:txBody>
                    <a:bodyPr/>
                    <a:lstStyle/>
                    <a:p>
                      <a:pPr algn="just"/>
                      <a:r>
                        <a:rPr lang="en-US" sz="1600" b="0" i="0" kern="1200" dirty="0">
                          <a:solidFill>
                            <a:schemeClr val="dk1"/>
                          </a:solidFill>
                          <a:latin typeface="+mn-lt"/>
                          <a:ea typeface="+mn-ea"/>
                          <a:cs typeface="+mn-cs"/>
                        </a:rPr>
                        <a:t>Used to request certificates; indicates the types of certificates requested and the acceptable certificate authorities</a:t>
                      </a:r>
                      <a:endParaRPr lang="it-IT" sz="1600" dirty="0"/>
                    </a:p>
                  </a:txBody>
                  <a:tcPr/>
                </a:tc>
                <a:extLst>
                  <a:ext uri="{0D108BD9-81ED-4DB2-BD59-A6C34878D82A}">
                    <a16:rowId xmlns:a16="http://schemas.microsoft.com/office/drawing/2014/main" val="10004"/>
                  </a:ext>
                </a:extLst>
              </a:tr>
              <a:tr h="555812">
                <a:tc>
                  <a:txBody>
                    <a:bodyPr/>
                    <a:lstStyle/>
                    <a:p>
                      <a:r>
                        <a:rPr lang="it-IT" sz="1600" b="1" dirty="0"/>
                        <a:t>HASH</a:t>
                      </a:r>
                      <a:br>
                        <a:rPr lang="it-IT" sz="1600" b="1" dirty="0"/>
                      </a:br>
                      <a:r>
                        <a:rPr lang="it-IT" sz="1600" b="1" dirty="0"/>
                        <a:t>(</a:t>
                      </a:r>
                      <a:r>
                        <a:rPr lang="it-IT" sz="1600" b="1" dirty="0" err="1"/>
                        <a:t>Hash</a:t>
                      </a:r>
                      <a:r>
                        <a:rPr lang="it-IT" sz="1600" b="1" dirty="0"/>
                        <a:t>)</a:t>
                      </a:r>
                    </a:p>
                  </a:txBody>
                  <a:tcPr/>
                </a:tc>
                <a:tc>
                  <a:txBody>
                    <a:bodyPr/>
                    <a:lstStyle/>
                    <a:p>
                      <a:pPr algn="l"/>
                      <a:r>
                        <a:rPr lang="it-IT" sz="1600" dirty="0" err="1"/>
                        <a:t>Hash</a:t>
                      </a:r>
                      <a:r>
                        <a:rPr lang="it-IT" sz="1600" dirty="0"/>
                        <a:t> data</a:t>
                      </a:r>
                    </a:p>
                  </a:txBody>
                  <a:tcPr/>
                </a:tc>
                <a:tc>
                  <a:txBody>
                    <a:bodyPr/>
                    <a:lstStyle/>
                    <a:p>
                      <a:pPr algn="just"/>
                      <a:r>
                        <a:rPr lang="en-US" sz="1600" b="0" i="0" kern="1200" dirty="0">
                          <a:solidFill>
                            <a:schemeClr val="dk1"/>
                          </a:solidFill>
                          <a:latin typeface="+mn-lt"/>
                          <a:ea typeface="+mn-ea"/>
                          <a:cs typeface="+mn-cs"/>
                        </a:rPr>
                        <a:t>Contains data generated by a hash function</a:t>
                      </a:r>
                      <a:endParaRPr lang="it-IT" sz="1600" dirty="0"/>
                    </a:p>
                  </a:txBody>
                  <a:tcPr/>
                </a:tc>
                <a:extLst>
                  <a:ext uri="{0D108BD9-81ED-4DB2-BD59-A6C34878D82A}">
                    <a16:rowId xmlns:a16="http://schemas.microsoft.com/office/drawing/2014/main" val="10005"/>
                  </a:ext>
                </a:extLst>
              </a:tr>
              <a:tr h="555812">
                <a:tc>
                  <a:txBody>
                    <a:bodyPr/>
                    <a:lstStyle/>
                    <a:p>
                      <a:r>
                        <a:rPr lang="it-IT" sz="1600" b="1" dirty="0"/>
                        <a:t>SIG</a:t>
                      </a:r>
                      <a:br>
                        <a:rPr lang="it-IT" sz="1600" b="1" dirty="0"/>
                      </a:br>
                      <a:r>
                        <a:rPr lang="it-IT" sz="1600" b="1" dirty="0"/>
                        <a:t>(</a:t>
                      </a:r>
                      <a:r>
                        <a:rPr lang="it-IT" sz="1600" b="1" dirty="0" err="1"/>
                        <a:t>Signature</a:t>
                      </a:r>
                      <a:r>
                        <a:rPr lang="it-IT" sz="1600" b="1" dirty="0"/>
                        <a:t>)</a:t>
                      </a:r>
                    </a:p>
                  </a:txBody>
                  <a:tcPr/>
                </a:tc>
                <a:tc>
                  <a:txBody>
                    <a:bodyPr/>
                    <a:lstStyle/>
                    <a:p>
                      <a:pPr algn="l"/>
                      <a:r>
                        <a:rPr lang="it-IT" sz="1600" dirty="0" err="1"/>
                        <a:t>Signature</a:t>
                      </a:r>
                      <a:r>
                        <a:rPr lang="it-IT" sz="1600" dirty="0"/>
                        <a:t> Data</a:t>
                      </a:r>
                    </a:p>
                  </a:txBody>
                  <a:tcPr/>
                </a:tc>
                <a:tc>
                  <a:txBody>
                    <a:bodyPr/>
                    <a:lstStyle/>
                    <a:p>
                      <a:pPr algn="just"/>
                      <a:r>
                        <a:rPr lang="en-US" sz="1600" b="0" i="0" kern="1200" dirty="0">
                          <a:solidFill>
                            <a:schemeClr val="dk1"/>
                          </a:solidFill>
                          <a:latin typeface="+mn-lt"/>
                          <a:ea typeface="+mn-ea"/>
                          <a:cs typeface="+mn-cs"/>
                        </a:rPr>
                        <a:t>Contains data generated by a digital signature function</a:t>
                      </a:r>
                      <a:endParaRPr lang="it-IT" sz="16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Payload</a:t>
            </a:r>
            <a:r>
              <a:rPr lang="it-IT" b="1" dirty="0"/>
              <a:t> </a:t>
            </a:r>
            <a:r>
              <a:rPr lang="it-IT" b="1" dirty="0" err="1"/>
              <a:t>Types</a:t>
            </a:r>
            <a:r>
              <a:rPr lang="it-IT" b="1" dirty="0"/>
              <a:t> (3)</a:t>
            </a:r>
            <a:endParaRPr lang="it-IT" dirty="0"/>
          </a:p>
        </p:txBody>
      </p:sp>
      <p:graphicFrame>
        <p:nvGraphicFramePr>
          <p:cNvPr id="4" name="Segnaposto contenuto 3"/>
          <p:cNvGraphicFramePr>
            <a:graphicFrameLocks noGrp="1"/>
          </p:cNvGraphicFramePr>
          <p:nvPr>
            <p:ph idx="1"/>
          </p:nvPr>
        </p:nvGraphicFramePr>
        <p:xfrm>
          <a:off x="428596" y="1428736"/>
          <a:ext cx="8229600" cy="2873121"/>
        </p:xfrm>
        <a:graphic>
          <a:graphicData uri="http://schemas.openxmlformats.org/drawingml/2006/table">
            <a:tbl>
              <a:tblPr firstRow="1" bandRow="1">
                <a:tableStyleId>{93296810-A885-4BE3-A3E7-6D5BEEA58F35}</a:tableStyleId>
              </a:tblPr>
              <a:tblGrid>
                <a:gridCol w="1500198">
                  <a:extLst>
                    <a:ext uri="{9D8B030D-6E8A-4147-A177-3AD203B41FA5}">
                      <a16:colId xmlns:a16="http://schemas.microsoft.com/office/drawing/2014/main" val="20000"/>
                    </a:ext>
                  </a:extLst>
                </a:gridCol>
                <a:gridCol w="1900222">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26179">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587121">
                <a:tc>
                  <a:txBody>
                    <a:bodyPr/>
                    <a:lstStyle/>
                    <a:p>
                      <a:r>
                        <a:rPr lang="it-IT" sz="1600" b="1" dirty="0"/>
                        <a:t>NONCE(</a:t>
                      </a:r>
                      <a:r>
                        <a:rPr lang="it-IT" sz="1600" b="1" dirty="0" err="1"/>
                        <a:t>nonce</a:t>
                      </a:r>
                      <a:r>
                        <a:rPr lang="it-IT" sz="1600" b="1" dirty="0"/>
                        <a:t>)</a:t>
                      </a:r>
                    </a:p>
                  </a:txBody>
                  <a:tcPr/>
                </a:tc>
                <a:tc>
                  <a:txBody>
                    <a:bodyPr/>
                    <a:lstStyle/>
                    <a:p>
                      <a:pPr algn="l"/>
                      <a:r>
                        <a:rPr lang="it-IT" sz="1600" dirty="0" err="1"/>
                        <a:t>Nonce</a:t>
                      </a:r>
                      <a:r>
                        <a:rPr lang="it-IT" sz="1600" dirty="0"/>
                        <a:t> Data</a:t>
                      </a:r>
                    </a:p>
                  </a:txBody>
                  <a:tcPr/>
                </a:tc>
                <a:tc>
                  <a:txBody>
                    <a:bodyPr/>
                    <a:lstStyle/>
                    <a:p>
                      <a:pPr algn="just"/>
                      <a:r>
                        <a:rPr lang="it-IT" sz="1600" b="0" i="0" kern="1200" dirty="0" err="1">
                          <a:solidFill>
                            <a:schemeClr val="dk1"/>
                          </a:solidFill>
                          <a:latin typeface="+mn-lt"/>
                          <a:ea typeface="+mn-ea"/>
                          <a:cs typeface="+mn-cs"/>
                        </a:rPr>
                        <a:t>Contains</a:t>
                      </a:r>
                      <a:r>
                        <a:rPr lang="it-IT" sz="1600" b="0" i="0" kern="1200" dirty="0">
                          <a:solidFill>
                            <a:schemeClr val="dk1"/>
                          </a:solidFill>
                          <a:latin typeface="+mn-lt"/>
                          <a:ea typeface="+mn-ea"/>
                          <a:cs typeface="+mn-cs"/>
                        </a:rPr>
                        <a:t> a </a:t>
                      </a:r>
                      <a:r>
                        <a:rPr lang="it-IT" sz="1600" i="1" dirty="0" err="1"/>
                        <a:t>nonce</a:t>
                      </a:r>
                      <a:endParaRPr lang="it-IT" sz="1600" i="1" dirty="0"/>
                    </a:p>
                  </a:txBody>
                  <a:tcPr/>
                </a:tc>
                <a:extLst>
                  <a:ext uri="{0D108BD9-81ED-4DB2-BD59-A6C34878D82A}">
                    <a16:rowId xmlns:a16="http://schemas.microsoft.com/office/drawing/2014/main" val="10001"/>
                  </a:ext>
                </a:extLst>
              </a:tr>
              <a:tr h="500141">
                <a:tc>
                  <a:txBody>
                    <a:bodyPr/>
                    <a:lstStyle/>
                    <a:p>
                      <a:r>
                        <a:rPr lang="it-IT" sz="1600" b="1" dirty="0"/>
                        <a:t>N(</a:t>
                      </a:r>
                      <a:r>
                        <a:rPr lang="it-IT" sz="1600" b="1" dirty="0" err="1"/>
                        <a:t>Notification</a:t>
                      </a:r>
                      <a:r>
                        <a:rPr lang="it-IT" sz="1600" b="1" dirty="0"/>
                        <a:t>)</a:t>
                      </a:r>
                    </a:p>
                  </a:txBody>
                  <a:tcPr/>
                </a:tc>
                <a:tc>
                  <a:txBody>
                    <a:bodyPr/>
                    <a:lstStyle/>
                    <a:p>
                      <a:pPr algn="l"/>
                      <a:r>
                        <a:rPr lang="it-IT" sz="1600" dirty="0"/>
                        <a:t>DOI,</a:t>
                      </a:r>
                      <a:r>
                        <a:rPr lang="it-IT" sz="1600" dirty="0" err="1"/>
                        <a:t>Protocol-ID</a:t>
                      </a:r>
                      <a:r>
                        <a:rPr lang="it-IT" sz="1600" dirty="0"/>
                        <a:t>,SPI </a:t>
                      </a:r>
                      <a:r>
                        <a:rPr lang="it-IT" sz="1600" dirty="0" err="1"/>
                        <a:t>Size</a:t>
                      </a:r>
                      <a:r>
                        <a:rPr lang="it-IT" sz="1600" dirty="0"/>
                        <a:t>,</a:t>
                      </a:r>
                      <a:r>
                        <a:rPr lang="it-IT" sz="1600" baseline="0" dirty="0"/>
                        <a:t> </a:t>
                      </a:r>
                      <a:r>
                        <a:rPr lang="it-IT" sz="1600" baseline="0" dirty="0" err="1"/>
                        <a:t>Notify</a:t>
                      </a:r>
                      <a:r>
                        <a:rPr lang="it-IT" sz="1600" baseline="0" dirty="0"/>
                        <a:t> </a:t>
                      </a:r>
                      <a:r>
                        <a:rPr lang="it-IT" sz="1600" baseline="0" dirty="0" err="1"/>
                        <a:t>Message</a:t>
                      </a:r>
                      <a:r>
                        <a:rPr lang="it-IT" sz="1600" baseline="0" dirty="0"/>
                        <a:t> </a:t>
                      </a:r>
                      <a:r>
                        <a:rPr lang="it-IT" sz="1600" baseline="0" dirty="0" err="1"/>
                        <a:t>Type</a:t>
                      </a:r>
                      <a:r>
                        <a:rPr lang="it-IT" sz="1600" baseline="0" dirty="0"/>
                        <a:t>, SPI,</a:t>
                      </a:r>
                      <a:r>
                        <a:rPr lang="it-IT" sz="1600" baseline="0" dirty="0" err="1"/>
                        <a:t>Notification</a:t>
                      </a:r>
                      <a:r>
                        <a:rPr lang="it-IT" sz="1600" baseline="0" dirty="0"/>
                        <a:t> Data</a:t>
                      </a:r>
                      <a:endParaRPr lang="it-IT" sz="1600" dirty="0"/>
                    </a:p>
                  </a:txBody>
                  <a:tcPr/>
                </a:tc>
                <a:tc>
                  <a:txBody>
                    <a:bodyPr/>
                    <a:lstStyle/>
                    <a:p>
                      <a:pPr algn="just"/>
                      <a:r>
                        <a:rPr lang="en-US" sz="1600" b="0" i="0" kern="1200" dirty="0">
                          <a:solidFill>
                            <a:schemeClr val="dk1"/>
                          </a:solidFill>
                          <a:latin typeface="+mn-lt"/>
                          <a:ea typeface="+mn-ea"/>
                          <a:cs typeface="+mn-cs"/>
                        </a:rPr>
                        <a:t>Used to transmit notification data, such as an error condition</a:t>
                      </a:r>
                      <a:endParaRPr lang="it-IT" sz="1600" dirty="0"/>
                    </a:p>
                  </a:txBody>
                  <a:tcPr/>
                </a:tc>
                <a:extLst>
                  <a:ext uri="{0D108BD9-81ED-4DB2-BD59-A6C34878D82A}">
                    <a16:rowId xmlns:a16="http://schemas.microsoft.com/office/drawing/2014/main" val="10002"/>
                  </a:ext>
                </a:extLst>
              </a:tr>
              <a:tr h="555812">
                <a:tc>
                  <a:txBody>
                    <a:bodyPr/>
                    <a:lstStyle/>
                    <a:p>
                      <a:r>
                        <a:rPr lang="it-IT" sz="1600" b="1" dirty="0"/>
                        <a:t>D (</a:t>
                      </a:r>
                      <a:r>
                        <a:rPr lang="it-IT" sz="1600" b="1" dirty="0" err="1"/>
                        <a:t>Delete</a:t>
                      </a:r>
                      <a:r>
                        <a:rPr lang="it-IT" sz="1600" b="1" dirty="0"/>
                        <a:t>)</a:t>
                      </a:r>
                    </a:p>
                  </a:txBody>
                  <a:tcPr/>
                </a:tc>
                <a:tc>
                  <a:txBody>
                    <a:bodyPr/>
                    <a:lstStyle/>
                    <a:p>
                      <a:pPr algn="l"/>
                      <a:r>
                        <a:rPr lang="it-IT" sz="1600" dirty="0"/>
                        <a:t>DOI,</a:t>
                      </a:r>
                      <a:r>
                        <a:rPr lang="it-IT" sz="1600" dirty="0" err="1"/>
                        <a:t>Protocol-ID</a:t>
                      </a:r>
                      <a:r>
                        <a:rPr lang="it-IT" sz="1600" dirty="0"/>
                        <a:t>, SPI </a:t>
                      </a:r>
                      <a:r>
                        <a:rPr lang="it-IT" sz="1600" dirty="0" err="1"/>
                        <a:t>Size</a:t>
                      </a:r>
                      <a:r>
                        <a:rPr lang="it-IT" sz="1600" dirty="0"/>
                        <a:t>, # </a:t>
                      </a:r>
                      <a:r>
                        <a:rPr lang="it-IT" sz="1600" dirty="0" err="1"/>
                        <a:t>of</a:t>
                      </a:r>
                      <a:r>
                        <a:rPr lang="it-IT" sz="1600" dirty="0"/>
                        <a:t> </a:t>
                      </a:r>
                      <a:r>
                        <a:rPr lang="it-IT" sz="1600" dirty="0" err="1"/>
                        <a:t>SPIs</a:t>
                      </a:r>
                      <a:r>
                        <a:rPr lang="it-IT" sz="1600" dirty="0"/>
                        <a:t>, SPI (</a:t>
                      </a:r>
                      <a:r>
                        <a:rPr lang="it-IT" sz="1600" b="0" i="0" kern="1200" dirty="0" err="1">
                          <a:solidFill>
                            <a:schemeClr val="dk1"/>
                          </a:solidFill>
                          <a:latin typeface="+mn-lt"/>
                          <a:ea typeface="+mn-ea"/>
                          <a:cs typeface="+mn-cs"/>
                        </a:rPr>
                        <a:t>one</a:t>
                      </a:r>
                      <a:r>
                        <a:rPr lang="it-IT" sz="1600" b="0" i="0" kern="1200" dirty="0">
                          <a:solidFill>
                            <a:schemeClr val="dk1"/>
                          </a:solidFill>
                          <a:latin typeface="+mn-lt"/>
                          <a:ea typeface="+mn-ea"/>
                          <a:cs typeface="+mn-cs"/>
                        </a:rPr>
                        <a:t> or more</a:t>
                      </a:r>
                      <a:r>
                        <a:rPr lang="it-IT" sz="1600" dirty="0"/>
                        <a:t>)</a:t>
                      </a:r>
                    </a:p>
                  </a:txBody>
                  <a:tcPr/>
                </a:tc>
                <a:tc>
                  <a:txBody>
                    <a:bodyPr/>
                    <a:lstStyle/>
                    <a:p>
                      <a:pPr algn="just"/>
                      <a:r>
                        <a:rPr lang="en-US" sz="1600" b="0" i="0" kern="1200" dirty="0">
                          <a:solidFill>
                            <a:schemeClr val="dk1"/>
                          </a:solidFill>
                          <a:latin typeface="+mn-lt"/>
                          <a:ea typeface="+mn-ea"/>
                          <a:cs typeface="+mn-cs"/>
                        </a:rPr>
                        <a:t>Indicates an SA that is no longer valid</a:t>
                      </a:r>
                      <a:endParaRPr lang="it-IT"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(1)</a:t>
            </a:r>
          </a:p>
        </p:txBody>
      </p:sp>
      <p:sp>
        <p:nvSpPr>
          <p:cNvPr id="3" name="Segnaposto contenuto 2"/>
          <p:cNvSpPr>
            <a:spLocks noGrp="1"/>
          </p:cNvSpPr>
          <p:nvPr>
            <p:ph idx="1"/>
          </p:nvPr>
        </p:nvSpPr>
        <p:spPr>
          <a:xfrm>
            <a:off x="428596" y="1457348"/>
            <a:ext cx="8501122" cy="5257800"/>
          </a:xfrm>
        </p:spPr>
        <p:txBody>
          <a:bodyPr>
            <a:normAutofit/>
          </a:bodyPr>
          <a:lstStyle/>
          <a:p>
            <a:pPr algn="just"/>
            <a:r>
              <a:rPr lang="en-US" sz="2000" dirty="0"/>
              <a:t>The SA payload is used to begin the establishment of an security association</a:t>
            </a:r>
            <a:endParaRPr lang="it-IT" sz="2000" dirty="0"/>
          </a:p>
          <a:p>
            <a:pPr lvl="1" algn="just"/>
            <a:r>
              <a:rPr lang="en-US" sz="1800" dirty="0"/>
              <a:t>the </a:t>
            </a:r>
            <a:r>
              <a:rPr lang="en-US" sz="1800" b="1" i="1" dirty="0"/>
              <a:t>D</a:t>
            </a:r>
            <a:r>
              <a:rPr lang="en-US" sz="1800" i="1" dirty="0"/>
              <a:t>omain </a:t>
            </a:r>
            <a:r>
              <a:rPr lang="en-US" sz="1800" b="1" i="1" dirty="0"/>
              <a:t>o</a:t>
            </a:r>
            <a:r>
              <a:rPr lang="en-US" sz="1800" i="1" dirty="0"/>
              <a:t>f </a:t>
            </a:r>
            <a:r>
              <a:rPr lang="en-US" sz="1800" b="1" i="1" dirty="0"/>
              <a:t>I</a:t>
            </a:r>
            <a:r>
              <a:rPr lang="en-US" sz="1800" i="1" dirty="0"/>
              <a:t>nterpretation </a:t>
            </a:r>
            <a:r>
              <a:rPr lang="en-US" sz="1800" dirty="0"/>
              <a:t>parameter identifies the DOI under which negotiation is taking place </a:t>
            </a:r>
          </a:p>
          <a:p>
            <a:pPr lvl="1" algn="just"/>
            <a:r>
              <a:rPr lang="en-US" sz="1800" dirty="0"/>
              <a:t>The </a:t>
            </a:r>
            <a:r>
              <a:rPr lang="en-US" sz="1800" i="1" dirty="0"/>
              <a:t>Situation</a:t>
            </a:r>
            <a:r>
              <a:rPr lang="en-US" sz="1800" dirty="0"/>
              <a:t> parameter defines the security policy for this negotiation (the levels of security required)</a:t>
            </a:r>
            <a:endParaRPr lang="it-IT" sz="1800" dirty="0"/>
          </a:p>
          <a:p>
            <a:pPr algn="just"/>
            <a:r>
              <a:rPr lang="en-US" sz="2000" dirty="0"/>
              <a:t>The </a:t>
            </a:r>
            <a:r>
              <a:rPr lang="en-US" sz="2000" b="1" dirty="0"/>
              <a:t>Proposal</a:t>
            </a:r>
            <a:r>
              <a:rPr lang="en-US" sz="2000" dirty="0"/>
              <a:t> payload contains information used during SA negotiation</a:t>
            </a:r>
            <a:endParaRPr lang="it-IT" sz="2000" dirty="0"/>
          </a:p>
          <a:p>
            <a:pPr lvl="1" algn="just"/>
            <a:r>
              <a:rPr lang="en-US" sz="1800" dirty="0"/>
              <a:t>indicates the protocol for this SA (ESP or AH), includes the sending entity's SPI and the number of transforms.</a:t>
            </a:r>
            <a:endParaRPr lang="it-IT" sz="1800" dirty="0"/>
          </a:p>
          <a:p>
            <a:pPr algn="just"/>
            <a:r>
              <a:rPr lang="en-US" sz="2000" dirty="0"/>
              <a:t>The </a:t>
            </a:r>
            <a:r>
              <a:rPr lang="en-US" sz="2000" b="1" dirty="0"/>
              <a:t>Transform</a:t>
            </a:r>
            <a:r>
              <a:rPr lang="en-US" sz="2000" dirty="0"/>
              <a:t> payload defines a security transform to be used to secure the communications channel for the designated protocol</a:t>
            </a:r>
            <a:endParaRPr lang="it-IT" sz="2000" dirty="0"/>
          </a:p>
          <a:p>
            <a:pPr lvl="1" algn="just"/>
            <a:r>
              <a:rPr lang="en-US" sz="1800" dirty="0"/>
              <a:t> The </a:t>
            </a:r>
            <a:r>
              <a:rPr lang="en-US" sz="1800" i="1" dirty="0"/>
              <a:t>Transform # </a:t>
            </a:r>
            <a:r>
              <a:rPr lang="en-US" sz="1800" dirty="0"/>
              <a:t>parameter serves to identify this particular payload so that the responder may use it to indicate acceptance of this transform</a:t>
            </a:r>
            <a:endParaRPr lang="it-IT" sz="1800" dirty="0"/>
          </a:p>
          <a:p>
            <a:pPr lvl="1" algn="just"/>
            <a:r>
              <a:rPr lang="en-US" sz="1800" dirty="0"/>
              <a:t>The </a:t>
            </a:r>
            <a:r>
              <a:rPr lang="en-US" sz="1800" i="1" dirty="0"/>
              <a:t>Transform-ID </a:t>
            </a:r>
            <a:r>
              <a:rPr lang="en-US" sz="1800" dirty="0"/>
              <a:t>and </a:t>
            </a:r>
            <a:r>
              <a:rPr lang="en-US" sz="1800" i="1" dirty="0"/>
              <a:t>Attributes</a:t>
            </a:r>
            <a:r>
              <a:rPr lang="en-US" sz="1800" dirty="0"/>
              <a:t> fields identify a specific transform (e.g., 3DES for ESP, HMAC-SHA-1-96 for AH) with its associated attributes </a:t>
            </a:r>
            <a:endParaRPr lang="it-IT" sz="1800" i="1" dirty="0"/>
          </a:p>
          <a:p>
            <a:pPr lvl="1" algn="just"/>
            <a:endParaRPr lang="it-IT"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(2)</a:t>
            </a:r>
          </a:p>
        </p:txBody>
      </p:sp>
      <p:sp>
        <p:nvSpPr>
          <p:cNvPr id="3" name="Segnaposto contenuto 2"/>
          <p:cNvSpPr>
            <a:spLocks noGrp="1"/>
          </p:cNvSpPr>
          <p:nvPr>
            <p:ph idx="1"/>
          </p:nvPr>
        </p:nvSpPr>
        <p:spPr>
          <a:xfrm>
            <a:off x="500034" y="1600200"/>
            <a:ext cx="8143932" cy="4972072"/>
          </a:xfrm>
        </p:spPr>
        <p:txBody>
          <a:bodyPr>
            <a:normAutofit fontScale="62500" lnSpcReduction="20000"/>
          </a:bodyPr>
          <a:lstStyle/>
          <a:p>
            <a:pPr algn="just"/>
            <a:r>
              <a:rPr lang="en-US" dirty="0"/>
              <a:t>The </a:t>
            </a:r>
            <a:r>
              <a:rPr lang="en-US" b="1" dirty="0"/>
              <a:t>Key Exchange </a:t>
            </a:r>
            <a:r>
              <a:rPr lang="en-US" dirty="0"/>
              <a:t>payload can be used for a variety of key exchange techniques</a:t>
            </a:r>
            <a:r>
              <a:rPr lang="it-IT" dirty="0"/>
              <a:t>(</a:t>
            </a:r>
            <a:r>
              <a:rPr lang="it-IT" dirty="0" err="1"/>
              <a:t>Oakley</a:t>
            </a:r>
            <a:r>
              <a:rPr lang="it-IT" dirty="0"/>
              <a:t>, </a:t>
            </a:r>
            <a:r>
              <a:rPr lang="it-IT" dirty="0" err="1"/>
              <a:t>Diffie-Hellman</a:t>
            </a:r>
            <a:r>
              <a:rPr lang="it-IT" dirty="0"/>
              <a:t>,..)</a:t>
            </a:r>
          </a:p>
          <a:p>
            <a:pPr lvl="1" algn="just"/>
            <a:r>
              <a:rPr lang="en-US" dirty="0"/>
              <a:t>The data field contains the data required to generate a session key and is dependent on the key exchange algorithm used</a:t>
            </a:r>
            <a:endParaRPr lang="it-IT" u="sng" dirty="0"/>
          </a:p>
          <a:p>
            <a:pPr algn="just"/>
            <a:endParaRPr lang="en-US" dirty="0"/>
          </a:p>
          <a:p>
            <a:pPr algn="just"/>
            <a:r>
              <a:rPr lang="en-US" dirty="0"/>
              <a:t>The </a:t>
            </a:r>
            <a:r>
              <a:rPr lang="en-US" b="1" dirty="0"/>
              <a:t>Identification</a:t>
            </a:r>
            <a:r>
              <a:rPr lang="en-US" dirty="0"/>
              <a:t> payload is used to determine the identity of communicating peers and may be used for determining authenticity of information. </a:t>
            </a:r>
          </a:p>
          <a:p>
            <a:pPr lvl="1" algn="just"/>
            <a:r>
              <a:rPr lang="en-US" dirty="0"/>
              <a:t>Typically the ID Data field will contain an IPv4 or IPv6 address.</a:t>
            </a:r>
            <a:endParaRPr lang="it-IT" dirty="0"/>
          </a:p>
          <a:p>
            <a:pPr algn="just"/>
            <a:endParaRPr lang="it-IT" dirty="0"/>
          </a:p>
          <a:p>
            <a:pPr algn="just"/>
            <a:r>
              <a:rPr lang="en-US" dirty="0"/>
              <a:t>The </a:t>
            </a:r>
            <a:r>
              <a:rPr lang="en-US" b="1" dirty="0"/>
              <a:t>Certificate</a:t>
            </a:r>
            <a:r>
              <a:rPr lang="en-US" dirty="0"/>
              <a:t> payload transfers a public-key certificate</a:t>
            </a:r>
            <a:endParaRPr lang="it-IT" dirty="0"/>
          </a:p>
          <a:p>
            <a:pPr lvl="1" algn="just"/>
            <a:r>
              <a:rPr lang="en-US" dirty="0"/>
              <a:t>The </a:t>
            </a:r>
            <a:r>
              <a:rPr lang="en-US" i="1" dirty="0"/>
              <a:t>Certificate Encoding </a:t>
            </a:r>
            <a:r>
              <a:rPr lang="en-US" dirty="0"/>
              <a:t>field indicates the type of certificate</a:t>
            </a:r>
            <a:endParaRPr lang="it-IT" dirty="0"/>
          </a:p>
          <a:p>
            <a:pPr algn="just"/>
            <a:endParaRPr lang="it-IT" dirty="0"/>
          </a:p>
          <a:p>
            <a:pPr algn="just"/>
            <a:r>
              <a:rPr lang="it-IT" dirty="0"/>
              <a:t>The </a:t>
            </a:r>
            <a:r>
              <a:rPr lang="it-IT" b="1" dirty="0"/>
              <a:t>Certificate </a:t>
            </a:r>
            <a:r>
              <a:rPr lang="it-IT" b="1" dirty="0" err="1"/>
              <a:t>Request</a:t>
            </a:r>
            <a:r>
              <a:rPr lang="it-IT" b="1" dirty="0"/>
              <a:t> </a:t>
            </a:r>
            <a:r>
              <a:rPr lang="en-US" dirty="0"/>
              <a:t>payload is used to request the certificate of the other communicating entity</a:t>
            </a:r>
            <a:endParaRPr lang="it-IT" dirty="0"/>
          </a:p>
          <a:p>
            <a:pPr lvl="1" algn="just"/>
            <a:r>
              <a:rPr lang="en-US" dirty="0"/>
              <a:t>The payload may list more than one certificate type that is acceptable and more than one certificate authority that is acceptable</a:t>
            </a:r>
            <a:endParaRPr lang="it-IT" dirty="0"/>
          </a:p>
          <a:p>
            <a:endParaRPr lang="it-IT"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(3)</a:t>
            </a:r>
          </a:p>
        </p:txBody>
      </p:sp>
      <p:sp>
        <p:nvSpPr>
          <p:cNvPr id="3" name="Segnaposto contenuto 2"/>
          <p:cNvSpPr>
            <a:spLocks noGrp="1"/>
          </p:cNvSpPr>
          <p:nvPr>
            <p:ph idx="1"/>
          </p:nvPr>
        </p:nvSpPr>
        <p:spPr>
          <a:xfrm>
            <a:off x="457200" y="1357298"/>
            <a:ext cx="8229600" cy="5357850"/>
          </a:xfrm>
        </p:spPr>
        <p:txBody>
          <a:bodyPr>
            <a:normAutofit fontScale="62500" lnSpcReduction="20000"/>
          </a:bodyPr>
          <a:lstStyle/>
          <a:p>
            <a:pPr algn="just"/>
            <a:r>
              <a:rPr lang="en-US" dirty="0"/>
              <a:t>The </a:t>
            </a:r>
            <a:r>
              <a:rPr lang="en-US" b="1" dirty="0"/>
              <a:t>Hash</a:t>
            </a:r>
            <a:r>
              <a:rPr lang="en-US" dirty="0"/>
              <a:t> payload contains data generated by a hash function over some part of the message and/or ISAKMP state.</a:t>
            </a:r>
          </a:p>
          <a:p>
            <a:pPr lvl="1" algn="just"/>
            <a:r>
              <a:rPr lang="en-US" dirty="0"/>
              <a:t>This payload may be used to verify the integrity of the data in a message or to authenticate negotiating entities</a:t>
            </a:r>
          </a:p>
          <a:p>
            <a:pPr lvl="1" algn="just"/>
            <a:endParaRPr lang="it-IT" dirty="0"/>
          </a:p>
          <a:p>
            <a:pPr algn="just"/>
            <a:r>
              <a:rPr lang="en-US" dirty="0"/>
              <a:t>The </a:t>
            </a:r>
            <a:r>
              <a:rPr lang="en-US" b="1" dirty="0"/>
              <a:t>Signature </a:t>
            </a:r>
            <a:r>
              <a:rPr lang="en-US" dirty="0"/>
              <a:t>payload contains data generated by a digital signature function over some part of the message and/or ISAKMP state. </a:t>
            </a:r>
          </a:p>
          <a:p>
            <a:pPr lvl="1" algn="just"/>
            <a:r>
              <a:rPr lang="en-US" dirty="0"/>
              <a:t>This payload is used to verify the integrity of the data in a message and may be used for </a:t>
            </a:r>
            <a:r>
              <a:rPr lang="en-US" dirty="0" err="1"/>
              <a:t>nonrepudiation</a:t>
            </a:r>
            <a:r>
              <a:rPr lang="en-US" dirty="0"/>
              <a:t> services</a:t>
            </a:r>
          </a:p>
          <a:p>
            <a:pPr lvl="1" algn="just"/>
            <a:endParaRPr lang="it-IT" dirty="0"/>
          </a:p>
          <a:p>
            <a:pPr algn="just"/>
            <a:r>
              <a:rPr lang="en-US" dirty="0"/>
              <a:t>The </a:t>
            </a:r>
            <a:r>
              <a:rPr lang="en-US" b="1" dirty="0"/>
              <a:t>Nonce</a:t>
            </a:r>
            <a:r>
              <a:rPr lang="en-US" dirty="0"/>
              <a:t> payload contains random data</a:t>
            </a:r>
          </a:p>
          <a:p>
            <a:pPr lvl="1" algn="just"/>
            <a:r>
              <a:rPr lang="en-US" dirty="0"/>
              <a:t>used to guarantee </a:t>
            </a:r>
            <a:r>
              <a:rPr lang="en-US" dirty="0" err="1"/>
              <a:t>liveness</a:t>
            </a:r>
            <a:r>
              <a:rPr lang="en-US" dirty="0"/>
              <a:t> during an exchange and protect against replay attack</a:t>
            </a:r>
          </a:p>
          <a:p>
            <a:pPr lvl="1" algn="just"/>
            <a:endParaRPr lang="it-IT" dirty="0"/>
          </a:p>
          <a:p>
            <a:pPr algn="just"/>
            <a:r>
              <a:rPr lang="en-US" dirty="0"/>
              <a:t>The </a:t>
            </a:r>
            <a:r>
              <a:rPr lang="en-US" b="1" dirty="0"/>
              <a:t>Notification</a:t>
            </a:r>
            <a:r>
              <a:rPr lang="en-US" dirty="0"/>
              <a:t> payload contains either error or status information associated with this SA or this SA negotiation</a:t>
            </a:r>
          </a:p>
          <a:p>
            <a:pPr algn="just"/>
            <a:endParaRPr lang="it-IT" dirty="0"/>
          </a:p>
          <a:p>
            <a:pPr algn="just"/>
            <a:r>
              <a:rPr lang="en-US" dirty="0"/>
              <a:t>The </a:t>
            </a:r>
            <a:r>
              <a:rPr lang="en-US" b="1" dirty="0"/>
              <a:t>Delete</a:t>
            </a:r>
            <a:r>
              <a:rPr lang="en-US" dirty="0"/>
              <a:t> payload indicates one or more SAs that the sender has deleted from its database and that therefore are no longer valid</a:t>
            </a:r>
            <a:endParaRPr lang="it-IT"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message</a:t>
            </a:r>
            <a:r>
              <a:rPr lang="it-IT" b="1" dirty="0"/>
              <a:t> </a:t>
            </a:r>
            <a:r>
              <a:rPr lang="it-IT" b="1" dirty="0" err="1"/>
              <a:t>exchange</a:t>
            </a:r>
            <a:endParaRPr lang="it-IT" b="1" dirty="0"/>
          </a:p>
        </p:txBody>
      </p:sp>
      <p:sp>
        <p:nvSpPr>
          <p:cNvPr id="3" name="Segnaposto contenuto 2"/>
          <p:cNvSpPr>
            <a:spLocks noGrp="1"/>
          </p:cNvSpPr>
          <p:nvPr>
            <p:ph idx="1"/>
          </p:nvPr>
        </p:nvSpPr>
        <p:spPr>
          <a:xfrm>
            <a:off x="467544" y="1412776"/>
            <a:ext cx="8229600" cy="5043510"/>
          </a:xfrm>
        </p:spPr>
        <p:txBody>
          <a:bodyPr>
            <a:normAutofit fontScale="77500" lnSpcReduction="20000"/>
          </a:bodyPr>
          <a:lstStyle/>
          <a:p>
            <a:pPr algn="just"/>
            <a:r>
              <a:rPr lang="it-IT" b="1" dirty="0"/>
              <a:t>Base</a:t>
            </a:r>
          </a:p>
          <a:p>
            <a:pPr lvl="1" algn="just"/>
            <a:r>
              <a:rPr lang="en-US" dirty="0"/>
              <a:t>allows key exchange and authentication material to be transmitted together.</a:t>
            </a:r>
          </a:p>
          <a:p>
            <a:pPr lvl="1" algn="just"/>
            <a:r>
              <a:rPr lang="en-US" dirty="0"/>
              <a:t>Minimizes the number of exchanges at the expense of not providing identity protection</a:t>
            </a:r>
            <a:endParaRPr lang="it-IT" dirty="0"/>
          </a:p>
          <a:p>
            <a:pPr algn="just"/>
            <a:r>
              <a:rPr lang="it-IT" b="1" dirty="0" err="1"/>
              <a:t>Identity</a:t>
            </a:r>
            <a:r>
              <a:rPr lang="it-IT" b="1" dirty="0"/>
              <a:t> </a:t>
            </a:r>
            <a:r>
              <a:rPr lang="it-IT" b="1" dirty="0" err="1"/>
              <a:t>Protection</a:t>
            </a:r>
            <a:endParaRPr lang="it-IT" b="1" dirty="0"/>
          </a:p>
          <a:p>
            <a:pPr lvl="1" algn="just"/>
            <a:r>
              <a:rPr lang="en-US" dirty="0"/>
              <a:t> Expands the Base Exchange to protect the users' identities</a:t>
            </a:r>
            <a:endParaRPr lang="it-IT" dirty="0"/>
          </a:p>
          <a:p>
            <a:pPr algn="just"/>
            <a:r>
              <a:rPr lang="it-IT" b="1" dirty="0" err="1"/>
              <a:t>Authentication</a:t>
            </a:r>
            <a:r>
              <a:rPr lang="it-IT" b="1" dirty="0"/>
              <a:t> </a:t>
            </a:r>
            <a:r>
              <a:rPr lang="it-IT" b="1" dirty="0" err="1"/>
              <a:t>Only</a:t>
            </a:r>
            <a:endParaRPr lang="it-IT" b="1" dirty="0"/>
          </a:p>
          <a:p>
            <a:pPr lvl="1" algn="just"/>
            <a:r>
              <a:rPr lang="en-US" dirty="0"/>
              <a:t>Used to perform mutual authentication, without a key exchange</a:t>
            </a:r>
            <a:endParaRPr lang="it-IT" dirty="0"/>
          </a:p>
          <a:p>
            <a:pPr algn="just"/>
            <a:r>
              <a:rPr lang="it-IT" b="1" dirty="0"/>
              <a:t>Aggressive</a:t>
            </a:r>
          </a:p>
          <a:p>
            <a:pPr lvl="1" algn="just"/>
            <a:r>
              <a:rPr lang="en-US" dirty="0"/>
              <a:t>Minimizes the number of exchanges at the expense of not providing identity protection</a:t>
            </a:r>
            <a:endParaRPr lang="it-IT" dirty="0"/>
          </a:p>
          <a:p>
            <a:pPr algn="just"/>
            <a:r>
              <a:rPr lang="it-IT" b="1" dirty="0" err="1"/>
              <a:t>Informational</a:t>
            </a:r>
            <a:endParaRPr lang="it-IT" b="1" dirty="0"/>
          </a:p>
          <a:p>
            <a:pPr lvl="1" algn="just"/>
            <a:r>
              <a:rPr lang="en-US" dirty="0"/>
              <a:t>Used for one-way transmittal of information for SA management</a:t>
            </a:r>
            <a:r>
              <a:rPr lang="it-IT"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Set up </a:t>
            </a:r>
            <a:r>
              <a:rPr lang="it-IT" dirty="0" err="1"/>
              <a:t>IPsec</a:t>
            </a:r>
            <a:r>
              <a:rPr lang="it-IT" dirty="0"/>
              <a:t> (3)</a:t>
            </a:r>
          </a:p>
        </p:txBody>
      </p:sp>
      <p:sp>
        <p:nvSpPr>
          <p:cNvPr id="3" name="Segnaposto contenuto 2"/>
          <p:cNvSpPr>
            <a:spLocks noGrp="1"/>
          </p:cNvSpPr>
          <p:nvPr>
            <p:ph idx="1"/>
          </p:nvPr>
        </p:nvSpPr>
        <p:spPr/>
        <p:txBody>
          <a:bodyPr>
            <a:normAutofit fontScale="92500" lnSpcReduction="10000"/>
          </a:bodyPr>
          <a:lstStyle/>
          <a:p>
            <a:pPr algn="just"/>
            <a:r>
              <a:rPr lang="en-US" dirty="0"/>
              <a:t>MD5 </a:t>
            </a:r>
            <a:r>
              <a:rPr lang="en-US" i="1" dirty="0" err="1"/>
              <a:t>vs</a:t>
            </a:r>
            <a:r>
              <a:rPr lang="en-US" i="1" dirty="0"/>
              <a:t> </a:t>
            </a:r>
            <a:r>
              <a:rPr lang="en-US" dirty="0"/>
              <a:t>SHA-1 </a:t>
            </a:r>
            <a:r>
              <a:rPr lang="en-US" i="1" dirty="0" err="1"/>
              <a:t>vs</a:t>
            </a:r>
            <a:r>
              <a:rPr lang="en-US" i="1" dirty="0"/>
              <a:t> </a:t>
            </a:r>
            <a:r>
              <a:rPr lang="en-US" dirty="0"/>
              <a:t>DES </a:t>
            </a:r>
            <a:r>
              <a:rPr lang="en-US" i="1" dirty="0" err="1"/>
              <a:t>vs</a:t>
            </a:r>
            <a:r>
              <a:rPr lang="en-US" i="1" dirty="0"/>
              <a:t> </a:t>
            </a:r>
            <a:r>
              <a:rPr lang="en-US" dirty="0"/>
              <a:t>3DES </a:t>
            </a:r>
            <a:r>
              <a:rPr lang="en-US" i="1" dirty="0" err="1"/>
              <a:t>vs</a:t>
            </a:r>
            <a:r>
              <a:rPr lang="en-US" i="1" dirty="0"/>
              <a:t> </a:t>
            </a:r>
            <a:r>
              <a:rPr lang="en-US" dirty="0">
                <a:hlinkClick r:id="rId3"/>
              </a:rPr>
              <a:t>AES</a:t>
            </a:r>
            <a:r>
              <a:rPr lang="en-US" dirty="0"/>
              <a:t> </a:t>
            </a:r>
            <a:r>
              <a:rPr lang="en-US" i="1" dirty="0" err="1"/>
              <a:t>vs</a:t>
            </a:r>
            <a:r>
              <a:rPr lang="en-US" i="1" dirty="0"/>
              <a:t> </a:t>
            </a:r>
            <a:r>
              <a:rPr lang="en-US" dirty="0"/>
              <a:t>blah blah </a:t>
            </a:r>
            <a:r>
              <a:rPr lang="en-US" dirty="0" err="1"/>
              <a:t>blah</a:t>
            </a:r>
            <a:r>
              <a:rPr lang="en-US" dirty="0"/>
              <a:t> </a:t>
            </a:r>
          </a:p>
          <a:p>
            <a:pPr lvl="1" algn="just"/>
            <a:r>
              <a:rPr lang="en-US" dirty="0"/>
              <a:t>Encryption methods:</a:t>
            </a:r>
          </a:p>
          <a:p>
            <a:pPr lvl="2" algn="just"/>
            <a:r>
              <a:rPr lang="en-US" i="1" dirty="0"/>
              <a:t>In Authentication mode,</a:t>
            </a:r>
            <a:r>
              <a:rPr lang="en-US" dirty="0"/>
              <a:t> ciphers are used to calculate an Integrity Check Value (ICV) over the packet's contents. ICV it's usually built on top of a cryptographic hash such as MD5 or </a:t>
            </a:r>
            <a:br>
              <a:rPr lang="en-US" dirty="0"/>
            </a:br>
            <a:r>
              <a:rPr lang="en-US" dirty="0"/>
              <a:t>SHA-1.  It incorporates a secret key known to both ends, and this allows the recipient to compute and check the ICV in the same way. </a:t>
            </a:r>
          </a:p>
          <a:p>
            <a:pPr lvl="2" algn="just"/>
            <a:r>
              <a:rPr lang="en-US" i="1" dirty="0"/>
              <a:t>In Encryption mode,</a:t>
            </a:r>
            <a:r>
              <a:rPr lang="en-US" dirty="0"/>
              <a:t> ciphers are used with a secret key to encrypt the data before transmission (algorithms such as DES, 3DES, Blowfish, AES).</a:t>
            </a:r>
            <a:endParaRPr lang="it-IT"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p:cNvSpPr/>
          <p:nvPr/>
        </p:nvSpPr>
        <p:spPr>
          <a:xfrm>
            <a:off x="214282" y="5429264"/>
            <a:ext cx="3786214" cy="954107"/>
          </a:xfrm>
          <a:prstGeom prst="rect">
            <a:avLst/>
          </a:prstGeom>
          <a:solidFill>
            <a:schemeClr val="bg2">
              <a:lumMod val="90000"/>
            </a:schemeClr>
          </a:solidFill>
        </p:spPr>
        <p:txBody>
          <a:bodyPr wrap="square">
            <a:spAutoFit/>
          </a:bodyPr>
          <a:lstStyle/>
          <a:p>
            <a:r>
              <a:rPr lang="en-US" sz="1200" b="1" dirty="0"/>
              <a:t>Notation</a:t>
            </a:r>
            <a:r>
              <a:rPr lang="en-US" sz="1200" dirty="0"/>
              <a:t> :</a:t>
            </a:r>
          </a:p>
          <a:p>
            <a:r>
              <a:rPr lang="en-US" sz="1100" b="1" dirty="0"/>
              <a:t>I</a:t>
            </a:r>
            <a:r>
              <a:rPr lang="en-US" sz="1100" dirty="0"/>
              <a:t> = initiator</a:t>
            </a:r>
          </a:p>
          <a:p>
            <a:r>
              <a:rPr lang="en-US" sz="1100" b="1" dirty="0"/>
              <a:t>R</a:t>
            </a:r>
            <a:r>
              <a:rPr lang="en-US" sz="1100" dirty="0"/>
              <a:t> = responder</a:t>
            </a:r>
          </a:p>
          <a:p>
            <a:r>
              <a:rPr lang="en-US" sz="1100" b="1" dirty="0"/>
              <a:t>*</a:t>
            </a:r>
            <a:r>
              <a:rPr lang="en-US" sz="1100" dirty="0"/>
              <a:t> = signifies payload encryption after the ISAKMP header</a:t>
            </a:r>
          </a:p>
          <a:p>
            <a:r>
              <a:rPr lang="en-US" sz="1100" b="1" dirty="0"/>
              <a:t>AUTH</a:t>
            </a:r>
            <a:r>
              <a:rPr lang="en-US" sz="1100" dirty="0"/>
              <a:t> = authentication mechanism used</a:t>
            </a:r>
            <a:endParaRPr lang="en-US" sz="1400" dirty="0"/>
          </a:p>
        </p:txBody>
      </p:sp>
      <p:graphicFrame>
        <p:nvGraphicFramePr>
          <p:cNvPr id="6" name="Tabella 5"/>
          <p:cNvGraphicFramePr>
            <a:graphicFrameLocks noGrp="1"/>
          </p:cNvGraphicFramePr>
          <p:nvPr/>
        </p:nvGraphicFramePr>
        <p:xfrm>
          <a:off x="1571604" y="1500174"/>
          <a:ext cx="6000750" cy="3672840"/>
        </p:xfrm>
        <a:graphic>
          <a:graphicData uri="http://schemas.openxmlformats.org/drawingml/2006/table">
            <a:tbl>
              <a:tblPr/>
              <a:tblGrid>
                <a:gridCol w="3000375">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tblGrid>
              <a:tr h="918210">
                <a:tc>
                  <a:txBody>
                    <a:bodyPr/>
                    <a:lstStyle/>
                    <a:p>
                      <a:pPr algn="l" fontAlgn="t"/>
                      <a:r>
                        <a:rPr lang="it-IT" dirty="0"/>
                        <a:t>(1) I → R : SA; NONCE</a:t>
                      </a:r>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918210">
                <a:tc>
                  <a:txBody>
                    <a:bodyPr/>
                    <a:lstStyle/>
                    <a:p>
                      <a:pPr algn="l" fontAlgn="t"/>
                      <a:r>
                        <a:rPr lang="it-IT" dirty="0"/>
                        <a:t>(2) R → E : SA; NONCE</a:t>
                      </a:r>
                    </a:p>
                  </a:txBody>
                  <a:tcPr marL="47625" marR="47625" marT="47625" marB="47625">
                    <a:lnL>
                      <a:noFill/>
                    </a:lnL>
                    <a:lnR>
                      <a:noFill/>
                    </a:lnR>
                    <a:lnT>
                      <a:noFill/>
                    </a:lnT>
                    <a:lnB>
                      <a:noFill/>
                    </a:lnB>
                    <a:solidFill>
                      <a:srgbClr val="FFFFFF"/>
                    </a:solidFill>
                  </a:tcPr>
                </a:tc>
                <a:tc>
                  <a:txBody>
                    <a:bodyPr/>
                    <a:lstStyle/>
                    <a:p>
                      <a:pPr fontAlgn="t"/>
                      <a:r>
                        <a:rPr lang="it-IT" dirty="0" err="1"/>
                        <a:t>Basic</a:t>
                      </a:r>
                      <a:r>
                        <a:rPr lang="it-IT" dirty="0"/>
                        <a:t> SA </a:t>
                      </a:r>
                      <a:r>
                        <a:rPr lang="it-IT" dirty="0" err="1"/>
                        <a:t>agreed</a:t>
                      </a:r>
                      <a:r>
                        <a:rPr lang="it-IT" dirty="0"/>
                        <a:t> </a:t>
                      </a:r>
                      <a:r>
                        <a:rPr lang="it-IT" dirty="0" err="1"/>
                        <a:t>upon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918210">
                <a:tc>
                  <a:txBody>
                    <a:bodyPr/>
                    <a:lstStyle/>
                    <a:p>
                      <a:pPr algn="l" fontAlgn="t"/>
                      <a:r>
                        <a:rPr lang="it-IT" dirty="0"/>
                        <a:t>(3) I → R : KE; ID</a:t>
                      </a:r>
                      <a:r>
                        <a:rPr lang="it-IT" baseline="-75000" dirty="0"/>
                        <a:t>I</a:t>
                      </a:r>
                      <a:r>
                        <a:rPr lang="it-IT" dirty="0"/>
                        <a:t> ; AUTH</a:t>
                      </a:r>
                    </a:p>
                  </a:txBody>
                  <a:tcPr marL="47625" marR="47625" marT="47625" marB="47625">
                    <a:lnL>
                      <a:noFill/>
                    </a:lnL>
                    <a:lnR>
                      <a:noFill/>
                    </a:lnR>
                    <a:lnT>
                      <a:noFill/>
                    </a:lnT>
                    <a:lnB>
                      <a:noFill/>
                    </a:lnB>
                    <a:solidFill>
                      <a:srgbClr val="FFFFFF"/>
                    </a:solidFill>
                  </a:tcPr>
                </a:tc>
                <a:tc>
                  <a:txBody>
                    <a:bodyPr/>
                    <a:lstStyle/>
                    <a:p>
                      <a:pPr fontAlgn="t"/>
                      <a:r>
                        <a:rPr lang="en-US" dirty="0"/>
                        <a:t>Key generated; 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918210">
                <a:tc>
                  <a:txBody>
                    <a:bodyPr/>
                    <a:lstStyle/>
                    <a:p>
                      <a:pPr algn="l" fontAlgn="t"/>
                      <a:r>
                        <a:rPr lang="pt-BR" dirty="0"/>
                        <a:t>(4) R </a:t>
                      </a:r>
                      <a:r>
                        <a:rPr lang="it-IT" dirty="0"/>
                        <a:t>→ </a:t>
                      </a:r>
                      <a:r>
                        <a:rPr lang="pt-BR" dirty="0"/>
                        <a:t> E : KE; ID</a:t>
                      </a:r>
                      <a:r>
                        <a:rPr lang="pt-BR" sz="1800" kern="1200" baseline="-75000" dirty="0">
                          <a:solidFill>
                            <a:schemeClr val="tx1"/>
                          </a:solidFill>
                          <a:latin typeface="+mn-lt"/>
                          <a:ea typeface="+mn-ea"/>
                          <a:cs typeface="+mn-cs"/>
                        </a:rPr>
                        <a:t>R</a:t>
                      </a:r>
                      <a:r>
                        <a:rPr lang="pt-BR" dirty="0"/>
                        <a:t> ;</a:t>
                      </a:r>
                      <a:r>
                        <a:rPr lang="pt-BR" baseline="-25000" dirty="0"/>
                        <a:t> </a:t>
                      </a:r>
                      <a:r>
                        <a:rPr lang="pt-BR" dirty="0"/>
                        <a:t>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Key generated;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3174" y="188640"/>
            <a:ext cx="8610600" cy="882650"/>
          </a:xfrm>
        </p:spPr>
        <p:txBody>
          <a:bodyPr/>
          <a:lstStyle/>
          <a:p>
            <a:r>
              <a:rPr lang="it-IT" b="1" dirty="0"/>
              <a:t>Base Exchange</a:t>
            </a:r>
          </a:p>
        </p:txBody>
      </p:sp>
      <p:sp>
        <p:nvSpPr>
          <p:cNvPr id="6" name="Rettangolo 5"/>
          <p:cNvSpPr/>
          <p:nvPr/>
        </p:nvSpPr>
        <p:spPr>
          <a:xfrm>
            <a:off x="214282" y="3692444"/>
            <a:ext cx="8715436" cy="2308324"/>
          </a:xfrm>
          <a:prstGeom prst="rect">
            <a:avLst/>
          </a:prstGeom>
        </p:spPr>
        <p:txBody>
          <a:bodyPr wrap="square">
            <a:spAutoFit/>
          </a:bodyPr>
          <a:lstStyle/>
          <a:p>
            <a:pPr algn="just">
              <a:buFont typeface="Arial" pitchFamily="34" charset="0"/>
              <a:buChar char="•"/>
            </a:pPr>
            <a:r>
              <a:rPr lang="en-US" sz="2400" dirty="0"/>
              <a:t>The first two messages provide cookies and establish an SA with agreed protocol and transforms</a:t>
            </a:r>
          </a:p>
          <a:p>
            <a:pPr algn="just">
              <a:buFont typeface="Arial" pitchFamily="34" charset="0"/>
              <a:buChar char="•"/>
            </a:pPr>
            <a:r>
              <a:rPr lang="en-US" sz="2400" dirty="0"/>
              <a:t>Both sides use a nonce to ensure against replay attacks</a:t>
            </a:r>
          </a:p>
          <a:p>
            <a:pPr algn="just">
              <a:buFont typeface="Arial" pitchFamily="34" charset="0"/>
              <a:buChar char="•"/>
            </a:pPr>
            <a:r>
              <a:rPr lang="en-US" sz="2400" dirty="0"/>
              <a:t>The last two messages exchange the key material and user IDs, with an authentication mechanism used to authenticate keys, identities, and the </a:t>
            </a:r>
            <a:r>
              <a:rPr lang="en-US" sz="2400" dirty="0" err="1"/>
              <a:t>nonces</a:t>
            </a:r>
            <a:r>
              <a:rPr lang="en-US" sz="2400" dirty="0"/>
              <a:t> from the first two messages</a:t>
            </a:r>
            <a:endParaRPr lang="it-IT" sz="2400" dirty="0"/>
          </a:p>
        </p:txBody>
      </p:sp>
      <p:graphicFrame>
        <p:nvGraphicFramePr>
          <p:cNvPr id="10" name="Tabella 9"/>
          <p:cNvGraphicFramePr>
            <a:graphicFrameLocks noGrp="1"/>
          </p:cNvGraphicFramePr>
          <p:nvPr/>
        </p:nvGraphicFramePr>
        <p:xfrm>
          <a:off x="2214546" y="1500174"/>
          <a:ext cx="5000660" cy="1958329"/>
        </p:xfrm>
        <a:graphic>
          <a:graphicData uri="http://schemas.openxmlformats.org/drawingml/2006/table">
            <a:tbl>
              <a:tblPr/>
              <a:tblGrid>
                <a:gridCol w="2071702">
                  <a:extLst>
                    <a:ext uri="{9D8B030D-6E8A-4147-A177-3AD203B41FA5}">
                      <a16:colId xmlns:a16="http://schemas.microsoft.com/office/drawing/2014/main" val="20000"/>
                    </a:ext>
                  </a:extLst>
                </a:gridCol>
                <a:gridCol w="2928958">
                  <a:extLst>
                    <a:ext uri="{9D8B030D-6E8A-4147-A177-3AD203B41FA5}">
                      <a16:colId xmlns:a16="http://schemas.microsoft.com/office/drawing/2014/main" val="20001"/>
                    </a:ext>
                  </a:extLst>
                </a:gridCol>
              </a:tblGrid>
              <a:tr h="376249">
                <a:tc>
                  <a:txBody>
                    <a:bodyPr/>
                    <a:lstStyle/>
                    <a:p>
                      <a:pPr algn="l" fontAlgn="t"/>
                      <a:r>
                        <a:rPr lang="it-IT" sz="1200" dirty="0"/>
                        <a:t>(1) I → R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348697">
                <a:tc>
                  <a:txBody>
                    <a:bodyPr/>
                    <a:lstStyle/>
                    <a:p>
                      <a:pPr algn="l" fontAlgn="t"/>
                      <a:r>
                        <a:rPr lang="it-IT" sz="1200" dirty="0"/>
                        <a:t>(2) R → E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Basic</a:t>
                      </a:r>
                      <a:r>
                        <a:rPr lang="it-IT" sz="1200" dirty="0"/>
                        <a:t> SA </a:t>
                      </a:r>
                      <a:r>
                        <a:rPr lang="it-IT" sz="1200" dirty="0" err="1"/>
                        <a:t>agreed</a:t>
                      </a:r>
                      <a:r>
                        <a:rPr lang="it-IT" sz="1200" dirty="0"/>
                        <a:t> </a:t>
                      </a:r>
                      <a:r>
                        <a:rPr lang="it-IT" sz="1200" dirty="0" err="1"/>
                        <a:t>upon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536544">
                <a:tc>
                  <a:txBody>
                    <a:bodyPr/>
                    <a:lstStyle/>
                    <a:p>
                      <a:pPr algn="l" fontAlgn="t"/>
                      <a:r>
                        <a:rPr lang="it-IT" sz="1200" dirty="0"/>
                        <a:t>(3) I → R : KE; ID</a:t>
                      </a:r>
                      <a:r>
                        <a:rPr lang="it-IT" sz="1200" baseline="-75000" dirty="0"/>
                        <a:t>I</a:t>
                      </a:r>
                      <a:r>
                        <a:rPr lang="it-IT"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Key generated; 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696839">
                <a:tc>
                  <a:txBody>
                    <a:bodyPr/>
                    <a:lstStyle/>
                    <a:p>
                      <a:pPr algn="l" fontAlgn="t"/>
                      <a:r>
                        <a:rPr lang="pt-BR" sz="1200" dirty="0"/>
                        <a:t>(4) R </a:t>
                      </a:r>
                      <a:r>
                        <a:rPr lang="it-IT" sz="1200" dirty="0"/>
                        <a:t>→ </a:t>
                      </a:r>
                      <a:r>
                        <a:rPr lang="pt-BR" sz="1200" dirty="0"/>
                        <a:t> E : KE; ID</a:t>
                      </a:r>
                      <a:r>
                        <a:rPr lang="pt-BR" sz="1200" kern="1200" baseline="-75000" dirty="0">
                          <a:solidFill>
                            <a:schemeClr val="tx1"/>
                          </a:solidFill>
                          <a:latin typeface="+mn-lt"/>
                          <a:ea typeface="+mn-ea"/>
                          <a:cs typeface="+mn-cs"/>
                        </a:rPr>
                        <a:t>R</a:t>
                      </a:r>
                      <a:r>
                        <a:rPr lang="pt-BR" sz="1200" dirty="0"/>
                        <a:t> </a:t>
                      </a:r>
                      <a:r>
                        <a:rPr lang="pt-BR" sz="1200" baseline="-25000" dirty="0"/>
                        <a:t> </a:t>
                      </a:r>
                      <a:r>
                        <a:rPr lang="pt-BR" sz="1200" dirty="0"/>
                        <a:t>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Key generated;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188640"/>
            <a:ext cx="8610600" cy="882650"/>
          </a:xfrm>
        </p:spPr>
        <p:txBody>
          <a:bodyPr/>
          <a:lstStyle/>
          <a:p>
            <a:r>
              <a:rPr lang="it-IT" b="1" dirty="0" err="1"/>
              <a:t>Identity</a:t>
            </a:r>
            <a:r>
              <a:rPr lang="it-IT" b="1" dirty="0"/>
              <a:t> </a:t>
            </a:r>
            <a:r>
              <a:rPr lang="it-IT" b="1" dirty="0" err="1"/>
              <a:t>Protection</a:t>
            </a:r>
            <a:r>
              <a:rPr lang="it-IT" b="1" dirty="0"/>
              <a:t> Exchange</a:t>
            </a:r>
          </a:p>
        </p:txBody>
      </p:sp>
      <p:graphicFrame>
        <p:nvGraphicFramePr>
          <p:cNvPr id="10" name="Tabella 9"/>
          <p:cNvGraphicFramePr>
            <a:graphicFrameLocks noGrp="1"/>
          </p:cNvGraphicFramePr>
          <p:nvPr/>
        </p:nvGraphicFramePr>
        <p:xfrm>
          <a:off x="1214414" y="1428736"/>
          <a:ext cx="6858050" cy="3863340"/>
        </p:xfrm>
        <a:graphic>
          <a:graphicData uri="http://schemas.openxmlformats.org/drawingml/2006/table">
            <a:tbl>
              <a:tblPr/>
              <a:tblGrid>
                <a:gridCol w="3429025">
                  <a:extLst>
                    <a:ext uri="{9D8B030D-6E8A-4147-A177-3AD203B41FA5}">
                      <a16:colId xmlns:a16="http://schemas.microsoft.com/office/drawing/2014/main" val="20000"/>
                    </a:ext>
                  </a:extLst>
                </a:gridCol>
                <a:gridCol w="3429025">
                  <a:extLst>
                    <a:ext uri="{9D8B030D-6E8A-4147-A177-3AD203B41FA5}">
                      <a16:colId xmlns:a16="http://schemas.microsoft.com/office/drawing/2014/main" val="20001"/>
                    </a:ext>
                  </a:extLst>
                </a:gridCol>
              </a:tblGrid>
              <a:tr h="643890">
                <a:tc>
                  <a:txBody>
                    <a:bodyPr/>
                    <a:lstStyle/>
                    <a:p>
                      <a:pPr algn="l" fontAlgn="t"/>
                      <a:r>
                        <a:rPr lang="it-IT" dirty="0"/>
                        <a:t>(1) I → R : SA</a:t>
                      </a:r>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643890">
                <a:tc>
                  <a:txBody>
                    <a:bodyPr/>
                    <a:lstStyle/>
                    <a:p>
                      <a:pPr algn="l" fontAlgn="t"/>
                      <a:r>
                        <a:rPr lang="it-IT" dirty="0"/>
                        <a:t>(2) R → E : SA</a:t>
                      </a:r>
                    </a:p>
                  </a:txBody>
                  <a:tcPr marL="47625" marR="47625" marT="47625" marB="47625">
                    <a:lnL>
                      <a:noFill/>
                    </a:lnL>
                    <a:lnR>
                      <a:noFill/>
                    </a:lnR>
                    <a:lnT>
                      <a:noFill/>
                    </a:lnT>
                    <a:lnB>
                      <a:noFill/>
                    </a:lnB>
                    <a:solidFill>
                      <a:srgbClr val="FFFFFF"/>
                    </a:solidFill>
                  </a:tcPr>
                </a:tc>
                <a:tc>
                  <a:txBody>
                    <a:bodyPr/>
                    <a:lstStyle/>
                    <a:p>
                      <a:pPr fontAlgn="t"/>
                      <a:r>
                        <a:rPr lang="it-IT"/>
                        <a:t>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643890">
                <a:tc>
                  <a:txBody>
                    <a:bodyPr/>
                    <a:lstStyle/>
                    <a:p>
                      <a:pPr algn="l" fontAlgn="t"/>
                      <a:r>
                        <a:rPr lang="pt-BR" dirty="0"/>
                        <a:t>(3) I </a:t>
                      </a:r>
                      <a:r>
                        <a:rPr lang="it-IT" dirty="0"/>
                        <a:t>→</a:t>
                      </a:r>
                      <a:r>
                        <a:rPr lang="pt-BR" dirty="0"/>
                        <a:t> R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643890">
                <a:tc>
                  <a:txBody>
                    <a:bodyPr/>
                    <a:lstStyle/>
                    <a:p>
                      <a:pPr algn="l" fontAlgn="t"/>
                      <a:r>
                        <a:rPr lang="pt-BR" dirty="0"/>
                        <a:t>(4) R </a:t>
                      </a:r>
                      <a:r>
                        <a:rPr lang="it-IT" dirty="0"/>
                        <a:t>→</a:t>
                      </a:r>
                      <a:r>
                        <a:rPr lang="pt-BR" dirty="0"/>
                        <a:t> E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r h="643890">
                <a:tc>
                  <a:txBody>
                    <a:bodyPr/>
                    <a:lstStyle/>
                    <a:p>
                      <a:pPr algn="l" fontAlgn="t"/>
                      <a:r>
                        <a:rPr lang="nn-NO" dirty="0"/>
                        <a:t>(5)* I </a:t>
                      </a:r>
                      <a:r>
                        <a:rPr lang="it-IT" dirty="0"/>
                        <a:t>→</a:t>
                      </a:r>
                      <a:r>
                        <a:rPr lang="nn-NO" dirty="0"/>
                        <a:t> R : ID</a:t>
                      </a:r>
                      <a:r>
                        <a:rPr lang="nn-NO" sz="1800" kern="1200" baseline="-75000" dirty="0">
                          <a:solidFill>
                            <a:schemeClr val="tx1"/>
                          </a:solidFill>
                          <a:latin typeface="+mn-lt"/>
                          <a:ea typeface="+mn-ea"/>
                          <a:cs typeface="+mn-cs"/>
                        </a:rPr>
                        <a:t>I</a:t>
                      </a:r>
                      <a:r>
                        <a:rPr lang="nn-NO" baseline="-25000" dirty="0"/>
                        <a:t> </a:t>
                      </a:r>
                      <a:r>
                        <a:rPr lang="nn-NO" dirty="0"/>
                        <a:t>; AUTH</a:t>
                      </a:r>
                    </a:p>
                  </a:txBody>
                  <a:tcPr marL="47625" marR="47625" marT="47625" marB="47625">
                    <a:lnL>
                      <a:noFill/>
                    </a:lnL>
                    <a:lnR>
                      <a:noFill/>
                    </a:lnR>
                    <a:lnT>
                      <a:noFill/>
                    </a:lnT>
                    <a:lnB>
                      <a:noFill/>
                    </a:lnB>
                    <a:solidFill>
                      <a:srgbClr val="FFFFFF"/>
                    </a:solidFill>
                  </a:tcPr>
                </a:tc>
                <a:tc>
                  <a:txBody>
                    <a:bodyPr/>
                    <a:lstStyle/>
                    <a:p>
                      <a:pPr fontAlgn="t"/>
                      <a:r>
                        <a:rPr lang="en-US"/>
                        <a:t>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4"/>
                  </a:ext>
                </a:extLst>
              </a:tr>
              <a:tr h="643890">
                <a:tc>
                  <a:txBody>
                    <a:bodyPr/>
                    <a:lstStyle/>
                    <a:p>
                      <a:pPr algn="l" fontAlgn="t"/>
                      <a:r>
                        <a:rPr lang="pt-BR" dirty="0"/>
                        <a:t>(6)* R </a:t>
                      </a:r>
                      <a:r>
                        <a:rPr lang="it-IT" dirty="0"/>
                        <a:t>→</a:t>
                      </a:r>
                      <a:r>
                        <a:rPr lang="pt-BR" dirty="0"/>
                        <a:t> E : ID</a:t>
                      </a:r>
                      <a:r>
                        <a:rPr lang="pt-BR" sz="1800" kern="1200" baseline="-75000" dirty="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15" name="Rettangolo 14"/>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5104" y="188640"/>
            <a:ext cx="8610600" cy="882650"/>
          </a:xfrm>
        </p:spPr>
        <p:txBody>
          <a:bodyPr/>
          <a:lstStyle/>
          <a:p>
            <a:r>
              <a:rPr lang="it-IT" b="1" dirty="0" err="1"/>
              <a:t>Identity</a:t>
            </a:r>
            <a:r>
              <a:rPr lang="it-IT" b="1" dirty="0"/>
              <a:t> </a:t>
            </a:r>
            <a:r>
              <a:rPr lang="it-IT" b="1" dirty="0" err="1"/>
              <a:t>Protection</a:t>
            </a:r>
            <a:r>
              <a:rPr lang="it-IT" b="1" dirty="0"/>
              <a:t> Exchange</a:t>
            </a:r>
          </a:p>
        </p:txBody>
      </p:sp>
      <p:sp>
        <p:nvSpPr>
          <p:cNvPr id="7" name="Rettangolo 6"/>
          <p:cNvSpPr/>
          <p:nvPr/>
        </p:nvSpPr>
        <p:spPr>
          <a:xfrm>
            <a:off x="214282" y="3573016"/>
            <a:ext cx="8715436" cy="1938992"/>
          </a:xfrm>
          <a:prstGeom prst="rect">
            <a:avLst/>
          </a:prstGeom>
        </p:spPr>
        <p:txBody>
          <a:bodyPr wrap="square">
            <a:spAutoFit/>
          </a:bodyPr>
          <a:lstStyle/>
          <a:p>
            <a:pPr algn="just">
              <a:buFont typeface="Arial" pitchFamily="34" charset="0"/>
              <a:buChar char="•"/>
            </a:pPr>
            <a:r>
              <a:rPr lang="en-US" sz="2000" dirty="0"/>
              <a:t> The first two messages establish the SA. </a:t>
            </a:r>
          </a:p>
          <a:p>
            <a:pPr algn="just">
              <a:buFont typeface="Arial" pitchFamily="34" charset="0"/>
              <a:buChar char="•"/>
            </a:pPr>
            <a:r>
              <a:rPr lang="en-US" sz="2000" dirty="0"/>
              <a:t> The next two messages perform key exchange, with </a:t>
            </a:r>
            <a:r>
              <a:rPr lang="en-US" sz="2000" dirty="0" err="1"/>
              <a:t>nonces</a:t>
            </a:r>
            <a:r>
              <a:rPr lang="en-US" sz="2000" dirty="0"/>
              <a:t> for replay protection.</a:t>
            </a:r>
          </a:p>
          <a:p>
            <a:pPr algn="just">
              <a:buFont typeface="Arial" pitchFamily="34" charset="0"/>
              <a:buChar char="•"/>
            </a:pPr>
            <a:r>
              <a:rPr lang="en-US" sz="2000" dirty="0"/>
              <a:t> Once the session key has been computed, the two parties exchange encrypted messages that contain authentication information, such as digital signatures and optionally certificates validating the public keys</a:t>
            </a:r>
            <a:endParaRPr lang="it-IT" sz="2000" dirty="0"/>
          </a:p>
        </p:txBody>
      </p:sp>
      <p:graphicFrame>
        <p:nvGraphicFramePr>
          <p:cNvPr id="10" name="Tabella 9"/>
          <p:cNvGraphicFramePr>
            <a:graphicFrameLocks noGrp="1"/>
          </p:cNvGraphicFramePr>
          <p:nvPr/>
        </p:nvGraphicFramePr>
        <p:xfrm>
          <a:off x="1857356" y="1428736"/>
          <a:ext cx="5072099" cy="2127895"/>
        </p:xfrm>
        <a:graphic>
          <a:graphicData uri="http://schemas.openxmlformats.org/drawingml/2006/table">
            <a:tbl>
              <a:tblPr/>
              <a:tblGrid>
                <a:gridCol w="1709077">
                  <a:extLst>
                    <a:ext uri="{9D8B030D-6E8A-4147-A177-3AD203B41FA5}">
                      <a16:colId xmlns:a16="http://schemas.microsoft.com/office/drawing/2014/main" val="20000"/>
                    </a:ext>
                  </a:extLst>
                </a:gridCol>
                <a:gridCol w="3363022">
                  <a:extLst>
                    <a:ext uri="{9D8B030D-6E8A-4147-A177-3AD203B41FA5}">
                      <a16:colId xmlns:a16="http://schemas.microsoft.com/office/drawing/2014/main" val="20001"/>
                    </a:ext>
                  </a:extLst>
                </a:gridCol>
              </a:tblGrid>
              <a:tr h="333377">
                <a:tc>
                  <a:txBody>
                    <a:bodyPr/>
                    <a:lstStyle/>
                    <a:p>
                      <a:pPr algn="l" fontAlgn="t"/>
                      <a:r>
                        <a:rPr lang="it-IT" sz="1200" dirty="0"/>
                        <a:t>(1) I → R : SA</a:t>
                      </a:r>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333377">
                <a:tc>
                  <a:txBody>
                    <a:bodyPr/>
                    <a:lstStyle/>
                    <a:p>
                      <a:pPr algn="l" fontAlgn="t"/>
                      <a:r>
                        <a:rPr lang="it-IT" sz="1200" dirty="0"/>
                        <a:t>(2) R → E : SA</a:t>
                      </a:r>
                    </a:p>
                  </a:txBody>
                  <a:tcPr marL="47625" marR="47625" marT="47625" marB="47625">
                    <a:lnL>
                      <a:noFill/>
                    </a:lnL>
                    <a:lnR>
                      <a:noFill/>
                    </a:lnR>
                    <a:lnT>
                      <a:noFill/>
                    </a:lnT>
                    <a:lnB>
                      <a:noFill/>
                    </a:lnB>
                    <a:solidFill>
                      <a:srgbClr val="FFFFFF"/>
                    </a:solidFill>
                  </a:tcPr>
                </a:tc>
                <a:tc>
                  <a:txBody>
                    <a:bodyPr/>
                    <a:lstStyle/>
                    <a:p>
                      <a:pPr fontAlgn="t"/>
                      <a:r>
                        <a:rPr lang="it-IT" sz="1200"/>
                        <a:t>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333377">
                <a:tc>
                  <a:txBody>
                    <a:bodyPr/>
                    <a:lstStyle/>
                    <a:p>
                      <a:pPr algn="l" fontAlgn="t"/>
                      <a:r>
                        <a:rPr lang="pt-BR" sz="1200" dirty="0"/>
                        <a:t>(3) I </a:t>
                      </a:r>
                      <a:r>
                        <a:rPr lang="it-IT" sz="1200" dirty="0"/>
                        <a:t>→</a:t>
                      </a:r>
                      <a:r>
                        <a:rPr lang="pt-BR" sz="1200" dirty="0"/>
                        <a:t> R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333377">
                <a:tc>
                  <a:txBody>
                    <a:bodyPr/>
                    <a:lstStyle/>
                    <a:p>
                      <a:pPr algn="l" fontAlgn="t"/>
                      <a:r>
                        <a:rPr lang="pt-BR" sz="1200" dirty="0"/>
                        <a:t>(4) R </a:t>
                      </a:r>
                      <a:r>
                        <a:rPr lang="it-IT" sz="1200" dirty="0"/>
                        <a:t>→</a:t>
                      </a:r>
                      <a:r>
                        <a:rPr lang="pt-BR" sz="1200" dirty="0"/>
                        <a:t> E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r h="333377">
                <a:tc>
                  <a:txBody>
                    <a:bodyPr/>
                    <a:lstStyle/>
                    <a:p>
                      <a:pPr algn="l" fontAlgn="t"/>
                      <a:r>
                        <a:rPr lang="nn-NO" sz="1200" dirty="0"/>
                        <a:t>(5)* I </a:t>
                      </a:r>
                      <a:r>
                        <a:rPr lang="it-IT" sz="1200" dirty="0"/>
                        <a:t>→</a:t>
                      </a:r>
                      <a:r>
                        <a:rPr lang="nn-NO" sz="1200" dirty="0"/>
                        <a:t> R : ID</a:t>
                      </a:r>
                      <a:r>
                        <a:rPr lang="nn-NO" sz="1200" kern="1200" baseline="-75000" dirty="0">
                          <a:solidFill>
                            <a:schemeClr val="tx1"/>
                          </a:solidFill>
                          <a:latin typeface="+mn-lt"/>
                          <a:ea typeface="+mn-ea"/>
                          <a:cs typeface="+mn-cs"/>
                        </a:rPr>
                        <a:t>I</a:t>
                      </a:r>
                      <a:r>
                        <a:rPr lang="nn-NO" sz="1200" baseline="-25000" dirty="0"/>
                        <a:t> </a:t>
                      </a:r>
                      <a:r>
                        <a:rPr lang="nn-NO"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4"/>
                  </a:ext>
                </a:extLst>
              </a:tr>
              <a:tr h="333377">
                <a:tc>
                  <a:txBody>
                    <a:bodyPr/>
                    <a:lstStyle/>
                    <a:p>
                      <a:pPr algn="l" fontAlgn="t"/>
                      <a:r>
                        <a:rPr lang="pt-BR" sz="1200" dirty="0"/>
                        <a:t>(6)* R </a:t>
                      </a:r>
                      <a:r>
                        <a:rPr lang="it-IT" sz="1200" dirty="0"/>
                        <a:t>→</a:t>
                      </a:r>
                      <a:r>
                        <a:rPr lang="pt-BR" sz="1200" dirty="0"/>
                        <a:t> E :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Authentication</a:t>
            </a:r>
            <a:r>
              <a:rPr lang="it-IT" b="1" dirty="0"/>
              <a:t> </a:t>
            </a:r>
            <a:r>
              <a:rPr lang="it-IT" b="1" dirty="0" err="1"/>
              <a:t>Only</a:t>
            </a:r>
            <a:r>
              <a:rPr lang="it-IT" b="1" dirty="0"/>
              <a:t> Exchange</a:t>
            </a:r>
          </a:p>
        </p:txBody>
      </p:sp>
      <p:sp>
        <p:nvSpPr>
          <p:cNvPr id="7" name="Rettangolo 6"/>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graphicFrame>
        <p:nvGraphicFramePr>
          <p:cNvPr id="11" name="Tabella 10"/>
          <p:cNvGraphicFramePr>
            <a:graphicFrameLocks noGrp="1"/>
          </p:cNvGraphicFramePr>
          <p:nvPr/>
        </p:nvGraphicFramePr>
        <p:xfrm>
          <a:off x="1214414" y="1500174"/>
          <a:ext cx="6858048" cy="2754630"/>
        </p:xfrm>
        <a:graphic>
          <a:graphicData uri="http://schemas.openxmlformats.org/drawingml/2006/table">
            <a:tbl>
              <a:tblPr/>
              <a:tblGrid>
                <a:gridCol w="3429024">
                  <a:extLst>
                    <a:ext uri="{9D8B030D-6E8A-4147-A177-3AD203B41FA5}">
                      <a16:colId xmlns:a16="http://schemas.microsoft.com/office/drawing/2014/main" val="20000"/>
                    </a:ext>
                  </a:extLst>
                </a:gridCol>
                <a:gridCol w="3429024">
                  <a:extLst>
                    <a:ext uri="{9D8B030D-6E8A-4147-A177-3AD203B41FA5}">
                      <a16:colId xmlns:a16="http://schemas.microsoft.com/office/drawing/2014/main" val="20001"/>
                    </a:ext>
                  </a:extLst>
                </a:gridCol>
              </a:tblGrid>
              <a:tr h="918210">
                <a:tc>
                  <a:txBody>
                    <a:bodyPr/>
                    <a:lstStyle/>
                    <a:p>
                      <a:pPr algn="l" fontAlgn="t"/>
                      <a:r>
                        <a:rPr lang="it-IT" dirty="0"/>
                        <a:t>(1) I → R : SA; NONCE </a:t>
                      </a:r>
                    </a:p>
                  </a:txBody>
                  <a:tcPr marL="47625" marR="47625" marT="47625" marB="47625">
                    <a:lnL>
                      <a:noFill/>
                    </a:lnL>
                    <a:lnR>
                      <a:noFill/>
                    </a:lnR>
                    <a:lnT>
                      <a:noFill/>
                    </a:lnT>
                    <a:lnB>
                      <a:noFill/>
                    </a:lnB>
                    <a:solidFill>
                      <a:srgbClr val="FFFFFF"/>
                    </a:solidFill>
                  </a:tcPr>
                </a:tc>
                <a:tc>
                  <a:txBody>
                    <a:bodyPr/>
                    <a:lstStyle/>
                    <a:p>
                      <a:pPr fontAlgn="t"/>
                      <a:r>
                        <a:rPr lang="it-IT"/>
                        <a:t>Begin ISAKMP-SA negotiation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918210">
                <a:tc>
                  <a:txBody>
                    <a:bodyPr/>
                    <a:lstStyle/>
                    <a:p>
                      <a:pPr algn="l" fontAlgn="t"/>
                      <a:r>
                        <a:rPr lang="pt-BR" dirty="0"/>
                        <a:t>(2) R </a:t>
                      </a:r>
                      <a:r>
                        <a:rPr lang="it-IT" dirty="0"/>
                        <a:t>→</a:t>
                      </a:r>
                      <a:r>
                        <a:rPr lang="pt-BR" dirty="0"/>
                        <a:t> E : SA; NONCE; ID</a:t>
                      </a:r>
                      <a:r>
                        <a:rPr lang="pt-BR" sz="1800" kern="1200" baseline="-75000" dirty="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a:t>Basic SA agreed upon; Responder identity verified by initiator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918210">
                <a:tc>
                  <a:txBody>
                    <a:bodyPr/>
                    <a:lstStyle/>
                    <a:p>
                      <a:pPr algn="l" fontAlgn="t"/>
                      <a:r>
                        <a:rPr lang="nn-NO" dirty="0"/>
                        <a:t>(3) I </a:t>
                      </a:r>
                      <a:r>
                        <a:rPr lang="it-IT" dirty="0"/>
                        <a:t>→</a:t>
                      </a:r>
                      <a:r>
                        <a:rPr lang="nn-NO" dirty="0"/>
                        <a:t> R : ID</a:t>
                      </a:r>
                      <a:r>
                        <a:rPr lang="nn-NO" sz="1800" kern="1200" baseline="-75000" dirty="0">
                          <a:solidFill>
                            <a:schemeClr val="tx1"/>
                          </a:solidFill>
                          <a:latin typeface="+mn-lt"/>
                          <a:ea typeface="+mn-ea"/>
                          <a:cs typeface="+mn-cs"/>
                        </a:rPr>
                        <a:t>I</a:t>
                      </a:r>
                      <a:r>
                        <a:rPr lang="nn-NO" dirty="0"/>
                        <a:t>; AUTH</a:t>
                      </a:r>
                    </a:p>
                  </a:txBody>
                  <a:tcPr marL="47625" marR="47625" marT="47625" marB="47625">
                    <a:lnL>
                      <a:noFill/>
                    </a:lnL>
                    <a:lnR>
                      <a:noFill/>
                    </a:lnR>
                    <a:lnT>
                      <a:noFill/>
                    </a:lnT>
                    <a:lnB>
                      <a:noFill/>
                    </a:lnB>
                    <a:solidFill>
                      <a:srgbClr val="FFFFFF"/>
                    </a:solidFill>
                  </a:tcPr>
                </a:tc>
                <a:tc>
                  <a:txBody>
                    <a:bodyPr/>
                    <a:lstStyle/>
                    <a:p>
                      <a:pPr fontAlgn="t"/>
                      <a:r>
                        <a:rPr lang="en-US" dirty="0"/>
                        <a:t>Initiator identity verified by responder;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6700" y="332656"/>
            <a:ext cx="8610600" cy="882650"/>
          </a:xfrm>
        </p:spPr>
        <p:txBody>
          <a:bodyPr/>
          <a:lstStyle/>
          <a:p>
            <a:r>
              <a:rPr lang="it-IT" b="1" dirty="0" err="1"/>
              <a:t>Authentication</a:t>
            </a:r>
            <a:r>
              <a:rPr lang="it-IT" b="1" dirty="0"/>
              <a:t> </a:t>
            </a:r>
            <a:r>
              <a:rPr lang="it-IT" b="1" dirty="0" err="1"/>
              <a:t>Only</a:t>
            </a:r>
            <a:r>
              <a:rPr lang="it-IT" b="1" dirty="0"/>
              <a:t> Exchange</a:t>
            </a:r>
          </a:p>
        </p:txBody>
      </p:sp>
      <p:sp>
        <p:nvSpPr>
          <p:cNvPr id="7" name="Rettangolo 6"/>
          <p:cNvSpPr/>
          <p:nvPr/>
        </p:nvSpPr>
        <p:spPr>
          <a:xfrm>
            <a:off x="214282" y="4000504"/>
            <a:ext cx="8715436" cy="1938992"/>
          </a:xfrm>
          <a:prstGeom prst="rect">
            <a:avLst/>
          </a:prstGeom>
        </p:spPr>
        <p:txBody>
          <a:bodyPr wrap="square">
            <a:spAutoFit/>
          </a:bodyPr>
          <a:lstStyle/>
          <a:p>
            <a:pPr algn="just">
              <a:buFont typeface="Arial" pitchFamily="34" charset="0"/>
              <a:buChar char="•"/>
            </a:pPr>
            <a:r>
              <a:rPr lang="en-US" sz="2400" dirty="0"/>
              <a:t> The first two messages establish the SA. </a:t>
            </a:r>
          </a:p>
          <a:p>
            <a:pPr algn="just">
              <a:buFont typeface="Arial" pitchFamily="34" charset="0"/>
              <a:buChar char="•"/>
            </a:pPr>
            <a:r>
              <a:rPr lang="en-US" sz="2400" dirty="0"/>
              <a:t> In addition, the responder uses the second message to convey its ID and uses authentication to protect the message.</a:t>
            </a:r>
          </a:p>
          <a:p>
            <a:pPr algn="just">
              <a:buFont typeface="Arial" pitchFamily="34" charset="0"/>
              <a:buChar char="•"/>
            </a:pPr>
            <a:r>
              <a:rPr lang="en-US" sz="2400" dirty="0"/>
              <a:t> The initiator sends the third message to transmit its authenticated ID</a:t>
            </a:r>
            <a:endParaRPr lang="it-IT" sz="2400" dirty="0"/>
          </a:p>
        </p:txBody>
      </p:sp>
      <p:graphicFrame>
        <p:nvGraphicFramePr>
          <p:cNvPr id="10" name="Tabella 9"/>
          <p:cNvGraphicFramePr>
            <a:graphicFrameLocks noGrp="1"/>
          </p:cNvGraphicFramePr>
          <p:nvPr/>
        </p:nvGraphicFramePr>
        <p:xfrm>
          <a:off x="1928794" y="1357298"/>
          <a:ext cx="4857784" cy="2071701"/>
        </p:xfrm>
        <a:graphic>
          <a:graphicData uri="http://schemas.openxmlformats.org/drawingml/2006/table">
            <a:tbl>
              <a:tblPr/>
              <a:tblGrid>
                <a:gridCol w="2428892">
                  <a:extLst>
                    <a:ext uri="{9D8B030D-6E8A-4147-A177-3AD203B41FA5}">
                      <a16:colId xmlns:a16="http://schemas.microsoft.com/office/drawing/2014/main" val="20000"/>
                    </a:ext>
                  </a:extLst>
                </a:gridCol>
                <a:gridCol w="2428892">
                  <a:extLst>
                    <a:ext uri="{9D8B030D-6E8A-4147-A177-3AD203B41FA5}">
                      <a16:colId xmlns:a16="http://schemas.microsoft.com/office/drawing/2014/main" val="20001"/>
                    </a:ext>
                  </a:extLst>
                </a:gridCol>
              </a:tblGrid>
              <a:tr h="690567">
                <a:tc>
                  <a:txBody>
                    <a:bodyPr/>
                    <a:lstStyle/>
                    <a:p>
                      <a:pPr algn="l" fontAlgn="t"/>
                      <a:r>
                        <a:rPr lang="it-IT" sz="1200" dirty="0"/>
                        <a:t>(1) I → R : SA; NONCE </a:t>
                      </a:r>
                    </a:p>
                  </a:txBody>
                  <a:tcPr marL="47625" marR="47625" marT="47625" marB="47625">
                    <a:lnL>
                      <a:noFill/>
                    </a:lnL>
                    <a:lnR>
                      <a:noFill/>
                    </a:lnR>
                    <a:lnT>
                      <a:noFill/>
                    </a:lnT>
                    <a:lnB>
                      <a:noFill/>
                    </a:lnB>
                    <a:solidFill>
                      <a:srgbClr val="FFFFFF"/>
                    </a:solidFill>
                  </a:tcPr>
                </a:tc>
                <a:tc>
                  <a:txBody>
                    <a:bodyPr/>
                    <a:lstStyle/>
                    <a:p>
                      <a:pPr fontAlgn="t"/>
                      <a:r>
                        <a:rPr lang="it-IT" sz="1200"/>
                        <a:t>Begin ISAKMP-SA negotiation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690567">
                <a:tc>
                  <a:txBody>
                    <a:bodyPr/>
                    <a:lstStyle/>
                    <a:p>
                      <a:pPr algn="l" fontAlgn="t"/>
                      <a:r>
                        <a:rPr lang="pt-BR" sz="1200" dirty="0"/>
                        <a:t>(2) R </a:t>
                      </a:r>
                      <a:r>
                        <a:rPr lang="it-IT" sz="1200" dirty="0"/>
                        <a:t>→</a:t>
                      </a:r>
                      <a:r>
                        <a:rPr lang="pt-BR" sz="1200" dirty="0"/>
                        <a:t> E : SA; NONCE;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Basic SA agreed upon; Responder identity verified by initiator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690567">
                <a:tc>
                  <a:txBody>
                    <a:bodyPr/>
                    <a:lstStyle/>
                    <a:p>
                      <a:pPr algn="l" fontAlgn="t"/>
                      <a:r>
                        <a:rPr lang="nn-NO" sz="1200" dirty="0"/>
                        <a:t>(3) I </a:t>
                      </a:r>
                      <a:r>
                        <a:rPr lang="it-IT" sz="1200" dirty="0"/>
                        <a:t>→</a:t>
                      </a:r>
                      <a:r>
                        <a:rPr lang="nn-NO" sz="1200" dirty="0"/>
                        <a:t> R : ID</a:t>
                      </a:r>
                      <a:r>
                        <a:rPr lang="nn-NO" sz="1200" kern="1200" baseline="-75000" dirty="0">
                          <a:solidFill>
                            <a:schemeClr val="tx1"/>
                          </a:solidFill>
                          <a:latin typeface="+mn-lt"/>
                          <a:ea typeface="+mn-ea"/>
                          <a:cs typeface="+mn-cs"/>
                        </a:rPr>
                        <a:t>I</a:t>
                      </a:r>
                      <a:r>
                        <a:rPr lang="nn-NO"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6627" y="188640"/>
            <a:ext cx="8610600" cy="882650"/>
          </a:xfrm>
        </p:spPr>
        <p:txBody>
          <a:bodyPr>
            <a:normAutofit/>
          </a:bodyPr>
          <a:lstStyle/>
          <a:p>
            <a:r>
              <a:rPr lang="it-IT" b="1" dirty="0"/>
              <a:t>Aggressive Exchange</a:t>
            </a:r>
          </a:p>
        </p:txBody>
      </p:sp>
      <p:graphicFrame>
        <p:nvGraphicFramePr>
          <p:cNvPr id="10" name="Tabella 9"/>
          <p:cNvGraphicFramePr>
            <a:graphicFrameLocks noGrp="1"/>
          </p:cNvGraphicFramePr>
          <p:nvPr/>
        </p:nvGraphicFramePr>
        <p:xfrm>
          <a:off x="1071538" y="1928802"/>
          <a:ext cx="7429552" cy="3357585"/>
        </p:xfrm>
        <a:graphic>
          <a:graphicData uri="http://schemas.openxmlformats.org/drawingml/2006/table">
            <a:tbl>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1119195">
                <a:tc>
                  <a:txBody>
                    <a:bodyPr/>
                    <a:lstStyle/>
                    <a:p>
                      <a:pPr algn="l" fontAlgn="t"/>
                      <a:r>
                        <a:rPr lang="it-IT" sz="1800" dirty="0"/>
                        <a:t>(1) I → R : SA; KE; NONCE; ID</a:t>
                      </a:r>
                      <a:r>
                        <a:rPr lang="it-IT" sz="1800" kern="1200" baseline="-75000" dirty="0">
                          <a:solidFill>
                            <a:schemeClr val="tx1"/>
                          </a:solidFill>
                          <a:latin typeface="+mn-lt"/>
                          <a:ea typeface="+mn-ea"/>
                          <a:cs typeface="+mn-cs"/>
                        </a:rPr>
                        <a:t>I </a:t>
                      </a:r>
                      <a:r>
                        <a:rPr lang="it-IT" sz="1800" dirty="0"/>
                        <a:t>;</a:t>
                      </a:r>
                    </a:p>
                  </a:txBody>
                  <a:tcPr marL="47625" marR="47625" marT="47625" marB="47625">
                    <a:lnL>
                      <a:noFill/>
                    </a:lnL>
                    <a:lnR>
                      <a:noFill/>
                    </a:lnR>
                    <a:lnT>
                      <a:noFill/>
                    </a:lnT>
                    <a:lnB>
                      <a:noFill/>
                    </a:lnB>
                    <a:solidFill>
                      <a:srgbClr val="FFFFFF"/>
                    </a:solidFill>
                  </a:tcPr>
                </a:tc>
                <a:tc>
                  <a:txBody>
                    <a:bodyPr/>
                    <a:lstStyle/>
                    <a:p>
                      <a:pPr fontAlgn="t"/>
                      <a:r>
                        <a:rPr lang="en-US" sz="1800" dirty="0"/>
                        <a:t>Begin ISAKMP-SA negotiation and key exchange</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1119195">
                <a:tc>
                  <a:txBody>
                    <a:bodyPr/>
                    <a:lstStyle/>
                    <a:p>
                      <a:pPr algn="l" fontAlgn="t"/>
                      <a:r>
                        <a:rPr lang="pt-BR" sz="1800" dirty="0"/>
                        <a:t>(2) R </a:t>
                      </a:r>
                      <a:r>
                        <a:rPr lang="it-IT" sz="1800" dirty="0"/>
                        <a:t>→</a:t>
                      </a:r>
                      <a:r>
                        <a:rPr lang="pt-BR" sz="1800" dirty="0"/>
                        <a:t> E : SA; KE; NONCE; ID</a:t>
                      </a:r>
                      <a:r>
                        <a:rPr lang="pt-BR" sz="1800" kern="1200" baseline="-75000" dirty="0">
                          <a:solidFill>
                            <a:schemeClr val="tx1"/>
                          </a:solidFill>
                          <a:latin typeface="+mn-lt"/>
                          <a:ea typeface="+mn-ea"/>
                          <a:cs typeface="+mn-cs"/>
                        </a:rPr>
                        <a:t>R</a:t>
                      </a:r>
                      <a:r>
                        <a:rPr lang="pt-BR" sz="1800" baseline="-25000" dirty="0"/>
                        <a:t> </a:t>
                      </a:r>
                      <a:r>
                        <a:rPr lang="pt-BR" sz="1800" dirty="0"/>
                        <a:t>; AUTH</a:t>
                      </a:r>
                    </a:p>
                  </a:txBody>
                  <a:tcPr marL="47625" marR="47625" marT="47625" marB="47625">
                    <a:lnL>
                      <a:noFill/>
                    </a:lnL>
                    <a:lnR>
                      <a:noFill/>
                    </a:lnR>
                    <a:lnT>
                      <a:noFill/>
                    </a:lnT>
                    <a:lnB>
                      <a:noFill/>
                    </a:lnB>
                    <a:solidFill>
                      <a:srgbClr val="FFFFFF"/>
                    </a:solidFill>
                  </a:tcPr>
                </a:tc>
                <a:tc>
                  <a:txBody>
                    <a:bodyPr/>
                    <a:lstStyle/>
                    <a:p>
                      <a:pPr fontAlgn="t"/>
                      <a:r>
                        <a:rPr lang="en-US" sz="1800" dirty="0"/>
                        <a:t>Initiator identity verified by responder; Key generated; 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1119195">
                <a:tc>
                  <a:txBody>
                    <a:bodyPr/>
                    <a:lstStyle/>
                    <a:p>
                      <a:pPr algn="l" fontAlgn="t"/>
                      <a:r>
                        <a:rPr lang="it-IT" sz="1800" dirty="0"/>
                        <a:t>(3)* I → R : AUTH</a:t>
                      </a:r>
                    </a:p>
                  </a:txBody>
                  <a:tcPr marL="47625" marR="47625" marT="47625" marB="47625">
                    <a:lnL>
                      <a:noFill/>
                    </a:lnL>
                    <a:lnR>
                      <a:noFill/>
                    </a:lnR>
                    <a:lnT>
                      <a:noFill/>
                    </a:lnT>
                    <a:lnB>
                      <a:noFill/>
                    </a:lnB>
                    <a:solidFill>
                      <a:srgbClr val="FFFFFF"/>
                    </a:solidFill>
                  </a:tcPr>
                </a:tc>
                <a:tc>
                  <a:txBody>
                    <a:bodyPr/>
                    <a:lstStyle/>
                    <a:p>
                      <a:pPr fontAlgn="t"/>
                      <a:r>
                        <a:rPr lang="en-US" sz="18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
        <p:nvSpPr>
          <p:cNvPr id="13" name="Rettangolo 12"/>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332656"/>
            <a:ext cx="8610600" cy="882650"/>
          </a:xfrm>
        </p:spPr>
        <p:txBody>
          <a:bodyPr>
            <a:normAutofit/>
          </a:bodyPr>
          <a:lstStyle/>
          <a:p>
            <a:r>
              <a:rPr lang="it-IT" b="1" dirty="0"/>
              <a:t>Aggressive Exchange</a:t>
            </a:r>
          </a:p>
        </p:txBody>
      </p:sp>
      <p:sp>
        <p:nvSpPr>
          <p:cNvPr id="11" name="Rettangolo 10"/>
          <p:cNvSpPr/>
          <p:nvPr/>
        </p:nvSpPr>
        <p:spPr>
          <a:xfrm>
            <a:off x="214282" y="3286124"/>
            <a:ext cx="8715436" cy="2031325"/>
          </a:xfrm>
          <a:prstGeom prst="rect">
            <a:avLst/>
          </a:prstGeom>
        </p:spPr>
        <p:txBody>
          <a:bodyPr wrap="square">
            <a:spAutoFit/>
          </a:bodyPr>
          <a:lstStyle/>
          <a:p>
            <a:pPr algn="just">
              <a:buFont typeface="Arial" pitchFamily="34" charset="0"/>
              <a:buChar char="•"/>
            </a:pPr>
            <a:r>
              <a:rPr lang="en-US" dirty="0"/>
              <a:t> In the first message, the initiator proposes an SA with associated offered protocol and transform options. The initiator also begins the key exchange and provides its ID.</a:t>
            </a:r>
          </a:p>
          <a:p>
            <a:pPr algn="just">
              <a:buFont typeface="Arial" pitchFamily="34" charset="0"/>
              <a:buChar char="•"/>
            </a:pPr>
            <a:r>
              <a:rPr lang="en-US" dirty="0"/>
              <a:t> In the second message, the responder indicates its acceptance of the SA with a particular protocol and transform, completes the key exchange, and authenticates the transmitted information.</a:t>
            </a:r>
          </a:p>
          <a:p>
            <a:pPr algn="just">
              <a:buFont typeface="Arial" pitchFamily="34" charset="0"/>
              <a:buChar char="•"/>
            </a:pPr>
            <a:r>
              <a:rPr lang="en-US" dirty="0"/>
              <a:t> In the third message, the initiator transmits an authentication result that covers the previous information, encrypted using the shared secret session key</a:t>
            </a:r>
            <a:endParaRPr lang="it-IT" dirty="0"/>
          </a:p>
        </p:txBody>
      </p:sp>
      <p:graphicFrame>
        <p:nvGraphicFramePr>
          <p:cNvPr id="10" name="Tabella 9"/>
          <p:cNvGraphicFramePr>
            <a:graphicFrameLocks noGrp="1"/>
          </p:cNvGraphicFramePr>
          <p:nvPr/>
        </p:nvGraphicFramePr>
        <p:xfrm>
          <a:off x="1643042" y="1428737"/>
          <a:ext cx="5643602" cy="1643073"/>
        </p:xfrm>
        <a:graphic>
          <a:graphicData uri="http://schemas.openxmlformats.org/drawingml/2006/table">
            <a:tbl>
              <a:tblPr/>
              <a:tblGrid>
                <a:gridCol w="2821801">
                  <a:extLst>
                    <a:ext uri="{9D8B030D-6E8A-4147-A177-3AD203B41FA5}">
                      <a16:colId xmlns:a16="http://schemas.microsoft.com/office/drawing/2014/main" val="20000"/>
                    </a:ext>
                  </a:extLst>
                </a:gridCol>
                <a:gridCol w="2821801">
                  <a:extLst>
                    <a:ext uri="{9D8B030D-6E8A-4147-A177-3AD203B41FA5}">
                      <a16:colId xmlns:a16="http://schemas.microsoft.com/office/drawing/2014/main" val="20001"/>
                    </a:ext>
                  </a:extLst>
                </a:gridCol>
              </a:tblGrid>
              <a:tr h="547691">
                <a:tc>
                  <a:txBody>
                    <a:bodyPr/>
                    <a:lstStyle/>
                    <a:p>
                      <a:pPr algn="l" fontAlgn="t"/>
                      <a:r>
                        <a:rPr lang="it-IT" sz="1200" dirty="0"/>
                        <a:t>(1) I → R : SA; KE; NONCE; ID</a:t>
                      </a:r>
                      <a:r>
                        <a:rPr lang="it-IT" sz="1200" kern="1200" baseline="-75000" dirty="0">
                          <a:solidFill>
                            <a:schemeClr val="tx1"/>
                          </a:solidFill>
                          <a:latin typeface="+mn-lt"/>
                          <a:ea typeface="+mn-ea"/>
                          <a:cs typeface="+mn-cs"/>
                        </a:rPr>
                        <a:t>I </a:t>
                      </a:r>
                      <a:r>
                        <a:rPr lang="it-IT" sz="1200" dirty="0"/>
                        <a:t>;</a:t>
                      </a:r>
                    </a:p>
                  </a:txBody>
                  <a:tcPr marL="47625" marR="47625" marT="47625" marB="47625">
                    <a:lnL>
                      <a:noFill/>
                    </a:lnL>
                    <a:lnR>
                      <a:noFill/>
                    </a:lnR>
                    <a:lnT>
                      <a:noFill/>
                    </a:lnT>
                    <a:lnB>
                      <a:noFill/>
                    </a:lnB>
                    <a:solidFill>
                      <a:srgbClr val="FFFFFF"/>
                    </a:solidFill>
                  </a:tcPr>
                </a:tc>
                <a:tc>
                  <a:txBody>
                    <a:bodyPr/>
                    <a:lstStyle/>
                    <a:p>
                      <a:pPr fontAlgn="t"/>
                      <a:r>
                        <a:rPr lang="en-US" sz="1200" dirty="0"/>
                        <a:t>Begin ISAKMP-SA negotiation and key exchange</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547691">
                <a:tc>
                  <a:txBody>
                    <a:bodyPr/>
                    <a:lstStyle/>
                    <a:p>
                      <a:pPr algn="l" fontAlgn="t"/>
                      <a:r>
                        <a:rPr lang="pt-BR" sz="1200" dirty="0"/>
                        <a:t>(2) R </a:t>
                      </a:r>
                      <a:r>
                        <a:rPr lang="it-IT" sz="1200" dirty="0"/>
                        <a:t>→</a:t>
                      </a:r>
                      <a:r>
                        <a:rPr lang="pt-BR" sz="1200" dirty="0"/>
                        <a:t> E : SA; KE; NONCE;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Key generated; 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547691">
                <a:tc>
                  <a:txBody>
                    <a:bodyPr/>
                    <a:lstStyle/>
                    <a:p>
                      <a:pPr algn="l" fontAlgn="t"/>
                      <a:r>
                        <a:rPr lang="it-IT" sz="1200" dirty="0"/>
                        <a:t>(3)* I → R :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38138" y="476672"/>
            <a:ext cx="8610600" cy="882650"/>
          </a:xfrm>
        </p:spPr>
        <p:txBody>
          <a:bodyPr>
            <a:normAutofit/>
          </a:bodyPr>
          <a:lstStyle/>
          <a:p>
            <a:pPr lvl="0">
              <a:defRPr/>
            </a:pPr>
            <a:r>
              <a:rPr lang="it-IT" b="1" dirty="0" err="1"/>
              <a:t>Informational</a:t>
            </a:r>
            <a:r>
              <a:rPr lang="it-IT" b="1" dirty="0"/>
              <a:t> Exchange</a:t>
            </a:r>
          </a:p>
        </p:txBody>
      </p:sp>
      <p:sp>
        <p:nvSpPr>
          <p:cNvPr id="13" name="Rettangolo 12"/>
          <p:cNvSpPr/>
          <p:nvPr/>
        </p:nvSpPr>
        <p:spPr>
          <a:xfrm>
            <a:off x="1000100" y="3214686"/>
            <a:ext cx="7286676" cy="830997"/>
          </a:xfrm>
          <a:prstGeom prst="rect">
            <a:avLst/>
          </a:prstGeom>
        </p:spPr>
        <p:txBody>
          <a:bodyPr wrap="square">
            <a:spAutoFit/>
          </a:bodyPr>
          <a:lstStyle/>
          <a:p>
            <a:pPr algn="just"/>
            <a:r>
              <a:rPr lang="en-US" sz="2400" dirty="0"/>
              <a:t>Used for one-way transmission of information for security association management</a:t>
            </a:r>
            <a:endParaRPr lang="it-IT" sz="2200" dirty="0"/>
          </a:p>
        </p:txBody>
      </p:sp>
      <p:sp>
        <p:nvSpPr>
          <p:cNvPr id="8" name="Rettangolo 7"/>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graphicFrame>
        <p:nvGraphicFramePr>
          <p:cNvPr id="11" name="Tabella 10"/>
          <p:cNvGraphicFramePr>
            <a:graphicFrameLocks noGrp="1"/>
          </p:cNvGraphicFramePr>
          <p:nvPr/>
        </p:nvGraphicFramePr>
        <p:xfrm>
          <a:off x="1357290" y="1785926"/>
          <a:ext cx="6286544" cy="643890"/>
        </p:xfrm>
        <a:graphic>
          <a:graphicData uri="http://schemas.openxmlformats.org/drawingml/2006/table">
            <a:tbl>
              <a:tblPr/>
              <a:tblGrid>
                <a:gridCol w="3143272">
                  <a:extLst>
                    <a:ext uri="{9D8B030D-6E8A-4147-A177-3AD203B41FA5}">
                      <a16:colId xmlns:a16="http://schemas.microsoft.com/office/drawing/2014/main" val="20000"/>
                    </a:ext>
                  </a:extLst>
                </a:gridCol>
                <a:gridCol w="3143272">
                  <a:extLst>
                    <a:ext uri="{9D8B030D-6E8A-4147-A177-3AD203B41FA5}">
                      <a16:colId xmlns:a16="http://schemas.microsoft.com/office/drawing/2014/main" val="20001"/>
                    </a:ext>
                  </a:extLst>
                </a:gridCol>
              </a:tblGrid>
              <a:tr h="0">
                <a:tc>
                  <a:txBody>
                    <a:bodyPr/>
                    <a:lstStyle/>
                    <a:p>
                      <a:pPr algn="l" fontAlgn="t"/>
                      <a:r>
                        <a:rPr lang="it-IT" dirty="0"/>
                        <a:t>1)* I </a:t>
                      </a:r>
                      <a:r>
                        <a:rPr lang="it-IT" sz="1800" dirty="0"/>
                        <a:t>→</a:t>
                      </a:r>
                      <a:r>
                        <a:rPr lang="it-IT" dirty="0"/>
                        <a:t> R : N/D</a:t>
                      </a:r>
                    </a:p>
                  </a:txBody>
                  <a:tcPr marL="47625" marR="47625" marT="47625" marB="47625">
                    <a:lnL>
                      <a:noFill/>
                    </a:lnL>
                    <a:lnR>
                      <a:noFill/>
                    </a:lnR>
                    <a:lnT>
                      <a:noFill/>
                    </a:lnT>
                    <a:lnB>
                      <a:noFill/>
                    </a:lnB>
                    <a:solidFill>
                      <a:srgbClr val="FFFFFF"/>
                    </a:solidFill>
                  </a:tcPr>
                </a:tc>
                <a:tc>
                  <a:txBody>
                    <a:bodyPr/>
                    <a:lstStyle/>
                    <a:p>
                      <a:pPr fontAlgn="t"/>
                      <a:r>
                        <a:rPr lang="en-US" dirty="0"/>
                        <a:t>Error or status notification, or deletion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Security </a:t>
            </a:r>
            <a:r>
              <a:rPr lang="it-IT" b="1" dirty="0" err="1"/>
              <a:t>Association</a:t>
            </a:r>
            <a:endParaRPr lang="it-IT" b="1" dirty="0"/>
          </a:p>
        </p:txBody>
      </p:sp>
      <p:sp>
        <p:nvSpPr>
          <p:cNvPr id="3" name="Segnaposto contenuto 2"/>
          <p:cNvSpPr>
            <a:spLocks noGrp="1"/>
          </p:cNvSpPr>
          <p:nvPr>
            <p:ph idx="1"/>
          </p:nvPr>
        </p:nvSpPr>
        <p:spPr/>
        <p:txBody>
          <a:bodyPr>
            <a:normAutofit/>
          </a:bodyPr>
          <a:lstStyle/>
          <a:p>
            <a:pPr algn="just"/>
            <a:r>
              <a:rPr lang="en-US" dirty="0"/>
              <a:t>The concept of a </a:t>
            </a:r>
            <a:r>
              <a:rPr lang="en-US" i="1" dirty="0"/>
              <a:t>security association </a:t>
            </a:r>
            <a:r>
              <a:rPr lang="en-US" dirty="0"/>
              <a:t>(SA) is fundamental to IPSec</a:t>
            </a:r>
            <a:r>
              <a:rPr lang="it-IT" dirty="0"/>
              <a:t>, </a:t>
            </a:r>
            <a:r>
              <a:rPr lang="en-US" dirty="0"/>
              <a:t>but neither AH or ESP are concerned with the SA management</a:t>
            </a:r>
            <a:endParaRPr lang="it-IT" dirty="0"/>
          </a:p>
          <a:p>
            <a:pPr algn="just"/>
            <a:r>
              <a:rPr lang="en-US" dirty="0"/>
              <a:t>The security associations can be built manually or automatically</a:t>
            </a:r>
            <a:r>
              <a:rPr lang="it-IT" dirty="0"/>
              <a:t> </a:t>
            </a:r>
          </a:p>
          <a:p>
            <a:pPr lvl="1" algn="just"/>
            <a:r>
              <a:rPr lang="en-US" dirty="0"/>
              <a:t>their management manual is not always practicable</a:t>
            </a:r>
          </a:p>
          <a:p>
            <a:pPr lvl="1" algn="just"/>
            <a:r>
              <a:rPr lang="it-IT" b="1" dirty="0"/>
              <a:t>IKE </a:t>
            </a:r>
            <a:r>
              <a:rPr lang="it-IT" dirty="0"/>
              <a:t>(</a:t>
            </a:r>
            <a:r>
              <a:rPr lang="it-IT" b="1" dirty="0"/>
              <a:t>Internet Key Exchange</a:t>
            </a:r>
            <a:r>
              <a:rPr lang="it-IT" dirty="0"/>
              <a:t>) </a:t>
            </a:r>
            <a:r>
              <a:rPr lang="it-IT" dirty="0" err="1"/>
              <a:t>protocol</a:t>
            </a:r>
            <a:r>
              <a:rPr lang="it-IT" dirty="0"/>
              <a:t> </a:t>
            </a:r>
            <a:r>
              <a:rPr lang="it-IT" dirty="0" err="1"/>
              <a:t>solves</a:t>
            </a:r>
            <a:r>
              <a:rPr lang="it-IT" dirty="0"/>
              <a:t> </a:t>
            </a:r>
            <a:r>
              <a:rPr lang="it-IT" dirty="0" err="1"/>
              <a:t>this</a:t>
            </a:r>
            <a:r>
              <a:rPr lang="it-IT" dirty="0"/>
              <a:t> </a:t>
            </a:r>
            <a:r>
              <a:rPr lang="it-IT" dirty="0" err="1"/>
              <a:t>problem</a:t>
            </a: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Set up </a:t>
            </a:r>
            <a:r>
              <a:rPr lang="it-IT" dirty="0" err="1"/>
              <a:t>Ipsec</a:t>
            </a:r>
            <a:r>
              <a:rPr lang="it-IT" dirty="0"/>
              <a:t> (4) </a:t>
            </a:r>
          </a:p>
        </p:txBody>
      </p:sp>
      <p:sp>
        <p:nvSpPr>
          <p:cNvPr id="3" name="Segnaposto contenuto 2"/>
          <p:cNvSpPr>
            <a:spLocks noGrp="1"/>
          </p:cNvSpPr>
          <p:nvPr>
            <p:ph idx="1"/>
          </p:nvPr>
        </p:nvSpPr>
        <p:spPr/>
        <p:txBody>
          <a:bodyPr>
            <a:normAutofit fontScale="70000" lnSpcReduction="20000"/>
          </a:bodyPr>
          <a:lstStyle/>
          <a:p>
            <a:pPr algn="just"/>
            <a:r>
              <a:rPr lang="en-US" b="1" dirty="0"/>
              <a:t>IKE </a:t>
            </a:r>
            <a:r>
              <a:rPr lang="en-US" b="1" i="1" dirty="0" err="1"/>
              <a:t>vs</a:t>
            </a:r>
            <a:r>
              <a:rPr lang="en-US" b="1" i="1" dirty="0"/>
              <a:t> </a:t>
            </a:r>
            <a:r>
              <a:rPr lang="en-US" b="1" dirty="0"/>
              <a:t>manual keys </a:t>
            </a:r>
          </a:p>
          <a:p>
            <a:pPr lvl="1" algn="just"/>
            <a:r>
              <a:rPr lang="en-US" b="1" dirty="0"/>
              <a:t>The I</a:t>
            </a:r>
            <a:r>
              <a:rPr lang="en-US" dirty="0"/>
              <a:t>nternet </a:t>
            </a:r>
            <a:r>
              <a:rPr lang="en-US" b="1" dirty="0"/>
              <a:t>K</a:t>
            </a:r>
            <a:r>
              <a:rPr lang="en-US" dirty="0"/>
              <a:t>ey </a:t>
            </a:r>
            <a:r>
              <a:rPr lang="en-US" b="1" dirty="0"/>
              <a:t>E</a:t>
            </a:r>
            <a:r>
              <a:rPr lang="en-US" dirty="0"/>
              <a:t>xchange protocol is used to establish a </a:t>
            </a:r>
            <a:r>
              <a:rPr lang="en-US" i="1" dirty="0"/>
              <a:t>security association</a:t>
            </a:r>
            <a:r>
              <a:rPr lang="en-US" dirty="0"/>
              <a:t> (SA)</a:t>
            </a:r>
            <a:endParaRPr lang="it-IT" dirty="0"/>
          </a:p>
          <a:p>
            <a:pPr lvl="2" algn="just"/>
            <a:r>
              <a:rPr lang="en-US" dirty="0"/>
              <a:t>used to establish a </a:t>
            </a:r>
            <a:r>
              <a:rPr lang="en-US" i="1" dirty="0"/>
              <a:t>shared</a:t>
            </a:r>
            <a:r>
              <a:rPr lang="en-US" dirty="0"/>
              <a:t> session secret, that is, a shared key corresponding to the session to be established</a:t>
            </a:r>
          </a:p>
          <a:p>
            <a:pPr lvl="2" algn="just"/>
            <a:r>
              <a:rPr lang="en-US" dirty="0"/>
              <a:t>from the shared secret are then derived encryption keys that will be used for the next communication.</a:t>
            </a:r>
            <a:r>
              <a:rPr lang="it-IT" dirty="0"/>
              <a:t> </a:t>
            </a:r>
            <a:endParaRPr lang="en-US" dirty="0"/>
          </a:p>
          <a:p>
            <a:pPr lvl="1" algn="just"/>
            <a:r>
              <a:rPr lang="en-US" i="1" dirty="0"/>
              <a:t>Manual keys</a:t>
            </a:r>
            <a:r>
              <a:rPr lang="en-US" dirty="0"/>
              <a:t> require manual entry of the secret values for key exchange (occurs out-of-band)</a:t>
            </a:r>
          </a:p>
          <a:p>
            <a:pPr algn="just"/>
            <a:r>
              <a:rPr lang="en-US" b="1" dirty="0"/>
              <a:t>Main mode </a:t>
            </a:r>
            <a:r>
              <a:rPr lang="en-US" b="1" i="1" dirty="0" err="1"/>
              <a:t>vs</a:t>
            </a:r>
            <a:r>
              <a:rPr lang="en-US" b="1" i="1" dirty="0"/>
              <a:t> </a:t>
            </a:r>
            <a:r>
              <a:rPr lang="en-US" b="1" dirty="0"/>
              <a:t>aggressive mode </a:t>
            </a:r>
          </a:p>
          <a:p>
            <a:pPr lvl="1" algn="just"/>
            <a:r>
              <a:rPr lang="en-US" dirty="0"/>
              <a:t>efficiency-</a:t>
            </a:r>
            <a:r>
              <a:rPr lang="en-US" i="1" dirty="0"/>
              <a:t>versus</a:t>
            </a:r>
            <a:r>
              <a:rPr lang="en-US" dirty="0"/>
              <a:t>-security tradeoff during the initial key exchange (IKE). </a:t>
            </a:r>
          </a:p>
          <a:p>
            <a:pPr lvl="2" algn="just"/>
            <a:r>
              <a:rPr lang="en-US" i="1" dirty="0"/>
              <a:t>Main mode</a:t>
            </a:r>
            <a:r>
              <a:rPr lang="en-US" dirty="0"/>
              <a:t>  requires 6 packets back and forth, but affords complete security during the establishment of an </a:t>
            </a:r>
            <a:r>
              <a:rPr lang="en-US" dirty="0" err="1"/>
              <a:t>IPsec</a:t>
            </a:r>
            <a:r>
              <a:rPr lang="en-US" dirty="0"/>
              <a:t> connection</a:t>
            </a:r>
          </a:p>
          <a:p>
            <a:pPr lvl="2" algn="just"/>
            <a:r>
              <a:rPr lang="en-US" i="1" dirty="0"/>
              <a:t>Aggressive Mode</a:t>
            </a:r>
            <a:r>
              <a:rPr lang="en-US" dirty="0"/>
              <a:t> uses half the exchanges providing a bit less security because some </a:t>
            </a:r>
            <a:r>
              <a:rPr lang="en-US" b="1" dirty="0"/>
              <a:t>information</a:t>
            </a:r>
            <a:r>
              <a:rPr lang="en-US" dirty="0"/>
              <a:t> is transmitted in </a:t>
            </a:r>
            <a:r>
              <a:rPr lang="en-US" dirty="0" err="1"/>
              <a:t>cleartext</a:t>
            </a:r>
            <a:r>
              <a:rPr lang="en-US" dirty="0"/>
              <a:t>.</a:t>
            </a:r>
            <a:endParaRPr lang="it-IT"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(Internet Key Exchange)</a:t>
            </a:r>
            <a:endParaRPr lang="it-IT" dirty="0"/>
          </a:p>
        </p:txBody>
      </p:sp>
      <p:sp>
        <p:nvSpPr>
          <p:cNvPr id="3" name="Segnaposto contenuto 2"/>
          <p:cNvSpPr>
            <a:spLocks noGrp="1"/>
          </p:cNvSpPr>
          <p:nvPr>
            <p:ph idx="1"/>
          </p:nvPr>
        </p:nvSpPr>
        <p:spPr>
          <a:xfrm>
            <a:off x="457200" y="1600200"/>
            <a:ext cx="8229600" cy="4757758"/>
          </a:xfrm>
        </p:spPr>
        <p:txBody>
          <a:bodyPr>
            <a:normAutofit/>
          </a:bodyPr>
          <a:lstStyle/>
          <a:p>
            <a:pPr marL="342900" lvl="1" indent="-342900" algn="just">
              <a:buFont typeface="Arial" pitchFamily="34" charset="0"/>
              <a:buChar char="•"/>
            </a:pPr>
            <a:r>
              <a:rPr lang="en-US" sz="3200" dirty="0"/>
              <a:t>Protocol for automatic key management necessary for all the operations of security provided by IPSec</a:t>
            </a:r>
          </a:p>
          <a:p>
            <a:pPr marL="742950" lvl="2" indent="-342900" algn="just"/>
            <a:r>
              <a:rPr lang="it-IT" dirty="0" err="1"/>
              <a:t>Hybrid</a:t>
            </a:r>
            <a:r>
              <a:rPr lang="it-IT" dirty="0"/>
              <a:t> </a:t>
            </a:r>
            <a:r>
              <a:rPr lang="it-IT" dirty="0" err="1"/>
              <a:t>protocol</a:t>
            </a:r>
            <a:endParaRPr lang="it-IT" dirty="0"/>
          </a:p>
          <a:p>
            <a:pPr marL="742950" lvl="2" indent="-342900" algn="just"/>
            <a:r>
              <a:rPr lang="en-US" dirty="0"/>
              <a:t>Works in the initial phases of a communication, allowing the creation of SA and archive management to these dedicated</a:t>
            </a:r>
          </a:p>
          <a:p>
            <a:pPr marL="742950" lvl="2" indent="-342900" algn="just"/>
            <a:r>
              <a:rPr lang="en-US" b="1" dirty="0"/>
              <a:t>ISAKMP </a:t>
            </a:r>
            <a:r>
              <a:rPr lang="en-US" dirty="0"/>
              <a:t>based</a:t>
            </a:r>
            <a:endParaRPr lang="it-IT" b="1" dirty="0"/>
          </a:p>
          <a:p>
            <a:pPr>
              <a:buNone/>
            </a:pPr>
            <a:endParaRPr lang="it-IT"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IKE (Internet Key Exchange)</a:t>
            </a:r>
            <a:endParaRPr lang="it-IT" dirty="0"/>
          </a:p>
        </p:txBody>
      </p:sp>
      <p:sp>
        <p:nvSpPr>
          <p:cNvPr id="3" name="Segnaposto contenuto 2"/>
          <p:cNvSpPr>
            <a:spLocks noGrp="1"/>
          </p:cNvSpPr>
          <p:nvPr>
            <p:ph idx="1"/>
          </p:nvPr>
        </p:nvSpPr>
        <p:spPr/>
        <p:txBody>
          <a:bodyPr>
            <a:normAutofit fontScale="92500" lnSpcReduction="10000"/>
          </a:bodyPr>
          <a:lstStyle/>
          <a:p>
            <a:pPr algn="just"/>
            <a:r>
              <a:rPr lang="en-US" dirty="0"/>
              <a:t> A Security Association is a contract established between two </a:t>
            </a:r>
            <a:r>
              <a:rPr lang="en-US" dirty="0" err="1"/>
              <a:t>IPsec</a:t>
            </a:r>
            <a:r>
              <a:rPr lang="en-US" dirty="0"/>
              <a:t> endpoints (hosts or security gateways)</a:t>
            </a:r>
          </a:p>
          <a:p>
            <a:pPr lvl="1" algn="just"/>
            <a:r>
              <a:rPr lang="en-US" dirty="0"/>
              <a:t>Automatic negotiation of parameters to be used for the IPSec connection.</a:t>
            </a:r>
          </a:p>
          <a:p>
            <a:pPr lvl="1" algn="just"/>
            <a:r>
              <a:rPr lang="en-US" dirty="0"/>
              <a:t>Separate SA required for each subnet or single host.</a:t>
            </a:r>
          </a:p>
          <a:p>
            <a:pPr lvl="1" algn="just"/>
            <a:r>
              <a:rPr lang="en-US" dirty="0"/>
              <a:t>Separate SA required for inbound and outbound connection.</a:t>
            </a:r>
          </a:p>
          <a:p>
            <a:pPr lvl="1" algn="just"/>
            <a:r>
              <a:rPr lang="en-US" dirty="0"/>
              <a:t>SAs are assigned a unique </a:t>
            </a:r>
            <a:r>
              <a:rPr lang="en-US" b="1" dirty="0"/>
              <a:t>Security Parameters Index (SPI) </a:t>
            </a:r>
            <a:r>
              <a:rPr lang="en-US" dirty="0"/>
              <a:t>and are maintained in a database</a:t>
            </a:r>
            <a:endParaRPr lang="it-IT"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Elements</a:t>
            </a:r>
            <a:endParaRPr lang="it-IT" b="1" dirty="0"/>
          </a:p>
        </p:txBody>
      </p:sp>
      <p:sp>
        <p:nvSpPr>
          <p:cNvPr id="3" name="Segnaposto contenuto 2"/>
          <p:cNvSpPr>
            <a:spLocks noGrp="1"/>
          </p:cNvSpPr>
          <p:nvPr>
            <p:ph idx="1"/>
          </p:nvPr>
        </p:nvSpPr>
        <p:spPr/>
        <p:txBody>
          <a:bodyPr>
            <a:normAutofit lnSpcReduction="10000"/>
          </a:bodyPr>
          <a:lstStyle/>
          <a:p>
            <a:pPr algn="just"/>
            <a:r>
              <a:rPr lang="it-IT" b="1" dirty="0"/>
              <a:t>Internet Security and Key Management </a:t>
            </a:r>
            <a:r>
              <a:rPr lang="it-IT" b="1" dirty="0" err="1"/>
              <a:t>Protocol</a:t>
            </a:r>
            <a:r>
              <a:rPr lang="it-IT" b="1" dirty="0"/>
              <a:t> (ISAKMP)</a:t>
            </a:r>
          </a:p>
          <a:p>
            <a:pPr lvl="1" algn="just"/>
            <a:r>
              <a:rPr lang="en-US" dirty="0"/>
              <a:t>The current implementation provides for the combined use of the features of two protocols</a:t>
            </a:r>
          </a:p>
          <a:p>
            <a:pPr lvl="2" algn="just"/>
            <a:r>
              <a:rPr lang="en-US" b="1" dirty="0"/>
              <a:t>OAKLEY</a:t>
            </a:r>
            <a:r>
              <a:rPr lang="en-US" dirty="0"/>
              <a:t> (a protocol by which two authenticated parties can reach an agreement about the key material to use</a:t>
            </a:r>
            <a:r>
              <a:rPr lang="it-IT" dirty="0"/>
              <a:t> and </a:t>
            </a:r>
            <a:r>
              <a:rPr lang="en-US" dirty="0"/>
              <a:t>that will take advantage of the features for the IKE key exchange);</a:t>
            </a:r>
            <a:endParaRPr lang="it-IT" dirty="0"/>
          </a:p>
          <a:p>
            <a:pPr lvl="2" algn="just"/>
            <a:r>
              <a:rPr lang="it-IT" b="1" dirty="0"/>
              <a:t>SKEME</a:t>
            </a:r>
            <a:r>
              <a:rPr lang="it-IT" dirty="0"/>
              <a:t>: </a:t>
            </a:r>
            <a:r>
              <a:rPr lang="en-US" dirty="0"/>
              <a:t>a key exchange protocol similar to OAKLEY, but, IKE will use different features such as public-key encryption method and the fast renewal of the key</a:t>
            </a:r>
          </a:p>
          <a:p>
            <a:pPr lvl="2" algn="just"/>
            <a:endParaRPr lang="it-IT" dirty="0"/>
          </a:p>
          <a:p>
            <a:endParaRPr lang="it-IT"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The </a:t>
            </a:r>
            <a:r>
              <a:rPr lang="it-IT" b="1" dirty="0" err="1"/>
              <a:t>purpose</a:t>
            </a:r>
            <a:endParaRPr lang="it-IT" b="1" dirty="0"/>
          </a:p>
        </p:txBody>
      </p:sp>
      <p:sp>
        <p:nvSpPr>
          <p:cNvPr id="3" name="Segnaposto contenuto 2"/>
          <p:cNvSpPr>
            <a:spLocks noGrp="1"/>
          </p:cNvSpPr>
          <p:nvPr>
            <p:ph idx="1"/>
          </p:nvPr>
        </p:nvSpPr>
        <p:spPr/>
        <p:txBody>
          <a:bodyPr>
            <a:normAutofit/>
          </a:bodyPr>
          <a:lstStyle/>
          <a:p>
            <a:pPr algn="just"/>
            <a:r>
              <a:rPr lang="en-US" dirty="0"/>
              <a:t>The IKE negotiation occurs in two phases</a:t>
            </a:r>
            <a:r>
              <a:rPr lang="it-IT" dirty="0"/>
              <a:t>:</a:t>
            </a:r>
          </a:p>
          <a:p>
            <a:pPr lvl="1" algn="just"/>
            <a:r>
              <a:rPr lang="it-IT" dirty="0"/>
              <a:t>The first </a:t>
            </a:r>
            <a:r>
              <a:rPr lang="it-IT" dirty="0" err="1"/>
              <a:t>phase</a:t>
            </a:r>
            <a:r>
              <a:rPr lang="it-IT" dirty="0"/>
              <a:t> </a:t>
            </a:r>
            <a:r>
              <a:rPr lang="it-IT" dirty="0" err="1"/>
              <a:t>sets</a:t>
            </a:r>
            <a:r>
              <a:rPr lang="it-IT" dirty="0"/>
              <a:t> up a </a:t>
            </a:r>
            <a:r>
              <a:rPr lang="it-IT" i="1" dirty="0"/>
              <a:t>Internet Security </a:t>
            </a:r>
            <a:r>
              <a:rPr lang="it-IT" i="1" dirty="0" err="1"/>
              <a:t>Association</a:t>
            </a:r>
            <a:r>
              <a:rPr lang="it-IT" i="1" dirty="0"/>
              <a:t> Key Management Security </a:t>
            </a:r>
            <a:r>
              <a:rPr lang="it-IT" i="1" dirty="0" err="1"/>
              <a:t>Association</a:t>
            </a:r>
            <a:r>
              <a:rPr lang="it-IT" dirty="0"/>
              <a:t> (ISAKMP SA)</a:t>
            </a:r>
          </a:p>
          <a:p>
            <a:pPr lvl="1" algn="just"/>
            <a:r>
              <a:rPr lang="it-IT" dirty="0"/>
              <a:t>The </a:t>
            </a:r>
            <a:r>
              <a:rPr lang="it-IT" dirty="0" err="1"/>
              <a:t>second</a:t>
            </a:r>
            <a:r>
              <a:rPr lang="it-IT" dirty="0"/>
              <a:t> </a:t>
            </a:r>
            <a:r>
              <a:rPr lang="it-IT" dirty="0" err="1"/>
              <a:t>phase</a:t>
            </a:r>
            <a:r>
              <a:rPr lang="it-IT" dirty="0"/>
              <a:t> the ISAKMP SA </a:t>
            </a:r>
            <a:r>
              <a:rPr lang="it-IT" dirty="0" err="1"/>
              <a:t>is</a:t>
            </a:r>
            <a:r>
              <a:rPr lang="it-IT" dirty="0"/>
              <a:t> </a:t>
            </a:r>
            <a:r>
              <a:rPr lang="it-IT" dirty="0" err="1"/>
              <a:t>used</a:t>
            </a:r>
            <a:r>
              <a:rPr lang="it-IT" dirty="0"/>
              <a:t> </a:t>
            </a:r>
            <a:r>
              <a:rPr lang="en-US" dirty="0"/>
              <a:t>for the negotiation and setup the IPSec SAs</a:t>
            </a:r>
            <a:endParaRPr lang="it-IT" dirty="0"/>
          </a:p>
          <a:p>
            <a:pPr algn="just">
              <a:buNone/>
            </a:pPr>
            <a:endParaRPr lang="it-I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1</a:t>
            </a:r>
          </a:p>
        </p:txBody>
      </p:sp>
      <p:sp>
        <p:nvSpPr>
          <p:cNvPr id="3" name="Segnaposto contenuto 2"/>
          <p:cNvSpPr>
            <a:spLocks noGrp="1"/>
          </p:cNvSpPr>
          <p:nvPr>
            <p:ph idx="1"/>
          </p:nvPr>
        </p:nvSpPr>
        <p:spPr/>
        <p:txBody>
          <a:bodyPr>
            <a:normAutofit/>
          </a:bodyPr>
          <a:lstStyle/>
          <a:p>
            <a:pPr algn="just"/>
            <a:r>
              <a:rPr lang="en-US" dirty="0"/>
              <a:t>Establishes an ISAKMP SA to be used as a secure channel to the subsequent negotiation IPSec, in particular:</a:t>
            </a:r>
          </a:p>
          <a:p>
            <a:pPr lvl="1" algn="just"/>
            <a:r>
              <a:rPr lang="en-US" dirty="0"/>
              <a:t>Negotiates security parameters</a:t>
            </a:r>
          </a:p>
          <a:p>
            <a:pPr lvl="1" algn="just"/>
            <a:r>
              <a:rPr lang="en-US" dirty="0"/>
              <a:t>Generate a shared secret</a:t>
            </a:r>
          </a:p>
          <a:p>
            <a:pPr lvl="1" algn="just"/>
            <a:r>
              <a:rPr lang="en-US" dirty="0"/>
              <a:t>Authentic parts</a:t>
            </a:r>
            <a:endParaRPr lang="it-IT"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1</a:t>
            </a:r>
            <a:endParaRPr lang="it-IT" dirty="0"/>
          </a:p>
        </p:txBody>
      </p:sp>
      <p:sp>
        <p:nvSpPr>
          <p:cNvPr id="3" name="Segnaposto contenuto 2"/>
          <p:cNvSpPr>
            <a:spLocks noGrp="1"/>
          </p:cNvSpPr>
          <p:nvPr>
            <p:ph idx="1"/>
          </p:nvPr>
        </p:nvSpPr>
        <p:spPr>
          <a:xfrm>
            <a:off x="457200" y="1600200"/>
            <a:ext cx="8229600" cy="4972072"/>
          </a:xfrm>
        </p:spPr>
        <p:txBody>
          <a:bodyPr>
            <a:normAutofit fontScale="77500" lnSpcReduction="20000"/>
          </a:bodyPr>
          <a:lstStyle/>
          <a:p>
            <a:pPr algn="just"/>
            <a:r>
              <a:rPr lang="en-US" dirty="0"/>
              <a:t>IKE phase one occurs in two modes</a:t>
            </a:r>
            <a:r>
              <a:rPr lang="it-IT" dirty="0"/>
              <a:t>:</a:t>
            </a:r>
          </a:p>
          <a:p>
            <a:pPr lvl="1" algn="just"/>
            <a:r>
              <a:rPr lang="it-IT" b="1" dirty="0" err="1"/>
              <a:t>Main</a:t>
            </a:r>
            <a:r>
              <a:rPr lang="it-IT" b="1" dirty="0"/>
              <a:t> mode</a:t>
            </a:r>
            <a:r>
              <a:rPr lang="it-IT" dirty="0"/>
              <a:t>: </a:t>
            </a:r>
            <a:r>
              <a:rPr lang="en-US" dirty="0"/>
              <a:t>consists of six messages exchanged of which three are transmitted from the sender to the recipient and three response in the opposite direction</a:t>
            </a:r>
            <a:endParaRPr lang="it-IT" dirty="0"/>
          </a:p>
          <a:p>
            <a:pPr lvl="1" algn="just"/>
            <a:r>
              <a:rPr lang="it-IT" b="1" dirty="0"/>
              <a:t>Aggressive mode</a:t>
            </a:r>
            <a:r>
              <a:rPr lang="it-IT" dirty="0"/>
              <a:t>: </a:t>
            </a:r>
            <a:r>
              <a:rPr lang="it-IT" dirty="0" err="1"/>
              <a:t>uses</a:t>
            </a:r>
            <a:r>
              <a:rPr lang="it-IT" dirty="0"/>
              <a:t> </a:t>
            </a:r>
            <a:r>
              <a:rPr lang="it-IT" dirty="0" err="1"/>
              <a:t>only</a:t>
            </a:r>
            <a:r>
              <a:rPr lang="it-IT" dirty="0"/>
              <a:t> </a:t>
            </a:r>
            <a:r>
              <a:rPr lang="it-IT" dirty="0" err="1"/>
              <a:t>three</a:t>
            </a:r>
            <a:r>
              <a:rPr lang="it-IT" dirty="0"/>
              <a:t> </a:t>
            </a:r>
            <a:r>
              <a:rPr lang="it-IT" dirty="0" err="1"/>
              <a:t>messages</a:t>
            </a:r>
            <a:r>
              <a:rPr lang="it-IT" dirty="0"/>
              <a:t>. </a:t>
            </a:r>
            <a:r>
              <a:rPr lang="en-US" dirty="0"/>
              <a:t>Two messages sent by the sender and one response.</a:t>
            </a:r>
            <a:endParaRPr lang="it-IT" dirty="0"/>
          </a:p>
          <a:p>
            <a:pPr algn="just"/>
            <a:r>
              <a:rPr lang="en-US" dirty="0"/>
              <a:t>The main difference, in addition to the number of messages used, is that that the first mode, though slower, provides protection of identity</a:t>
            </a:r>
            <a:endParaRPr lang="it-IT" dirty="0"/>
          </a:p>
          <a:p>
            <a:pPr lvl="1" algn="just"/>
            <a:r>
              <a:rPr lang="en-US" dirty="0"/>
              <a:t>Both modes authenticate the parties and establish an ISAKMP SA</a:t>
            </a:r>
          </a:p>
          <a:p>
            <a:pPr lvl="1" algn="just"/>
            <a:r>
              <a:rPr lang="en-US" dirty="0"/>
              <a:t>The aggressive mode can do so by using half of the messages</a:t>
            </a:r>
            <a:endParaRPr lang="it-IT" dirty="0"/>
          </a:p>
          <a:p>
            <a:pPr lvl="2" algn="just"/>
            <a:r>
              <a:rPr lang="en-US" dirty="0"/>
              <a:t>The price to pay, for greater speed, is the absence of support for the identification of the participants and therefore the possibility of attacks of man-in-the-middle in the case of using pre-shared keys</a:t>
            </a:r>
            <a:endParaRPr lang="it-IT"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2</a:t>
            </a:r>
          </a:p>
        </p:txBody>
      </p:sp>
      <p:sp>
        <p:nvSpPr>
          <p:cNvPr id="3" name="Segnaposto contenuto 2"/>
          <p:cNvSpPr>
            <a:spLocks noGrp="1"/>
          </p:cNvSpPr>
          <p:nvPr>
            <p:ph idx="1"/>
          </p:nvPr>
        </p:nvSpPr>
        <p:spPr/>
        <p:txBody>
          <a:bodyPr>
            <a:normAutofit/>
          </a:bodyPr>
          <a:lstStyle/>
          <a:p>
            <a:pPr algn="just"/>
            <a:r>
              <a:rPr lang="it-IT" dirty="0" err="1"/>
              <a:t>Also</a:t>
            </a:r>
            <a:r>
              <a:rPr lang="it-IT" dirty="0"/>
              <a:t> </a:t>
            </a:r>
            <a:r>
              <a:rPr lang="it-IT" dirty="0" err="1"/>
              <a:t>called</a:t>
            </a:r>
            <a:r>
              <a:rPr lang="it-IT" dirty="0"/>
              <a:t> </a:t>
            </a:r>
            <a:r>
              <a:rPr lang="it-IT" b="1" dirty="0" err="1"/>
              <a:t>Quick</a:t>
            </a:r>
            <a:r>
              <a:rPr lang="it-IT" b="1" dirty="0"/>
              <a:t> mode</a:t>
            </a:r>
            <a:endParaRPr lang="it-IT" dirty="0"/>
          </a:p>
          <a:p>
            <a:pPr lvl="1" algn="just"/>
            <a:r>
              <a:rPr lang="en-US" dirty="0"/>
              <a:t>Is used principally to negotiate the IPSec services of a general nature and regenerate the key material</a:t>
            </a:r>
          </a:p>
          <a:p>
            <a:pPr lvl="1" algn="just"/>
            <a:r>
              <a:rPr lang="en-US" dirty="0"/>
              <a:t>Is similar to a “Aggressive mode” negotiation but less complex because it exploits the communication already in place (see below ..)</a:t>
            </a:r>
            <a:endParaRPr lang="it-IT"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4000" b="1" dirty="0"/>
            </a:br>
            <a:br>
              <a:rPr lang="it-IT" sz="4000" b="1" dirty="0"/>
            </a:br>
            <a:r>
              <a:rPr lang="it-IT" sz="4000" b="1" dirty="0"/>
              <a:t>IKE </a:t>
            </a:r>
            <a:r>
              <a:rPr lang="it-IT" sz="4000" b="1" dirty="0" err="1"/>
              <a:t>Phase</a:t>
            </a:r>
            <a:r>
              <a:rPr lang="it-IT" sz="4000" b="1" dirty="0"/>
              <a:t> 1 - </a:t>
            </a:r>
            <a:r>
              <a:rPr lang="it-IT" sz="4000" b="1" dirty="0" err="1"/>
              <a:t>Main</a:t>
            </a:r>
            <a:r>
              <a:rPr lang="it-IT" sz="4000" b="1" dirty="0"/>
              <a:t> Mode</a:t>
            </a:r>
            <a:br>
              <a:rPr lang="it-IT" sz="4000" b="1" dirty="0"/>
            </a:br>
            <a:r>
              <a:rPr lang="en-US" sz="4000" b="1" dirty="0"/>
              <a:t>Establish a Secure Negotiation Channel</a:t>
            </a:r>
            <a:br>
              <a:rPr lang="en-US" b="1" dirty="0"/>
            </a:br>
            <a:br>
              <a:rPr lang="it-IT" b="1" dirty="0"/>
            </a:br>
            <a:endParaRPr lang="it-IT" dirty="0"/>
          </a:p>
        </p:txBody>
      </p:sp>
      <p:pic>
        <p:nvPicPr>
          <p:cNvPr id="1026" name="Picture 2"/>
          <p:cNvPicPr>
            <a:picLocks noChangeAspect="1" noChangeArrowheads="1"/>
          </p:cNvPicPr>
          <p:nvPr/>
        </p:nvPicPr>
        <p:blipFill>
          <a:blip r:embed="rId3" cstate="print"/>
          <a:srcRect/>
          <a:stretch>
            <a:fillRect/>
          </a:stretch>
        </p:blipFill>
        <p:spPr bwMode="auto">
          <a:xfrm>
            <a:off x="1357290" y="2071678"/>
            <a:ext cx="6895938" cy="4000528"/>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sz="3100" b="1" dirty="0"/>
              <a:t>IKE </a:t>
            </a:r>
            <a:r>
              <a:rPr lang="it-IT" sz="3100" b="1" dirty="0" err="1"/>
              <a:t>Phase</a:t>
            </a:r>
            <a:r>
              <a:rPr lang="it-IT" sz="3100" b="1" dirty="0"/>
              <a:t> 1 - </a:t>
            </a:r>
            <a:r>
              <a:rPr lang="it-IT" sz="3100" b="1" dirty="0" err="1"/>
              <a:t>Main</a:t>
            </a:r>
            <a:r>
              <a:rPr lang="it-IT" sz="3100" b="1" dirty="0"/>
              <a:t> Mode</a:t>
            </a:r>
            <a:br>
              <a:rPr lang="it-IT" sz="3100" b="1" dirty="0"/>
            </a:br>
            <a:r>
              <a:rPr lang="en-US" sz="3100" b="1" dirty="0"/>
              <a:t>Establish a Secure Negotiation Channel</a:t>
            </a:r>
            <a:br>
              <a:rPr lang="en-US" sz="2700" b="1" dirty="0"/>
            </a:br>
            <a:br>
              <a:rPr lang="it-IT" b="1" dirty="0"/>
            </a:br>
            <a:endParaRPr lang="it-IT" dirty="0"/>
          </a:p>
        </p:txBody>
      </p:sp>
      <p:sp>
        <p:nvSpPr>
          <p:cNvPr id="8" name="Segnaposto contenuto 7"/>
          <p:cNvSpPr>
            <a:spLocks noGrp="1"/>
          </p:cNvSpPr>
          <p:nvPr>
            <p:ph idx="1"/>
          </p:nvPr>
        </p:nvSpPr>
        <p:spPr>
          <a:xfrm>
            <a:off x="457200" y="1357298"/>
            <a:ext cx="8229600" cy="5357850"/>
          </a:xfrm>
        </p:spPr>
        <p:txBody>
          <a:bodyPr>
            <a:normAutofit fontScale="70000" lnSpcReduction="20000"/>
          </a:bodyPr>
          <a:lstStyle/>
          <a:p>
            <a:pPr algn="just">
              <a:buNone/>
            </a:pPr>
            <a:r>
              <a:rPr lang="it-IT" b="1" dirty="0"/>
              <a:t>6 </a:t>
            </a:r>
            <a:r>
              <a:rPr lang="it-IT" b="1" dirty="0" err="1"/>
              <a:t>messages</a:t>
            </a:r>
            <a:r>
              <a:rPr lang="it-IT" b="1" dirty="0"/>
              <a:t> </a:t>
            </a:r>
            <a:r>
              <a:rPr lang="it-IT" dirty="0" err="1"/>
              <a:t>exchanged</a:t>
            </a:r>
            <a:r>
              <a:rPr lang="it-IT" dirty="0"/>
              <a:t> </a:t>
            </a:r>
            <a:r>
              <a:rPr lang="it-IT" dirty="0" err="1"/>
              <a:t>between</a:t>
            </a:r>
            <a:r>
              <a:rPr lang="it-IT" dirty="0"/>
              <a:t> </a:t>
            </a:r>
            <a:r>
              <a:rPr lang="it-IT" dirty="0" err="1"/>
              <a:t>initiator</a:t>
            </a:r>
            <a:r>
              <a:rPr lang="it-IT" dirty="0"/>
              <a:t> and </a:t>
            </a:r>
            <a:r>
              <a:rPr lang="it-IT" dirty="0" err="1"/>
              <a:t>responder</a:t>
            </a:r>
            <a:r>
              <a:rPr lang="it-IT" dirty="0"/>
              <a:t> </a:t>
            </a:r>
            <a:r>
              <a:rPr lang="it-IT" dirty="0" err="1"/>
              <a:t>to</a:t>
            </a:r>
            <a:r>
              <a:rPr lang="it-IT" dirty="0"/>
              <a:t> </a:t>
            </a:r>
            <a:r>
              <a:rPr lang="it-IT" dirty="0" err="1"/>
              <a:t>estabilish</a:t>
            </a:r>
            <a:r>
              <a:rPr lang="it-IT" dirty="0"/>
              <a:t> a </a:t>
            </a:r>
            <a:r>
              <a:rPr lang="it-IT" b="1" i="1" dirty="0"/>
              <a:t>IKE Security </a:t>
            </a:r>
            <a:r>
              <a:rPr lang="it-IT" b="1" i="1" dirty="0" err="1"/>
              <a:t>Association</a:t>
            </a:r>
            <a:r>
              <a:rPr lang="it-IT" b="1" dirty="0"/>
              <a:t> </a:t>
            </a:r>
            <a:r>
              <a:rPr lang="it-IT" dirty="0"/>
              <a:t>(</a:t>
            </a:r>
            <a:r>
              <a:rPr lang="it-IT" b="1" dirty="0"/>
              <a:t>IKE SA</a:t>
            </a:r>
            <a:r>
              <a:rPr lang="it-IT" dirty="0"/>
              <a:t>)</a:t>
            </a:r>
          </a:p>
          <a:p>
            <a:pPr lvl="1" algn="just"/>
            <a:r>
              <a:rPr lang="it-IT" dirty="0"/>
              <a:t>IKE </a:t>
            </a:r>
            <a:r>
              <a:rPr lang="it-IT" dirty="0" err="1"/>
              <a:t>uses</a:t>
            </a:r>
            <a:r>
              <a:rPr lang="it-IT" dirty="0"/>
              <a:t> UDP </a:t>
            </a:r>
            <a:r>
              <a:rPr lang="it-IT" dirty="0" err="1"/>
              <a:t>port</a:t>
            </a:r>
            <a:r>
              <a:rPr lang="it-IT" dirty="0"/>
              <a:t> 500</a:t>
            </a:r>
            <a:endParaRPr lang="it-IT" u="sng" dirty="0"/>
          </a:p>
          <a:p>
            <a:pPr algn="just"/>
            <a:r>
              <a:rPr lang="it-IT" sz="3500" b="1" dirty="0"/>
              <a:t>Msg #1</a:t>
            </a:r>
          </a:p>
          <a:p>
            <a:pPr lvl="1" algn="just"/>
            <a:r>
              <a:rPr lang="en-US" sz="3500" dirty="0"/>
              <a:t>The initiator sends an IKE SA Proposal listing all supported authentication methods, </a:t>
            </a:r>
            <a:r>
              <a:rPr lang="en-US" sz="3500" dirty="0" err="1"/>
              <a:t>Diffie</a:t>
            </a:r>
            <a:r>
              <a:rPr lang="en-US" sz="3500" dirty="0"/>
              <a:t>-Hellman groups, a choice of encryption and hash algorithms and the desired SA lifetime</a:t>
            </a:r>
            <a:endParaRPr lang="it-IT" sz="3500" dirty="0"/>
          </a:p>
          <a:p>
            <a:pPr algn="just"/>
            <a:r>
              <a:rPr lang="it-IT" sz="3500" b="1" dirty="0"/>
              <a:t>Msg #2</a:t>
            </a:r>
          </a:p>
          <a:p>
            <a:pPr lvl="1" algn="just"/>
            <a:r>
              <a:rPr lang="en-US" sz="3500" dirty="0"/>
              <a:t>The responder answers with an IKE SA Response indicating the preferred authentication method, </a:t>
            </a:r>
            <a:r>
              <a:rPr lang="en-US" sz="3500" dirty="0" err="1"/>
              <a:t>Diffie</a:t>
            </a:r>
            <a:r>
              <a:rPr lang="en-US" sz="3500" dirty="0"/>
              <a:t>-Hellman group, encryption and hash algorithm and acceptable SA lifetime</a:t>
            </a:r>
          </a:p>
          <a:p>
            <a:pPr lvl="1" algn="just"/>
            <a:endParaRPr lang="en-US" dirty="0"/>
          </a:p>
          <a:p>
            <a:pPr marL="0" indent="11113" algn="just">
              <a:buNone/>
            </a:pPr>
            <a:r>
              <a:rPr lang="en-US" sz="2600" dirty="0"/>
              <a:t>If the two parties were able to successfully negotiate a common set of methods the protocol is continued by establishing an encrypted communication channel using the </a:t>
            </a:r>
            <a:r>
              <a:rPr lang="en-US" sz="2600" dirty="0" err="1"/>
              <a:t>Diffie</a:t>
            </a:r>
            <a:r>
              <a:rPr lang="en-US" sz="2600" dirty="0"/>
              <a:t>-Hellman Key-Exchange algorithm</a:t>
            </a:r>
            <a:endParaRPr lang="it-IT" sz="26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sz="3100" b="1" dirty="0"/>
              <a:t>IKE </a:t>
            </a:r>
            <a:r>
              <a:rPr lang="it-IT" sz="3100" b="1" dirty="0" err="1"/>
              <a:t>Phase</a:t>
            </a:r>
            <a:r>
              <a:rPr lang="it-IT" sz="3100" b="1" dirty="0"/>
              <a:t> 1 - </a:t>
            </a:r>
            <a:r>
              <a:rPr lang="it-IT" sz="3100" b="1" dirty="0" err="1"/>
              <a:t>Main</a:t>
            </a:r>
            <a:r>
              <a:rPr lang="it-IT" sz="3100" b="1" dirty="0"/>
              <a:t> Mode</a:t>
            </a:r>
            <a:br>
              <a:rPr lang="it-IT" sz="3100" b="1" dirty="0"/>
            </a:br>
            <a:r>
              <a:rPr lang="en-US" sz="3100" b="1" dirty="0"/>
              <a:t>Establish a Secure Negotiation Channel</a:t>
            </a:r>
            <a:br>
              <a:rPr lang="en-US" b="1" dirty="0"/>
            </a:br>
            <a:br>
              <a:rPr lang="it-IT" b="1" dirty="0"/>
            </a:br>
            <a:endParaRPr lang="it-IT" dirty="0"/>
          </a:p>
        </p:txBody>
      </p:sp>
      <p:sp>
        <p:nvSpPr>
          <p:cNvPr id="8" name="Segnaposto contenuto 7"/>
          <p:cNvSpPr>
            <a:spLocks noGrp="1"/>
          </p:cNvSpPr>
          <p:nvPr>
            <p:ph idx="1"/>
          </p:nvPr>
        </p:nvSpPr>
        <p:spPr>
          <a:xfrm>
            <a:off x="457200" y="1600200"/>
            <a:ext cx="8229600" cy="4900634"/>
          </a:xfrm>
        </p:spPr>
        <p:txBody>
          <a:bodyPr>
            <a:normAutofit lnSpcReduction="10000"/>
          </a:bodyPr>
          <a:lstStyle/>
          <a:p>
            <a:r>
              <a:rPr lang="en-US" sz="2500" b="1" dirty="0" err="1"/>
              <a:t>Msg</a:t>
            </a:r>
            <a:r>
              <a:rPr lang="en-US" sz="2500" b="1" dirty="0"/>
              <a:t> #3</a:t>
            </a:r>
          </a:p>
          <a:p>
            <a:pPr lvl="1"/>
            <a:r>
              <a:rPr lang="en-US" sz="2500" dirty="0"/>
              <a:t>The initiator sends his part of the </a:t>
            </a:r>
            <a:r>
              <a:rPr lang="en-US" sz="2500" dirty="0" err="1"/>
              <a:t>Diffie</a:t>
            </a:r>
            <a:r>
              <a:rPr lang="en-US" sz="2500" dirty="0"/>
              <a:t>-Hellman secret plus a random value</a:t>
            </a:r>
          </a:p>
          <a:p>
            <a:r>
              <a:rPr lang="en-US" sz="2500" b="1" dirty="0" err="1"/>
              <a:t>Msg</a:t>
            </a:r>
            <a:r>
              <a:rPr lang="en-US" sz="2500" b="1" dirty="0"/>
              <a:t> #4</a:t>
            </a:r>
          </a:p>
          <a:p>
            <a:pPr lvl="1"/>
            <a:r>
              <a:rPr lang="en-US" sz="2500" dirty="0"/>
              <a:t>The responder does the same by sending his part of the </a:t>
            </a:r>
            <a:r>
              <a:rPr lang="en-US" sz="2500" i="1" dirty="0" err="1"/>
              <a:t>Diffie</a:t>
            </a:r>
            <a:r>
              <a:rPr lang="en-US" sz="2500" i="1" dirty="0"/>
              <a:t>-Hellman</a:t>
            </a:r>
            <a:r>
              <a:rPr lang="en-US" sz="2500" dirty="0"/>
              <a:t> </a:t>
            </a:r>
            <a:r>
              <a:rPr lang="en-US" sz="2500" i="1" dirty="0"/>
              <a:t>secret</a:t>
            </a:r>
            <a:r>
              <a:rPr lang="en-US" sz="2500" dirty="0"/>
              <a:t> plus a random value</a:t>
            </a:r>
          </a:p>
          <a:p>
            <a:pPr marL="0" indent="11113">
              <a:buNone/>
            </a:pPr>
            <a:endParaRPr lang="en-US" b="1" dirty="0"/>
          </a:p>
          <a:p>
            <a:pPr marL="0" indent="11113">
              <a:buNone/>
            </a:pPr>
            <a:r>
              <a:rPr lang="en-US" sz="2200" b="1" dirty="0" err="1"/>
              <a:t>Diffie</a:t>
            </a:r>
            <a:r>
              <a:rPr lang="en-US" sz="2200" b="1" dirty="0"/>
              <a:t>-Hellman Key-Exchange </a:t>
            </a:r>
            <a:r>
              <a:rPr lang="en-US" sz="2200" dirty="0"/>
              <a:t>can now be completed by both parties forming the common shared secret.</a:t>
            </a:r>
          </a:p>
          <a:p>
            <a:pPr lvl="1"/>
            <a:r>
              <a:rPr lang="en-US" sz="2200" dirty="0"/>
              <a:t>This shared secret is used to generate a symmetric session key with which the remaining messages of the IKE protocol are going to be encrypted</a:t>
            </a:r>
            <a:endParaRPr lang="it-IT"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Standard IP </a:t>
            </a:r>
            <a:r>
              <a:rPr lang="it-IT" b="1" dirty="0" err="1"/>
              <a:t>Datagram</a:t>
            </a:r>
            <a:r>
              <a:rPr lang="it-IT" b="1" dirty="0"/>
              <a:t> (1)</a:t>
            </a:r>
            <a:br>
              <a:rPr lang="it-IT" b="1" dirty="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Rettangolo 5"/>
          <p:cNvSpPr/>
          <p:nvPr/>
        </p:nvSpPr>
        <p:spPr>
          <a:xfrm>
            <a:off x="4357686" y="1571612"/>
            <a:ext cx="4572000" cy="4770537"/>
          </a:xfrm>
          <a:prstGeom prst="rect">
            <a:avLst/>
          </a:prstGeom>
        </p:spPr>
        <p:txBody>
          <a:bodyPr>
            <a:spAutoFit/>
          </a:bodyPr>
          <a:lstStyle/>
          <a:p>
            <a:r>
              <a:rPr lang="en-US" sz="1600" b="1" dirty="0" err="1"/>
              <a:t>ver</a:t>
            </a:r>
            <a:r>
              <a:rPr lang="en-US" sz="1600" b="1" dirty="0"/>
              <a:t> </a:t>
            </a:r>
          </a:p>
          <a:p>
            <a:pPr lvl="1" algn="just"/>
            <a:r>
              <a:rPr lang="it-IT" sz="1600" dirty="0" err="1"/>
              <a:t>version</a:t>
            </a:r>
            <a:r>
              <a:rPr lang="it-IT" sz="1600" dirty="0"/>
              <a:t> </a:t>
            </a:r>
            <a:r>
              <a:rPr lang="it-IT" sz="1600" dirty="0" err="1"/>
              <a:t>of</a:t>
            </a:r>
            <a:r>
              <a:rPr lang="it-IT" sz="1600" dirty="0"/>
              <a:t> the </a:t>
            </a:r>
            <a:r>
              <a:rPr lang="it-IT" sz="1600" dirty="0" err="1"/>
              <a:t>protocol</a:t>
            </a:r>
            <a:endParaRPr lang="en-US" sz="1600" dirty="0"/>
          </a:p>
          <a:p>
            <a:pPr algn="just"/>
            <a:r>
              <a:rPr lang="en-US" sz="1600" b="1" dirty="0" err="1"/>
              <a:t>hlen</a:t>
            </a:r>
            <a:r>
              <a:rPr lang="en-US" sz="1600" b="1" dirty="0"/>
              <a:t> </a:t>
            </a:r>
          </a:p>
          <a:p>
            <a:pPr lvl="1" algn="just"/>
            <a:r>
              <a:rPr lang="en-US" sz="1600" dirty="0"/>
              <a:t>IP Header length, as a four-bit quantity of 32-bit words. A standard IPv4 header is always 20 bytes long (5 words).</a:t>
            </a:r>
          </a:p>
          <a:p>
            <a:pPr algn="just"/>
            <a:r>
              <a:rPr lang="en-US" sz="1600" b="1" dirty="0"/>
              <a:t>TOS </a:t>
            </a:r>
          </a:p>
          <a:p>
            <a:pPr lvl="1" algn="just"/>
            <a:r>
              <a:rPr lang="en-US" sz="1600" dirty="0"/>
              <a:t>Type of Service. Specifies how the datagram should be handled (optimize for bandwidth? Latency? Low cost? Reliability?)</a:t>
            </a:r>
          </a:p>
          <a:p>
            <a:pPr algn="just"/>
            <a:r>
              <a:rPr lang="en-US" sz="1600" b="1" dirty="0" err="1"/>
              <a:t>pkt</a:t>
            </a:r>
            <a:r>
              <a:rPr lang="en-US" sz="1600" b="1" dirty="0"/>
              <a:t> </a:t>
            </a:r>
            <a:r>
              <a:rPr lang="en-US" sz="1600" b="1" dirty="0" err="1"/>
              <a:t>len</a:t>
            </a:r>
            <a:r>
              <a:rPr lang="en-US" sz="1600" b="1" dirty="0"/>
              <a:t> </a:t>
            </a:r>
          </a:p>
          <a:p>
            <a:pPr lvl="1" algn="just"/>
            <a:r>
              <a:rPr lang="en-US" sz="1600" dirty="0"/>
              <a:t>Overall packet length in bytes (up to 65535). This count </a:t>
            </a:r>
            <a:r>
              <a:rPr lang="en-US" sz="1600" u="sng" dirty="0"/>
              <a:t>includes</a:t>
            </a:r>
            <a:r>
              <a:rPr lang="en-US" sz="1600" dirty="0"/>
              <a:t> the bytes of the header. </a:t>
            </a:r>
          </a:p>
          <a:p>
            <a:pPr algn="just"/>
            <a:r>
              <a:rPr lang="en-US" sz="1600" b="1" dirty="0"/>
              <a:t>ID </a:t>
            </a:r>
          </a:p>
          <a:p>
            <a:pPr lvl="1" algn="just"/>
            <a:r>
              <a:rPr lang="en-US" sz="1600" dirty="0"/>
              <a:t>Used to associate related packets that have been fragmented</a:t>
            </a:r>
          </a:p>
          <a:p>
            <a:pPr algn="just"/>
            <a:r>
              <a:rPr lang="en-US" sz="1600" b="1" dirty="0" err="1"/>
              <a:t>flgs</a:t>
            </a:r>
            <a:r>
              <a:rPr lang="en-US" sz="1600" b="1" dirty="0"/>
              <a:t> </a:t>
            </a:r>
          </a:p>
          <a:p>
            <a:pPr lvl="1"/>
            <a:r>
              <a:rPr lang="en-US" sz="1600" dirty="0"/>
              <a:t>Bits used for control and protocol datagram fragmentation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b="1" dirty="0"/>
              <a:t>IKE </a:t>
            </a:r>
            <a:r>
              <a:rPr lang="it-IT" b="1" dirty="0" err="1"/>
              <a:t>Phase</a:t>
            </a:r>
            <a:r>
              <a:rPr lang="it-IT" b="1" dirty="0"/>
              <a:t> 1 - </a:t>
            </a:r>
            <a:r>
              <a:rPr lang="it-IT" b="1" dirty="0" err="1"/>
              <a:t>Main</a:t>
            </a:r>
            <a:r>
              <a:rPr lang="it-IT" b="1" dirty="0"/>
              <a:t> Mode</a:t>
            </a:r>
            <a:br>
              <a:rPr lang="it-IT" b="1" dirty="0"/>
            </a:br>
            <a:r>
              <a:rPr lang="en-US" b="1" dirty="0"/>
              <a:t>Establish a Secure Negotiation Channel</a:t>
            </a:r>
            <a:br>
              <a:rPr lang="en-US" b="1" dirty="0"/>
            </a:br>
            <a:br>
              <a:rPr lang="it-IT" b="1" dirty="0"/>
            </a:br>
            <a:endParaRPr lang="it-IT" dirty="0"/>
          </a:p>
        </p:txBody>
      </p:sp>
      <p:sp>
        <p:nvSpPr>
          <p:cNvPr id="8" name="Segnaposto contenuto 7"/>
          <p:cNvSpPr>
            <a:spLocks noGrp="1"/>
          </p:cNvSpPr>
          <p:nvPr>
            <p:ph idx="1"/>
          </p:nvPr>
        </p:nvSpPr>
        <p:spPr>
          <a:xfrm>
            <a:off x="457200" y="1600200"/>
            <a:ext cx="8229600" cy="4900634"/>
          </a:xfrm>
        </p:spPr>
        <p:txBody>
          <a:bodyPr>
            <a:normAutofit/>
          </a:bodyPr>
          <a:lstStyle/>
          <a:p>
            <a:r>
              <a:rPr lang="en-US" sz="2500" b="1" dirty="0" err="1"/>
              <a:t>Msg</a:t>
            </a:r>
            <a:r>
              <a:rPr lang="en-US" sz="2500" b="1" dirty="0"/>
              <a:t> #5</a:t>
            </a:r>
            <a:endParaRPr lang="en-US" sz="2500" dirty="0"/>
          </a:p>
          <a:p>
            <a:pPr lvl="1"/>
            <a:r>
              <a:rPr lang="en-US" sz="2500" dirty="0"/>
              <a:t>The initiator sends his identity optionally followed by a certificate linking the identity to a public key.</a:t>
            </a:r>
          </a:p>
          <a:p>
            <a:pPr lvl="1"/>
            <a:r>
              <a:rPr lang="en-US" sz="2500" dirty="0"/>
              <a:t>This is followed by a hash over all message fields signed by a </a:t>
            </a:r>
            <a:r>
              <a:rPr lang="en-US" sz="2500" dirty="0" err="1"/>
              <a:t>preshared</a:t>
            </a:r>
            <a:r>
              <a:rPr lang="en-US" sz="2500" dirty="0"/>
              <a:t> secret or a private RSA key.</a:t>
            </a:r>
          </a:p>
          <a:p>
            <a:r>
              <a:rPr lang="en-US" sz="2500" b="1" dirty="0" err="1"/>
              <a:t>Msg</a:t>
            </a:r>
            <a:r>
              <a:rPr lang="en-US" sz="2500" b="1" dirty="0"/>
              <a:t> #6</a:t>
            </a:r>
            <a:endParaRPr lang="en-US" sz="2500" dirty="0"/>
          </a:p>
          <a:p>
            <a:pPr lvl="1"/>
            <a:r>
              <a:rPr lang="en-US" sz="2500" dirty="0"/>
              <a:t>The same as </a:t>
            </a:r>
            <a:r>
              <a:rPr lang="en-US" sz="2500" dirty="0" err="1"/>
              <a:t>Msg</a:t>
            </a:r>
            <a:r>
              <a:rPr lang="en-US" sz="2500" dirty="0"/>
              <a:t> #5 but formed and sent by the responder</a:t>
            </a:r>
          </a:p>
          <a:p>
            <a:pPr marL="90488" lvl="1" indent="3175">
              <a:buNone/>
            </a:pPr>
            <a:endParaRPr lang="en-US" dirty="0"/>
          </a:p>
          <a:p>
            <a:pPr marL="90488" lvl="1" indent="3175">
              <a:buNone/>
            </a:pPr>
            <a:r>
              <a:rPr lang="en-US" sz="1900" dirty="0"/>
              <a:t>If the identity of both peers is successfully authenticated then an IKE SA has been established</a:t>
            </a:r>
            <a:endParaRPr lang="it-IT" sz="19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3600" b="1" dirty="0"/>
            </a:br>
            <a:r>
              <a:rPr lang="it-IT" sz="3600" b="1" dirty="0"/>
              <a:t>The </a:t>
            </a:r>
            <a:r>
              <a:rPr lang="it-IT" sz="3600" b="1" dirty="0" err="1"/>
              <a:t>Diffie-Hellman</a:t>
            </a:r>
            <a:r>
              <a:rPr lang="it-IT" sz="3600" b="1" dirty="0"/>
              <a:t> </a:t>
            </a:r>
            <a:r>
              <a:rPr lang="it-IT" sz="3600" b="1" dirty="0" err="1"/>
              <a:t>Key-Exchange</a:t>
            </a:r>
            <a:r>
              <a:rPr lang="it-IT" sz="3600" b="1" dirty="0"/>
              <a:t> </a:t>
            </a:r>
            <a:r>
              <a:rPr lang="it-IT" sz="3600" b="1" dirty="0" err="1"/>
              <a:t>Algorithm</a:t>
            </a:r>
            <a:br>
              <a:rPr lang="it-IT" sz="3600" b="1" dirty="0"/>
            </a:br>
            <a:r>
              <a:rPr lang="it-IT" sz="3600" b="1" dirty="0" err="1"/>
              <a:t>Perfect</a:t>
            </a:r>
            <a:r>
              <a:rPr lang="it-IT" sz="3600" b="1" dirty="0"/>
              <a:t> </a:t>
            </a:r>
            <a:r>
              <a:rPr lang="it-IT" sz="3600" b="1" dirty="0" err="1"/>
              <a:t>Forward</a:t>
            </a:r>
            <a:r>
              <a:rPr lang="it-IT" sz="3600" b="1" dirty="0"/>
              <a:t> </a:t>
            </a:r>
            <a:r>
              <a:rPr lang="it-IT" sz="3600" b="1" dirty="0" err="1"/>
              <a:t>Secrecy</a:t>
            </a:r>
            <a:br>
              <a:rPr lang="it-IT" b="1" dirty="0"/>
            </a:br>
            <a:endParaRPr lang="it-IT" dirty="0"/>
          </a:p>
        </p:txBody>
      </p:sp>
      <p:pic>
        <p:nvPicPr>
          <p:cNvPr id="2050" name="Picture 2"/>
          <p:cNvPicPr>
            <a:picLocks noChangeAspect="1" noChangeArrowheads="1"/>
          </p:cNvPicPr>
          <p:nvPr/>
        </p:nvPicPr>
        <p:blipFill>
          <a:blip r:embed="rId3" cstate="print"/>
          <a:srcRect/>
          <a:stretch>
            <a:fillRect/>
          </a:stretch>
        </p:blipFill>
        <p:spPr bwMode="auto">
          <a:xfrm>
            <a:off x="1643042" y="1714488"/>
            <a:ext cx="6727078" cy="3786214"/>
          </a:xfrm>
          <a:prstGeom prst="rect">
            <a:avLst/>
          </a:prstGeom>
          <a:noFill/>
          <a:ln w="9525">
            <a:noFill/>
            <a:miter lim="800000"/>
            <a:headEnd/>
            <a:tailEnd/>
          </a:ln>
        </p:spPr>
      </p:pic>
      <p:sp>
        <p:nvSpPr>
          <p:cNvPr id="5" name="Rettangolo 4"/>
          <p:cNvSpPr/>
          <p:nvPr/>
        </p:nvSpPr>
        <p:spPr>
          <a:xfrm>
            <a:off x="428596" y="5715016"/>
            <a:ext cx="8501122" cy="369332"/>
          </a:xfrm>
          <a:prstGeom prst="rect">
            <a:avLst/>
          </a:prstGeom>
        </p:spPr>
        <p:txBody>
          <a:bodyPr wrap="square">
            <a:spAutoFit/>
          </a:bodyPr>
          <a:lstStyle/>
          <a:p>
            <a:pPr algn="ctr"/>
            <a:r>
              <a:rPr lang="en-US" b="1" dirty="0"/>
              <a:t> If key s1 gets compromised, then key s2 is still totally secure!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Aggressive Mode</a:t>
            </a:r>
          </a:p>
        </p:txBody>
      </p:sp>
      <p:sp>
        <p:nvSpPr>
          <p:cNvPr id="6" name="Rettangolo 5"/>
          <p:cNvSpPr/>
          <p:nvPr/>
        </p:nvSpPr>
        <p:spPr>
          <a:xfrm>
            <a:off x="642910" y="1643050"/>
            <a:ext cx="7786742" cy="3785652"/>
          </a:xfrm>
          <a:prstGeom prst="rect">
            <a:avLst/>
          </a:prstGeom>
        </p:spPr>
        <p:txBody>
          <a:bodyPr wrap="square">
            <a:spAutoFit/>
          </a:bodyPr>
          <a:lstStyle/>
          <a:p>
            <a:pPr algn="just">
              <a:buFont typeface="Arial" pitchFamily="34" charset="0"/>
              <a:buChar char="•"/>
            </a:pPr>
            <a:r>
              <a:rPr lang="en-US" sz="2800" dirty="0"/>
              <a:t> The aggressive mode obtains the same result as the main mode, but with a smaller number of messages (three instead of six) at a price, however, not to authenticate the identities of the two parties</a:t>
            </a:r>
          </a:p>
          <a:p>
            <a:pPr lvl="1" algn="just">
              <a:buFont typeface="Calibri" pitchFamily="34" charset="0"/>
              <a:buChar char="–"/>
            </a:pPr>
            <a:r>
              <a:rPr lang="en-US" sz="2800" dirty="0"/>
              <a:t> </a:t>
            </a:r>
            <a:r>
              <a:rPr lang="en-US" sz="2400" dirty="0"/>
              <a:t>given that payloads are exchanged before it is completed the </a:t>
            </a:r>
            <a:r>
              <a:rPr lang="en-US" sz="2400" dirty="0" err="1"/>
              <a:t>Diffie</a:t>
            </a:r>
            <a:r>
              <a:rPr lang="en-US" sz="2400" dirty="0"/>
              <a:t>-Hellman exchange, they are transmitted in clear and not encrypted as in the case of the main mode</a:t>
            </a:r>
            <a:endParaRPr lang="it-IT"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2</a:t>
            </a:r>
          </a:p>
        </p:txBody>
      </p:sp>
      <p:sp>
        <p:nvSpPr>
          <p:cNvPr id="3" name="Segnaposto contenuto 2"/>
          <p:cNvSpPr>
            <a:spLocks noGrp="1"/>
          </p:cNvSpPr>
          <p:nvPr>
            <p:ph idx="1"/>
          </p:nvPr>
        </p:nvSpPr>
        <p:spPr/>
        <p:txBody>
          <a:bodyPr>
            <a:normAutofit/>
          </a:bodyPr>
          <a:lstStyle/>
          <a:p>
            <a:pPr algn="just"/>
            <a:r>
              <a:rPr lang="en-US" dirty="0"/>
              <a:t>After completing phase 1, with the main mode, with the aggressive mode, the two parties have created a SA, and then can proceed to phase 2</a:t>
            </a:r>
          </a:p>
          <a:p>
            <a:pPr lvl="1" algn="just"/>
            <a:r>
              <a:rPr lang="en-US" dirty="0"/>
              <a:t>This negotiation takes place with the Quick Mode</a:t>
            </a:r>
          </a:p>
          <a:p>
            <a:pPr lvl="1" algn="just"/>
            <a:r>
              <a:rPr lang="en-US" dirty="0"/>
              <a:t>Contrary to what happens in the phase 1, here all the messages are encrypted because  protected from the SA</a:t>
            </a:r>
            <a:endParaRPr lang="it-IT"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IKE Phase 2 - Quick Mode</a:t>
            </a:r>
            <a:br>
              <a:rPr lang="en-US" b="1" dirty="0"/>
            </a:br>
            <a:r>
              <a:rPr lang="en-US" b="1" dirty="0"/>
              <a:t>Establish or Renew an </a:t>
            </a:r>
            <a:r>
              <a:rPr lang="en-US" b="1" dirty="0" err="1"/>
              <a:t>IPsec</a:t>
            </a:r>
            <a:r>
              <a:rPr lang="en-US" b="1" dirty="0"/>
              <a:t> SA</a:t>
            </a:r>
          </a:p>
        </p:txBody>
      </p:sp>
      <p:sp>
        <p:nvSpPr>
          <p:cNvPr id="4" name="Segnaposto contenuto 3"/>
          <p:cNvSpPr>
            <a:spLocks noGrp="1"/>
          </p:cNvSpPr>
          <p:nvPr>
            <p:ph idx="1"/>
          </p:nvPr>
        </p:nvSpPr>
        <p:spPr>
          <a:xfrm>
            <a:off x="457200" y="1600200"/>
            <a:ext cx="8229600" cy="5043510"/>
          </a:xfrm>
        </p:spPr>
        <p:txBody>
          <a:bodyPr>
            <a:normAutofit fontScale="62500" lnSpcReduction="20000"/>
          </a:bodyPr>
          <a:lstStyle/>
          <a:p>
            <a:pPr algn="just"/>
            <a:r>
              <a:rPr lang="fr-FR" sz="3400" b="1" dirty="0" err="1"/>
              <a:t>Encrypted</a:t>
            </a:r>
            <a:r>
              <a:rPr lang="fr-FR" sz="3400" b="1" dirty="0"/>
              <a:t> Quick Mode Message Exchange</a:t>
            </a:r>
          </a:p>
          <a:p>
            <a:pPr lvl="1" algn="just"/>
            <a:r>
              <a:rPr lang="en-US" sz="3400" dirty="0"/>
              <a:t>All Quick Mode negotiations are encrypted with a shared secret.</a:t>
            </a:r>
          </a:p>
          <a:p>
            <a:pPr lvl="1" algn="just"/>
            <a:r>
              <a:rPr lang="en-US" sz="3400" dirty="0"/>
              <a:t>Key derived from a </a:t>
            </a:r>
            <a:r>
              <a:rPr lang="en-US" sz="3400" dirty="0" err="1"/>
              <a:t>Diffie</a:t>
            </a:r>
            <a:r>
              <a:rPr lang="en-US" sz="3400" dirty="0"/>
              <a:t>-Hellmann key-exchange plus additional parameters.</a:t>
            </a:r>
          </a:p>
          <a:p>
            <a:pPr algn="just"/>
            <a:r>
              <a:rPr lang="it-IT" sz="3800" b="1" dirty="0" err="1"/>
              <a:t>Negotiation</a:t>
            </a:r>
            <a:r>
              <a:rPr lang="it-IT" sz="3800" b="1" dirty="0"/>
              <a:t> </a:t>
            </a:r>
            <a:r>
              <a:rPr lang="it-IT" sz="3800" b="1" dirty="0" err="1"/>
              <a:t>of</a:t>
            </a:r>
            <a:r>
              <a:rPr lang="it-IT" sz="3800" b="1" dirty="0"/>
              <a:t> </a:t>
            </a:r>
            <a:r>
              <a:rPr lang="it-IT" sz="3800" b="1" dirty="0" err="1"/>
              <a:t>IPsec</a:t>
            </a:r>
            <a:r>
              <a:rPr lang="it-IT" sz="3800" b="1" dirty="0"/>
              <a:t> </a:t>
            </a:r>
            <a:r>
              <a:rPr lang="it-IT" sz="3800" b="1" dirty="0" err="1"/>
              <a:t>Parameters</a:t>
            </a:r>
            <a:endParaRPr lang="it-IT" sz="3800" b="1" dirty="0"/>
          </a:p>
          <a:p>
            <a:pPr lvl="1" algn="just"/>
            <a:r>
              <a:rPr lang="en-US" sz="3400" dirty="0"/>
              <a:t>Phase 2 Quick Mode establishes an </a:t>
            </a:r>
            <a:r>
              <a:rPr lang="en-US" sz="3400" dirty="0" err="1"/>
              <a:t>IPsec</a:t>
            </a:r>
            <a:r>
              <a:rPr lang="en-US" sz="3400" dirty="0"/>
              <a:t> SA using the secure  channel created by the phase 1 IKE SA.</a:t>
            </a:r>
          </a:p>
          <a:p>
            <a:pPr lvl="1" algn="just"/>
            <a:r>
              <a:rPr lang="en-US" sz="3400" dirty="0"/>
              <a:t>The specific configuration parameters for the </a:t>
            </a:r>
            <a:r>
              <a:rPr lang="en-US" sz="3400" dirty="0" err="1"/>
              <a:t>IPsec</a:t>
            </a:r>
            <a:r>
              <a:rPr lang="en-US" sz="3400" dirty="0"/>
              <a:t> connection are negotiated (AH, ESP, authentication / encryption methods and parameters).</a:t>
            </a:r>
          </a:p>
          <a:p>
            <a:pPr lvl="1" algn="just"/>
            <a:r>
              <a:rPr lang="en-US" sz="3400" dirty="0"/>
              <a:t>Quick Mode can be used repeatedly to renew IPSec SAs about to expire.</a:t>
            </a:r>
          </a:p>
          <a:p>
            <a:pPr algn="just"/>
            <a:r>
              <a:rPr lang="it-IT" sz="3800" b="1" dirty="0"/>
              <a:t>Optional </a:t>
            </a:r>
            <a:r>
              <a:rPr lang="it-IT" sz="3800" b="1" dirty="0" err="1"/>
              <a:t>Perfect</a:t>
            </a:r>
            <a:r>
              <a:rPr lang="it-IT" sz="3800" b="1" dirty="0"/>
              <a:t> </a:t>
            </a:r>
            <a:r>
              <a:rPr lang="it-IT" sz="3800" b="1" dirty="0" err="1"/>
              <a:t>Forward</a:t>
            </a:r>
            <a:r>
              <a:rPr lang="it-IT" sz="3800" b="1" dirty="0"/>
              <a:t> </a:t>
            </a:r>
            <a:r>
              <a:rPr lang="it-IT" sz="3800" b="1" dirty="0" err="1"/>
              <a:t>Secrecy</a:t>
            </a:r>
            <a:endParaRPr lang="it-IT" sz="3800" b="1" dirty="0"/>
          </a:p>
          <a:p>
            <a:pPr lvl="1" algn="just"/>
            <a:r>
              <a:rPr lang="en-US" sz="3400" dirty="0"/>
              <a:t>If perfect forward secrecy is required, each consecutive Quick Modes will do a fresh </a:t>
            </a:r>
            <a:r>
              <a:rPr lang="en-US" sz="3400" dirty="0" err="1"/>
              <a:t>Diffie</a:t>
            </a:r>
            <a:r>
              <a:rPr lang="en-US" sz="3400" dirty="0"/>
              <a:t>-Hellmann key-exchange.</a:t>
            </a:r>
            <a:endParaRPr lang="it-IT" dirty="0"/>
          </a:p>
          <a:p>
            <a:pPr lvl="1"/>
            <a:endParaRPr lang="it-IT" dirty="0"/>
          </a:p>
          <a:p>
            <a:endParaRPr lang="it-I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 Standard IP </a:t>
            </a:r>
            <a:r>
              <a:rPr lang="it-IT" b="1" dirty="0" err="1"/>
              <a:t>Datagram</a:t>
            </a:r>
            <a:r>
              <a:rPr lang="it-IT" b="1" dirty="0"/>
              <a:t> (2)</a:t>
            </a:r>
            <a:br>
              <a:rPr lang="it-IT" b="1" dirty="0"/>
            </a:br>
            <a:endParaRPr lang="it-IT" dirty="0"/>
          </a:p>
        </p:txBody>
      </p:sp>
      <p:sp>
        <p:nvSpPr>
          <p:cNvPr id="7" name="Segnaposto contenuto 2"/>
          <p:cNvSpPr>
            <a:spLocks noGrp="1"/>
          </p:cNvSpPr>
          <p:nvPr>
            <p:ph idx="1"/>
          </p:nvPr>
        </p:nvSpPr>
        <p:spPr>
          <a:xfrm>
            <a:off x="4572000" y="1600200"/>
            <a:ext cx="4114800" cy="4829196"/>
          </a:xfrm>
        </p:spPr>
        <p:txBody>
          <a:bodyPr>
            <a:noAutofit/>
          </a:bodyPr>
          <a:lstStyle/>
          <a:p>
            <a:pPr marL="15875" indent="-15875" algn="just">
              <a:buNone/>
            </a:pPr>
            <a:r>
              <a:rPr lang="en-US" sz="1600" b="1" dirty="0" err="1"/>
              <a:t>frag</a:t>
            </a:r>
            <a:r>
              <a:rPr lang="en-US" sz="1600" b="1" dirty="0"/>
              <a:t> offset </a:t>
            </a:r>
          </a:p>
          <a:p>
            <a:pPr marL="350838" lvl="1" indent="-15875" algn="just">
              <a:buNone/>
            </a:pPr>
            <a:r>
              <a:rPr lang="en-US" sz="1600" dirty="0"/>
              <a:t>tells the offset (measured in blocks of 8 bytes) of a particular fragment</a:t>
            </a:r>
          </a:p>
          <a:p>
            <a:pPr marL="15875" indent="-15875" algn="just">
              <a:buNone/>
            </a:pPr>
            <a:r>
              <a:rPr lang="en-US" sz="1600" b="1" dirty="0"/>
              <a:t>TTL </a:t>
            </a:r>
          </a:p>
          <a:p>
            <a:pPr marL="350838" lvl="1" indent="-15875" algn="just">
              <a:buNone/>
            </a:pPr>
            <a:r>
              <a:rPr lang="en-US" sz="1600" dirty="0"/>
              <a:t>This is the </a:t>
            </a:r>
            <a:r>
              <a:rPr lang="en-US" sz="1600" i="1" dirty="0"/>
              <a:t>Time to Live </a:t>
            </a:r>
            <a:r>
              <a:rPr lang="en-US" sz="1600" dirty="0"/>
              <a:t>of the datagram</a:t>
            </a:r>
            <a:r>
              <a:rPr lang="it-IT" sz="1600" dirty="0"/>
              <a:t>. </a:t>
            </a:r>
            <a:endParaRPr lang="en-US" sz="1600" dirty="0"/>
          </a:p>
          <a:p>
            <a:pPr marL="15875" indent="-15875" algn="just">
              <a:buNone/>
            </a:pPr>
            <a:r>
              <a:rPr lang="en-US" sz="1600" b="1" dirty="0"/>
              <a:t>proto </a:t>
            </a:r>
          </a:p>
          <a:p>
            <a:pPr marL="350838" lvl="1" indent="-15875" algn="just">
              <a:buNone/>
            </a:pPr>
            <a:r>
              <a:rPr lang="en-US" sz="1600" dirty="0"/>
              <a:t>Shows the code associated with the protocol used in the data field of the IP datagram, for example the TCP protocol is associated with the code 6, for UDP code 17.</a:t>
            </a:r>
            <a:r>
              <a:rPr lang="en-US" sz="1600" i="1" dirty="0"/>
              <a:t> Other protocols (47, GRE. 50, ESP. 51, AH)</a:t>
            </a:r>
          </a:p>
          <a:p>
            <a:pPr marL="15875" indent="-15875" algn="just">
              <a:buNone/>
            </a:pPr>
            <a:r>
              <a:rPr lang="en-US" sz="1600" b="1" dirty="0"/>
              <a:t>header checksum </a:t>
            </a:r>
          </a:p>
          <a:p>
            <a:pPr marL="350838" lvl="1" indent="-15875" algn="just">
              <a:buNone/>
            </a:pPr>
            <a:r>
              <a:rPr lang="en-US" sz="1600" dirty="0"/>
              <a:t>it's designed to detect errors in transit. This is not a </a:t>
            </a:r>
            <a:r>
              <a:rPr lang="en-US" sz="1600" i="1" dirty="0"/>
              <a:t>cryptographic</a:t>
            </a:r>
            <a:r>
              <a:rPr lang="en-US" sz="1600" dirty="0"/>
              <a:t> checksum, and it doesn't cover any part of the datagram that follow the IP header.</a:t>
            </a:r>
            <a:endParaRPr lang="it-IT" sz="1600"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 Standard IP </a:t>
            </a:r>
            <a:r>
              <a:rPr lang="it-IT" b="1" dirty="0" err="1"/>
              <a:t>Datagram</a:t>
            </a:r>
            <a:r>
              <a:rPr lang="it-IT" b="1" dirty="0"/>
              <a:t> (3)</a:t>
            </a:r>
            <a:br>
              <a:rPr lang="it-IT" b="1" dirty="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Segnaposto contenuto 2"/>
          <p:cNvSpPr txBox="1">
            <a:spLocks/>
          </p:cNvSpPr>
          <p:nvPr/>
        </p:nvSpPr>
        <p:spPr>
          <a:xfrm>
            <a:off x="4429124" y="1714488"/>
            <a:ext cx="3757610" cy="4525963"/>
          </a:xfrm>
          <a:prstGeom prst="rect">
            <a:avLst/>
          </a:prstGeom>
        </p:spPr>
        <p:txBody>
          <a:bodyPr vert="horz" lIns="91440" tIns="45720" rIns="91440" bIns="45720" rtlCol="0">
            <a:normAutofit/>
          </a:bodyPr>
          <a:lstStyle/>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err="1">
                <a:ln>
                  <a:noFill/>
                </a:ln>
                <a:solidFill>
                  <a:schemeClr val="tx1"/>
                </a:solidFill>
                <a:effectLst/>
                <a:uLnTx/>
                <a:uFillTx/>
                <a:latin typeface="+mn-lt"/>
                <a:ea typeface="+mn-ea"/>
                <a:cs typeface="+mn-cs"/>
              </a:rPr>
              <a:t>src</a:t>
            </a:r>
            <a:r>
              <a:rPr kumimoji="0" lang="en-US" sz="1600" b="1" i="0" u="none" strike="noStrike" kern="1200" cap="none" spc="0" normalizeH="0" baseline="0" noProof="0" dirty="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a:t>Shows the </a:t>
            </a:r>
            <a:r>
              <a:rPr lang="en-US" sz="1600" i="1" dirty="0"/>
              <a:t>IP address associated with the host </a:t>
            </a:r>
            <a:r>
              <a:rPr lang="en-US" sz="1600" dirty="0"/>
              <a:t>of the </a:t>
            </a:r>
            <a:r>
              <a:rPr lang="en-US" sz="1600" i="1" dirty="0"/>
              <a:t>sender</a:t>
            </a:r>
            <a:r>
              <a:rPr lang="en-US" sz="1600" dirty="0"/>
              <a:t> of the datagram </a:t>
            </a:r>
            <a:r>
              <a:rPr kumimoji="0" lang="it-IT" sz="1600" b="0" i="0" u="none" strike="noStrike" kern="1200" cap="none" spc="0" normalizeH="0" baseline="0" noProof="0" dirty="0">
                <a:ln>
                  <a:noFill/>
                </a:ln>
                <a:solidFill>
                  <a:schemeClr val="tx1"/>
                </a:solidFill>
                <a:effectLst/>
                <a:uLnTx/>
                <a:uFillTx/>
                <a:latin typeface="+mn-lt"/>
                <a:ea typeface="+mn-ea"/>
                <a:cs typeface="+mn-cs"/>
              </a:rPr>
              <a:t>(</a:t>
            </a:r>
            <a:r>
              <a:rPr kumimoji="0" lang="en-US" sz="1600" b="0" i="0" u="none" strike="noStrike" kern="1200" cap="none" spc="0" normalizeH="0" baseline="0" noProof="0" dirty="0">
                <a:ln>
                  <a:noFill/>
                </a:ln>
                <a:solidFill>
                  <a:schemeClr val="tx1"/>
                </a:solidFill>
                <a:effectLst/>
                <a:uLnTx/>
                <a:uFillTx/>
                <a:latin typeface="+mn-lt"/>
                <a:ea typeface="+mn-ea"/>
                <a:cs typeface="+mn-cs"/>
              </a:rPr>
              <a:t>32-bit)</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1" i="0" u="none" strike="noStrike" kern="1200" cap="none" spc="0" normalizeH="0" baseline="0" noProof="0" dirty="0" err="1">
                <a:ln>
                  <a:noFill/>
                </a:ln>
                <a:solidFill>
                  <a:schemeClr val="tx1"/>
                </a:solidFill>
                <a:effectLst/>
                <a:uLnTx/>
                <a:uFillTx/>
                <a:latin typeface="+mn-lt"/>
                <a:ea typeface="+mn-ea"/>
                <a:cs typeface="+mn-cs"/>
              </a:rPr>
              <a:t>dst</a:t>
            </a:r>
            <a:r>
              <a:rPr kumimoji="0" lang="en-US" sz="1600" b="1" i="0" u="none" strike="noStrike" kern="1200" cap="none" spc="0" normalizeH="0" baseline="0" noProof="0" dirty="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a:t>Shows the </a:t>
            </a:r>
            <a:r>
              <a:rPr lang="en-US" sz="1600" i="1" dirty="0"/>
              <a:t>IP address associated with the host</a:t>
            </a:r>
            <a:r>
              <a:rPr lang="en-US" sz="1600" dirty="0"/>
              <a:t> of the </a:t>
            </a:r>
            <a:r>
              <a:rPr lang="en-US" sz="1600" i="1" dirty="0"/>
              <a:t>recipient</a:t>
            </a:r>
            <a:r>
              <a:rPr lang="en-US" sz="1600" dirty="0"/>
              <a:t> of the datagram</a:t>
            </a:r>
            <a:r>
              <a:rPr kumimoji="0" lang="it-IT" sz="1600" b="0" i="0" u="none" strike="noStrike" kern="1200" cap="none" spc="0" normalizeH="0" baseline="0" noProof="0" dirty="0">
                <a:ln>
                  <a:noFill/>
                </a:ln>
                <a:solidFill>
                  <a:schemeClr val="tx1"/>
                </a:solidFill>
                <a:effectLst/>
                <a:uLnTx/>
                <a:uFillTx/>
                <a:latin typeface="+mn-lt"/>
                <a:ea typeface="+mn-ea"/>
                <a:cs typeface="+mn-cs"/>
              </a:rPr>
              <a:t> </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mn-lt"/>
                <a:ea typeface="+mn-ea"/>
                <a:cs typeface="+mn-cs"/>
              </a:rPr>
              <a:t>IP Options </a:t>
            </a:r>
          </a:p>
          <a:p>
            <a:pPr marL="350838" lvl="1" indent="3175" algn="just">
              <a:spcBef>
                <a:spcPct val="20000"/>
              </a:spcBef>
              <a:defRPr/>
            </a:pPr>
            <a:r>
              <a:rPr lang="en-US" sz="1600" dirty="0"/>
              <a:t>Options (optional and not used a lot) for more specific uses of the protocol.</a:t>
            </a:r>
            <a:r>
              <a:rPr kumimoji="0" lang="it-IT" sz="1600" b="0" i="0" u="none" strike="noStrike" kern="1200" cap="none" spc="0" normalizeH="0" baseline="0" noProof="0" dirty="0">
                <a:ln>
                  <a:noFill/>
                </a:ln>
                <a:solidFill>
                  <a:schemeClr val="tx1"/>
                </a:solidFill>
                <a:effectLst/>
                <a:uLnTx/>
                <a:uFillTx/>
                <a:latin typeface="+mn-lt"/>
                <a:ea typeface="+mn-ea"/>
                <a:cs typeface="+mn-cs"/>
              </a:rPr>
              <a:t>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mn-lt"/>
                <a:ea typeface="+mn-ea"/>
                <a:cs typeface="+mn-cs"/>
              </a:rPr>
              <a:t>Payload </a:t>
            </a:r>
          </a:p>
          <a:p>
            <a:pPr marL="350838" marR="0" lvl="1" indent="3175"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Data in</a:t>
            </a:r>
            <a:r>
              <a:rPr kumimoji="0" lang="en-US" sz="1600" b="0" i="0" u="none" strike="noStrike" kern="1200" cap="none" spc="0" normalizeH="0" noProof="0" dirty="0">
                <a:ln>
                  <a:noFill/>
                </a:ln>
                <a:solidFill>
                  <a:schemeClr val="tx1"/>
                </a:solidFill>
                <a:effectLst/>
                <a:uLnTx/>
                <a:uFillTx/>
                <a:latin typeface="+mn-lt"/>
                <a:ea typeface="+mn-ea"/>
                <a:cs typeface="+mn-cs"/>
              </a:rPr>
              <a:t> transit.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5338</Words>
  <Application>Microsoft Office PowerPoint</Application>
  <PresentationFormat>On-screen Show (4:3)</PresentationFormat>
  <Paragraphs>586</Paragraphs>
  <Slides>74</Slides>
  <Notes>73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74</vt:i4>
      </vt:variant>
    </vt:vector>
  </HeadingPairs>
  <TitlesOfParts>
    <vt:vector size="77" baseType="lpstr">
      <vt:lpstr>Arial</vt:lpstr>
      <vt:lpstr>Calibri</vt:lpstr>
      <vt:lpstr>Tema di Office</vt:lpstr>
      <vt:lpstr>The IPSec Protocol Suite</vt:lpstr>
      <vt:lpstr>IPSec</vt:lpstr>
      <vt:lpstr>Set up Ipsec (1) </vt:lpstr>
      <vt:lpstr>Set up Ipsec (2) </vt:lpstr>
      <vt:lpstr>Set up IPsec (3)</vt:lpstr>
      <vt:lpstr>Set up Ipsec (4) </vt:lpstr>
      <vt:lpstr> Standard IP Datagram (1) </vt:lpstr>
      <vt:lpstr>  Standard IP Datagram (2) </vt:lpstr>
      <vt:lpstr>  Standard IP Datagram (3) </vt:lpstr>
      <vt:lpstr> AH: Authentication Only  (1) </vt:lpstr>
      <vt:lpstr> AH: Authentication Only  (2) </vt:lpstr>
      <vt:lpstr>AH Transport Mode (1)</vt:lpstr>
      <vt:lpstr>AH Transport Mode (2)</vt:lpstr>
      <vt:lpstr>AH Transport Mode (3)</vt:lpstr>
      <vt:lpstr> AH Tunnel Mode (1) </vt:lpstr>
      <vt:lpstr> AH Tunnel Mode (2) </vt:lpstr>
      <vt:lpstr> AH Tunnel Mode (3) </vt:lpstr>
      <vt:lpstr> Transport or Tunnel? (1)  </vt:lpstr>
      <vt:lpstr> Transport or Tunnel? (2)  </vt:lpstr>
      <vt:lpstr>IPSec over UDP</vt:lpstr>
      <vt:lpstr> Authentication Algorithms (1) </vt:lpstr>
      <vt:lpstr> Authentication Algorithms (2) </vt:lpstr>
      <vt:lpstr>AH and NAT</vt:lpstr>
      <vt:lpstr> ESP — Encapsulating Security Payload  </vt:lpstr>
      <vt:lpstr> ESP — Encapsulating Security Payload  </vt:lpstr>
      <vt:lpstr>ESP –without encryption-</vt:lpstr>
      <vt:lpstr>ESP – with encryption – </vt:lpstr>
      <vt:lpstr>ESP – with encryption – </vt:lpstr>
      <vt:lpstr>ESP – with encryption – </vt:lpstr>
      <vt:lpstr>ESP Transport Mode</vt:lpstr>
      <vt:lpstr>ESP Transport Mode</vt:lpstr>
      <vt:lpstr>ESP Tunnel Mode</vt:lpstr>
      <vt:lpstr>ESP Tunnel Mode</vt:lpstr>
      <vt:lpstr>Summary</vt:lpstr>
      <vt:lpstr>Building a real VPN</vt:lpstr>
      <vt:lpstr>Security Associations and the SPI </vt:lpstr>
      <vt:lpstr>Security Associations and the SPI </vt:lpstr>
      <vt:lpstr>IPSec ISAKMP + IKE</vt:lpstr>
      <vt:lpstr>Internet Security Association and Key Management Protocol</vt:lpstr>
      <vt:lpstr>ISAKMP message</vt:lpstr>
      <vt:lpstr>Header ISAKMP</vt:lpstr>
      <vt:lpstr>Payload ISAKMP</vt:lpstr>
      <vt:lpstr>ISAKMP Payload Types (1)</vt:lpstr>
      <vt:lpstr>ISAKMP Payload Types (2)</vt:lpstr>
      <vt:lpstr>ISAKMP Payload Types (3)</vt:lpstr>
      <vt:lpstr>Payload Types (1)</vt:lpstr>
      <vt:lpstr>Payload Types (2)</vt:lpstr>
      <vt:lpstr>Payload Types (3)</vt:lpstr>
      <vt:lpstr>ISAKMP: message exchange</vt:lpstr>
      <vt:lpstr>PowerPoint Presentation</vt:lpstr>
      <vt:lpstr>Base Exchange</vt:lpstr>
      <vt:lpstr>Identity Protection Exchange</vt:lpstr>
      <vt:lpstr>Identity Protection Exchange</vt:lpstr>
      <vt:lpstr>Authentication Only Exchange</vt:lpstr>
      <vt:lpstr>Authentication Only Exchange</vt:lpstr>
      <vt:lpstr>Aggressive Exchange</vt:lpstr>
      <vt:lpstr>Aggressive Exchange</vt:lpstr>
      <vt:lpstr>Informational Exchange</vt:lpstr>
      <vt:lpstr>Security Association</vt:lpstr>
      <vt:lpstr>IKE (Internet Key Exchange)</vt:lpstr>
      <vt:lpstr>IKE (Internet Key Exchange)</vt:lpstr>
      <vt:lpstr>IKE Elements</vt:lpstr>
      <vt:lpstr>IKE: The purpose</vt:lpstr>
      <vt:lpstr>IKE: Phase 1</vt:lpstr>
      <vt:lpstr>IKE: Phase 1</vt:lpstr>
      <vt:lpstr>IKE: Phase 2</vt:lpstr>
      <vt:lpstr>  IKE Phase 1 - Main Mode Establish a Secure Negotiation Channel  </vt:lpstr>
      <vt:lpstr>  IKE Phase 1 - Main Mode Establish a Secure Negotiation Channel  </vt:lpstr>
      <vt:lpstr>  IKE Phase 1 - Main Mode Establish a Secure Negotiation Channel  </vt:lpstr>
      <vt:lpstr>  IKE Phase 1 - Main Mode Establish a Secure Negotiation Channel  </vt:lpstr>
      <vt:lpstr> The Diffie-Hellman Key-Exchange Algorithm Perfect Forward Secrecy </vt:lpstr>
      <vt:lpstr>IKE Aggressive Mode</vt:lpstr>
      <vt:lpstr>IKE: Phase 2</vt:lpstr>
      <vt:lpstr>IKE Phase 2 - Quick Mode Establish or Renew an IPsec 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IPSec Protocol Suite</dc:title>
  <dc:creator>Giovambattista Ianni</dc:creator>
  <cp:lastModifiedBy>Giovambattista Ianni</cp:lastModifiedBy>
  <cp:revision>2</cp:revision>
  <dcterms:created xsi:type="dcterms:W3CDTF">2020-12-14T10:11:23Z</dcterms:created>
  <dcterms:modified xsi:type="dcterms:W3CDTF">2022-12-07T08:53:18Z</dcterms:modified>
</cp:coreProperties>
</file>