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5" autoAdjust="0"/>
  </p:normalViewPr>
  <p:slideViewPr>
    <p:cSldViewPr snapToGrid="0">
      <p:cViewPr varScale="1">
        <p:scale>
          <a:sx n="107" d="100"/>
          <a:sy n="107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0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7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651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6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62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8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53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34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660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4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8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8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9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9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7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32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204840"/>
            <a:ext cx="10261080" cy="33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Network Security</a:t>
            </a:r>
            <a:br>
              <a:rPr dirty="0"/>
            </a:br>
            <a:r>
              <a:rPr lang="it-IT" sz="7200" b="0" strike="noStrike" spc="-1" dirty="0" err="1">
                <a:solidFill>
                  <a:srgbClr val="EBEBEB"/>
                </a:solidFill>
                <a:latin typeface="Century Gothic"/>
              </a:rPr>
              <a:t>Laboratory</a:t>
            </a: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 – </a:t>
            </a:r>
            <a:r>
              <a:rPr lang="it-IT" sz="7200" b="0" strike="noStrike" spc="-1" dirty="0" err="1">
                <a:solidFill>
                  <a:srgbClr val="EBEBEB"/>
                </a:solidFill>
                <a:latin typeface="Century Gothic"/>
              </a:rPr>
              <a:t>Lecture</a:t>
            </a: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 3 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154880" y="4777560"/>
            <a:ext cx="882504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000" b="0" strike="noStrike" cap="all" spc="-1">
                <a:solidFill>
                  <a:srgbClr val="8AD0D6"/>
                </a:solidFill>
                <a:latin typeface="Century Gothic"/>
              </a:rPr>
              <a:t>SSL and tls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36575" y="45360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Letsencrypt certificates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023480" y="22096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Letsencrypt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it’s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free Certificate Authority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Try to obtain a valid certificate using </a:t>
            </a:r>
            <a:r>
              <a:rPr lang="en-GB" sz="2000" b="0" strike="noStrike" spc="-1" dirty="0" err="1">
                <a:solidFill>
                  <a:srgbClr val="FFFFFF"/>
                </a:solidFill>
                <a:latin typeface="Century Gothic"/>
              </a:rPr>
              <a:t>letsencrypt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Configure Web Server with Letsencrypt certificate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Change the configuration of Apache in order to use letsencrypt certificate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Connect with a browser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There are any differences on browser between selfsigned and valid certificates?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82880" y="63720"/>
            <a:ext cx="10947600" cy="2130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just"/>
            <a:r>
              <a:rPr lang="en-US" sz="6000" spc="-1" dirty="0">
                <a:solidFill>
                  <a:srgbClr val="FFFFFF"/>
                </a:solidFill>
                <a:latin typeface="Century Gothic"/>
              </a:rPr>
              <a:t>As</a:t>
            </a:r>
            <a:r>
              <a:rPr lang="en-US" sz="6000" b="0" strike="noStrike" spc="-1" dirty="0">
                <a:solidFill>
                  <a:srgbClr val="FFFFFF"/>
                </a:solidFill>
                <a:latin typeface="Century Gothic"/>
              </a:rPr>
              <a:t>ymmetric Cryptography</a:t>
            </a:r>
          </a:p>
        </p:txBody>
      </p:sp>
      <p:pic>
        <p:nvPicPr>
          <p:cNvPr id="92" name="Immagine 91"/>
          <p:cNvPicPr/>
          <p:nvPr/>
        </p:nvPicPr>
        <p:blipFill>
          <a:blip r:embed="rId2"/>
          <a:stretch/>
        </p:blipFill>
        <p:spPr>
          <a:xfrm>
            <a:off x="2857680" y="1828800"/>
            <a:ext cx="6286320" cy="445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Secure Socket Layer (SSL) and </a:t>
            </a:r>
            <a:br/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Transport Layer Security (TLS)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46200" y="2053080"/>
            <a:ext cx="11212123" cy="48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Cryptographic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protocols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designed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provide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security over network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TLS: provides privacy and data integrity between hosts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connection is </a:t>
            </a:r>
            <a:r>
              <a:rPr lang="en-GB" sz="2000" b="1" strike="noStrike" spc="-1" dirty="0">
                <a:solidFill>
                  <a:srgbClr val="FFFFFF"/>
                </a:solidFill>
                <a:latin typeface="Century Gothic"/>
              </a:rPr>
              <a:t>SECURE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since data are encrypted with symmetric cryptography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</a:t>
            </a:r>
            <a:r>
              <a:rPr lang="en-GB" sz="2000" b="1" strike="noStrike" spc="-1" dirty="0">
                <a:solidFill>
                  <a:srgbClr val="FFFFFF"/>
                </a:solidFill>
                <a:latin typeface="Century Gothic"/>
              </a:rPr>
              <a:t>IDENTITY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of hosts is authenticated with public key cryptography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connection is </a:t>
            </a:r>
            <a:r>
              <a:rPr lang="en-GB" sz="2000" b="1" strike="noStrike" spc="-1" dirty="0">
                <a:solidFill>
                  <a:srgbClr val="FFFFFF"/>
                </a:solidFill>
                <a:latin typeface="Century Gothic"/>
              </a:rPr>
              <a:t>RELIABLE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since messages includes a message integrity check using a Message Authentication Code to prevent manipulation during transmission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How </a:t>
            </a:r>
            <a:r>
              <a:rPr lang="it-IT" sz="4200" b="0" strike="noStrike" spc="-1" dirty="0" err="1">
                <a:solidFill>
                  <a:srgbClr val="EBEBEB"/>
                </a:solidFill>
                <a:latin typeface="Century Gothic"/>
              </a:rPr>
              <a:t>does</a:t>
            </a: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it-IT" sz="4200" b="0" strike="noStrike" spc="-1" dirty="0" err="1">
                <a:solidFill>
                  <a:srgbClr val="EBEBEB"/>
                </a:solidFill>
                <a:latin typeface="Century Gothic"/>
              </a:rPr>
              <a:t>it</a:t>
            </a: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 work?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46200" y="1535590"/>
            <a:ext cx="11212123" cy="4598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client contacts the server using a secure URL (HTTPS…)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server sends the client its certificate and public key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client verifies this with a Trusted Root Certification Authority to ensure the certificate is legitimate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client and server negotiate the strongest type of encryption that each can support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client encrypts a session (secret) key with the server’s public key, and sends it back to the server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server decrypts the client communication with its private key, and the session is established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session key (symmetric encryption) is now used to encrypt and decrypt data transmitted between the client and server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76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Certificates</a:t>
            </a:r>
            <a:br/>
            <a:br/>
            <a:endParaRPr lang="en-US" sz="4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03400" y="2053080"/>
            <a:ext cx="99486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9000"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It is an electronic document used to verify the owner’s identity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It includes information about owner identity, the public key and the signature of the entity who verified the certificate’s content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In a common Public Key Infrastructure (PKI), certificates are released by a Certificate Authority (CA)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Based on X509 protocol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Certificate Validation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03400" y="2053080"/>
            <a:ext cx="1001088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000"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connection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setup, the server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sends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the client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certificate and the client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checks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if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valid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order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do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that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, the client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has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to check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if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subject of the certificate matches the hostname (i.e., domain name) to which the client is trying to connect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certificate is signed by a trusted certificate authority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FFFFFF"/>
                </a:solidFill>
                <a:latin typeface="Century Gothic"/>
              </a:rPr>
              <a:t>A TLS server may be configured with a self-signed certificate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FFFFFF"/>
                </a:solidFill>
                <a:latin typeface="Century Gothic"/>
              </a:rPr>
              <a:t>In this case clients will generally be unable to verify the certificate thus, communication will end (unless the certificate checking is disabled)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Self Signed Certificates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103399" y="2053080"/>
            <a:ext cx="10985931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generate self-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signed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certificates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In order to create a self-signed certificate we must create a custom Certificate Authority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type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certificate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be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for testing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purposes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They are not valid because </a:t>
            </a:r>
            <a:r>
              <a:rPr lang="en-GB" sz="2000" spc="-1" dirty="0">
                <a:solidFill>
                  <a:srgbClr val="FFFFFF"/>
                </a:solidFill>
                <a:latin typeface="Century Gothic"/>
              </a:rPr>
              <a:t>since self-signed certificates are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“NOT TRUSTED” by a Certificate Authority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Simple SSL/TLS Stream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020600" y="2047680"/>
            <a:ext cx="1040904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order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create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simple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connection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between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2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SSL/TLS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protocol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use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Server Side: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s_server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–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key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[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key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] –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cert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[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cert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] -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accept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&lt;&lt;port&gt;&gt;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Client side: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s_client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&lt;&lt;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&gt;&gt;:&lt;&lt;port&gt;&gt;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wireshark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handshake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how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message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encrypted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Start a Web Server with certificate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Let’s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now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start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your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own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web server 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Install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new self-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signed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certificate 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your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server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Follow the steps on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course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material</a:t>
            </a:r>
            <a:endParaRPr lang="it-IT" sz="2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560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Francesco Pacenza</dc:creator>
  <dc:description/>
  <cp:lastModifiedBy>Francesco Pacenza</cp:lastModifiedBy>
  <cp:revision>29</cp:revision>
  <dcterms:created xsi:type="dcterms:W3CDTF">2020-10-26T21:12:23Z</dcterms:created>
  <dcterms:modified xsi:type="dcterms:W3CDTF">2022-11-14T20:44:22Z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