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10" r:id="rId4"/>
    <p:sldId id="311" r:id="rId5"/>
    <p:sldId id="335" r:id="rId6"/>
    <p:sldId id="336" r:id="rId7"/>
    <p:sldId id="312" r:id="rId8"/>
    <p:sldId id="337" r:id="rId9"/>
    <p:sldId id="314" r:id="rId10"/>
    <p:sldId id="315" r:id="rId11"/>
    <p:sldId id="316" r:id="rId12"/>
    <p:sldId id="340" r:id="rId13"/>
    <p:sldId id="338" r:id="rId14"/>
    <p:sldId id="326" r:id="rId15"/>
    <p:sldId id="343" r:id="rId16"/>
    <p:sldId id="327" r:id="rId17"/>
    <p:sldId id="341" r:id="rId18"/>
    <p:sldId id="342" r:id="rId19"/>
    <p:sldId id="328" r:id="rId20"/>
    <p:sldId id="333" r:id="rId21"/>
    <p:sldId id="329" r:id="rId22"/>
    <p:sldId id="330" r:id="rId23"/>
    <p:sldId id="331" r:id="rId24"/>
    <p:sldId id="320" r:id="rId25"/>
    <p:sldId id="321" r:id="rId26"/>
    <p:sldId id="339"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125" d="100"/>
          <a:sy n="125" d="100"/>
        </p:scale>
        <p:origin x="14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05.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2162,'0'-1966,"0"1965,1-5,-1-1,-1 0,1 0,-1 1,0-1,-3-8,4 15,-1-1,1 0,0 0,-1 1,1-1,-1 0,1 1,0-1,-1 1,0-1,1 0,-1 1,1-1,-1 1,0 0,1-1,-1 1,0-1,0 1,1 0,-1 0,0-1,-1 1,0 0,0 0,0 1,0-1,0 1,0-1,1 1,-1 0,0-1,0 1,0 0,1 0,-1 0,0 1,-1 0,-34 31,0 1,-46 57,0 0,37-46,10-10,2 1,-34 47,47-58,16-20,1 0,0 0,0 1,0-1,-3 8,6-13,1 1,0-1,0 0,-1 1,1-1,0 0,0 1,0-1,-1 0,1 1,0-1,0 0,0 1,0-1,0 0,0 1,0-1,0 1,0-1,0 0,0 1,0-1,0 0,0 1,0-1,0 1,0-1,1 0,-1 1,0-1,0 0,0 1,1-1,-1 0,0 0,0 1,1-1,-1 1,17-5,19-16,-10-3,0-1,-2-2,35-46,-12 14,243-297,-283 346,0 0,1 0,0 1,0 0,1 1,0 0,13-8,-20 13,1 1,-1-1,1 1,-1 0,1 0,0 0,0 1,0-1,-1 0,1 1,0 0,0 0,0 0,0 0,0 0,0 0,-1 1,1-1,0 1,0 0,0 0,-1 0,1 0,-1 1,1-1,-1 1,1-1,-1 1,0 0,0 0,0 0,3 4,79 96,-45-51,3-2,85 79,-90-98,87 69,-97-81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29.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0.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2.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D6BD-7546-4E5B-AEEF-17BA2030D417}" type="datetimeFigureOut">
              <a:rPr lang="it-IT" smtClean="0"/>
              <a:t>26/10/2020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F513F-1854-4FA8-95B1-55E774480315}" type="slidenum">
              <a:rPr lang="it-IT" smtClean="0"/>
              <a:t>‹#›</a:t>
            </a:fld>
            <a:endParaRPr lang="it-IT"/>
          </a:p>
        </p:txBody>
      </p:sp>
    </p:spTree>
    <p:extLst>
      <p:ext uri="{BB962C8B-B14F-4D97-AF65-F5344CB8AC3E}">
        <p14:creationId xmlns:p14="http://schemas.microsoft.com/office/powerpoint/2010/main" val="14516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BF3498A-E6C6-401F-9CBC-19633EB1D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9D5A65-2FCA-432C-BFEA-9A3637B52925}" type="slidenum">
              <a:rPr lang="en-AU" altLang="it-IT"/>
              <a:pPr>
                <a:spcBef>
                  <a:spcPct val="0"/>
                </a:spcBef>
              </a:pPr>
              <a:t>3</a:t>
            </a:fld>
            <a:endParaRPr lang="en-AU" altLang="it-IT"/>
          </a:p>
        </p:txBody>
      </p:sp>
      <p:sp>
        <p:nvSpPr>
          <p:cNvPr id="36867" name="Rectangle 2">
            <a:extLst>
              <a:ext uri="{FF2B5EF4-FFF2-40B4-BE49-F238E27FC236}">
                <a16:creationId xmlns:a16="http://schemas.microsoft.com/office/drawing/2014/main" id="{CEB0294A-70A7-4A5C-A5BB-8939281A10F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186BF2-A749-4229-8675-A79C92C7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Several techniques have been proposed for the distribution of public keys, which can mostly be grouped into the categories shown.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40FBA21-BDEE-4AE6-98A6-07F44BE01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508576-1AB2-42DF-BEFA-0F3F23912764}" type="slidenum">
              <a:rPr lang="en-AU" altLang="it-IT"/>
              <a:pPr>
                <a:spcBef>
                  <a:spcPct val="0"/>
                </a:spcBef>
              </a:pPr>
              <a:t>4</a:t>
            </a:fld>
            <a:endParaRPr lang="en-AU" altLang="it-IT"/>
          </a:p>
        </p:txBody>
      </p:sp>
      <p:sp>
        <p:nvSpPr>
          <p:cNvPr id="38915" name="Rectangle 1026">
            <a:extLst>
              <a:ext uri="{FF2B5EF4-FFF2-40B4-BE49-F238E27FC236}">
                <a16:creationId xmlns:a16="http://schemas.microsoft.com/office/drawing/2014/main" id="{8DF60FB7-97E9-4840-88B4-83D6B449FBC2}"/>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3DC0D285-F4B5-4257-8527-6568D07FB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altLang="it-IT">
              <a:latin typeface="Arial" panose="020B0604020202020204" pitchFamily="34" charset="0"/>
              <a:cs typeface="Arial" panose="020B0604020202020204" pitchFamily="34" charset="0"/>
            </a:endParaRPr>
          </a:p>
          <a:p>
            <a:pPr lvl="1"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6799606-17F0-478B-A9C0-830630790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598115-F4C7-48EB-8369-ABC209DC1B64}" type="slidenum">
              <a:rPr lang="en-AU" altLang="it-IT"/>
              <a:pPr>
                <a:spcBef>
                  <a:spcPct val="0"/>
                </a:spcBef>
              </a:pPr>
              <a:t>7</a:t>
            </a:fld>
            <a:endParaRPr lang="en-AU" altLang="it-IT"/>
          </a:p>
        </p:txBody>
      </p:sp>
      <p:sp>
        <p:nvSpPr>
          <p:cNvPr id="40963" name="Rectangle 2">
            <a:extLst>
              <a:ext uri="{FF2B5EF4-FFF2-40B4-BE49-F238E27FC236}">
                <a16:creationId xmlns:a16="http://schemas.microsoft.com/office/drawing/2014/main" id="{4A53A914-DBAC-4D22-A433-87763176AA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2341D58-505A-44A7-9690-D551B1678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F6E239C-1FBD-4EB2-804A-212A47EF6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C11C2B-D2F9-42D9-9DC4-B3A3DFFBF296}" type="slidenum">
              <a:rPr lang="en-AU" altLang="it-IT"/>
              <a:pPr>
                <a:spcBef>
                  <a:spcPct val="0"/>
                </a:spcBef>
              </a:pPr>
              <a:t>9</a:t>
            </a:fld>
            <a:endParaRPr lang="en-AU" altLang="it-IT"/>
          </a:p>
        </p:txBody>
      </p:sp>
      <p:sp>
        <p:nvSpPr>
          <p:cNvPr id="45059" name="Rectangle 2">
            <a:extLst>
              <a:ext uri="{FF2B5EF4-FFF2-40B4-BE49-F238E27FC236}">
                <a16:creationId xmlns:a16="http://schemas.microsoft.com/office/drawing/2014/main" id="{9A798A18-F440-4FE7-818F-DC9811BCFC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9055348-4B13-4135-886F-3A1155D99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14.11 “</a:t>
            </a:r>
            <a:r>
              <a:rPr lang="en-AU" altLang="it-IT">
                <a:latin typeface="Arial" panose="020B0604020202020204" pitchFamily="34" charset="0"/>
                <a:cs typeface="Arial" panose="020B0604020202020204" pitchFamily="34" charset="0"/>
              </a:rPr>
              <a:t>Public-Key Authority” </a:t>
            </a:r>
            <a:r>
              <a:rPr lang="en-US" altLang="it-IT">
                <a:latin typeface="Arial" panose="020B0604020202020204" pitchFamily="34" charset="0"/>
                <a:cs typeface="Arial" panose="020B0604020202020204"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D3ACD7-24A9-4859-B8BA-9F61F370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421BB3-279F-426D-B93A-F7A87828078C}" type="slidenum">
              <a:rPr lang="en-AU" altLang="it-IT"/>
              <a:pPr>
                <a:spcBef>
                  <a:spcPct val="0"/>
                </a:spcBef>
              </a:pPr>
              <a:t>10</a:t>
            </a:fld>
            <a:endParaRPr lang="en-AU" altLang="it-IT"/>
          </a:p>
        </p:txBody>
      </p:sp>
      <p:sp>
        <p:nvSpPr>
          <p:cNvPr id="47107" name="Rectangle 2">
            <a:extLst>
              <a:ext uri="{FF2B5EF4-FFF2-40B4-BE49-F238E27FC236}">
                <a16:creationId xmlns:a16="http://schemas.microsoft.com/office/drawing/2014/main" id="{DD1C0A99-D889-406F-9C3D-C446395F152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2A1A6E8-8CD3-49C8-9679-99D9C5717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it-IT">
                <a:latin typeface="Arial" panose="020B0604020202020204" pitchFamily="34" charset="0"/>
                <a:cs typeface="Arial" panose="020B0604020202020204" pitchFamily="34" charset="0"/>
              </a:rPr>
              <a:t>binds an </a:t>
            </a:r>
            <a:r>
              <a:rPr lang="en-AU" altLang="it-IT" b="1">
                <a:latin typeface="Arial" panose="020B0604020202020204" pitchFamily="34" charset="0"/>
                <a:cs typeface="Arial" panose="020B0604020202020204" pitchFamily="34" charset="0"/>
              </a:rPr>
              <a:t>identity</a:t>
            </a:r>
            <a:r>
              <a:rPr lang="en-AU" altLang="it-IT">
                <a:latin typeface="Arial" panose="020B0604020202020204" pitchFamily="34" charset="0"/>
                <a:cs typeface="Arial" panose="020B0604020202020204" pitchFamily="34" charset="0"/>
              </a:rPr>
              <a:t> to </a:t>
            </a:r>
            <a:r>
              <a:rPr lang="en-AU" altLang="it-IT" b="1">
                <a:latin typeface="Arial" panose="020B0604020202020204" pitchFamily="34" charset="0"/>
                <a:cs typeface="Arial" panose="020B0604020202020204" pitchFamily="34" charset="0"/>
              </a:rPr>
              <a:t>public key</a:t>
            </a:r>
            <a:r>
              <a:rPr lang="en-AU" altLang="it-IT">
                <a:latin typeface="Arial" panose="020B0604020202020204" pitchFamily="34" charset="0"/>
                <a:cs typeface="Arial" panose="020B0604020202020204" pitchFamily="34" charset="0"/>
              </a:rPr>
              <a:t>, with all contents </a:t>
            </a:r>
            <a:r>
              <a:rPr lang="en-AU" altLang="it-IT" b="1">
                <a:latin typeface="Arial" panose="020B0604020202020204" pitchFamily="34" charset="0"/>
                <a:cs typeface="Arial" panose="020B0604020202020204" pitchFamily="34" charset="0"/>
              </a:rPr>
              <a:t>signed</a:t>
            </a:r>
            <a:r>
              <a:rPr lang="en-AU" altLang="it-IT">
                <a:latin typeface="Arial" panose="020B0604020202020204" pitchFamily="34" charset="0"/>
                <a:cs typeface="Arial" panose="020B0604020202020204" pitchFamily="34" charset="0"/>
              </a:rPr>
              <a:t> by a trusted Public-Key or Certificate Authority (CA). </a:t>
            </a:r>
            <a:r>
              <a:rPr lang="en-US" altLang="it-IT">
                <a:latin typeface="Arial" panose="020B0604020202020204" pitchFamily="34" charset="0"/>
                <a:cs typeface="Arial" panose="020B0604020202020204"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it-IT">
                <a:latin typeface="Arial" panose="020B0604020202020204" pitchFamily="34" charset="0"/>
                <a:cs typeface="Arial" panose="020B0604020202020204"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8130B3B-070E-4534-A783-BD1A8732A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10971B-DF64-40B9-891C-4F8771CBE297}" type="slidenum">
              <a:rPr lang="en-AU" altLang="it-IT"/>
              <a:pPr>
                <a:spcBef>
                  <a:spcPct val="0"/>
                </a:spcBef>
              </a:pPr>
              <a:t>11</a:t>
            </a:fld>
            <a:endParaRPr lang="en-AU" altLang="it-IT"/>
          </a:p>
        </p:txBody>
      </p:sp>
      <p:sp>
        <p:nvSpPr>
          <p:cNvPr id="49155" name="Rectangle 2">
            <a:extLst>
              <a:ext uri="{FF2B5EF4-FFF2-40B4-BE49-F238E27FC236}">
                <a16:creationId xmlns:a16="http://schemas.microsoft.com/office/drawing/2014/main" id="{F8459545-6566-43FF-A461-A9A6016F458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CF634FB-49DB-4B36-A22C-426F37F21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altLang="it-IT">
                <a:latin typeface="Arial" panose="020B0604020202020204" pitchFamily="34" charset="0"/>
              </a:rPr>
              <a:t>One scheme has become universally accepted for formatting public-key certificates: the X.509 standard. </a:t>
            </a:r>
            <a:endParaRPr lang="en-AU"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6C4E7B95-B75B-4006-897D-53318B6DDF61}"/>
              </a:ext>
            </a:extLst>
          </p:cNvPr>
          <p:cNvSpPr>
            <a:spLocks noGrp="1" noRot="1" noChangeAspect="1" noChangeArrowheads="1" noTextEdit="1"/>
          </p:cNvSpPr>
          <p:nvPr>
            <p:ph type="sldImg"/>
          </p:nvPr>
        </p:nvSpPr>
        <p:spPr>
          <a:ln/>
        </p:spPr>
      </p:sp>
      <p:sp>
        <p:nvSpPr>
          <p:cNvPr id="83971" name="Segnaposto note 2">
            <a:extLst>
              <a:ext uri="{FF2B5EF4-FFF2-40B4-BE49-F238E27FC236}">
                <a16:creationId xmlns:a16="http://schemas.microsoft.com/office/drawing/2014/main" id="{DF95B99E-4B93-4324-BF98-19526F6BE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3972" name="Segnaposto numero diapositiva 3">
            <a:extLst>
              <a:ext uri="{FF2B5EF4-FFF2-40B4-BE49-F238E27FC236}">
                <a16:creationId xmlns:a16="http://schemas.microsoft.com/office/drawing/2014/main" id="{1A60AAF2-F72A-4093-A0C3-BA4B497AFC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2188C7-AD89-4B6C-9785-0CBFD227BE0C}" type="slidenum">
              <a:rPr lang="en-AU" altLang="it-IT"/>
              <a:pPr>
                <a:spcBef>
                  <a:spcPct val="0"/>
                </a:spcBef>
              </a:pPr>
              <a:t>24</a:t>
            </a:fld>
            <a:endParaRPr lang="en-AU"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8B99686D-BA92-46E3-B29B-06F1CF58FA6B}"/>
              </a:ext>
            </a:extLst>
          </p:cNvPr>
          <p:cNvSpPr>
            <a:spLocks noGrp="1" noRot="1" noChangeAspect="1" noChangeArrowheads="1" noTextEdit="1"/>
          </p:cNvSpPr>
          <p:nvPr>
            <p:ph type="sldImg"/>
          </p:nvPr>
        </p:nvSpPr>
        <p:spPr>
          <a:ln/>
        </p:spPr>
      </p:sp>
      <p:sp>
        <p:nvSpPr>
          <p:cNvPr id="86019" name="Segnaposto note 2">
            <a:extLst>
              <a:ext uri="{FF2B5EF4-FFF2-40B4-BE49-F238E27FC236}">
                <a16:creationId xmlns:a16="http://schemas.microsoft.com/office/drawing/2014/main" id="{8B952B32-316C-496C-9E1C-AB5466C64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6020" name="Segnaposto numero diapositiva 3">
            <a:extLst>
              <a:ext uri="{FF2B5EF4-FFF2-40B4-BE49-F238E27FC236}">
                <a16:creationId xmlns:a16="http://schemas.microsoft.com/office/drawing/2014/main" id="{6A6425AD-792D-4548-83CC-ADC8E18EB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87BA4A-985B-4470-B9DB-C94539BEA9C7}" type="slidenum">
              <a:rPr lang="en-AU" altLang="it-IT"/>
              <a:pPr>
                <a:spcBef>
                  <a:spcPct val="0"/>
                </a:spcBef>
              </a:pPr>
              <a:t>25</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9464-45DF-4178-8845-C17421682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7170AEB-E5FC-4B7D-AD59-C61B17AC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003C84D-CF36-4459-BF57-56D3A9FDE749}"/>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5" name="Footer Placeholder 4">
            <a:extLst>
              <a:ext uri="{FF2B5EF4-FFF2-40B4-BE49-F238E27FC236}">
                <a16:creationId xmlns:a16="http://schemas.microsoft.com/office/drawing/2014/main" id="{98B31A59-94B2-4E9C-88DD-A9F29056408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CB23D4E-FF6D-4442-B3FC-3F684D3459B9}"/>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0406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FA9-04A2-4E4C-A561-BA8F770A1A5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2149F69-0226-42E2-9DF7-A7CE7465A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A56D0BE-FE80-4F7B-9152-1027A2C1832E}"/>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5" name="Footer Placeholder 4">
            <a:extLst>
              <a:ext uri="{FF2B5EF4-FFF2-40B4-BE49-F238E27FC236}">
                <a16:creationId xmlns:a16="http://schemas.microsoft.com/office/drawing/2014/main" id="{49F3D0D4-5CD2-4879-93F1-C7AE744C6FC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5FA30F8-B5EF-4AC9-AB9B-D7A419AEC88D}"/>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165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9F616-0A2F-485D-BA56-CA22C0339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CA0BDD8-D43D-4534-9E30-2BBD7F37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ED48F-38CD-40E0-9F3E-77DC1DA05F34}"/>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5" name="Footer Placeholder 4">
            <a:extLst>
              <a:ext uri="{FF2B5EF4-FFF2-40B4-BE49-F238E27FC236}">
                <a16:creationId xmlns:a16="http://schemas.microsoft.com/office/drawing/2014/main" id="{BE5E1A4F-4BA7-4867-9AB9-5285793174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F119F36-89C2-41DD-BF2D-232AB807DD94}"/>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6617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089-DEA4-42C7-B465-E3340D4130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1A95001-61DF-4301-9D63-820C4A07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576429C-D4E5-45E2-9CBA-03DBF55CDC63}"/>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5" name="Footer Placeholder 4">
            <a:extLst>
              <a:ext uri="{FF2B5EF4-FFF2-40B4-BE49-F238E27FC236}">
                <a16:creationId xmlns:a16="http://schemas.microsoft.com/office/drawing/2014/main" id="{C6E40E7F-262F-47CC-8F45-B193BB35A6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E15BCB-4520-45B7-934D-A61D2140235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2344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A69-0962-4DFD-AA67-4F1AEEEF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753626C-22E6-4615-A950-83F152C2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71C0A-9896-464D-A772-FA30097E0679}"/>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5" name="Footer Placeholder 4">
            <a:extLst>
              <a:ext uri="{FF2B5EF4-FFF2-40B4-BE49-F238E27FC236}">
                <a16:creationId xmlns:a16="http://schemas.microsoft.com/office/drawing/2014/main" id="{8180FACD-66EB-4FEE-B97A-4A2846E2D6F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FB9300-426F-454E-829B-5B43C9ADE731}"/>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647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083-5570-4BBA-8DDC-B9BF7F239A7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66DE5C2-EA54-42D3-822C-6D5449C23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956748BB-27D9-40F3-A551-428C465B9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0A0C427-7854-4405-8BCF-49DEBBDA8B45}"/>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6" name="Footer Placeholder 5">
            <a:extLst>
              <a:ext uri="{FF2B5EF4-FFF2-40B4-BE49-F238E27FC236}">
                <a16:creationId xmlns:a16="http://schemas.microsoft.com/office/drawing/2014/main" id="{51280B80-5B54-4394-8FC7-8EF865A59FB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825A8CE-642E-46EB-A5AE-C2EC7DAE13A8}"/>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10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623D-67E9-4606-9A63-9672C1FBE71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218C9F9-A72D-47BE-98AC-1F3F2CA2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C3F-E8C2-4874-A545-A6E81D7A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04C069A-41F7-4456-9EF2-C4FAE0B90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AF6D-896E-4642-B3FD-06FACCFA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93BAE7-FA40-468D-969F-4B53D810FF79}"/>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8" name="Footer Placeholder 7">
            <a:extLst>
              <a:ext uri="{FF2B5EF4-FFF2-40B4-BE49-F238E27FC236}">
                <a16:creationId xmlns:a16="http://schemas.microsoft.com/office/drawing/2014/main" id="{9DDCA240-507D-4FD4-8DDC-1FDB4B06EE6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A4C341A-AA4F-4C56-86B1-2EAECB99B492}"/>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3939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ECC5-4F36-40F2-9D05-C904E60F9A4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0E75A05-1384-46FD-B3A2-ED07F07DDB8F}"/>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4" name="Footer Placeholder 3">
            <a:extLst>
              <a:ext uri="{FF2B5EF4-FFF2-40B4-BE49-F238E27FC236}">
                <a16:creationId xmlns:a16="http://schemas.microsoft.com/office/drawing/2014/main" id="{6547B75B-43BE-4A75-82F8-80FB535B45E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9D0C681-684C-4622-ABED-9A729BC4A516}"/>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6331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5660F-9E23-475B-9E02-DD86166C8EA1}"/>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3" name="Footer Placeholder 2">
            <a:extLst>
              <a:ext uri="{FF2B5EF4-FFF2-40B4-BE49-F238E27FC236}">
                <a16:creationId xmlns:a16="http://schemas.microsoft.com/office/drawing/2014/main" id="{34E69CA1-727B-43C6-87B8-75C6883162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EF9E0E-088A-4A0B-B550-3D930A1C1AF5}"/>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69760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881-4846-40D1-AFBE-9AD6E32E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CBDB47A4-B191-45D0-A2FE-BB389F2E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4D1EC2-9225-4AFB-A320-45A88A541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7F463-4349-46A5-904A-E804B9268BEB}"/>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6" name="Footer Placeholder 5">
            <a:extLst>
              <a:ext uri="{FF2B5EF4-FFF2-40B4-BE49-F238E27FC236}">
                <a16:creationId xmlns:a16="http://schemas.microsoft.com/office/drawing/2014/main" id="{D16D9753-EB78-48AC-8E79-F0454ADE10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5503CBB-9068-4EF4-A14B-4F855FB807BE}"/>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7393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BF1-7E8A-4CAE-A412-F1F7225C8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6C1B257-D535-411F-BD16-0A77673A1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885D713-4D18-4008-9DDC-ED586B55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15E16-8245-46B8-A76E-449F618E8F8B}"/>
              </a:ext>
            </a:extLst>
          </p:cNvPr>
          <p:cNvSpPr>
            <a:spLocks noGrp="1"/>
          </p:cNvSpPr>
          <p:nvPr>
            <p:ph type="dt" sz="half" idx="10"/>
          </p:nvPr>
        </p:nvSpPr>
        <p:spPr/>
        <p:txBody>
          <a:bodyPr/>
          <a:lstStyle/>
          <a:p>
            <a:fld id="{DD268F46-A143-4D49-98F9-74B8259B3C7B}" type="datetimeFigureOut">
              <a:rPr lang="it-IT" smtClean="0"/>
              <a:t>26/10/2020</a:t>
            </a:fld>
            <a:endParaRPr lang="it-IT"/>
          </a:p>
        </p:txBody>
      </p:sp>
      <p:sp>
        <p:nvSpPr>
          <p:cNvPr id="6" name="Footer Placeholder 5">
            <a:extLst>
              <a:ext uri="{FF2B5EF4-FFF2-40B4-BE49-F238E27FC236}">
                <a16:creationId xmlns:a16="http://schemas.microsoft.com/office/drawing/2014/main" id="{CEA9F510-4856-42B1-A95F-18D849A0A92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4C60E66-6EB8-47F1-A3DF-24CCDA75C92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6321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27911-0771-4DF7-A134-92C322BFC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972CE1D-2003-46E2-8D9F-EA082F744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4BB63A2-3265-490C-9F54-996BE7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68F46-A143-4D49-98F9-74B8259B3C7B}" type="datetimeFigureOut">
              <a:rPr lang="it-IT" smtClean="0"/>
              <a:t>26/10/2020</a:t>
            </a:fld>
            <a:endParaRPr lang="it-IT"/>
          </a:p>
        </p:txBody>
      </p:sp>
      <p:sp>
        <p:nvSpPr>
          <p:cNvPr id="5" name="Footer Placeholder 4">
            <a:extLst>
              <a:ext uri="{FF2B5EF4-FFF2-40B4-BE49-F238E27FC236}">
                <a16:creationId xmlns:a16="http://schemas.microsoft.com/office/drawing/2014/main" id="{BC255DC2-BA2D-42F3-8B59-A7EFD14F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1DAD144-3D1A-4D4D-8986-E0050ED6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3B74-079A-4BD3-BD34-B9EFF3A6923B}" type="slidenum">
              <a:rPr lang="it-IT" smtClean="0"/>
              <a:t>‹#›</a:t>
            </a:fld>
            <a:endParaRPr lang="it-IT"/>
          </a:p>
        </p:txBody>
      </p:sp>
    </p:spTree>
    <p:extLst>
      <p:ext uri="{BB962C8B-B14F-4D97-AF65-F5344CB8AC3E}">
        <p14:creationId xmlns:p14="http://schemas.microsoft.com/office/powerpoint/2010/main" val="408359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chneier.com/academic/paperfiles/paper-pk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ert road drive | HD photo by felipe lopez (@flopez_nice) on Unsplash |  Travel, Trip, Travel alone">
            <a:extLst>
              <a:ext uri="{FF2B5EF4-FFF2-40B4-BE49-F238E27FC236}">
                <a16:creationId xmlns:a16="http://schemas.microsoft.com/office/drawing/2014/main" id="{45481A88-E9AA-4E97-B88C-63DBE6074AA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451" b="4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2CB09E-E873-4250-A719-276A0E7E7CB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road to PKI </a:t>
            </a:r>
            <a:br>
              <a:rPr lang="en-US">
                <a:solidFill>
                  <a:srgbClr val="FFFFFF"/>
                </a:solidFill>
              </a:rPr>
            </a:br>
            <a:r>
              <a:rPr lang="en-US">
                <a:solidFill>
                  <a:srgbClr val="FFFFFF"/>
                </a:solidFill>
              </a:rPr>
              <a:t>Key distribution and exchange</a:t>
            </a:r>
            <a:endParaRPr lang="it-IT">
              <a:solidFill>
                <a:srgbClr val="FFFFFF"/>
              </a:solidFill>
            </a:endParaRPr>
          </a:p>
        </p:txBody>
      </p:sp>
      <p:sp>
        <p:nvSpPr>
          <p:cNvPr id="3" name="Subtitle 2">
            <a:extLst>
              <a:ext uri="{FF2B5EF4-FFF2-40B4-BE49-F238E27FC236}">
                <a16:creationId xmlns:a16="http://schemas.microsoft.com/office/drawing/2014/main" id="{6CDA862A-0202-4C6D-886D-756B24E7AA53}"/>
              </a:ext>
            </a:extLst>
          </p:cNvPr>
          <p:cNvSpPr>
            <a:spLocks noGrp="1"/>
          </p:cNvSpPr>
          <p:nvPr>
            <p:ph type="subTitle" idx="1"/>
          </p:nvPr>
        </p:nvSpPr>
        <p:spPr>
          <a:xfrm>
            <a:off x="1524000" y="4159404"/>
            <a:ext cx="9144000" cy="1098395"/>
          </a:xfrm>
        </p:spPr>
        <p:txBody>
          <a:bodyPr>
            <a:normAutofit/>
          </a:bodyPr>
          <a:lstStyle/>
          <a:p>
            <a:endParaRPr lang="it-IT">
              <a:solidFill>
                <a:srgbClr val="FFFFFF"/>
              </a:solidFill>
            </a:endParaRPr>
          </a:p>
        </p:txBody>
      </p:sp>
    </p:spTree>
    <p:extLst>
      <p:ext uri="{BB962C8B-B14F-4D97-AF65-F5344CB8AC3E}">
        <p14:creationId xmlns:p14="http://schemas.microsoft.com/office/powerpoint/2010/main" val="244560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282DD4-A7C7-4740-85FD-9DD5D8B8A38E}"/>
              </a:ext>
            </a:extLst>
          </p:cNvPr>
          <p:cNvSpPr>
            <a:spLocks noGrp="1"/>
          </p:cNvSpPr>
          <p:nvPr>
            <p:ph type="title"/>
          </p:nvPr>
        </p:nvSpPr>
        <p:spPr/>
        <p:txBody>
          <a:bodyPr/>
          <a:lstStyle/>
          <a:p>
            <a:pPr eaLnBrk="1" hangingPunct="1"/>
            <a:r>
              <a:rPr lang="en-AU" altLang="it-IT"/>
              <a:t>Public-Key Certificates</a:t>
            </a:r>
          </a:p>
        </p:txBody>
      </p:sp>
      <p:sp>
        <p:nvSpPr>
          <p:cNvPr id="46083" name="Rectangle 3">
            <a:extLst>
              <a:ext uri="{FF2B5EF4-FFF2-40B4-BE49-F238E27FC236}">
                <a16:creationId xmlns:a16="http://schemas.microsoft.com/office/drawing/2014/main" id="{043D4CB6-86E8-4166-99C0-370393382DBD}"/>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a:t>certificates allow key exchange without real-time access to </a:t>
            </a:r>
            <a:r>
              <a:rPr lang="en-AU" altLang="it-IT"/>
              <a:t>public-key authority</a:t>
            </a:r>
          </a:p>
          <a:p>
            <a:pPr eaLnBrk="1" hangingPunct="1">
              <a:lnSpc>
                <a:spcPct val="90000"/>
              </a:lnSpc>
              <a:buFont typeface="Wingdings" panose="05000000000000000000" pitchFamily="2" charset="2"/>
              <a:buChar char="Ø"/>
            </a:pPr>
            <a:r>
              <a:rPr lang="en-US" altLang="it-IT"/>
              <a:t>a certificate </a:t>
            </a:r>
            <a:r>
              <a:rPr lang="en-AU" altLang="it-IT"/>
              <a:t>binds </a:t>
            </a:r>
            <a:r>
              <a:rPr lang="en-AU" altLang="it-IT" b="1"/>
              <a:t>identity</a:t>
            </a:r>
            <a:r>
              <a:rPr lang="en-AU" altLang="it-IT"/>
              <a:t> to </a:t>
            </a:r>
            <a:r>
              <a:rPr lang="en-AU" altLang="it-IT" b="1"/>
              <a:t>public key</a:t>
            </a:r>
            <a:r>
              <a:rPr lang="en-AU" altLang="it-IT"/>
              <a: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usually with other info such as period of validity, rights of use etc</a:t>
            </a:r>
          </a:p>
          <a:p>
            <a:pPr eaLnBrk="1" hangingPunct="1">
              <a:lnSpc>
                <a:spcPct val="90000"/>
              </a:lnSpc>
              <a:buFont typeface="Wingdings" panose="05000000000000000000" pitchFamily="2" charset="2"/>
              <a:buChar char="Ø"/>
            </a:pPr>
            <a:r>
              <a:rPr lang="en-AU" altLang="it-IT"/>
              <a:t>with all contents </a:t>
            </a:r>
            <a:r>
              <a:rPr lang="en-AU" altLang="it-IT" b="1"/>
              <a:t>signed</a:t>
            </a:r>
            <a:r>
              <a:rPr lang="en-AU" altLang="it-IT"/>
              <a:t> by a trusted Public-Key or Certificate Authority (CA)</a:t>
            </a:r>
          </a:p>
          <a:p>
            <a:pPr eaLnBrk="1" hangingPunct="1">
              <a:lnSpc>
                <a:spcPct val="90000"/>
              </a:lnSpc>
              <a:buFont typeface="Wingdings" panose="05000000000000000000" pitchFamily="2" charset="2"/>
              <a:buChar char="Ø"/>
            </a:pPr>
            <a:r>
              <a:rPr lang="en-AU" altLang="it-IT"/>
              <a:t>can be verified by anyone who knows the public-key authorities public-key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8EC1F34-ADC3-4216-9F53-05E47D287D7E}"/>
              </a:ext>
            </a:extLst>
          </p:cNvPr>
          <p:cNvSpPr>
            <a:spLocks noGrp="1"/>
          </p:cNvSpPr>
          <p:nvPr>
            <p:ph type="title"/>
          </p:nvPr>
        </p:nvSpPr>
        <p:spPr/>
        <p:txBody>
          <a:bodyPr/>
          <a:lstStyle/>
          <a:p>
            <a:pPr eaLnBrk="1" hangingPunct="1"/>
            <a:r>
              <a:rPr lang="en-AU" altLang="it-IT"/>
              <a:t>Public-Key Certificates</a:t>
            </a:r>
          </a:p>
        </p:txBody>
      </p:sp>
      <p:pic>
        <p:nvPicPr>
          <p:cNvPr id="48131" name="Picture 3">
            <a:extLst>
              <a:ext uri="{FF2B5EF4-FFF2-40B4-BE49-F238E27FC236}">
                <a16:creationId xmlns:a16="http://schemas.microsoft.com/office/drawing/2014/main" id="{4C7EA79C-0260-495D-B464-715BF4EB3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26" y="1499270"/>
            <a:ext cx="8712200" cy="454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67C28B0-F98D-4540-83CA-AF82D5D18225}"/>
              </a:ext>
            </a:extLst>
          </p:cNvPr>
          <p:cNvSpPr txBox="1"/>
          <p:nvPr/>
        </p:nvSpPr>
        <p:spPr>
          <a:xfrm>
            <a:off x="2333897" y="2824833"/>
            <a:ext cx="1128835" cy="307777"/>
          </a:xfrm>
          <a:prstGeom prst="rect">
            <a:avLst/>
          </a:prstGeom>
          <a:noFill/>
        </p:spPr>
        <p:txBody>
          <a:bodyPr wrap="none" rtlCol="0">
            <a:spAutoFit/>
          </a:bodyPr>
          <a:lstStyle/>
          <a:p>
            <a:r>
              <a:rPr lang="en-US" sz="1400" dirty="0"/>
              <a:t>Issuing a CSR</a:t>
            </a:r>
            <a:endParaRPr lang="it-IT" sz="1400" dirty="0"/>
          </a:p>
        </p:txBody>
      </p:sp>
      <p:sp>
        <p:nvSpPr>
          <p:cNvPr id="5" name="TextBox 4">
            <a:extLst>
              <a:ext uri="{FF2B5EF4-FFF2-40B4-BE49-F238E27FC236}">
                <a16:creationId xmlns:a16="http://schemas.microsoft.com/office/drawing/2014/main" id="{3B3DAC7D-877C-4D66-9890-D0654855E4AD}"/>
              </a:ext>
            </a:extLst>
          </p:cNvPr>
          <p:cNvSpPr txBox="1"/>
          <p:nvPr/>
        </p:nvSpPr>
        <p:spPr>
          <a:xfrm>
            <a:off x="4219307" y="3615814"/>
            <a:ext cx="1741054" cy="523220"/>
          </a:xfrm>
          <a:prstGeom prst="rect">
            <a:avLst/>
          </a:prstGeom>
          <a:noFill/>
        </p:spPr>
        <p:txBody>
          <a:bodyPr wrap="none" rtlCol="0">
            <a:spAutoFit/>
          </a:bodyPr>
          <a:lstStyle/>
          <a:p>
            <a:r>
              <a:rPr lang="en-US" sz="1400" dirty="0"/>
              <a:t>Signed CSR </a:t>
            </a:r>
          </a:p>
          <a:p>
            <a:r>
              <a:rPr lang="en-US" sz="1400" dirty="0"/>
              <a:t>becomes a certificate</a:t>
            </a:r>
            <a:endParaRPr lang="it-IT"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5FF45E-8B7B-4A91-BCAA-56C3DD124407}"/>
              </a:ext>
            </a:extLst>
          </p:cNvPr>
          <p:cNvSpPr>
            <a:spLocks noGrp="1"/>
          </p:cNvSpPr>
          <p:nvPr>
            <p:ph type="title"/>
          </p:nvPr>
        </p:nvSpPr>
        <p:spPr>
          <a:xfrm>
            <a:off x="640079" y="2053641"/>
            <a:ext cx="3669161" cy="2760098"/>
          </a:xfrm>
        </p:spPr>
        <p:txBody>
          <a:bodyPr>
            <a:normAutofit/>
          </a:bodyPr>
          <a:lstStyle/>
          <a:p>
            <a:r>
              <a:rPr lang="en-US">
                <a:solidFill>
                  <a:srgbClr val="FFFFFF"/>
                </a:solidFill>
              </a:rPr>
              <a:t>The main, biggest assumption</a:t>
            </a:r>
            <a:endParaRPr lang="it-IT">
              <a:solidFill>
                <a:srgbClr val="FFFFFF"/>
              </a:solidFill>
            </a:endParaRPr>
          </a:p>
        </p:txBody>
      </p:sp>
      <p:sp>
        <p:nvSpPr>
          <p:cNvPr id="3" name="Content Placeholder 2">
            <a:extLst>
              <a:ext uri="{FF2B5EF4-FFF2-40B4-BE49-F238E27FC236}">
                <a16:creationId xmlns:a16="http://schemas.microsoft.com/office/drawing/2014/main" id="{01C5D80F-0817-4FD7-853D-D065278C71B6}"/>
              </a:ext>
            </a:extLst>
          </p:cNvPr>
          <p:cNvSpPr>
            <a:spLocks noGrp="1"/>
          </p:cNvSpPr>
          <p:nvPr>
            <p:ph idx="1"/>
          </p:nvPr>
        </p:nvSpPr>
        <p:spPr>
          <a:xfrm>
            <a:off x="6090574" y="801866"/>
            <a:ext cx="5306084" cy="5230634"/>
          </a:xfrm>
        </p:spPr>
        <p:txBody>
          <a:bodyPr anchor="ctr">
            <a:normAutofit/>
          </a:bodyPr>
          <a:lstStyle/>
          <a:p>
            <a:endParaRPr lang="en-US" sz="2400" dirty="0">
              <a:solidFill>
                <a:srgbClr val="000000"/>
              </a:solidFill>
            </a:endParaRPr>
          </a:p>
          <a:p>
            <a:endParaRPr lang="en-US" sz="2400" dirty="0">
              <a:solidFill>
                <a:srgbClr val="000000"/>
              </a:solidFill>
            </a:endParaRPr>
          </a:p>
          <a:p>
            <a:r>
              <a:rPr lang="en-US" sz="2400" dirty="0">
                <a:solidFill>
                  <a:srgbClr val="000000"/>
                </a:solidFill>
              </a:rPr>
              <a:t>The CA is </a:t>
            </a:r>
            <a:r>
              <a:rPr lang="en-US" sz="2400" b="1" dirty="0">
                <a:solidFill>
                  <a:srgbClr val="000000"/>
                </a:solidFill>
              </a:rPr>
              <a:t>trusted</a:t>
            </a:r>
            <a:r>
              <a:rPr lang="en-US" sz="2400" dirty="0">
                <a:solidFill>
                  <a:srgbClr val="000000"/>
                </a:solidFill>
              </a:rPr>
              <a:t> and its public key is pinned somewhere </a:t>
            </a:r>
            <a:r>
              <a:rPr lang="en-US" sz="2400" b="1" dirty="0">
                <a:solidFill>
                  <a:srgbClr val="000000"/>
                </a:solidFill>
              </a:rPr>
              <a:t>in a secure place</a:t>
            </a:r>
          </a:p>
          <a:p>
            <a:pPr lvl="1"/>
            <a:r>
              <a:rPr lang="en-US" dirty="0">
                <a:solidFill>
                  <a:srgbClr val="000000"/>
                </a:solidFill>
              </a:rPr>
              <a:t>In the operating system / browser / java </a:t>
            </a:r>
            <a:r>
              <a:rPr lang="en-US" dirty="0" err="1">
                <a:solidFill>
                  <a:srgbClr val="000000"/>
                </a:solidFill>
              </a:rPr>
              <a:t>keystore</a:t>
            </a:r>
            <a:endParaRPr lang="it-IT" dirty="0">
              <a:solidFill>
                <a:srgbClr val="000000"/>
              </a:solidFill>
            </a:endParaRPr>
          </a:p>
        </p:txBody>
      </p:sp>
    </p:spTree>
    <p:extLst>
      <p:ext uri="{BB962C8B-B14F-4D97-AF65-F5344CB8AC3E}">
        <p14:creationId xmlns:p14="http://schemas.microsoft.com/office/powerpoint/2010/main" val="40077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854888C-FE50-456E-9FD3-DE5B081ED1D7}"/>
              </a:ext>
            </a:extLst>
          </p:cNvPr>
          <p:cNvSpPr>
            <a:spLocks noGrp="1"/>
          </p:cNvSpPr>
          <p:nvPr>
            <p:ph type="title"/>
          </p:nvPr>
        </p:nvSpPr>
        <p:spPr/>
        <p:txBody>
          <a:bodyPr/>
          <a:lstStyle/>
          <a:p>
            <a:r>
              <a:rPr lang="it-IT" altLang="it-IT" dirty="0"/>
              <a:t>Certificate </a:t>
            </a:r>
            <a:r>
              <a:rPr lang="it-IT" altLang="it-IT" dirty="0" err="1"/>
              <a:t>contents</a:t>
            </a:r>
            <a:r>
              <a:rPr lang="it-IT" altLang="it-IT" dirty="0"/>
              <a:t> (x509 format)</a:t>
            </a:r>
          </a:p>
        </p:txBody>
      </p:sp>
      <p:sp>
        <p:nvSpPr>
          <p:cNvPr id="50179" name="Segnaposto contenuto 2">
            <a:extLst>
              <a:ext uri="{FF2B5EF4-FFF2-40B4-BE49-F238E27FC236}">
                <a16:creationId xmlns:a16="http://schemas.microsoft.com/office/drawing/2014/main" id="{49A71CDA-7F64-466A-BFC6-993F8AF5C2EE}"/>
              </a:ext>
            </a:extLst>
          </p:cNvPr>
          <p:cNvSpPr>
            <a:spLocks noGrp="1"/>
          </p:cNvSpPr>
          <p:nvPr>
            <p:ph idx="1"/>
          </p:nvPr>
        </p:nvSpPr>
        <p:spPr/>
        <p:txBody>
          <a:bodyPr/>
          <a:lstStyle/>
          <a:p>
            <a:pPr lvl="1"/>
            <a:r>
              <a:rPr lang="it-IT" altLang="it-IT" dirty="0"/>
              <a:t>Common Name </a:t>
            </a:r>
          </a:p>
          <a:p>
            <a:pPr lvl="1"/>
            <a:r>
              <a:rPr lang="it-IT" altLang="it-IT" dirty="0"/>
              <a:t>Public key </a:t>
            </a:r>
            <a:r>
              <a:rPr lang="it-IT" altLang="it-IT" dirty="0" err="1"/>
              <a:t>associated</a:t>
            </a:r>
            <a:r>
              <a:rPr lang="it-IT" altLang="it-IT" dirty="0"/>
              <a:t> to the common name</a:t>
            </a:r>
          </a:p>
          <a:p>
            <a:pPr lvl="1"/>
            <a:r>
              <a:rPr lang="it-IT" altLang="it-IT" dirty="0" err="1"/>
              <a:t>Validity</a:t>
            </a:r>
            <a:r>
              <a:rPr lang="it-IT" altLang="it-IT" dirty="0"/>
              <a:t> window</a:t>
            </a:r>
          </a:p>
          <a:p>
            <a:pPr lvl="1"/>
            <a:r>
              <a:rPr lang="it-IT" altLang="it-IT" dirty="0"/>
              <a:t>OCSP </a:t>
            </a:r>
            <a:r>
              <a:rPr lang="it-IT" altLang="it-IT" dirty="0" err="1"/>
              <a:t>coordinates</a:t>
            </a:r>
            <a:r>
              <a:rPr lang="it-IT" altLang="it-IT" dirty="0"/>
              <a:t>, CRL </a:t>
            </a:r>
            <a:r>
              <a:rPr lang="it-IT" altLang="it-IT" dirty="0" err="1"/>
              <a:t>coordinates</a:t>
            </a:r>
            <a:endParaRPr lang="it-IT" altLang="it-IT" dirty="0"/>
          </a:p>
          <a:p>
            <a:pPr lvl="1"/>
            <a:r>
              <a:rPr lang="it-IT" altLang="it-IT" dirty="0" err="1"/>
              <a:t>Other</a:t>
            </a:r>
            <a:r>
              <a:rPr lang="it-IT" altLang="it-IT" dirty="0"/>
              <a:t> fields (</a:t>
            </a:r>
            <a:r>
              <a:rPr lang="it-IT" altLang="it-IT" dirty="0" err="1"/>
              <a:t>purpose</a:t>
            </a:r>
            <a:r>
              <a:rPr lang="it-IT" altLang="it-IT" dirty="0"/>
              <a:t>, ecc.)</a:t>
            </a:r>
          </a:p>
          <a:p>
            <a:pPr lvl="1"/>
            <a:r>
              <a:rPr lang="it-IT" altLang="it-IT" b="1" dirty="0"/>
              <a:t>Digital signature of a CA authority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a:extLst>
              <a:ext uri="{FF2B5EF4-FFF2-40B4-BE49-F238E27FC236}">
                <a16:creationId xmlns:a16="http://schemas.microsoft.com/office/drawing/2014/main" id="{D3B657AB-8675-4A40-9559-D6A14D9C6DDD}"/>
              </a:ext>
            </a:extLst>
          </p:cNvPr>
          <p:cNvSpPr>
            <a:spLocks noGrp="1"/>
          </p:cNvSpPr>
          <p:nvPr>
            <p:ph type="title"/>
          </p:nvPr>
        </p:nvSpPr>
        <p:spPr/>
        <p:txBody>
          <a:bodyPr/>
          <a:lstStyle/>
          <a:p>
            <a:r>
              <a:rPr lang="it-IT" altLang="it-IT"/>
              <a:t>Certificate creation</a:t>
            </a:r>
          </a:p>
        </p:txBody>
      </p:sp>
      <p:sp>
        <p:nvSpPr>
          <p:cNvPr id="51203" name="Segnaposto contenuto 2">
            <a:extLst>
              <a:ext uri="{FF2B5EF4-FFF2-40B4-BE49-F238E27FC236}">
                <a16:creationId xmlns:a16="http://schemas.microsoft.com/office/drawing/2014/main" id="{00F27F7E-7CE5-4CA2-92A6-D65689D30230}"/>
              </a:ext>
            </a:extLst>
          </p:cNvPr>
          <p:cNvSpPr>
            <a:spLocks noGrp="1"/>
          </p:cNvSpPr>
          <p:nvPr>
            <p:ph idx="1"/>
          </p:nvPr>
        </p:nvSpPr>
        <p:spPr/>
        <p:txBody>
          <a:bodyPr/>
          <a:lstStyle/>
          <a:p>
            <a:r>
              <a:rPr lang="it-IT" altLang="it-IT" dirty="0"/>
              <a:t>A certificate </a:t>
            </a:r>
            <a:r>
              <a:rPr lang="it-IT" altLang="it-IT" dirty="0" err="1"/>
              <a:t>request</a:t>
            </a:r>
            <a:r>
              <a:rPr lang="it-IT" altLang="it-IT" dirty="0"/>
              <a:t> (CSR) </a:t>
            </a:r>
            <a:r>
              <a:rPr lang="it-IT" altLang="it-IT" dirty="0" err="1"/>
              <a:t>is</a:t>
            </a:r>
            <a:r>
              <a:rPr lang="it-IT" altLang="it-IT" dirty="0"/>
              <a:t> </a:t>
            </a:r>
            <a:r>
              <a:rPr lang="it-IT" altLang="it-IT" dirty="0" err="1"/>
              <a:t>produced</a:t>
            </a:r>
            <a:r>
              <a:rPr lang="it-IT" altLang="it-IT" dirty="0"/>
              <a:t> and </a:t>
            </a:r>
            <a:r>
              <a:rPr lang="it-IT" altLang="it-IT" dirty="0" err="1"/>
              <a:t>submitted</a:t>
            </a:r>
            <a:r>
              <a:rPr lang="it-IT" altLang="it-IT" dirty="0"/>
              <a:t> to a CA</a:t>
            </a:r>
          </a:p>
          <a:p>
            <a:r>
              <a:rPr lang="it-IT" altLang="it-IT" dirty="0"/>
              <a:t>A RA (</a:t>
            </a:r>
            <a:r>
              <a:rPr lang="it-IT" altLang="it-IT" dirty="0" err="1"/>
              <a:t>registration</a:t>
            </a:r>
            <a:r>
              <a:rPr lang="it-IT" altLang="it-IT" dirty="0"/>
              <a:t> authority) </a:t>
            </a:r>
            <a:r>
              <a:rPr lang="it-IT" altLang="it-IT" dirty="0" err="1"/>
              <a:t>validates</a:t>
            </a:r>
            <a:r>
              <a:rPr lang="it-IT" altLang="it-IT" dirty="0"/>
              <a:t> the </a:t>
            </a:r>
            <a:r>
              <a:rPr lang="it-IT" altLang="it-IT" dirty="0" err="1"/>
              <a:t>requests</a:t>
            </a:r>
            <a:r>
              <a:rPr lang="it-IT" altLang="it-IT" dirty="0"/>
              <a:t> and </a:t>
            </a:r>
            <a:r>
              <a:rPr lang="it-IT" altLang="it-IT" dirty="0" err="1"/>
              <a:t>submits</a:t>
            </a:r>
            <a:r>
              <a:rPr lang="it-IT" altLang="it-IT" dirty="0"/>
              <a:t> </a:t>
            </a:r>
            <a:r>
              <a:rPr lang="it-IT" altLang="it-IT" dirty="0" err="1"/>
              <a:t>it</a:t>
            </a:r>
            <a:r>
              <a:rPr lang="it-IT" altLang="it-IT" dirty="0"/>
              <a:t> to the CA. </a:t>
            </a:r>
          </a:p>
          <a:p>
            <a:pPr lvl="1"/>
            <a:r>
              <a:rPr lang="it-IT" altLang="it-IT" dirty="0"/>
              <a:t>CA trusts RA and good security </a:t>
            </a:r>
            <a:r>
              <a:rPr lang="it-IT" altLang="it-IT" dirty="0" err="1"/>
              <a:t>practices</a:t>
            </a:r>
            <a:r>
              <a:rPr lang="it-IT" altLang="it-IT" dirty="0"/>
              <a:t> are </a:t>
            </a:r>
            <a:r>
              <a:rPr lang="it-IT" altLang="it-IT" dirty="0" err="1"/>
              <a:t>assumed</a:t>
            </a:r>
            <a:endParaRPr lang="it-IT" altLang="it-IT" dirty="0"/>
          </a:p>
          <a:p>
            <a:r>
              <a:rPr lang="it-IT" altLang="it-IT" dirty="0"/>
              <a:t>Success: a new certificate C </a:t>
            </a:r>
            <a:r>
              <a:rPr lang="it-IT" altLang="it-IT" dirty="0" err="1"/>
              <a:t>is</a:t>
            </a:r>
            <a:r>
              <a:rPr lang="it-IT" altLang="it-IT" dirty="0"/>
              <a:t> </a:t>
            </a:r>
            <a:r>
              <a:rPr lang="it-IT" altLang="it-IT" dirty="0" err="1"/>
              <a:t>issued</a:t>
            </a:r>
            <a:endParaRPr lang="it-IT" altLang="it-IT" dirty="0"/>
          </a:p>
          <a:p>
            <a:r>
              <a:rPr lang="it-IT" altLang="it-IT" dirty="0" err="1"/>
              <a:t>Failure</a:t>
            </a:r>
            <a:r>
              <a:rPr lang="it-IT" altLang="it-IT" dirty="0"/>
              <a:t>: no new certificate </a:t>
            </a:r>
            <a:r>
              <a:rPr lang="it-IT" altLang="it-IT" dirty="0" err="1"/>
              <a:t>is</a:t>
            </a:r>
            <a:r>
              <a:rPr lang="it-IT" altLang="it-IT" dirty="0"/>
              <a:t> </a:t>
            </a:r>
            <a:r>
              <a:rPr lang="it-IT" altLang="it-IT" dirty="0" err="1"/>
              <a:t>issued</a:t>
            </a:r>
            <a:endParaRPr lang="it-IT" alt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8688-5357-488D-9C1B-6B6ABBFD6D2D}"/>
              </a:ext>
            </a:extLst>
          </p:cNvPr>
          <p:cNvSpPr>
            <a:spLocks noGrp="1"/>
          </p:cNvSpPr>
          <p:nvPr>
            <p:ph type="title"/>
          </p:nvPr>
        </p:nvSpPr>
        <p:spPr/>
        <p:txBody>
          <a:bodyPr/>
          <a:lstStyle/>
          <a:p>
            <a:r>
              <a:rPr lang="en-US" dirty="0"/>
              <a:t>Examples of RA validation practices</a:t>
            </a:r>
            <a:endParaRPr lang="it-IT" dirty="0"/>
          </a:p>
        </p:txBody>
      </p:sp>
      <p:sp>
        <p:nvSpPr>
          <p:cNvPr id="3" name="Content Placeholder 2">
            <a:extLst>
              <a:ext uri="{FF2B5EF4-FFF2-40B4-BE49-F238E27FC236}">
                <a16:creationId xmlns:a16="http://schemas.microsoft.com/office/drawing/2014/main" id="{7F394176-FBB2-45D0-B256-4EECFCDACF6B}"/>
              </a:ext>
            </a:extLst>
          </p:cNvPr>
          <p:cNvSpPr>
            <a:spLocks noGrp="1"/>
          </p:cNvSpPr>
          <p:nvPr>
            <p:ph idx="1"/>
          </p:nvPr>
        </p:nvSpPr>
        <p:spPr/>
        <p:txBody>
          <a:bodyPr/>
          <a:lstStyle/>
          <a:p>
            <a:r>
              <a:rPr lang="en-US" dirty="0"/>
              <a:t>For validating Web Sites + FQDNs</a:t>
            </a:r>
          </a:p>
          <a:p>
            <a:pPr lvl="1"/>
            <a:r>
              <a:rPr lang="en-US" dirty="0"/>
              <a:t>Proof of controlling corresponding DNS, or proof of owning the web server</a:t>
            </a:r>
          </a:p>
          <a:p>
            <a:pPr lvl="1"/>
            <a:r>
              <a:rPr lang="en-US" dirty="0"/>
              <a:t>For EV certificates, needs also personal identification and other legal stuff</a:t>
            </a:r>
          </a:p>
          <a:p>
            <a:pPr lvl="1"/>
            <a:endParaRPr lang="en-US" dirty="0"/>
          </a:p>
          <a:p>
            <a:r>
              <a:rPr lang="en-US" dirty="0"/>
              <a:t>For validating people</a:t>
            </a:r>
          </a:p>
          <a:p>
            <a:pPr lvl="1"/>
            <a:r>
              <a:rPr lang="en-US" dirty="0"/>
              <a:t>Legal identification (Photo ID, webcam, etc.)</a:t>
            </a:r>
            <a:endParaRPr lang="it-IT" dirty="0"/>
          </a:p>
        </p:txBody>
      </p:sp>
    </p:spTree>
    <p:extLst>
      <p:ext uri="{BB962C8B-B14F-4D97-AF65-F5344CB8AC3E}">
        <p14:creationId xmlns:p14="http://schemas.microsoft.com/office/powerpoint/2010/main" val="24855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042A1010-4F56-4400-AA73-81ADBB0BB7DE}"/>
              </a:ext>
            </a:extLst>
          </p:cNvPr>
          <p:cNvSpPr>
            <a:spLocks noGrp="1"/>
          </p:cNvSpPr>
          <p:nvPr>
            <p:ph type="title"/>
          </p:nvPr>
        </p:nvSpPr>
        <p:spPr/>
        <p:txBody>
          <a:bodyPr/>
          <a:lstStyle/>
          <a:p>
            <a:r>
              <a:rPr lang="it-IT" altLang="it-IT"/>
              <a:t>CA public keys installation</a:t>
            </a:r>
          </a:p>
        </p:txBody>
      </p:sp>
      <p:sp>
        <p:nvSpPr>
          <p:cNvPr id="52227" name="Segnaposto contenuto 2">
            <a:extLst>
              <a:ext uri="{FF2B5EF4-FFF2-40B4-BE49-F238E27FC236}">
                <a16:creationId xmlns:a16="http://schemas.microsoft.com/office/drawing/2014/main" id="{1AD54A3B-60AB-48ED-BDE1-6918EAA5424E}"/>
              </a:ext>
            </a:extLst>
          </p:cNvPr>
          <p:cNvSpPr>
            <a:spLocks noGrp="1"/>
          </p:cNvSpPr>
          <p:nvPr>
            <p:ph idx="1"/>
          </p:nvPr>
        </p:nvSpPr>
        <p:spPr/>
        <p:txBody>
          <a:bodyPr/>
          <a:lstStyle/>
          <a:p>
            <a:r>
              <a:rPr lang="it-IT" altLang="it-IT" dirty="0" err="1"/>
              <a:t>These</a:t>
            </a:r>
            <a:r>
              <a:rPr lang="it-IT" altLang="it-IT" dirty="0"/>
              <a:t> are </a:t>
            </a:r>
            <a:r>
              <a:rPr lang="it-IT" altLang="it-IT" dirty="0" err="1"/>
              <a:t>installed</a:t>
            </a:r>
            <a:r>
              <a:rPr lang="it-IT" altLang="it-IT" dirty="0"/>
              <a:t> one-time in a, </a:t>
            </a:r>
            <a:r>
              <a:rPr lang="it-IT" altLang="it-IT" dirty="0" err="1"/>
              <a:t>tipically</a:t>
            </a:r>
            <a:r>
              <a:rPr lang="it-IT" altLang="it-IT" dirty="0"/>
              <a:t> OS-wide data </a:t>
            </a:r>
            <a:r>
              <a:rPr lang="it-IT" altLang="it-IT" dirty="0" err="1"/>
              <a:t>structure</a:t>
            </a:r>
            <a:r>
              <a:rPr lang="it-IT" altLang="it-IT" dirty="0"/>
              <a:t>, and </a:t>
            </a:r>
            <a:r>
              <a:rPr lang="it-IT" altLang="it-IT" dirty="0" err="1"/>
              <a:t>replaced</a:t>
            </a:r>
            <a:r>
              <a:rPr lang="it-IT" altLang="it-IT" dirty="0"/>
              <a:t> from time to time:</a:t>
            </a:r>
          </a:p>
          <a:p>
            <a:pPr lvl="1"/>
            <a:r>
              <a:rPr lang="it-IT" altLang="it-IT" dirty="0"/>
              <a:t>In case of certificate </a:t>
            </a:r>
            <a:r>
              <a:rPr lang="it-IT" altLang="it-IT" dirty="0" err="1"/>
              <a:t>expiration</a:t>
            </a:r>
            <a:endParaRPr lang="it-IT" altLang="it-IT" dirty="0"/>
          </a:p>
          <a:p>
            <a:pPr lvl="1"/>
            <a:r>
              <a:rPr lang="it-IT" altLang="it-IT" dirty="0"/>
              <a:t>In case of </a:t>
            </a:r>
            <a:r>
              <a:rPr lang="it-IT" altLang="it-IT" dirty="0" err="1"/>
              <a:t>revocation</a:t>
            </a:r>
            <a:endParaRPr lang="it-IT" altLang="it-IT" dirty="0"/>
          </a:p>
          <a:p>
            <a:pPr lvl="1"/>
            <a:r>
              <a:rPr lang="it-IT" altLang="it-IT" dirty="0" err="1"/>
              <a:t>When</a:t>
            </a:r>
            <a:r>
              <a:rPr lang="it-IT" altLang="it-IT" dirty="0"/>
              <a:t> a new CA </a:t>
            </a:r>
            <a:r>
              <a:rPr lang="it-IT" altLang="it-IT" dirty="0" err="1"/>
              <a:t>is</a:t>
            </a:r>
            <a:r>
              <a:rPr lang="it-IT" altLang="it-IT" dirty="0"/>
              <a:t> </a:t>
            </a:r>
            <a:r>
              <a:rPr lang="it-IT" altLang="it-IT" dirty="0" err="1"/>
              <a:t>accepted</a:t>
            </a:r>
            <a:endParaRPr lang="it-IT" altLang="it-IT" dirty="0"/>
          </a:p>
          <a:p>
            <a:pPr lvl="1"/>
            <a:endParaRPr lang="it-IT" altLang="it-IT" dirty="0"/>
          </a:p>
          <a:p>
            <a:r>
              <a:rPr lang="it-IT" altLang="it-IT" dirty="0"/>
              <a:t>Root CA public keys are </a:t>
            </a:r>
            <a:r>
              <a:rPr lang="it-IT" altLang="it-IT" dirty="0" err="1"/>
              <a:t>within</a:t>
            </a:r>
            <a:r>
              <a:rPr lang="it-IT" altLang="it-IT" dirty="0"/>
              <a:t> self-</a:t>
            </a:r>
            <a:r>
              <a:rPr lang="it-IT" altLang="it-IT" dirty="0" err="1"/>
              <a:t>signed</a:t>
            </a:r>
            <a:r>
              <a:rPr lang="it-IT" altLang="it-IT" dirty="0"/>
              <a:t> certificates, and are </a:t>
            </a:r>
            <a:r>
              <a:rPr lang="it-IT" altLang="it-IT" dirty="0" err="1"/>
              <a:t>necessary</a:t>
            </a:r>
            <a:r>
              <a:rPr lang="it-IT" altLang="it-IT" dirty="0"/>
              <a:t> for </a:t>
            </a:r>
            <a:r>
              <a:rPr lang="it-IT" altLang="it-IT" dirty="0" err="1"/>
              <a:t>validation</a:t>
            </a:r>
            <a:endParaRPr lang="it-IT" altLang="it-IT" dirty="0"/>
          </a:p>
          <a:p>
            <a:endParaRPr lang="it-IT" altLang="it-IT" dirty="0"/>
          </a:p>
          <a:p>
            <a:r>
              <a:rPr lang="it-IT" altLang="it-IT" dirty="0" err="1"/>
              <a:t>Keystores</a:t>
            </a:r>
            <a:r>
              <a:rPr lang="it-IT" altLang="it-IT" dirty="0"/>
              <a:t> </a:t>
            </a:r>
            <a:r>
              <a:rPr lang="it-IT" altLang="it-IT" dirty="0" err="1"/>
              <a:t>become</a:t>
            </a:r>
            <a:r>
              <a:rPr lang="it-IT" altLang="it-IT" dirty="0"/>
              <a:t> a </a:t>
            </a:r>
            <a:r>
              <a:rPr lang="it-IT" altLang="it-IT" dirty="0">
                <a:solidFill>
                  <a:srgbClr val="FF0000"/>
                </a:solidFill>
              </a:rPr>
              <a:t>hot</a:t>
            </a:r>
            <a:r>
              <a:rPr lang="it-IT" altLang="it-IT" dirty="0"/>
              <a:t> security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701-7A77-4459-BF04-BF05B48CBFE9}"/>
              </a:ext>
            </a:extLst>
          </p:cNvPr>
          <p:cNvSpPr>
            <a:spLocks noGrp="1"/>
          </p:cNvSpPr>
          <p:nvPr>
            <p:ph type="title"/>
          </p:nvPr>
        </p:nvSpPr>
        <p:spPr/>
        <p:txBody>
          <a:bodyPr/>
          <a:lstStyle/>
          <a:p>
            <a:r>
              <a:rPr lang="en-US" dirty="0"/>
              <a:t>Example of </a:t>
            </a:r>
            <a:r>
              <a:rPr lang="en-US" dirty="0" err="1"/>
              <a:t>keystore</a:t>
            </a:r>
            <a:r>
              <a:rPr lang="en-US" dirty="0"/>
              <a:t> tampering</a:t>
            </a:r>
            <a:endParaRPr lang="it-IT" dirty="0"/>
          </a:p>
        </p:txBody>
      </p:sp>
      <p:sp>
        <p:nvSpPr>
          <p:cNvPr id="3" name="Content Placeholder 2">
            <a:extLst>
              <a:ext uri="{FF2B5EF4-FFF2-40B4-BE49-F238E27FC236}">
                <a16:creationId xmlns:a16="http://schemas.microsoft.com/office/drawing/2014/main" id="{F481500C-E93D-4349-BC42-5FFA7A4941DE}"/>
              </a:ext>
            </a:extLst>
          </p:cNvPr>
          <p:cNvSpPr>
            <a:spLocks noGrp="1"/>
          </p:cNvSpPr>
          <p:nvPr>
            <p:ph idx="1"/>
          </p:nvPr>
        </p:nvSpPr>
        <p:spPr/>
        <p:txBody>
          <a:bodyPr/>
          <a:lstStyle/>
          <a:p>
            <a:r>
              <a:rPr lang="en-US" dirty="0"/>
              <a:t>Avast Web Mail shield</a:t>
            </a:r>
          </a:p>
          <a:p>
            <a:pPr lvl="1"/>
            <a:r>
              <a:rPr lang="en-US" dirty="0"/>
              <a:t>Almost any commercial AV does this currently</a:t>
            </a:r>
          </a:p>
          <a:p>
            <a:pPr lvl="1"/>
            <a:endParaRPr lang="en-US" dirty="0"/>
          </a:p>
          <a:p>
            <a:endParaRPr lang="it-IT" dirty="0"/>
          </a:p>
        </p:txBody>
      </p:sp>
    </p:spTree>
    <p:extLst>
      <p:ext uri="{BB962C8B-B14F-4D97-AF65-F5344CB8AC3E}">
        <p14:creationId xmlns:p14="http://schemas.microsoft.com/office/powerpoint/2010/main" val="14384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83BF-07BC-421A-AC97-C3FD9B5B4268}"/>
              </a:ext>
            </a:extLst>
          </p:cNvPr>
          <p:cNvSpPr>
            <a:spLocks noGrp="1"/>
          </p:cNvSpPr>
          <p:nvPr>
            <p:ph type="title"/>
          </p:nvPr>
        </p:nvSpPr>
        <p:spPr/>
        <p:txBody>
          <a:bodyPr/>
          <a:lstStyle/>
          <a:p>
            <a:r>
              <a:rPr lang="en-US" dirty="0"/>
              <a:t>Example of CA private key theft</a:t>
            </a:r>
            <a:endParaRPr lang="it-IT" dirty="0"/>
          </a:p>
        </p:txBody>
      </p:sp>
      <p:sp>
        <p:nvSpPr>
          <p:cNvPr id="3" name="Content Placeholder 2">
            <a:extLst>
              <a:ext uri="{FF2B5EF4-FFF2-40B4-BE49-F238E27FC236}">
                <a16:creationId xmlns:a16="http://schemas.microsoft.com/office/drawing/2014/main" id="{A0E590FE-E684-467B-8A5E-5DA4F926C81A}"/>
              </a:ext>
            </a:extLst>
          </p:cNvPr>
          <p:cNvSpPr>
            <a:spLocks noGrp="1"/>
          </p:cNvSpPr>
          <p:nvPr>
            <p:ph idx="1"/>
          </p:nvPr>
        </p:nvSpPr>
        <p:spPr/>
        <p:txBody>
          <a:bodyPr/>
          <a:lstStyle/>
          <a:p>
            <a:r>
              <a:rPr lang="en-US" dirty="0"/>
              <a:t>The </a:t>
            </a:r>
            <a:r>
              <a:rPr lang="en-US" dirty="0" err="1"/>
              <a:t>Diginotar</a:t>
            </a:r>
            <a:r>
              <a:rPr lang="en-US" dirty="0"/>
              <a:t> case and many more</a:t>
            </a:r>
            <a:endParaRPr lang="it-IT" dirty="0"/>
          </a:p>
        </p:txBody>
      </p:sp>
    </p:spTree>
    <p:extLst>
      <p:ext uri="{BB962C8B-B14F-4D97-AF65-F5344CB8AC3E}">
        <p14:creationId xmlns:p14="http://schemas.microsoft.com/office/powerpoint/2010/main" val="53413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1D51C8E7-4C4F-47B2-A92C-3A4DAF236C02}"/>
              </a:ext>
            </a:extLst>
          </p:cNvPr>
          <p:cNvSpPr>
            <a:spLocks noGrp="1"/>
          </p:cNvSpPr>
          <p:nvPr>
            <p:ph type="title"/>
          </p:nvPr>
        </p:nvSpPr>
        <p:spPr/>
        <p:txBody>
          <a:bodyPr/>
          <a:lstStyle/>
          <a:p>
            <a:r>
              <a:rPr lang="it-IT" altLang="it-IT"/>
              <a:t>Certificate validation</a:t>
            </a:r>
          </a:p>
        </p:txBody>
      </p:sp>
      <p:sp>
        <p:nvSpPr>
          <p:cNvPr id="53251" name="Segnaposto contenuto 2">
            <a:extLst>
              <a:ext uri="{FF2B5EF4-FFF2-40B4-BE49-F238E27FC236}">
                <a16:creationId xmlns:a16="http://schemas.microsoft.com/office/drawing/2014/main" id="{1DAF082C-5A14-4C8C-991A-2E0E083D6626}"/>
              </a:ext>
            </a:extLst>
          </p:cNvPr>
          <p:cNvSpPr>
            <a:spLocks noGrp="1"/>
          </p:cNvSpPr>
          <p:nvPr>
            <p:ph idx="1"/>
          </p:nvPr>
        </p:nvSpPr>
        <p:spPr/>
        <p:txBody>
          <a:bodyPr/>
          <a:lstStyle/>
          <a:p>
            <a:r>
              <a:rPr lang="it-IT" altLang="it-IT"/>
              <a:t>All these checks must be successful:</a:t>
            </a:r>
          </a:p>
          <a:p>
            <a:pPr lvl="1"/>
            <a:r>
              <a:rPr lang="it-IT" altLang="it-IT"/>
              <a:t>Digest must correspond to a known and </a:t>
            </a:r>
            <a:r>
              <a:rPr lang="it-IT" altLang="it-IT" b="1"/>
              <a:t>accepted</a:t>
            </a:r>
            <a:r>
              <a:rPr lang="it-IT" altLang="it-IT"/>
              <a:t> public key of a CA in the keystore</a:t>
            </a:r>
          </a:p>
          <a:p>
            <a:pPr lvl="1"/>
            <a:r>
              <a:rPr lang="it-IT" altLang="it-IT"/>
              <a:t>Validity time window must fit with </a:t>
            </a:r>
            <a:r>
              <a:rPr lang="it-IT" altLang="it-IT" b="1"/>
              <a:t>current time</a:t>
            </a:r>
          </a:p>
          <a:p>
            <a:pPr lvl="1"/>
            <a:r>
              <a:rPr lang="it-IT" altLang="it-IT"/>
              <a:t>Certificate scope must match (can’t use a certificate for authorizing things not in the certificate scope)</a:t>
            </a:r>
          </a:p>
          <a:p>
            <a:pPr lvl="1"/>
            <a:r>
              <a:rPr lang="it-IT" altLang="it-IT"/>
              <a:t>Certificate must not be </a:t>
            </a:r>
            <a:r>
              <a:rPr lang="it-IT" altLang="it-IT" b="1"/>
              <a:t>revoked</a:t>
            </a:r>
          </a:p>
          <a:p>
            <a:pPr lvl="1"/>
            <a:r>
              <a:rPr lang="it-IT" altLang="it-IT" b="1"/>
              <a:t>Quality check must be 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B7D-719A-43A0-B857-5CC12B80CA49}"/>
              </a:ext>
            </a:extLst>
          </p:cNvPr>
          <p:cNvSpPr>
            <a:spLocks noGrp="1"/>
          </p:cNvSpPr>
          <p:nvPr>
            <p:ph type="title"/>
          </p:nvPr>
        </p:nvSpPr>
        <p:spPr/>
        <p:txBody>
          <a:bodyPr/>
          <a:lstStyle/>
          <a:p>
            <a:r>
              <a:rPr lang="en-US" dirty="0"/>
              <a:t>Yes, Diffie-Hellman exchange works, but</a:t>
            </a:r>
            <a:endParaRPr lang="it-IT" dirty="0"/>
          </a:p>
        </p:txBody>
      </p:sp>
      <p:sp>
        <p:nvSpPr>
          <p:cNvPr id="3" name="Content Placeholder 2">
            <a:extLst>
              <a:ext uri="{FF2B5EF4-FFF2-40B4-BE49-F238E27FC236}">
                <a16:creationId xmlns:a16="http://schemas.microsoft.com/office/drawing/2014/main" id="{EC840545-F575-4CE9-8948-8CBFD2EC8BBE}"/>
              </a:ext>
            </a:extLst>
          </p:cNvPr>
          <p:cNvSpPr>
            <a:spLocks noGrp="1"/>
          </p:cNvSpPr>
          <p:nvPr>
            <p:ph idx="1"/>
          </p:nvPr>
        </p:nvSpPr>
        <p:spPr/>
        <p:txBody>
          <a:bodyPr/>
          <a:lstStyle/>
          <a:p>
            <a:r>
              <a:rPr lang="en-US" dirty="0"/>
              <a:t>Distributing public keys is subject to MITM</a:t>
            </a:r>
          </a:p>
          <a:p>
            <a:endParaRPr lang="it-IT" dirty="0"/>
          </a:p>
        </p:txBody>
      </p:sp>
    </p:spTree>
    <p:extLst>
      <p:ext uri="{BB962C8B-B14F-4D97-AF65-F5344CB8AC3E}">
        <p14:creationId xmlns:p14="http://schemas.microsoft.com/office/powerpoint/2010/main" val="168409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274" name="Titolo 1">
            <a:extLst>
              <a:ext uri="{FF2B5EF4-FFF2-40B4-BE49-F238E27FC236}">
                <a16:creationId xmlns:a16="http://schemas.microsoft.com/office/drawing/2014/main" id="{29A44A70-2613-405D-8E6B-5538AD6FDC97}"/>
              </a:ext>
            </a:extLst>
          </p:cNvPr>
          <p:cNvSpPr>
            <a:spLocks noGrp="1"/>
          </p:cNvSpPr>
          <p:nvPr>
            <p:ph type="title"/>
          </p:nvPr>
        </p:nvSpPr>
        <p:spPr>
          <a:xfrm>
            <a:off x="6094105" y="802955"/>
            <a:ext cx="4977976" cy="1454051"/>
          </a:xfrm>
        </p:spPr>
        <p:txBody>
          <a:bodyPr>
            <a:normAutofit/>
          </a:bodyPr>
          <a:lstStyle/>
          <a:p>
            <a:r>
              <a:rPr lang="it-IT" altLang="it-IT">
                <a:solidFill>
                  <a:srgbClr val="000000"/>
                </a:solidFill>
              </a:rPr>
              <a:t>Digest check</a:t>
            </a: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Fingerprint">
            <a:extLst>
              <a:ext uri="{FF2B5EF4-FFF2-40B4-BE49-F238E27FC236}">
                <a16:creationId xmlns:a16="http://schemas.microsoft.com/office/drawing/2014/main" id="{F8F7DAF5-8C3E-4D33-A963-F7D736F9E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4275" name="Segnaposto contenuto 2">
            <a:extLst>
              <a:ext uri="{FF2B5EF4-FFF2-40B4-BE49-F238E27FC236}">
                <a16:creationId xmlns:a16="http://schemas.microsoft.com/office/drawing/2014/main" id="{B4954967-5220-414D-8A5C-EAEA7AD8E3A0}"/>
              </a:ext>
            </a:extLst>
          </p:cNvPr>
          <p:cNvSpPr>
            <a:spLocks noGrp="1"/>
          </p:cNvSpPr>
          <p:nvPr>
            <p:ph idx="1"/>
          </p:nvPr>
        </p:nvSpPr>
        <p:spPr>
          <a:xfrm>
            <a:off x="6090574" y="2421682"/>
            <a:ext cx="4977578" cy="3639289"/>
          </a:xfrm>
        </p:spPr>
        <p:txBody>
          <a:bodyPr anchor="ctr">
            <a:normAutofit/>
          </a:bodyPr>
          <a:lstStyle/>
          <a:p>
            <a:r>
              <a:rPr lang="it-IT" altLang="it-IT" dirty="0">
                <a:solidFill>
                  <a:srgbClr val="000000"/>
                </a:solidFill>
              </a:rPr>
              <a:t>C = Certificate to be </a:t>
            </a:r>
            <a:r>
              <a:rPr lang="it-IT" altLang="it-IT" dirty="0" err="1">
                <a:solidFill>
                  <a:srgbClr val="000000"/>
                </a:solidFill>
              </a:rPr>
              <a:t>checked</a:t>
            </a:r>
            <a:endParaRPr lang="it-IT" altLang="it-IT" dirty="0">
              <a:solidFill>
                <a:srgbClr val="000000"/>
              </a:solidFill>
            </a:endParaRPr>
          </a:p>
          <a:p>
            <a:r>
              <a:rPr lang="it-IT" altLang="it-IT" dirty="0">
                <a:solidFill>
                  <a:srgbClr val="000000"/>
                </a:solidFill>
              </a:rPr>
              <a:t>D = </a:t>
            </a:r>
            <a:r>
              <a:rPr lang="it-IT" altLang="it-IT" dirty="0" err="1">
                <a:solidFill>
                  <a:srgbClr val="000000"/>
                </a:solidFill>
              </a:rPr>
              <a:t>Fingerprint</a:t>
            </a:r>
            <a:r>
              <a:rPr lang="it-IT" altLang="it-IT" dirty="0">
                <a:solidFill>
                  <a:srgbClr val="000000"/>
                </a:solidFill>
              </a:rPr>
              <a:t> of C</a:t>
            </a:r>
          </a:p>
          <a:p>
            <a:pPr lvl="1"/>
            <a:r>
              <a:rPr lang="it-IT" altLang="it-IT" sz="2800" dirty="0">
                <a:solidFill>
                  <a:srgbClr val="000000"/>
                </a:solidFill>
              </a:rPr>
              <a:t>D = E(</a:t>
            </a:r>
            <a:r>
              <a:rPr lang="it-IT" altLang="it-IT" sz="2800" dirty="0" err="1">
                <a:solidFill>
                  <a:srgbClr val="000000"/>
                </a:solidFill>
              </a:rPr>
              <a:t>Pr_CA</a:t>
            </a:r>
            <a:r>
              <a:rPr lang="it-IT" altLang="it-IT" sz="2800" dirty="0">
                <a:solidFill>
                  <a:srgbClr val="000000"/>
                </a:solidFill>
              </a:rPr>
              <a:t>,  H( C ) )</a:t>
            </a:r>
          </a:p>
          <a:p>
            <a:pPr lvl="1"/>
            <a:endParaRPr lang="it-IT" altLang="it-IT" sz="2800" dirty="0">
              <a:solidFill>
                <a:srgbClr val="000000"/>
              </a:solidFill>
            </a:endParaRPr>
          </a:p>
          <a:p>
            <a:pPr lvl="1"/>
            <a:r>
              <a:rPr lang="it-IT" altLang="it-IT" sz="2800" dirty="0">
                <a:solidFill>
                  <a:srgbClr val="000000"/>
                </a:solidFill>
              </a:rPr>
              <a:t>C’</a:t>
            </a:r>
          </a:p>
          <a:p>
            <a:pPr lvl="1"/>
            <a:r>
              <a:rPr lang="it-IT" altLang="it-IT" sz="2800" dirty="0">
                <a:solidFill>
                  <a:srgbClr val="000000"/>
                </a:solidFill>
              </a:rPr>
              <a:t>H( C’ ) = D( </a:t>
            </a:r>
            <a:r>
              <a:rPr lang="it-IT" altLang="it-IT" sz="2800" dirty="0" err="1">
                <a:solidFill>
                  <a:srgbClr val="000000"/>
                </a:solidFill>
              </a:rPr>
              <a:t>Pu_CA</a:t>
            </a:r>
            <a:r>
              <a:rPr lang="it-IT" altLang="it-IT" sz="2800" dirty="0">
                <a:solidFill>
                  <a:srgbClr val="000000"/>
                </a:solidFill>
              </a:rPr>
              <a:t>, 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1">
            <a:extLst>
              <a:ext uri="{FF2B5EF4-FFF2-40B4-BE49-F238E27FC236}">
                <a16:creationId xmlns:a16="http://schemas.microsoft.com/office/drawing/2014/main" id="{00B425F9-28E9-49F1-A242-F513CAE22D64}"/>
              </a:ext>
            </a:extLst>
          </p:cNvPr>
          <p:cNvSpPr>
            <a:spLocks noGrp="1"/>
          </p:cNvSpPr>
          <p:nvPr>
            <p:ph type="title"/>
          </p:nvPr>
        </p:nvSpPr>
        <p:spPr/>
        <p:txBody>
          <a:bodyPr/>
          <a:lstStyle/>
          <a:p>
            <a:r>
              <a:rPr lang="it-IT" altLang="it-IT"/>
              <a:t>Certificate revocation check</a:t>
            </a:r>
          </a:p>
        </p:txBody>
      </p:sp>
      <p:sp>
        <p:nvSpPr>
          <p:cNvPr id="3" name="Segnaposto contenuto 2">
            <a:extLst>
              <a:ext uri="{FF2B5EF4-FFF2-40B4-BE49-F238E27FC236}">
                <a16:creationId xmlns:a16="http://schemas.microsoft.com/office/drawing/2014/main" id="{52070687-03D4-416A-859A-53F1F7C6CE21}"/>
              </a:ext>
            </a:extLst>
          </p:cNvPr>
          <p:cNvSpPr>
            <a:spLocks noGrp="1"/>
          </p:cNvSpPr>
          <p:nvPr>
            <p:ph idx="1"/>
          </p:nvPr>
        </p:nvSpPr>
        <p:spPr/>
        <p:txBody>
          <a:bodyPr/>
          <a:lstStyle/>
          <a:p>
            <a:pPr marL="0" indent="0">
              <a:buNone/>
              <a:defRPr/>
            </a:pPr>
            <a:r>
              <a:rPr lang="it-IT" dirty="0" err="1"/>
              <a:t>Alternatives</a:t>
            </a:r>
            <a:r>
              <a:rPr lang="it-IT" dirty="0"/>
              <a:t>:</a:t>
            </a:r>
          </a:p>
          <a:p>
            <a:pPr>
              <a:defRPr/>
            </a:pPr>
            <a:r>
              <a:rPr lang="it-IT" dirty="0"/>
              <a:t>Via an OCSP server. </a:t>
            </a:r>
            <a:r>
              <a:rPr lang="it-IT" dirty="0" err="1"/>
              <a:t>It</a:t>
            </a:r>
            <a:r>
              <a:rPr lang="it-IT" dirty="0"/>
              <a:t> must be </a:t>
            </a:r>
            <a:r>
              <a:rPr lang="it-IT" dirty="0" err="1"/>
              <a:t>trusted</a:t>
            </a:r>
            <a:r>
              <a:rPr lang="it-IT" dirty="0"/>
              <a:t> on </a:t>
            </a:r>
            <a:r>
              <a:rPr lang="it-IT" dirty="0" err="1"/>
              <a:t>its</a:t>
            </a:r>
            <a:r>
              <a:rPr lang="it-IT" dirty="0"/>
              <a:t> </a:t>
            </a:r>
            <a:r>
              <a:rPr lang="it-IT" dirty="0" err="1"/>
              <a:t>own</a:t>
            </a:r>
            <a:r>
              <a:rPr lang="it-IT" dirty="0"/>
              <a:t>. The OCSP URL </a:t>
            </a:r>
            <a:r>
              <a:rPr lang="it-IT" dirty="0" err="1"/>
              <a:t>is</a:t>
            </a:r>
            <a:r>
              <a:rPr lang="it-IT" dirty="0"/>
              <a:t> </a:t>
            </a:r>
            <a:r>
              <a:rPr lang="it-IT" dirty="0" err="1"/>
              <a:t>usually</a:t>
            </a:r>
            <a:r>
              <a:rPr lang="it-IT" dirty="0"/>
              <a:t> in a certificate </a:t>
            </a:r>
            <a:r>
              <a:rPr lang="it-IT" dirty="0" err="1"/>
              <a:t>field</a:t>
            </a:r>
            <a:endParaRPr lang="it-IT" dirty="0"/>
          </a:p>
          <a:p>
            <a:pPr lvl="1">
              <a:defRPr/>
            </a:pPr>
            <a:r>
              <a:rPr lang="it-IT" dirty="0"/>
              <a:t>Performance </a:t>
            </a:r>
            <a:r>
              <a:rPr lang="it-IT" dirty="0" err="1"/>
              <a:t>problem</a:t>
            </a:r>
            <a:r>
              <a:rPr lang="it-IT" dirty="0"/>
              <a:t> and an </a:t>
            </a:r>
            <a:r>
              <a:rPr lang="it-IT" dirty="0" err="1"/>
              <a:t>example</a:t>
            </a:r>
            <a:r>
              <a:rPr lang="it-IT" dirty="0"/>
              <a:t> of </a:t>
            </a:r>
            <a:r>
              <a:rPr lang="it-IT" dirty="0" err="1"/>
              <a:t>possible</a:t>
            </a:r>
            <a:r>
              <a:rPr lang="it-IT" dirty="0"/>
              <a:t> domino </a:t>
            </a:r>
            <a:r>
              <a:rPr lang="it-IT" dirty="0" err="1"/>
              <a:t>attack</a:t>
            </a:r>
            <a:r>
              <a:rPr lang="it-IT" dirty="0"/>
              <a:t> </a:t>
            </a:r>
          </a:p>
          <a:p>
            <a:pPr marL="914400" lvl="2" indent="0">
              <a:buNone/>
              <a:defRPr/>
            </a:pPr>
            <a:r>
              <a:rPr lang="it-IT" dirty="0" err="1"/>
              <a:t>Availability</a:t>
            </a:r>
            <a:r>
              <a:rPr lang="it-IT" dirty="0"/>
              <a:t> -&gt; </a:t>
            </a:r>
            <a:r>
              <a:rPr lang="it-IT" dirty="0" err="1"/>
              <a:t>Confidentiality+Integrity</a:t>
            </a:r>
            <a:endParaRPr lang="it-IT" dirty="0"/>
          </a:p>
          <a:p>
            <a:pPr>
              <a:defRPr/>
            </a:pPr>
            <a:r>
              <a:rPr lang="it-IT" dirty="0"/>
              <a:t>Via download of </a:t>
            </a:r>
            <a:r>
              <a:rPr lang="it-IT" dirty="0" err="1"/>
              <a:t>huge</a:t>
            </a:r>
            <a:r>
              <a:rPr lang="it-IT" dirty="0"/>
              <a:t> CRL </a:t>
            </a:r>
            <a:r>
              <a:rPr lang="it-IT" dirty="0" err="1"/>
              <a:t>txt</a:t>
            </a:r>
            <a:r>
              <a:rPr lang="it-IT" dirty="0"/>
              <a:t> </a:t>
            </a:r>
            <a:r>
              <a:rPr lang="it-IT" dirty="0" err="1"/>
              <a:t>files</a:t>
            </a:r>
            <a:endParaRPr lang="it-IT" dirty="0"/>
          </a:p>
          <a:p>
            <a:pPr lvl="1">
              <a:defRPr/>
            </a:pPr>
            <a:r>
              <a:rPr lang="it-IT" dirty="0"/>
              <a:t>Big performance </a:t>
            </a:r>
            <a:r>
              <a:rPr lang="it-IT" dirty="0" err="1"/>
              <a:t>problem</a:t>
            </a:r>
            <a:endParaRPr lang="it-IT" dirty="0"/>
          </a:p>
          <a:p>
            <a:pPr>
              <a:defRPr/>
            </a:pPr>
            <a:r>
              <a:rPr lang="it-IT" dirty="0"/>
              <a:t>OCSP </a:t>
            </a:r>
            <a:r>
              <a:rPr lang="it-IT" dirty="0" err="1"/>
              <a:t>Stapling</a:t>
            </a:r>
            <a:endParaRPr lang="it-IT" dirty="0"/>
          </a:p>
          <a:p>
            <a:pPr lvl="1">
              <a:defRPr/>
            </a:pPr>
            <a:endParaRPr lang="it-IT" dirty="0"/>
          </a:p>
          <a:p>
            <a:pPr>
              <a:defRPr/>
            </a:pPr>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D9696B3E-3921-478B-80E0-BB2F6F636A51}"/>
              </a:ext>
            </a:extLst>
          </p:cNvPr>
          <p:cNvSpPr>
            <a:spLocks noGrp="1"/>
          </p:cNvSpPr>
          <p:nvPr>
            <p:ph type="title"/>
          </p:nvPr>
        </p:nvSpPr>
        <p:spPr/>
        <p:txBody>
          <a:bodyPr/>
          <a:lstStyle/>
          <a:p>
            <a:r>
              <a:rPr lang="it-IT" altLang="it-IT"/>
              <a:t>Usage of public keys in certificate</a:t>
            </a:r>
          </a:p>
        </p:txBody>
      </p:sp>
      <p:sp>
        <p:nvSpPr>
          <p:cNvPr id="56323" name="Segnaposto contenuto 2">
            <a:extLst>
              <a:ext uri="{FF2B5EF4-FFF2-40B4-BE49-F238E27FC236}">
                <a16:creationId xmlns:a16="http://schemas.microsoft.com/office/drawing/2014/main" id="{CB3E4D5B-1822-453E-9818-BACED1D4366B}"/>
              </a:ext>
            </a:extLst>
          </p:cNvPr>
          <p:cNvSpPr>
            <a:spLocks noGrp="1"/>
          </p:cNvSpPr>
          <p:nvPr>
            <p:ph idx="1"/>
          </p:nvPr>
        </p:nvSpPr>
        <p:spPr/>
        <p:txBody>
          <a:bodyPr/>
          <a:lstStyle/>
          <a:p>
            <a:r>
              <a:rPr lang="it-IT" altLang="it-IT"/>
              <a:t>BasicConstraints:</a:t>
            </a:r>
          </a:p>
          <a:p>
            <a:pPr lvl="1"/>
            <a:r>
              <a:rPr lang="it-IT" altLang="it-IT"/>
              <a:t>CA true or false, pathlen</a:t>
            </a:r>
          </a:p>
          <a:p>
            <a:r>
              <a:rPr lang="it-IT" altLang="it-IT"/>
              <a:t>KeyUsage values:</a:t>
            </a:r>
          </a:p>
          <a:p>
            <a:pPr lvl="1"/>
            <a:r>
              <a:rPr lang="it-IT" altLang="it-IT" sz="2000"/>
              <a:t>digitalSignature, nonRepudiation, keyEncipherment, dataEncipherment, keyAgreement, keyCertSign, cRLSign, encipherOnly and decipherOnly</a:t>
            </a:r>
          </a:p>
          <a:p>
            <a:endParaRPr lang="it-IT" altLang="it-IT" sz="2400"/>
          </a:p>
          <a:p>
            <a:pPr lvl="1"/>
            <a:endParaRPr lang="it-IT" alt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397BC71E-38D7-4B04-86CF-D378199F21D6}"/>
              </a:ext>
            </a:extLst>
          </p:cNvPr>
          <p:cNvSpPr>
            <a:spLocks noGrp="1"/>
          </p:cNvSpPr>
          <p:nvPr>
            <p:ph type="title"/>
          </p:nvPr>
        </p:nvSpPr>
        <p:spPr/>
        <p:txBody>
          <a:bodyPr/>
          <a:lstStyle/>
          <a:p>
            <a:r>
              <a:rPr lang="it-IT" altLang="it-IT"/>
              <a:t>Extended key usages</a:t>
            </a:r>
          </a:p>
        </p:txBody>
      </p:sp>
      <p:sp>
        <p:nvSpPr>
          <p:cNvPr id="57347" name="Segnaposto contenuto 2">
            <a:extLst>
              <a:ext uri="{FF2B5EF4-FFF2-40B4-BE49-F238E27FC236}">
                <a16:creationId xmlns:a16="http://schemas.microsoft.com/office/drawing/2014/main" id="{F2B8323A-AF25-43B3-9807-A30CC415C73F}"/>
              </a:ext>
            </a:extLst>
          </p:cNvPr>
          <p:cNvSpPr>
            <a:spLocks noGrp="1"/>
          </p:cNvSpPr>
          <p:nvPr>
            <p:ph idx="1"/>
          </p:nvPr>
        </p:nvSpPr>
        <p:spPr/>
        <p:txBody>
          <a:bodyPr>
            <a:normAutofit lnSpcReduction="10000"/>
          </a:bodyPr>
          <a:lstStyle/>
          <a:p>
            <a:r>
              <a:rPr lang="it-IT" altLang="it-IT" sz="1600">
                <a:latin typeface="Courier New" panose="02070309020205020404" pitchFamily="49" charset="0"/>
                <a:cs typeface="Courier New" panose="02070309020205020404" pitchFamily="49" charset="0"/>
              </a:rPr>
              <a:t>Value                  Meaning</a:t>
            </a:r>
          </a:p>
          <a:p>
            <a:r>
              <a:rPr lang="it-IT" altLang="it-IT" sz="1600">
                <a:latin typeface="Courier New" panose="02070309020205020404" pitchFamily="49" charset="0"/>
                <a:cs typeface="Courier New" panose="02070309020205020404" pitchFamily="49" charset="0"/>
              </a:rPr>
              <a:t> -----                  -------</a:t>
            </a:r>
          </a:p>
          <a:p>
            <a:r>
              <a:rPr lang="it-IT" altLang="it-IT" sz="1600">
                <a:latin typeface="Courier New" panose="02070309020205020404" pitchFamily="49" charset="0"/>
                <a:cs typeface="Courier New" panose="02070309020205020404" pitchFamily="49" charset="0"/>
              </a:rPr>
              <a:t> serverAuth             SSL/TLS Web Server Authentication.</a:t>
            </a:r>
          </a:p>
          <a:p>
            <a:r>
              <a:rPr lang="it-IT" altLang="it-IT" sz="1600">
                <a:latin typeface="Courier New" panose="02070309020205020404" pitchFamily="49" charset="0"/>
                <a:cs typeface="Courier New" panose="02070309020205020404" pitchFamily="49" charset="0"/>
              </a:rPr>
              <a:t> clientAuth             SSL/TLS Web Client Authentication.</a:t>
            </a:r>
          </a:p>
          <a:p>
            <a:r>
              <a:rPr lang="it-IT" altLang="it-IT" sz="1600">
                <a:latin typeface="Courier New" panose="02070309020205020404" pitchFamily="49" charset="0"/>
                <a:cs typeface="Courier New" panose="02070309020205020404" pitchFamily="49" charset="0"/>
              </a:rPr>
              <a:t> codeSigning            Code signing.</a:t>
            </a:r>
          </a:p>
          <a:p>
            <a:r>
              <a:rPr lang="it-IT" altLang="it-IT" sz="1600">
                <a:latin typeface="Courier New" panose="02070309020205020404" pitchFamily="49" charset="0"/>
                <a:cs typeface="Courier New" panose="02070309020205020404" pitchFamily="49" charset="0"/>
              </a:rPr>
              <a:t> emailProtection        E-mail Protection (S/MIME).</a:t>
            </a:r>
          </a:p>
          <a:p>
            <a:r>
              <a:rPr lang="it-IT" altLang="it-IT" sz="1600">
                <a:latin typeface="Courier New" panose="02070309020205020404" pitchFamily="49" charset="0"/>
                <a:cs typeface="Courier New" panose="02070309020205020404" pitchFamily="49" charset="0"/>
              </a:rPr>
              <a:t> timeStamping           Trusted Timestamping</a:t>
            </a:r>
          </a:p>
          <a:p>
            <a:r>
              <a:rPr lang="it-IT" altLang="it-IT" sz="1600">
                <a:latin typeface="Courier New" panose="02070309020205020404" pitchFamily="49" charset="0"/>
                <a:cs typeface="Courier New" panose="02070309020205020404" pitchFamily="49" charset="0"/>
              </a:rPr>
              <a:t> OCSPSigning            OCSP Signing</a:t>
            </a:r>
          </a:p>
          <a:p>
            <a:r>
              <a:rPr lang="it-IT" altLang="it-IT" sz="1600">
                <a:latin typeface="Courier New" panose="02070309020205020404" pitchFamily="49" charset="0"/>
                <a:cs typeface="Courier New" panose="02070309020205020404" pitchFamily="49" charset="0"/>
              </a:rPr>
              <a:t> ipsecIKE               ipsec Internet Key Exchange</a:t>
            </a:r>
          </a:p>
          <a:p>
            <a:r>
              <a:rPr lang="it-IT" altLang="it-IT" sz="1600">
                <a:latin typeface="Courier New" panose="02070309020205020404" pitchFamily="49" charset="0"/>
                <a:cs typeface="Courier New" panose="02070309020205020404" pitchFamily="49" charset="0"/>
              </a:rPr>
              <a:t> msCodeInd              Microsoft Individual Code Signing (authenticode)</a:t>
            </a:r>
          </a:p>
          <a:p>
            <a:r>
              <a:rPr lang="it-IT" altLang="it-IT" sz="1600">
                <a:latin typeface="Courier New" panose="02070309020205020404" pitchFamily="49" charset="0"/>
                <a:cs typeface="Courier New" panose="02070309020205020404" pitchFamily="49" charset="0"/>
              </a:rPr>
              <a:t> msCodeCom              Microsoft Commercial Code Signing (authenticode)</a:t>
            </a:r>
          </a:p>
          <a:p>
            <a:r>
              <a:rPr lang="it-IT" altLang="it-IT" sz="1600">
                <a:latin typeface="Courier New" panose="02070309020205020404" pitchFamily="49" charset="0"/>
                <a:cs typeface="Courier New" panose="02070309020205020404" pitchFamily="49" charset="0"/>
              </a:rPr>
              <a:t> msCTLSign              Microsoft Trust List Signing</a:t>
            </a:r>
          </a:p>
          <a:p>
            <a:r>
              <a:rPr lang="it-IT" altLang="it-IT" sz="1600">
                <a:latin typeface="Courier New" panose="02070309020205020404" pitchFamily="49" charset="0"/>
                <a:cs typeface="Courier New" panose="02070309020205020404" pitchFamily="49" charset="0"/>
              </a:rPr>
              <a:t> msEFS                  Microsoft Encrypted File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olo 1">
            <a:extLst>
              <a:ext uri="{FF2B5EF4-FFF2-40B4-BE49-F238E27FC236}">
                <a16:creationId xmlns:a16="http://schemas.microsoft.com/office/drawing/2014/main" id="{854CAB9A-452E-4344-8F6C-CB6FDF99A009}"/>
              </a:ext>
            </a:extLst>
          </p:cNvPr>
          <p:cNvSpPr>
            <a:spLocks noGrp="1"/>
          </p:cNvSpPr>
          <p:nvPr>
            <p:ph type="title"/>
          </p:nvPr>
        </p:nvSpPr>
        <p:spPr/>
        <p:txBody>
          <a:bodyPr/>
          <a:lstStyle/>
          <a:p>
            <a:pPr eaLnBrk="1" hangingPunct="1"/>
            <a:r>
              <a:rPr lang="it-IT" altLang="it-IT" dirty="0">
                <a:ea typeface="MS PGothic" panose="020B0600070205080204" pitchFamily="34" charset="-128"/>
              </a:rPr>
              <a:t>PKI </a:t>
            </a:r>
            <a:r>
              <a:rPr lang="it-IT" altLang="it-IT" dirty="0" err="1">
                <a:ea typeface="MS PGothic" panose="020B0600070205080204" pitchFamily="34" charset="-128"/>
              </a:rPr>
              <a:t>Assumptions</a:t>
            </a:r>
            <a:r>
              <a:rPr lang="it-IT" altLang="it-IT" dirty="0">
                <a:ea typeface="MS PGothic" panose="020B0600070205080204" pitchFamily="34" charset="-128"/>
              </a:rPr>
              <a:t> and </a:t>
            </a:r>
            <a:r>
              <a:rPr lang="it-IT" altLang="it-IT" dirty="0" err="1">
                <a:ea typeface="MS PGothic" panose="020B0600070205080204" pitchFamily="34" charset="-128"/>
              </a:rPr>
              <a:t>its</a:t>
            </a:r>
            <a:r>
              <a:rPr lang="it-IT" altLang="it-IT" dirty="0">
                <a:ea typeface="MS PGothic" panose="020B0600070205080204" pitchFamily="34" charset="-128"/>
              </a:rPr>
              <a:t> </a:t>
            </a:r>
            <a:r>
              <a:rPr lang="it-IT" altLang="it-IT" dirty="0" err="1">
                <a:ea typeface="MS PGothic" panose="020B0600070205080204" pitchFamily="34" charset="-128"/>
              </a:rPr>
              <a:t>attack</a:t>
            </a:r>
            <a:r>
              <a:rPr lang="it-IT" altLang="it-IT" dirty="0">
                <a:ea typeface="MS PGothic" panose="020B0600070205080204" pitchFamily="34" charset="-128"/>
              </a:rPr>
              <a:t> </a:t>
            </a:r>
            <a:r>
              <a:rPr lang="it-IT" altLang="it-IT" dirty="0" err="1">
                <a:ea typeface="MS PGothic" panose="020B0600070205080204" pitchFamily="34" charset="-128"/>
              </a:rPr>
              <a:t>surface</a:t>
            </a:r>
            <a:br>
              <a:rPr lang="it-IT" altLang="it-IT" dirty="0">
                <a:ea typeface="MS PGothic" panose="020B0600070205080204" pitchFamily="34" charset="-128"/>
              </a:rPr>
            </a:br>
            <a:r>
              <a:rPr lang="it-IT" altLang="it-IT" sz="2400" dirty="0">
                <a:ea typeface="MS PGothic" panose="020B0600070205080204" pitchFamily="34" charset="-128"/>
              </a:rPr>
              <a:t>from </a:t>
            </a:r>
            <a:r>
              <a:rPr lang="it-IT" altLang="it-IT" sz="2400" dirty="0">
                <a:ea typeface="MS PGothic" panose="020B0600070205080204" pitchFamily="34" charset="-128"/>
                <a:hlinkClick r:id="rId3"/>
              </a:rPr>
              <a:t>«</a:t>
            </a:r>
            <a:r>
              <a:rPr lang="it-IT" altLang="it-IT" sz="2400" dirty="0" err="1">
                <a:ea typeface="MS PGothic" panose="020B0600070205080204" pitchFamily="34" charset="-128"/>
                <a:hlinkClick r:id="rId3"/>
              </a:rPr>
              <a:t>ten</a:t>
            </a:r>
            <a:r>
              <a:rPr lang="it-IT" altLang="it-IT" sz="2400" dirty="0">
                <a:ea typeface="MS PGothic" panose="020B0600070205080204" pitchFamily="34" charset="-128"/>
                <a:hlinkClick r:id="rId3"/>
              </a:rPr>
              <a:t> risks of PKI»</a:t>
            </a:r>
            <a:endParaRPr lang="it-IT" altLang="it-IT" sz="2400" dirty="0">
              <a:ea typeface="MS PGothic" panose="020B0600070205080204" pitchFamily="34" charset="-128"/>
            </a:endParaRPr>
          </a:p>
        </p:txBody>
      </p:sp>
      <p:sp>
        <p:nvSpPr>
          <p:cNvPr id="45059" name="Segnaposto contenuto 2">
            <a:extLst>
              <a:ext uri="{FF2B5EF4-FFF2-40B4-BE49-F238E27FC236}">
                <a16:creationId xmlns:a16="http://schemas.microsoft.com/office/drawing/2014/main" id="{6B9E76DD-15A2-4268-A2E3-C6F6C1057875}"/>
              </a:ext>
            </a:extLst>
          </p:cNvPr>
          <p:cNvSpPr>
            <a:spLocks noGrp="1"/>
          </p:cNvSpPr>
          <p:nvPr>
            <p:ph idx="1"/>
          </p:nvPr>
        </p:nvSpPr>
        <p:spPr/>
        <p:txBody>
          <a:bodyPr rtlCol="0">
            <a:normAutofit/>
          </a:bodyPr>
          <a:lstStyle/>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your</a:t>
            </a:r>
            <a:r>
              <a:rPr lang="it-IT" altLang="it-IT" dirty="0">
                <a:ea typeface="ＭＳ Ｐゴシック" pitchFamily="34" charset="-128"/>
              </a:rPr>
              <a:t> CA and </a:t>
            </a:r>
            <a:r>
              <a:rPr lang="it-IT" altLang="it-IT" dirty="0" err="1">
                <a:ea typeface="ＭＳ Ｐゴシック" pitchFamily="34" charset="-128"/>
              </a:rPr>
              <a:t>its</a:t>
            </a:r>
            <a:r>
              <a:rPr lang="it-IT" altLang="it-IT" dirty="0">
                <a:ea typeface="ＭＳ Ｐゴシック" pitchFamily="34" charset="-128"/>
              </a:rPr>
              <a:t> CPS (Certificate </a:t>
            </a:r>
            <a:r>
              <a:rPr lang="it-IT" altLang="it-IT" dirty="0" err="1">
                <a:ea typeface="ＭＳ Ｐゴシック" pitchFamily="34" charset="-128"/>
              </a:rPr>
              <a:t>Practice</a:t>
            </a:r>
            <a:r>
              <a:rPr lang="it-IT" altLang="it-IT" dirty="0">
                <a:ea typeface="ＭＳ Ｐゴシック" pitchFamily="34" charset="-128"/>
              </a:rPr>
              <a:t> Statement)</a:t>
            </a:r>
          </a:p>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that</a:t>
            </a:r>
            <a:r>
              <a:rPr lang="it-IT" altLang="it-IT" dirty="0">
                <a:ea typeface="ＭＳ Ｐゴシック" pitchFamily="34" charset="-128"/>
              </a:rPr>
              <a:t> a private </a:t>
            </a:r>
            <a:r>
              <a:rPr lang="it-IT" altLang="it-IT" dirty="0" err="1">
                <a:ea typeface="ＭＳ Ｐゴシック" pitchFamily="34" charset="-128"/>
              </a:rPr>
              <a:t>key</a:t>
            </a:r>
            <a:r>
              <a:rPr lang="it-IT" altLang="it-IT" dirty="0">
                <a:ea typeface="ＭＳ Ｐゴシック" pitchFamily="34" charset="-128"/>
              </a:rPr>
              <a:t> </a:t>
            </a:r>
            <a:r>
              <a:rPr lang="it-IT" altLang="it-IT" dirty="0" err="1">
                <a:ea typeface="ＭＳ Ｐゴシック" pitchFamily="34" charset="-128"/>
              </a:rPr>
              <a:t>will</a:t>
            </a:r>
            <a:r>
              <a:rPr lang="it-IT" altLang="it-IT" dirty="0">
                <a:ea typeface="ＭＳ Ｐゴシック" pitchFamily="34" charset="-128"/>
              </a:rPr>
              <a:t> be </a:t>
            </a:r>
            <a:r>
              <a:rPr lang="it-IT" altLang="it-IT" dirty="0" err="1">
                <a:ea typeface="ＭＳ Ｐゴシック" pitchFamily="34" charset="-128"/>
              </a:rPr>
              <a:t>handled</a:t>
            </a:r>
            <a:r>
              <a:rPr lang="it-IT" altLang="it-IT" dirty="0">
                <a:ea typeface="ＭＳ Ｐゴシック" pitchFamily="34" charset="-128"/>
              </a:rPr>
              <a:t> </a:t>
            </a:r>
            <a:r>
              <a:rPr lang="it-IT" altLang="it-IT" dirty="0" err="1">
                <a:ea typeface="ＭＳ Ｐゴシック" pitchFamily="34" charset="-128"/>
              </a:rPr>
              <a:t>only</a:t>
            </a:r>
            <a:r>
              <a:rPr lang="it-IT" altLang="it-IT" dirty="0">
                <a:ea typeface="ＭＳ Ｐゴシック" pitchFamily="34" charset="-128"/>
              </a:rPr>
              <a:t> by the </a:t>
            </a:r>
            <a:r>
              <a:rPr lang="it-IT" altLang="it-IT" dirty="0" err="1">
                <a:ea typeface="ＭＳ Ｐゴシック" pitchFamily="34" charset="-128"/>
              </a:rPr>
              <a:t>legitimate</a:t>
            </a:r>
            <a:r>
              <a:rPr lang="it-IT" altLang="it-IT" dirty="0">
                <a:ea typeface="ＭＳ Ｐゴシック" pitchFamily="34" charset="-128"/>
              </a:rPr>
              <a:t> </a:t>
            </a:r>
            <a:r>
              <a:rPr lang="it-IT" altLang="it-IT" dirty="0" err="1">
                <a:ea typeface="ＭＳ Ｐゴシック" pitchFamily="34" charset="-128"/>
              </a:rPr>
              <a:t>handler</a:t>
            </a:r>
            <a:r>
              <a:rPr lang="it-IT" altLang="it-IT" dirty="0">
                <a:ea typeface="ＭＳ Ｐゴシック" pitchFamily="34" charset="-128"/>
              </a:rPr>
              <a:t> (</a:t>
            </a:r>
            <a:r>
              <a:rPr lang="it-IT" altLang="it-IT" dirty="0" err="1">
                <a:ea typeface="ＭＳ Ｐゴシック" pitchFamily="34" charset="-128"/>
              </a:rPr>
              <a:t>legal</a:t>
            </a:r>
            <a:r>
              <a:rPr lang="it-IT" altLang="it-IT" dirty="0">
                <a:ea typeface="ＭＳ Ｐゴシック" pitchFamily="34" charset="-128"/>
              </a:rPr>
              <a:t> </a:t>
            </a:r>
            <a:r>
              <a:rPr lang="it-IT" altLang="it-IT" dirty="0" err="1">
                <a:ea typeface="ＭＳ Ｐゴシック" pitchFamily="34" charset="-128"/>
              </a:rPr>
              <a:t>assumptions</a:t>
            </a:r>
            <a:r>
              <a:rPr lang="it-IT" altLang="it-IT" dirty="0">
                <a:ea typeface="ＭＳ Ｐゴシック" pitchFamily="34" charset="-128"/>
              </a:rPr>
              <a:t>)</a:t>
            </a: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verifying</a:t>
            </a:r>
            <a:r>
              <a:rPr lang="it-IT" altLang="it-IT" dirty="0">
                <a:ea typeface="ＭＳ Ｐゴシック" pitchFamily="34" charset="-128"/>
              </a:rPr>
              <a:t> computer/browser and </a:t>
            </a:r>
            <a:r>
              <a:rPr lang="it-IT" altLang="it-IT" dirty="0" err="1">
                <a:ea typeface="ＭＳ Ｐゴシック" pitchFamily="34" charset="-128"/>
              </a:rPr>
              <a:t>its</a:t>
            </a:r>
            <a:r>
              <a:rPr lang="it-IT" altLang="it-IT" dirty="0">
                <a:ea typeface="ＭＳ Ｐゴシック" pitchFamily="34" charset="-128"/>
              </a:rPr>
              <a:t> </a:t>
            </a:r>
            <a:r>
              <a:rPr lang="it-IT" altLang="it-IT" dirty="0" err="1">
                <a:ea typeface="ＭＳ Ｐゴシック" pitchFamily="34" charset="-128"/>
              </a:rPr>
              <a:t>own</a:t>
            </a:r>
            <a:r>
              <a:rPr lang="it-IT" altLang="it-IT" dirty="0">
                <a:ea typeface="ＭＳ Ｐゴシック" pitchFamily="34" charset="-128"/>
              </a:rPr>
              <a:t> root certificate list</a:t>
            </a:r>
          </a:p>
          <a:p>
            <a:pPr marL="514350" indent="-514350">
              <a:buFont typeface="Franklin Gothic Medium" pitchFamily="34" charset="0"/>
              <a:buAutoNum type="arabicPeriod"/>
              <a:defRPr/>
            </a:pPr>
            <a:r>
              <a:rPr lang="it-IT" altLang="it-IT" sz="2800" dirty="0">
                <a:ea typeface="ＭＳ Ｐゴシック" pitchFamily="34" charset="-128"/>
              </a:rPr>
              <a:t>The CA </a:t>
            </a:r>
            <a:r>
              <a:rPr lang="it-IT" altLang="it-IT" sz="2800" dirty="0" err="1">
                <a:ea typeface="ＭＳ Ｐゴシック" pitchFamily="34" charset="-128"/>
              </a:rPr>
              <a:t>trusted</a:t>
            </a:r>
            <a:r>
              <a:rPr lang="it-IT" altLang="it-IT" sz="2800" dirty="0">
                <a:ea typeface="ＭＳ Ｐゴシック" pitchFamily="34" charset="-128"/>
              </a:rPr>
              <a:t> list </a:t>
            </a:r>
            <a:r>
              <a:rPr lang="it-IT" altLang="it-IT" sz="2800" dirty="0" err="1">
                <a:ea typeface="ＭＳ Ｐゴシック" pitchFamily="34" charset="-128"/>
              </a:rPr>
              <a:t>is</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a:t>
            </a:r>
            <a:r>
              <a:rPr lang="it-IT" altLang="it-IT" sz="2800" dirty="0" err="1">
                <a:ea typeface="ＭＳ Ｐゴシック" pitchFamily="34" charset="-128"/>
              </a:rPr>
              <a:t>weak</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the </a:t>
            </a:r>
            <a:r>
              <a:rPr lang="it-IT" altLang="it-IT" sz="2800" dirty="0" err="1">
                <a:ea typeface="ＭＳ Ｐゴシック" pitchFamily="34" charset="-128"/>
              </a:rPr>
              <a:t>weakest</a:t>
            </a:r>
            <a:r>
              <a:rPr lang="it-IT" altLang="it-IT" sz="2800" dirty="0">
                <a:ea typeface="ＭＳ Ｐゴシック" pitchFamily="34" charset="-128"/>
              </a:rPr>
              <a:t> CA in the </a:t>
            </a:r>
            <a:r>
              <a:rPr lang="it-IT" altLang="it-IT" sz="2800" dirty="0" err="1">
                <a:ea typeface="ＭＳ Ｐゴシック" pitchFamily="34" charset="-128"/>
              </a:rPr>
              <a:t>bunch</a:t>
            </a:r>
            <a:endParaRPr lang="it-IT" altLang="it-IT" dirty="0">
              <a:ea typeface="ＭＳ Ｐゴシック" pitchFamily="34" charset="-128"/>
            </a:endParaRP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association</a:t>
            </a:r>
            <a:r>
              <a:rPr lang="it-IT" altLang="it-IT" dirty="0">
                <a:ea typeface="ＭＳ Ｐゴシック" pitchFamily="34" charset="-128"/>
              </a:rPr>
              <a:t> </a:t>
            </a:r>
            <a:r>
              <a:rPr lang="it-IT" altLang="it-IT" dirty="0" err="1">
                <a:ea typeface="ＭＳ Ｐゴシック" pitchFamily="34" charset="-128"/>
              </a:rPr>
              <a:t>between</a:t>
            </a:r>
            <a:r>
              <a:rPr lang="it-IT" altLang="it-IT" dirty="0">
                <a:ea typeface="ＭＳ Ｐゴシック" pitchFamily="34" charset="-128"/>
              </a:rPr>
              <a:t> </a:t>
            </a:r>
          </a:p>
          <a:p>
            <a:pPr marL="0" indent="0">
              <a:buNone/>
              <a:defRPr/>
            </a:pPr>
            <a:r>
              <a:rPr lang="it-IT" altLang="it-IT" dirty="0">
                <a:ea typeface="ＭＳ Ｐゴシック" pitchFamily="34" charset="-128"/>
              </a:rPr>
              <a:t>	Identity</a:t>
            </a:r>
            <a:r>
              <a:rPr lang="it-IT" altLang="it-IT" dirty="0">
                <a:ea typeface="ＭＳ Ｐゴシック" pitchFamily="34" charset="-128"/>
                <a:sym typeface="Wingdings" pitchFamily="2" charset="2"/>
              </a:rPr>
              <a:t>  </a:t>
            </a:r>
            <a:r>
              <a:rPr lang="it-IT" altLang="it-IT" dirty="0">
                <a:ea typeface="ＭＳ Ｐゴシック" pitchFamily="34" charset="-128"/>
              </a:rPr>
              <a:t>Certificate </a:t>
            </a:r>
          </a:p>
          <a:p>
            <a:pPr marL="0" indent="0">
              <a:buNone/>
              <a:defRPr/>
            </a:pPr>
            <a:r>
              <a:rPr lang="it-IT" altLang="it-IT" dirty="0">
                <a:ea typeface="ＭＳ Ｐゴシック" pitchFamily="34" charset="-128"/>
              </a:rPr>
              <a:t>	(</a:t>
            </a:r>
            <a:r>
              <a:rPr lang="it-IT" altLang="it-IT" dirty="0" err="1">
                <a:ea typeface="ＭＳ Ｐゴシック" pitchFamily="34" charset="-128"/>
              </a:rPr>
              <a:t>homonymies</a:t>
            </a:r>
            <a:r>
              <a:rPr lang="it-IT" altLang="it-IT" dirty="0">
                <a:ea typeface="ＭＳ Ｐゴシック" pitchFamily="34" charset="-128"/>
              </a:rPr>
              <a:t> are </a:t>
            </a:r>
            <a:r>
              <a:rPr lang="it-IT" altLang="it-IT" dirty="0" err="1">
                <a:ea typeface="ＭＳ Ｐゴシック" pitchFamily="34" charset="-128"/>
              </a:rPr>
              <a:t>possible</a:t>
            </a:r>
            <a:r>
              <a:rPr lang="it-IT" altLang="it-IT" dirty="0">
                <a:ea typeface="ＭＳ Ｐゴシック" pitchFamily="34" charset="-128"/>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olo 1">
            <a:extLst>
              <a:ext uri="{FF2B5EF4-FFF2-40B4-BE49-F238E27FC236}">
                <a16:creationId xmlns:a16="http://schemas.microsoft.com/office/drawing/2014/main" id="{AD88CBA9-D587-4A5A-91E0-D6DA5200B6B4}"/>
              </a:ext>
            </a:extLst>
          </p:cNvPr>
          <p:cNvSpPr>
            <a:spLocks noGrp="1"/>
          </p:cNvSpPr>
          <p:nvPr>
            <p:ph type="title"/>
          </p:nvPr>
        </p:nvSpPr>
        <p:spPr/>
        <p:txBody>
          <a:bodyPr/>
          <a:lstStyle/>
          <a:p>
            <a:pPr eaLnBrk="1" hangingPunct="1"/>
            <a:r>
              <a:rPr lang="it-IT" altLang="it-IT">
                <a:ea typeface="MS PGothic" panose="020B0600070205080204" pitchFamily="34" charset="-128"/>
              </a:rPr>
              <a:t>PKI Assumptions #2</a:t>
            </a:r>
          </a:p>
        </p:txBody>
      </p:sp>
      <p:sp>
        <p:nvSpPr>
          <p:cNvPr id="3" name="Segnaposto contenuto 2">
            <a:extLst>
              <a:ext uri="{FF2B5EF4-FFF2-40B4-BE49-F238E27FC236}">
                <a16:creationId xmlns:a16="http://schemas.microsoft.com/office/drawing/2014/main" id="{14D4D58E-F411-4F7C-8768-20F3523A814E}"/>
              </a:ext>
            </a:extLst>
          </p:cNvPr>
          <p:cNvSpPr>
            <a:spLocks noGrp="1"/>
          </p:cNvSpPr>
          <p:nvPr>
            <p:ph idx="1"/>
          </p:nvPr>
        </p:nvSpPr>
        <p:spPr/>
        <p:txBody>
          <a:bodyPr rtlCol="0">
            <a:normAutofit/>
          </a:bodyPr>
          <a:lstStyle/>
          <a:p>
            <a:pPr marL="0" indent="0">
              <a:buNone/>
              <a:defRPr/>
            </a:pPr>
            <a:r>
              <a:rPr lang="it-IT" dirty="0">
                <a:ea typeface="ＭＳ Ｐゴシック" pitchFamily="-107" charset="-128"/>
              </a:rPr>
              <a:t>5. Trust </a:t>
            </a:r>
            <a:r>
              <a:rPr lang="it-IT" dirty="0" err="1">
                <a:ea typeface="ＭＳ Ｐゴシック" pitchFamily="-107" charset="-128"/>
              </a:rPr>
              <a:t>that</a:t>
            </a:r>
            <a:r>
              <a:rPr lang="it-IT" dirty="0">
                <a:ea typeface="ＭＳ Ｐゴシック" pitchFamily="-107" charset="-128"/>
              </a:rPr>
              <a:t> CA </a:t>
            </a:r>
            <a:r>
              <a:rPr lang="it-IT" dirty="0" err="1">
                <a:ea typeface="ＭＳ Ｐゴシック" pitchFamily="-107" charset="-128"/>
              </a:rPr>
              <a:t>is</a:t>
            </a:r>
            <a:r>
              <a:rPr lang="it-IT" dirty="0">
                <a:ea typeface="ＭＳ Ｐゴシック" pitchFamily="-107" charset="-128"/>
              </a:rPr>
              <a:t> an authority on the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which</a:t>
            </a:r>
            <a:r>
              <a:rPr lang="it-IT" dirty="0">
                <a:ea typeface="ＭＳ Ｐゴシック" pitchFamily="-107" charset="-128"/>
              </a:rPr>
              <a:t> CA </a:t>
            </a:r>
            <a:r>
              <a:rPr lang="it-IT" dirty="0" err="1">
                <a:ea typeface="ＭＳ Ｐゴシック" pitchFamily="-107" charset="-128"/>
              </a:rPr>
              <a:t>signs</a:t>
            </a:r>
            <a:r>
              <a:rPr lang="it-IT" dirty="0">
                <a:ea typeface="ＭＳ Ｐゴシック" pitchFamily="-107" charset="-128"/>
              </a:rPr>
              <a:t> for (e.g. DNS, e-mail)</a:t>
            </a:r>
          </a:p>
          <a:p>
            <a:pPr marL="0" indent="0">
              <a:buNone/>
              <a:defRPr/>
            </a:pPr>
            <a:r>
              <a:rPr lang="it-IT" dirty="0">
                <a:ea typeface="ＭＳ Ｐゴシック" pitchFamily="-107" charset="-128"/>
              </a:rPr>
              <a:t>6. </a:t>
            </a:r>
            <a:r>
              <a:rPr lang="it-IT" dirty="0" err="1">
                <a:ea typeface="ＭＳ Ｐゴシック" pitchFamily="-107" charset="-128"/>
              </a:rPr>
              <a:t>Assumes</a:t>
            </a:r>
            <a:r>
              <a:rPr lang="it-IT" dirty="0">
                <a:ea typeface="ＭＳ Ｐゴシック" pitchFamily="-107" charset="-128"/>
              </a:rPr>
              <a:t> </a:t>
            </a:r>
            <a:r>
              <a:rPr lang="it-IT" dirty="0" err="1">
                <a:ea typeface="ＭＳ Ｐゴシック" pitchFamily="-107" charset="-128"/>
              </a:rPr>
              <a:t>that</a:t>
            </a:r>
            <a:r>
              <a:rPr lang="it-IT" dirty="0">
                <a:ea typeface="ＭＳ Ｐゴシック" pitchFamily="-107" charset="-128"/>
              </a:rPr>
              <a:t> </a:t>
            </a:r>
            <a:r>
              <a:rPr lang="it-IT" dirty="0" err="1">
                <a:ea typeface="ＭＳ Ｐゴシック" pitchFamily="-107" charset="-128"/>
              </a:rPr>
              <a:t>user</a:t>
            </a:r>
            <a:r>
              <a:rPr lang="it-IT" dirty="0">
                <a:ea typeface="ＭＳ Ｐゴシック" pitchFamily="-107" charset="-128"/>
              </a:rPr>
              <a:t> </a:t>
            </a:r>
            <a:r>
              <a:rPr lang="it-IT" dirty="0" err="1">
                <a:ea typeface="ＭＳ Ｐゴシック" pitchFamily="-107" charset="-128"/>
              </a:rPr>
              <a:t>understands</a:t>
            </a:r>
            <a:r>
              <a:rPr lang="it-IT" dirty="0">
                <a:ea typeface="ＭＳ Ｐゴシック" pitchFamily="-107" charset="-128"/>
              </a:rPr>
              <a:t> (part of) PKI</a:t>
            </a:r>
          </a:p>
          <a:p>
            <a:pPr marL="0" indent="0">
              <a:buNone/>
              <a:defRPr/>
            </a:pPr>
            <a:r>
              <a:rPr lang="it-IT" dirty="0">
                <a:ea typeface="ＭＳ Ｐゴシック" pitchFamily="-107" charset="-128"/>
              </a:rPr>
              <a:t>7. RA+CA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is</a:t>
            </a:r>
            <a:r>
              <a:rPr lang="it-IT" dirty="0">
                <a:ea typeface="ＭＳ Ｐゴシック" pitchFamily="-107" charset="-128"/>
              </a:rPr>
              <a:t> </a:t>
            </a:r>
            <a:r>
              <a:rPr lang="it-IT" dirty="0" err="1">
                <a:ea typeface="ＭＳ Ｐゴシック" pitchFamily="-107" charset="-128"/>
              </a:rPr>
              <a:t>trusted</a:t>
            </a:r>
            <a:endParaRPr lang="it-IT" dirty="0">
              <a:ea typeface="ＭＳ Ｐゴシック" pitchFamily="-107" charset="-128"/>
            </a:endParaRPr>
          </a:p>
          <a:p>
            <a:pPr marL="0" indent="0">
              <a:buNone/>
              <a:defRPr/>
            </a:pPr>
            <a:r>
              <a:rPr lang="it-IT" dirty="0">
                <a:ea typeface="ＭＳ Ｐゴシック" pitchFamily="-107" charset="-128"/>
              </a:rPr>
              <a:t>8. RA </a:t>
            </a:r>
            <a:r>
              <a:rPr lang="it-IT" dirty="0" err="1">
                <a:ea typeface="ＭＳ Ｐゴシック" pitchFamily="-107" charset="-128"/>
              </a:rPr>
              <a:t>well</a:t>
            </a:r>
            <a:r>
              <a:rPr lang="it-IT" dirty="0">
                <a:ea typeface="ＭＳ Ｐゴシック" pitchFamily="-107" charset="-128"/>
              </a:rPr>
              <a:t> </a:t>
            </a:r>
            <a:r>
              <a:rPr lang="it-IT" dirty="0" err="1">
                <a:ea typeface="ＭＳ Ｐゴシック" pitchFamily="-107" charset="-128"/>
              </a:rPr>
              <a:t>identifies</a:t>
            </a:r>
            <a:r>
              <a:rPr lang="it-IT" dirty="0">
                <a:ea typeface="ＭＳ Ｐゴシック" pitchFamily="-107" charset="-128"/>
              </a:rPr>
              <a:t> the certificate </a:t>
            </a:r>
            <a:r>
              <a:rPr lang="it-IT" dirty="0" err="1">
                <a:ea typeface="ＭＳ Ｐゴシック" pitchFamily="-107" charset="-128"/>
              </a:rPr>
              <a:t>requester</a:t>
            </a:r>
            <a:endParaRPr lang="it-IT" dirty="0">
              <a:ea typeface="ＭＳ Ｐゴシック" pitchFamily="-107" charset="-128"/>
            </a:endParaRPr>
          </a:p>
          <a:p>
            <a:pPr marL="0" indent="0">
              <a:buNone/>
              <a:defRPr/>
            </a:pPr>
            <a:r>
              <a:rPr lang="it-IT" dirty="0">
                <a:ea typeface="ＭＳ Ｐゴシック" pitchFamily="-107" charset="-128"/>
              </a:rPr>
              <a:t>9. Certificate </a:t>
            </a:r>
            <a:r>
              <a:rPr lang="it-IT" dirty="0" err="1">
                <a:ea typeface="ＭＳ Ｐゴシック" pitchFamily="-107" charset="-128"/>
              </a:rPr>
              <a:t>practices</a:t>
            </a:r>
            <a:r>
              <a:rPr lang="it-IT" dirty="0">
                <a:ea typeface="ＭＳ Ｐゴシック" pitchFamily="-107" charset="-128"/>
              </a:rPr>
              <a:t> (CSP) are </a:t>
            </a:r>
            <a:r>
              <a:rPr lang="it-IT" dirty="0" err="1">
                <a:ea typeface="ＭＳ Ｐゴシック" pitchFamily="-107" charset="-128"/>
              </a:rPr>
              <a:t>respected</a:t>
            </a:r>
            <a:endParaRPr lang="it-IT" dirty="0">
              <a:ea typeface="ＭＳ Ｐゴシック" pitchFamily="-107" charset="-128"/>
            </a:endParaRPr>
          </a:p>
          <a:p>
            <a:pPr marL="0" indent="0">
              <a:buNone/>
              <a:defRPr/>
            </a:pPr>
            <a:r>
              <a:rPr lang="it-IT" dirty="0">
                <a:ea typeface="ＭＳ Ｐゴシック" pitchFamily="-107" charset="-128"/>
              </a:rPr>
              <a:t>10. Single </a:t>
            </a:r>
            <a:r>
              <a:rPr lang="it-IT" dirty="0" err="1">
                <a:ea typeface="ＭＳ Ｐゴシック" pitchFamily="-107" charset="-128"/>
              </a:rPr>
              <a:t>sign</a:t>
            </a:r>
            <a:r>
              <a:rPr lang="it-IT" dirty="0">
                <a:ea typeface="ＭＳ Ｐゴシック" pitchFamily="-107" charset="-128"/>
              </a:rPr>
              <a:t>-on </a:t>
            </a:r>
            <a:r>
              <a:rPr lang="it-IT" dirty="0" err="1">
                <a:ea typeface="ＭＳ Ｐゴシック" pitchFamily="-107" charset="-128"/>
              </a:rPr>
              <a:t>practices</a:t>
            </a:r>
            <a:r>
              <a:rPr lang="it-IT" dirty="0">
                <a:ea typeface="ＭＳ Ｐゴシック" pitchFamily="-107" charset="-128"/>
              </a:rPr>
              <a:t> are a </a:t>
            </a:r>
            <a:r>
              <a:rPr lang="it-IT" dirty="0" err="1">
                <a:ea typeface="ＭＳ Ｐゴシック" pitchFamily="-107" charset="-128"/>
              </a:rPr>
              <a:t>problem</a:t>
            </a: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514350" indent="-514350">
              <a:buFont typeface="+mj-lt"/>
              <a:buAutoNum type="arabicPeriod"/>
              <a:defRPr/>
            </a:pPr>
            <a:endParaRPr lang="it-IT" sz="3600" dirty="0">
              <a:ea typeface="ＭＳ Ｐゴシック" pitchFamily="-107" charset="-128"/>
            </a:endParaRPr>
          </a:p>
          <a:p>
            <a:pPr marL="0" indent="0">
              <a:buNone/>
              <a:defRPr/>
            </a:pPr>
            <a:endParaRPr lang="it-IT" dirty="0">
              <a:ea typeface="ＭＳ Ｐゴシック" pitchFamily="-107"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0CDF-41B5-4951-820A-0CE18A9483C2}"/>
              </a:ext>
            </a:extLst>
          </p:cNvPr>
          <p:cNvSpPr>
            <a:spLocks noGrp="1"/>
          </p:cNvSpPr>
          <p:nvPr>
            <p:ph type="title"/>
          </p:nvPr>
        </p:nvSpPr>
        <p:spPr/>
        <p:txBody>
          <a:bodyPr/>
          <a:lstStyle/>
          <a:p>
            <a:r>
              <a:rPr lang="en-US" dirty="0"/>
              <a:t>Signing devices</a:t>
            </a:r>
            <a:endParaRPr lang="it-IT" dirty="0"/>
          </a:p>
        </p:txBody>
      </p:sp>
      <p:sp>
        <p:nvSpPr>
          <p:cNvPr id="3" name="Content Placeholder 2">
            <a:extLst>
              <a:ext uri="{FF2B5EF4-FFF2-40B4-BE49-F238E27FC236}">
                <a16:creationId xmlns:a16="http://schemas.microsoft.com/office/drawing/2014/main" id="{D0B0F0CC-E10B-48ED-AC7D-8CB1C46D6ABD}"/>
              </a:ext>
            </a:extLst>
          </p:cNvPr>
          <p:cNvSpPr>
            <a:spLocks noGrp="1"/>
          </p:cNvSpPr>
          <p:nvPr>
            <p:ph idx="1"/>
          </p:nvPr>
        </p:nvSpPr>
        <p:spPr/>
        <p:txBody>
          <a:bodyPr/>
          <a:lstStyle/>
          <a:p>
            <a:r>
              <a:rPr lang="en-US" dirty="0"/>
              <a:t>PKCS #11 tokens</a:t>
            </a:r>
          </a:p>
          <a:p>
            <a:r>
              <a:rPr lang="en-US" dirty="0"/>
              <a:t>HSMs</a:t>
            </a:r>
            <a:endParaRPr lang="it-IT" dirty="0"/>
          </a:p>
        </p:txBody>
      </p:sp>
      <p:pic>
        <p:nvPicPr>
          <p:cNvPr id="2050" name="Picture 2" descr="Bit4id | miniLector S EVO">
            <a:extLst>
              <a:ext uri="{FF2B5EF4-FFF2-40B4-BE49-F238E27FC236}">
                <a16:creationId xmlns:a16="http://schemas.microsoft.com/office/drawing/2014/main" id="{25B09942-9057-40C2-918E-5164F3070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95" y="2411412"/>
            <a:ext cx="4289516" cy="428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SMs in a Payment Industry - EFTLab - Breakthrough Payment Technologies">
            <a:extLst>
              <a:ext uri="{FF2B5EF4-FFF2-40B4-BE49-F238E27FC236}">
                <a16:creationId xmlns:a16="http://schemas.microsoft.com/office/drawing/2014/main" id="{7F3769F3-15B6-44C1-915B-A3E8E384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276475"/>
            <a:ext cx="5429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099C30-A435-4774-8AF9-9F1FCB203677}"/>
              </a:ext>
            </a:extLst>
          </p:cNvPr>
          <p:cNvSpPr>
            <a:spLocks noGrp="1"/>
          </p:cNvSpPr>
          <p:nvPr>
            <p:ph type="title"/>
          </p:nvPr>
        </p:nvSpPr>
        <p:spPr/>
        <p:txBody>
          <a:bodyPr/>
          <a:lstStyle/>
          <a:p>
            <a:pPr eaLnBrk="1" hangingPunct="1"/>
            <a:r>
              <a:rPr lang="en-US" altLang="it-IT"/>
              <a:t>Distribution of Public Keys</a:t>
            </a:r>
            <a:endParaRPr lang="en-AU" altLang="it-IT"/>
          </a:p>
        </p:txBody>
      </p:sp>
      <p:sp>
        <p:nvSpPr>
          <p:cNvPr id="35843" name="Rectangle 3">
            <a:extLst>
              <a:ext uri="{FF2B5EF4-FFF2-40B4-BE49-F238E27FC236}">
                <a16:creationId xmlns:a16="http://schemas.microsoft.com/office/drawing/2014/main" id="{C3A775CE-514E-465A-AB6E-98A36788B92C}"/>
              </a:ext>
            </a:extLst>
          </p:cNvPr>
          <p:cNvSpPr>
            <a:spLocks noGrp="1"/>
          </p:cNvSpPr>
          <p:nvPr>
            <p:ph idx="1"/>
          </p:nvPr>
        </p:nvSpPr>
        <p:spPr/>
        <p:txBody>
          <a:bodyPr/>
          <a:lstStyle/>
          <a:p>
            <a:pPr eaLnBrk="1" hangingPunct="1"/>
            <a:r>
              <a:rPr lang="en-US" altLang="it-IT" dirty="0"/>
              <a:t>Distribution methods:</a:t>
            </a:r>
          </a:p>
          <a:p>
            <a:pPr marL="914400" lvl="1" indent="-457200" eaLnBrk="1" hangingPunct="1">
              <a:buFont typeface="+mj-lt"/>
              <a:buAutoNum type="arabicPeriod"/>
            </a:pPr>
            <a:r>
              <a:rPr lang="en-AU" altLang="it-IT" dirty="0"/>
              <a:t>public announcement with optional one time install (pinning)</a:t>
            </a:r>
          </a:p>
          <a:p>
            <a:pPr lvl="2"/>
            <a:r>
              <a:rPr lang="en-AU" altLang="it-IT" dirty="0"/>
              <a:t>Example: SSH infrastructure</a:t>
            </a:r>
          </a:p>
          <a:p>
            <a:pPr marL="914400" lvl="1" indent="-457200" eaLnBrk="1" hangingPunct="1">
              <a:buFont typeface="+mj-lt"/>
              <a:buAutoNum type="arabicPeriod"/>
            </a:pPr>
            <a:r>
              <a:rPr lang="en-AU" altLang="it-IT" dirty="0"/>
              <a:t>publicly available directory</a:t>
            </a:r>
          </a:p>
          <a:p>
            <a:pPr lvl="2"/>
            <a:r>
              <a:rPr lang="en-AU" altLang="it-IT" dirty="0"/>
              <a:t>Example: PGP infrastructure</a:t>
            </a:r>
          </a:p>
          <a:p>
            <a:pPr marL="914400" lvl="1" indent="-457200" eaLnBrk="1" hangingPunct="1">
              <a:buFont typeface="+mj-lt"/>
              <a:buAutoNum type="arabicPeriod"/>
            </a:pPr>
            <a:r>
              <a:rPr lang="en-AU" altLang="it-IT" dirty="0"/>
              <a:t>public-key authority</a:t>
            </a:r>
          </a:p>
          <a:p>
            <a:pPr lvl="2"/>
            <a:r>
              <a:rPr lang="en-AU" altLang="it-IT" dirty="0"/>
              <a:t>Dynamic publication and verification of public keys: similar to OCSP protocol</a:t>
            </a:r>
          </a:p>
          <a:p>
            <a:pPr marL="914400" lvl="1" indent="-457200" eaLnBrk="1" hangingPunct="1">
              <a:buFont typeface="+mj-lt"/>
              <a:buAutoNum type="arabicPeriod"/>
            </a:pPr>
            <a:r>
              <a:rPr lang="en-AU" altLang="it-IT" dirty="0"/>
              <a:t>public-key certificates</a:t>
            </a:r>
          </a:p>
          <a:p>
            <a:pPr lvl="2"/>
            <a:r>
              <a:rPr lang="en-AU" altLang="it-IT" dirty="0"/>
              <a:t>Example: the </a:t>
            </a:r>
            <a:r>
              <a:rPr lang="en-AU" altLang="it-IT" b="1" dirty="0"/>
              <a:t>real </a:t>
            </a:r>
            <a:r>
              <a:rPr lang="en-AU" altLang="it-IT" dirty="0"/>
              <a:t>PKI</a:t>
            </a:r>
            <a:endParaRPr lang="en-AU" altLang="it-IT" b="1" dirty="0"/>
          </a:p>
          <a:p>
            <a:pPr eaLnBrk="1" hangingPunct="1">
              <a:buFont typeface="Wingdings" panose="05000000000000000000" pitchFamily="2" charset="2"/>
              <a:buNone/>
            </a:pPr>
            <a:endParaRPr lang="en-AU" alt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C6AADA-9096-4512-8EF9-009F6F222CD8}"/>
              </a:ext>
            </a:extLst>
          </p:cNvPr>
          <p:cNvSpPr>
            <a:spLocks noGrp="1"/>
          </p:cNvSpPr>
          <p:nvPr>
            <p:ph type="title"/>
          </p:nvPr>
        </p:nvSpPr>
        <p:spPr/>
        <p:txBody>
          <a:bodyPr/>
          <a:lstStyle/>
          <a:p>
            <a:pPr eaLnBrk="1" hangingPunct="1"/>
            <a:r>
              <a:rPr lang="en-AU" altLang="it-IT"/>
              <a:t>Public Announcement</a:t>
            </a:r>
          </a:p>
        </p:txBody>
      </p:sp>
      <p:sp>
        <p:nvSpPr>
          <p:cNvPr id="37891" name="Rectangle 3">
            <a:extLst>
              <a:ext uri="{FF2B5EF4-FFF2-40B4-BE49-F238E27FC236}">
                <a16:creationId xmlns:a16="http://schemas.microsoft.com/office/drawing/2014/main" id="{DE9E5C9B-9461-44ED-AE32-01D10E32DB89}"/>
              </a:ext>
            </a:extLst>
          </p:cNvPr>
          <p:cNvSpPr>
            <a:spLocks noGrp="1"/>
          </p:cNvSpPr>
          <p:nvPr>
            <p:ph idx="1"/>
          </p:nvPr>
        </p:nvSpPr>
        <p:spPr/>
        <p:txBody>
          <a:bodyPr/>
          <a:lstStyle/>
          <a:p>
            <a:pPr eaLnBrk="1" hangingPunct="1">
              <a:lnSpc>
                <a:spcPct val="90000"/>
              </a:lnSpc>
            </a:pPr>
            <a:r>
              <a:rPr lang="en-US" altLang="it-IT"/>
              <a:t>users distribute public keys to recipients or broadcast to community at large</a:t>
            </a:r>
          </a:p>
          <a:p>
            <a:pPr lvl="1" eaLnBrk="1" hangingPunct="1">
              <a:lnSpc>
                <a:spcPct val="90000"/>
              </a:lnSpc>
            </a:pPr>
            <a:r>
              <a:rPr lang="en-US" altLang="it-IT"/>
              <a:t>eg. append PGP keys to email messages or post to news groups or email list</a:t>
            </a:r>
          </a:p>
          <a:p>
            <a:pPr eaLnBrk="1" hangingPunct="1">
              <a:lnSpc>
                <a:spcPct val="90000"/>
              </a:lnSpc>
            </a:pPr>
            <a:r>
              <a:rPr lang="en-US" altLang="it-IT"/>
              <a:t>major weakness is forgery</a:t>
            </a:r>
          </a:p>
          <a:p>
            <a:pPr lvl="1" eaLnBrk="1" hangingPunct="1">
              <a:lnSpc>
                <a:spcPct val="90000"/>
              </a:lnSpc>
            </a:pPr>
            <a:r>
              <a:rPr lang="en-US" altLang="it-IT"/>
              <a:t>anyone can create a key claiming to be someone else and broadcast it</a:t>
            </a:r>
          </a:p>
          <a:p>
            <a:pPr lvl="1" eaLnBrk="1" hangingPunct="1">
              <a:lnSpc>
                <a:spcPct val="90000"/>
              </a:lnSpc>
            </a:pPr>
            <a:r>
              <a:rPr lang="en-US" altLang="it-IT"/>
              <a:t>until forgery is discovered can masquerade as claimed user</a:t>
            </a:r>
          </a:p>
          <a:p>
            <a:pPr lvl="1" eaLnBrk="1" hangingPunct="1">
              <a:lnSpc>
                <a:spcPct val="90000"/>
              </a:lnSpc>
            </a:pPr>
            <a:r>
              <a:rPr lang="en-US" altLang="it-IT"/>
              <a:t>Example: SSH servers</a:t>
            </a:r>
            <a:endParaRPr lang="en-AU"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323A-1583-4564-872B-B91D23538F0D}"/>
              </a:ext>
            </a:extLst>
          </p:cNvPr>
          <p:cNvSpPr>
            <a:spLocks noGrp="1"/>
          </p:cNvSpPr>
          <p:nvPr>
            <p:ph type="title"/>
          </p:nvPr>
        </p:nvSpPr>
        <p:spPr/>
        <p:txBody>
          <a:bodyPr/>
          <a:lstStyle/>
          <a:p>
            <a:pPr algn="ctr"/>
            <a:r>
              <a:rPr lang="en-US" dirty="0"/>
              <a:t>Example: SSH</a:t>
            </a:r>
            <a:endParaRPr lang="it-IT" dirty="0"/>
          </a:p>
        </p:txBody>
      </p:sp>
      <p:pic>
        <p:nvPicPr>
          <p:cNvPr id="13" name="Picture 12">
            <a:extLst>
              <a:ext uri="{FF2B5EF4-FFF2-40B4-BE49-F238E27FC236}">
                <a16:creationId xmlns:a16="http://schemas.microsoft.com/office/drawing/2014/main" id="{0EC53ADE-31A2-44C0-A358-C079160B1F8D}"/>
              </a:ext>
            </a:extLst>
          </p:cNvPr>
          <p:cNvPicPr>
            <a:picLocks noChangeAspect="1"/>
          </p:cNvPicPr>
          <p:nvPr/>
        </p:nvPicPr>
        <p:blipFill>
          <a:blip r:embed="rId2"/>
          <a:stretch>
            <a:fillRect/>
          </a:stretch>
        </p:blipFill>
        <p:spPr>
          <a:xfrm>
            <a:off x="2159929" y="1627419"/>
            <a:ext cx="7872142" cy="2103302"/>
          </a:xfrm>
          <a:prstGeom prst="rect">
            <a:avLst/>
          </a:prstGeom>
        </p:spPr>
      </p:pic>
      <p:pic>
        <p:nvPicPr>
          <p:cNvPr id="91138" name="Picture 2" descr="LinuXamination: WARNING: REMOTE HOST IDENTIFICATION HAS CHANGED">
            <a:extLst>
              <a:ext uri="{FF2B5EF4-FFF2-40B4-BE49-F238E27FC236}">
                <a16:creationId xmlns:a16="http://schemas.microsoft.com/office/drawing/2014/main" id="{CB2709EC-AF58-4EFA-8F19-8CE4318F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854" y="3297723"/>
            <a:ext cx="6724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EC7-2AC2-46BA-9E10-9906327BFB3C}"/>
              </a:ext>
            </a:extLst>
          </p:cNvPr>
          <p:cNvSpPr>
            <a:spLocks noGrp="1"/>
          </p:cNvSpPr>
          <p:nvPr>
            <p:ph type="title"/>
          </p:nvPr>
        </p:nvSpPr>
        <p:spPr/>
        <p:txBody>
          <a:bodyPr/>
          <a:lstStyle/>
          <a:p>
            <a:pPr algn="ctr"/>
            <a:r>
              <a:rPr lang="en-US" dirty="0"/>
              <a:t>Example: PGP</a:t>
            </a:r>
            <a:endParaRPr lang="it-IT" dirty="0"/>
          </a:p>
        </p:txBody>
      </p:sp>
      <p:sp>
        <p:nvSpPr>
          <p:cNvPr id="3" name="Content Placeholder 2">
            <a:extLst>
              <a:ext uri="{FF2B5EF4-FFF2-40B4-BE49-F238E27FC236}">
                <a16:creationId xmlns:a16="http://schemas.microsoft.com/office/drawing/2014/main" id="{4462AAC8-2EA4-49C4-A83C-7D8FB93A0883}"/>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520D06AE-5DB6-47B6-959E-2D8A7DF9FE1A}"/>
              </a:ext>
            </a:extLst>
          </p:cNvPr>
          <p:cNvPicPr>
            <a:picLocks noChangeAspect="1"/>
          </p:cNvPicPr>
          <p:nvPr/>
        </p:nvPicPr>
        <p:blipFill>
          <a:blip r:embed="rId2"/>
          <a:stretch>
            <a:fillRect/>
          </a:stretch>
        </p:blipFill>
        <p:spPr>
          <a:xfrm>
            <a:off x="485078" y="1752020"/>
            <a:ext cx="11221844" cy="41235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4683999-EEF9-4A8D-AEED-FE08BD49E6B2}"/>
                  </a:ext>
                </a:extLst>
              </p14:cNvPr>
              <p14:cNvContentPartPr/>
              <p14:nvPr/>
            </p14:nvContentPartPr>
            <p14:xfrm>
              <a:off x="3634736" y="4228411"/>
              <a:ext cx="423360" cy="778320"/>
            </p14:xfrm>
          </p:contentPart>
        </mc:Choice>
        <mc:Fallback xmlns="">
          <p:pic>
            <p:nvPicPr>
              <p:cNvPr id="6" name="Ink 5">
                <a:extLst>
                  <a:ext uri="{FF2B5EF4-FFF2-40B4-BE49-F238E27FC236}">
                    <a16:creationId xmlns:a16="http://schemas.microsoft.com/office/drawing/2014/main" id="{B4683999-EEF9-4A8D-AEED-FE08BD49E6B2}"/>
                  </a:ext>
                </a:extLst>
              </p:cNvPr>
              <p:cNvPicPr/>
              <p:nvPr/>
            </p:nvPicPr>
            <p:blipFill>
              <a:blip r:embed="rId4"/>
              <a:stretch>
                <a:fillRect/>
              </a:stretch>
            </p:blipFill>
            <p:spPr>
              <a:xfrm>
                <a:off x="3626096" y="4219771"/>
                <a:ext cx="4410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30302C6-02A0-4110-8E17-3896D96EBB59}"/>
                  </a:ext>
                </a:extLst>
              </p14:cNvPr>
              <p14:cNvContentPartPr/>
              <p14:nvPr/>
            </p14:nvContentPartPr>
            <p14:xfrm>
              <a:off x="512816" y="6299851"/>
              <a:ext cx="360" cy="360"/>
            </p14:xfrm>
          </p:contentPart>
        </mc:Choice>
        <mc:Fallback xmlns="">
          <p:pic>
            <p:nvPicPr>
              <p:cNvPr id="7" name="Ink 6">
                <a:extLst>
                  <a:ext uri="{FF2B5EF4-FFF2-40B4-BE49-F238E27FC236}">
                    <a16:creationId xmlns:a16="http://schemas.microsoft.com/office/drawing/2014/main" id="{D30302C6-02A0-4110-8E17-3896D96EBB59}"/>
                  </a:ext>
                </a:extLst>
              </p:cNvPr>
              <p:cNvPicPr/>
              <p:nvPr/>
            </p:nvPicPr>
            <p:blipFill>
              <a:blip r:embed="rId6"/>
              <a:stretch>
                <a:fillRect/>
              </a:stretch>
            </p:blipFill>
            <p:spPr>
              <a:xfrm>
                <a:off x="503816" y="6290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E5C4ED9-0EF4-4D88-8F21-07ABD9F576E0}"/>
                  </a:ext>
                </a:extLst>
              </p14:cNvPr>
              <p14:cNvContentPartPr/>
              <p14:nvPr/>
            </p14:nvContentPartPr>
            <p14:xfrm>
              <a:off x="3869096" y="5263051"/>
              <a:ext cx="360" cy="360"/>
            </p14:xfrm>
          </p:contentPart>
        </mc:Choice>
        <mc:Fallback xmlns="">
          <p:pic>
            <p:nvPicPr>
              <p:cNvPr id="8" name="Ink 7">
                <a:extLst>
                  <a:ext uri="{FF2B5EF4-FFF2-40B4-BE49-F238E27FC236}">
                    <a16:creationId xmlns:a16="http://schemas.microsoft.com/office/drawing/2014/main" id="{5E5C4ED9-0EF4-4D88-8F21-07ABD9F576E0}"/>
                  </a:ext>
                </a:extLst>
              </p:cNvPr>
              <p:cNvPicPr/>
              <p:nvPr/>
            </p:nvPicPr>
            <p:blipFill>
              <a:blip r:embed="rId6"/>
              <a:stretch>
                <a:fillRect/>
              </a:stretch>
            </p:blipFill>
            <p:spPr>
              <a:xfrm>
                <a:off x="3860456" y="52540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493CDE8-71BB-4234-9AFE-2F9DCC17C60C}"/>
                  </a:ext>
                </a:extLst>
              </p14:cNvPr>
              <p14:cNvContentPartPr/>
              <p14:nvPr/>
            </p14:nvContentPartPr>
            <p14:xfrm>
              <a:off x="1862096" y="724531"/>
              <a:ext cx="360" cy="360"/>
            </p14:xfrm>
          </p:contentPart>
        </mc:Choice>
        <mc:Fallback xmlns="">
          <p:pic>
            <p:nvPicPr>
              <p:cNvPr id="9" name="Ink 8">
                <a:extLst>
                  <a:ext uri="{FF2B5EF4-FFF2-40B4-BE49-F238E27FC236}">
                    <a16:creationId xmlns:a16="http://schemas.microsoft.com/office/drawing/2014/main" id="{9493CDE8-71BB-4234-9AFE-2F9DCC17C60C}"/>
                  </a:ext>
                </a:extLst>
              </p:cNvPr>
              <p:cNvPicPr/>
              <p:nvPr/>
            </p:nvPicPr>
            <p:blipFill>
              <a:blip r:embed="rId6"/>
              <a:stretch>
                <a:fillRect/>
              </a:stretch>
            </p:blipFill>
            <p:spPr>
              <a:xfrm>
                <a:off x="1853096" y="715531"/>
                <a:ext cx="18000" cy="18000"/>
              </a:xfrm>
              <a:prstGeom prst="rect">
                <a:avLst/>
              </a:prstGeom>
            </p:spPr>
          </p:pic>
        </mc:Fallback>
      </mc:AlternateContent>
      <p:pic>
        <p:nvPicPr>
          <p:cNvPr id="11" name="Picture 10">
            <a:extLst>
              <a:ext uri="{FF2B5EF4-FFF2-40B4-BE49-F238E27FC236}">
                <a16:creationId xmlns:a16="http://schemas.microsoft.com/office/drawing/2014/main" id="{5EA7AA57-C392-4BCC-814A-57109406BE24}"/>
              </a:ext>
            </a:extLst>
          </p:cNvPr>
          <p:cNvPicPr>
            <a:picLocks noChangeAspect="1"/>
          </p:cNvPicPr>
          <p:nvPr/>
        </p:nvPicPr>
        <p:blipFill>
          <a:blip r:embed="rId9"/>
          <a:stretch>
            <a:fillRect/>
          </a:stretch>
        </p:blipFill>
        <p:spPr>
          <a:xfrm>
            <a:off x="4647912" y="2910975"/>
            <a:ext cx="7059010" cy="3581900"/>
          </a:xfrm>
          <a:prstGeom prst="rect">
            <a:avLst/>
          </a:prstGeom>
        </p:spPr>
      </p:pic>
    </p:spTree>
    <p:extLst>
      <p:ext uri="{BB962C8B-B14F-4D97-AF65-F5344CB8AC3E}">
        <p14:creationId xmlns:p14="http://schemas.microsoft.com/office/powerpoint/2010/main" val="80069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D4849A-0752-4E53-B16B-E5EB3DD744CE}"/>
              </a:ext>
            </a:extLst>
          </p:cNvPr>
          <p:cNvSpPr>
            <a:spLocks noGrp="1"/>
          </p:cNvSpPr>
          <p:nvPr>
            <p:ph type="title"/>
          </p:nvPr>
        </p:nvSpPr>
        <p:spPr/>
        <p:txBody>
          <a:bodyPr/>
          <a:lstStyle/>
          <a:p>
            <a:pPr eaLnBrk="1" hangingPunct="1"/>
            <a:r>
              <a:rPr lang="en-AU" altLang="it-IT"/>
              <a:t>Publicly Available Directory</a:t>
            </a:r>
          </a:p>
        </p:txBody>
      </p:sp>
      <p:sp>
        <p:nvSpPr>
          <p:cNvPr id="39939" name="Rectangle 3">
            <a:extLst>
              <a:ext uri="{FF2B5EF4-FFF2-40B4-BE49-F238E27FC236}">
                <a16:creationId xmlns:a16="http://schemas.microsoft.com/office/drawing/2014/main" id="{7AD0EC21-7F93-4E2C-B7BB-1578C11BABB5}"/>
              </a:ext>
            </a:extLst>
          </p:cNvPr>
          <p:cNvSpPr>
            <a:spLocks noGrp="1"/>
          </p:cNvSpPr>
          <p:nvPr>
            <p:ph idx="1"/>
          </p:nvPr>
        </p:nvSpPr>
        <p:spPr/>
        <p:txBody>
          <a:bodyPr/>
          <a:lstStyle/>
          <a:p>
            <a:pPr eaLnBrk="1" hangingPunct="1">
              <a:lnSpc>
                <a:spcPct val="90000"/>
              </a:lnSpc>
            </a:pPr>
            <a:r>
              <a:rPr lang="en-US" altLang="it-IT"/>
              <a:t>can obtain greater security by registering keys with a public directory</a:t>
            </a:r>
          </a:p>
          <a:p>
            <a:pPr eaLnBrk="1" hangingPunct="1">
              <a:lnSpc>
                <a:spcPct val="90000"/>
              </a:lnSpc>
            </a:pPr>
            <a:r>
              <a:rPr lang="en-US" altLang="it-IT"/>
              <a:t>directory must be trusted with properties:</a:t>
            </a:r>
          </a:p>
          <a:p>
            <a:pPr lvl="1" eaLnBrk="1" hangingPunct="1">
              <a:lnSpc>
                <a:spcPct val="90000"/>
              </a:lnSpc>
            </a:pPr>
            <a:r>
              <a:rPr lang="en-US" altLang="it-IT"/>
              <a:t>contains {name,public-key} entries</a:t>
            </a:r>
          </a:p>
          <a:p>
            <a:pPr lvl="1" eaLnBrk="1" hangingPunct="1">
              <a:lnSpc>
                <a:spcPct val="90000"/>
              </a:lnSpc>
            </a:pPr>
            <a:r>
              <a:rPr lang="en-US" altLang="it-IT"/>
              <a:t>participants register securely with directory</a:t>
            </a:r>
          </a:p>
          <a:p>
            <a:pPr lvl="1" eaLnBrk="1" hangingPunct="1">
              <a:lnSpc>
                <a:spcPct val="90000"/>
              </a:lnSpc>
            </a:pPr>
            <a:r>
              <a:rPr lang="en-US" altLang="it-IT"/>
              <a:t>participants can replace key at any time</a:t>
            </a:r>
          </a:p>
          <a:p>
            <a:pPr lvl="1" eaLnBrk="1" hangingPunct="1">
              <a:lnSpc>
                <a:spcPct val="90000"/>
              </a:lnSpc>
            </a:pPr>
            <a:r>
              <a:rPr lang="en-US" altLang="it-IT"/>
              <a:t>directory is periodically published</a:t>
            </a:r>
          </a:p>
          <a:p>
            <a:pPr lvl="1" eaLnBrk="1" hangingPunct="1">
              <a:lnSpc>
                <a:spcPct val="90000"/>
              </a:lnSpc>
            </a:pPr>
            <a:r>
              <a:rPr lang="en-US" altLang="it-IT"/>
              <a:t>directory can be accessed electronically</a:t>
            </a:r>
          </a:p>
          <a:p>
            <a:pPr eaLnBrk="1" hangingPunct="1">
              <a:lnSpc>
                <a:spcPct val="90000"/>
              </a:lnSpc>
            </a:pPr>
            <a:r>
              <a:rPr lang="en-US" altLang="it-IT"/>
              <a:t>still vulnerable to tampering or forgery</a:t>
            </a:r>
            <a:endParaRPr lang="en-AU" alt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A159-63B5-4E6A-B7C3-D274A25382E7}"/>
              </a:ext>
            </a:extLst>
          </p:cNvPr>
          <p:cNvSpPr>
            <a:spLocks noGrp="1"/>
          </p:cNvSpPr>
          <p:nvPr>
            <p:ph type="title"/>
          </p:nvPr>
        </p:nvSpPr>
        <p:spPr>
          <a:xfrm>
            <a:off x="838200" y="97497"/>
            <a:ext cx="10515600" cy="1325563"/>
          </a:xfrm>
        </p:spPr>
        <p:txBody>
          <a:bodyPr/>
          <a:lstStyle/>
          <a:p>
            <a:pPr algn="ctr"/>
            <a:r>
              <a:rPr lang="en-US" dirty="0"/>
              <a:t>Example: PGP, DNS</a:t>
            </a:r>
            <a:endParaRPr lang="it-IT" dirty="0"/>
          </a:p>
        </p:txBody>
      </p:sp>
      <p:sp>
        <p:nvSpPr>
          <p:cNvPr id="3" name="Content Placeholder 2">
            <a:extLst>
              <a:ext uri="{FF2B5EF4-FFF2-40B4-BE49-F238E27FC236}">
                <a16:creationId xmlns:a16="http://schemas.microsoft.com/office/drawing/2014/main" id="{AF3B19B8-6C08-4B48-AD40-82F7B6BC4DA3}"/>
              </a:ext>
            </a:extLst>
          </p:cNvPr>
          <p:cNvSpPr>
            <a:spLocks noGrp="1"/>
          </p:cNvSpPr>
          <p:nvPr>
            <p:ph idx="1"/>
          </p:nvPr>
        </p:nvSpPr>
        <p:spPr/>
        <p:txBody>
          <a:bodyPr/>
          <a:lstStyle/>
          <a:p>
            <a:endParaRPr lang="it-IT" dirty="0"/>
          </a:p>
        </p:txBody>
      </p:sp>
      <p:pic>
        <p:nvPicPr>
          <p:cNvPr id="5" name="Picture 4">
            <a:extLst>
              <a:ext uri="{FF2B5EF4-FFF2-40B4-BE49-F238E27FC236}">
                <a16:creationId xmlns:a16="http://schemas.microsoft.com/office/drawing/2014/main" id="{DC924C8C-A812-4056-97FF-7F601C4363A9}"/>
              </a:ext>
            </a:extLst>
          </p:cNvPr>
          <p:cNvPicPr>
            <a:picLocks noChangeAspect="1"/>
          </p:cNvPicPr>
          <p:nvPr/>
        </p:nvPicPr>
        <p:blipFill>
          <a:blip r:embed="rId2"/>
          <a:stretch>
            <a:fillRect/>
          </a:stretch>
        </p:blipFill>
        <p:spPr>
          <a:xfrm>
            <a:off x="223025" y="1344285"/>
            <a:ext cx="6779738" cy="5314018"/>
          </a:xfrm>
          <a:prstGeom prst="rect">
            <a:avLst/>
          </a:prstGeom>
        </p:spPr>
      </p:pic>
      <p:pic>
        <p:nvPicPr>
          <p:cNvPr id="7" name="Picture 6">
            <a:extLst>
              <a:ext uri="{FF2B5EF4-FFF2-40B4-BE49-F238E27FC236}">
                <a16:creationId xmlns:a16="http://schemas.microsoft.com/office/drawing/2014/main" id="{0CEC1D95-71A3-4BBA-825C-EC4EA775BEBE}"/>
              </a:ext>
            </a:extLst>
          </p:cNvPr>
          <p:cNvPicPr>
            <a:picLocks noChangeAspect="1"/>
          </p:cNvPicPr>
          <p:nvPr/>
        </p:nvPicPr>
        <p:blipFill>
          <a:blip r:embed="rId3"/>
          <a:stretch>
            <a:fillRect/>
          </a:stretch>
        </p:blipFill>
        <p:spPr>
          <a:xfrm>
            <a:off x="1113729" y="3249449"/>
            <a:ext cx="9964541" cy="1228896"/>
          </a:xfrm>
          <a:prstGeom prst="rect">
            <a:avLst/>
          </a:prstGeom>
        </p:spPr>
      </p:pic>
    </p:spTree>
    <p:extLst>
      <p:ext uri="{BB962C8B-B14F-4D97-AF65-F5344CB8AC3E}">
        <p14:creationId xmlns:p14="http://schemas.microsoft.com/office/powerpoint/2010/main" val="2734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E173AC-830F-41A5-A45F-55677B9221BC}"/>
              </a:ext>
            </a:extLst>
          </p:cNvPr>
          <p:cNvSpPr>
            <a:spLocks noGrp="1"/>
          </p:cNvSpPr>
          <p:nvPr>
            <p:ph type="title"/>
          </p:nvPr>
        </p:nvSpPr>
        <p:spPr/>
        <p:txBody>
          <a:bodyPr/>
          <a:lstStyle/>
          <a:p>
            <a:pPr eaLnBrk="1" hangingPunct="1"/>
            <a:r>
              <a:rPr lang="en-AU" altLang="it-IT"/>
              <a:t>Public-Key Authority</a:t>
            </a:r>
          </a:p>
        </p:txBody>
      </p:sp>
      <p:pic>
        <p:nvPicPr>
          <p:cNvPr id="44035" name="Picture 3">
            <a:extLst>
              <a:ext uri="{FF2B5EF4-FFF2-40B4-BE49-F238E27FC236}">
                <a16:creationId xmlns:a16="http://schemas.microsoft.com/office/drawing/2014/main" id="{0328FF42-689E-48F2-BDCC-62723F9BA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840663" cy="4686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1717</Words>
  <Application>Microsoft Office PowerPoint</Application>
  <PresentationFormat>Widescreen</PresentationFormat>
  <Paragraphs>160</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Franklin Gothic Medium</vt:lpstr>
      <vt:lpstr>Wingdings</vt:lpstr>
      <vt:lpstr>Office Theme</vt:lpstr>
      <vt:lpstr>The road to PKI  Key distribution and exchange</vt:lpstr>
      <vt:lpstr>Yes, Diffie-Hellman exchange works, but</vt:lpstr>
      <vt:lpstr>Distribution of Public Keys</vt:lpstr>
      <vt:lpstr>Public Announcement</vt:lpstr>
      <vt:lpstr>Example: SSH</vt:lpstr>
      <vt:lpstr>Example: PGP</vt:lpstr>
      <vt:lpstr>Publicly Available Directory</vt:lpstr>
      <vt:lpstr>Example: PGP, DNS</vt:lpstr>
      <vt:lpstr>Public-Key Authority</vt:lpstr>
      <vt:lpstr>Public-Key Certificates</vt:lpstr>
      <vt:lpstr>Public-Key Certificates</vt:lpstr>
      <vt:lpstr>The main, biggest assumption</vt:lpstr>
      <vt:lpstr>Certificate contents (x509 format)</vt:lpstr>
      <vt:lpstr>Certificate creation</vt:lpstr>
      <vt:lpstr>Examples of RA validation practices</vt:lpstr>
      <vt:lpstr>CA public keys installation</vt:lpstr>
      <vt:lpstr>Example of keystore tampering</vt:lpstr>
      <vt:lpstr>Example of CA private key theft</vt:lpstr>
      <vt:lpstr>Certificate validation</vt:lpstr>
      <vt:lpstr>Digest check</vt:lpstr>
      <vt:lpstr>Certificate revocation check</vt:lpstr>
      <vt:lpstr>Usage of public keys in certificate</vt:lpstr>
      <vt:lpstr>Extended key usages</vt:lpstr>
      <vt:lpstr>PKI Assumptions and its attack surface from «ten risks of PKI»</vt:lpstr>
      <vt:lpstr>PKI Assumptions #2</vt:lpstr>
      <vt:lpstr>Signing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PKI  Key distribution and exchange</dc:title>
  <dc:creator>Giovambattista Ianni</dc:creator>
  <cp:lastModifiedBy>Giovambattista Ianni</cp:lastModifiedBy>
  <cp:revision>2</cp:revision>
  <dcterms:created xsi:type="dcterms:W3CDTF">2020-10-26T16:11:22Z</dcterms:created>
  <dcterms:modified xsi:type="dcterms:W3CDTF">2020-10-26T18:44:39Z</dcterms:modified>
</cp:coreProperties>
</file>