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8"/>
  </p:notesMasterIdLst>
  <p:sldIdLst>
    <p:sldId id="256" r:id="rId2"/>
    <p:sldId id="334" r:id="rId3"/>
    <p:sldId id="287" r:id="rId4"/>
    <p:sldId id="288" r:id="rId5"/>
    <p:sldId id="289" r:id="rId6"/>
    <p:sldId id="299" r:id="rId7"/>
    <p:sldId id="300" r:id="rId8"/>
    <p:sldId id="301" r:id="rId9"/>
    <p:sldId id="302" r:id="rId10"/>
    <p:sldId id="303" r:id="rId11"/>
    <p:sldId id="304" r:id="rId12"/>
    <p:sldId id="291" r:id="rId13"/>
    <p:sldId id="257" r:id="rId14"/>
    <p:sldId id="305" r:id="rId15"/>
    <p:sldId id="258" r:id="rId16"/>
    <p:sldId id="259" r:id="rId17"/>
    <p:sldId id="260" r:id="rId18"/>
    <p:sldId id="261" r:id="rId19"/>
    <p:sldId id="268" r:id="rId20"/>
    <p:sldId id="533" r:id="rId21"/>
    <p:sldId id="534" r:id="rId22"/>
    <p:sldId id="338" r:id="rId23"/>
    <p:sldId id="335" r:id="rId24"/>
    <p:sldId id="294" r:id="rId25"/>
    <p:sldId id="306" r:id="rId26"/>
    <p:sldId id="307" r:id="rId27"/>
    <p:sldId id="308" r:id="rId28"/>
    <p:sldId id="309" r:id="rId29"/>
    <p:sldId id="310" r:id="rId30"/>
    <p:sldId id="311" r:id="rId31"/>
    <p:sldId id="312" r:id="rId32"/>
    <p:sldId id="324" r:id="rId33"/>
    <p:sldId id="325" r:id="rId34"/>
    <p:sldId id="313" r:id="rId35"/>
    <p:sldId id="314" r:id="rId36"/>
    <p:sldId id="315" r:id="rId37"/>
    <p:sldId id="316" r:id="rId38"/>
    <p:sldId id="317" r:id="rId39"/>
    <p:sldId id="318" r:id="rId40"/>
    <p:sldId id="319" r:id="rId41"/>
    <p:sldId id="320" r:id="rId42"/>
    <p:sldId id="321" r:id="rId43"/>
    <p:sldId id="322" r:id="rId44"/>
    <p:sldId id="323" r:id="rId45"/>
    <p:sldId id="269" r:id="rId46"/>
    <p:sldId id="270" r:id="rId47"/>
    <p:sldId id="273" r:id="rId48"/>
    <p:sldId id="275" r:id="rId49"/>
    <p:sldId id="278" r:id="rId50"/>
    <p:sldId id="279" r:id="rId51"/>
    <p:sldId id="286" r:id="rId52"/>
    <p:sldId id="271" r:id="rId53"/>
    <p:sldId id="280" r:id="rId54"/>
    <p:sldId id="295" r:id="rId55"/>
    <p:sldId id="326" r:id="rId56"/>
    <p:sldId id="296" r:id="rId57"/>
    <p:sldId id="297" r:id="rId58"/>
    <p:sldId id="327" r:id="rId59"/>
    <p:sldId id="283" r:id="rId60"/>
    <p:sldId id="336" r:id="rId61"/>
    <p:sldId id="328" r:id="rId62"/>
    <p:sldId id="331" r:id="rId63"/>
    <p:sldId id="330" r:id="rId64"/>
    <p:sldId id="332" r:id="rId65"/>
    <p:sldId id="333" r:id="rId66"/>
    <p:sldId id="329" r:id="rId67"/>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Stile con tema 2 - Color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3" autoAdjust="0"/>
    <p:restoredTop sz="94660"/>
  </p:normalViewPr>
  <p:slideViewPr>
    <p:cSldViewPr>
      <p:cViewPr varScale="1">
        <p:scale>
          <a:sx n="87" d="100"/>
          <a:sy n="87" d="100"/>
        </p:scale>
        <p:origin x="1066" y="4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44441A4-9368-432E-9DDB-2732679EB86E}" type="datetimeFigureOut">
              <a:rPr lang="it-IT"/>
              <a:pPr>
                <a:defRPr/>
              </a:pPr>
              <a:t>22/12/2020</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A90B951-3EFA-413D-AE28-BD452C0DE104}" type="slidenum">
              <a:rPr lang="it-IT"/>
              <a:pPr>
                <a:defRPr/>
              </a:pPr>
              <a:t>‹#›</a:t>
            </a:fld>
            <a:endParaRPr lang="it-IT"/>
          </a:p>
        </p:txBody>
      </p:sp>
    </p:spTree>
    <p:extLst>
      <p:ext uri="{BB962C8B-B14F-4D97-AF65-F5344CB8AC3E}">
        <p14:creationId xmlns:p14="http://schemas.microsoft.com/office/powerpoint/2010/main" val="187213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2867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dirty="0"/>
          </a:p>
        </p:txBody>
      </p:sp>
      <p:sp>
        <p:nvSpPr>
          <p:cNvPr id="2867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EBF463-C8E7-4AA6-9FB4-CE95D8C4E241}" type="slidenum">
              <a:rPr lang="it-IT" smtClean="0"/>
              <a:pPr fontAlgn="base">
                <a:spcBef>
                  <a:spcPct val="0"/>
                </a:spcBef>
                <a:spcAft>
                  <a:spcPct val="0"/>
                </a:spcAft>
                <a:defRPr/>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584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584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11BE69-3D7C-4C3B-B507-06C64F92E148}" type="slidenum">
              <a:rPr lang="it-IT" smtClean="0"/>
              <a:pPr fontAlgn="base">
                <a:spcBef>
                  <a:spcPct val="0"/>
                </a:spcBef>
                <a:spcAft>
                  <a:spcPct val="0"/>
                </a:spcAft>
                <a:defRPr/>
              </a:pPr>
              <a:t>14</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072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072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1BE45A-43F8-425E-A84C-C22EA8D5AFAD}" type="slidenum">
              <a:rPr lang="it-IT" smtClean="0"/>
              <a:pPr fontAlgn="base">
                <a:spcBef>
                  <a:spcPct val="0"/>
                </a:spcBef>
                <a:spcAft>
                  <a:spcPct val="0"/>
                </a:spcAft>
                <a:defRPr/>
              </a:pPr>
              <a:t>15</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174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174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637E0A-FB1C-4CF7-BC78-9AFF1B891CCA}" type="slidenum">
              <a:rPr lang="it-IT" smtClean="0"/>
              <a:pPr fontAlgn="base">
                <a:spcBef>
                  <a:spcPct val="0"/>
                </a:spcBef>
                <a:spcAft>
                  <a:spcPct val="0"/>
                </a:spcAft>
                <a:defRPr/>
              </a:pPr>
              <a:t>16</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2771"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2772"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E0178-D438-407E-A2E3-A072E05FDCFD}" type="slidenum">
              <a:rPr lang="it-IT" smtClean="0"/>
              <a:pPr fontAlgn="base">
                <a:spcBef>
                  <a:spcPct val="0"/>
                </a:spcBef>
                <a:spcAft>
                  <a:spcPct val="0"/>
                </a:spcAft>
                <a:defRPr/>
              </a:pPr>
              <a:t>17</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379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379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8D2582-59E7-413D-B103-DAC50550B13B}" type="slidenum">
              <a:rPr lang="it-IT" smtClean="0"/>
              <a:pPr fontAlgn="base">
                <a:spcBef>
                  <a:spcPct val="0"/>
                </a:spcBef>
                <a:spcAft>
                  <a:spcPct val="0"/>
                </a:spcAft>
                <a:defRPr/>
              </a:pPr>
              <a:t>18</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993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994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2C09D5-D7CE-4020-ACA8-61ABDCEB5B15}" type="slidenum">
              <a:rPr lang="it-IT" smtClean="0"/>
              <a:pPr fontAlgn="base">
                <a:spcBef>
                  <a:spcPct val="0"/>
                </a:spcBef>
                <a:spcAft>
                  <a:spcPct val="0"/>
                </a:spcAft>
                <a:defRPr/>
              </a:pPr>
              <a:t>19</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24</a:t>
            </a:fld>
            <a:endParaRPr lang="it-IT"/>
          </a:p>
        </p:txBody>
      </p:sp>
    </p:spTree>
    <p:extLst>
      <p:ext uri="{BB962C8B-B14F-4D97-AF65-F5344CB8AC3E}">
        <p14:creationId xmlns:p14="http://schemas.microsoft.com/office/powerpoint/2010/main" val="124360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5476"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47212B3-95A5-40B2-A5C7-0BDBFDE68099}" type="slidenum">
              <a:rPr lang="it-IT" smtClean="0"/>
              <a:pPr fontAlgn="base">
                <a:spcBef>
                  <a:spcPct val="0"/>
                </a:spcBef>
                <a:spcAft>
                  <a:spcPct val="0"/>
                </a:spcAft>
                <a:defRPr/>
              </a:pPr>
              <a:t>25</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6500"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46E025C-ACF5-4434-84EE-875F4B70BEB2}" type="slidenum">
              <a:rPr lang="it-IT" smtClean="0"/>
              <a:pPr fontAlgn="base">
                <a:spcBef>
                  <a:spcPct val="0"/>
                </a:spcBef>
                <a:spcAft>
                  <a:spcPct val="0"/>
                </a:spcAft>
                <a:defRPr/>
              </a:pPr>
              <a:t>26</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7524"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0E6F8EF-D889-4849-B6C1-57DC003B6437}" type="slidenum">
              <a:rPr lang="it-IT" smtClean="0"/>
              <a:pPr fontAlgn="base">
                <a:spcBef>
                  <a:spcPct val="0"/>
                </a:spcBef>
                <a:spcAft>
                  <a:spcPct val="0"/>
                </a:spcAft>
                <a:defRPr/>
              </a:pPr>
              <a:t>27</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3</a:t>
            </a:fld>
            <a:endParaRPr lang="it-IT"/>
          </a:p>
        </p:txBody>
      </p:sp>
    </p:spTree>
    <p:extLst>
      <p:ext uri="{BB962C8B-B14F-4D97-AF65-F5344CB8AC3E}">
        <p14:creationId xmlns:p14="http://schemas.microsoft.com/office/powerpoint/2010/main" val="589670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8548"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0E4710-E6BE-4B02-9E68-D24A4D56C922}" type="slidenum">
              <a:rPr lang="it-IT" smtClean="0"/>
              <a:pPr fontAlgn="base">
                <a:spcBef>
                  <a:spcPct val="0"/>
                </a:spcBef>
                <a:spcAft>
                  <a:spcPct val="0"/>
                </a:spcAft>
                <a:defRPr/>
              </a:pPr>
              <a:t>28</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9572"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28AB305-35D8-42C1-B28E-AC9C743696CF}" type="slidenum">
              <a:rPr lang="it-IT" smtClean="0"/>
              <a:pPr fontAlgn="base">
                <a:spcBef>
                  <a:spcPct val="0"/>
                </a:spcBef>
                <a:spcAft>
                  <a:spcPct val="0"/>
                </a:spcAft>
                <a:defRPr/>
              </a:pPr>
              <a:t>29</a:t>
            </a:fld>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0596"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166C22E-832E-4910-AF51-CCED393FE1C0}" type="slidenum">
              <a:rPr lang="it-IT" smtClean="0"/>
              <a:pPr fontAlgn="base">
                <a:spcBef>
                  <a:spcPct val="0"/>
                </a:spcBef>
                <a:spcAft>
                  <a:spcPct val="0"/>
                </a:spcAft>
                <a:defRPr/>
              </a:pPr>
              <a:t>30</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1620"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877ABF9-A310-4806-BC62-AE89A8592F80}" type="slidenum">
              <a:rPr lang="it-IT" smtClean="0"/>
              <a:pPr fontAlgn="base">
                <a:spcBef>
                  <a:spcPct val="0"/>
                </a:spcBef>
                <a:spcAft>
                  <a:spcPct val="0"/>
                </a:spcAft>
                <a:defRPr/>
              </a:pPr>
              <a:t>31</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egnaposto immagine diapositiva 1"/>
          <p:cNvSpPr>
            <a:spLocks noGrp="1" noRot="1" noChangeAspect="1" noTextEdit="1"/>
          </p:cNvSpPr>
          <p:nvPr>
            <p:ph type="sldImg"/>
          </p:nvPr>
        </p:nvSpPr>
        <p:spPr>
          <a:ln/>
        </p:spPr>
      </p:sp>
      <p:sp>
        <p:nvSpPr>
          <p:cNvPr id="1576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137220" name="Segnaposto numero diapositiva 3"/>
          <p:cNvSpPr>
            <a:spLocks noGrp="1"/>
          </p:cNvSpPr>
          <p:nvPr>
            <p:ph type="sldNum" sz="quarter" idx="5"/>
          </p:nvPr>
        </p:nvSpPr>
        <p:spPr/>
        <p:txBody>
          <a:bodyPr/>
          <a:lstStyle/>
          <a:p>
            <a:pPr>
              <a:defRPr/>
            </a:pPr>
            <a:fld id="{26F06D22-F471-4C06-8AA7-90A385BBE086}" type="slidenum">
              <a:rPr lang="en-US" smtClean="0"/>
              <a:pPr>
                <a:defRPr/>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egnaposto immagine diapositiva 1"/>
          <p:cNvSpPr>
            <a:spLocks noGrp="1" noRot="1" noChangeAspect="1" noTextEdit="1"/>
          </p:cNvSpPr>
          <p:nvPr>
            <p:ph type="sldImg"/>
          </p:nvPr>
        </p:nvSpPr>
        <p:spPr>
          <a:ln/>
        </p:spPr>
      </p:sp>
      <p:sp>
        <p:nvSpPr>
          <p:cNvPr id="158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138244" name="Segnaposto numero diapositiva 3"/>
          <p:cNvSpPr>
            <a:spLocks noGrp="1"/>
          </p:cNvSpPr>
          <p:nvPr>
            <p:ph type="sldNum" sz="quarter" idx="5"/>
          </p:nvPr>
        </p:nvSpPr>
        <p:spPr/>
        <p:txBody>
          <a:bodyPr/>
          <a:lstStyle/>
          <a:p>
            <a:pPr>
              <a:defRPr/>
            </a:pPr>
            <a:fld id="{380947BE-AD38-4AA1-834B-A9EDC5FA07D6}" type="slidenum">
              <a:rPr lang="en-US" smtClean="0"/>
              <a:pPr>
                <a:defRPr/>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2644"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BFE165E-AF54-4C8F-963D-329DAAB6CB54}" type="slidenum">
              <a:rPr lang="it-IT" smtClean="0"/>
              <a:pPr fontAlgn="base">
                <a:spcBef>
                  <a:spcPct val="0"/>
                </a:spcBef>
                <a:spcAft>
                  <a:spcPct val="0"/>
                </a:spcAft>
                <a:defRPr/>
              </a:pPr>
              <a:t>34</a:t>
            </a:fld>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3668"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52A4D6-714E-49F0-8BE2-892A24C200B4}" type="slidenum">
              <a:rPr lang="it-IT" smtClean="0"/>
              <a:pPr fontAlgn="base">
                <a:spcBef>
                  <a:spcPct val="0"/>
                </a:spcBef>
                <a:spcAft>
                  <a:spcPct val="0"/>
                </a:spcAft>
                <a:defRPr/>
              </a:pPr>
              <a:t>35</a:t>
            </a:fld>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4692"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910001D-46E1-46DE-B8D2-87D00D8F8E55}" type="slidenum">
              <a:rPr lang="it-IT" smtClean="0"/>
              <a:pPr fontAlgn="base">
                <a:spcBef>
                  <a:spcPct val="0"/>
                </a:spcBef>
                <a:spcAft>
                  <a:spcPct val="0"/>
                </a:spcAft>
                <a:defRPr/>
              </a:pPr>
              <a:t>36</a:t>
            </a:fld>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5716"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A7CC430-3C1E-4C61-8D61-189BFDC4CDB6}" type="slidenum">
              <a:rPr lang="it-IT" smtClean="0"/>
              <a:pPr fontAlgn="base">
                <a:spcBef>
                  <a:spcPct val="0"/>
                </a:spcBef>
                <a:spcAft>
                  <a:spcPct val="0"/>
                </a:spcAft>
                <a:defRPr/>
              </a:pPr>
              <a:t>37</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4</a:t>
            </a:fld>
            <a:endParaRPr lang="it-IT"/>
          </a:p>
        </p:txBody>
      </p:sp>
    </p:spTree>
    <p:extLst>
      <p:ext uri="{BB962C8B-B14F-4D97-AF65-F5344CB8AC3E}">
        <p14:creationId xmlns:p14="http://schemas.microsoft.com/office/powerpoint/2010/main" val="589670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6740"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500B07B-A888-4298-BCD3-B4A3BC93BB0B}" type="slidenum">
              <a:rPr lang="it-IT" smtClean="0"/>
              <a:pPr fontAlgn="base">
                <a:spcBef>
                  <a:spcPct val="0"/>
                </a:spcBef>
                <a:spcAft>
                  <a:spcPct val="0"/>
                </a:spcAft>
                <a:defRPr/>
              </a:pPr>
              <a:t>38</a:t>
            </a:fld>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7764"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37E5E1F-DC5F-4631-A62C-9971E2047C54}" type="slidenum">
              <a:rPr lang="it-IT" smtClean="0"/>
              <a:pPr fontAlgn="base">
                <a:spcBef>
                  <a:spcPct val="0"/>
                </a:spcBef>
                <a:spcAft>
                  <a:spcPct val="0"/>
                </a:spcAft>
                <a:defRPr/>
              </a:pPr>
              <a:t>39</a:t>
            </a:fld>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8788"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760070D-8F5D-48B9-874A-7EAF25EF6C0D}" type="slidenum">
              <a:rPr lang="it-IT" smtClean="0"/>
              <a:pPr fontAlgn="base">
                <a:spcBef>
                  <a:spcPct val="0"/>
                </a:spcBef>
                <a:spcAft>
                  <a:spcPct val="0"/>
                </a:spcAft>
                <a:defRPr/>
              </a:pPr>
              <a:t>40</a:t>
            </a:fld>
            <a:endParaRPr 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9812"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8E38BAB-054C-46F4-B230-B89F06BF2F44}" type="slidenum">
              <a:rPr lang="it-IT" smtClean="0"/>
              <a:pPr fontAlgn="base">
                <a:spcBef>
                  <a:spcPct val="0"/>
                </a:spcBef>
                <a:spcAft>
                  <a:spcPct val="0"/>
                </a:spcAft>
                <a:defRPr/>
              </a:pPr>
              <a:t>41</a:t>
            </a:fld>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0836"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FD44DB2-4129-477D-ABC4-861801513FF6}" type="slidenum">
              <a:rPr lang="it-IT" smtClean="0"/>
              <a:pPr fontAlgn="base">
                <a:spcBef>
                  <a:spcPct val="0"/>
                </a:spcBef>
                <a:spcAft>
                  <a:spcPct val="0"/>
                </a:spcAft>
                <a:defRPr/>
              </a:pPr>
              <a:t>42</a:t>
            </a:fld>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1860"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485F1AA-A23B-40A5-8B76-8265B8B65496}" type="slidenum">
              <a:rPr lang="it-IT" smtClean="0"/>
              <a:pPr fontAlgn="base">
                <a:spcBef>
                  <a:spcPct val="0"/>
                </a:spcBef>
                <a:spcAft>
                  <a:spcPct val="0"/>
                </a:spcAft>
                <a:defRPr/>
              </a:pPr>
              <a:t>43</a:t>
            </a:fld>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2884" name="Segnaposto numero diapositiva 3"/>
          <p:cNvSpPr>
            <a:spLocks noGrp="1"/>
          </p:cNvSpPr>
          <p:nvPr>
            <p:ph type="sldNum" sz="quarter" idx="5"/>
          </p:nvPr>
        </p:nvSpPr>
        <p:spPr bwMode="auto"/>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544D878-48B0-4068-838B-63AD5E282128}" type="slidenum">
              <a:rPr lang="it-IT" smtClean="0"/>
              <a:pPr fontAlgn="base">
                <a:spcBef>
                  <a:spcPct val="0"/>
                </a:spcBef>
                <a:spcAft>
                  <a:spcPct val="0"/>
                </a:spcAft>
                <a:defRPr/>
              </a:pPr>
              <a:t>44</a:t>
            </a:fld>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096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096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ED7F05-DDC7-4270-BD73-96ED9F23F786}" type="slidenum">
              <a:rPr lang="it-IT" smtClean="0"/>
              <a:pPr fontAlgn="base">
                <a:spcBef>
                  <a:spcPct val="0"/>
                </a:spcBef>
                <a:spcAft>
                  <a:spcPct val="0"/>
                </a:spcAft>
                <a:defRPr/>
              </a:pPr>
              <a:t>45</a:t>
            </a:fld>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198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198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D5B459-ACBF-437F-B7C6-B6AC81A8847D}" type="slidenum">
              <a:rPr lang="it-IT" smtClean="0"/>
              <a:pPr fontAlgn="base">
                <a:spcBef>
                  <a:spcPct val="0"/>
                </a:spcBef>
                <a:spcAft>
                  <a:spcPct val="0"/>
                </a:spcAft>
                <a:defRPr/>
              </a:pPr>
              <a:t>46</a:t>
            </a:fld>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3011"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3012"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98E2EF-5B92-4324-8C98-EECF5E6E3A8B}" type="slidenum">
              <a:rPr lang="it-IT" smtClean="0"/>
              <a:pPr fontAlgn="base">
                <a:spcBef>
                  <a:spcPct val="0"/>
                </a:spcBef>
                <a:spcAft>
                  <a:spcPct val="0"/>
                </a:spcAft>
                <a:defRPr/>
              </a:pPr>
              <a:t>47</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a:t>
            </a:fld>
            <a:endParaRPr lang="it-IT"/>
          </a:p>
        </p:txBody>
      </p:sp>
    </p:spTree>
    <p:extLst>
      <p:ext uri="{BB962C8B-B14F-4D97-AF65-F5344CB8AC3E}">
        <p14:creationId xmlns:p14="http://schemas.microsoft.com/office/powerpoint/2010/main" val="35409450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403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403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1E1B8D-71AB-41BC-A0E3-1843EF3D1E0F}" type="slidenum">
              <a:rPr lang="it-IT" smtClean="0"/>
              <a:pPr fontAlgn="base">
                <a:spcBef>
                  <a:spcPct val="0"/>
                </a:spcBef>
                <a:spcAft>
                  <a:spcPct val="0"/>
                </a:spcAft>
                <a:defRPr/>
              </a:pPr>
              <a:t>48</a:t>
            </a:fld>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505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506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6E7B85-9372-427D-BC20-E2B9E4E977C1}" type="slidenum">
              <a:rPr lang="it-IT" smtClean="0"/>
              <a:pPr fontAlgn="base">
                <a:spcBef>
                  <a:spcPct val="0"/>
                </a:spcBef>
                <a:spcAft>
                  <a:spcPct val="0"/>
                </a:spcAft>
                <a:defRPr/>
              </a:pPr>
              <a:t>49</a:t>
            </a:fld>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608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608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61E62C-BAFB-4414-93F6-F0ED1F5C94C6}" type="slidenum">
              <a:rPr lang="it-IT" smtClean="0"/>
              <a:pPr fontAlgn="base">
                <a:spcBef>
                  <a:spcPct val="0"/>
                </a:spcBef>
                <a:spcAft>
                  <a:spcPct val="0"/>
                </a:spcAft>
                <a:defRPr/>
              </a:pPr>
              <a:t>50</a:t>
            </a:fld>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51</a:t>
            </a:fld>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710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710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FEE23F-2E1C-426C-8C1B-7690DF8C8E00}" type="slidenum">
              <a:rPr lang="it-IT" smtClean="0"/>
              <a:pPr fontAlgn="base">
                <a:spcBef>
                  <a:spcPct val="0"/>
                </a:spcBef>
                <a:spcAft>
                  <a:spcPct val="0"/>
                </a:spcAft>
                <a:defRPr/>
              </a:pPr>
              <a:t>52</a:t>
            </a:fld>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915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915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D2C3-1B75-4D04-BDB8-0DAA004686AF}" type="slidenum">
              <a:rPr lang="it-IT" smtClean="0"/>
              <a:pPr fontAlgn="base">
                <a:spcBef>
                  <a:spcPct val="0"/>
                </a:spcBef>
                <a:spcAft>
                  <a:spcPct val="0"/>
                </a:spcAft>
                <a:defRPr/>
              </a:pPr>
              <a:t>53</a:t>
            </a:fld>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5017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5018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1E0FC5-171E-45FE-8A40-10FE295DD6F5}" type="slidenum">
              <a:rPr lang="it-IT" smtClean="0"/>
              <a:pPr fontAlgn="base">
                <a:spcBef>
                  <a:spcPct val="0"/>
                </a:spcBef>
                <a:spcAft>
                  <a:spcPct val="0"/>
                </a:spcAft>
                <a:defRPr/>
              </a:pPr>
              <a:t>54</a:t>
            </a:fld>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56</a:t>
            </a:fld>
            <a:endParaRPr lang="it-IT"/>
          </a:p>
        </p:txBody>
      </p:sp>
    </p:spTree>
    <p:extLst>
      <p:ext uri="{BB962C8B-B14F-4D97-AF65-F5344CB8AC3E}">
        <p14:creationId xmlns:p14="http://schemas.microsoft.com/office/powerpoint/2010/main" val="2267875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57</a:t>
            </a:fld>
            <a:endParaRPr lang="it-IT"/>
          </a:p>
        </p:txBody>
      </p:sp>
    </p:spTree>
    <p:extLst>
      <p:ext uri="{BB962C8B-B14F-4D97-AF65-F5344CB8AC3E}">
        <p14:creationId xmlns:p14="http://schemas.microsoft.com/office/powerpoint/2010/main" val="207398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5222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5222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2BCE11-9DE4-41EF-9D59-D022FAB52FA5}" type="slidenum">
              <a:rPr lang="it-IT" smtClean="0"/>
              <a:pPr fontAlgn="base">
                <a:spcBef>
                  <a:spcPct val="0"/>
                </a:spcBef>
                <a:spcAft>
                  <a:spcPct val="0"/>
                </a:spcAft>
                <a:defRPr/>
              </a:pPr>
              <a:t>59</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6</a:t>
            </a:fld>
            <a:endParaRPr lang="it-IT"/>
          </a:p>
        </p:txBody>
      </p:sp>
    </p:spTree>
    <p:extLst>
      <p:ext uri="{BB962C8B-B14F-4D97-AF65-F5344CB8AC3E}">
        <p14:creationId xmlns:p14="http://schemas.microsoft.com/office/powerpoint/2010/main" val="1898780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a:extLst>
              <a:ext uri="{FF2B5EF4-FFF2-40B4-BE49-F238E27FC236}">
                <a16:creationId xmlns:a16="http://schemas.microsoft.com/office/drawing/2014/main" id="{4EEAFABA-A92D-4E8F-8DB5-E3838C0D2E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A11252BD-095B-499D-905E-D56DE7962992}" type="slidenum">
              <a:rPr lang="en-AU" altLang="it-IT"/>
              <a:pPr eaLnBrk="1" hangingPunct="1">
                <a:spcBef>
                  <a:spcPct val="0"/>
                </a:spcBef>
              </a:pPr>
              <a:t>62</a:t>
            </a:fld>
            <a:endParaRPr lang="en-AU" altLang="it-IT"/>
          </a:p>
        </p:txBody>
      </p:sp>
      <p:sp>
        <p:nvSpPr>
          <p:cNvPr id="61443" name="Rectangle 2">
            <a:extLst>
              <a:ext uri="{FF2B5EF4-FFF2-40B4-BE49-F238E27FC236}">
                <a16:creationId xmlns:a16="http://schemas.microsoft.com/office/drawing/2014/main" id="{1005824F-DC3E-43B5-88CA-B7E3F6BF5950}"/>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AFF6762-CE61-49B7-BA39-25EBE39499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key distribution concept can be deployed in a number of ways. A typical scenario is illustrated in Stallings Figure 14.3 above, which has a “Key Distribution Center” (KDC) which shares a unique key with each party (user). The text in section 14.1 details the steps needed, which are briefly:</a:t>
            </a:r>
          </a:p>
          <a:p>
            <a:pPr eaLnBrk="1" hangingPunct="1"/>
            <a:r>
              <a:rPr lang="en-US" altLang="it-IT">
                <a:latin typeface="Arial" panose="020B0604020202020204" pitchFamily="34" charset="0"/>
              </a:rPr>
              <a:t>1. A requests from the KDC a session key to protect a logical connection to B. The message includes the identity of A and B and a unique </a:t>
            </a:r>
            <a:r>
              <a:rPr lang="en-US" altLang="it-IT" i="1">
                <a:latin typeface="Arial" panose="020B0604020202020204" pitchFamily="34" charset="0"/>
              </a:rPr>
              <a:t>nonce N1. </a:t>
            </a:r>
            <a:endParaRPr lang="en-US" altLang="it-IT">
              <a:latin typeface="Arial" panose="020B0604020202020204" pitchFamily="34" charset="0"/>
            </a:endParaRPr>
          </a:p>
          <a:p>
            <a:pPr eaLnBrk="1" hangingPunct="1"/>
            <a:r>
              <a:rPr lang="en-US" altLang="it-IT">
                <a:latin typeface="Arial" panose="020B0604020202020204" pitchFamily="34" charset="0"/>
              </a:rPr>
              <a:t>2. The KDC responds with a message encrypted using </a:t>
            </a:r>
            <a:r>
              <a:rPr lang="en-US" altLang="it-IT" i="1">
                <a:latin typeface="Arial" panose="020B0604020202020204" pitchFamily="34" charset="0"/>
              </a:rPr>
              <a:t>Ka</a:t>
            </a:r>
            <a:r>
              <a:rPr lang="en-US" altLang="it-IT">
                <a:latin typeface="Arial" panose="020B0604020202020204" pitchFamily="34" charset="0"/>
              </a:rPr>
              <a:t> that includes a one-time session key </a:t>
            </a:r>
            <a:r>
              <a:rPr lang="en-US" altLang="it-IT" i="1">
                <a:latin typeface="Arial" panose="020B0604020202020204" pitchFamily="34" charset="0"/>
              </a:rPr>
              <a:t>K</a:t>
            </a:r>
            <a:r>
              <a:rPr lang="en-US" altLang="it-IT">
                <a:latin typeface="Arial" panose="020B0604020202020204" pitchFamily="34" charset="0"/>
              </a:rPr>
              <a:t>s to be used for the session, the original request message to enable A to match response with appropriate request, and info for B</a:t>
            </a:r>
          </a:p>
          <a:p>
            <a:pPr eaLnBrk="1" hangingPunct="1"/>
            <a:r>
              <a:rPr lang="en-US" altLang="it-IT">
                <a:latin typeface="Arial" panose="020B0604020202020204" pitchFamily="34" charset="0"/>
              </a:rPr>
              <a:t>3. A stores the session key for use in the upcoming session and forwards to B the information from the KDC for B, namely, E(</a:t>
            </a:r>
            <a:r>
              <a:rPr lang="en-US" altLang="it-IT" i="1">
                <a:latin typeface="Arial" panose="020B0604020202020204" pitchFamily="34" charset="0"/>
              </a:rPr>
              <a:t>Kb, [Ks || IDA])</a:t>
            </a:r>
            <a:r>
              <a:rPr lang="en-US" altLang="it-IT">
                <a:latin typeface="Arial" panose="020B0604020202020204" pitchFamily="34" charset="0"/>
              </a:rPr>
              <a:t>. Because this information is encrypted with Kb, it is protected from eavesdropping. </a:t>
            </a:r>
          </a:p>
          <a:p>
            <a:pPr eaLnBrk="1" hangingPunct="1"/>
            <a:r>
              <a:rPr lang="en-US" altLang="it-IT">
                <a:latin typeface="Arial" panose="020B0604020202020204" pitchFamily="34" charset="0"/>
              </a:rPr>
              <a:t>At this point, a session key has been securely delivered to A and B, and they may begin their protected exchange. Two additional steps are desirable:   </a:t>
            </a:r>
          </a:p>
          <a:p>
            <a:pPr eaLnBrk="1" hangingPunct="1"/>
            <a:r>
              <a:rPr lang="en-US" altLang="it-IT">
                <a:latin typeface="Arial" panose="020B0604020202020204" pitchFamily="34" charset="0"/>
              </a:rPr>
              <a:t>4. Using the new session key for encryption B sends a nonce </a:t>
            </a:r>
            <a:r>
              <a:rPr lang="en-US" altLang="it-IT" i="1">
                <a:latin typeface="Arial" panose="020B0604020202020204" pitchFamily="34" charset="0"/>
              </a:rPr>
              <a:t>N2 to A.  </a:t>
            </a:r>
          </a:p>
          <a:p>
            <a:pPr eaLnBrk="1" hangingPunct="1"/>
            <a:r>
              <a:rPr lang="en-US" altLang="it-IT">
                <a:latin typeface="Arial" panose="020B0604020202020204" pitchFamily="34" charset="0"/>
              </a:rPr>
              <a:t>5. Also using Ks, A responds with f(N2), where f is a function that performs some transformation on N2 (eg. adding one).  These steps assure B that the original message it received (step 3) was not a replay. Note that the actual key distribution involves only steps 1 through 3 but that steps 4 and 5, as well as 3, perform an authentication function.</a:t>
            </a:r>
          </a:p>
          <a:p>
            <a:pPr eaLnBrk="1" hangingPunct="1"/>
            <a:endParaRPr lang="en-US" altLang="it-IT">
              <a:latin typeface="Arial" panose="020B0604020202020204" pitchFamily="34" charset="0"/>
            </a:endParaRPr>
          </a:p>
          <a:p>
            <a:pPr eaLnBrk="1" hangingPunct="1"/>
            <a:endParaRPr lang="en-AU" altLang="it-IT">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8</a:t>
            </a:fld>
            <a:endParaRPr lang="it-IT"/>
          </a:p>
        </p:txBody>
      </p:sp>
    </p:spTree>
    <p:extLst>
      <p:ext uri="{BB962C8B-B14F-4D97-AF65-F5344CB8AC3E}">
        <p14:creationId xmlns:p14="http://schemas.microsoft.com/office/powerpoint/2010/main" val="381456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9</a:t>
            </a:fld>
            <a:endParaRPr lang="it-IT"/>
          </a:p>
        </p:txBody>
      </p:sp>
    </p:spTree>
    <p:extLst>
      <p:ext uri="{BB962C8B-B14F-4D97-AF65-F5344CB8AC3E}">
        <p14:creationId xmlns:p14="http://schemas.microsoft.com/office/powerpoint/2010/main" val="43067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12</a:t>
            </a:fld>
            <a:endParaRPr lang="it-IT"/>
          </a:p>
        </p:txBody>
      </p:sp>
    </p:spTree>
    <p:extLst>
      <p:ext uri="{BB962C8B-B14F-4D97-AF65-F5344CB8AC3E}">
        <p14:creationId xmlns:p14="http://schemas.microsoft.com/office/powerpoint/2010/main" val="218942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2969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2970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C187CA-E012-4458-9D03-5F31DE55E2A0}" type="slidenum">
              <a:rPr lang="it-IT" smtClean="0"/>
              <a:pPr fontAlgn="base">
                <a:spcBef>
                  <a:spcPct val="0"/>
                </a:spcBef>
                <a:spcAft>
                  <a:spcPct val="0"/>
                </a:spcAft>
                <a:defRPr/>
              </a:pPr>
              <a:t>13</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pPr>
              <a:defRPr/>
            </a:pPr>
            <a:fld id="{BD1D3920-097D-4D18-9EB5-322CDCE3ABBE}" type="datetimeFigureOut">
              <a:rPr lang="it-IT" smtClean="0"/>
              <a:pPr>
                <a:defRPr/>
              </a:pPr>
              <a:t>22/12/2020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DAC27DA9-B421-4BB7-8969-497A928DA838}" type="slidenum">
              <a:rPr lang="it-IT" smtClean="0"/>
              <a:pPr>
                <a:defRPr/>
              </a:pPr>
              <a:t>‹#›</a:t>
            </a:fld>
            <a:endParaRPr lang="it-IT"/>
          </a:p>
        </p:txBody>
      </p:sp>
    </p:spTree>
    <p:extLst>
      <p:ext uri="{BB962C8B-B14F-4D97-AF65-F5344CB8AC3E}">
        <p14:creationId xmlns:p14="http://schemas.microsoft.com/office/powerpoint/2010/main" val="9225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B9151EAF-425E-4053-A11A-BDA2C17F9428}" type="datetimeFigureOut">
              <a:rPr lang="it-IT" smtClean="0"/>
              <a:pPr>
                <a:defRPr/>
              </a:pPr>
              <a:t>22/12/2020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7E1320FC-403E-48ED-A47C-9ECD7A73549F}" type="slidenum">
              <a:rPr lang="it-IT" smtClean="0"/>
              <a:pPr>
                <a:defRPr/>
              </a:pPr>
              <a:t>‹#›</a:t>
            </a:fld>
            <a:endParaRPr lang="it-IT"/>
          </a:p>
        </p:txBody>
      </p:sp>
    </p:spTree>
    <p:extLst>
      <p:ext uri="{BB962C8B-B14F-4D97-AF65-F5344CB8AC3E}">
        <p14:creationId xmlns:p14="http://schemas.microsoft.com/office/powerpoint/2010/main" val="139083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46F03D27-DAB3-4447-842A-0541F4E48038}" type="datetimeFigureOut">
              <a:rPr lang="it-IT" smtClean="0"/>
              <a:pPr>
                <a:defRPr/>
              </a:pPr>
              <a:t>22/12/2020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851100A6-AA7B-4803-B3FB-1CA547336917}" type="slidenum">
              <a:rPr lang="it-IT" smtClean="0"/>
              <a:pPr>
                <a:defRPr/>
              </a:pPr>
              <a:t>‹#›</a:t>
            </a:fld>
            <a:endParaRPr lang="it-IT"/>
          </a:p>
        </p:txBody>
      </p:sp>
    </p:spTree>
    <p:extLst>
      <p:ext uri="{BB962C8B-B14F-4D97-AF65-F5344CB8AC3E}">
        <p14:creationId xmlns:p14="http://schemas.microsoft.com/office/powerpoint/2010/main" val="11555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2A08F7E2-032C-4AF2-BD58-2FBFC1B79F49}" type="datetimeFigureOut">
              <a:rPr lang="it-IT" smtClean="0"/>
              <a:pPr>
                <a:defRPr/>
              </a:pPr>
              <a:t>22/12/2020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2BDA1213-8946-495F-95E1-7414B0F69495}" type="slidenum">
              <a:rPr lang="it-IT" smtClean="0"/>
              <a:pPr>
                <a:defRPr/>
              </a:pPr>
              <a:t>‹#›</a:t>
            </a:fld>
            <a:endParaRPr lang="it-IT"/>
          </a:p>
        </p:txBody>
      </p:sp>
    </p:spTree>
    <p:extLst>
      <p:ext uri="{BB962C8B-B14F-4D97-AF65-F5344CB8AC3E}">
        <p14:creationId xmlns:p14="http://schemas.microsoft.com/office/powerpoint/2010/main" val="111631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pPr>
              <a:defRPr/>
            </a:pPr>
            <a:fld id="{49DAB8C8-F0B9-4078-83E5-4F64A842C7DC}" type="datetimeFigureOut">
              <a:rPr lang="it-IT" smtClean="0"/>
              <a:pPr>
                <a:defRPr/>
              </a:pPr>
              <a:t>22/12/2020</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79F3AA92-C5AD-4F83-B7E2-7253E419DBAB}" type="slidenum">
              <a:rPr lang="it-IT" smtClean="0"/>
              <a:pPr>
                <a:defRPr/>
              </a:pPr>
              <a:t>‹#›</a:t>
            </a:fld>
            <a:endParaRPr lang="it-IT"/>
          </a:p>
        </p:txBody>
      </p:sp>
    </p:spTree>
    <p:extLst>
      <p:ext uri="{BB962C8B-B14F-4D97-AF65-F5344CB8AC3E}">
        <p14:creationId xmlns:p14="http://schemas.microsoft.com/office/powerpoint/2010/main" val="228347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pPr>
              <a:defRPr/>
            </a:pPr>
            <a:fld id="{B4624E87-CD24-487B-94E9-F5F6EFDE2F60}" type="datetimeFigureOut">
              <a:rPr lang="it-IT" smtClean="0"/>
              <a:pPr>
                <a:defRPr/>
              </a:pPr>
              <a:t>22/12/2020</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431D3938-6F56-49EE-9AFF-5E15C1AB752E}" type="slidenum">
              <a:rPr lang="it-IT" smtClean="0"/>
              <a:pPr>
                <a:defRPr/>
              </a:pPr>
              <a:t>‹#›</a:t>
            </a:fld>
            <a:endParaRPr lang="it-IT"/>
          </a:p>
        </p:txBody>
      </p:sp>
    </p:spTree>
    <p:extLst>
      <p:ext uri="{BB962C8B-B14F-4D97-AF65-F5344CB8AC3E}">
        <p14:creationId xmlns:p14="http://schemas.microsoft.com/office/powerpoint/2010/main" val="256498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pPr>
              <a:defRPr/>
            </a:pPr>
            <a:fld id="{8D4998AB-77CF-4D52-87FF-9ABA0F0E914A}" type="datetimeFigureOut">
              <a:rPr lang="it-IT" smtClean="0"/>
              <a:pPr>
                <a:defRPr/>
              </a:pPr>
              <a:t>22/12/2020</a:t>
            </a:fld>
            <a:endParaRPr lang="it-IT"/>
          </a:p>
        </p:txBody>
      </p:sp>
      <p:sp>
        <p:nvSpPr>
          <p:cNvPr id="8" name="Segnaposto piè di pagina 7"/>
          <p:cNvSpPr>
            <a:spLocks noGrp="1"/>
          </p:cNvSpPr>
          <p:nvPr>
            <p:ph type="ftr" sz="quarter" idx="11"/>
          </p:nvPr>
        </p:nvSpPr>
        <p:spPr/>
        <p:txBody>
          <a:bodyPr/>
          <a:lstStyle/>
          <a:p>
            <a:pPr>
              <a:defRPr/>
            </a:pPr>
            <a:endParaRPr lang="it-IT"/>
          </a:p>
        </p:txBody>
      </p:sp>
      <p:sp>
        <p:nvSpPr>
          <p:cNvPr id="9" name="Segnaposto numero diapositiva 8"/>
          <p:cNvSpPr>
            <a:spLocks noGrp="1"/>
          </p:cNvSpPr>
          <p:nvPr>
            <p:ph type="sldNum" sz="quarter" idx="12"/>
          </p:nvPr>
        </p:nvSpPr>
        <p:spPr/>
        <p:txBody>
          <a:bodyPr/>
          <a:lstStyle/>
          <a:p>
            <a:pPr>
              <a:defRPr/>
            </a:pPr>
            <a:fld id="{6FC50366-EC9F-4DB9-B45C-42175F19648D}" type="slidenum">
              <a:rPr lang="it-IT" smtClean="0"/>
              <a:pPr>
                <a:defRPr/>
              </a:pPr>
              <a:t>‹#›</a:t>
            </a:fld>
            <a:endParaRPr lang="it-IT"/>
          </a:p>
        </p:txBody>
      </p:sp>
    </p:spTree>
    <p:extLst>
      <p:ext uri="{BB962C8B-B14F-4D97-AF65-F5344CB8AC3E}">
        <p14:creationId xmlns:p14="http://schemas.microsoft.com/office/powerpoint/2010/main" val="383716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pPr>
              <a:defRPr/>
            </a:pPr>
            <a:fld id="{0F430EC9-75B9-482E-8D07-C9A7C87BD127}" type="datetimeFigureOut">
              <a:rPr lang="it-IT" smtClean="0"/>
              <a:pPr>
                <a:defRPr/>
              </a:pPr>
              <a:t>22/12/2020</a:t>
            </a:fld>
            <a:endParaRPr lang="it-IT"/>
          </a:p>
        </p:txBody>
      </p:sp>
      <p:sp>
        <p:nvSpPr>
          <p:cNvPr id="4" name="Segnaposto piè di pagina 3"/>
          <p:cNvSpPr>
            <a:spLocks noGrp="1"/>
          </p:cNvSpPr>
          <p:nvPr>
            <p:ph type="ftr" sz="quarter" idx="11"/>
          </p:nvPr>
        </p:nvSpPr>
        <p:spPr/>
        <p:txBody>
          <a:bodyPr/>
          <a:lstStyle/>
          <a:p>
            <a:pPr>
              <a:defRPr/>
            </a:pPr>
            <a:endParaRPr lang="it-IT"/>
          </a:p>
        </p:txBody>
      </p:sp>
      <p:sp>
        <p:nvSpPr>
          <p:cNvPr id="5" name="Segnaposto numero diapositiva 4"/>
          <p:cNvSpPr>
            <a:spLocks noGrp="1"/>
          </p:cNvSpPr>
          <p:nvPr>
            <p:ph type="sldNum" sz="quarter" idx="12"/>
          </p:nvPr>
        </p:nvSpPr>
        <p:spPr/>
        <p:txBody>
          <a:bodyPr/>
          <a:lstStyle/>
          <a:p>
            <a:pPr>
              <a:defRPr/>
            </a:pPr>
            <a:fld id="{87B82C22-68D2-4BFE-A184-FCE89C27785D}" type="slidenum">
              <a:rPr lang="it-IT" smtClean="0"/>
              <a:pPr>
                <a:defRPr/>
              </a:pPr>
              <a:t>‹#›</a:t>
            </a:fld>
            <a:endParaRPr lang="it-IT"/>
          </a:p>
        </p:txBody>
      </p:sp>
    </p:spTree>
    <p:extLst>
      <p:ext uri="{BB962C8B-B14F-4D97-AF65-F5344CB8AC3E}">
        <p14:creationId xmlns:p14="http://schemas.microsoft.com/office/powerpoint/2010/main" val="104266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pPr>
              <a:defRPr/>
            </a:pPr>
            <a:fld id="{2927BBFA-12FE-4681-9E6B-EA7EF64051FE}" type="datetimeFigureOut">
              <a:rPr lang="it-IT" smtClean="0"/>
              <a:pPr>
                <a:defRPr/>
              </a:pPr>
              <a:t>22/12/2020</a:t>
            </a:fld>
            <a:endParaRPr lang="it-IT"/>
          </a:p>
        </p:txBody>
      </p:sp>
      <p:sp>
        <p:nvSpPr>
          <p:cNvPr id="3" name="Segnaposto piè di pagina 2"/>
          <p:cNvSpPr>
            <a:spLocks noGrp="1"/>
          </p:cNvSpPr>
          <p:nvPr>
            <p:ph type="ftr" sz="quarter" idx="11"/>
          </p:nvPr>
        </p:nvSpPr>
        <p:spPr/>
        <p:txBody>
          <a:bodyPr/>
          <a:lstStyle/>
          <a:p>
            <a:pPr>
              <a:defRPr/>
            </a:pPr>
            <a:endParaRPr lang="it-IT"/>
          </a:p>
        </p:txBody>
      </p:sp>
      <p:sp>
        <p:nvSpPr>
          <p:cNvPr id="4" name="Segnaposto numero diapositiva 3"/>
          <p:cNvSpPr>
            <a:spLocks noGrp="1"/>
          </p:cNvSpPr>
          <p:nvPr>
            <p:ph type="sldNum" sz="quarter" idx="12"/>
          </p:nvPr>
        </p:nvSpPr>
        <p:spPr/>
        <p:txBody>
          <a:bodyPr/>
          <a:lstStyle/>
          <a:p>
            <a:pPr>
              <a:defRPr/>
            </a:pPr>
            <a:fld id="{493EBE17-841B-4DA7-9EAC-1C859A7A6A0A}" type="slidenum">
              <a:rPr lang="it-IT" smtClean="0"/>
              <a:pPr>
                <a:defRPr/>
              </a:pPr>
              <a:t>‹#›</a:t>
            </a:fld>
            <a:endParaRPr lang="it-IT"/>
          </a:p>
        </p:txBody>
      </p:sp>
    </p:spTree>
    <p:extLst>
      <p:ext uri="{BB962C8B-B14F-4D97-AF65-F5344CB8AC3E}">
        <p14:creationId xmlns:p14="http://schemas.microsoft.com/office/powerpoint/2010/main" val="260891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pPr>
              <a:defRPr/>
            </a:pPr>
            <a:fld id="{9E2DCF22-3B89-447A-A1E4-C7C90CCA0B9E}" type="datetimeFigureOut">
              <a:rPr lang="it-IT" smtClean="0"/>
              <a:pPr>
                <a:defRPr/>
              </a:pPr>
              <a:t>22/12/2020</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D25CA50B-7283-47FC-BFA6-EADFCF6D49D8}" type="slidenum">
              <a:rPr lang="it-IT" smtClean="0"/>
              <a:pPr>
                <a:defRPr/>
              </a:pPr>
              <a:t>‹#›</a:t>
            </a:fld>
            <a:endParaRPr lang="it-IT"/>
          </a:p>
        </p:txBody>
      </p:sp>
    </p:spTree>
    <p:extLst>
      <p:ext uri="{BB962C8B-B14F-4D97-AF65-F5344CB8AC3E}">
        <p14:creationId xmlns:p14="http://schemas.microsoft.com/office/powerpoint/2010/main" val="399426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pPr>
              <a:defRPr/>
            </a:pPr>
            <a:fld id="{647773E7-0B9C-4FA1-868B-68F622A7476E}" type="datetimeFigureOut">
              <a:rPr lang="it-IT" smtClean="0"/>
              <a:pPr>
                <a:defRPr/>
              </a:pPr>
              <a:t>22/12/2020</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6FD1B745-93B9-4D16-8EF1-3660A077E744}" type="slidenum">
              <a:rPr lang="it-IT" smtClean="0"/>
              <a:pPr>
                <a:defRPr/>
              </a:pPr>
              <a:t>‹#›</a:t>
            </a:fld>
            <a:endParaRPr lang="it-IT"/>
          </a:p>
        </p:txBody>
      </p:sp>
    </p:spTree>
    <p:extLst>
      <p:ext uri="{BB962C8B-B14F-4D97-AF65-F5344CB8AC3E}">
        <p14:creationId xmlns:p14="http://schemas.microsoft.com/office/powerpoint/2010/main" val="6100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8E17218-473C-4199-B194-F835013BEB55}" type="datetimeFigureOut">
              <a:rPr lang="it-IT" smtClean="0"/>
              <a:pPr>
                <a:defRPr/>
              </a:pPr>
              <a:t>22/12/2020</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4ECDE00-6288-4873-AE4A-4FFF9E2010CB}" type="slidenum">
              <a:rPr lang="it-IT" smtClean="0"/>
              <a:pPr>
                <a:defRPr/>
              </a:pPr>
              <a:t>‹#›</a:t>
            </a:fld>
            <a:endParaRPr lang="it-IT"/>
          </a:p>
        </p:txBody>
      </p:sp>
    </p:spTree>
    <p:extLst>
      <p:ext uri="{BB962C8B-B14F-4D97-AF65-F5344CB8AC3E}">
        <p14:creationId xmlns:p14="http://schemas.microsoft.com/office/powerpoint/2010/main" val="3715369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hop.hak5.org/" TargetMode="External"/><Relationship Id="rId2" Type="http://schemas.openxmlformats.org/officeDocument/2006/relationships/hyperlink" Target="https://www.wifipineapple.com/"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technet.microsoft.com/en-us/library/cc512606.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ophcrack.sourceforge.net/tables.ph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www.akkadia.org/drepper/SHA-crypt.tx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cwe.mitre.org/top25/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natmchugh.blogspot.it/2015/02/create-your-own-md5-collision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en.wikipedia.org/wiki/JBos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en.wikipedia.org/wiki/Cleartext" TargetMode="External"/><Relationship Id="rId4" Type="http://schemas.openxmlformats.org/officeDocument/2006/relationships/hyperlink" Target="http://en.wikipedia.org/wiki/Digest_access_authentication#cite_note-3"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github.com/symeapp/srp-client"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hyperlink" Target="https://www.cloudcracker.com/" TargetMode="External"/><Relationship Id="rId2" Type="http://schemas.openxmlformats.org/officeDocument/2006/relationships/hyperlink" Target="http://blog.rastating.com/cracking-pptp-ms-chapv2-with-chapcrack-cloudcracker/"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hyperlink" Target="https://tejas619.github.io/2017/07/07/OAuth-vs-SA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keylogger.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2051">
            <a:extLst>
              <a:ext uri="{FF2B5EF4-FFF2-40B4-BE49-F238E27FC236}">
                <a16:creationId xmlns:a16="http://schemas.microsoft.com/office/drawing/2014/main" id="{8ABDA4CA-E26D-44B2-B872-60E9814AB56F}"/>
              </a:ext>
            </a:extLst>
          </p:cNvPr>
          <p:cNvPicPr>
            <a:picLocks noChangeAspect="1"/>
          </p:cNvPicPr>
          <p:nvPr/>
        </p:nvPicPr>
        <p:blipFill rotWithShape="1">
          <a:blip r:embed="rId3"/>
          <a:srcRect r="7666"/>
          <a:stretch/>
        </p:blipFill>
        <p:spPr>
          <a:xfrm>
            <a:off x="20" y="10"/>
            <a:ext cx="9143980" cy="6857990"/>
          </a:xfrm>
          <a:prstGeom prst="rect">
            <a:avLst/>
          </a:prstGeom>
        </p:spPr>
      </p:pic>
      <p:sp>
        <p:nvSpPr>
          <p:cNvPr id="74" name="Rectangle 73">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7" y="-10136"/>
            <a:ext cx="4592270" cy="9144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0" name="Titolo 1"/>
          <p:cNvSpPr>
            <a:spLocks noGrp="1"/>
          </p:cNvSpPr>
          <p:nvPr>
            <p:ph type="ctrTitle"/>
          </p:nvPr>
        </p:nvSpPr>
        <p:spPr>
          <a:xfrm>
            <a:off x="303414" y="3091928"/>
            <a:ext cx="8301034" cy="2387600"/>
          </a:xfrm>
        </p:spPr>
        <p:txBody>
          <a:bodyPr>
            <a:normAutofit/>
          </a:bodyPr>
          <a:lstStyle/>
          <a:p>
            <a:pPr algn="l" eaLnBrk="1" hangingPunct="1">
              <a:lnSpc>
                <a:spcPct val="90000"/>
              </a:lnSpc>
            </a:pPr>
            <a:r>
              <a:rPr lang="it-IT" sz="4000" dirty="0"/>
              <a:t>Identity management </a:t>
            </a:r>
            <a:br>
              <a:rPr lang="it-IT" sz="4000" dirty="0"/>
            </a:br>
            <a:r>
              <a:rPr lang="it-IT" sz="4000" dirty="0"/>
              <a:t>&amp;</a:t>
            </a:r>
            <a:br>
              <a:rPr lang="it-IT" sz="4000" dirty="0"/>
            </a:br>
            <a:r>
              <a:rPr lang="it-IT" sz="4000" dirty="0"/>
              <a:t>Password – </a:t>
            </a:r>
            <a:r>
              <a:rPr lang="it-IT" sz="4000" dirty="0" err="1"/>
              <a:t>based</a:t>
            </a:r>
            <a:r>
              <a:rPr lang="it-IT" sz="4000" dirty="0"/>
              <a:t> authentication</a:t>
            </a:r>
          </a:p>
        </p:txBody>
      </p:sp>
      <p:sp>
        <p:nvSpPr>
          <p:cNvPr id="76" name="Rectangle: Rounded Corners 75">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Other</a:t>
            </a:r>
            <a:r>
              <a:rPr lang="it-IT" dirty="0"/>
              <a:t> </a:t>
            </a:r>
            <a:r>
              <a:rPr lang="it-IT" dirty="0" err="1"/>
              <a:t>stealing</a:t>
            </a:r>
            <a:r>
              <a:rPr lang="it-IT" dirty="0"/>
              <a:t> </a:t>
            </a:r>
            <a:r>
              <a:rPr lang="it-IT" dirty="0" err="1"/>
              <a:t>channels</a:t>
            </a:r>
            <a:endParaRPr lang="it-IT" dirty="0"/>
          </a:p>
        </p:txBody>
      </p:sp>
      <p:sp>
        <p:nvSpPr>
          <p:cNvPr id="3" name="Segnaposto contenuto 2"/>
          <p:cNvSpPr>
            <a:spLocks noGrp="1"/>
          </p:cNvSpPr>
          <p:nvPr>
            <p:ph idx="1"/>
          </p:nvPr>
        </p:nvSpPr>
        <p:spPr>
          <a:xfrm>
            <a:off x="304800" y="1554162"/>
            <a:ext cx="8686800" cy="4899174"/>
          </a:xfrm>
        </p:spPr>
        <p:txBody>
          <a:bodyPr>
            <a:normAutofit fontScale="85000" lnSpcReduction="10000"/>
          </a:bodyPr>
          <a:lstStyle/>
          <a:p>
            <a:r>
              <a:rPr lang="it-IT" dirty="0" err="1"/>
              <a:t>Phishing</a:t>
            </a:r>
            <a:r>
              <a:rPr lang="it-IT" dirty="0"/>
              <a:t>, </a:t>
            </a:r>
            <a:r>
              <a:rPr lang="it-IT" dirty="0" err="1"/>
              <a:t>especially</a:t>
            </a:r>
            <a:r>
              <a:rPr lang="it-IT" dirty="0"/>
              <a:t> </a:t>
            </a:r>
          </a:p>
          <a:p>
            <a:pPr lvl="1"/>
            <a:r>
              <a:rPr lang="it-IT" dirty="0"/>
              <a:t>SPEAR PHISHING</a:t>
            </a:r>
          </a:p>
          <a:p>
            <a:pPr lvl="1"/>
            <a:r>
              <a:rPr lang="it-IT" dirty="0"/>
              <a:t>Clone </a:t>
            </a:r>
            <a:r>
              <a:rPr lang="it-IT" dirty="0" err="1"/>
              <a:t>Phishing</a:t>
            </a:r>
            <a:endParaRPr lang="it-IT" dirty="0"/>
          </a:p>
          <a:p>
            <a:r>
              <a:rPr lang="it-IT" dirty="0">
                <a:hlinkClick r:id="rId2"/>
              </a:rPr>
              <a:t>Rogue </a:t>
            </a:r>
            <a:r>
              <a:rPr lang="it-IT" dirty="0" err="1">
                <a:hlinkClick r:id="rId2"/>
              </a:rPr>
              <a:t>APs</a:t>
            </a:r>
            <a:r>
              <a:rPr lang="it-IT" dirty="0"/>
              <a:t>, </a:t>
            </a:r>
            <a:r>
              <a:rPr lang="it-IT" dirty="0">
                <a:hlinkClick r:id="rId3"/>
              </a:rPr>
              <a:t>Bad USB </a:t>
            </a:r>
            <a:r>
              <a:rPr lang="it-IT" dirty="0" err="1">
                <a:hlinkClick r:id="rId3"/>
              </a:rPr>
              <a:t>pens</a:t>
            </a:r>
            <a:r>
              <a:rPr lang="it-IT" dirty="0"/>
              <a:t>…</a:t>
            </a:r>
          </a:p>
          <a:p>
            <a:endParaRPr lang="it-IT" dirty="0"/>
          </a:p>
          <a:p>
            <a:pPr marL="0" indent="0">
              <a:buNone/>
            </a:pPr>
            <a:endParaRPr lang="it-IT" dirty="0"/>
          </a:p>
          <a:p>
            <a:endParaRPr lang="it-IT" dirty="0"/>
          </a:p>
          <a:p>
            <a:endParaRPr lang="it-IT" dirty="0"/>
          </a:p>
          <a:p>
            <a:endParaRPr lang="it-IT" dirty="0"/>
          </a:p>
          <a:p>
            <a:endParaRPr lang="it-IT" dirty="0"/>
          </a:p>
          <a:p>
            <a:r>
              <a:rPr lang="it-IT" dirty="0" err="1"/>
              <a:t>Physical</a:t>
            </a:r>
            <a:r>
              <a:rPr lang="it-IT" dirty="0"/>
              <a:t> </a:t>
            </a:r>
            <a:r>
              <a:rPr lang="it-IT" dirty="0" err="1"/>
              <a:t>intrusions</a:t>
            </a:r>
            <a:endParaRPr lang="it-IT" dirty="0"/>
          </a:p>
          <a:p>
            <a:pPr lvl="1"/>
            <a:endParaRPr lang="it-IT" dirty="0"/>
          </a:p>
          <a:p>
            <a:endParaRPr lang="it-IT" dirty="0"/>
          </a:p>
        </p:txBody>
      </p:sp>
      <p:grpSp>
        <p:nvGrpSpPr>
          <p:cNvPr id="11" name="Gruppo 10"/>
          <p:cNvGrpSpPr/>
          <p:nvPr/>
        </p:nvGrpSpPr>
        <p:grpSpPr>
          <a:xfrm>
            <a:off x="4572000" y="3344947"/>
            <a:ext cx="4230941" cy="2244293"/>
            <a:chOff x="8693987" y="3185675"/>
            <a:chExt cx="4230941" cy="2244293"/>
          </a:xfrm>
        </p:grpSpPr>
        <p:pic>
          <p:nvPicPr>
            <p:cNvPr id="4100" name="Picture 4" descr="http://cdn.shopify.com/s/files/1/0068/2142/products/1_1024x1024.jpg?v=138168788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4991" y="3284984"/>
              <a:ext cx="3819937" cy="2144984"/>
            </a:xfrm>
            <a:prstGeom prst="rect">
              <a:avLst/>
            </a:prstGeom>
            <a:noFill/>
            <a:ln>
              <a:solidFill>
                <a:schemeClr val="bg2">
                  <a:lumMod val="10000"/>
                </a:schemeClr>
              </a:solidFill>
            </a:ln>
            <a:extLst>
              <a:ext uri="{909E8E84-426E-40DD-AFC4-6F175D3DCCD1}">
                <a14:hiddenFill xmlns:a14="http://schemas.microsoft.com/office/drawing/2010/main">
                  <a:solidFill>
                    <a:srgbClr val="FFFFFF"/>
                  </a:solidFill>
                </a14:hiddenFill>
              </a:ext>
            </a:extLst>
          </p:spPr>
        </p:pic>
        <p:sp>
          <p:nvSpPr>
            <p:cNvPr id="12" name="Pentagono 11"/>
            <p:cNvSpPr/>
            <p:nvPr/>
          </p:nvSpPr>
          <p:spPr>
            <a:xfrm rot="1638918">
              <a:off x="8693987" y="3185675"/>
              <a:ext cx="1061058" cy="6480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€99.99</a:t>
              </a:r>
            </a:p>
          </p:txBody>
        </p:sp>
      </p:grpSp>
      <p:grpSp>
        <p:nvGrpSpPr>
          <p:cNvPr id="8" name="Gruppo 7"/>
          <p:cNvGrpSpPr/>
          <p:nvPr/>
        </p:nvGrpSpPr>
        <p:grpSpPr>
          <a:xfrm>
            <a:off x="323528" y="3356992"/>
            <a:ext cx="4197423" cy="2391318"/>
            <a:chOff x="193757" y="4182189"/>
            <a:chExt cx="4197423" cy="2391318"/>
          </a:xfrm>
        </p:grpSpPr>
        <p:pic>
          <p:nvPicPr>
            <p:cNvPr id="4098" name="Picture 2" descr="http://cdn.shopify.com/s/files/1/0068/2142/products/4_35611eac-0b76-4cdb-a716-b37665b26bd9_1024x1024.jpg?v=1415666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30" y="4635715"/>
              <a:ext cx="3989150" cy="1937792"/>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o 12"/>
            <p:cNvSpPr/>
            <p:nvPr/>
          </p:nvSpPr>
          <p:spPr>
            <a:xfrm rot="2148267">
              <a:off x="193757" y="4182189"/>
              <a:ext cx="1061058" cy="6480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€39.99</a:t>
              </a:r>
            </a:p>
          </p:txBody>
        </p:sp>
      </p:grpSp>
    </p:spTree>
    <p:extLst>
      <p:ext uri="{BB962C8B-B14F-4D97-AF65-F5344CB8AC3E}">
        <p14:creationId xmlns:p14="http://schemas.microsoft.com/office/powerpoint/2010/main" val="411238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251520" y="1575193"/>
            <a:ext cx="6203424" cy="1325563"/>
          </a:xfrm>
        </p:spPr>
        <p:txBody>
          <a:bodyPr>
            <a:normAutofit/>
          </a:bodyPr>
          <a:lstStyle/>
          <a:p>
            <a:pPr algn="l">
              <a:lnSpc>
                <a:spcPct val="90000"/>
              </a:lnSpc>
            </a:pPr>
            <a:r>
              <a:rPr lang="it-IT" sz="3100" dirty="0" err="1"/>
              <a:t>Mitigations</a:t>
            </a:r>
            <a:r>
              <a:rPr lang="it-IT" sz="3100" dirty="0"/>
              <a:t>: </a:t>
            </a:r>
            <a:br>
              <a:rPr lang="it-IT" sz="3100" dirty="0"/>
            </a:br>
            <a:r>
              <a:rPr lang="it-IT" sz="3100" dirty="0"/>
              <a:t>Multi-</a:t>
            </a:r>
            <a:r>
              <a:rPr lang="it-IT" sz="3100" dirty="0" err="1"/>
              <a:t>Factor</a:t>
            </a:r>
            <a:r>
              <a:rPr lang="it-IT" sz="3100" dirty="0"/>
              <a:t> AUTH</a:t>
            </a:r>
          </a:p>
        </p:txBody>
      </p:sp>
      <p:sp>
        <p:nvSpPr>
          <p:cNvPr id="3" name="Segnaposto contenuto 2"/>
          <p:cNvSpPr>
            <a:spLocks noGrp="1"/>
          </p:cNvSpPr>
          <p:nvPr>
            <p:ph idx="1"/>
          </p:nvPr>
        </p:nvSpPr>
        <p:spPr>
          <a:xfrm>
            <a:off x="460142" y="2871982"/>
            <a:ext cx="4471898" cy="3509346"/>
          </a:xfrm>
        </p:spPr>
        <p:txBody>
          <a:bodyPr anchor="t">
            <a:normAutofit/>
          </a:bodyPr>
          <a:lstStyle/>
          <a:p>
            <a:pPr>
              <a:lnSpc>
                <a:spcPct val="90000"/>
              </a:lnSpc>
            </a:pPr>
            <a:r>
              <a:rPr lang="it-IT" sz="1800" dirty="0"/>
              <a:t>Use multiple authentication </a:t>
            </a:r>
            <a:r>
              <a:rPr lang="it-IT" sz="1800" dirty="0" err="1"/>
              <a:t>means</a:t>
            </a:r>
            <a:r>
              <a:rPr lang="it-IT" sz="1800" dirty="0"/>
              <a:t> </a:t>
            </a:r>
            <a:r>
              <a:rPr lang="it-IT" sz="1800" dirty="0" err="1"/>
              <a:t>at</a:t>
            </a:r>
            <a:r>
              <a:rPr lang="it-IT" sz="1800" dirty="0"/>
              <a:t> once:</a:t>
            </a:r>
          </a:p>
          <a:p>
            <a:pPr lvl="1">
              <a:lnSpc>
                <a:spcPct val="90000"/>
              </a:lnSpc>
            </a:pPr>
            <a:r>
              <a:rPr lang="it-IT" sz="1800" dirty="0"/>
              <a:t>Password </a:t>
            </a:r>
          </a:p>
          <a:p>
            <a:pPr lvl="1">
              <a:lnSpc>
                <a:spcPct val="90000"/>
              </a:lnSpc>
            </a:pPr>
            <a:r>
              <a:rPr lang="it-IT" sz="1800" dirty="0"/>
              <a:t>OTP</a:t>
            </a:r>
          </a:p>
          <a:p>
            <a:pPr lvl="2">
              <a:lnSpc>
                <a:spcPct val="90000"/>
              </a:lnSpc>
            </a:pPr>
            <a:r>
              <a:rPr lang="it-IT" sz="1800" dirty="0"/>
              <a:t>Sent via mobile</a:t>
            </a:r>
          </a:p>
          <a:p>
            <a:pPr lvl="2">
              <a:lnSpc>
                <a:spcPct val="90000"/>
              </a:lnSpc>
            </a:pPr>
            <a:r>
              <a:rPr lang="it-IT" sz="1800" dirty="0" err="1"/>
              <a:t>Generated</a:t>
            </a:r>
            <a:r>
              <a:rPr lang="it-IT" sz="1800" dirty="0"/>
              <a:t> with a OTP device</a:t>
            </a:r>
          </a:p>
          <a:p>
            <a:pPr lvl="1">
              <a:lnSpc>
                <a:spcPct val="90000"/>
              </a:lnSpc>
            </a:pPr>
            <a:r>
              <a:rPr lang="it-IT" sz="1800" dirty="0"/>
              <a:t>PKCS #11 device, U2F or </a:t>
            </a:r>
            <a:r>
              <a:rPr lang="it-IT" sz="1800" dirty="0" err="1"/>
              <a:t>other</a:t>
            </a:r>
            <a:endParaRPr lang="it-IT" sz="1800" dirty="0"/>
          </a:p>
          <a:p>
            <a:pPr lvl="1">
              <a:lnSpc>
                <a:spcPct val="90000"/>
              </a:lnSpc>
            </a:pPr>
            <a:endParaRPr lang="it-IT" sz="1800" dirty="0"/>
          </a:p>
          <a:p>
            <a:pPr lvl="1">
              <a:lnSpc>
                <a:spcPct val="90000"/>
              </a:lnSpc>
            </a:pPr>
            <a:r>
              <a:rPr lang="it-IT" sz="1800" dirty="0" err="1"/>
              <a:t>Pros</a:t>
            </a:r>
            <a:r>
              <a:rPr lang="it-IT" sz="1800" dirty="0"/>
              <a:t>: mitigate </a:t>
            </a:r>
            <a:r>
              <a:rPr lang="it-IT" sz="1800" dirty="0" err="1"/>
              <a:t>many</a:t>
            </a:r>
            <a:r>
              <a:rPr lang="it-IT" sz="1800" dirty="0"/>
              <a:t> </a:t>
            </a:r>
            <a:r>
              <a:rPr lang="it-IT" sz="1800" dirty="0" err="1"/>
              <a:t>stealing</a:t>
            </a:r>
            <a:r>
              <a:rPr lang="it-IT" sz="1800" dirty="0"/>
              <a:t> </a:t>
            </a:r>
            <a:r>
              <a:rPr lang="it-IT" sz="1800" dirty="0" err="1"/>
              <a:t>attacks</a:t>
            </a:r>
            <a:endParaRPr lang="it-IT" sz="1800" dirty="0"/>
          </a:p>
          <a:p>
            <a:pPr lvl="1">
              <a:lnSpc>
                <a:spcPct val="90000"/>
              </a:lnSpc>
            </a:pPr>
            <a:r>
              <a:rPr lang="it-IT" sz="1800" dirty="0"/>
              <a:t>Cons: </a:t>
            </a:r>
            <a:r>
              <a:rPr lang="it-IT" sz="1800" dirty="0" err="1"/>
              <a:t>might</a:t>
            </a:r>
            <a:r>
              <a:rPr lang="it-IT" sz="1800" dirty="0"/>
              <a:t> be </a:t>
            </a:r>
            <a:r>
              <a:rPr lang="it-IT" sz="1800" dirty="0" err="1"/>
              <a:t>cumbersome</a:t>
            </a:r>
            <a:r>
              <a:rPr lang="it-IT" sz="1800" dirty="0"/>
              <a:t> for the user</a:t>
            </a:r>
          </a:p>
        </p:txBody>
      </p:sp>
      <p:sp>
        <p:nvSpPr>
          <p:cNvPr id="135" name="Freeform: Shape 134">
            <a:extLst>
              <a:ext uri="{FF2B5EF4-FFF2-40B4-BE49-F238E27FC236}">
                <a16:creationId xmlns:a16="http://schemas.microsoft.com/office/drawing/2014/main" id="{A86541C6-61B1-4DAA-B57A-EAF3F24F04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9982" y="1"/>
            <a:ext cx="4866342" cy="3036711"/>
          </a:xfrm>
          <a:custGeom>
            <a:avLst/>
            <a:gdLst>
              <a:gd name="connsiteX0" fmla="*/ 0 w 6488456"/>
              <a:gd name="connsiteY0" fmla="*/ 0 h 3036711"/>
              <a:gd name="connsiteX1" fmla="*/ 6488456 w 6488456"/>
              <a:gd name="connsiteY1" fmla="*/ 0 h 3036711"/>
              <a:gd name="connsiteX2" fmla="*/ 6482686 w 6488456"/>
              <a:gd name="connsiteY2" fmla="*/ 114279 h 3036711"/>
              <a:gd name="connsiteX3" fmla="*/ 3244228 w 6488456"/>
              <a:gd name="connsiteY3" fmla="*/ 3036711 h 3036711"/>
              <a:gd name="connsiteX4" fmla="*/ 5771 w 6488456"/>
              <a:gd name="connsiteY4" fmla="*/ 114279 h 30367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88456" h="3036711">
                <a:moveTo>
                  <a:pt x="0" y="0"/>
                </a:moveTo>
                <a:lnTo>
                  <a:pt x="6488456" y="0"/>
                </a:lnTo>
                <a:lnTo>
                  <a:pt x="6482686" y="114279"/>
                </a:lnTo>
                <a:cubicBezTo>
                  <a:pt x="6315984" y="1755766"/>
                  <a:pt x="4929697" y="3036711"/>
                  <a:pt x="3244228" y="3036711"/>
                </a:cubicBezTo>
                <a:cubicBezTo>
                  <a:pt x="1558760" y="3036711"/>
                  <a:pt x="172473" y="1755766"/>
                  <a:pt x="5771" y="114279"/>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0" name="Picture 2" descr="Putting a lock on your lock with two-factor authentication – AccessPay">
            <a:extLst>
              <a:ext uri="{FF2B5EF4-FFF2-40B4-BE49-F238E27FC236}">
                <a16:creationId xmlns:a16="http://schemas.microsoft.com/office/drawing/2014/main" id="{CF9F1549-86BE-4AEB-ABCA-E5038C2FAF1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0655" b="-2"/>
          <a:stretch/>
        </p:blipFill>
        <p:spPr bwMode="auto">
          <a:xfrm>
            <a:off x="3857208" y="3"/>
            <a:ext cx="4551888" cy="2839783"/>
          </a:xfrm>
          <a:custGeom>
            <a:avLst/>
            <a:gdLst/>
            <a:ahLst/>
            <a:cxnLst/>
            <a:rect l="l" t="t" r="r" b="b"/>
            <a:pathLst>
              <a:path w="6069184" h="2839783">
                <a:moveTo>
                  <a:pt x="0" y="0"/>
                </a:moveTo>
                <a:lnTo>
                  <a:pt x="6069184" y="0"/>
                </a:lnTo>
                <a:lnTo>
                  <a:pt x="6063823" y="106160"/>
                </a:lnTo>
                <a:cubicBezTo>
                  <a:pt x="5907891" y="1641596"/>
                  <a:pt x="4611168" y="2839783"/>
                  <a:pt x="3034592" y="2839783"/>
                </a:cubicBezTo>
                <a:cubicBezTo>
                  <a:pt x="1458016" y="2839783"/>
                  <a:pt x="161292" y="1641596"/>
                  <a:pt x="5360" y="106160"/>
                </a:cubicBezTo>
                <a:close/>
              </a:path>
            </a:pathLst>
          </a:custGeom>
          <a:noFill/>
          <a:extLst>
            <a:ext uri="{909E8E84-426E-40DD-AFC4-6F175D3DCCD1}">
              <a14:hiddenFill xmlns:a14="http://schemas.microsoft.com/office/drawing/2010/main">
                <a:solidFill>
                  <a:srgbClr val="FFFFFF"/>
                </a:solidFill>
              </a14:hiddenFill>
            </a:ext>
          </a:extLst>
        </p:spPr>
      </p:pic>
      <p:sp>
        <p:nvSpPr>
          <p:cNvPr id="137" name="Freeform: Shape 136">
            <a:extLst>
              <a:ext uri="{FF2B5EF4-FFF2-40B4-BE49-F238E27FC236}">
                <a16:creationId xmlns:a16="http://schemas.microsoft.com/office/drawing/2014/main" id="{71750011-2006-46BB-AFDE-C6E461752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245491" y="2900758"/>
            <a:ext cx="3898509" cy="3957242"/>
          </a:xfrm>
          <a:custGeom>
            <a:avLst/>
            <a:gdLst>
              <a:gd name="connsiteX0" fmla="*/ 1942747 w 5198011"/>
              <a:gd name="connsiteY0" fmla="*/ 0 h 3957242"/>
              <a:gd name="connsiteX1" fmla="*/ 5198011 w 5198011"/>
              <a:gd name="connsiteY1" fmla="*/ 3255264 h 3957242"/>
              <a:gd name="connsiteX2" fmla="*/ 5131876 w 5198011"/>
              <a:gd name="connsiteY2" fmla="*/ 3911314 h 3957242"/>
              <a:gd name="connsiteX3" fmla="*/ 5120066 w 5198011"/>
              <a:gd name="connsiteY3" fmla="*/ 3957242 h 3957242"/>
              <a:gd name="connsiteX4" fmla="*/ 0 w 5198011"/>
              <a:gd name="connsiteY4" fmla="*/ 3957242 h 3957242"/>
              <a:gd name="connsiteX5" fmla="*/ 0 w 5198011"/>
              <a:gd name="connsiteY5" fmla="*/ 647700 h 3957242"/>
              <a:gd name="connsiteX6" fmla="*/ 122698 w 5198011"/>
              <a:gd name="connsiteY6" fmla="*/ 555948 h 3957242"/>
              <a:gd name="connsiteX7" fmla="*/ 1942747 w 5198011"/>
              <a:gd name="connsiteY7" fmla="*/ 0 h 3957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8011" h="3957242">
                <a:moveTo>
                  <a:pt x="1942747" y="0"/>
                </a:moveTo>
                <a:cubicBezTo>
                  <a:pt x="3740580" y="0"/>
                  <a:pt x="5198011" y="1457431"/>
                  <a:pt x="5198011" y="3255264"/>
                </a:cubicBezTo>
                <a:cubicBezTo>
                  <a:pt x="5198011" y="3479993"/>
                  <a:pt x="5175239" y="3699404"/>
                  <a:pt x="5131876" y="3911314"/>
                </a:cubicBezTo>
                <a:lnTo>
                  <a:pt x="5120066" y="3957242"/>
                </a:lnTo>
                <a:lnTo>
                  <a:pt x="0" y="3957242"/>
                </a:lnTo>
                <a:lnTo>
                  <a:pt x="0" y="647700"/>
                </a:lnTo>
                <a:lnTo>
                  <a:pt x="122698" y="555948"/>
                </a:lnTo>
                <a:cubicBezTo>
                  <a:pt x="642241" y="204951"/>
                  <a:pt x="1268560" y="0"/>
                  <a:pt x="1942747"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http://img8.custompublish.com/getfile.php/850718.1428.xuywvytcfd/OTP+C100.jpg"/>
          <p:cNvPicPr>
            <a:picLocks noChangeAspect="1" noChangeArrowheads="1"/>
          </p:cNvPicPr>
          <p:nvPr/>
        </p:nvPicPr>
        <p:blipFill rotWithShape="1">
          <a:blip r:embed="rId3">
            <a:extLst>
              <a:ext uri="{28A0092B-C50C-407E-A947-70E740481C1C}">
                <a14:useLocalDpi xmlns:a14="http://schemas.microsoft.com/office/drawing/2010/main" val="0"/>
              </a:ext>
            </a:extLst>
          </a:blip>
          <a:srcRect l="7906" r="18535" b="-2"/>
          <a:stretch/>
        </p:blipFill>
        <p:spPr bwMode="auto">
          <a:xfrm>
            <a:off x="5392940" y="3124784"/>
            <a:ext cx="3751061" cy="3733214"/>
          </a:xfrm>
          <a:custGeom>
            <a:avLst/>
            <a:gdLst/>
            <a:ahLst/>
            <a:cxnLst/>
            <a:rect l="l" t="t" r="r" b="b"/>
            <a:pathLst>
              <a:path w="5001415" h="3733214">
                <a:moveTo>
                  <a:pt x="3044952" y="0"/>
                </a:moveTo>
                <a:cubicBezTo>
                  <a:pt x="3780687" y="0"/>
                  <a:pt x="4455477" y="260939"/>
                  <a:pt x="4981824" y="695319"/>
                </a:cubicBezTo>
                <a:lnTo>
                  <a:pt x="5001415" y="713124"/>
                </a:lnTo>
                <a:lnTo>
                  <a:pt x="5001415" y="3733214"/>
                </a:lnTo>
                <a:lnTo>
                  <a:pt x="81043" y="3733214"/>
                </a:lnTo>
                <a:lnTo>
                  <a:pt x="61862" y="3658617"/>
                </a:lnTo>
                <a:cubicBezTo>
                  <a:pt x="21301" y="3460397"/>
                  <a:pt x="0" y="3255162"/>
                  <a:pt x="0" y="3044952"/>
                </a:cubicBezTo>
                <a:cubicBezTo>
                  <a:pt x="0" y="1363271"/>
                  <a:pt x="1363271" y="0"/>
                  <a:pt x="3044952"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680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 </a:t>
            </a:r>
            <a:r>
              <a:rPr lang="it-IT" dirty="0" err="1"/>
              <a:t>choice</a:t>
            </a:r>
            <a:endParaRPr lang="it-IT" dirty="0"/>
          </a:p>
        </p:txBody>
      </p:sp>
      <p:sp>
        <p:nvSpPr>
          <p:cNvPr id="3" name="Segnaposto contenuto 2"/>
          <p:cNvSpPr>
            <a:spLocks noGrp="1"/>
          </p:cNvSpPr>
          <p:nvPr>
            <p:ph idx="1"/>
          </p:nvPr>
        </p:nvSpPr>
        <p:spPr/>
        <p:txBody>
          <a:bodyPr>
            <a:normAutofit fontScale="92500" lnSpcReduction="20000"/>
          </a:bodyPr>
          <a:lstStyle/>
          <a:p>
            <a:r>
              <a:rPr lang="it-IT" dirty="0"/>
              <a:t>Short or long?</a:t>
            </a:r>
          </a:p>
          <a:p>
            <a:pPr lvl="1"/>
            <a:r>
              <a:rPr lang="it-IT" dirty="0"/>
              <a:t>Long, </a:t>
            </a:r>
            <a:r>
              <a:rPr lang="it-IT" dirty="0" err="1"/>
              <a:t>but</a:t>
            </a:r>
            <a:r>
              <a:rPr lang="it-IT" dirty="0"/>
              <a:t> </a:t>
            </a:r>
            <a:r>
              <a:rPr lang="it-IT" dirty="0" err="1"/>
              <a:t>recall</a:t>
            </a:r>
            <a:r>
              <a:rPr lang="it-IT" dirty="0"/>
              <a:t> </a:t>
            </a:r>
            <a:r>
              <a:rPr lang="it-IT" dirty="0" err="1"/>
              <a:t>that</a:t>
            </a:r>
            <a:r>
              <a:rPr lang="it-IT" dirty="0"/>
              <a:t> a </a:t>
            </a:r>
            <a:r>
              <a:rPr lang="it-IT" dirty="0" err="1"/>
              <a:t>keylogger</a:t>
            </a:r>
            <a:r>
              <a:rPr lang="it-IT" dirty="0"/>
              <a:t> do </a:t>
            </a:r>
            <a:r>
              <a:rPr lang="it-IT" dirty="0" err="1"/>
              <a:t>not</a:t>
            </a:r>
            <a:r>
              <a:rPr lang="it-IT" dirty="0"/>
              <a:t> care </a:t>
            </a:r>
            <a:r>
              <a:rPr lang="it-IT" dirty="0" err="1"/>
              <a:t>about</a:t>
            </a:r>
            <a:r>
              <a:rPr lang="it-IT" dirty="0"/>
              <a:t> </a:t>
            </a:r>
            <a:r>
              <a:rPr lang="it-IT" dirty="0" err="1"/>
              <a:t>your</a:t>
            </a:r>
            <a:r>
              <a:rPr lang="it-IT" dirty="0"/>
              <a:t> password </a:t>
            </a:r>
            <a:r>
              <a:rPr lang="it-IT" dirty="0" err="1"/>
              <a:t>length</a:t>
            </a:r>
            <a:r>
              <a:rPr lang="it-IT" dirty="0"/>
              <a:t>!!</a:t>
            </a:r>
          </a:p>
          <a:p>
            <a:r>
              <a:rPr lang="it-IT" dirty="0"/>
              <a:t>Common or </a:t>
            </a:r>
            <a:r>
              <a:rPr lang="it-IT" dirty="0" err="1"/>
              <a:t>uncommon</a:t>
            </a:r>
            <a:r>
              <a:rPr lang="it-IT" dirty="0"/>
              <a:t>?  </a:t>
            </a:r>
          </a:p>
          <a:p>
            <a:r>
              <a:rPr lang="it-IT" dirty="0"/>
              <a:t>Multiple </a:t>
            </a:r>
            <a:r>
              <a:rPr lang="it-IT" dirty="0" err="1"/>
              <a:t>passwords</a:t>
            </a:r>
            <a:r>
              <a:rPr lang="it-IT" dirty="0"/>
              <a:t> or just </a:t>
            </a:r>
            <a:r>
              <a:rPr lang="it-IT" dirty="0" err="1"/>
              <a:t>one</a:t>
            </a:r>
            <a:r>
              <a:rPr lang="it-IT" dirty="0"/>
              <a:t>?</a:t>
            </a:r>
          </a:p>
          <a:p>
            <a:r>
              <a:rPr lang="it-IT" dirty="0" err="1"/>
              <a:t>Should</a:t>
            </a:r>
            <a:r>
              <a:rPr lang="it-IT" dirty="0"/>
              <a:t> a password be </a:t>
            </a:r>
            <a:r>
              <a:rPr lang="it-IT" dirty="0" err="1"/>
              <a:t>changed</a:t>
            </a:r>
            <a:r>
              <a:rPr lang="it-IT" dirty="0"/>
              <a:t> </a:t>
            </a:r>
            <a:r>
              <a:rPr lang="it-IT" dirty="0" err="1"/>
              <a:t>often</a:t>
            </a:r>
            <a:r>
              <a:rPr lang="it-IT" dirty="0"/>
              <a:t>?</a:t>
            </a:r>
          </a:p>
          <a:p>
            <a:r>
              <a:rPr lang="it-IT" dirty="0" err="1"/>
              <a:t>Should</a:t>
            </a:r>
            <a:r>
              <a:rPr lang="it-IT" dirty="0"/>
              <a:t> the server provider </a:t>
            </a:r>
            <a:r>
              <a:rPr lang="it-IT" dirty="0" err="1"/>
              <a:t>enforce</a:t>
            </a:r>
            <a:r>
              <a:rPr lang="it-IT" dirty="0"/>
              <a:t> a password format and a password </a:t>
            </a:r>
            <a:r>
              <a:rPr lang="it-IT" dirty="0" err="1"/>
              <a:t>expiry</a:t>
            </a:r>
            <a:r>
              <a:rPr lang="it-IT" dirty="0"/>
              <a:t> </a:t>
            </a:r>
            <a:r>
              <a:rPr lang="it-IT" dirty="0" err="1"/>
              <a:t>window</a:t>
            </a:r>
            <a:r>
              <a:rPr lang="it-IT" dirty="0"/>
              <a:t>?</a:t>
            </a:r>
          </a:p>
          <a:p>
            <a:r>
              <a:rPr lang="it-IT" dirty="0" err="1"/>
              <a:t>Is</a:t>
            </a:r>
            <a:r>
              <a:rPr lang="it-IT" dirty="0"/>
              <a:t> the ‘secret </a:t>
            </a:r>
            <a:r>
              <a:rPr lang="it-IT" dirty="0" err="1"/>
              <a:t>question</a:t>
            </a:r>
            <a:r>
              <a:rPr lang="it-IT" dirty="0"/>
              <a:t>’ a </a:t>
            </a:r>
            <a:r>
              <a:rPr lang="it-IT" dirty="0" err="1"/>
              <a:t>good</a:t>
            </a:r>
            <a:r>
              <a:rPr lang="it-IT" dirty="0"/>
              <a:t> password recovery </a:t>
            </a:r>
            <a:r>
              <a:rPr lang="it-IT" dirty="0" err="1"/>
              <a:t>mean</a:t>
            </a:r>
            <a:r>
              <a:rPr lang="it-IT" dirty="0"/>
              <a:t>?</a:t>
            </a:r>
          </a:p>
        </p:txBody>
      </p:sp>
    </p:spTree>
    <p:extLst>
      <p:ext uri="{BB962C8B-B14F-4D97-AF65-F5344CB8AC3E}">
        <p14:creationId xmlns:p14="http://schemas.microsoft.com/office/powerpoint/2010/main" val="2566307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p:txBody>
          <a:bodyPr/>
          <a:lstStyle/>
          <a:p>
            <a:pPr eaLnBrk="1" hangingPunct="1"/>
            <a:r>
              <a:rPr lang="en-US" b="1" dirty="0"/>
              <a:t>Password Storage</a:t>
            </a:r>
            <a:endParaRPr lang="it-IT" dirty="0"/>
          </a:p>
        </p:txBody>
      </p:sp>
      <p:sp>
        <p:nvSpPr>
          <p:cNvPr id="3" name="Segnaposto contenuto 2"/>
          <p:cNvSpPr>
            <a:spLocks noGrp="1"/>
          </p:cNvSpPr>
          <p:nvPr>
            <p:ph idx="1"/>
          </p:nvPr>
        </p:nvSpPr>
        <p:spPr/>
        <p:txBody>
          <a:bodyPr rtlCol="0">
            <a:normAutofit fontScale="92500" lnSpcReduction="10000"/>
          </a:bodyPr>
          <a:lstStyle/>
          <a:p>
            <a:pPr algn="just" eaLnBrk="1" fontAlgn="auto" hangingPunct="1">
              <a:spcAft>
                <a:spcPts val="0"/>
              </a:spcAft>
              <a:buFont typeface="Arial" pitchFamily="34" charset="0"/>
              <a:buChar char="•"/>
              <a:defRPr/>
            </a:pPr>
            <a:r>
              <a:rPr lang="en-US" sz="2800" dirty="0"/>
              <a:t>False myth: passwords do not need to be stored server-side in a reversible format</a:t>
            </a:r>
          </a:p>
          <a:p>
            <a:pPr algn="just" eaLnBrk="1" fontAlgn="auto" hangingPunct="1">
              <a:spcAft>
                <a:spcPts val="0"/>
              </a:spcAft>
              <a:buFont typeface="Arial" pitchFamily="34" charset="0"/>
              <a:buChar char="•"/>
              <a:defRPr/>
            </a:pPr>
            <a:r>
              <a:rPr lang="en-US" sz="2800" dirty="0"/>
              <a:t>Use a good “salted” hash instead</a:t>
            </a:r>
          </a:p>
          <a:p>
            <a:pPr algn="just" eaLnBrk="1" fontAlgn="auto" hangingPunct="1">
              <a:spcAft>
                <a:spcPts val="0"/>
              </a:spcAft>
              <a:buFont typeface="Arial" pitchFamily="34" charset="0"/>
              <a:buChar char="•"/>
              <a:defRPr/>
            </a:pPr>
            <a:r>
              <a:rPr lang="en-US" sz="2800" dirty="0"/>
              <a:t>Brute forcing speed can be mitigated by iterating hashing multiple times</a:t>
            </a:r>
          </a:p>
          <a:p>
            <a:pPr algn="just" eaLnBrk="1" fontAlgn="auto" hangingPunct="1">
              <a:spcAft>
                <a:spcPts val="0"/>
              </a:spcAft>
              <a:buFont typeface="Arial" pitchFamily="34" charset="0"/>
              <a:buChar char="•"/>
              <a:defRPr/>
            </a:pPr>
            <a:r>
              <a:rPr lang="en-US" sz="2800" dirty="0"/>
              <a:t>Note that users with same password will noticeably have the same hash in the password file</a:t>
            </a:r>
          </a:p>
          <a:p>
            <a:pPr algn="just" eaLnBrk="1" fontAlgn="auto" hangingPunct="1">
              <a:spcAft>
                <a:spcPts val="0"/>
              </a:spcAft>
              <a:buFont typeface="Arial" pitchFamily="34" charset="0"/>
              <a:buChar char="•"/>
              <a:defRPr/>
            </a:pPr>
            <a:r>
              <a:rPr lang="en-US" sz="2800" i="1" dirty="0"/>
              <a:t>Login done using directly the password hash as a credential is not good practice </a:t>
            </a:r>
          </a:p>
          <a:p>
            <a:pPr>
              <a:buFont typeface="Arial" pitchFamily="34" charset="0"/>
              <a:buChar char="•"/>
              <a:defRPr/>
            </a:pPr>
            <a:r>
              <a:rPr lang="en-US" sz="2800" i="1" dirty="0"/>
              <a:t>Windows password encryption: </a:t>
            </a:r>
            <a:r>
              <a:rPr lang="it-IT" sz="2400" dirty="0">
                <a:hlinkClick r:id="rId3"/>
              </a:rPr>
              <a:t>http://technet.microsoft.com/en-us/library/cc512606.aspx</a:t>
            </a:r>
            <a:endParaRPr lang="en-US" sz="2800" b="1" i="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p:txBody>
          <a:bodyPr/>
          <a:lstStyle/>
          <a:p>
            <a:pPr eaLnBrk="1" hangingPunct="1"/>
            <a:r>
              <a:rPr lang="en-US" b="1"/>
              <a:t>Password crackers</a:t>
            </a:r>
            <a:endParaRPr lang="it-IT" b="1"/>
          </a:p>
        </p:txBody>
      </p:sp>
      <p:sp>
        <p:nvSpPr>
          <p:cNvPr id="9219" name="Segnaposto contenuto 2"/>
          <p:cNvSpPr>
            <a:spLocks noGrp="1"/>
          </p:cNvSpPr>
          <p:nvPr>
            <p:ph idx="1"/>
          </p:nvPr>
        </p:nvSpPr>
        <p:spPr>
          <a:xfrm>
            <a:off x="457200" y="1600200"/>
            <a:ext cx="8229600" cy="4972050"/>
          </a:xfrm>
        </p:spPr>
        <p:txBody>
          <a:bodyPr/>
          <a:lstStyle/>
          <a:p>
            <a:pPr algn="just" eaLnBrk="1" hangingPunct="1"/>
            <a:endParaRPr lang="en-US" sz="2400" dirty="0"/>
          </a:p>
          <a:p>
            <a:pPr algn="just" eaLnBrk="1" hangingPunct="1"/>
            <a:r>
              <a:rPr lang="en-US" sz="2400" b="1" dirty="0"/>
              <a:t>Rainbow table crackers </a:t>
            </a:r>
            <a:r>
              <a:rPr lang="en-US" sz="2400" dirty="0"/>
              <a:t>(</a:t>
            </a:r>
            <a:r>
              <a:rPr lang="en-US" sz="2400" dirty="0" err="1"/>
              <a:t>Ophcrack</a:t>
            </a:r>
            <a:r>
              <a:rPr lang="en-US" sz="2400" dirty="0"/>
              <a:t>) use </a:t>
            </a:r>
            <a:r>
              <a:rPr lang="en-US" sz="2400" i="1" dirty="0"/>
              <a:t>space </a:t>
            </a:r>
          </a:p>
          <a:p>
            <a:pPr lvl="1" algn="just"/>
            <a:r>
              <a:rPr lang="it-IT" sz="2000" dirty="0">
                <a:hlinkClick r:id="rId3"/>
              </a:rPr>
              <a:t>http://ophcrack.sourceforge.net/tables.php</a:t>
            </a:r>
            <a:endParaRPr lang="it-IT" sz="2000" dirty="0"/>
          </a:p>
          <a:p>
            <a:pPr algn="just"/>
            <a:r>
              <a:rPr lang="it-IT" sz="2400" dirty="0" err="1"/>
              <a:t>Extremely</a:t>
            </a:r>
            <a:r>
              <a:rPr lang="it-IT" sz="2400" dirty="0"/>
              <a:t> </a:t>
            </a:r>
            <a:r>
              <a:rPr lang="it-IT" sz="2400" dirty="0" err="1"/>
              <a:t>effective</a:t>
            </a:r>
            <a:r>
              <a:rPr lang="it-IT" sz="2400" dirty="0"/>
              <a:t> for </a:t>
            </a:r>
            <a:r>
              <a:rPr lang="it-IT" sz="2400" i="1" dirty="0" err="1"/>
              <a:t>unsalted</a:t>
            </a:r>
            <a:r>
              <a:rPr lang="it-IT" sz="2400" dirty="0"/>
              <a:t> password </a:t>
            </a:r>
            <a:r>
              <a:rPr lang="it-IT" sz="2400" dirty="0" err="1"/>
              <a:t>storage</a:t>
            </a:r>
            <a:endParaRPr lang="en-US" sz="2400" dirty="0"/>
          </a:p>
          <a:p>
            <a:pPr algn="just" eaLnBrk="1" hangingPunct="1"/>
            <a:r>
              <a:rPr lang="en-US" sz="2400" b="1" dirty="0"/>
              <a:t>Incremental crackers </a:t>
            </a:r>
            <a:r>
              <a:rPr lang="en-US" sz="2400" dirty="0"/>
              <a:t>(John the Ripper, Crack, LC5) use </a:t>
            </a:r>
            <a:r>
              <a:rPr lang="en-US" sz="2400" i="1" dirty="0"/>
              <a:t>time</a:t>
            </a:r>
            <a:r>
              <a:rPr lang="en-US" sz="2400" dirty="0"/>
              <a:t> and build dictionaries on-the-fly using password variations.</a:t>
            </a:r>
            <a:endParaRPr lang="it-IT" sz="2400" dirty="0"/>
          </a:p>
        </p:txBody>
      </p:sp>
    </p:spTree>
    <p:extLst>
      <p:ext uri="{BB962C8B-B14F-4D97-AF65-F5344CB8AC3E}">
        <p14:creationId xmlns:p14="http://schemas.microsoft.com/office/powerpoint/2010/main" val="1700708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title"/>
          </p:nvPr>
        </p:nvSpPr>
        <p:spPr/>
        <p:txBody>
          <a:bodyPr/>
          <a:lstStyle/>
          <a:p>
            <a:pPr eaLnBrk="1" hangingPunct="1"/>
            <a:r>
              <a:rPr lang="en-US" b="1" dirty="0"/>
              <a:t>Rainbow</a:t>
            </a:r>
            <a:r>
              <a:rPr lang="en-US" dirty="0"/>
              <a:t> </a:t>
            </a:r>
            <a:r>
              <a:rPr lang="en-US" b="1" dirty="0"/>
              <a:t>Table ATTACKS</a:t>
            </a:r>
            <a:endParaRPr lang="it-IT" b="1" dirty="0"/>
          </a:p>
        </p:txBody>
      </p:sp>
      <p:sp>
        <p:nvSpPr>
          <p:cNvPr id="3" name="Segnaposto contenuto 2"/>
          <p:cNvSpPr>
            <a:spLocks noGrp="1"/>
          </p:cNvSpPr>
          <p:nvPr>
            <p:ph idx="1"/>
          </p:nvPr>
        </p:nvSpPr>
        <p:spPr>
          <a:xfrm>
            <a:off x="571500" y="1500189"/>
            <a:ext cx="7888932" cy="5025155"/>
          </a:xfrm>
        </p:spPr>
        <p:txBody>
          <a:bodyPr rtlCol="0">
            <a:normAutofit fontScale="70000" lnSpcReduction="20000"/>
          </a:bodyPr>
          <a:lstStyle/>
          <a:p>
            <a:pPr marL="514350" indent="-514350" algn="just" eaLnBrk="1" fontAlgn="auto" hangingPunct="1">
              <a:spcAft>
                <a:spcPts val="0"/>
              </a:spcAft>
              <a:buFont typeface="+mj-lt"/>
              <a:buAutoNum type="arabicPeriod"/>
              <a:defRPr/>
            </a:pPr>
            <a:endParaRPr lang="en-US" sz="2600" dirty="0"/>
          </a:p>
          <a:p>
            <a:pPr marL="514350" indent="-514350" algn="just" eaLnBrk="1" fontAlgn="auto" hangingPunct="1">
              <a:spcAft>
                <a:spcPts val="0"/>
              </a:spcAft>
              <a:buFont typeface="+mj-lt"/>
              <a:buAutoNum type="arabicPeriod"/>
              <a:defRPr/>
            </a:pPr>
            <a:r>
              <a:rPr lang="en-US" dirty="0"/>
              <a:t>Build a dictionary with all the passwords which can be built, say, with ASCII words of 15 characters.</a:t>
            </a:r>
          </a:p>
          <a:p>
            <a:pPr marL="514350" indent="-514350" algn="just" eaLnBrk="1" fontAlgn="auto" hangingPunct="1">
              <a:spcAft>
                <a:spcPts val="0"/>
              </a:spcAft>
              <a:buFont typeface="+mj-lt"/>
              <a:buAutoNum type="arabicPeriod"/>
              <a:defRPr/>
            </a:pPr>
            <a:r>
              <a:rPr lang="en-US" dirty="0"/>
              <a:t>Compute the password hash of each of the above words. Index this table by hash value</a:t>
            </a:r>
          </a:p>
          <a:p>
            <a:pPr marL="514350" indent="-514350" algn="just" eaLnBrk="1" fontAlgn="auto" hangingPunct="1">
              <a:spcAft>
                <a:spcPts val="0"/>
              </a:spcAft>
              <a:buFont typeface="+mj-lt"/>
              <a:buAutoNum type="arabicPeriod"/>
              <a:defRPr/>
            </a:pPr>
            <a:r>
              <a:rPr lang="en-US" dirty="0"/>
              <a:t>You have now a rainbow table ready to go and distributable!</a:t>
            </a:r>
          </a:p>
          <a:p>
            <a:pPr algn="just" eaLnBrk="1" fontAlgn="auto" hangingPunct="1">
              <a:spcAft>
                <a:spcPts val="0"/>
              </a:spcAft>
              <a:buFont typeface="Arial" pitchFamily="34" charset="0"/>
              <a:buNone/>
              <a:defRPr/>
            </a:pPr>
            <a:endParaRPr lang="en-US" dirty="0"/>
          </a:p>
          <a:p>
            <a:pPr algn="just" eaLnBrk="1" fontAlgn="auto" hangingPunct="1">
              <a:spcAft>
                <a:spcPts val="0"/>
              </a:spcAft>
              <a:buClr>
                <a:schemeClr val="bg1"/>
              </a:buClr>
              <a:buFont typeface="Arial" pitchFamily="34" charset="0"/>
              <a:buChar char="•"/>
              <a:defRPr/>
            </a:pPr>
            <a:r>
              <a:rPr lang="en-US" dirty="0"/>
              <a:t>With a rainbow table, a brute forcing over a stolen password hash file is easy:</a:t>
            </a:r>
          </a:p>
          <a:p>
            <a:pPr algn="just" eaLnBrk="1" fontAlgn="auto" hangingPunct="1">
              <a:spcAft>
                <a:spcPts val="0"/>
              </a:spcAft>
              <a:buFont typeface="Arial" pitchFamily="34" charset="0"/>
              <a:buNone/>
              <a:defRPr/>
            </a:pPr>
            <a:endParaRPr lang="en-US" dirty="0"/>
          </a:p>
          <a:p>
            <a:pPr marL="514350" indent="-514350" algn="just" eaLnBrk="1" fontAlgn="auto" hangingPunct="1">
              <a:spcAft>
                <a:spcPts val="0"/>
              </a:spcAft>
              <a:buFont typeface="+mj-lt"/>
              <a:buAutoNum type="arabicPeriod"/>
              <a:defRPr/>
            </a:pPr>
            <a:r>
              <a:rPr lang="en-US" dirty="0"/>
              <a:t>Just take an hash value </a:t>
            </a:r>
            <a:r>
              <a:rPr lang="en-US" i="1" dirty="0"/>
              <a:t>h</a:t>
            </a:r>
            <a:r>
              <a:rPr lang="en-US" dirty="0"/>
              <a:t> and lookup in the rainbow table!</a:t>
            </a:r>
          </a:p>
          <a:p>
            <a:pPr marL="514350" indent="-514350" algn="just" eaLnBrk="1" fontAlgn="auto" hangingPunct="1">
              <a:spcAft>
                <a:spcPts val="0"/>
              </a:spcAft>
              <a:buFont typeface="+mj-lt"/>
              <a:buAutoNum type="arabicPeriod"/>
              <a:defRPr/>
            </a:pPr>
            <a:endParaRPr lang="en-US" dirty="0"/>
          </a:p>
          <a:p>
            <a:pPr marL="0" indent="0" algn="just" eaLnBrk="1" fontAlgn="auto" hangingPunct="1">
              <a:spcAft>
                <a:spcPts val="0"/>
              </a:spcAft>
              <a:buNone/>
              <a:defRPr/>
            </a:pPr>
            <a:r>
              <a:rPr lang="en-US" dirty="0"/>
              <a:t>Rainbow table attacks should not be possible on modern password storage schemes!</a:t>
            </a:r>
          </a:p>
          <a:p>
            <a:pPr algn="just" eaLnBrk="1" fontAlgn="auto" hangingPunct="1">
              <a:spcAft>
                <a:spcPts val="0"/>
              </a:spcAft>
              <a:buFont typeface="Arial" pitchFamily="34" charset="0"/>
              <a:buNone/>
              <a:defRPr/>
            </a:pPr>
            <a:endParaRPr lang="en-US" b="1" dirty="0"/>
          </a:p>
          <a:p>
            <a:pPr algn="just" eaLnBrk="1" fontAlgn="auto" hangingPunct="1">
              <a:spcAft>
                <a:spcPts val="0"/>
              </a:spcAft>
              <a:buFont typeface="Arial" pitchFamily="34" charset="0"/>
              <a:buNone/>
              <a:defRPr/>
            </a:pPr>
            <a:endParaRPr lang="en-US"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olo 1"/>
          <p:cNvSpPr>
            <a:spLocks noGrp="1"/>
          </p:cNvSpPr>
          <p:nvPr>
            <p:ph type="title"/>
          </p:nvPr>
        </p:nvSpPr>
        <p:spPr/>
        <p:txBody>
          <a:bodyPr/>
          <a:lstStyle/>
          <a:p>
            <a:pPr eaLnBrk="1" hangingPunct="1"/>
            <a:r>
              <a:rPr lang="en-US" b="1" dirty="0"/>
              <a:t>Rainbow tables - countermeasure</a:t>
            </a:r>
            <a:endParaRPr lang="it-IT" b="1" dirty="0"/>
          </a:p>
        </p:txBody>
      </p:sp>
      <p:sp>
        <p:nvSpPr>
          <p:cNvPr id="3" name="Segnaposto contenuto 2"/>
          <p:cNvSpPr>
            <a:spLocks noGrp="1"/>
          </p:cNvSpPr>
          <p:nvPr>
            <p:ph idx="1"/>
          </p:nvPr>
        </p:nvSpPr>
        <p:spPr>
          <a:xfrm>
            <a:off x="438208" y="1417638"/>
            <a:ext cx="8229600" cy="5035698"/>
          </a:xfrm>
        </p:spPr>
        <p:txBody>
          <a:bodyPr rtlCol="0">
            <a:normAutofit/>
          </a:bodyPr>
          <a:lstStyle/>
          <a:p>
            <a:pPr algn="just" eaLnBrk="1" fontAlgn="auto" hangingPunct="1">
              <a:spcAft>
                <a:spcPts val="0"/>
              </a:spcAft>
              <a:buFont typeface="Arial" pitchFamily="34" charset="0"/>
              <a:buChar char="•"/>
              <a:defRPr/>
            </a:pPr>
            <a:r>
              <a:rPr lang="en-US" sz="2800" dirty="0"/>
              <a:t>Easy to discourage this type of attack</a:t>
            </a:r>
          </a:p>
          <a:p>
            <a:pPr algn="just" eaLnBrk="1" fontAlgn="auto" hangingPunct="1">
              <a:spcAft>
                <a:spcPts val="0"/>
              </a:spcAft>
              <a:buFont typeface="Arial" pitchFamily="34" charset="0"/>
              <a:buChar char="•"/>
              <a:defRPr/>
            </a:pPr>
            <a:r>
              <a:rPr lang="en-US" sz="2800" dirty="0"/>
              <a:t>Generate a </a:t>
            </a:r>
            <a:r>
              <a:rPr lang="en-US" sz="2800" i="1" dirty="0"/>
              <a:t>nonce</a:t>
            </a:r>
            <a:r>
              <a:rPr lang="en-US" sz="2800" dirty="0"/>
              <a:t> per each user (called </a:t>
            </a:r>
            <a:r>
              <a:rPr lang="en-US" sz="2800" i="1" dirty="0"/>
              <a:t>salt</a:t>
            </a:r>
            <a:r>
              <a:rPr lang="en-US" sz="2800" dirty="0"/>
              <a:t>)</a:t>
            </a:r>
          </a:p>
          <a:p>
            <a:pPr algn="just" eaLnBrk="1" fontAlgn="auto" hangingPunct="1">
              <a:spcAft>
                <a:spcPts val="0"/>
              </a:spcAft>
              <a:buFont typeface="Arial" pitchFamily="34" charset="0"/>
              <a:buChar char="•"/>
              <a:defRPr/>
            </a:pPr>
            <a:r>
              <a:rPr lang="en-US" sz="2800" dirty="0"/>
              <a:t>Compute HASH(pass + salt)=H, store H + SALT</a:t>
            </a:r>
          </a:p>
          <a:p>
            <a:pPr algn="just" eaLnBrk="1" fontAlgn="auto" hangingPunct="1">
              <a:spcAft>
                <a:spcPts val="0"/>
              </a:spcAft>
              <a:buFont typeface="Arial" pitchFamily="34" charset="0"/>
              <a:buChar char="•"/>
              <a:defRPr/>
            </a:pPr>
            <a:r>
              <a:rPr lang="en-US" sz="2800" dirty="0"/>
              <a:t>When validating take SALT from password table and compute HASH(pass’ + salt) (pass’ is the user input)</a:t>
            </a:r>
          </a:p>
          <a:p>
            <a:pPr algn="just" eaLnBrk="1" fontAlgn="auto" hangingPunct="1">
              <a:spcAft>
                <a:spcPts val="0"/>
              </a:spcAft>
              <a:buFont typeface="Arial" pitchFamily="34" charset="0"/>
              <a:buChar char="•"/>
              <a:defRPr/>
            </a:pPr>
            <a:r>
              <a:rPr lang="en-US" sz="2800" dirty="0"/>
              <a:t>Even a 16 bit salt makes building rainbow tables unpractical (you need a 60’000 times larger table)</a:t>
            </a:r>
          </a:p>
          <a:p>
            <a:pPr>
              <a:buFont typeface="Arial" pitchFamily="34" charset="0"/>
              <a:buChar char="•"/>
              <a:defRPr/>
            </a:pPr>
            <a:r>
              <a:rPr lang="it-IT" sz="2400" dirty="0">
                <a:hlinkClick r:id="rId3"/>
              </a:rPr>
              <a:t>Linux password </a:t>
            </a:r>
            <a:r>
              <a:rPr lang="it-IT" sz="2400" dirty="0" err="1">
                <a:hlinkClick r:id="rId3"/>
              </a:rPr>
              <a:t>encryption</a:t>
            </a:r>
            <a:r>
              <a:rPr lang="it-IT" sz="2400" dirty="0">
                <a:hlinkClick r:id="rId3"/>
              </a:rPr>
              <a:t>: http://www.akkadia.org/drepper/SHA-crypt.txt</a:t>
            </a:r>
            <a:endParaRPr lang="en-US" sz="2800" dirty="0"/>
          </a:p>
          <a:p>
            <a:pPr eaLnBrk="1" fontAlgn="auto" hangingPunct="1">
              <a:spcAft>
                <a:spcPts val="0"/>
              </a:spcAft>
              <a:buFont typeface="Arial" pitchFamily="34" charset="0"/>
              <a:buChar char="•"/>
              <a:defRPr/>
            </a:pPr>
            <a:endParaRPr lang="it-IT"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pPr eaLnBrk="1" hangingPunct="1"/>
            <a:r>
              <a:rPr lang="it-IT" b="1" dirty="0"/>
              <a:t>Programming </a:t>
            </a:r>
            <a:r>
              <a:rPr lang="it-IT" b="1" dirty="0" err="1"/>
              <a:t>Practice</a:t>
            </a:r>
            <a:endParaRPr lang="it-IT" b="1" dirty="0"/>
          </a:p>
        </p:txBody>
      </p:sp>
      <p:sp>
        <p:nvSpPr>
          <p:cNvPr id="6147" name="Segnaposto contenuto 2"/>
          <p:cNvSpPr>
            <a:spLocks noGrp="1"/>
          </p:cNvSpPr>
          <p:nvPr>
            <p:ph idx="1"/>
          </p:nvPr>
        </p:nvSpPr>
        <p:spPr/>
        <p:txBody>
          <a:bodyPr>
            <a:normAutofit/>
          </a:bodyPr>
          <a:lstStyle/>
          <a:p>
            <a:pPr algn="just" eaLnBrk="1" hangingPunct="1"/>
            <a:r>
              <a:rPr lang="en-US" sz="2400" dirty="0"/>
              <a:t>Security related code should not be handled as you would do with normal code</a:t>
            </a:r>
          </a:p>
          <a:p>
            <a:pPr algn="just" eaLnBrk="1" hangingPunct="1">
              <a:buFont typeface="Arial" charset="0"/>
              <a:buNone/>
            </a:pPr>
            <a:endParaRPr lang="en-US" sz="2400" dirty="0"/>
          </a:p>
          <a:p>
            <a:pPr algn="just" eaLnBrk="1" hangingPunct="1"/>
            <a:r>
              <a:rPr lang="en-US" sz="2400" dirty="0"/>
              <a:t>Technical bugs can be found relatively earlier, but security breaches can stay open for years!*</a:t>
            </a:r>
          </a:p>
          <a:p>
            <a:pPr algn="just" eaLnBrk="1" hangingPunct="1">
              <a:buNone/>
            </a:pPr>
            <a:r>
              <a:rPr lang="en-US" sz="2400" dirty="0"/>
              <a:t> </a:t>
            </a:r>
          </a:p>
          <a:p>
            <a:pPr algn="just" eaLnBrk="1" hangingPunct="1">
              <a:buFont typeface="Arial" charset="0"/>
              <a:buChar char="•"/>
            </a:pPr>
            <a:r>
              <a:rPr lang="en-US" sz="1800" dirty="0"/>
              <a:t>*Until somebody discovers that a DVD with all the credit card numbers of your users circulates in Estonia</a:t>
            </a:r>
          </a:p>
          <a:p>
            <a:pPr algn="just" eaLnBrk="1" hangingPunct="1">
              <a:buFont typeface="Arial" charset="0"/>
              <a:buChar char="•"/>
            </a:pPr>
            <a:endParaRPr lang="en-US" sz="1800" dirty="0"/>
          </a:p>
          <a:p>
            <a:pPr algn="just" eaLnBrk="1" hangingPunct="1">
              <a:buFont typeface="Arial" charset="0"/>
              <a:buChar char="•"/>
            </a:pPr>
            <a:r>
              <a:rPr lang="en-US" sz="2400" b="1" dirty="0"/>
              <a:t>Keeping </a:t>
            </a:r>
            <a:r>
              <a:rPr lang="en-US" sz="2400" b="1" dirty="0" err="1"/>
              <a:t>cleartext</a:t>
            </a:r>
            <a:r>
              <a:rPr lang="en-US" sz="2400" b="1" dirty="0"/>
              <a:t> credentials within code is listed as weakness n.7  in the </a:t>
            </a:r>
            <a:r>
              <a:rPr lang="en-US" sz="2400" b="1" dirty="0">
                <a:hlinkClick r:id="rId3"/>
              </a:rPr>
              <a:t>CWE Top </a:t>
            </a:r>
            <a:r>
              <a:rPr lang="en-US" sz="2400" b="1" dirty="0"/>
              <a:t>weaknesses list</a:t>
            </a:r>
          </a:p>
          <a:p>
            <a:pPr eaLnBrk="1" hangingPunct="1"/>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 calcmode="lin" valueType="num">
                                      <p:cBhvr additive="base">
                                        <p:cTn id="31"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p:txBody>
          <a:bodyPr/>
          <a:lstStyle/>
          <a:p>
            <a:pPr eaLnBrk="1" hangingPunct="1"/>
            <a:r>
              <a:rPr lang="it-IT" b="1" dirty="0"/>
              <a:t>BAD HABITS </a:t>
            </a:r>
            <a:r>
              <a:rPr lang="it-IT" b="1" dirty="0" err="1"/>
              <a:t>Examples</a:t>
            </a:r>
            <a:endParaRPr lang="it-IT" b="1" dirty="0"/>
          </a:p>
        </p:txBody>
      </p:sp>
      <p:sp>
        <p:nvSpPr>
          <p:cNvPr id="7171" name="Segnaposto contenuto 2"/>
          <p:cNvSpPr>
            <a:spLocks noGrp="1"/>
          </p:cNvSpPr>
          <p:nvPr>
            <p:ph idx="1"/>
          </p:nvPr>
        </p:nvSpPr>
        <p:spPr/>
        <p:txBody>
          <a:bodyPr>
            <a:normAutofit fontScale="92500" lnSpcReduction="20000"/>
          </a:bodyPr>
          <a:lstStyle/>
          <a:p>
            <a:pPr algn="just" eaLnBrk="1" hangingPunct="1"/>
            <a:r>
              <a:rPr lang="en-US" sz="2600" b="1" dirty="0"/>
              <a:t>Do it yourself “Salt”:</a:t>
            </a:r>
          </a:p>
          <a:p>
            <a:pPr algn="just" eaLnBrk="1" hangingPunct="1">
              <a:buFont typeface="Arial" charset="0"/>
              <a:buNone/>
            </a:pPr>
            <a:endParaRPr lang="en-US" sz="2600" b="1" dirty="0"/>
          </a:p>
          <a:p>
            <a:pPr lvl="1" algn="ctr" eaLnBrk="1" hangingPunct="1">
              <a:buFont typeface="Arial" charset="0"/>
              <a:buNone/>
            </a:pPr>
            <a:r>
              <a:rPr lang="en-US" sz="1900" b="1" dirty="0">
                <a:latin typeface="Courier New" pitchFamily="49" charset="0"/>
                <a:cs typeface="Courier New" pitchFamily="49" charset="0"/>
              </a:rPr>
              <a:t>hash = md5('deliciously-salty-' + password)</a:t>
            </a:r>
          </a:p>
          <a:p>
            <a:pPr lvl="1" algn="ctr" eaLnBrk="1" hangingPunct="1">
              <a:buFont typeface="Arial" charset="0"/>
              <a:buNone/>
            </a:pPr>
            <a:endParaRPr lang="en-US" sz="1900" dirty="0">
              <a:latin typeface="Courier New" pitchFamily="49" charset="0"/>
              <a:cs typeface="Courier New" pitchFamily="49" charset="0"/>
            </a:endParaRPr>
          </a:p>
          <a:p>
            <a:r>
              <a:rPr lang="en-US" sz="2300" dirty="0">
                <a:latin typeface="Arial" pitchFamily="34" charset="0"/>
                <a:cs typeface="Arial" pitchFamily="34" charset="0"/>
              </a:rPr>
              <a:t>Disabling user accounts after 3 attempts exposes to denial of service;</a:t>
            </a:r>
          </a:p>
          <a:p>
            <a:r>
              <a:rPr lang="en-US" sz="2300" dirty="0">
                <a:latin typeface="Arial" pitchFamily="34" charset="0"/>
                <a:cs typeface="Arial" pitchFamily="34" charset="0"/>
              </a:rPr>
              <a:t>Do it yourself password check within code;</a:t>
            </a:r>
          </a:p>
          <a:p>
            <a:r>
              <a:rPr lang="en-US" sz="2300" dirty="0">
                <a:latin typeface="Arial" pitchFamily="34" charset="0"/>
                <a:cs typeface="Arial" pitchFamily="34" charset="0"/>
              </a:rPr>
              <a:t>Do it yourself login;</a:t>
            </a:r>
          </a:p>
          <a:p>
            <a:pPr algn="just"/>
            <a:r>
              <a:rPr lang="en-US" sz="2800" dirty="0"/>
              <a:t>Do not use broken hashing schemes like “</a:t>
            </a:r>
            <a:r>
              <a:rPr lang="en-US" sz="2400" b="1" dirty="0">
                <a:latin typeface="Courier New" pitchFamily="49" charset="0"/>
                <a:cs typeface="Courier New" pitchFamily="49" charset="0"/>
              </a:rPr>
              <a:t>md5</a:t>
            </a:r>
            <a:r>
              <a:rPr lang="en-US" sz="2800" dirty="0"/>
              <a:t>”</a:t>
            </a:r>
          </a:p>
          <a:p>
            <a:pPr lvl="1" algn="just"/>
            <a:r>
              <a:rPr lang="en-US" sz="2400" dirty="0"/>
              <a:t>People know how to create MD5 conflicts</a:t>
            </a:r>
          </a:p>
          <a:p>
            <a:pPr lvl="1" algn="just"/>
            <a:r>
              <a:rPr lang="en-US" sz="2400" dirty="0"/>
              <a:t>Plain MD5 is TOO QUICK, and here speed is an enemy</a:t>
            </a:r>
          </a:p>
          <a:p>
            <a:pPr lvl="1" algn="just"/>
            <a:r>
              <a:rPr lang="en-US" sz="2400" dirty="0">
                <a:hlinkClick r:id="rId3"/>
              </a:rPr>
              <a:t>http://natmchugh.blogspot.it/2015/02/create-your-own-md5-collisions.html</a:t>
            </a:r>
            <a:endParaRPr lang="en-US" sz="2400" dirty="0"/>
          </a:p>
          <a:p>
            <a:endParaRPr lang="en-US" sz="2300" dirty="0">
              <a:latin typeface="Courier New" pitchFamily="49" charset="0"/>
              <a:cs typeface="Courier New" pitchFamily="49" charset="0"/>
            </a:endParaRPr>
          </a:p>
          <a:p>
            <a:pPr lvl="1" algn="just" eaLnBrk="1" hangingPunct="1">
              <a:buFont typeface="Arial" charset="0"/>
              <a:buNone/>
            </a:pPr>
            <a:endParaRPr lang="en-US" sz="2200" dirty="0"/>
          </a:p>
          <a:p>
            <a:pPr eaLnBrk="1" hangingPunct="1"/>
            <a:endParaRPr lang="it-I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p:txBody>
          <a:bodyPr/>
          <a:lstStyle/>
          <a:p>
            <a:pPr eaLnBrk="1" hangingPunct="1"/>
            <a:r>
              <a:rPr lang="en-US" sz="4000" b="1" dirty="0"/>
              <a:t>Password storage DESIGN</a:t>
            </a:r>
            <a:endParaRPr lang="it-IT" sz="4000" b="1" dirty="0"/>
          </a:p>
        </p:txBody>
      </p:sp>
      <p:sp>
        <p:nvSpPr>
          <p:cNvPr id="3" name="Segnaposto contenuto 2"/>
          <p:cNvSpPr>
            <a:spLocks noGrp="1"/>
          </p:cNvSpPr>
          <p:nvPr>
            <p:ph idx="1"/>
          </p:nvPr>
        </p:nvSpPr>
        <p:spPr>
          <a:xfrm>
            <a:off x="428625" y="1500188"/>
            <a:ext cx="8229600" cy="5043487"/>
          </a:xfrm>
        </p:spPr>
        <p:txBody>
          <a:bodyPr rtlCol="0">
            <a:normAutofit fontScale="92500" lnSpcReduction="20000"/>
          </a:bodyPr>
          <a:lstStyle/>
          <a:p>
            <a:pPr algn="just" eaLnBrk="1" fontAlgn="auto" hangingPunct="1">
              <a:spcAft>
                <a:spcPts val="0"/>
              </a:spcAft>
              <a:buFont typeface="Arial" pitchFamily="34" charset="0"/>
              <a:buChar char="•"/>
              <a:defRPr/>
            </a:pPr>
            <a:r>
              <a:rPr lang="en-US" sz="2600" dirty="0"/>
              <a:t>Tradeoff:</a:t>
            </a:r>
          </a:p>
          <a:p>
            <a:pPr marL="971550" lvl="1" indent="-514350" algn="just" eaLnBrk="1" fontAlgn="auto" hangingPunct="1">
              <a:spcAft>
                <a:spcPts val="0"/>
              </a:spcAft>
              <a:buFont typeface="+mj-lt"/>
              <a:buAutoNum type="arabicPeriod"/>
              <a:defRPr/>
            </a:pPr>
            <a:r>
              <a:rPr lang="en-US" sz="2200" dirty="0"/>
              <a:t>Store key’s hash value</a:t>
            </a:r>
          </a:p>
          <a:p>
            <a:pPr marL="1371600" lvl="2" indent="-514350" algn="just">
              <a:buFont typeface="Arial" pitchFamily="34" charset="0"/>
              <a:buChar char="•"/>
              <a:defRPr/>
            </a:pPr>
            <a:r>
              <a:rPr lang="en-US" sz="1900" dirty="0"/>
              <a:t>If the </a:t>
            </a:r>
            <a:r>
              <a:rPr lang="it-IT" sz="1800" dirty="0"/>
              <a:t>database of </a:t>
            </a:r>
            <a:r>
              <a:rPr lang="it-IT" sz="1800" dirty="0" err="1"/>
              <a:t>stored</a:t>
            </a:r>
            <a:r>
              <a:rPr lang="it-IT" sz="1800" dirty="0"/>
              <a:t> </a:t>
            </a:r>
            <a:r>
              <a:rPr lang="it-IT" sz="1800" dirty="0" err="1"/>
              <a:t>hashes</a:t>
            </a:r>
            <a:r>
              <a:rPr lang="it-IT" sz="1800" dirty="0"/>
              <a:t> </a:t>
            </a:r>
            <a:r>
              <a:rPr lang="it-IT" sz="1800" dirty="0" err="1"/>
              <a:t>is</a:t>
            </a:r>
            <a:r>
              <a:rPr lang="it-IT" sz="1800" dirty="0"/>
              <a:t> </a:t>
            </a:r>
            <a:r>
              <a:rPr lang="it-IT" sz="1800" dirty="0" err="1"/>
              <a:t>stolen</a:t>
            </a:r>
            <a:r>
              <a:rPr lang="en-US" sz="1900" dirty="0"/>
              <a:t>, there won’t be directly visible passwords</a:t>
            </a:r>
          </a:p>
          <a:p>
            <a:pPr marL="1371600" lvl="2" indent="-514350" algn="just">
              <a:buFont typeface="Arial" pitchFamily="34" charset="0"/>
              <a:buChar char="•"/>
              <a:defRPr/>
            </a:pPr>
            <a:r>
              <a:rPr lang="en-US" sz="1900" dirty="0"/>
              <a:t>Nevertheless there is no way to know the clear text passwords, so to validate, the user must transmit them in the clear! </a:t>
            </a:r>
            <a:r>
              <a:rPr lang="en-US" sz="1900" b="1" dirty="0"/>
              <a:t>(It would no more secure anyway to transmit the password hash from client to server)</a:t>
            </a:r>
          </a:p>
          <a:p>
            <a:pPr marL="1371600" lvl="2" indent="-514350" algn="just">
              <a:buFont typeface="Arial" pitchFamily="34" charset="0"/>
              <a:buChar char="•"/>
              <a:defRPr/>
            </a:pPr>
            <a:r>
              <a:rPr lang="en-US" sz="1900" dirty="0"/>
              <a:t>The authentication has to be protected, for example with a DH scheme </a:t>
            </a:r>
          </a:p>
          <a:p>
            <a:pPr marL="971550" lvl="1" indent="-514350" algn="just" eaLnBrk="1" fontAlgn="auto" hangingPunct="1">
              <a:spcAft>
                <a:spcPts val="0"/>
              </a:spcAft>
              <a:buFont typeface="+mj-lt"/>
              <a:buAutoNum type="arabicPeriod"/>
              <a:defRPr/>
            </a:pPr>
            <a:r>
              <a:rPr lang="en-US" sz="2200" dirty="0"/>
              <a:t>Using a challenge-response protocol:</a:t>
            </a:r>
          </a:p>
          <a:p>
            <a:pPr marL="1371600" lvl="2" indent="-514350" algn="just">
              <a:buFont typeface="Arial" pitchFamily="34" charset="0"/>
              <a:buChar char="•"/>
              <a:defRPr/>
            </a:pPr>
            <a:r>
              <a:rPr lang="en-US" sz="1900" dirty="0"/>
              <a:t>on either side using a mathematical problem to prove respectively that you know the password but without transmitting the password  unencrypted over the network</a:t>
            </a:r>
          </a:p>
          <a:p>
            <a:pPr marL="1371600" lvl="2" indent="-457200" algn="just">
              <a:buFont typeface="Arial" pitchFamily="34" charset="0"/>
              <a:buChar char="•"/>
              <a:defRPr/>
            </a:pPr>
            <a:r>
              <a:rPr lang="en-US" sz="1900" dirty="0"/>
              <a:t>These protocols work as long as both participants have access to the password unencrypted!</a:t>
            </a:r>
          </a:p>
          <a:p>
            <a:pPr algn="just">
              <a:buFont typeface="Arial" pitchFamily="34" charset="0"/>
              <a:buChar char="•"/>
              <a:defRPr/>
            </a:pPr>
            <a:r>
              <a:rPr lang="en-US" sz="2600" dirty="0"/>
              <a:t>Either type of attack, </a:t>
            </a:r>
            <a:r>
              <a:rPr lang="en-US" sz="2600" b="1" dirty="0"/>
              <a:t>database stealing </a:t>
            </a:r>
            <a:r>
              <a:rPr lang="en-US" sz="2600" dirty="0"/>
              <a:t>and </a:t>
            </a:r>
            <a:r>
              <a:rPr lang="en-US" sz="2600" b="1" dirty="0"/>
              <a:t>password phishing/sniffing/stealing  </a:t>
            </a:r>
            <a:r>
              <a:rPr lang="en-US" sz="2600" dirty="0"/>
              <a:t>can occur</a:t>
            </a:r>
          </a:p>
          <a:p>
            <a:pPr lvl="1" algn="just">
              <a:buFont typeface="Arial" pitchFamily="34" charset="0"/>
              <a:buChar char="–"/>
              <a:defRPr/>
            </a:pPr>
            <a:r>
              <a:rPr lang="en-US" sz="2200" dirty="0"/>
              <a:t>The theft of database can endanger an entire DB accounting archive</a:t>
            </a:r>
            <a:endParaRPr lang="en-US" dirty="0"/>
          </a:p>
          <a:p>
            <a:pPr eaLnBrk="1" fontAlgn="auto" hangingPunct="1">
              <a:spcAft>
                <a:spcPts val="0"/>
              </a:spcAft>
              <a:buFont typeface="Arial" pitchFamily="34" charset="0"/>
              <a:buChar char="•"/>
              <a:defRPr/>
            </a:pPr>
            <a:endParaRPr lang="it-IT"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4" name="Title 3">
            <a:extLst>
              <a:ext uri="{FF2B5EF4-FFF2-40B4-BE49-F238E27FC236}">
                <a16:creationId xmlns:a16="http://schemas.microsoft.com/office/drawing/2014/main" id="{5E8B8024-8B33-4424-A696-F679475759DD}"/>
              </a:ext>
            </a:extLst>
          </p:cNvPr>
          <p:cNvSpPr>
            <a:spLocks noGrp="1"/>
          </p:cNvSpPr>
          <p:nvPr>
            <p:ph type="title"/>
          </p:nvPr>
        </p:nvSpPr>
        <p:spPr>
          <a:xfrm>
            <a:off x="2910322" y="583345"/>
            <a:ext cx="5370268" cy="4164820"/>
          </a:xfrm>
        </p:spPr>
        <p:txBody>
          <a:bodyPr vert="horz" lIns="91440" tIns="45720" rIns="91440" bIns="45720" rtlCol="0" anchor="t">
            <a:normAutofit/>
          </a:bodyPr>
          <a:lstStyle/>
          <a:p>
            <a:pPr algn="r">
              <a:lnSpc>
                <a:spcPct val="90000"/>
              </a:lnSpc>
            </a:pPr>
            <a:r>
              <a:rPr lang="en-US" sz="6000" kern="1200">
                <a:solidFill>
                  <a:srgbClr val="FFFFFF"/>
                </a:solidFill>
                <a:latin typeface="+mj-lt"/>
                <a:ea typeface="+mj-ea"/>
                <a:cs typeface="+mj-cs"/>
              </a:rPr>
              <a:t>Password Management workflow</a:t>
            </a:r>
          </a:p>
        </p:txBody>
      </p:sp>
      <p:sp>
        <p:nvSpPr>
          <p:cNvPr id="5" name="Text Placeholder 4">
            <a:extLst>
              <a:ext uri="{FF2B5EF4-FFF2-40B4-BE49-F238E27FC236}">
                <a16:creationId xmlns:a16="http://schemas.microsoft.com/office/drawing/2014/main" id="{81057C53-7EE3-4EA1-B7A7-FA769264C474}"/>
              </a:ext>
            </a:extLst>
          </p:cNvPr>
          <p:cNvSpPr>
            <a:spLocks noGrp="1"/>
          </p:cNvSpPr>
          <p:nvPr>
            <p:ph type="body" idx="1"/>
          </p:nvPr>
        </p:nvSpPr>
        <p:spPr>
          <a:xfrm>
            <a:off x="906171" y="5972174"/>
            <a:ext cx="6434024" cy="504825"/>
          </a:xfrm>
        </p:spPr>
        <p:txBody>
          <a:bodyPr vert="horz" lIns="91440" tIns="45720" rIns="91440" bIns="45720" rtlCol="0">
            <a:normAutofit/>
          </a:bodyPr>
          <a:lstStyle/>
          <a:p>
            <a:pPr>
              <a:lnSpc>
                <a:spcPct val="90000"/>
              </a:lnSpc>
              <a:spcBef>
                <a:spcPts val="1000"/>
              </a:spcBef>
            </a:pPr>
            <a:r>
              <a:rPr lang="en-US" sz="1700" kern="1200">
                <a:solidFill>
                  <a:srgbClr val="FFFFFF"/>
                </a:solidFill>
                <a:latin typeface="+mn-lt"/>
                <a:ea typeface="+mn-ea"/>
                <a:cs typeface="+mn-cs"/>
              </a:rPr>
              <a:t>Part - 1</a:t>
            </a:r>
          </a:p>
        </p:txBody>
      </p: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8" name="Straight Connector 17">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0"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2"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4"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1533347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egnaposto contenuto 4">
            <a:extLst>
              <a:ext uri="{FF2B5EF4-FFF2-40B4-BE49-F238E27FC236}">
                <a16:creationId xmlns:a16="http://schemas.microsoft.com/office/drawing/2014/main" id="{4EC5F010-EF53-4F46-8B8B-4515796E9F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3088" y="2400895"/>
            <a:ext cx="5457825" cy="2528888"/>
          </a:xfrm>
        </p:spPr>
      </p:pic>
      <p:sp>
        <p:nvSpPr>
          <p:cNvPr id="3" name="Titolo 2">
            <a:extLst>
              <a:ext uri="{FF2B5EF4-FFF2-40B4-BE49-F238E27FC236}">
                <a16:creationId xmlns:a16="http://schemas.microsoft.com/office/drawing/2014/main" id="{5623A220-1960-4F52-A957-4E84A4F8B851}"/>
              </a:ext>
            </a:extLst>
          </p:cNvPr>
          <p:cNvSpPr>
            <a:spLocks noGrp="1"/>
          </p:cNvSpPr>
          <p:nvPr>
            <p:ph type="title"/>
          </p:nvPr>
        </p:nvSpPr>
        <p:spPr/>
        <p:txBody>
          <a:bodyPr/>
          <a:lstStyle/>
          <a:p>
            <a:r>
              <a:rPr lang="it-IT" dirty="0"/>
              <a:t>A long </a:t>
            </a:r>
            <a:r>
              <a:rPr lang="it-IT" dirty="0" err="1"/>
              <a:t>long</a:t>
            </a:r>
            <a:r>
              <a:rPr lang="it-IT" dirty="0"/>
              <a:t> road </a:t>
            </a:r>
            <a:r>
              <a:rPr lang="it-IT" dirty="0" err="1"/>
              <a:t>ahead</a:t>
            </a:r>
            <a:r>
              <a:rPr lang="it-IT" dirty="0"/>
              <a:t>…</a:t>
            </a:r>
          </a:p>
        </p:txBody>
      </p:sp>
    </p:spTree>
    <p:extLst>
      <p:ext uri="{BB962C8B-B14F-4D97-AF65-F5344CB8AC3E}">
        <p14:creationId xmlns:p14="http://schemas.microsoft.com/office/powerpoint/2010/main" val="356522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olo 2">
            <a:extLst>
              <a:ext uri="{FF2B5EF4-FFF2-40B4-BE49-F238E27FC236}">
                <a16:creationId xmlns:a16="http://schemas.microsoft.com/office/drawing/2014/main" id="{5D3930DC-7C5C-4983-A66D-A8D9B2EA0444}"/>
              </a:ext>
            </a:extLst>
          </p:cNvPr>
          <p:cNvSpPr>
            <a:spLocks noGrp="1"/>
          </p:cNvSpPr>
          <p:nvPr>
            <p:ph type="title"/>
          </p:nvPr>
        </p:nvSpPr>
        <p:spPr/>
        <p:txBody>
          <a:bodyPr/>
          <a:lstStyle/>
          <a:p>
            <a:r>
              <a:rPr lang="it-IT" dirty="0" err="1"/>
              <a:t>Is</a:t>
            </a:r>
            <a:r>
              <a:rPr lang="it-IT" dirty="0"/>
              <a:t> </a:t>
            </a:r>
            <a:r>
              <a:rPr lang="it-IT" dirty="0" err="1"/>
              <a:t>my</a:t>
            </a:r>
            <a:r>
              <a:rPr lang="it-IT" dirty="0"/>
              <a:t> password online?</a:t>
            </a:r>
          </a:p>
        </p:txBody>
      </p:sp>
      <p:pic>
        <p:nvPicPr>
          <p:cNvPr id="9" name="Segnaposto contenuto 8">
            <a:extLst>
              <a:ext uri="{FF2B5EF4-FFF2-40B4-BE49-F238E27FC236}">
                <a16:creationId xmlns:a16="http://schemas.microsoft.com/office/drawing/2014/main" id="{D592D838-9DA3-4E21-B408-1A8542851DB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60633" y="2078851"/>
            <a:ext cx="6197468" cy="3160094"/>
          </a:xfrm>
        </p:spPr>
      </p:pic>
    </p:spTree>
    <p:extLst>
      <p:ext uri="{BB962C8B-B14F-4D97-AF65-F5344CB8AC3E}">
        <p14:creationId xmlns:p14="http://schemas.microsoft.com/office/powerpoint/2010/main" val="3456245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contenuto 1">
            <a:extLst>
              <a:ext uri="{FF2B5EF4-FFF2-40B4-BE49-F238E27FC236}">
                <a16:creationId xmlns:a16="http://schemas.microsoft.com/office/drawing/2014/main" id="{90AAB722-A893-48DE-8C89-155B7874C1CD}"/>
              </a:ext>
            </a:extLst>
          </p:cNvPr>
          <p:cNvSpPr>
            <a:spLocks noGrp="1"/>
          </p:cNvSpPr>
          <p:nvPr>
            <p:ph idx="1"/>
          </p:nvPr>
        </p:nvSpPr>
        <p:spPr/>
        <p:txBody>
          <a:bodyPr/>
          <a:lstStyle/>
          <a:p>
            <a:endParaRPr lang="it-IT" i="1" dirty="0"/>
          </a:p>
        </p:txBody>
      </p:sp>
      <p:sp>
        <p:nvSpPr>
          <p:cNvPr id="3" name="Titolo 2">
            <a:extLst>
              <a:ext uri="{FF2B5EF4-FFF2-40B4-BE49-F238E27FC236}">
                <a16:creationId xmlns:a16="http://schemas.microsoft.com/office/drawing/2014/main" id="{CB1D0CE0-47D6-485A-904F-E89E44888F92}"/>
              </a:ext>
            </a:extLst>
          </p:cNvPr>
          <p:cNvSpPr>
            <a:spLocks noGrp="1"/>
          </p:cNvSpPr>
          <p:nvPr>
            <p:ph type="title"/>
          </p:nvPr>
        </p:nvSpPr>
        <p:spPr/>
        <p:txBody>
          <a:bodyPr/>
          <a:lstStyle/>
          <a:p>
            <a:r>
              <a:rPr lang="it-IT" dirty="0"/>
              <a:t>Thermal </a:t>
            </a:r>
            <a:r>
              <a:rPr lang="it-IT" dirty="0" err="1"/>
              <a:t>snooping</a:t>
            </a:r>
            <a:r>
              <a:rPr lang="it-IT" dirty="0"/>
              <a:t> &amp; C.</a:t>
            </a:r>
          </a:p>
        </p:txBody>
      </p:sp>
      <p:pic>
        <p:nvPicPr>
          <p:cNvPr id="6146" name="Picture 2" descr="Image result for password stealing with thermal imaging">
            <a:extLst>
              <a:ext uri="{FF2B5EF4-FFF2-40B4-BE49-F238E27FC236}">
                <a16:creationId xmlns:a16="http://schemas.microsoft.com/office/drawing/2014/main" id="{30AFC63D-0EC0-4055-9F8E-55762B2429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457" y="2402682"/>
            <a:ext cx="4429886" cy="2874905"/>
          </a:xfrm>
          <a:prstGeom prst="rect">
            <a:avLst/>
          </a:prstGeom>
          <a:noFill/>
          <a:extLst>
            <a:ext uri="{909E8E84-426E-40DD-AFC4-6F175D3DCCD1}">
              <a14:hiddenFill xmlns:a14="http://schemas.microsoft.com/office/drawing/2010/main">
                <a:solidFill>
                  <a:srgbClr val="FFFFFF"/>
                </a:solidFill>
              </a14:hiddenFill>
            </a:ext>
          </a:extLst>
        </p:spPr>
      </p:pic>
      <p:pic>
        <p:nvPicPr>
          <p:cNvPr id="17410" name="Picture 2" descr="Assignment #5: Find A Keypad, Guess The PIN Code">
            <a:extLst>
              <a:ext uri="{FF2B5EF4-FFF2-40B4-BE49-F238E27FC236}">
                <a16:creationId xmlns:a16="http://schemas.microsoft.com/office/drawing/2014/main" id="{1728DE4B-C0C5-4F91-8A0B-095C2D391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8343" y="2051446"/>
            <a:ext cx="4336256" cy="3414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917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2F9C40-4476-499A-A29D-43ABA4C2F150}"/>
              </a:ext>
            </a:extLst>
          </p:cNvPr>
          <p:cNvPicPr>
            <a:picLocks noChangeAspect="1"/>
          </p:cNvPicPr>
          <p:nvPr/>
        </p:nvPicPr>
        <p:blipFill rotWithShape="1">
          <a:blip r:embed="rId2"/>
          <a:srcRect l="7250" r="17750"/>
          <a:stretch/>
        </p:blipFill>
        <p:spPr>
          <a:xfrm>
            <a:off x="20" y="10"/>
            <a:ext cx="9143980" cy="6857990"/>
          </a:xfrm>
          <a:prstGeom prst="rect">
            <a:avLst/>
          </a:prstGeom>
        </p:spPr>
      </p:pic>
      <p:sp>
        <p:nvSpPr>
          <p:cNvPr id="11" name="Rectangle 1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7" y="-10136"/>
            <a:ext cx="4592270" cy="9144001"/>
          </a:xfrm>
          <a:prstGeom prst="rect">
            <a:avLst/>
          </a:prstGeom>
          <a:gradFill>
            <a:gsLst>
              <a:gs pos="35000">
                <a:schemeClr val="bg1">
                  <a:alpha val="46000"/>
                </a:schemeClr>
              </a:gs>
              <a:gs pos="21000">
                <a:schemeClr val="bg1">
                  <a:alpha val="30000"/>
                </a:schemeClr>
              </a:gs>
              <a:gs pos="0">
                <a:schemeClr val="bg1">
                  <a:alpha val="0"/>
                </a:schemeClr>
              </a:gs>
              <a:gs pos="100000">
                <a:schemeClr val="bg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08A070-1F04-47EF-B35B-04C7E0FCCB22}"/>
              </a:ext>
            </a:extLst>
          </p:cNvPr>
          <p:cNvSpPr>
            <a:spLocks noGrp="1"/>
          </p:cNvSpPr>
          <p:nvPr>
            <p:ph type="title"/>
          </p:nvPr>
        </p:nvSpPr>
        <p:spPr>
          <a:xfrm>
            <a:off x="303414" y="3091928"/>
            <a:ext cx="6808922" cy="2387600"/>
          </a:xfrm>
        </p:spPr>
        <p:txBody>
          <a:bodyPr vert="horz" lIns="91440" tIns="45720" rIns="91440" bIns="45720" rtlCol="0" anchor="b">
            <a:normAutofit/>
          </a:bodyPr>
          <a:lstStyle/>
          <a:p>
            <a:pPr>
              <a:lnSpc>
                <a:spcPct val="90000"/>
              </a:lnSpc>
            </a:pPr>
            <a:r>
              <a:rPr lang="en-US" sz="5700" dirty="0"/>
              <a:t>Authentication</a:t>
            </a:r>
          </a:p>
        </p:txBody>
      </p:sp>
      <p:sp>
        <p:nvSpPr>
          <p:cNvPr id="13" name="Rectangle: Rounded Corners 1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5D098BE1-DDBB-4F41-AA05-49A2C1B8DD86}"/>
              </a:ext>
            </a:extLst>
          </p:cNvPr>
          <p:cNvSpPr>
            <a:spLocks noGrp="1"/>
          </p:cNvSpPr>
          <p:nvPr>
            <p:ph type="body" idx="1"/>
          </p:nvPr>
        </p:nvSpPr>
        <p:spPr>
          <a:xfrm>
            <a:off x="303414" y="5624945"/>
            <a:ext cx="6808922" cy="592975"/>
          </a:xfrm>
        </p:spPr>
        <p:txBody>
          <a:bodyPr vert="horz" lIns="91440" tIns="45720" rIns="91440" bIns="45720" rtlCol="0" anchor="ctr">
            <a:normAutofit/>
          </a:bodyPr>
          <a:lstStyle/>
          <a:p>
            <a:pPr>
              <a:lnSpc>
                <a:spcPct val="90000"/>
              </a:lnSpc>
              <a:spcBef>
                <a:spcPts val="1000"/>
              </a:spcBef>
            </a:pPr>
            <a:r>
              <a:rPr lang="en-US" sz="2400">
                <a:solidFill>
                  <a:schemeClr val="tx1"/>
                </a:solidFill>
              </a:rPr>
              <a:t>Part II</a:t>
            </a:r>
          </a:p>
        </p:txBody>
      </p:sp>
    </p:spTree>
    <p:extLst>
      <p:ext uri="{BB962C8B-B14F-4D97-AF65-F5344CB8AC3E}">
        <p14:creationId xmlns:p14="http://schemas.microsoft.com/office/powerpoint/2010/main" val="3333932707"/>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Authentication</a:t>
            </a:r>
            <a:r>
              <a:rPr lang="it-IT" dirty="0"/>
              <a:t> </a:t>
            </a:r>
            <a:r>
              <a:rPr lang="it-IT" dirty="0" err="1"/>
              <a:t>Protocols</a:t>
            </a:r>
            <a:endParaRPr lang="it-IT" dirty="0"/>
          </a:p>
        </p:txBody>
      </p:sp>
      <p:sp>
        <p:nvSpPr>
          <p:cNvPr id="3" name="Segnaposto contenuto 2"/>
          <p:cNvSpPr>
            <a:spLocks noGrp="1"/>
          </p:cNvSpPr>
          <p:nvPr>
            <p:ph idx="1"/>
          </p:nvPr>
        </p:nvSpPr>
        <p:spPr>
          <a:xfrm>
            <a:off x="457200" y="1196752"/>
            <a:ext cx="8229600" cy="4525963"/>
          </a:xfrm>
        </p:spPr>
        <p:txBody>
          <a:bodyPr>
            <a:normAutofit fontScale="62500" lnSpcReduction="20000"/>
          </a:bodyPr>
          <a:lstStyle/>
          <a:p>
            <a:endParaRPr lang="it-IT" dirty="0"/>
          </a:p>
          <a:p>
            <a:r>
              <a:rPr lang="it-IT" dirty="0"/>
              <a:t>PAP</a:t>
            </a:r>
          </a:p>
          <a:p>
            <a:r>
              <a:rPr lang="it-IT" dirty="0"/>
              <a:t>CHAP &amp; </a:t>
            </a:r>
            <a:r>
              <a:rPr lang="it-IT" dirty="0" err="1"/>
              <a:t>extensions</a:t>
            </a:r>
            <a:r>
              <a:rPr lang="it-IT" dirty="0"/>
              <a:t> (MS-CHAPv2)</a:t>
            </a:r>
          </a:p>
          <a:p>
            <a:r>
              <a:rPr lang="it-IT" dirty="0" err="1"/>
              <a:t>Kerberos</a:t>
            </a:r>
            <a:endParaRPr lang="it-IT" dirty="0"/>
          </a:p>
          <a:p>
            <a:r>
              <a:rPr lang="it-IT" dirty="0"/>
              <a:t>PEAP/EAP</a:t>
            </a:r>
          </a:p>
          <a:p>
            <a:pPr lvl="1"/>
            <a:r>
              <a:rPr lang="it-IT" dirty="0"/>
              <a:t>LEAP, EAP-TLS, EAP-MD5, EAP-PSK, EAP-TTLS, EAP-IKEv2, EAP-FAST, EAP-SIM, EAP-AKA, EAP-GTC,  EAP-EKE, EAP-MSCHAPv2</a:t>
            </a:r>
          </a:p>
          <a:p>
            <a:r>
              <a:rPr lang="it-IT" dirty="0"/>
              <a:t>IKEv2 (</a:t>
            </a:r>
            <a:r>
              <a:rPr lang="it-IT" dirty="0" err="1"/>
              <a:t>Used</a:t>
            </a:r>
            <a:r>
              <a:rPr lang="it-IT" dirty="0"/>
              <a:t> for </a:t>
            </a:r>
            <a:r>
              <a:rPr lang="it-IT" dirty="0" err="1"/>
              <a:t>IPSec</a:t>
            </a:r>
            <a:r>
              <a:rPr lang="it-IT" dirty="0"/>
              <a:t> </a:t>
            </a:r>
            <a:r>
              <a:rPr lang="it-IT" dirty="0" err="1"/>
              <a:t>authentication</a:t>
            </a:r>
            <a:r>
              <a:rPr lang="it-IT" dirty="0"/>
              <a:t>)</a:t>
            </a:r>
          </a:p>
          <a:p>
            <a:r>
              <a:rPr lang="it-IT" dirty="0"/>
              <a:t>HTTP – Digest (</a:t>
            </a:r>
            <a:r>
              <a:rPr lang="it-IT" dirty="0" err="1"/>
              <a:t>Used</a:t>
            </a:r>
            <a:r>
              <a:rPr lang="it-IT" dirty="0"/>
              <a:t> for HTTP </a:t>
            </a:r>
            <a:r>
              <a:rPr lang="it-IT" dirty="0" err="1"/>
              <a:t>auth</a:t>
            </a:r>
            <a:r>
              <a:rPr lang="it-IT" dirty="0"/>
              <a:t>, </a:t>
            </a:r>
            <a:r>
              <a:rPr lang="it-IT" dirty="0" err="1"/>
              <a:t>mostly</a:t>
            </a:r>
            <a:r>
              <a:rPr lang="it-IT" dirty="0"/>
              <a:t> </a:t>
            </a:r>
            <a:r>
              <a:rPr lang="it-IT" dirty="0" err="1"/>
              <a:t>only</a:t>
            </a:r>
            <a:r>
              <a:rPr lang="it-IT" dirty="0"/>
              <a:t> home </a:t>
            </a:r>
            <a:r>
              <a:rPr lang="it-IT" dirty="0" err="1"/>
              <a:t>appliances</a:t>
            </a:r>
            <a:r>
              <a:rPr lang="it-IT" dirty="0"/>
              <a:t>)</a:t>
            </a:r>
          </a:p>
          <a:p>
            <a:r>
              <a:rPr lang="it-IT" dirty="0" err="1"/>
              <a:t>Rolling</a:t>
            </a:r>
            <a:r>
              <a:rPr lang="it-IT" dirty="0"/>
              <a:t> code </a:t>
            </a:r>
            <a:r>
              <a:rPr lang="it-IT" dirty="0" err="1"/>
              <a:t>based</a:t>
            </a:r>
            <a:r>
              <a:rPr lang="it-IT" dirty="0"/>
              <a:t>: </a:t>
            </a:r>
            <a:r>
              <a:rPr lang="it-IT" dirty="0" err="1"/>
              <a:t>keeloq</a:t>
            </a:r>
            <a:r>
              <a:rPr lang="it-IT" dirty="0"/>
              <a:t> (</a:t>
            </a:r>
            <a:r>
              <a:rPr lang="it-IT" dirty="0" err="1"/>
              <a:t>cars</a:t>
            </a:r>
            <a:r>
              <a:rPr lang="it-IT" dirty="0"/>
              <a:t>, </a:t>
            </a:r>
            <a:r>
              <a:rPr lang="it-IT" dirty="0" err="1"/>
              <a:t>gates</a:t>
            </a:r>
            <a:r>
              <a:rPr lang="it-IT" dirty="0"/>
              <a:t>..)</a:t>
            </a:r>
          </a:p>
          <a:p>
            <a:pPr marL="0" indent="0">
              <a:buNone/>
            </a:pPr>
            <a:endParaRPr lang="en-US" b="1" dirty="0"/>
          </a:p>
          <a:p>
            <a:pPr marL="0" indent="0">
              <a:buNone/>
            </a:pPr>
            <a:endParaRPr lang="en-US" b="1" dirty="0"/>
          </a:p>
          <a:p>
            <a:pPr marL="0" indent="0" algn="ctr">
              <a:buNone/>
            </a:pPr>
            <a:r>
              <a:rPr lang="en-US" b="1" dirty="0"/>
              <a:t>To directly use hash functions to authenticate and store passwords is a simple solution but as weak as using hash functions without salt, so it is to be avoided (CWE Weakness n. 25)</a:t>
            </a:r>
            <a:endParaRPr lang="it-IT" dirty="0"/>
          </a:p>
          <a:p>
            <a:endParaRPr lang="it-IT" dirty="0"/>
          </a:p>
          <a:p>
            <a:pPr lvl="1"/>
            <a:endParaRPr lang="it-IT" dirty="0"/>
          </a:p>
        </p:txBody>
      </p:sp>
    </p:spTree>
    <p:extLst>
      <p:ext uri="{BB962C8B-B14F-4D97-AF65-F5344CB8AC3E}">
        <p14:creationId xmlns:p14="http://schemas.microsoft.com/office/powerpoint/2010/main" val="36132283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HTTP Basic </a:t>
            </a:r>
            <a:r>
              <a:rPr lang="it-IT" b="1" dirty="0" err="1"/>
              <a:t>access</a:t>
            </a:r>
            <a:r>
              <a:rPr lang="it-IT" b="1" dirty="0"/>
              <a:t> </a:t>
            </a:r>
            <a:r>
              <a:rPr lang="it-IT" b="1" dirty="0" err="1"/>
              <a:t>authentication</a:t>
            </a:r>
            <a:br>
              <a:rPr lang="it-IT" b="1" dirty="0"/>
            </a:br>
            <a:endParaRPr lang="it-IT" dirty="0"/>
          </a:p>
        </p:txBody>
      </p:sp>
      <p:sp>
        <p:nvSpPr>
          <p:cNvPr id="3" name="Segnaposto contenuto 2"/>
          <p:cNvSpPr>
            <a:spLocks noGrp="1"/>
          </p:cNvSpPr>
          <p:nvPr>
            <p:ph idx="1"/>
          </p:nvPr>
        </p:nvSpPr>
        <p:spPr/>
        <p:txBody>
          <a:bodyPr rtlCol="0">
            <a:normAutofit fontScale="92500"/>
          </a:bodyPr>
          <a:lstStyle/>
          <a:p>
            <a:pPr eaLnBrk="1" fontAlgn="auto" hangingPunct="1">
              <a:spcAft>
                <a:spcPts val="0"/>
              </a:spcAft>
              <a:buFont typeface="Wingdings 2"/>
              <a:buChar char=""/>
              <a:defRPr/>
            </a:pPr>
            <a:r>
              <a:rPr lang="en-US" dirty="0"/>
              <a:t>In the context of an HTTP transaction, this is a method for a web browser or other client program to provide a user name and password when making a request</a:t>
            </a:r>
          </a:p>
          <a:p>
            <a:pPr lvl="1" algn="just" eaLnBrk="1" fontAlgn="auto" hangingPunct="1">
              <a:spcAft>
                <a:spcPts val="0"/>
              </a:spcAft>
              <a:buFont typeface="Wingdings 2"/>
              <a:buChar char=""/>
              <a:defRPr/>
            </a:pPr>
            <a:r>
              <a:rPr lang="en-US" dirty="0"/>
              <a:t>the user name is appended with a colon and concatenated with the password. The resulting string is encoded with the Base64 algorithm, for example:</a:t>
            </a:r>
          </a:p>
          <a:p>
            <a:pPr lvl="2" algn="just" eaLnBrk="1" fontAlgn="auto" hangingPunct="1">
              <a:spcAft>
                <a:spcPts val="0"/>
              </a:spcAft>
              <a:buFont typeface="Wingdings 2"/>
              <a:buChar char=""/>
              <a:defRPr/>
            </a:pPr>
            <a:r>
              <a:rPr lang="en-US" dirty="0"/>
              <a:t>username </a:t>
            </a:r>
            <a:r>
              <a:rPr lang="en-US" i="1" dirty="0"/>
              <a:t>Aladdin</a:t>
            </a:r>
            <a:r>
              <a:rPr lang="en-US" dirty="0"/>
              <a:t> and  password </a:t>
            </a:r>
            <a:r>
              <a:rPr lang="en-US" i="1" dirty="0"/>
              <a:t>open sesame</a:t>
            </a:r>
          </a:p>
          <a:p>
            <a:pPr lvl="2" algn="just" eaLnBrk="1" fontAlgn="auto" hangingPunct="1">
              <a:spcAft>
                <a:spcPts val="0"/>
              </a:spcAft>
              <a:buFont typeface="Wingdings 2"/>
              <a:buChar char=""/>
              <a:defRPr/>
            </a:pPr>
            <a:r>
              <a:rPr lang="en-US" dirty="0"/>
              <a:t>the string </a:t>
            </a:r>
            <a:r>
              <a:rPr lang="en-US" i="1" dirty="0" err="1"/>
              <a:t>Aladdin:open</a:t>
            </a:r>
            <a:r>
              <a:rPr lang="en-US" i="1" dirty="0"/>
              <a:t> sesame </a:t>
            </a:r>
            <a:r>
              <a:rPr lang="it-IT" dirty="0" err="1"/>
              <a:t>is</a:t>
            </a:r>
            <a:r>
              <a:rPr lang="it-IT" dirty="0"/>
              <a:t> Base64 </a:t>
            </a:r>
            <a:r>
              <a:rPr lang="it-IT" dirty="0" err="1"/>
              <a:t>encoded</a:t>
            </a:r>
            <a:r>
              <a:rPr lang="it-IT" dirty="0"/>
              <a:t> , </a:t>
            </a:r>
            <a:r>
              <a:rPr lang="it-IT" dirty="0" err="1"/>
              <a:t>resulting</a:t>
            </a:r>
            <a:r>
              <a:rPr lang="it-IT" dirty="0"/>
              <a:t> in </a:t>
            </a:r>
            <a:r>
              <a:rPr lang="en-US" i="1" dirty="0"/>
              <a:t>QWxhZGRpbjpvcGVuIHNlc2FtZQ==</a:t>
            </a:r>
          </a:p>
          <a:p>
            <a:pPr lvl="2" eaLnBrk="1" fontAlgn="auto" hangingPunct="1">
              <a:spcAft>
                <a:spcPts val="0"/>
              </a:spcAft>
              <a:buFont typeface="Wingdings 2"/>
              <a:buChar char=""/>
              <a:defRPr/>
            </a:pPr>
            <a:endParaRPr lang="en-US" dirty="0"/>
          </a:p>
        </p:txBody>
      </p:sp>
    </p:spTree>
    <p:extLst>
      <p:ext uri="{BB962C8B-B14F-4D97-AF65-F5344CB8AC3E}">
        <p14:creationId xmlns:p14="http://schemas.microsoft.com/office/powerpoint/2010/main" val="18961887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Basic</a:t>
            </a:r>
            <a:r>
              <a:rPr lang="it-IT" b="1" dirty="0"/>
              <a:t> </a:t>
            </a:r>
            <a:r>
              <a:rPr lang="it-IT" b="1" dirty="0" err="1"/>
              <a:t>access</a:t>
            </a:r>
            <a:r>
              <a:rPr lang="it-IT" b="1" dirty="0"/>
              <a:t> </a:t>
            </a:r>
            <a:r>
              <a:rPr lang="it-IT" b="1" dirty="0" err="1"/>
              <a:t>authentication</a:t>
            </a:r>
            <a:br>
              <a:rPr lang="it-IT" b="1" dirty="0"/>
            </a:br>
            <a:endParaRPr lang="it-IT" dirty="0"/>
          </a:p>
        </p:txBody>
      </p:sp>
      <p:sp>
        <p:nvSpPr>
          <p:cNvPr id="48131" name="Segnaposto contenuto 2"/>
          <p:cNvSpPr>
            <a:spLocks noGrp="1"/>
          </p:cNvSpPr>
          <p:nvPr>
            <p:ph idx="1"/>
          </p:nvPr>
        </p:nvSpPr>
        <p:spPr/>
        <p:txBody>
          <a:bodyPr/>
          <a:lstStyle/>
          <a:p>
            <a:pPr algn="just" eaLnBrk="1" hangingPunct="1"/>
            <a:r>
              <a:rPr lang="en-US" altLang="it-IT"/>
              <a:t>Encoded string is easily decoded</a:t>
            </a:r>
          </a:p>
          <a:p>
            <a:pPr lvl="1" algn="just" eaLnBrk="1" hangingPunct="1"/>
            <a:r>
              <a:rPr lang="en-US" altLang="it-IT"/>
              <a:t>Security is </a:t>
            </a:r>
            <a:r>
              <a:rPr lang="en-US" altLang="it-IT" i="1"/>
              <a:t>not</a:t>
            </a:r>
            <a:r>
              <a:rPr lang="en-US" altLang="it-IT"/>
              <a:t> the intent of the encoding step</a:t>
            </a:r>
          </a:p>
          <a:p>
            <a:pPr lvl="1" algn="just" eaLnBrk="1" hangingPunct="1"/>
            <a:r>
              <a:rPr lang="en-US" altLang="it-IT"/>
              <a:t>the intent of the encoding is to encode non-HTTP-compatible characters that may be in the user name or password into those that are HTTP-compatible</a:t>
            </a:r>
          </a:p>
          <a:p>
            <a:pPr lvl="1" algn="just" eaLnBrk="1" hangingPunct="1">
              <a:buFont typeface="Arial" pitchFamily="34" charset="0"/>
              <a:buNone/>
            </a:pPr>
            <a:endParaRPr lang="it-IT" altLang="it-IT"/>
          </a:p>
        </p:txBody>
      </p:sp>
    </p:spTree>
    <p:extLst>
      <p:ext uri="{BB962C8B-B14F-4D97-AF65-F5344CB8AC3E}">
        <p14:creationId xmlns:p14="http://schemas.microsoft.com/office/powerpoint/2010/main" val="16982268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 </a:t>
            </a:r>
            <a:r>
              <a:rPr lang="it-IT" b="1" dirty="0" err="1"/>
              <a:t>Advantages</a:t>
            </a:r>
            <a:r>
              <a:rPr lang="it-IT" b="1" dirty="0"/>
              <a:t> </a:t>
            </a:r>
            <a:br>
              <a:rPr lang="it-IT" b="1" dirty="0"/>
            </a:br>
            <a:endParaRPr lang="it-IT" dirty="0"/>
          </a:p>
        </p:txBody>
      </p:sp>
      <p:sp>
        <p:nvSpPr>
          <p:cNvPr id="49155" name="Segnaposto contenuto 2"/>
          <p:cNvSpPr>
            <a:spLocks noGrp="1"/>
          </p:cNvSpPr>
          <p:nvPr>
            <p:ph idx="1"/>
          </p:nvPr>
        </p:nvSpPr>
        <p:spPr/>
        <p:txBody>
          <a:bodyPr>
            <a:normAutofit lnSpcReduction="10000"/>
          </a:bodyPr>
          <a:lstStyle/>
          <a:p>
            <a:pPr algn="just" eaLnBrk="1" hangingPunct="1"/>
            <a:r>
              <a:rPr lang="en-US" altLang="it-IT"/>
              <a:t>All web browsers support it.</a:t>
            </a:r>
          </a:p>
          <a:p>
            <a:pPr algn="just" eaLnBrk="1" hangingPunct="1"/>
            <a:r>
              <a:rPr lang="en-US" altLang="it-IT"/>
              <a:t>It is rarely used on publicly accessible Internet web sites but may sometimes be used by small, private systems, and in home appliances</a:t>
            </a:r>
          </a:p>
          <a:p>
            <a:pPr lvl="1" algn="just" eaLnBrk="1" hangingPunct="1"/>
            <a:r>
              <a:rPr lang="en-US" altLang="it-IT"/>
              <a:t>Programmers and system administrators sometimes use basic access authentication, in a trusted network environment, to manually test web servers using Telnet or other plain-text network tools</a:t>
            </a:r>
            <a:endParaRPr lang="it-IT" altLang="it-IT"/>
          </a:p>
        </p:txBody>
      </p:sp>
    </p:spTree>
    <p:extLst>
      <p:ext uri="{BB962C8B-B14F-4D97-AF65-F5344CB8AC3E}">
        <p14:creationId xmlns:p14="http://schemas.microsoft.com/office/powerpoint/2010/main" val="31970079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p:cNvSpPr>
            <a:spLocks noGrp="1"/>
          </p:cNvSpPr>
          <p:nvPr>
            <p:ph type="title"/>
          </p:nvPr>
        </p:nvSpPr>
        <p:spPr/>
        <p:txBody>
          <a:bodyPr/>
          <a:lstStyle/>
          <a:p>
            <a:pPr eaLnBrk="1" fontAlgn="auto" hangingPunct="1">
              <a:spcAft>
                <a:spcPts val="0"/>
              </a:spcAft>
              <a:defRPr/>
            </a:pPr>
            <a:r>
              <a:rPr lang="it-IT" b="1"/>
              <a:t>Disadvantages</a:t>
            </a:r>
          </a:p>
        </p:txBody>
      </p:sp>
      <p:sp>
        <p:nvSpPr>
          <p:cNvPr id="50179" name="Segnaposto contenuto 2"/>
          <p:cNvSpPr>
            <a:spLocks noGrp="1"/>
          </p:cNvSpPr>
          <p:nvPr>
            <p:ph idx="1"/>
          </p:nvPr>
        </p:nvSpPr>
        <p:spPr/>
        <p:txBody>
          <a:bodyPr/>
          <a:lstStyle/>
          <a:p>
            <a:pPr algn="just" eaLnBrk="1" hangingPunct="1"/>
            <a:r>
              <a:rPr lang="en-US" altLang="it-IT"/>
              <a:t>It relies on the assumption that the connection between the client and server computers is secure and can be trusted </a:t>
            </a:r>
          </a:p>
          <a:p>
            <a:pPr lvl="1" algn="just" eaLnBrk="1" hangingPunct="1"/>
            <a:r>
              <a:rPr lang="en-US" altLang="it-IT"/>
              <a:t>if SSL/TLS is not used, then the credentials are passed as plaintext</a:t>
            </a:r>
          </a:p>
          <a:p>
            <a:pPr lvl="1" algn="just" eaLnBrk="1" hangingPunct="1"/>
            <a:r>
              <a:rPr lang="en-US" altLang="it-IT"/>
              <a:t>there is no effective way for a server to "log out" the user without closing the browser</a:t>
            </a:r>
          </a:p>
          <a:p>
            <a:pPr eaLnBrk="1" hangingPunct="1"/>
            <a:endParaRPr lang="it-IT" altLang="it-IT" u="sng"/>
          </a:p>
        </p:txBody>
      </p:sp>
    </p:spTree>
    <p:extLst>
      <p:ext uri="{BB962C8B-B14F-4D97-AF65-F5344CB8AC3E}">
        <p14:creationId xmlns:p14="http://schemas.microsoft.com/office/powerpoint/2010/main" val="12703086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olo 1"/>
          <p:cNvSpPr>
            <a:spLocks noGrp="1"/>
          </p:cNvSpPr>
          <p:nvPr>
            <p:ph type="title"/>
          </p:nvPr>
        </p:nvSpPr>
        <p:spPr/>
        <p:txBody>
          <a:bodyPr/>
          <a:lstStyle/>
          <a:p>
            <a:pPr eaLnBrk="1" fontAlgn="auto" hangingPunct="1">
              <a:spcAft>
                <a:spcPts val="0"/>
              </a:spcAft>
              <a:defRPr/>
            </a:pPr>
            <a:r>
              <a:rPr lang="it-IT" b="1"/>
              <a:t>Example</a:t>
            </a:r>
          </a:p>
        </p:txBody>
      </p:sp>
      <p:sp>
        <p:nvSpPr>
          <p:cNvPr id="3" name="Segnaposto contenuto 2"/>
          <p:cNvSpPr>
            <a:spLocks noGrp="1"/>
          </p:cNvSpPr>
          <p:nvPr>
            <p:ph idx="1"/>
          </p:nvPr>
        </p:nvSpPr>
        <p:spPr/>
        <p:txBody>
          <a:bodyPr rtlCol="0">
            <a:normAutofit fontScale="70000" lnSpcReduction="20000"/>
          </a:bodyPr>
          <a:lstStyle/>
          <a:p>
            <a:pPr algn="just" eaLnBrk="1" fontAlgn="auto" hangingPunct="1">
              <a:spcAft>
                <a:spcPts val="0"/>
              </a:spcAft>
              <a:buFont typeface="Wingdings 2"/>
              <a:buChar char=""/>
              <a:defRPr/>
            </a:pPr>
            <a:r>
              <a:rPr lang="en-US" dirty="0"/>
              <a:t>The client requests a page that requires authentication but does not provide a user name and password </a:t>
            </a:r>
          </a:p>
          <a:p>
            <a:pPr algn="just" eaLnBrk="1" fontAlgn="auto" hangingPunct="1">
              <a:spcAft>
                <a:spcPts val="0"/>
              </a:spcAft>
              <a:buFont typeface="Wingdings 2"/>
              <a:buChar char=""/>
              <a:defRPr/>
            </a:pPr>
            <a:r>
              <a:rPr lang="en-US" dirty="0"/>
              <a:t>the server responds with the 401 ("Unauthorized") response code, including the required authentication scheme and the authentication realm</a:t>
            </a:r>
          </a:p>
          <a:p>
            <a:pPr algn="just" eaLnBrk="1" fontAlgn="auto" hangingPunct="1">
              <a:spcAft>
                <a:spcPts val="0"/>
              </a:spcAft>
              <a:buFont typeface="Wingdings 2"/>
              <a:buChar char=""/>
              <a:defRPr/>
            </a:pPr>
            <a:r>
              <a:rPr lang="en-US" dirty="0"/>
              <a:t>the client will present the authentication realm (typically a description of the computer or system being accessed) to the user and prompt for a user name and password</a:t>
            </a:r>
          </a:p>
          <a:p>
            <a:pPr algn="just" eaLnBrk="1" fontAlgn="auto" hangingPunct="1">
              <a:spcAft>
                <a:spcPts val="0"/>
              </a:spcAft>
              <a:buFont typeface="Wingdings 2"/>
              <a:buChar char=""/>
              <a:defRPr/>
            </a:pPr>
            <a:r>
              <a:rPr lang="en-US" dirty="0"/>
              <a:t>once the user has supplied a user name and password, the client adds an Authorization header (with valuebase64encode(username+":"+password)) to the original request and re-sends it</a:t>
            </a:r>
          </a:p>
          <a:p>
            <a:pPr algn="just" eaLnBrk="1" fontAlgn="auto" hangingPunct="1">
              <a:spcAft>
                <a:spcPts val="0"/>
              </a:spcAft>
              <a:buFont typeface="Wingdings 2"/>
              <a:buChar char=""/>
              <a:defRPr/>
            </a:pPr>
            <a:r>
              <a:rPr lang="en-US" dirty="0"/>
              <a:t>the server accepts the authentication and the page is returned; if the user name is invalid or the password incorrect, the server might return the 401 response code</a:t>
            </a:r>
            <a:endParaRPr lang="it-IT" dirty="0"/>
          </a:p>
        </p:txBody>
      </p:sp>
    </p:spTree>
    <p:extLst>
      <p:ext uri="{BB962C8B-B14F-4D97-AF65-F5344CB8AC3E}">
        <p14:creationId xmlns:p14="http://schemas.microsoft.com/office/powerpoint/2010/main" val="354382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a:t>
            </a:r>
            <a:r>
              <a:rPr lang="it-IT" dirty="0" err="1"/>
              <a:t>based</a:t>
            </a:r>
            <a:r>
              <a:rPr lang="it-IT" dirty="0"/>
              <a:t> </a:t>
            </a:r>
            <a:r>
              <a:rPr lang="it-IT" dirty="0" err="1"/>
              <a:t>authentication</a:t>
            </a:r>
            <a:endParaRPr lang="it-IT" dirty="0"/>
          </a:p>
        </p:txBody>
      </p:sp>
      <p:sp>
        <p:nvSpPr>
          <p:cNvPr id="3" name="Segnaposto contenuto 2"/>
          <p:cNvSpPr>
            <a:spLocks noGrp="1"/>
          </p:cNvSpPr>
          <p:nvPr>
            <p:ph idx="1"/>
          </p:nvPr>
        </p:nvSpPr>
        <p:spPr/>
        <p:txBody>
          <a:bodyPr/>
          <a:lstStyle/>
          <a:p>
            <a:r>
              <a:rPr lang="it-IT" dirty="0" err="1"/>
              <a:t>Still</a:t>
            </a:r>
            <a:r>
              <a:rPr lang="it-IT" dirty="0"/>
              <a:t> </a:t>
            </a:r>
            <a:r>
              <a:rPr lang="it-IT" dirty="0" err="1"/>
              <a:t>very</a:t>
            </a:r>
            <a:r>
              <a:rPr lang="it-IT" dirty="0"/>
              <a:t> common	</a:t>
            </a:r>
          </a:p>
          <a:p>
            <a:r>
              <a:rPr lang="it-IT" dirty="0" err="1"/>
              <a:t>Pros</a:t>
            </a:r>
            <a:r>
              <a:rPr lang="it-IT" dirty="0"/>
              <a:t>:</a:t>
            </a:r>
          </a:p>
          <a:p>
            <a:pPr marL="457200" lvl="1" indent="0">
              <a:buNone/>
            </a:pPr>
            <a:r>
              <a:rPr lang="it-IT" dirty="0"/>
              <a:t>Cheap: easy to </a:t>
            </a:r>
            <a:r>
              <a:rPr lang="it-IT" dirty="0" err="1"/>
              <a:t>implement</a:t>
            </a:r>
            <a:r>
              <a:rPr lang="it-IT" dirty="0"/>
              <a:t>, </a:t>
            </a:r>
            <a:r>
              <a:rPr lang="it-IT" dirty="0" err="1"/>
              <a:t>passwords</a:t>
            </a:r>
            <a:r>
              <a:rPr lang="it-IT" dirty="0"/>
              <a:t> can be </a:t>
            </a:r>
            <a:r>
              <a:rPr lang="it-IT" dirty="0" err="1"/>
              <a:t>easily</a:t>
            </a:r>
            <a:r>
              <a:rPr lang="it-IT" dirty="0"/>
              <a:t> </a:t>
            </a:r>
            <a:r>
              <a:rPr lang="it-IT" dirty="0" err="1"/>
              <a:t>distributed</a:t>
            </a:r>
            <a:r>
              <a:rPr lang="it-IT" dirty="0"/>
              <a:t> and </a:t>
            </a:r>
            <a:r>
              <a:rPr lang="it-IT" dirty="0" err="1"/>
              <a:t>stored</a:t>
            </a:r>
            <a:endParaRPr lang="it-IT" dirty="0"/>
          </a:p>
          <a:p>
            <a:pPr marL="457200" lvl="1" indent="0">
              <a:buNone/>
            </a:pPr>
            <a:r>
              <a:rPr lang="it-IT" dirty="0"/>
              <a:t>Security </a:t>
            </a:r>
            <a:r>
              <a:rPr lang="it-IT" dirty="0" err="1"/>
              <a:t>level</a:t>
            </a:r>
            <a:r>
              <a:rPr lang="it-IT" dirty="0"/>
              <a:t> </a:t>
            </a:r>
            <a:r>
              <a:rPr lang="it-IT" dirty="0" err="1"/>
              <a:t>is</a:t>
            </a:r>
            <a:r>
              <a:rPr lang="it-IT" dirty="0"/>
              <a:t> </a:t>
            </a:r>
            <a:r>
              <a:rPr lang="it-IT" dirty="0" err="1"/>
              <a:t>reasonable</a:t>
            </a:r>
            <a:r>
              <a:rPr lang="it-IT" dirty="0"/>
              <a:t> </a:t>
            </a:r>
            <a:r>
              <a:rPr lang="it-IT" dirty="0" err="1"/>
              <a:t>if</a:t>
            </a:r>
            <a:r>
              <a:rPr lang="it-IT" dirty="0"/>
              <a:t> </a:t>
            </a:r>
            <a:r>
              <a:rPr lang="it-IT" dirty="0" err="1"/>
              <a:t>all</a:t>
            </a:r>
            <a:r>
              <a:rPr lang="it-IT" dirty="0"/>
              <a:t> the password </a:t>
            </a:r>
            <a:r>
              <a:rPr lang="it-IT" dirty="0" err="1"/>
              <a:t>lifecycle</a:t>
            </a:r>
            <a:r>
              <a:rPr lang="it-IT" dirty="0"/>
              <a:t> </a:t>
            </a:r>
            <a:r>
              <a:rPr lang="it-IT" dirty="0" err="1"/>
              <a:t>is</a:t>
            </a:r>
            <a:r>
              <a:rPr lang="it-IT" dirty="0"/>
              <a:t> </a:t>
            </a:r>
            <a:r>
              <a:rPr lang="it-IT" dirty="0" err="1"/>
              <a:t>properly</a:t>
            </a:r>
            <a:r>
              <a:rPr lang="it-IT" dirty="0"/>
              <a:t> </a:t>
            </a:r>
            <a:r>
              <a:rPr lang="it-IT" dirty="0" err="1"/>
              <a:t>implemented</a:t>
            </a:r>
            <a:endParaRPr lang="it-IT" dirty="0"/>
          </a:p>
          <a:p>
            <a:pPr marL="457200" lvl="1" indent="0">
              <a:buNone/>
            </a:pPr>
            <a:endParaRPr lang="it-IT" dirty="0"/>
          </a:p>
        </p:txBody>
      </p:sp>
      <p:sp>
        <p:nvSpPr>
          <p:cNvPr id="4" name="CasellaDiTesto 3"/>
          <p:cNvSpPr txBox="1"/>
          <p:nvPr/>
        </p:nvSpPr>
        <p:spPr>
          <a:xfrm>
            <a:off x="107504" y="5939988"/>
            <a:ext cx="8926354" cy="369332"/>
          </a:xfrm>
          <a:prstGeom prst="rect">
            <a:avLst/>
          </a:prstGeom>
          <a:noFill/>
        </p:spPr>
        <p:txBody>
          <a:bodyPr wrap="none" rtlCol="0">
            <a:spAutoFit/>
          </a:bodyPr>
          <a:lstStyle/>
          <a:p>
            <a:r>
              <a:rPr lang="it-IT" dirty="0"/>
              <a:t>Reference </a:t>
            </a:r>
            <a:r>
              <a:rPr lang="it-IT" dirty="0" err="1"/>
              <a:t>Material</a:t>
            </a:r>
            <a:r>
              <a:rPr lang="it-IT" dirty="0"/>
              <a:t>: </a:t>
            </a:r>
            <a:r>
              <a:rPr lang="it-IT" dirty="0" err="1"/>
              <a:t>Stallings-Brown</a:t>
            </a:r>
            <a:r>
              <a:rPr lang="it-IT" dirty="0"/>
              <a:t> </a:t>
            </a:r>
            <a:r>
              <a:rPr lang="it-IT" i="1" dirty="0"/>
              <a:t>Computer Security, </a:t>
            </a:r>
            <a:r>
              <a:rPr lang="it-IT" i="1" dirty="0" err="1"/>
              <a:t>Chap</a:t>
            </a:r>
            <a:r>
              <a:rPr lang="it-IT" i="1" dirty="0"/>
              <a:t>. 3, International Edition</a:t>
            </a:r>
            <a:endParaRPr lang="it-IT" dirty="0"/>
          </a:p>
        </p:txBody>
      </p:sp>
    </p:spTree>
    <p:extLst>
      <p:ext uri="{BB962C8B-B14F-4D97-AF65-F5344CB8AC3E}">
        <p14:creationId xmlns:p14="http://schemas.microsoft.com/office/powerpoint/2010/main" val="1877802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52227" name="Rettangolo 3"/>
          <p:cNvSpPr>
            <a:spLocks noChangeArrowheads="1"/>
          </p:cNvSpPr>
          <p:nvPr/>
        </p:nvSpPr>
        <p:spPr bwMode="auto">
          <a:xfrm>
            <a:off x="714375" y="1571625"/>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Client request (no authentication)</a:t>
            </a:r>
            <a:r>
              <a:rPr lang="it-IT" altLang="it-IT" sz="1800">
                <a:solidFill>
                  <a:schemeClr val="tx1"/>
                </a:solidFill>
                <a:latin typeface="Calibri" pitchFamily="34" charset="0"/>
              </a:rPr>
              <a:t>: </a:t>
            </a:r>
          </a:p>
        </p:txBody>
      </p:sp>
      <p:sp>
        <p:nvSpPr>
          <p:cNvPr id="52228" name="Rectangle 1"/>
          <p:cNvSpPr>
            <a:spLocks noChangeArrowheads="1"/>
          </p:cNvSpPr>
          <p:nvPr/>
        </p:nvSpPr>
        <p:spPr bwMode="auto">
          <a:xfrm>
            <a:off x="714375" y="2071688"/>
            <a:ext cx="4286250" cy="2762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/private/index.html HTTP/1.0 Host: localhost </a:t>
            </a:r>
            <a:endParaRPr lang="it-IT" altLang="it-IT" sz="2800">
              <a:solidFill>
                <a:schemeClr val="tx1"/>
              </a:solidFill>
              <a:latin typeface="Arial" pitchFamily="34" charset="0"/>
            </a:endParaRPr>
          </a:p>
        </p:txBody>
      </p:sp>
      <p:sp>
        <p:nvSpPr>
          <p:cNvPr id="52229" name="Rettangolo 5"/>
          <p:cNvSpPr>
            <a:spLocks noChangeArrowheads="1"/>
          </p:cNvSpPr>
          <p:nvPr/>
        </p:nvSpPr>
        <p:spPr bwMode="auto">
          <a:xfrm>
            <a:off x="714375" y="271462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52230" name="Rectangle 2"/>
          <p:cNvSpPr>
            <a:spLocks noChangeArrowheads="1"/>
          </p:cNvSpPr>
          <p:nvPr/>
        </p:nvSpPr>
        <p:spPr bwMode="auto">
          <a:xfrm>
            <a:off x="714375" y="3160713"/>
            <a:ext cx="6000750" cy="30464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HTTP/1.0 401 Authorization Required </a:t>
            </a:r>
          </a:p>
          <a:p>
            <a:pPr eaLnBrk="1" hangingPunct="1">
              <a:spcBef>
                <a:spcPct val="0"/>
              </a:spcBef>
              <a:buClrTx/>
              <a:buSzTx/>
              <a:buFontTx/>
              <a:buNone/>
            </a:pPr>
            <a:r>
              <a:rPr lang="it-IT" altLang="it-IT" sz="1200">
                <a:solidFill>
                  <a:schemeClr val="tx1"/>
                </a:solidFill>
                <a:latin typeface="Arial Unicode MS" pitchFamily="34" charset="-128"/>
              </a:rPr>
              <a:t>Server: HTTPd/1.0 </a:t>
            </a:r>
          </a:p>
          <a:p>
            <a:pPr eaLnBrk="1" hangingPunct="1">
              <a:spcBef>
                <a:spcPct val="0"/>
              </a:spcBef>
              <a:buClrTx/>
              <a:buSzTx/>
              <a:buFontTx/>
              <a:buNone/>
            </a:pPr>
            <a:r>
              <a:rPr lang="it-IT" altLang="it-IT" sz="1200">
                <a:solidFill>
                  <a:schemeClr val="tx1"/>
                </a:solidFill>
                <a:latin typeface="Arial Unicode MS" pitchFamily="34" charset="-128"/>
              </a:rPr>
              <a:t>Date: Sat, 27 Nov 2004 10:18:15 GMT </a:t>
            </a:r>
          </a:p>
          <a:p>
            <a:pPr eaLnBrk="1" hangingPunct="1">
              <a:spcBef>
                <a:spcPct val="0"/>
              </a:spcBef>
              <a:buClrTx/>
              <a:buSzTx/>
              <a:buFontTx/>
              <a:buNone/>
            </a:pPr>
            <a:r>
              <a:rPr lang="it-IT" altLang="it-IT" sz="1200">
                <a:solidFill>
                  <a:schemeClr val="tx1"/>
                </a:solidFill>
                <a:latin typeface="Arial Unicode MS" pitchFamily="34" charset="-128"/>
              </a:rPr>
              <a:t>WWW-Authenticate: Basic realm="Secure Area" </a:t>
            </a:r>
          </a:p>
          <a:p>
            <a:pPr eaLnBrk="1" hangingPunct="1">
              <a:spcBef>
                <a:spcPct val="0"/>
              </a:spcBef>
              <a:buClrTx/>
              <a:buSzTx/>
              <a:buFontTx/>
              <a:buNone/>
            </a:pPr>
            <a:r>
              <a:rPr lang="it-IT" altLang="it-IT" sz="1200">
                <a:solidFill>
                  <a:schemeClr val="tx1"/>
                </a:solidFill>
                <a:latin typeface="Arial Unicode MS" pitchFamily="34" charset="-128"/>
              </a:rPr>
              <a:t>Content-Type: text/html </a:t>
            </a:r>
          </a:p>
          <a:p>
            <a:pPr eaLnBrk="1" hangingPunct="1">
              <a:spcBef>
                <a:spcPct val="0"/>
              </a:spcBef>
              <a:buClrTx/>
              <a:buSzTx/>
              <a:buFontTx/>
              <a:buNone/>
            </a:pPr>
            <a:r>
              <a:rPr lang="it-IT" altLang="it-IT" sz="1200">
                <a:solidFill>
                  <a:schemeClr val="tx1"/>
                </a:solidFill>
                <a:latin typeface="Arial Unicode MS" pitchFamily="34" charset="-128"/>
              </a:rPr>
              <a:t>Content-Length: 311 </a:t>
            </a:r>
          </a:p>
          <a:p>
            <a:pPr eaLnBrk="1" hangingPunct="1">
              <a:spcBef>
                <a:spcPct val="0"/>
              </a:spcBef>
              <a:buClrTx/>
              <a:buSzTx/>
              <a:buFontTx/>
              <a:buNone/>
            </a:pPr>
            <a:endParaRPr lang="it-IT" altLang="it-IT" sz="1200">
              <a:solidFill>
                <a:schemeClr val="tx1"/>
              </a:solidFill>
              <a:latin typeface="Arial Unicode MS" pitchFamily="34" charset="-128"/>
            </a:endParaRPr>
          </a:p>
          <a:p>
            <a:pPr eaLnBrk="1" hangingPunct="1">
              <a:spcBef>
                <a:spcPct val="0"/>
              </a:spcBef>
              <a:buClrTx/>
              <a:buSzTx/>
              <a:buFontTx/>
              <a:buNone/>
            </a:pPr>
            <a:r>
              <a:rPr lang="it-IT" altLang="it-IT" sz="1200">
                <a:solidFill>
                  <a:schemeClr val="tx1"/>
                </a:solidFill>
                <a:latin typeface="Arial Unicode MS" pitchFamily="34" charset="-128"/>
              </a:rPr>
              <a:t>&lt;!DOCTYPE HTML PUBLIC "-//W3C//DTD HTML 4.01 Transitional//EN" "http://www.w3.org/TR/1999/REC-html401-19991224/loose.dtd"&gt; </a:t>
            </a:r>
          </a:p>
          <a:p>
            <a:pPr eaLnBrk="1" hangingPunct="1">
              <a:spcBef>
                <a:spcPct val="0"/>
              </a:spcBef>
              <a:buClrTx/>
              <a:buSzTx/>
              <a:buFontTx/>
              <a:buNone/>
            </a:pPr>
            <a:r>
              <a:rPr lang="it-IT" altLang="it-IT" sz="1200">
                <a:solidFill>
                  <a:schemeClr val="tx1"/>
                </a:solidFill>
                <a:latin typeface="Arial Unicode MS" pitchFamily="34" charset="-128"/>
              </a:rPr>
              <a:t>&lt;HTML&gt; </a:t>
            </a:r>
          </a:p>
          <a:p>
            <a:pPr eaLnBrk="1" hangingPunct="1">
              <a:spcBef>
                <a:spcPct val="0"/>
              </a:spcBef>
              <a:buClrTx/>
              <a:buSzTx/>
              <a:buFontTx/>
              <a:buNone/>
            </a:pPr>
            <a:r>
              <a:rPr lang="it-IT" altLang="it-IT" sz="1200">
                <a:solidFill>
                  <a:schemeClr val="tx1"/>
                </a:solidFill>
                <a:latin typeface="Arial Unicode MS" pitchFamily="34" charset="-128"/>
              </a:rPr>
              <a:t>&lt;HEAD&gt; </a:t>
            </a:r>
          </a:p>
          <a:p>
            <a:pPr eaLnBrk="1" hangingPunct="1">
              <a:spcBef>
                <a:spcPct val="0"/>
              </a:spcBef>
              <a:buClrTx/>
              <a:buSzTx/>
              <a:buFontTx/>
              <a:buNone/>
            </a:pPr>
            <a:r>
              <a:rPr lang="it-IT" altLang="it-IT" sz="1200">
                <a:solidFill>
                  <a:schemeClr val="tx1"/>
                </a:solidFill>
                <a:latin typeface="Arial Unicode MS" pitchFamily="34" charset="-128"/>
              </a:rPr>
              <a:t>&lt;TITLE&gt;Error&lt;/TITLE&gt; </a:t>
            </a:r>
          </a:p>
          <a:p>
            <a:pPr eaLnBrk="1" hangingPunct="1">
              <a:spcBef>
                <a:spcPct val="0"/>
              </a:spcBef>
              <a:buClrTx/>
              <a:buSzTx/>
              <a:buFontTx/>
              <a:buNone/>
            </a:pPr>
            <a:r>
              <a:rPr lang="it-IT" altLang="it-IT" sz="1200">
                <a:solidFill>
                  <a:schemeClr val="tx1"/>
                </a:solidFill>
                <a:latin typeface="Arial Unicode MS" pitchFamily="34" charset="-128"/>
              </a:rPr>
              <a:t>&lt;META HTTP-EQUIV="Content-Type" CONTENT="text/html; charset=ISO-8859-1"&gt; </a:t>
            </a:r>
          </a:p>
          <a:p>
            <a:pPr eaLnBrk="1" hangingPunct="1">
              <a:spcBef>
                <a:spcPct val="0"/>
              </a:spcBef>
              <a:buClrTx/>
              <a:buSzTx/>
              <a:buFontTx/>
              <a:buNone/>
            </a:pPr>
            <a:r>
              <a:rPr lang="it-IT" altLang="it-IT" sz="1200">
                <a:solidFill>
                  <a:schemeClr val="tx1"/>
                </a:solidFill>
                <a:latin typeface="Arial Unicode MS" pitchFamily="34" charset="-128"/>
              </a:rPr>
              <a:t>&lt;/HEAD&gt; </a:t>
            </a:r>
          </a:p>
          <a:p>
            <a:pPr eaLnBrk="1" hangingPunct="1">
              <a:spcBef>
                <a:spcPct val="0"/>
              </a:spcBef>
              <a:buClrTx/>
              <a:buSzTx/>
              <a:buFontTx/>
              <a:buNone/>
            </a:pPr>
            <a:r>
              <a:rPr lang="it-IT" altLang="it-IT" sz="1200">
                <a:solidFill>
                  <a:schemeClr val="tx1"/>
                </a:solidFill>
                <a:latin typeface="Arial Unicode MS" pitchFamily="34" charset="-128"/>
              </a:rPr>
              <a:t>&lt;BODY&gt;&lt;H1&gt;401 Unauthorized.&lt;/H1&gt;&lt;/BODY&gt; </a:t>
            </a:r>
          </a:p>
          <a:p>
            <a:pPr eaLnBrk="1" hangingPunct="1">
              <a:spcBef>
                <a:spcPct val="0"/>
              </a:spcBef>
              <a:buClrTx/>
              <a:buSzTx/>
              <a:buFontTx/>
              <a:buNone/>
            </a:pPr>
            <a:r>
              <a:rPr lang="it-IT" altLang="it-IT" sz="1200">
                <a:solidFill>
                  <a:schemeClr val="tx1"/>
                </a:solidFill>
                <a:latin typeface="Arial Unicode MS" pitchFamily="34" charset="-128"/>
              </a:rPr>
              <a:t>&lt;/HTML&gt; </a:t>
            </a:r>
            <a:endParaRPr lang="it-IT" altLang="it-IT" sz="2800">
              <a:solidFill>
                <a:schemeClr val="tx1"/>
              </a:solidFill>
              <a:latin typeface="Arial" pitchFamily="34" charset="0"/>
            </a:endParaRPr>
          </a:p>
        </p:txBody>
      </p:sp>
    </p:spTree>
    <p:extLst>
      <p:ext uri="{BB962C8B-B14F-4D97-AF65-F5344CB8AC3E}">
        <p14:creationId xmlns:p14="http://schemas.microsoft.com/office/powerpoint/2010/main" val="2704904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53251" name="Rettangolo 3"/>
          <p:cNvSpPr>
            <a:spLocks noChangeArrowheads="1"/>
          </p:cNvSpPr>
          <p:nvPr/>
        </p:nvSpPr>
        <p:spPr bwMode="auto">
          <a:xfrm>
            <a:off x="428625" y="1714500"/>
            <a:ext cx="628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b="1">
                <a:solidFill>
                  <a:schemeClr val="tx1"/>
                </a:solidFill>
                <a:latin typeface="Calibri" pitchFamily="34" charset="0"/>
              </a:rPr>
              <a:t>Client request (user name "Aladdin", password "open sesame")</a:t>
            </a:r>
            <a:r>
              <a:rPr lang="en-US" altLang="it-IT" sz="1800">
                <a:solidFill>
                  <a:schemeClr val="tx1"/>
                </a:solidFill>
                <a:latin typeface="Calibri" pitchFamily="34" charset="0"/>
              </a:rPr>
              <a:t>:</a:t>
            </a:r>
          </a:p>
        </p:txBody>
      </p:sp>
      <p:sp>
        <p:nvSpPr>
          <p:cNvPr id="53252" name="Rectangle 1"/>
          <p:cNvSpPr>
            <a:spLocks noChangeArrowheads="1"/>
          </p:cNvSpPr>
          <p:nvPr/>
        </p:nvSpPr>
        <p:spPr bwMode="auto">
          <a:xfrm>
            <a:off x="500063" y="2214563"/>
            <a:ext cx="5143500" cy="7381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400" dirty="0">
                <a:solidFill>
                  <a:schemeClr val="tx1"/>
                </a:solidFill>
                <a:latin typeface="Arial Unicode MS" pitchFamily="34" charset="-128"/>
              </a:rPr>
              <a:t>GET /private/index.html HTTP/1.0 </a:t>
            </a:r>
          </a:p>
          <a:p>
            <a:pPr eaLnBrk="1" hangingPunct="1">
              <a:spcBef>
                <a:spcPct val="0"/>
              </a:spcBef>
              <a:buClrTx/>
              <a:buSzTx/>
              <a:buFontTx/>
              <a:buNone/>
            </a:pPr>
            <a:r>
              <a:rPr lang="it-IT" altLang="it-IT" sz="1400" dirty="0">
                <a:solidFill>
                  <a:schemeClr val="tx1"/>
                </a:solidFill>
                <a:latin typeface="Arial Unicode MS" pitchFamily="34" charset="-128"/>
              </a:rPr>
              <a:t>Host: </a:t>
            </a:r>
            <a:r>
              <a:rPr lang="it-IT" altLang="it-IT" sz="1400" dirty="0" err="1">
                <a:solidFill>
                  <a:schemeClr val="tx1"/>
                </a:solidFill>
                <a:latin typeface="Arial Unicode MS" pitchFamily="34" charset="-128"/>
              </a:rPr>
              <a:t>localhost</a:t>
            </a:r>
            <a:r>
              <a:rPr lang="it-IT" altLang="it-IT" sz="1400" dirty="0">
                <a:solidFill>
                  <a:schemeClr val="tx1"/>
                </a:solidFill>
                <a:latin typeface="Arial Unicode MS" pitchFamily="34" charset="-128"/>
              </a:rPr>
              <a:t> </a:t>
            </a:r>
          </a:p>
          <a:p>
            <a:pPr eaLnBrk="1" hangingPunct="1">
              <a:spcBef>
                <a:spcPct val="0"/>
              </a:spcBef>
              <a:buClrTx/>
              <a:buSzTx/>
              <a:buFontTx/>
              <a:buNone/>
            </a:pPr>
            <a:r>
              <a:rPr lang="it-IT" altLang="it-IT" sz="1400" dirty="0" err="1">
                <a:solidFill>
                  <a:schemeClr val="tx1"/>
                </a:solidFill>
                <a:latin typeface="Arial Unicode MS" pitchFamily="34" charset="-128"/>
              </a:rPr>
              <a:t>Authorization</a:t>
            </a:r>
            <a:r>
              <a:rPr lang="it-IT" altLang="it-IT" sz="1400" dirty="0">
                <a:solidFill>
                  <a:schemeClr val="tx1"/>
                </a:solidFill>
                <a:latin typeface="Arial Unicode MS" pitchFamily="34" charset="-128"/>
              </a:rPr>
              <a:t>: Basic QWxhZGRpbjpvcGVuIHNlc2FtZQ== </a:t>
            </a:r>
            <a:endParaRPr lang="it-IT" altLang="it-IT" dirty="0">
              <a:solidFill>
                <a:schemeClr val="tx1"/>
              </a:solidFill>
              <a:latin typeface="Arial" pitchFamily="34" charset="0"/>
            </a:endParaRPr>
          </a:p>
        </p:txBody>
      </p:sp>
      <p:sp>
        <p:nvSpPr>
          <p:cNvPr id="53253" name="Rettangolo 5"/>
          <p:cNvSpPr>
            <a:spLocks noChangeArrowheads="1"/>
          </p:cNvSpPr>
          <p:nvPr/>
        </p:nvSpPr>
        <p:spPr bwMode="auto">
          <a:xfrm>
            <a:off x="571500" y="328612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53254" name="Rectangle 2"/>
          <p:cNvSpPr>
            <a:spLocks noChangeArrowheads="1"/>
          </p:cNvSpPr>
          <p:nvPr/>
        </p:nvSpPr>
        <p:spPr bwMode="auto">
          <a:xfrm>
            <a:off x="571500" y="3929063"/>
            <a:ext cx="4143375" cy="9540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400">
                <a:solidFill>
                  <a:schemeClr val="tx1"/>
                </a:solidFill>
                <a:latin typeface="Arial Unicode MS" pitchFamily="34" charset="-128"/>
              </a:rPr>
              <a:t>HTTP/1.0 200 OK Server: HTTPd/1.0</a:t>
            </a:r>
          </a:p>
          <a:p>
            <a:pPr eaLnBrk="1" hangingPunct="1">
              <a:spcBef>
                <a:spcPct val="0"/>
              </a:spcBef>
              <a:buClrTx/>
              <a:buSzTx/>
              <a:buFontTx/>
              <a:buNone/>
            </a:pPr>
            <a:r>
              <a:rPr lang="it-IT" altLang="it-IT" sz="1400">
                <a:solidFill>
                  <a:schemeClr val="tx1"/>
                </a:solidFill>
                <a:latin typeface="Arial Unicode MS" pitchFamily="34" charset="-128"/>
              </a:rPr>
              <a:t> Date: Sat, 27 Nov 2004 10:19:07 GMT </a:t>
            </a:r>
          </a:p>
          <a:p>
            <a:pPr eaLnBrk="1" hangingPunct="1">
              <a:spcBef>
                <a:spcPct val="0"/>
              </a:spcBef>
              <a:buClrTx/>
              <a:buSzTx/>
              <a:buFontTx/>
              <a:buNone/>
            </a:pPr>
            <a:r>
              <a:rPr lang="it-IT" altLang="it-IT" sz="1400">
                <a:solidFill>
                  <a:schemeClr val="tx1"/>
                </a:solidFill>
                <a:latin typeface="Arial Unicode MS" pitchFamily="34" charset="-128"/>
              </a:rPr>
              <a:t>Content-Type: text/html </a:t>
            </a:r>
          </a:p>
          <a:p>
            <a:pPr eaLnBrk="1" hangingPunct="1">
              <a:spcBef>
                <a:spcPct val="0"/>
              </a:spcBef>
              <a:buClrTx/>
              <a:buSzTx/>
              <a:buFontTx/>
              <a:buNone/>
            </a:pPr>
            <a:r>
              <a:rPr lang="it-IT" altLang="it-IT" sz="1400">
                <a:solidFill>
                  <a:schemeClr val="tx1"/>
                </a:solidFill>
                <a:latin typeface="Arial Unicode MS" pitchFamily="34" charset="-128"/>
              </a:rPr>
              <a:t>Content-Length: 10476 </a:t>
            </a:r>
            <a:endParaRPr lang="it-IT" altLang="it-IT">
              <a:solidFill>
                <a:schemeClr val="tx1"/>
              </a:solidFill>
              <a:latin typeface="Arial" pitchFamily="34" charset="0"/>
            </a:endParaRPr>
          </a:p>
        </p:txBody>
      </p:sp>
    </p:spTree>
    <p:extLst>
      <p:ext uri="{BB962C8B-B14F-4D97-AF65-F5344CB8AC3E}">
        <p14:creationId xmlns:p14="http://schemas.microsoft.com/office/powerpoint/2010/main" val="479715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olo 1"/>
          <p:cNvSpPr>
            <a:spLocks noGrp="1"/>
          </p:cNvSpPr>
          <p:nvPr>
            <p:ph type="title"/>
          </p:nvPr>
        </p:nvSpPr>
        <p:spPr/>
        <p:txBody>
          <a:bodyPr/>
          <a:lstStyle/>
          <a:p>
            <a:r>
              <a:rPr lang="it-IT" altLang="it-IT"/>
              <a:t>Autenticazione tipo CHAP</a:t>
            </a:r>
          </a:p>
        </p:txBody>
      </p:sp>
      <p:sp>
        <p:nvSpPr>
          <p:cNvPr id="62467" name="Segnaposto contenuto 6"/>
          <p:cNvSpPr>
            <a:spLocks noGrp="1"/>
          </p:cNvSpPr>
          <p:nvPr>
            <p:ph idx="1"/>
          </p:nvPr>
        </p:nvSpPr>
        <p:spPr/>
        <p:txBody>
          <a:bodyPr/>
          <a:lstStyle/>
          <a:p>
            <a:r>
              <a:rPr lang="it-IT" altLang="it-IT" dirty="0"/>
              <a:t>Solo i protocolli più stupidi prevedono il transito delle password </a:t>
            </a:r>
            <a:r>
              <a:rPr lang="it-IT" altLang="it-IT" b="1" dirty="0"/>
              <a:t>in chiaro</a:t>
            </a:r>
            <a:r>
              <a:rPr lang="it-IT" altLang="it-IT" dirty="0"/>
              <a:t> (è il caso di un POP3 </a:t>
            </a:r>
            <a:r>
              <a:rPr lang="it-IT" altLang="it-IT" dirty="0" err="1"/>
              <a:t>malconfigurato</a:t>
            </a:r>
            <a:r>
              <a:rPr lang="it-IT" altLang="it-IT" dirty="0"/>
              <a:t>)</a:t>
            </a:r>
          </a:p>
          <a:p>
            <a:r>
              <a:rPr lang="it-IT" altLang="it-IT" dirty="0"/>
              <a:t>Strano, ma è possibile dimostrare di conoscere le credenziali corrette senza trasmettere la password in chiaro</a:t>
            </a:r>
          </a:p>
          <a:p>
            <a:r>
              <a:rPr lang="it-IT" altLang="it-IT" dirty="0"/>
              <a:t>Come?</a:t>
            </a:r>
          </a:p>
        </p:txBody>
      </p:sp>
      <p:sp>
        <p:nvSpPr>
          <p:cNvPr id="59396" name="Segnaposto piè di pagina 4"/>
          <p:cNvSpPr>
            <a:spLocks noGrp="1"/>
          </p:cNvSpPr>
          <p:nvPr>
            <p:ph type="ftr" sz="quarter" idx="11"/>
          </p:nvPr>
        </p:nvSpPr>
        <p:spPr/>
        <p:txBody>
          <a:bodyPr/>
          <a:lstStyle/>
          <a:p>
            <a:pPr>
              <a:defRPr/>
            </a:pPr>
            <a:r>
              <a:rPr lang="en-US"/>
              <a:t>2: Application Layer</a:t>
            </a:r>
            <a:endParaRPr lang="en-US">
              <a:latin typeface="Times New Roman" pitchFamily="18" charset="0"/>
            </a:endParaRPr>
          </a:p>
        </p:txBody>
      </p:sp>
      <p:sp>
        <p:nvSpPr>
          <p:cNvPr id="59397" name="Segnaposto numero diapositiva 5"/>
          <p:cNvSpPr>
            <a:spLocks noGrp="1"/>
          </p:cNvSpPr>
          <p:nvPr>
            <p:ph type="sldNum" sz="quarter" idx="12"/>
          </p:nvPr>
        </p:nvSpPr>
        <p:spPr/>
        <p:txBody>
          <a:bodyPr/>
          <a:lstStyle/>
          <a:p>
            <a:pPr>
              <a:defRPr/>
            </a:pPr>
            <a:fld id="{697F4A3D-3FDB-48D9-B054-9244B1455F5B}" type="slidenum">
              <a:rPr lang="en-US" smtClean="0"/>
              <a:pPr>
                <a:defRPr/>
              </a:pPr>
              <a:t>32</a:t>
            </a:fld>
            <a:endParaRPr lang="en-US"/>
          </a:p>
        </p:txBody>
      </p:sp>
    </p:spTree>
    <p:extLst>
      <p:ext uri="{BB962C8B-B14F-4D97-AF65-F5344CB8AC3E}">
        <p14:creationId xmlns:p14="http://schemas.microsoft.com/office/powerpoint/2010/main" val="33299162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olo 1"/>
          <p:cNvSpPr>
            <a:spLocks noGrp="1"/>
          </p:cNvSpPr>
          <p:nvPr>
            <p:ph type="title"/>
          </p:nvPr>
        </p:nvSpPr>
        <p:spPr/>
        <p:txBody>
          <a:bodyPr/>
          <a:lstStyle/>
          <a:p>
            <a:r>
              <a:rPr lang="it-IT" altLang="it-IT"/>
              <a:t>Autenticazione tipo CHAP</a:t>
            </a:r>
          </a:p>
        </p:txBody>
      </p:sp>
      <p:sp>
        <p:nvSpPr>
          <p:cNvPr id="63491" name="Segnaposto contenuto 2"/>
          <p:cNvSpPr>
            <a:spLocks noGrp="1"/>
          </p:cNvSpPr>
          <p:nvPr>
            <p:ph idx="1"/>
          </p:nvPr>
        </p:nvSpPr>
        <p:spPr>
          <a:xfrm>
            <a:off x="495300" y="1600200"/>
            <a:ext cx="3249613" cy="4648200"/>
          </a:xfrm>
        </p:spPr>
        <p:txBody>
          <a:bodyPr/>
          <a:lstStyle/>
          <a:p>
            <a:r>
              <a:rPr lang="it-IT" altLang="it-IT" sz="2400"/>
              <a:t>Esempio: password = ‘pinuzzu’</a:t>
            </a:r>
          </a:p>
          <a:p>
            <a:r>
              <a:rPr lang="it-IT" altLang="it-IT" sz="2400"/>
              <a:t>La password è conosciuta da client e server a priori</a:t>
            </a:r>
          </a:p>
          <a:p>
            <a:r>
              <a:rPr lang="it-IT" altLang="it-IT" sz="2400"/>
              <a:t>Solo se si conosce la password si può risolvere la challenge</a:t>
            </a:r>
          </a:p>
          <a:p>
            <a:r>
              <a:rPr lang="it-IT" altLang="it-IT" sz="2400"/>
              <a:t>Solution = SHA1(«pinuzzu»+ «34911»)</a:t>
            </a:r>
          </a:p>
        </p:txBody>
      </p:sp>
      <p:sp>
        <p:nvSpPr>
          <p:cNvPr id="11269" name="Segnaposto piè di pagina 3"/>
          <p:cNvSpPr>
            <a:spLocks noGrp="1"/>
          </p:cNvSpPr>
          <p:nvPr>
            <p:ph type="ftr" sz="quarter" idx="11"/>
          </p:nvPr>
        </p:nvSpPr>
        <p:spPr/>
        <p:txBody>
          <a:bodyPr/>
          <a:lstStyle/>
          <a:p>
            <a:pPr>
              <a:defRPr/>
            </a:pPr>
            <a:r>
              <a:rPr lang="en-US"/>
              <a:t>2: Application Layer</a:t>
            </a:r>
            <a:endParaRPr lang="en-US">
              <a:latin typeface="Times New Roman" pitchFamily="18" charset="0"/>
            </a:endParaRPr>
          </a:p>
        </p:txBody>
      </p:sp>
      <p:sp>
        <p:nvSpPr>
          <p:cNvPr id="11270" name="Segnaposto numero diapositiva 4"/>
          <p:cNvSpPr>
            <a:spLocks noGrp="1"/>
          </p:cNvSpPr>
          <p:nvPr>
            <p:ph type="sldNum" sz="quarter" idx="12"/>
          </p:nvPr>
        </p:nvSpPr>
        <p:spPr/>
        <p:txBody>
          <a:bodyPr/>
          <a:lstStyle/>
          <a:p>
            <a:pPr>
              <a:defRPr/>
            </a:pPr>
            <a:fld id="{77F59B6E-8323-4AA0-A7A7-B89A99F669FA}" type="slidenum">
              <a:rPr lang="en-US" smtClean="0"/>
              <a:pPr>
                <a:defRPr/>
              </a:pPr>
              <a:t>33</a:t>
            </a:fld>
            <a:endParaRPr lang="en-US"/>
          </a:p>
        </p:txBody>
      </p:sp>
      <p:grpSp>
        <p:nvGrpSpPr>
          <p:cNvPr id="2" name="Group 16"/>
          <p:cNvGrpSpPr>
            <a:grpSpLocks/>
          </p:cNvGrpSpPr>
          <p:nvPr/>
        </p:nvGrpSpPr>
        <p:grpSpPr bwMode="auto">
          <a:xfrm>
            <a:off x="7173913" y="2917825"/>
            <a:ext cx="355600" cy="933450"/>
            <a:chOff x="4180" y="783"/>
            <a:chExt cx="150" cy="307"/>
          </a:xfrm>
        </p:grpSpPr>
        <p:sp>
          <p:nvSpPr>
            <p:cNvPr id="63518" name="AutoShape 1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9" name="Rectangle 1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0" name="Rectangle 1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1" name="AutoShape 2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2" name="Line 2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63523" name="Line 2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63524" name="Rectangle 2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5" name="Rectangle 2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grpSp>
      <p:graphicFrame>
        <p:nvGraphicFramePr>
          <p:cNvPr id="69" name="Object 4"/>
          <p:cNvGraphicFramePr>
            <a:graphicFrameLocks noChangeAspect="1"/>
          </p:cNvGraphicFramePr>
          <p:nvPr/>
        </p:nvGraphicFramePr>
        <p:xfrm>
          <a:off x="4543425" y="2632075"/>
          <a:ext cx="622300" cy="500063"/>
        </p:xfrm>
        <a:graphic>
          <a:graphicData uri="http://schemas.openxmlformats.org/presentationml/2006/ole">
            <mc:AlternateContent xmlns:mc="http://schemas.openxmlformats.org/markup-compatibility/2006">
              <mc:Choice xmlns:v="urn:schemas-microsoft-com:vml" Requires="v">
                <p:oleObj name="Clip" r:id="rId3" imgW="1307263" imgH="1084139" progId="">
                  <p:embed/>
                </p:oleObj>
              </mc:Choice>
              <mc:Fallback>
                <p:oleObj name="Clip" r:id="rId3" imgW="1307263" imgH="1084139"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3425" y="2632075"/>
                        <a:ext cx="6223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11"/>
          <p:cNvGrpSpPr>
            <a:grpSpLocks/>
          </p:cNvGrpSpPr>
          <p:nvPr/>
        </p:nvGrpSpPr>
        <p:grpSpPr bwMode="auto">
          <a:xfrm>
            <a:off x="5219700" y="2713038"/>
            <a:ext cx="1968500" cy="769937"/>
            <a:chOff x="3288" y="1709"/>
            <a:chExt cx="1240" cy="485"/>
          </a:xfrm>
        </p:grpSpPr>
        <p:sp>
          <p:nvSpPr>
            <p:cNvPr id="63516" name="Text Box 78"/>
            <p:cNvSpPr txBox="1">
              <a:spLocks noChangeArrowheads="1"/>
            </p:cNvSpPr>
            <p:nvPr/>
          </p:nvSpPr>
          <p:spPr bwMode="auto">
            <a:xfrm>
              <a:off x="3290" y="1709"/>
              <a:ext cx="1238"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000">
                  <a:solidFill>
                    <a:srgbClr val="FF0000"/>
                  </a:solidFill>
                </a:rPr>
                <a:t>Authentication</a:t>
              </a:r>
            </a:p>
            <a:p>
              <a:pPr>
                <a:buFont typeface="ZapfDingbats"/>
                <a:buNone/>
              </a:pPr>
              <a:r>
                <a:rPr lang="en-US" altLang="it-IT" sz="2000">
                  <a:solidFill>
                    <a:srgbClr val="FF0000"/>
                  </a:solidFill>
                </a:rPr>
                <a:t> request</a:t>
              </a:r>
              <a:endParaRPr lang="en-US" altLang="it-IT" sz="2400"/>
            </a:p>
          </p:txBody>
        </p:sp>
        <p:sp>
          <p:nvSpPr>
            <p:cNvPr id="63517" name="Line 89"/>
            <p:cNvSpPr>
              <a:spLocks noChangeShapeType="1"/>
            </p:cNvSpPr>
            <p:nvPr/>
          </p:nvSpPr>
          <p:spPr bwMode="auto">
            <a:xfrm>
              <a:off x="3288" y="1878"/>
              <a:ext cx="1110" cy="17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4" name="Group 112"/>
          <p:cNvGrpSpPr>
            <a:grpSpLocks/>
          </p:cNvGrpSpPr>
          <p:nvPr/>
        </p:nvGrpSpPr>
        <p:grpSpPr bwMode="auto">
          <a:xfrm>
            <a:off x="4895850" y="3408363"/>
            <a:ext cx="2652713" cy="769937"/>
            <a:chOff x="3084" y="2147"/>
            <a:chExt cx="1671" cy="485"/>
          </a:xfrm>
        </p:grpSpPr>
        <p:sp>
          <p:nvSpPr>
            <p:cNvPr id="63512" name="Line 90"/>
            <p:cNvSpPr>
              <a:spLocks noChangeShapeType="1"/>
            </p:cNvSpPr>
            <p:nvPr/>
          </p:nvSpPr>
          <p:spPr bwMode="auto">
            <a:xfrm flipV="1">
              <a:off x="3084" y="2190"/>
              <a:ext cx="1314" cy="22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63513" name="Group 93"/>
            <p:cNvGrpSpPr>
              <a:grpSpLocks/>
            </p:cNvGrpSpPr>
            <p:nvPr/>
          </p:nvGrpSpPr>
          <p:grpSpPr bwMode="auto">
            <a:xfrm>
              <a:off x="3248" y="2147"/>
              <a:ext cx="1507" cy="485"/>
              <a:chOff x="3248" y="2147"/>
              <a:chExt cx="1507" cy="485"/>
            </a:xfrm>
          </p:grpSpPr>
          <p:sp>
            <p:nvSpPr>
              <p:cNvPr id="63514" name="Rectangle 92"/>
              <p:cNvSpPr>
                <a:spLocks noChangeArrowheads="1"/>
              </p:cNvSpPr>
              <p:nvPr/>
            </p:nvSpPr>
            <p:spPr bwMode="auto">
              <a:xfrm>
                <a:off x="3306" y="2190"/>
                <a:ext cx="906"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5" name="Text Box 91"/>
              <p:cNvSpPr txBox="1">
                <a:spLocks noChangeArrowheads="1"/>
              </p:cNvSpPr>
              <p:nvPr/>
            </p:nvSpPr>
            <p:spPr bwMode="auto">
              <a:xfrm>
                <a:off x="3248" y="2147"/>
                <a:ext cx="150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000">
                    <a:solidFill>
                      <a:srgbClr val="FF0000"/>
                    </a:solidFill>
                  </a:rPr>
                  <a:t>Authentication</a:t>
                </a:r>
              </a:p>
              <a:p>
                <a:pPr>
                  <a:buFont typeface="ZapfDingbats"/>
                  <a:buNone/>
                </a:pPr>
                <a:r>
                  <a:rPr lang="en-US" altLang="it-IT" sz="2000">
                    <a:solidFill>
                      <a:srgbClr val="FF0000"/>
                    </a:solidFill>
                  </a:rPr>
                  <a:t>Challenge = ‘34911’</a:t>
                </a:r>
                <a:endParaRPr lang="en-US" altLang="it-IT" sz="2400"/>
              </a:p>
            </p:txBody>
          </p:sp>
        </p:grpSp>
      </p:grpSp>
      <p:grpSp>
        <p:nvGrpSpPr>
          <p:cNvPr id="6" name="Group 113"/>
          <p:cNvGrpSpPr>
            <a:grpSpLocks/>
          </p:cNvGrpSpPr>
          <p:nvPr/>
        </p:nvGrpSpPr>
        <p:grpSpPr bwMode="auto">
          <a:xfrm>
            <a:off x="4943475" y="4086225"/>
            <a:ext cx="4006850" cy="711200"/>
            <a:chOff x="3114" y="2574"/>
            <a:chExt cx="2524" cy="448"/>
          </a:xfrm>
        </p:grpSpPr>
        <p:sp>
          <p:nvSpPr>
            <p:cNvPr id="63508" name="Line 94"/>
            <p:cNvSpPr>
              <a:spLocks noChangeShapeType="1"/>
            </p:cNvSpPr>
            <p:nvPr/>
          </p:nvSpPr>
          <p:spPr bwMode="auto">
            <a:xfrm>
              <a:off x="3114" y="2574"/>
              <a:ext cx="1512" cy="2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63509" name="Group 97"/>
            <p:cNvGrpSpPr>
              <a:grpSpLocks/>
            </p:cNvGrpSpPr>
            <p:nvPr/>
          </p:nvGrpSpPr>
          <p:grpSpPr bwMode="auto">
            <a:xfrm>
              <a:off x="3248" y="2615"/>
              <a:ext cx="2390" cy="407"/>
              <a:chOff x="3212" y="2597"/>
              <a:chExt cx="2390" cy="407"/>
            </a:xfrm>
          </p:grpSpPr>
          <p:sp>
            <p:nvSpPr>
              <p:cNvPr id="63510" name="Rectangle 96"/>
              <p:cNvSpPr>
                <a:spLocks noChangeArrowheads="1"/>
              </p:cNvSpPr>
              <p:nvPr/>
            </p:nvSpPr>
            <p:spPr bwMode="auto">
              <a:xfrm>
                <a:off x="3252" y="2628"/>
                <a:ext cx="2100"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1" name="Text Box 95"/>
              <p:cNvSpPr txBox="1">
                <a:spLocks noChangeArrowheads="1"/>
              </p:cNvSpPr>
              <p:nvPr/>
            </p:nvSpPr>
            <p:spPr bwMode="auto">
              <a:xfrm>
                <a:off x="3212" y="2597"/>
                <a:ext cx="23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1800">
                    <a:solidFill>
                      <a:srgbClr val="FF0000"/>
                    </a:solidFill>
                  </a:rPr>
                  <a:t>Challenge solution = “</a:t>
                </a:r>
                <a:r>
                  <a:rPr lang="it-IT" altLang="it-IT" sz="1100" b="1"/>
                  <a:t>5697c2f8d9e7a0b8bfeba7d2e07e725b262920b1</a:t>
                </a:r>
                <a:r>
                  <a:rPr lang="en-US" altLang="it-IT" sz="1800">
                    <a:solidFill>
                      <a:srgbClr val="FF0000"/>
                    </a:solidFill>
                  </a:rPr>
                  <a:t>”</a:t>
                </a:r>
                <a:endParaRPr lang="en-US" altLang="it-IT" sz="3200"/>
              </a:p>
            </p:txBody>
          </p:sp>
        </p:grpSp>
      </p:grpSp>
      <p:grpSp>
        <p:nvGrpSpPr>
          <p:cNvPr id="8" name="Group 114"/>
          <p:cNvGrpSpPr>
            <a:grpSpLocks/>
          </p:cNvGrpSpPr>
          <p:nvPr/>
        </p:nvGrpSpPr>
        <p:grpSpPr bwMode="auto">
          <a:xfrm>
            <a:off x="4943475" y="4648200"/>
            <a:ext cx="2343150" cy="469900"/>
            <a:chOff x="3114" y="2928"/>
            <a:chExt cx="1476" cy="296"/>
          </a:xfrm>
        </p:grpSpPr>
        <p:sp>
          <p:nvSpPr>
            <p:cNvPr id="63504" name="Line 85"/>
            <p:cNvSpPr>
              <a:spLocks noChangeShapeType="1"/>
            </p:cNvSpPr>
            <p:nvPr/>
          </p:nvSpPr>
          <p:spPr bwMode="auto">
            <a:xfrm flipV="1">
              <a:off x="3114" y="2928"/>
              <a:ext cx="1476" cy="27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63505" name="Group 98"/>
            <p:cNvGrpSpPr>
              <a:grpSpLocks/>
            </p:cNvGrpSpPr>
            <p:nvPr/>
          </p:nvGrpSpPr>
          <p:grpSpPr bwMode="auto">
            <a:xfrm>
              <a:off x="3644" y="2933"/>
              <a:ext cx="502" cy="291"/>
              <a:chOff x="1046" y="2771"/>
              <a:chExt cx="502" cy="291"/>
            </a:xfrm>
          </p:grpSpPr>
          <p:sp>
            <p:nvSpPr>
              <p:cNvPr id="63506" name="Rectangle 99"/>
              <p:cNvSpPr>
                <a:spLocks noChangeArrowheads="1"/>
              </p:cNvSpPr>
              <p:nvPr/>
            </p:nvSpPr>
            <p:spPr bwMode="auto">
              <a:xfrm>
                <a:off x="1104" y="2820"/>
                <a:ext cx="444" cy="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07" name="Text Box 100"/>
              <p:cNvSpPr txBox="1">
                <a:spLocks noChangeArrowheads="1"/>
              </p:cNvSpPr>
              <p:nvPr/>
            </p:nvSpPr>
            <p:spPr bwMode="auto">
              <a:xfrm>
                <a:off x="1046" y="2771"/>
                <a:ext cx="4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400">
                    <a:solidFill>
                      <a:srgbClr val="FF0000"/>
                    </a:solidFill>
                  </a:rPr>
                  <a:t>Ok!</a:t>
                </a:r>
                <a:endParaRPr lang="en-US" altLang="it-IT" sz="2400"/>
              </a:p>
            </p:txBody>
          </p:sp>
        </p:grpSp>
      </p:grpSp>
      <p:sp>
        <p:nvSpPr>
          <p:cNvPr id="63500" name="Line 101"/>
          <p:cNvSpPr>
            <a:spLocks noChangeShapeType="1"/>
          </p:cNvSpPr>
          <p:nvPr/>
        </p:nvSpPr>
        <p:spPr bwMode="auto">
          <a:xfrm>
            <a:off x="4057650" y="1962150"/>
            <a:ext cx="0" cy="385762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63501" name="Group 105"/>
          <p:cNvGrpSpPr>
            <a:grpSpLocks/>
          </p:cNvGrpSpPr>
          <p:nvPr/>
        </p:nvGrpSpPr>
        <p:grpSpPr bwMode="auto">
          <a:xfrm>
            <a:off x="3679825" y="5094288"/>
            <a:ext cx="1054100" cy="457200"/>
            <a:chOff x="2198" y="3221"/>
            <a:chExt cx="664" cy="288"/>
          </a:xfrm>
        </p:grpSpPr>
        <p:sp>
          <p:nvSpPr>
            <p:cNvPr id="63502" name="Rectangle 104"/>
            <p:cNvSpPr>
              <a:spLocks noChangeArrowheads="1"/>
            </p:cNvSpPr>
            <p:nvPr/>
          </p:nvSpPr>
          <p:spPr bwMode="auto">
            <a:xfrm>
              <a:off x="2244" y="3282"/>
              <a:ext cx="408"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03" name="Text Box 102"/>
            <p:cNvSpPr txBox="1">
              <a:spLocks noChangeArrowheads="1"/>
            </p:cNvSpPr>
            <p:nvPr/>
          </p:nvSpPr>
          <p:spPr bwMode="auto">
            <a:xfrm>
              <a:off x="2198" y="3221"/>
              <a:ext cx="6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400">
                  <a:solidFill>
                    <a:schemeClr val="accent2"/>
                  </a:solidFill>
                </a:rPr>
                <a:t>tempo</a:t>
              </a:r>
              <a:endParaRPr lang="en-US" altLang="it-IT" sz="2400"/>
            </a:p>
          </p:txBody>
        </p:sp>
      </p:grpSp>
    </p:spTree>
    <p:extLst>
      <p:ext uri="{BB962C8B-B14F-4D97-AF65-F5344CB8AC3E}">
        <p14:creationId xmlns:p14="http://schemas.microsoft.com/office/powerpoint/2010/main" val="529827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lide(fromBottom)">
                                      <p:cBhvr>
                                        <p:cTn id="7" dur="500"/>
                                        <p:tgtEl>
                                          <p:spTgt spid="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HTTP Digest </a:t>
            </a:r>
            <a:r>
              <a:rPr lang="it-IT" b="1" dirty="0" err="1"/>
              <a:t>access</a:t>
            </a:r>
            <a:r>
              <a:rPr lang="it-IT" b="1" dirty="0"/>
              <a:t> </a:t>
            </a:r>
            <a:r>
              <a:rPr lang="it-IT" b="1" dirty="0" err="1"/>
              <a:t>authentication</a:t>
            </a:r>
            <a:br>
              <a:rPr lang="it-IT" b="1" dirty="0"/>
            </a:br>
            <a:endParaRPr lang="it-IT" dirty="0"/>
          </a:p>
        </p:txBody>
      </p:sp>
      <p:sp>
        <p:nvSpPr>
          <p:cNvPr id="54275" name="Segnaposto contenuto 2"/>
          <p:cNvSpPr>
            <a:spLocks noGrp="1"/>
          </p:cNvSpPr>
          <p:nvPr>
            <p:ph idx="1"/>
          </p:nvPr>
        </p:nvSpPr>
        <p:spPr/>
        <p:txBody>
          <a:bodyPr/>
          <a:lstStyle/>
          <a:p>
            <a:pPr eaLnBrk="1" hangingPunct="1"/>
            <a:r>
              <a:rPr lang="en-US" altLang="it-IT"/>
              <a:t>Used to negotiate credentials with a user's web browser  (using HTTP protocol). </a:t>
            </a:r>
          </a:p>
          <a:p>
            <a:pPr lvl="1" eaLnBrk="1" hangingPunct="1"/>
            <a:r>
              <a:rPr lang="en-US" altLang="it-IT"/>
              <a:t>It applies a hash function to a password before sending it over the network, which is safer than basic access authentication, which sends plaintext</a:t>
            </a:r>
          </a:p>
          <a:p>
            <a:pPr eaLnBrk="1" hangingPunct="1"/>
            <a:r>
              <a:rPr lang="en-US" altLang="it-IT"/>
              <a:t>It is an application of MD5 cryptographic hashing with usage of nonce values to prevent cryptanalysis</a:t>
            </a:r>
            <a:endParaRPr lang="it-IT" altLang="it-IT"/>
          </a:p>
        </p:txBody>
      </p:sp>
    </p:spTree>
    <p:extLst>
      <p:ext uri="{BB962C8B-B14F-4D97-AF65-F5344CB8AC3E}">
        <p14:creationId xmlns:p14="http://schemas.microsoft.com/office/powerpoint/2010/main" val="2129090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p:cNvSpPr>
            <a:spLocks noGrp="1"/>
          </p:cNvSpPr>
          <p:nvPr>
            <p:ph type="title"/>
          </p:nvPr>
        </p:nvSpPr>
        <p:spPr/>
        <p:txBody>
          <a:bodyPr/>
          <a:lstStyle/>
          <a:p>
            <a:pPr eaLnBrk="1" fontAlgn="auto" hangingPunct="1">
              <a:spcAft>
                <a:spcPts val="0"/>
              </a:spcAft>
              <a:defRPr/>
            </a:pPr>
            <a:r>
              <a:rPr lang="it-IT"/>
              <a:t>RFC 2069</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643188"/>
            <a:ext cx="66294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3000375"/>
            <a:ext cx="55689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3429000"/>
            <a:ext cx="4351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573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p:cNvSpPr>
            <a:spLocks noGrp="1"/>
          </p:cNvSpPr>
          <p:nvPr>
            <p:ph type="title"/>
          </p:nvPr>
        </p:nvSpPr>
        <p:spPr/>
        <p:txBody>
          <a:bodyPr/>
          <a:lstStyle/>
          <a:p>
            <a:pPr eaLnBrk="1" fontAlgn="auto" hangingPunct="1">
              <a:spcAft>
                <a:spcPts val="0"/>
              </a:spcAft>
              <a:defRPr/>
            </a:pPr>
            <a:r>
              <a:rPr lang="it-IT"/>
              <a:t>RFC 2617</a:t>
            </a:r>
          </a:p>
        </p:txBody>
      </p:sp>
      <p:pic>
        <p:nvPicPr>
          <p:cNvPr id="563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571625"/>
            <a:ext cx="46101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ttangolo 4"/>
          <p:cNvSpPr>
            <a:spLocks noChangeArrowheads="1"/>
          </p:cNvSpPr>
          <p:nvPr/>
        </p:nvSpPr>
        <p:spPr bwMode="auto">
          <a:xfrm>
            <a:off x="500063" y="2071688"/>
            <a:ext cx="8643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dirty="0">
                <a:solidFill>
                  <a:schemeClr val="tx1"/>
                </a:solidFill>
                <a:latin typeface="Calibri" pitchFamily="34" charset="0"/>
              </a:rPr>
              <a:t>If the </a:t>
            </a:r>
            <a:r>
              <a:rPr lang="en-US" altLang="it-IT" sz="1800" dirty="0" err="1">
                <a:solidFill>
                  <a:schemeClr val="tx1"/>
                </a:solidFill>
                <a:latin typeface="Calibri" pitchFamily="34" charset="0"/>
              </a:rPr>
              <a:t>qop</a:t>
            </a:r>
            <a:r>
              <a:rPr lang="en-US" altLang="it-IT" sz="1800" dirty="0">
                <a:solidFill>
                  <a:schemeClr val="tx1"/>
                </a:solidFill>
                <a:latin typeface="Calibri" pitchFamily="34" charset="0"/>
              </a:rPr>
              <a:t> (</a:t>
            </a:r>
            <a:r>
              <a:rPr lang="it-IT" altLang="it-IT" sz="1800" dirty="0" err="1">
                <a:solidFill>
                  <a:schemeClr val="tx1"/>
                </a:solidFill>
                <a:latin typeface="Calibri" pitchFamily="34" charset="0"/>
              </a:rPr>
              <a:t>Quality</a:t>
            </a:r>
            <a:r>
              <a:rPr lang="it-IT" altLang="it-IT" sz="1800" dirty="0">
                <a:solidFill>
                  <a:schemeClr val="tx1"/>
                </a:solidFill>
                <a:latin typeface="Calibri" pitchFamily="34" charset="0"/>
              </a:rPr>
              <a:t> of </a:t>
            </a:r>
            <a:r>
              <a:rPr lang="it-IT" altLang="it-IT" sz="1800" dirty="0" err="1">
                <a:solidFill>
                  <a:schemeClr val="tx1"/>
                </a:solidFill>
                <a:latin typeface="Calibri" pitchFamily="34" charset="0"/>
              </a:rPr>
              <a:t>Protection</a:t>
            </a:r>
            <a:r>
              <a:rPr lang="en-US" altLang="it-IT" sz="1800" dirty="0">
                <a:solidFill>
                  <a:schemeClr val="tx1"/>
                </a:solidFill>
                <a:latin typeface="Calibri" pitchFamily="34" charset="0"/>
              </a:rPr>
              <a:t>) directive is "</a:t>
            </a:r>
            <a:r>
              <a:rPr lang="en-US" altLang="it-IT" sz="1800" dirty="0" err="1">
                <a:solidFill>
                  <a:schemeClr val="tx1"/>
                </a:solidFill>
                <a:latin typeface="Calibri" pitchFamily="34" charset="0"/>
              </a:rPr>
              <a:t>auth</a:t>
            </a:r>
            <a:r>
              <a:rPr lang="en-US" altLang="it-IT" sz="1800" dirty="0">
                <a:solidFill>
                  <a:schemeClr val="tx1"/>
                </a:solidFill>
                <a:latin typeface="Calibri" pitchFamily="34" charset="0"/>
              </a:rPr>
              <a:t>" </a:t>
            </a:r>
            <a:r>
              <a:rPr lang="it-IT" altLang="it-IT" sz="1800" dirty="0">
                <a:solidFill>
                  <a:schemeClr val="tx1"/>
                </a:solidFill>
                <a:latin typeface="Calibri" pitchFamily="34" charset="0"/>
              </a:rPr>
              <a:t>or </a:t>
            </a:r>
            <a:r>
              <a:rPr lang="it-IT" altLang="it-IT" sz="1800" dirty="0" err="1">
                <a:solidFill>
                  <a:schemeClr val="tx1"/>
                </a:solidFill>
                <a:latin typeface="Calibri" pitchFamily="34" charset="0"/>
              </a:rPr>
              <a:t>unspecified</a:t>
            </a:r>
            <a:r>
              <a:rPr lang="en-US" altLang="it-IT" sz="1800" dirty="0">
                <a:solidFill>
                  <a:schemeClr val="tx1"/>
                </a:solidFill>
                <a:latin typeface="Calibri" pitchFamily="34" charset="0"/>
              </a:rPr>
              <a:t>, HA2 is:</a:t>
            </a:r>
          </a:p>
        </p:txBody>
      </p:sp>
      <p:pic>
        <p:nvPicPr>
          <p:cNvPr id="563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714625"/>
            <a:ext cx="392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ttangolo 6"/>
          <p:cNvSpPr>
            <a:spLocks noChangeArrowheads="1"/>
          </p:cNvSpPr>
          <p:nvPr/>
        </p:nvSpPr>
        <p:spPr bwMode="auto">
          <a:xfrm>
            <a:off x="500063" y="3143250"/>
            <a:ext cx="778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"auth-int" ,  HA2 is:</a:t>
            </a:r>
          </a:p>
        </p:txBody>
      </p:sp>
      <p:pic>
        <p:nvPicPr>
          <p:cNvPr id="5632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643313"/>
            <a:ext cx="5572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Rettangolo 8"/>
          <p:cNvSpPr>
            <a:spLocks noChangeArrowheads="1"/>
          </p:cNvSpPr>
          <p:nvPr/>
        </p:nvSpPr>
        <p:spPr bwMode="auto">
          <a:xfrm>
            <a:off x="571500" y="4071938"/>
            <a:ext cx="7786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"auth" or "auth-int" , then compute the response as follows:</a:t>
            </a:r>
          </a:p>
        </p:txBody>
      </p:sp>
      <p:pic>
        <p:nvPicPr>
          <p:cNvPr id="563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4714875"/>
            <a:ext cx="5734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Rettangolo 10"/>
          <p:cNvSpPr>
            <a:spLocks noChangeArrowheads="1"/>
          </p:cNvSpPr>
          <p:nvPr/>
        </p:nvSpPr>
        <p:spPr bwMode="auto">
          <a:xfrm>
            <a:off x="500063" y="5143500"/>
            <a:ext cx="8072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t>
            </a:r>
            <a:r>
              <a:rPr lang="it-IT" altLang="it-IT" sz="1800">
                <a:solidFill>
                  <a:schemeClr val="tx1"/>
                </a:solidFill>
                <a:latin typeface="Calibri" pitchFamily="34" charset="0"/>
              </a:rPr>
              <a:t>unspecified</a:t>
            </a:r>
            <a:r>
              <a:rPr lang="en-US" altLang="it-IT" sz="1800">
                <a:solidFill>
                  <a:schemeClr val="tx1"/>
                </a:solidFill>
                <a:latin typeface="Calibri" pitchFamily="34" charset="0"/>
              </a:rPr>
              <a:t>, then compute the response as follows :</a:t>
            </a:r>
          </a:p>
        </p:txBody>
      </p:sp>
      <p:pic>
        <p:nvPicPr>
          <p:cNvPr id="5633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5786438"/>
            <a:ext cx="3067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9927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olo 1"/>
          <p:cNvSpPr>
            <a:spLocks noGrp="1"/>
          </p:cNvSpPr>
          <p:nvPr>
            <p:ph type="title"/>
          </p:nvPr>
        </p:nvSpPr>
        <p:spPr/>
        <p:txBody>
          <a:bodyPr/>
          <a:lstStyle/>
          <a:p>
            <a:pPr eaLnBrk="1" fontAlgn="auto" hangingPunct="1">
              <a:spcAft>
                <a:spcPts val="0"/>
              </a:spcAft>
              <a:defRPr/>
            </a:pPr>
            <a:r>
              <a:rPr lang="en-US" b="1" dirty="0"/>
              <a:t>MD5 &amp; Digest authentication</a:t>
            </a:r>
            <a:endParaRPr lang="it-IT" dirty="0"/>
          </a:p>
        </p:txBody>
      </p:sp>
      <p:sp>
        <p:nvSpPr>
          <p:cNvPr id="57347" name="Segnaposto contenuto 2"/>
          <p:cNvSpPr>
            <a:spLocks noGrp="1"/>
          </p:cNvSpPr>
          <p:nvPr>
            <p:ph idx="1"/>
          </p:nvPr>
        </p:nvSpPr>
        <p:spPr/>
        <p:txBody>
          <a:bodyPr/>
          <a:lstStyle/>
          <a:p>
            <a:pPr algn="just" eaLnBrk="1" hangingPunct="1"/>
            <a:r>
              <a:rPr lang="en-US" altLang="it-IT"/>
              <a:t>The MD5 calculations used in HTTP digest authentication is intended to be "one way"</a:t>
            </a:r>
          </a:p>
          <a:p>
            <a:pPr lvl="1" algn="just" eaLnBrk="1" hangingPunct="1"/>
            <a:r>
              <a:rPr lang="en-US" altLang="it-IT"/>
              <a:t>It should be difficult to determine the original input when only the output is known</a:t>
            </a:r>
          </a:p>
          <a:p>
            <a:pPr lvl="1" algn="just" eaLnBrk="1" hangingPunct="1"/>
            <a:r>
              <a:rPr lang="en-US" altLang="it-IT"/>
              <a:t>If the password itself is too simple, however, then it may be possible to test all possible inputs and find a matching output (a brute-force attack) </a:t>
            </a:r>
            <a:endParaRPr lang="it-IT" altLang="it-IT"/>
          </a:p>
        </p:txBody>
      </p:sp>
    </p:spTree>
    <p:extLst>
      <p:ext uri="{BB962C8B-B14F-4D97-AF65-F5344CB8AC3E}">
        <p14:creationId xmlns:p14="http://schemas.microsoft.com/office/powerpoint/2010/main" val="17966308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 </a:t>
            </a:r>
            <a:r>
              <a:rPr lang="it-IT" b="1" dirty="0" err="1"/>
              <a:t>Advantages</a:t>
            </a:r>
            <a:br>
              <a:rPr lang="it-IT" b="1" dirty="0"/>
            </a:br>
            <a:endParaRPr lang="it-IT" dirty="0"/>
          </a:p>
        </p:txBody>
      </p:sp>
      <p:sp>
        <p:nvSpPr>
          <p:cNvPr id="3" name="Segnaposto contenuto 2"/>
          <p:cNvSpPr>
            <a:spLocks noGrp="1"/>
          </p:cNvSpPr>
          <p:nvPr>
            <p:ph idx="1"/>
          </p:nvPr>
        </p:nvSpPr>
        <p:spPr/>
        <p:txBody>
          <a:bodyPr rtlCol="0">
            <a:normAutofit fontScale="85000" lnSpcReduction="20000"/>
          </a:bodyPr>
          <a:lstStyle/>
          <a:p>
            <a:pPr eaLnBrk="1" fontAlgn="auto" hangingPunct="1">
              <a:spcAft>
                <a:spcPts val="0"/>
              </a:spcAft>
              <a:buFont typeface="Wingdings 2"/>
              <a:buChar char=""/>
              <a:defRPr/>
            </a:pPr>
            <a:r>
              <a:rPr lang="en-US" dirty="0"/>
              <a:t>HTTP digest authentication is designed to be more secure than traditional digest authentication schemes </a:t>
            </a:r>
          </a:p>
          <a:p>
            <a:pPr lvl="1" eaLnBrk="1" fontAlgn="auto" hangingPunct="1">
              <a:spcAft>
                <a:spcPts val="0"/>
              </a:spcAft>
              <a:buFont typeface="Wingdings 2"/>
              <a:buChar char=""/>
              <a:defRPr/>
            </a:pPr>
            <a:r>
              <a:rPr lang="en-US" dirty="0"/>
              <a:t>The password is not used directly in the digest, but rather HA1 = MD5(</a:t>
            </a:r>
            <a:r>
              <a:rPr lang="en-US" dirty="0" err="1"/>
              <a:t>username:realm:password</a:t>
            </a:r>
            <a:r>
              <a:rPr lang="en-US" dirty="0"/>
              <a:t>). </a:t>
            </a:r>
          </a:p>
          <a:p>
            <a:pPr lvl="2" eaLnBrk="1" fontAlgn="auto" hangingPunct="1">
              <a:spcAft>
                <a:spcPts val="0"/>
              </a:spcAft>
              <a:buFont typeface="Wingdings 2"/>
              <a:buChar char=""/>
              <a:defRPr/>
            </a:pPr>
            <a:r>
              <a:rPr lang="en-US" dirty="0"/>
              <a:t>This allows some implementations (e.g. </a:t>
            </a:r>
            <a:r>
              <a:rPr lang="en-US" dirty="0" err="1">
                <a:hlinkClick r:id="rId3" tooltip="JBoss"/>
              </a:rPr>
              <a:t>JBoss</a:t>
            </a:r>
            <a:r>
              <a:rPr lang="en-US" baseline="30000" dirty="0">
                <a:hlinkClick r:id="rId4"/>
              </a:rPr>
              <a:t>[3]</a:t>
            </a:r>
            <a:r>
              <a:rPr lang="en-US" dirty="0"/>
              <a:t>) to store HA1 rather than the </a:t>
            </a:r>
            <a:r>
              <a:rPr lang="en-US" dirty="0" err="1">
                <a:hlinkClick r:id="rId5" tooltip="Cleartext"/>
              </a:rPr>
              <a:t>cleartext</a:t>
            </a:r>
            <a:r>
              <a:rPr lang="en-US" dirty="0"/>
              <a:t> password</a:t>
            </a:r>
          </a:p>
          <a:p>
            <a:pPr lvl="1" eaLnBrk="1" fontAlgn="auto" hangingPunct="1">
              <a:spcAft>
                <a:spcPts val="0"/>
              </a:spcAft>
              <a:buFont typeface="Wingdings 2"/>
              <a:buChar char=""/>
              <a:defRPr/>
            </a:pPr>
            <a:r>
              <a:rPr lang="en-US" dirty="0"/>
              <a:t>Client nonce was introduced in RFC 2617, which allows the client to prevent </a:t>
            </a:r>
            <a:r>
              <a:rPr lang="en-US" i="1" dirty="0"/>
              <a:t>Chosen-plaintext attacks</a:t>
            </a:r>
          </a:p>
          <a:p>
            <a:pPr lvl="1" eaLnBrk="1" fontAlgn="auto" hangingPunct="1">
              <a:spcAft>
                <a:spcPts val="0"/>
              </a:spcAft>
              <a:buFont typeface="Wingdings 2"/>
              <a:buChar char=""/>
              <a:defRPr/>
            </a:pPr>
            <a:r>
              <a:rPr lang="en-US" dirty="0"/>
              <a:t>Server nonce is allowed to contain timestamps. </a:t>
            </a:r>
          </a:p>
          <a:p>
            <a:pPr lvl="2" eaLnBrk="1" fontAlgn="auto" hangingPunct="1">
              <a:spcAft>
                <a:spcPts val="0"/>
              </a:spcAft>
              <a:buFont typeface="Wingdings 2"/>
              <a:buChar char=""/>
              <a:defRPr/>
            </a:pPr>
            <a:r>
              <a:rPr lang="en-US" dirty="0"/>
              <a:t>Therefore the server may inspect nonce attributes submitted by clients, to prevent replay attacks.</a:t>
            </a:r>
          </a:p>
          <a:p>
            <a:pPr lvl="1" eaLnBrk="1" fontAlgn="auto" hangingPunct="1">
              <a:spcAft>
                <a:spcPts val="0"/>
              </a:spcAft>
              <a:buFont typeface="Wingdings 2"/>
              <a:buChar char=""/>
              <a:defRPr/>
            </a:pPr>
            <a:r>
              <a:rPr lang="en-US" dirty="0"/>
              <a:t>Server is also allowed to maintain a list of recently issued or used server nonce values to prevent reuse.</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37238896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p:cNvSpPr>
            <a:spLocks noGrp="1"/>
          </p:cNvSpPr>
          <p:nvPr>
            <p:ph type="title"/>
          </p:nvPr>
        </p:nvSpPr>
        <p:spPr/>
        <p:txBody>
          <a:bodyPr/>
          <a:lstStyle/>
          <a:p>
            <a:pPr eaLnBrk="1" fontAlgn="auto" hangingPunct="1">
              <a:spcAft>
                <a:spcPts val="0"/>
              </a:spcAft>
              <a:defRPr/>
            </a:pPr>
            <a:r>
              <a:rPr lang="it-IT" b="1"/>
              <a:t>Disadvantages</a:t>
            </a:r>
          </a:p>
        </p:txBody>
      </p:sp>
      <p:sp>
        <p:nvSpPr>
          <p:cNvPr id="3" name="Segnaposto contenuto 2"/>
          <p:cNvSpPr>
            <a:spLocks noGrp="1"/>
          </p:cNvSpPr>
          <p:nvPr>
            <p:ph idx="1"/>
          </p:nvPr>
        </p:nvSpPr>
        <p:spPr>
          <a:xfrm>
            <a:off x="457200" y="1600200"/>
            <a:ext cx="8229600" cy="4829175"/>
          </a:xfrm>
        </p:spPr>
        <p:txBody>
          <a:bodyPr rtlCol="0">
            <a:normAutofit fontScale="85000" lnSpcReduction="10000"/>
          </a:bodyPr>
          <a:lstStyle/>
          <a:p>
            <a:pPr eaLnBrk="1" fontAlgn="auto" hangingPunct="1">
              <a:spcAft>
                <a:spcPts val="0"/>
              </a:spcAft>
              <a:buFont typeface="Wingdings 2"/>
              <a:buChar char=""/>
              <a:defRPr/>
            </a:pPr>
            <a:r>
              <a:rPr lang="en-US" dirty="0"/>
              <a:t>Digest access authentication </a:t>
            </a:r>
          </a:p>
          <a:p>
            <a:pPr lvl="1" eaLnBrk="1" fontAlgn="auto" hangingPunct="1">
              <a:spcAft>
                <a:spcPts val="0"/>
              </a:spcAft>
              <a:buFont typeface="Wingdings 2"/>
              <a:buChar char=""/>
              <a:defRPr/>
            </a:pPr>
            <a:r>
              <a:rPr lang="en-US" dirty="0"/>
              <a:t>It replaces unencrypted HTTP basic access authentication but It doesn’t replace strong authentication protocols, such as public-key or Kerberos authentication.</a:t>
            </a:r>
          </a:p>
          <a:p>
            <a:pPr lvl="2" eaLnBrk="1" fontAlgn="auto" hangingPunct="1">
              <a:spcAft>
                <a:spcPts val="0"/>
              </a:spcAft>
              <a:buFont typeface="Wingdings 2"/>
              <a:buChar char=""/>
              <a:defRPr/>
            </a:pPr>
            <a:r>
              <a:rPr lang="en-US" dirty="0"/>
              <a:t>Many of the security features in  RFC 2617 are optional. If quality-of-protection (</a:t>
            </a:r>
            <a:r>
              <a:rPr lang="en-US" dirty="0" err="1"/>
              <a:t>qop</a:t>
            </a:r>
            <a:r>
              <a:rPr lang="en-US" dirty="0"/>
              <a:t>) is not specified by the server, the client will operate in a security-reduced legacy mode</a:t>
            </a:r>
          </a:p>
          <a:p>
            <a:pPr lvl="2" eaLnBrk="1" fontAlgn="auto" hangingPunct="1">
              <a:spcAft>
                <a:spcPts val="0"/>
              </a:spcAft>
              <a:buFont typeface="Wingdings 2"/>
              <a:buChar char=""/>
              <a:defRPr/>
            </a:pPr>
            <a:r>
              <a:rPr lang="en-US" dirty="0"/>
              <a:t>Digest access authentication </a:t>
            </a:r>
            <a:r>
              <a:rPr lang="it-IT" dirty="0"/>
              <a:t> </a:t>
            </a:r>
            <a:r>
              <a:rPr lang="it-IT" dirty="0" err="1"/>
              <a:t>is</a:t>
            </a:r>
            <a:r>
              <a:rPr lang="it-IT" dirty="0"/>
              <a:t> </a:t>
            </a:r>
            <a:r>
              <a:rPr lang="it-IT" dirty="0" err="1"/>
              <a:t>vulnerable</a:t>
            </a:r>
            <a:r>
              <a:rPr lang="it-IT" dirty="0"/>
              <a:t> </a:t>
            </a:r>
            <a:r>
              <a:rPr lang="it-IT" dirty="0" err="1"/>
              <a:t>to</a:t>
            </a:r>
            <a:r>
              <a:rPr lang="it-IT" dirty="0"/>
              <a:t> a </a:t>
            </a:r>
            <a:r>
              <a:rPr lang="en-US" dirty="0"/>
              <a:t>Man-in-the-middle</a:t>
            </a:r>
          </a:p>
          <a:p>
            <a:pPr lvl="2" eaLnBrk="1" fontAlgn="auto" hangingPunct="1">
              <a:spcAft>
                <a:spcPts val="0"/>
              </a:spcAft>
              <a:buFont typeface="Wingdings 2"/>
              <a:buChar char=""/>
              <a:defRPr/>
            </a:pPr>
            <a:r>
              <a:rPr lang="en-US" dirty="0"/>
              <a:t> For example, a </a:t>
            </a:r>
            <a:r>
              <a:rPr lang="en-US" dirty="0" err="1"/>
              <a:t>MitM</a:t>
            </a:r>
            <a:r>
              <a:rPr lang="en-US" dirty="0"/>
              <a:t> attacker could tell clients to use basic access authentication or legacy RFC2069 digest access authentication mode</a:t>
            </a:r>
          </a:p>
          <a:p>
            <a:pPr lvl="1" eaLnBrk="1" fontAlgn="auto" hangingPunct="1">
              <a:spcAft>
                <a:spcPts val="0"/>
              </a:spcAft>
              <a:buFont typeface="Wingdings 2"/>
              <a:buChar char=""/>
              <a:defRPr/>
            </a:pPr>
            <a:r>
              <a:rPr lang="en-US" dirty="0"/>
              <a:t>Digest access authentication provides no mechanism for clients to verify the server's identity</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112841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a:t>
            </a:r>
            <a:r>
              <a:rPr lang="it-IT" dirty="0" err="1"/>
              <a:t>based</a:t>
            </a:r>
            <a:r>
              <a:rPr lang="it-IT" dirty="0"/>
              <a:t> </a:t>
            </a:r>
            <a:r>
              <a:rPr lang="it-IT" dirty="0" err="1"/>
              <a:t>authentication</a:t>
            </a:r>
            <a:r>
              <a:rPr lang="it-IT" dirty="0"/>
              <a:t> - II</a:t>
            </a:r>
          </a:p>
        </p:txBody>
      </p:sp>
      <p:sp>
        <p:nvSpPr>
          <p:cNvPr id="3" name="Segnaposto contenuto 2"/>
          <p:cNvSpPr>
            <a:spLocks noGrp="1"/>
          </p:cNvSpPr>
          <p:nvPr>
            <p:ph idx="1"/>
          </p:nvPr>
        </p:nvSpPr>
        <p:spPr>
          <a:xfrm>
            <a:off x="457200" y="1600200"/>
            <a:ext cx="8229600" cy="4997152"/>
          </a:xfrm>
        </p:spPr>
        <p:txBody>
          <a:bodyPr>
            <a:normAutofit lnSpcReduction="10000"/>
          </a:bodyPr>
          <a:lstStyle/>
          <a:p>
            <a:r>
              <a:rPr lang="it-IT" dirty="0" err="1"/>
              <a:t>Cons</a:t>
            </a:r>
            <a:r>
              <a:rPr lang="it-IT" dirty="0"/>
              <a:t>:</a:t>
            </a:r>
          </a:p>
          <a:p>
            <a:pPr lvl="1"/>
            <a:r>
              <a:rPr lang="it-IT" dirty="0" err="1"/>
              <a:t>Proper</a:t>
            </a:r>
            <a:r>
              <a:rPr lang="it-IT" dirty="0"/>
              <a:t> password </a:t>
            </a:r>
            <a:r>
              <a:rPr lang="it-IT" dirty="0" err="1"/>
              <a:t>lifecycle</a:t>
            </a:r>
            <a:r>
              <a:rPr lang="it-IT" dirty="0"/>
              <a:t> </a:t>
            </a:r>
            <a:r>
              <a:rPr lang="it-IT" dirty="0" err="1"/>
              <a:t>implementations</a:t>
            </a:r>
            <a:r>
              <a:rPr lang="it-IT" dirty="0"/>
              <a:t> are rare (</a:t>
            </a:r>
            <a:r>
              <a:rPr lang="it-IT" dirty="0" err="1"/>
              <a:t>if</a:t>
            </a:r>
            <a:r>
              <a:rPr lang="it-IT" dirty="0"/>
              <a:t> </a:t>
            </a:r>
            <a:r>
              <a:rPr lang="it-IT" dirty="0" err="1"/>
              <a:t>they</a:t>
            </a:r>
            <a:r>
              <a:rPr lang="it-IT" dirty="0"/>
              <a:t> </a:t>
            </a:r>
            <a:r>
              <a:rPr lang="it-IT" dirty="0" err="1"/>
              <a:t>exist</a:t>
            </a:r>
            <a:r>
              <a:rPr lang="it-IT" dirty="0"/>
              <a:t> </a:t>
            </a:r>
            <a:r>
              <a:rPr lang="it-IT" dirty="0" err="1"/>
              <a:t>at</a:t>
            </a:r>
            <a:r>
              <a:rPr lang="it-IT" dirty="0"/>
              <a:t> </a:t>
            </a:r>
            <a:r>
              <a:rPr lang="it-IT" dirty="0" err="1"/>
              <a:t>all</a:t>
            </a:r>
            <a:r>
              <a:rPr lang="it-IT" dirty="0"/>
              <a:t>)</a:t>
            </a:r>
          </a:p>
          <a:p>
            <a:pPr lvl="1"/>
            <a:r>
              <a:rPr lang="it-IT" dirty="0" err="1"/>
              <a:t>There</a:t>
            </a:r>
            <a:r>
              <a:rPr lang="it-IT" dirty="0"/>
              <a:t> are security </a:t>
            </a:r>
            <a:r>
              <a:rPr lang="it-IT" dirty="0" err="1"/>
              <a:t>problem</a:t>
            </a:r>
            <a:r>
              <a:rPr lang="it-IT" dirty="0"/>
              <a:t> </a:t>
            </a:r>
            <a:r>
              <a:rPr lang="it-IT" dirty="0" err="1"/>
              <a:t>at</a:t>
            </a:r>
            <a:r>
              <a:rPr lang="it-IT" dirty="0"/>
              <a:t> </a:t>
            </a:r>
            <a:r>
              <a:rPr lang="it-IT" dirty="0" err="1"/>
              <a:t>each</a:t>
            </a:r>
            <a:r>
              <a:rPr lang="it-IT" dirty="0"/>
              <a:t> </a:t>
            </a:r>
            <a:r>
              <a:rPr lang="it-IT" dirty="0" err="1"/>
              <a:t>step</a:t>
            </a:r>
            <a:r>
              <a:rPr lang="it-IT" dirty="0"/>
              <a:t> of the password </a:t>
            </a:r>
            <a:r>
              <a:rPr lang="it-IT" dirty="0" err="1"/>
              <a:t>workflow</a:t>
            </a:r>
            <a:endParaRPr lang="it-IT" dirty="0"/>
          </a:p>
          <a:p>
            <a:pPr lvl="1"/>
            <a:r>
              <a:rPr lang="it-IT" dirty="0" err="1"/>
              <a:t>Especially</a:t>
            </a:r>
            <a:r>
              <a:rPr lang="it-IT" dirty="0"/>
              <a:t>, the human </a:t>
            </a:r>
            <a:r>
              <a:rPr lang="it-IT" dirty="0" err="1"/>
              <a:t>factor</a:t>
            </a:r>
            <a:r>
              <a:rPr lang="it-IT" dirty="0"/>
              <a:t> </a:t>
            </a:r>
            <a:r>
              <a:rPr lang="it-IT" dirty="0" err="1"/>
              <a:t>is</a:t>
            </a:r>
            <a:r>
              <a:rPr lang="it-IT" dirty="0"/>
              <a:t> </a:t>
            </a:r>
            <a:r>
              <a:rPr lang="it-IT" dirty="0" err="1"/>
              <a:t>here</a:t>
            </a:r>
            <a:r>
              <a:rPr lang="it-IT" dirty="0"/>
              <a:t> </a:t>
            </a:r>
            <a:r>
              <a:rPr lang="it-IT" dirty="0" err="1"/>
              <a:t>crucial</a:t>
            </a:r>
            <a:endParaRPr lang="it-IT" dirty="0"/>
          </a:p>
          <a:p>
            <a:pPr marL="0" indent="0">
              <a:buNone/>
            </a:pPr>
            <a:endParaRPr lang="en-US" sz="1800" dirty="0"/>
          </a:p>
          <a:p>
            <a:pPr marL="0" indent="0">
              <a:buNone/>
            </a:pPr>
            <a:r>
              <a:rPr lang="en-US" sz="1800"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 But they are sufficiently pervasive that we must design our protocols around their limitations. " -- Kaufman, Perlman, and </a:t>
            </a:r>
            <a:r>
              <a:rPr lang="en-US" sz="1800" dirty="0" err="1"/>
              <a:t>Speciner</a:t>
            </a:r>
            <a:r>
              <a:rPr lang="en-US" sz="1800" dirty="0"/>
              <a:t> quoted in Anderson's "Security Engineering"</a:t>
            </a:r>
          </a:p>
          <a:p>
            <a:pPr lvl="2"/>
            <a:endParaRPr lang="it-IT" dirty="0"/>
          </a:p>
        </p:txBody>
      </p:sp>
    </p:spTree>
    <p:extLst>
      <p:ext uri="{BB962C8B-B14F-4D97-AF65-F5344CB8AC3E}">
        <p14:creationId xmlns:p14="http://schemas.microsoft.com/office/powerpoint/2010/main" val="69322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p:txBody>
          <a:bodyPr rtlCol="0">
            <a:normAutofit fontScale="77500" lnSpcReduction="20000"/>
          </a:bodyPr>
          <a:lstStyle/>
          <a:p>
            <a:pPr eaLnBrk="1" fontAlgn="auto" hangingPunct="1">
              <a:spcAft>
                <a:spcPts val="0"/>
              </a:spcAft>
              <a:buFont typeface="Wingdings 2"/>
              <a:buChar char=""/>
              <a:defRPr/>
            </a:pPr>
            <a:r>
              <a:rPr lang="en-US" dirty="0"/>
              <a:t>The client asks for a page that requires authentication but does not provide a username and password</a:t>
            </a:r>
          </a:p>
          <a:p>
            <a:pPr eaLnBrk="1" fontAlgn="auto" hangingPunct="1">
              <a:spcAft>
                <a:spcPts val="0"/>
              </a:spcAft>
              <a:buFont typeface="Wingdings 2"/>
              <a:buChar char=""/>
              <a:defRPr/>
            </a:pPr>
            <a:r>
              <a:rPr lang="en-US" dirty="0"/>
              <a:t>The server responds with the 401 "Unauthorized" response code, providing the authentication realm and a randomly-generated, single-use value called a nonce.</a:t>
            </a:r>
          </a:p>
          <a:p>
            <a:pPr eaLnBrk="1" fontAlgn="auto" hangingPunct="1">
              <a:spcAft>
                <a:spcPts val="0"/>
              </a:spcAft>
              <a:buFont typeface="Wingdings 2"/>
              <a:buChar char=""/>
              <a:defRPr/>
            </a:pPr>
            <a:r>
              <a:rPr lang="en-US" dirty="0"/>
              <a:t>The client will present the authentication to the user and prompt for a username and password</a:t>
            </a:r>
          </a:p>
          <a:p>
            <a:pPr eaLnBrk="1" fontAlgn="auto" hangingPunct="1">
              <a:spcAft>
                <a:spcPts val="0"/>
              </a:spcAft>
              <a:buFont typeface="Wingdings 2"/>
              <a:buChar char=""/>
              <a:defRPr/>
            </a:pPr>
            <a:r>
              <a:rPr lang="en-US" dirty="0"/>
              <a:t>Once a username and password have been supplied, the client re-sends the same request but adds an authentication header that includes the response code</a:t>
            </a:r>
          </a:p>
          <a:p>
            <a:pPr eaLnBrk="1" fontAlgn="auto" hangingPunct="1">
              <a:spcAft>
                <a:spcPts val="0"/>
              </a:spcAft>
              <a:buFont typeface="Wingdings 2"/>
              <a:buChar char=""/>
              <a:defRPr/>
            </a:pPr>
            <a:r>
              <a:rPr lang="en-US" dirty="0"/>
              <a:t>The server accepts the authentication and the page is returned. If the username is invalid and/or the password is incorrect, the server might return the "401" response code</a:t>
            </a:r>
          </a:p>
        </p:txBody>
      </p:sp>
    </p:spTree>
    <p:extLst>
      <p:ext uri="{BB962C8B-B14F-4D97-AF65-F5344CB8AC3E}">
        <p14:creationId xmlns:p14="http://schemas.microsoft.com/office/powerpoint/2010/main" val="2645464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61443" name="Rettangolo 3"/>
          <p:cNvSpPr>
            <a:spLocks noChangeArrowheads="1"/>
          </p:cNvSpPr>
          <p:nvPr/>
        </p:nvSpPr>
        <p:spPr bwMode="auto">
          <a:xfrm>
            <a:off x="357188" y="1643063"/>
            <a:ext cx="347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Client request (no authentication)</a:t>
            </a:r>
            <a:r>
              <a:rPr lang="it-IT" altLang="it-IT" sz="1800">
                <a:solidFill>
                  <a:schemeClr val="tx1"/>
                </a:solidFill>
                <a:latin typeface="Calibri" pitchFamily="34" charset="0"/>
              </a:rPr>
              <a:t>:</a:t>
            </a:r>
          </a:p>
        </p:txBody>
      </p:sp>
      <p:sp>
        <p:nvSpPr>
          <p:cNvPr id="61444" name="Rectangle 1"/>
          <p:cNvSpPr>
            <a:spLocks noChangeArrowheads="1"/>
          </p:cNvSpPr>
          <p:nvPr/>
        </p:nvSpPr>
        <p:spPr bwMode="auto">
          <a:xfrm>
            <a:off x="428625" y="2143125"/>
            <a:ext cx="2246313" cy="4619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/dir/index.html HTTP/1.0 </a:t>
            </a:r>
          </a:p>
          <a:p>
            <a:pPr eaLnBrk="1" hangingPunct="1">
              <a:spcBef>
                <a:spcPct val="0"/>
              </a:spcBef>
              <a:buClrTx/>
              <a:buSzTx/>
              <a:buFontTx/>
              <a:buNone/>
            </a:pPr>
            <a:r>
              <a:rPr lang="it-IT" altLang="it-IT" sz="1200">
                <a:solidFill>
                  <a:schemeClr val="tx1"/>
                </a:solidFill>
                <a:latin typeface="Arial Unicode MS" pitchFamily="34" charset="-128"/>
              </a:rPr>
              <a:t>Host: localhost </a:t>
            </a:r>
            <a:endParaRPr lang="it-IT" altLang="it-IT" sz="2800">
              <a:solidFill>
                <a:schemeClr val="tx1"/>
              </a:solidFill>
              <a:latin typeface="Arial" pitchFamily="34" charset="0"/>
            </a:endParaRPr>
          </a:p>
        </p:txBody>
      </p:sp>
      <p:sp>
        <p:nvSpPr>
          <p:cNvPr id="61445" name="Rettangolo 5"/>
          <p:cNvSpPr>
            <a:spLocks noChangeArrowheads="1"/>
          </p:cNvSpPr>
          <p:nvPr/>
        </p:nvSpPr>
        <p:spPr bwMode="auto">
          <a:xfrm>
            <a:off x="428625" y="2786063"/>
            <a:ext cx="177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61446" name="Rectangle 2"/>
          <p:cNvSpPr>
            <a:spLocks noChangeArrowheads="1"/>
          </p:cNvSpPr>
          <p:nvPr/>
        </p:nvSpPr>
        <p:spPr bwMode="auto">
          <a:xfrm>
            <a:off x="357188" y="3130550"/>
            <a:ext cx="8572500" cy="33083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100">
                <a:solidFill>
                  <a:schemeClr val="tx1"/>
                </a:solidFill>
                <a:latin typeface="Arial Unicode MS" pitchFamily="34" charset="-128"/>
              </a:rPr>
              <a:t>HTTP/1.0 401 Unauthorized </a:t>
            </a:r>
          </a:p>
          <a:p>
            <a:pPr eaLnBrk="1" hangingPunct="1">
              <a:spcBef>
                <a:spcPct val="0"/>
              </a:spcBef>
              <a:buClrTx/>
              <a:buSzTx/>
              <a:buFontTx/>
              <a:buNone/>
            </a:pPr>
            <a:r>
              <a:rPr lang="it-IT" altLang="it-IT" sz="1100">
                <a:solidFill>
                  <a:schemeClr val="tx1"/>
                </a:solidFill>
                <a:latin typeface="Arial Unicode MS" pitchFamily="34" charset="-128"/>
              </a:rPr>
              <a:t>Server: HTTPd/0.9 </a:t>
            </a:r>
          </a:p>
          <a:p>
            <a:pPr eaLnBrk="1" hangingPunct="1">
              <a:spcBef>
                <a:spcPct val="0"/>
              </a:spcBef>
              <a:buClrTx/>
              <a:buSzTx/>
              <a:buFontTx/>
              <a:buNone/>
            </a:pPr>
            <a:r>
              <a:rPr lang="it-IT" altLang="it-IT" sz="1100">
                <a:solidFill>
                  <a:schemeClr val="tx1"/>
                </a:solidFill>
                <a:latin typeface="Arial Unicode MS" pitchFamily="34" charset="-128"/>
              </a:rPr>
              <a:t>Date: Sun, 10 Apr 2005 20:26:47 GMT </a:t>
            </a:r>
          </a:p>
          <a:p>
            <a:pPr eaLnBrk="1" hangingPunct="1">
              <a:spcBef>
                <a:spcPct val="0"/>
              </a:spcBef>
              <a:buClrTx/>
              <a:buSzTx/>
              <a:buFontTx/>
              <a:buNone/>
            </a:pPr>
            <a:r>
              <a:rPr lang="it-IT" altLang="it-IT" sz="1100">
                <a:solidFill>
                  <a:schemeClr val="tx1"/>
                </a:solidFill>
                <a:latin typeface="Arial Unicode MS" pitchFamily="34" charset="-128"/>
              </a:rPr>
              <a:t>WWW-Authenticate: Digest realm="testrealm@host.com", qop="auth,auth-int", </a:t>
            </a:r>
          </a:p>
          <a:p>
            <a:pPr eaLnBrk="1" hangingPunct="1">
              <a:spcBef>
                <a:spcPct val="0"/>
              </a:spcBef>
              <a:buClrTx/>
              <a:buSzTx/>
              <a:buFontTx/>
              <a:buNone/>
            </a:pPr>
            <a:r>
              <a:rPr lang="it-IT" altLang="it-IT" sz="1100">
                <a:solidFill>
                  <a:schemeClr val="tx1"/>
                </a:solidFill>
                <a:latin typeface="Arial Unicode MS" pitchFamily="34" charset="-128"/>
              </a:rPr>
              <a:t>                                                                                   nonce="dcd98b7102dd2f0e8b11d0f600bfb0c093", </a:t>
            </a:r>
          </a:p>
          <a:p>
            <a:pPr eaLnBrk="1" hangingPunct="1">
              <a:spcBef>
                <a:spcPct val="0"/>
              </a:spcBef>
              <a:buClrTx/>
              <a:buSzTx/>
              <a:buFontTx/>
              <a:buNone/>
            </a:pPr>
            <a:r>
              <a:rPr lang="it-IT" altLang="it-IT" sz="1100">
                <a:solidFill>
                  <a:schemeClr val="tx1"/>
                </a:solidFill>
                <a:latin typeface="Arial Unicode MS" pitchFamily="34" charset="-128"/>
              </a:rPr>
              <a:t>                                                                                   opaque="5ccc069c403ebaf9f0171e9517f40e41" </a:t>
            </a:r>
          </a:p>
          <a:p>
            <a:pPr eaLnBrk="1" hangingPunct="1">
              <a:spcBef>
                <a:spcPct val="0"/>
              </a:spcBef>
              <a:buClrTx/>
              <a:buSzTx/>
              <a:buFontTx/>
              <a:buNone/>
            </a:pPr>
            <a:endParaRPr lang="it-IT" altLang="it-IT" sz="1100">
              <a:solidFill>
                <a:schemeClr val="tx1"/>
              </a:solidFill>
              <a:latin typeface="Arial Unicode MS" pitchFamily="34" charset="-128"/>
            </a:endParaRPr>
          </a:p>
          <a:p>
            <a:pPr eaLnBrk="1" hangingPunct="1">
              <a:spcBef>
                <a:spcPct val="0"/>
              </a:spcBef>
              <a:buClrTx/>
              <a:buSzTx/>
              <a:buFontTx/>
              <a:buNone/>
            </a:pPr>
            <a:r>
              <a:rPr lang="it-IT" altLang="it-IT" sz="1100">
                <a:solidFill>
                  <a:schemeClr val="tx1"/>
                </a:solidFill>
                <a:latin typeface="Arial Unicode MS" pitchFamily="34" charset="-128"/>
              </a:rPr>
              <a:t>Content-Type: text/html </a:t>
            </a:r>
          </a:p>
          <a:p>
            <a:pPr eaLnBrk="1" hangingPunct="1">
              <a:spcBef>
                <a:spcPct val="0"/>
              </a:spcBef>
              <a:buClrTx/>
              <a:buSzTx/>
              <a:buFontTx/>
              <a:buNone/>
            </a:pPr>
            <a:r>
              <a:rPr lang="it-IT" altLang="it-IT" sz="1100">
                <a:solidFill>
                  <a:schemeClr val="tx1"/>
                </a:solidFill>
                <a:latin typeface="Arial Unicode MS" pitchFamily="34" charset="-128"/>
              </a:rPr>
              <a:t>Content-Length: 311 </a:t>
            </a:r>
          </a:p>
          <a:p>
            <a:pPr eaLnBrk="1" hangingPunct="1">
              <a:spcBef>
                <a:spcPct val="0"/>
              </a:spcBef>
              <a:buClrTx/>
              <a:buSzTx/>
              <a:buFontTx/>
              <a:buNone/>
            </a:pPr>
            <a:endParaRPr lang="it-IT" altLang="it-IT" sz="1100">
              <a:solidFill>
                <a:schemeClr val="tx1"/>
              </a:solidFill>
              <a:latin typeface="Arial Unicode MS" pitchFamily="34" charset="-128"/>
            </a:endParaRPr>
          </a:p>
          <a:p>
            <a:pPr eaLnBrk="1" hangingPunct="1">
              <a:spcBef>
                <a:spcPct val="0"/>
              </a:spcBef>
              <a:buClrTx/>
              <a:buSzTx/>
              <a:buFontTx/>
              <a:buNone/>
            </a:pPr>
            <a:r>
              <a:rPr lang="it-IT" altLang="it-IT" sz="1100">
                <a:solidFill>
                  <a:schemeClr val="tx1"/>
                </a:solidFill>
                <a:latin typeface="Arial Unicode MS" pitchFamily="34" charset="-128"/>
              </a:rPr>
              <a:t>&lt;!DOCTYPE HTML PUBLIC "-//W3C//DTD HTML 4.01 Transitional//EN" "http://www.w3.org/TR/1999/REC-html401-19991224/loose.dtd"&gt; </a:t>
            </a:r>
          </a:p>
          <a:p>
            <a:pPr eaLnBrk="1" hangingPunct="1">
              <a:spcBef>
                <a:spcPct val="0"/>
              </a:spcBef>
              <a:buClrTx/>
              <a:buSzTx/>
              <a:buFontTx/>
              <a:buNone/>
            </a:pPr>
            <a:r>
              <a:rPr lang="it-IT" altLang="it-IT" sz="1100">
                <a:solidFill>
                  <a:schemeClr val="tx1"/>
                </a:solidFill>
                <a:latin typeface="Arial Unicode MS" pitchFamily="34" charset="-128"/>
              </a:rPr>
              <a:t>&lt;HTML&gt; </a:t>
            </a:r>
          </a:p>
          <a:p>
            <a:pPr eaLnBrk="1" hangingPunct="1">
              <a:spcBef>
                <a:spcPct val="0"/>
              </a:spcBef>
              <a:buClrTx/>
              <a:buSzTx/>
              <a:buFontTx/>
              <a:buNone/>
            </a:pPr>
            <a:r>
              <a:rPr lang="it-IT" altLang="it-IT" sz="1100">
                <a:solidFill>
                  <a:schemeClr val="tx1"/>
                </a:solidFill>
                <a:latin typeface="Arial Unicode MS" pitchFamily="34" charset="-128"/>
              </a:rPr>
              <a:t>&lt;HEAD&gt; </a:t>
            </a:r>
          </a:p>
          <a:p>
            <a:pPr eaLnBrk="1" hangingPunct="1">
              <a:spcBef>
                <a:spcPct val="0"/>
              </a:spcBef>
              <a:buClrTx/>
              <a:buSzTx/>
              <a:buFontTx/>
              <a:buNone/>
            </a:pPr>
            <a:r>
              <a:rPr lang="it-IT" altLang="it-IT" sz="1100">
                <a:solidFill>
                  <a:schemeClr val="tx1"/>
                </a:solidFill>
                <a:latin typeface="Arial Unicode MS" pitchFamily="34" charset="-128"/>
              </a:rPr>
              <a:t>&lt;TITLE&gt;Error&lt;/TITLE&gt; </a:t>
            </a:r>
          </a:p>
          <a:p>
            <a:pPr eaLnBrk="1" hangingPunct="1">
              <a:spcBef>
                <a:spcPct val="0"/>
              </a:spcBef>
              <a:buClrTx/>
              <a:buSzTx/>
              <a:buFontTx/>
              <a:buNone/>
            </a:pPr>
            <a:r>
              <a:rPr lang="it-IT" altLang="it-IT" sz="1100">
                <a:solidFill>
                  <a:schemeClr val="tx1"/>
                </a:solidFill>
                <a:latin typeface="Arial Unicode MS" pitchFamily="34" charset="-128"/>
              </a:rPr>
              <a:t>&lt;META HTTP-EQUIV="Content-Type" CONTENT="text/html; charset=ISO-8859-1"&gt; </a:t>
            </a:r>
          </a:p>
          <a:p>
            <a:pPr eaLnBrk="1" hangingPunct="1">
              <a:spcBef>
                <a:spcPct val="0"/>
              </a:spcBef>
              <a:buClrTx/>
              <a:buSzTx/>
              <a:buFontTx/>
              <a:buNone/>
            </a:pPr>
            <a:r>
              <a:rPr lang="it-IT" altLang="it-IT" sz="1100">
                <a:solidFill>
                  <a:schemeClr val="tx1"/>
                </a:solidFill>
                <a:latin typeface="Arial Unicode MS" pitchFamily="34" charset="-128"/>
              </a:rPr>
              <a:t>&lt;/HEAD&gt; </a:t>
            </a:r>
          </a:p>
          <a:p>
            <a:pPr eaLnBrk="1" hangingPunct="1">
              <a:spcBef>
                <a:spcPct val="0"/>
              </a:spcBef>
              <a:buClrTx/>
              <a:buSzTx/>
              <a:buFontTx/>
              <a:buNone/>
            </a:pPr>
            <a:r>
              <a:rPr lang="it-IT" altLang="it-IT" sz="1100">
                <a:solidFill>
                  <a:schemeClr val="tx1"/>
                </a:solidFill>
                <a:latin typeface="Arial Unicode MS" pitchFamily="34" charset="-128"/>
              </a:rPr>
              <a:t>&lt;BODY&gt;&lt;H1&gt;401 Unauthorized.&lt;/H1&gt;&lt;/BODY&gt; </a:t>
            </a:r>
          </a:p>
          <a:p>
            <a:pPr eaLnBrk="1" hangingPunct="1">
              <a:spcBef>
                <a:spcPct val="0"/>
              </a:spcBef>
              <a:buClrTx/>
              <a:buSzTx/>
              <a:buFontTx/>
              <a:buNone/>
            </a:pPr>
            <a:r>
              <a:rPr lang="it-IT" altLang="it-IT" sz="1100">
                <a:solidFill>
                  <a:schemeClr val="tx1"/>
                </a:solidFill>
                <a:latin typeface="Arial Unicode MS" pitchFamily="34" charset="-128"/>
              </a:rPr>
              <a:t>&lt;/HTML&gt; </a:t>
            </a:r>
            <a:endParaRPr lang="it-IT" altLang="it-IT" sz="2400">
              <a:solidFill>
                <a:schemeClr val="tx1"/>
              </a:solidFill>
              <a:latin typeface="Arial" pitchFamily="34" charset="0"/>
            </a:endParaRPr>
          </a:p>
        </p:txBody>
      </p:sp>
    </p:spTree>
    <p:extLst>
      <p:ext uri="{BB962C8B-B14F-4D97-AF65-F5344CB8AC3E}">
        <p14:creationId xmlns:p14="http://schemas.microsoft.com/office/powerpoint/2010/main" val="4635199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62467" name="Rettangolo 3"/>
          <p:cNvSpPr>
            <a:spLocks noChangeArrowheads="1"/>
          </p:cNvSpPr>
          <p:nvPr/>
        </p:nvSpPr>
        <p:spPr bwMode="auto">
          <a:xfrm>
            <a:off x="571500" y="1714500"/>
            <a:ext cx="6786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b="1">
                <a:solidFill>
                  <a:schemeClr val="tx1"/>
                </a:solidFill>
                <a:latin typeface="Calibri" pitchFamily="34" charset="0"/>
              </a:rPr>
              <a:t>Client request (user name "Mufasa", password "Circle Of Life")</a:t>
            </a:r>
            <a:r>
              <a:rPr lang="en-US" altLang="it-IT" sz="1800">
                <a:solidFill>
                  <a:schemeClr val="tx1"/>
                </a:solidFill>
                <a:latin typeface="Calibri" pitchFamily="34" charset="0"/>
              </a:rPr>
              <a:t>:</a:t>
            </a:r>
          </a:p>
        </p:txBody>
      </p:sp>
      <p:sp>
        <p:nvSpPr>
          <p:cNvPr id="62468" name="Rectangle 1"/>
          <p:cNvSpPr>
            <a:spLocks noChangeArrowheads="1"/>
          </p:cNvSpPr>
          <p:nvPr/>
        </p:nvSpPr>
        <p:spPr bwMode="auto">
          <a:xfrm>
            <a:off x="501650" y="2193925"/>
            <a:ext cx="8213725" cy="1200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/dir/index.html HTTP/1.0 </a:t>
            </a:r>
          </a:p>
          <a:p>
            <a:pPr eaLnBrk="1" hangingPunct="1">
              <a:spcBef>
                <a:spcPct val="0"/>
              </a:spcBef>
              <a:buClrTx/>
              <a:buSzTx/>
              <a:buFontTx/>
              <a:buNone/>
            </a:pPr>
            <a:r>
              <a:rPr lang="it-IT" altLang="it-IT" sz="1200">
                <a:solidFill>
                  <a:schemeClr val="tx1"/>
                </a:solidFill>
                <a:latin typeface="Arial Unicode MS" pitchFamily="34" charset="-128"/>
              </a:rPr>
              <a:t>Host: localhost </a:t>
            </a:r>
          </a:p>
          <a:p>
            <a:pPr eaLnBrk="1" hangingPunct="1">
              <a:spcBef>
                <a:spcPct val="0"/>
              </a:spcBef>
              <a:buClrTx/>
              <a:buSzTx/>
              <a:buFontTx/>
              <a:buNone/>
            </a:pPr>
            <a:r>
              <a:rPr lang="it-IT" altLang="it-IT" sz="1200">
                <a:solidFill>
                  <a:schemeClr val="tx1"/>
                </a:solidFill>
                <a:latin typeface="Arial Unicode MS" pitchFamily="34" charset="-128"/>
              </a:rPr>
              <a:t>Authorization: Digest username="Mufasa", realm="testrealm@host.com", nonce="dcd98b7102dd2f0e8b11d0f600bfb0c093", </a:t>
            </a:r>
          </a:p>
          <a:p>
            <a:pPr eaLnBrk="1" hangingPunct="1">
              <a:spcBef>
                <a:spcPct val="0"/>
              </a:spcBef>
              <a:buClrTx/>
              <a:buSzTx/>
              <a:buFontTx/>
              <a:buNone/>
            </a:pPr>
            <a:r>
              <a:rPr lang="it-IT" altLang="it-IT" sz="1200">
                <a:solidFill>
                  <a:schemeClr val="tx1"/>
                </a:solidFill>
                <a:latin typeface="Arial Unicode MS" pitchFamily="34" charset="-128"/>
              </a:rPr>
              <a:t>uri="/dir/index.html", qop=auth, nc=00000001, cnonce="0a4f113b", response="6629fae49393a05397450978507c4ef1",</a:t>
            </a:r>
          </a:p>
          <a:p>
            <a:pPr eaLnBrk="1" hangingPunct="1">
              <a:spcBef>
                <a:spcPct val="0"/>
              </a:spcBef>
              <a:buClrTx/>
              <a:buSzTx/>
              <a:buFontTx/>
              <a:buNone/>
            </a:pPr>
            <a:r>
              <a:rPr lang="it-IT" altLang="it-IT" sz="1200">
                <a:solidFill>
                  <a:schemeClr val="tx1"/>
                </a:solidFill>
                <a:latin typeface="Arial Unicode MS" pitchFamily="34" charset="-128"/>
              </a:rPr>
              <a:t> opaque="5ccc069c403ebaf9f0171e9517f40e41" </a:t>
            </a:r>
            <a:endParaRPr lang="it-IT" altLang="it-IT" sz="1200">
              <a:solidFill>
                <a:schemeClr val="tx1"/>
              </a:solidFill>
              <a:latin typeface="Arial" pitchFamily="34" charset="0"/>
            </a:endParaRPr>
          </a:p>
        </p:txBody>
      </p:sp>
      <p:sp>
        <p:nvSpPr>
          <p:cNvPr id="62469" name="Rettangolo 5"/>
          <p:cNvSpPr>
            <a:spLocks noChangeArrowheads="1"/>
          </p:cNvSpPr>
          <p:nvPr/>
        </p:nvSpPr>
        <p:spPr bwMode="auto">
          <a:xfrm>
            <a:off x="714375" y="357187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62470" name="Rectangle 2"/>
          <p:cNvSpPr>
            <a:spLocks noChangeArrowheads="1"/>
          </p:cNvSpPr>
          <p:nvPr/>
        </p:nvSpPr>
        <p:spPr bwMode="auto">
          <a:xfrm>
            <a:off x="642938" y="4143375"/>
            <a:ext cx="2632075" cy="9382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100">
                <a:solidFill>
                  <a:schemeClr val="tx1"/>
                </a:solidFill>
                <a:latin typeface="Arial Unicode MS" pitchFamily="34" charset="-128"/>
              </a:rPr>
              <a:t>HTTP/1.0 200 OK </a:t>
            </a:r>
          </a:p>
          <a:p>
            <a:pPr eaLnBrk="1" hangingPunct="1">
              <a:spcBef>
                <a:spcPct val="0"/>
              </a:spcBef>
              <a:buClrTx/>
              <a:buSzTx/>
              <a:buFontTx/>
              <a:buNone/>
            </a:pPr>
            <a:r>
              <a:rPr lang="it-IT" altLang="it-IT" sz="1100">
                <a:solidFill>
                  <a:schemeClr val="tx1"/>
                </a:solidFill>
                <a:latin typeface="Arial Unicode MS" pitchFamily="34" charset="-128"/>
              </a:rPr>
              <a:t>Server: HTTPd/0.9 </a:t>
            </a:r>
          </a:p>
          <a:p>
            <a:pPr eaLnBrk="1" hangingPunct="1">
              <a:spcBef>
                <a:spcPct val="0"/>
              </a:spcBef>
              <a:buClrTx/>
              <a:buSzTx/>
              <a:buFontTx/>
              <a:buNone/>
            </a:pPr>
            <a:r>
              <a:rPr lang="it-IT" altLang="it-IT" sz="1100">
                <a:solidFill>
                  <a:schemeClr val="tx1"/>
                </a:solidFill>
                <a:latin typeface="Arial Unicode MS" pitchFamily="34" charset="-128"/>
              </a:rPr>
              <a:t>Date: Sun, 10 Apr 2005 20:27:03 GMT </a:t>
            </a:r>
          </a:p>
          <a:p>
            <a:pPr eaLnBrk="1" hangingPunct="1">
              <a:spcBef>
                <a:spcPct val="0"/>
              </a:spcBef>
              <a:buClrTx/>
              <a:buSzTx/>
              <a:buFontTx/>
              <a:buNone/>
            </a:pPr>
            <a:r>
              <a:rPr lang="it-IT" altLang="it-IT" sz="1100">
                <a:solidFill>
                  <a:schemeClr val="tx1"/>
                </a:solidFill>
                <a:latin typeface="Arial Unicode MS" pitchFamily="34" charset="-128"/>
              </a:rPr>
              <a:t>Content-Type: text/html </a:t>
            </a:r>
          </a:p>
          <a:p>
            <a:pPr eaLnBrk="1" hangingPunct="1">
              <a:spcBef>
                <a:spcPct val="0"/>
              </a:spcBef>
              <a:buClrTx/>
              <a:buSzTx/>
              <a:buFontTx/>
              <a:buNone/>
            </a:pPr>
            <a:r>
              <a:rPr lang="it-IT" altLang="it-IT" sz="1100">
                <a:solidFill>
                  <a:schemeClr val="tx1"/>
                </a:solidFill>
                <a:latin typeface="Arial Unicode MS" pitchFamily="34" charset="-128"/>
              </a:rPr>
              <a:t>Content-Length: 7984 </a:t>
            </a:r>
            <a:endParaRPr lang="it-IT" altLang="it-IT" sz="1400">
              <a:solidFill>
                <a:schemeClr val="tx1"/>
              </a:solidFill>
              <a:latin typeface="Arial" pitchFamily="34" charset="0"/>
            </a:endParaRPr>
          </a:p>
        </p:txBody>
      </p:sp>
    </p:spTree>
    <p:extLst>
      <p:ext uri="{BB962C8B-B14F-4D97-AF65-F5344CB8AC3E}">
        <p14:creationId xmlns:p14="http://schemas.microsoft.com/office/powerpoint/2010/main" val="18802240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a:xfrm>
            <a:off x="457200" y="1600200"/>
            <a:ext cx="8229600" cy="2328863"/>
          </a:xfrm>
        </p:spPr>
        <p:txBody>
          <a:bodyPr rtlCol="0">
            <a:normAutofit fontScale="62500" lnSpcReduction="20000"/>
          </a:bodyPr>
          <a:lstStyle/>
          <a:p>
            <a:pPr eaLnBrk="1" fontAlgn="auto" hangingPunct="1">
              <a:spcAft>
                <a:spcPts val="0"/>
              </a:spcAft>
              <a:buFont typeface="Wingdings 2"/>
              <a:buChar char=""/>
              <a:defRPr/>
            </a:pPr>
            <a:r>
              <a:rPr lang="en-US" dirty="0"/>
              <a:t>The "response" value is calculated in three steps:</a:t>
            </a:r>
          </a:p>
          <a:p>
            <a:pPr marL="914400" lvl="1" indent="-514350" eaLnBrk="1" fontAlgn="auto" hangingPunct="1">
              <a:spcAft>
                <a:spcPts val="0"/>
              </a:spcAft>
              <a:buFont typeface="+mj-lt"/>
              <a:buAutoNum type="arabicPeriod"/>
              <a:defRPr/>
            </a:pPr>
            <a:r>
              <a:rPr lang="en-US" dirty="0"/>
              <a:t>The MD5 hash of the combined username, authentication realm and password is calculated. The result is referred to as HA1.</a:t>
            </a:r>
          </a:p>
          <a:p>
            <a:pPr marL="914400" lvl="1" indent="-514350" eaLnBrk="1" fontAlgn="auto" hangingPunct="1">
              <a:spcAft>
                <a:spcPts val="0"/>
              </a:spcAft>
              <a:buFont typeface="+mj-lt"/>
              <a:buAutoNum type="arabicPeriod"/>
              <a:defRPr/>
            </a:pPr>
            <a:r>
              <a:rPr lang="en-US" dirty="0"/>
              <a:t>The MD5 hash of the combined method and digest URI is calculated, e.g. of "GET" and "/dir/index.html". The result is referred to as HA2.</a:t>
            </a:r>
          </a:p>
          <a:p>
            <a:pPr marL="914400" lvl="1" indent="-514350" eaLnBrk="1" fontAlgn="auto" hangingPunct="1">
              <a:spcAft>
                <a:spcPts val="0"/>
              </a:spcAft>
              <a:buFont typeface="+mj-lt"/>
              <a:buAutoNum type="arabicPeriod"/>
              <a:defRPr/>
            </a:pPr>
            <a:r>
              <a:rPr lang="en-US" dirty="0"/>
              <a:t>The MD5 hash of the combined HA1 result, server nonce (nonce), request counter (</a:t>
            </a:r>
            <a:r>
              <a:rPr lang="en-US" dirty="0" err="1"/>
              <a:t>nc</a:t>
            </a:r>
            <a:r>
              <a:rPr lang="en-US" dirty="0"/>
              <a:t>), client nonce (</a:t>
            </a:r>
            <a:r>
              <a:rPr lang="en-US" dirty="0" err="1"/>
              <a:t>cnonce</a:t>
            </a:r>
            <a:r>
              <a:rPr lang="en-US" dirty="0"/>
              <a:t>), quality of protection code (</a:t>
            </a:r>
            <a:r>
              <a:rPr lang="en-US" dirty="0" err="1"/>
              <a:t>qop</a:t>
            </a:r>
            <a:r>
              <a:rPr lang="en-US" dirty="0"/>
              <a:t>) and HA2 result is calculated. The result is the "response" value provided by the client.</a:t>
            </a:r>
          </a:p>
        </p:txBody>
      </p:sp>
      <p:sp>
        <p:nvSpPr>
          <p:cNvPr id="63492" name="Rectangle 1"/>
          <p:cNvSpPr>
            <a:spLocks noChangeArrowheads="1"/>
          </p:cNvSpPr>
          <p:nvPr/>
        </p:nvSpPr>
        <p:spPr bwMode="auto">
          <a:xfrm>
            <a:off x="785813" y="4143375"/>
            <a:ext cx="6143625" cy="2308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600">
                <a:solidFill>
                  <a:schemeClr val="tx1"/>
                </a:solidFill>
                <a:latin typeface="Arial Unicode MS" pitchFamily="34" charset="-128"/>
              </a:rPr>
              <a:t>HA1 = MD5( "Mufasa:testrealm@host.com:Circle Of Life" ) </a:t>
            </a:r>
          </a:p>
          <a:p>
            <a:pPr eaLnBrk="1" hangingPunct="1">
              <a:spcBef>
                <a:spcPct val="0"/>
              </a:spcBef>
              <a:buClrTx/>
              <a:buSzTx/>
              <a:buFontTx/>
              <a:buNone/>
            </a:pPr>
            <a:r>
              <a:rPr lang="it-IT" altLang="it-IT" sz="1600">
                <a:solidFill>
                  <a:schemeClr val="tx1"/>
                </a:solidFill>
                <a:latin typeface="Arial Unicode MS" pitchFamily="34" charset="-128"/>
              </a:rPr>
              <a:t>         =939e7578ed9e3c518a452acee763bce9 </a:t>
            </a:r>
          </a:p>
          <a:p>
            <a:pPr eaLnBrk="1" hangingPunct="1">
              <a:spcBef>
                <a:spcPct val="0"/>
              </a:spcBef>
              <a:buClrTx/>
              <a:buSzTx/>
              <a:buFontTx/>
              <a:buNone/>
            </a:pPr>
            <a:r>
              <a:rPr lang="it-IT" altLang="it-IT" sz="1600">
                <a:solidFill>
                  <a:schemeClr val="tx1"/>
                </a:solidFill>
                <a:latin typeface="Arial Unicode MS" pitchFamily="34" charset="-128"/>
              </a:rPr>
              <a:t>HA2 = MD5( "GET:/dir/index.html" ) </a:t>
            </a:r>
          </a:p>
          <a:p>
            <a:pPr eaLnBrk="1" hangingPunct="1">
              <a:spcBef>
                <a:spcPct val="0"/>
              </a:spcBef>
              <a:buClrTx/>
              <a:buSzTx/>
              <a:buFontTx/>
              <a:buNone/>
            </a:pPr>
            <a:r>
              <a:rPr lang="it-IT" altLang="it-IT" sz="1600">
                <a:solidFill>
                  <a:schemeClr val="tx1"/>
                </a:solidFill>
                <a:latin typeface="Arial Unicode MS" pitchFamily="34" charset="-128"/>
              </a:rPr>
              <a:t>        = 39aff3a2bab6126f332b942af96d3366 </a:t>
            </a:r>
          </a:p>
          <a:p>
            <a:pPr eaLnBrk="1" hangingPunct="1">
              <a:spcBef>
                <a:spcPct val="0"/>
              </a:spcBef>
              <a:buClrTx/>
              <a:buSzTx/>
              <a:buFontTx/>
              <a:buNone/>
            </a:pPr>
            <a:r>
              <a:rPr lang="it-IT" altLang="it-IT" sz="1600">
                <a:solidFill>
                  <a:schemeClr val="tx1"/>
                </a:solidFill>
                <a:latin typeface="Arial Unicode MS" pitchFamily="34" charset="-128"/>
              </a:rPr>
              <a:t>Response = MD5( "939e7578ed9e3c518a452acee763bce9:</a:t>
            </a:r>
          </a:p>
          <a:p>
            <a:pPr eaLnBrk="1" hangingPunct="1">
              <a:spcBef>
                <a:spcPct val="0"/>
              </a:spcBef>
              <a:buClrTx/>
              <a:buSzTx/>
              <a:buFontTx/>
              <a:buNone/>
            </a:pPr>
            <a:r>
              <a:rPr lang="it-IT" altLang="it-IT" sz="1600">
                <a:solidFill>
                  <a:schemeClr val="tx1"/>
                </a:solidFill>
                <a:latin typeface="Arial Unicode MS" pitchFamily="34" charset="-128"/>
              </a:rPr>
              <a:t>                              \ dcd98b7102dd2f0e8b11d0f600bfb0c093:\ </a:t>
            </a:r>
          </a:p>
          <a:p>
            <a:pPr eaLnBrk="1" hangingPunct="1">
              <a:spcBef>
                <a:spcPct val="0"/>
              </a:spcBef>
              <a:buClrTx/>
              <a:buSzTx/>
              <a:buFontTx/>
              <a:buNone/>
            </a:pPr>
            <a:r>
              <a:rPr lang="it-IT" altLang="it-IT" sz="1600">
                <a:solidFill>
                  <a:schemeClr val="tx1"/>
                </a:solidFill>
                <a:latin typeface="Arial Unicode MS" pitchFamily="34" charset="-128"/>
              </a:rPr>
              <a:t>                                00000001:0a4f113b:auth:\ </a:t>
            </a:r>
          </a:p>
          <a:p>
            <a:pPr eaLnBrk="1" hangingPunct="1">
              <a:spcBef>
                <a:spcPct val="0"/>
              </a:spcBef>
              <a:buClrTx/>
              <a:buSzTx/>
              <a:buFontTx/>
              <a:buNone/>
            </a:pPr>
            <a:r>
              <a:rPr lang="it-IT" altLang="it-IT" sz="1600">
                <a:solidFill>
                  <a:schemeClr val="tx1"/>
                </a:solidFill>
                <a:latin typeface="Arial Unicode MS" pitchFamily="34" charset="-128"/>
              </a:rPr>
              <a:t>                              39aff3a2bab6126f332b942af96d3366" ) </a:t>
            </a:r>
          </a:p>
          <a:p>
            <a:pPr eaLnBrk="1" hangingPunct="1">
              <a:spcBef>
                <a:spcPct val="0"/>
              </a:spcBef>
              <a:buClrTx/>
              <a:buSzTx/>
              <a:buFontTx/>
              <a:buNone/>
            </a:pPr>
            <a:r>
              <a:rPr lang="it-IT" altLang="it-IT" sz="1600">
                <a:solidFill>
                  <a:schemeClr val="tx1"/>
                </a:solidFill>
                <a:latin typeface="Arial Unicode MS" pitchFamily="34" charset="-128"/>
              </a:rPr>
              <a:t>                 = 6629fae49393a05397450978507c4ef1 </a:t>
            </a:r>
            <a:endParaRPr lang="it-IT" altLang="it-IT" sz="3600">
              <a:solidFill>
                <a:schemeClr val="tx1"/>
              </a:solidFill>
              <a:latin typeface="Arial" pitchFamily="34" charset="0"/>
            </a:endParaRPr>
          </a:p>
        </p:txBody>
      </p:sp>
    </p:spTree>
    <p:extLst>
      <p:ext uri="{BB962C8B-B14F-4D97-AF65-F5344CB8AC3E}">
        <p14:creationId xmlns:p14="http://schemas.microsoft.com/office/powerpoint/2010/main" val="402261803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p:txBody>
          <a:bodyPr rtlCol="0">
            <a:normAutofit fontScale="70000" lnSpcReduction="20000"/>
          </a:bodyPr>
          <a:lstStyle/>
          <a:p>
            <a:pPr algn="just" eaLnBrk="1" fontAlgn="auto" hangingPunct="1">
              <a:spcAft>
                <a:spcPts val="0"/>
              </a:spcAft>
              <a:buFont typeface="Wingdings 2"/>
              <a:buChar char=""/>
              <a:defRPr/>
            </a:pPr>
            <a:r>
              <a:rPr lang="en-US" dirty="0"/>
              <a:t>At this point the client may make another request, reusing the </a:t>
            </a:r>
            <a:r>
              <a:rPr lang="en-US" i="1" dirty="0"/>
              <a:t>server nonce </a:t>
            </a:r>
            <a:r>
              <a:rPr lang="en-US" dirty="0"/>
              <a:t>value but providing a new </a:t>
            </a:r>
            <a:r>
              <a:rPr lang="en-US" i="1" dirty="0"/>
              <a:t>client nonce </a:t>
            </a:r>
            <a:r>
              <a:rPr lang="en-US" dirty="0"/>
              <a:t>(</a:t>
            </a:r>
            <a:r>
              <a:rPr lang="en-US" dirty="0" err="1"/>
              <a:t>cnonce</a:t>
            </a:r>
            <a:r>
              <a:rPr lang="en-US" dirty="0"/>
              <a:t>). </a:t>
            </a:r>
          </a:p>
          <a:p>
            <a:pPr algn="just" eaLnBrk="1" fontAlgn="auto" hangingPunct="1">
              <a:spcAft>
                <a:spcPts val="0"/>
              </a:spcAft>
              <a:buFont typeface="Wingdings 2"/>
              <a:buChar char=""/>
              <a:defRPr/>
            </a:pPr>
            <a:r>
              <a:rPr lang="en-US" dirty="0"/>
              <a:t>For subsequent requests, the hexadecimal request counter (</a:t>
            </a:r>
            <a:r>
              <a:rPr lang="en-US" dirty="0" err="1"/>
              <a:t>nc</a:t>
            </a:r>
            <a:r>
              <a:rPr lang="en-US" dirty="0"/>
              <a:t>) must be greater than the last value it used – otherwise an attacker could simply "replay" an old request with the same credentials</a:t>
            </a:r>
          </a:p>
          <a:p>
            <a:pPr algn="just" eaLnBrk="1" fontAlgn="auto" hangingPunct="1">
              <a:spcAft>
                <a:spcPts val="0"/>
              </a:spcAft>
              <a:buFont typeface="Wingdings 2"/>
              <a:buChar char=""/>
              <a:defRPr/>
            </a:pPr>
            <a:r>
              <a:rPr lang="en-US" dirty="0"/>
              <a:t>It is up to the server to ensure that the counter increases for each of the nonce values that it has issued, rejecting any bad requests appropriately.</a:t>
            </a:r>
          </a:p>
          <a:p>
            <a:pPr algn="just" eaLnBrk="1" fontAlgn="auto" hangingPunct="1">
              <a:spcAft>
                <a:spcPts val="0"/>
              </a:spcAft>
              <a:buFont typeface="Wingdings 2"/>
              <a:buChar char=""/>
              <a:defRPr/>
            </a:pPr>
            <a:r>
              <a:rPr lang="en-US" dirty="0"/>
              <a:t>The server should remember nonce values that it has recently generated. It may also remember when each nonce value was issued, expiring them after a certain amount of time</a:t>
            </a:r>
          </a:p>
          <a:p>
            <a:pPr lvl="1" algn="just" eaLnBrk="1" fontAlgn="auto" hangingPunct="1">
              <a:spcAft>
                <a:spcPts val="0"/>
              </a:spcAft>
              <a:buFont typeface="Wingdings 2"/>
              <a:buChar char=""/>
              <a:defRPr/>
            </a:pPr>
            <a:r>
              <a:rPr lang="en-US" dirty="0"/>
              <a:t>he server does not need to keep any expired nonce values, but  it can simply assume that any </a:t>
            </a:r>
            <a:r>
              <a:rPr lang="en-US" dirty="0" err="1"/>
              <a:t>unrecognised</a:t>
            </a:r>
            <a:r>
              <a:rPr lang="en-US" dirty="0"/>
              <a:t> values have expired.</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30850365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p:txBody>
          <a:bodyPr>
            <a:normAutofit/>
          </a:bodyPr>
          <a:lstStyle/>
          <a:p>
            <a:pPr eaLnBrk="1" hangingPunct="1"/>
            <a:r>
              <a:rPr lang="en-US" sz="3200" b="1"/>
              <a:t>Stanford Secure Remote Password protocol</a:t>
            </a:r>
            <a:endParaRPr lang="it-IT" sz="3200"/>
          </a:p>
        </p:txBody>
      </p:sp>
      <p:sp>
        <p:nvSpPr>
          <p:cNvPr id="14339" name="Segnaposto contenuto 2"/>
          <p:cNvSpPr>
            <a:spLocks noGrp="1"/>
          </p:cNvSpPr>
          <p:nvPr>
            <p:ph idx="1"/>
          </p:nvPr>
        </p:nvSpPr>
        <p:spPr/>
        <p:txBody>
          <a:bodyPr/>
          <a:lstStyle/>
          <a:p>
            <a:pPr algn="just"/>
            <a:r>
              <a:rPr lang="en-US" sz="2800" b="1" dirty="0"/>
              <a:t>SRP</a:t>
            </a:r>
            <a:r>
              <a:rPr lang="en-US" sz="2800" dirty="0"/>
              <a:t> is a public key encryption system designed for storing and validating passwords </a:t>
            </a:r>
            <a:r>
              <a:rPr lang="en-US" sz="2800" b="1" dirty="0"/>
              <a:t>both without storing and without transmitting them unencrypted</a:t>
            </a:r>
            <a:endParaRPr lang="en-US" sz="2800" dirty="0"/>
          </a:p>
          <a:p>
            <a:pPr algn="just" eaLnBrk="1" hangingPunct="1"/>
            <a:endParaRPr lang="en-US" sz="2800" dirty="0"/>
          </a:p>
          <a:p>
            <a:pPr algn="just" eaLnBrk="1" hangingPunct="1"/>
            <a:r>
              <a:rPr lang="en-US" sz="2800" dirty="0"/>
              <a:t>Extension of </a:t>
            </a:r>
            <a:r>
              <a:rPr lang="en-US" sz="2800" dirty="0" err="1"/>
              <a:t>Diffie</a:t>
            </a:r>
            <a:r>
              <a:rPr lang="en-US" sz="2800" dirty="0"/>
              <a:t>-Hellman Exchange</a:t>
            </a:r>
          </a:p>
          <a:p>
            <a:pPr lvl="1" algn="just"/>
            <a:r>
              <a:rPr lang="en-US" sz="2400" dirty="0"/>
              <a:t>Instead of storing a password hash with salt, it is stored a "</a:t>
            </a:r>
            <a:r>
              <a:rPr lang="en-US" sz="2400" b="1" i="1" dirty="0"/>
              <a:t>verifier</a:t>
            </a:r>
            <a:r>
              <a:rPr lang="en-US" sz="2400" dirty="0"/>
              <a:t>", which is a number raised to the power of the password hash value modulo N</a:t>
            </a:r>
          </a:p>
          <a:p>
            <a:pPr eaLnBrk="1" hangingPunct="1"/>
            <a:endParaRPr lang="it-IT"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p:txBody>
          <a:bodyPr>
            <a:normAutofit/>
          </a:bodyPr>
          <a:lstStyle/>
          <a:p>
            <a:pPr eaLnBrk="1" hangingPunct="1"/>
            <a:r>
              <a:rPr lang="en-US" sz="3200" b="1" dirty="0"/>
              <a:t>Stanford Secure Remote Password protocol</a:t>
            </a:r>
            <a:endParaRPr lang="it-IT" sz="3200" dirty="0"/>
          </a:p>
        </p:txBody>
      </p:sp>
      <p:sp>
        <p:nvSpPr>
          <p:cNvPr id="15363" name="Segnaposto contenuto 2"/>
          <p:cNvSpPr>
            <a:spLocks noGrp="1"/>
          </p:cNvSpPr>
          <p:nvPr>
            <p:ph idx="1"/>
          </p:nvPr>
        </p:nvSpPr>
        <p:spPr>
          <a:xfrm>
            <a:off x="457200" y="1314450"/>
            <a:ext cx="8229600" cy="4900613"/>
          </a:xfrm>
        </p:spPr>
        <p:txBody>
          <a:bodyPr>
            <a:normAutofit/>
          </a:bodyPr>
          <a:lstStyle/>
          <a:p>
            <a:pPr algn="just"/>
            <a:r>
              <a:rPr lang="en-US" sz="2600" dirty="0"/>
              <a:t>It is a challenge-response protocol that allows a server to prove that the user is aware of the password without his having to be transmitted on the network </a:t>
            </a:r>
          </a:p>
          <a:p>
            <a:pPr algn="just"/>
            <a:r>
              <a:rPr lang="en-US" sz="2600" dirty="0"/>
              <a:t>Does not require storage in clear, it stores a non-reversible encrypted verifier</a:t>
            </a:r>
          </a:p>
          <a:p>
            <a:pPr algn="just"/>
            <a:r>
              <a:rPr lang="en-US" sz="2600" dirty="0"/>
              <a:t>Being able to reverse the SRP verifiers quickly would mean an important advancement both in cryptography and computational complexity</a:t>
            </a:r>
          </a:p>
          <a:p>
            <a:pPr algn="just"/>
            <a:r>
              <a:rPr lang="en-US" sz="2600" dirty="0"/>
              <a:t>SRP is simple enough to run on a browser with </a:t>
            </a:r>
            <a:r>
              <a:rPr lang="en-US" sz="2600" dirty="0" err="1"/>
              <a:t>Javascript</a:t>
            </a:r>
            <a:endParaRPr lang="it-IT"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p:txBody>
          <a:bodyPr>
            <a:normAutofit/>
          </a:bodyPr>
          <a:lstStyle/>
          <a:p>
            <a:pPr eaLnBrk="1" hangingPunct="1"/>
            <a:r>
              <a:rPr lang="en-US" sz="3200" b="1" dirty="0"/>
              <a:t>Stanford Secure Remote Password protocol</a:t>
            </a:r>
            <a:endParaRPr lang="it-IT" sz="3200" dirty="0"/>
          </a:p>
        </p:txBody>
      </p:sp>
      <p:sp>
        <p:nvSpPr>
          <p:cNvPr id="3" name="Segnaposto contenuto 2"/>
          <p:cNvSpPr>
            <a:spLocks noGrp="1"/>
          </p:cNvSpPr>
          <p:nvPr>
            <p:ph idx="1"/>
          </p:nvPr>
        </p:nvSpPr>
        <p:spPr>
          <a:xfrm>
            <a:off x="457200" y="1600200"/>
            <a:ext cx="8229600" cy="1185863"/>
          </a:xfrm>
        </p:spPr>
        <p:txBody>
          <a:bodyPr rtlCol="0">
            <a:normAutofit fontScale="85000" lnSpcReduction="10000"/>
          </a:bodyPr>
          <a:lstStyle/>
          <a:p>
            <a:pPr>
              <a:buFont typeface="Arial" pitchFamily="34" charset="0"/>
              <a:buChar char="•"/>
              <a:defRPr/>
            </a:pPr>
            <a:r>
              <a:rPr lang="en-US" dirty="0"/>
              <a:t>First you select a sufficiently large prime number, </a:t>
            </a:r>
            <a:r>
              <a:rPr lang="en-US" b="1" i="1" dirty="0"/>
              <a:t>n</a:t>
            </a:r>
          </a:p>
          <a:p>
            <a:pPr>
              <a:buFont typeface="Arial" pitchFamily="34" charset="0"/>
              <a:buChar char="•"/>
              <a:defRPr/>
            </a:pPr>
            <a:r>
              <a:rPr lang="en-US" dirty="0"/>
              <a:t>All computations are performed </a:t>
            </a:r>
            <a:r>
              <a:rPr lang="en-US" b="1" i="1" dirty="0"/>
              <a:t>modulo n</a:t>
            </a:r>
            <a:endParaRPr lang="en-US" b="1" i="1" dirty="0">
              <a:cs typeface="Courier New" pitchFamily="49" charset="0"/>
            </a:endParaRPr>
          </a:p>
        </p:txBody>
      </p:sp>
      <p:sp>
        <p:nvSpPr>
          <p:cNvPr id="16388" name="CasellaDiTesto 3"/>
          <p:cNvSpPr txBox="1">
            <a:spLocks noChangeArrowheads="1"/>
          </p:cNvSpPr>
          <p:nvPr/>
        </p:nvSpPr>
        <p:spPr bwMode="auto">
          <a:xfrm>
            <a:off x="714348" y="2643182"/>
            <a:ext cx="7858179" cy="3416320"/>
          </a:xfrm>
          <a:prstGeom prst="rect">
            <a:avLst/>
          </a:prstGeom>
          <a:solidFill>
            <a:schemeClr val="accent1">
              <a:alpha val="12941"/>
            </a:schemeClr>
          </a:solidFill>
          <a:ln w="9525">
            <a:solidFill>
              <a:schemeClr val="tx1"/>
            </a:solidFill>
            <a:miter lim="800000"/>
            <a:headEnd/>
            <a:tailEnd/>
          </a:ln>
        </p:spPr>
        <p:txBody>
          <a:bodyPr wrap="square">
            <a:spAutoFit/>
          </a:bodyPr>
          <a:lstStyle/>
          <a:p>
            <a:r>
              <a:rPr lang="en-US" b="1" dirty="0">
                <a:latin typeface="Calibri" pitchFamily="34" charset="0"/>
              </a:rPr>
              <a:t>n</a:t>
            </a:r>
            <a:r>
              <a:rPr lang="en-US" dirty="0">
                <a:latin typeface="Calibri" pitchFamily="34" charset="0"/>
              </a:rPr>
              <a:t>	 A large prime number.</a:t>
            </a:r>
          </a:p>
          <a:p>
            <a:r>
              <a:rPr lang="en-US" b="1" dirty="0">
                <a:latin typeface="Calibri" pitchFamily="34" charset="0"/>
              </a:rPr>
              <a:t>g</a:t>
            </a:r>
            <a:r>
              <a:rPr lang="en-US" dirty="0">
                <a:latin typeface="Calibri" pitchFamily="34" charset="0"/>
              </a:rPr>
              <a:t>	 A primitive root modulo n (often called a generator)</a:t>
            </a:r>
          </a:p>
          <a:p>
            <a:r>
              <a:rPr lang="en-US" b="1" dirty="0">
                <a:latin typeface="Calibri" pitchFamily="34" charset="0"/>
              </a:rPr>
              <a:t>s</a:t>
            </a:r>
            <a:r>
              <a:rPr lang="en-US" dirty="0">
                <a:latin typeface="Calibri" pitchFamily="34" charset="0"/>
              </a:rPr>
              <a:t>	 A random string used as the user's salt</a:t>
            </a:r>
          </a:p>
          <a:p>
            <a:r>
              <a:rPr lang="en-US" b="1" dirty="0">
                <a:latin typeface="Calibri" pitchFamily="34" charset="0"/>
              </a:rPr>
              <a:t>P</a:t>
            </a:r>
            <a:r>
              <a:rPr lang="en-US" dirty="0">
                <a:latin typeface="Calibri" pitchFamily="34" charset="0"/>
              </a:rPr>
              <a:t>	 The user's password</a:t>
            </a:r>
          </a:p>
          <a:p>
            <a:r>
              <a:rPr lang="en-US" b="1" dirty="0">
                <a:latin typeface="Calibri" pitchFamily="34" charset="0"/>
              </a:rPr>
              <a:t>x</a:t>
            </a:r>
            <a:r>
              <a:rPr lang="en-US" dirty="0">
                <a:latin typeface="Calibri" pitchFamily="34" charset="0"/>
              </a:rPr>
              <a:t>	 A private key derived from the password and salt</a:t>
            </a:r>
          </a:p>
          <a:p>
            <a:r>
              <a:rPr lang="en-US" b="1" dirty="0">
                <a:latin typeface="Calibri" pitchFamily="34" charset="0"/>
              </a:rPr>
              <a:t>v</a:t>
            </a:r>
            <a:r>
              <a:rPr lang="en-US" dirty="0">
                <a:latin typeface="Calibri" pitchFamily="34" charset="0"/>
              </a:rPr>
              <a:t>	 The host's password verifier</a:t>
            </a:r>
          </a:p>
          <a:p>
            <a:r>
              <a:rPr lang="en-US" b="1" dirty="0">
                <a:latin typeface="Calibri" pitchFamily="34" charset="0"/>
              </a:rPr>
              <a:t>u</a:t>
            </a:r>
            <a:r>
              <a:rPr lang="en-US" dirty="0">
                <a:latin typeface="Calibri" pitchFamily="34" charset="0"/>
              </a:rPr>
              <a:t>	 Random scrambling parameter, publicly revealed</a:t>
            </a:r>
          </a:p>
          <a:p>
            <a:r>
              <a:rPr lang="en-US" b="1" dirty="0" err="1">
                <a:latin typeface="Calibri" pitchFamily="34" charset="0"/>
              </a:rPr>
              <a:t>a,b</a:t>
            </a:r>
            <a:r>
              <a:rPr lang="en-US" dirty="0">
                <a:latin typeface="Calibri" pitchFamily="34" charset="0"/>
              </a:rPr>
              <a:t>	 Ephemeral private keys, generated randomly and not publicly revealed</a:t>
            </a:r>
          </a:p>
          <a:p>
            <a:r>
              <a:rPr lang="en-US" b="1" dirty="0">
                <a:latin typeface="Calibri" pitchFamily="34" charset="0"/>
              </a:rPr>
              <a:t>A,B</a:t>
            </a:r>
            <a:r>
              <a:rPr lang="en-US" dirty="0">
                <a:latin typeface="Calibri" pitchFamily="34" charset="0"/>
              </a:rPr>
              <a:t>	 Corresponding public keys</a:t>
            </a:r>
          </a:p>
          <a:p>
            <a:r>
              <a:rPr lang="en-US" b="1" dirty="0">
                <a:latin typeface="Calibri" pitchFamily="34" charset="0"/>
              </a:rPr>
              <a:t>H()</a:t>
            </a:r>
            <a:r>
              <a:rPr lang="en-US" dirty="0">
                <a:latin typeface="Calibri" pitchFamily="34" charset="0"/>
              </a:rPr>
              <a:t>	 One-way hash function</a:t>
            </a:r>
          </a:p>
          <a:p>
            <a:r>
              <a:rPr lang="en-US" b="1" dirty="0" err="1">
                <a:latin typeface="Calibri" pitchFamily="34" charset="0"/>
              </a:rPr>
              <a:t>m,n</a:t>
            </a:r>
            <a:r>
              <a:rPr lang="en-US" dirty="0">
                <a:latin typeface="Calibri" pitchFamily="34" charset="0"/>
              </a:rPr>
              <a:t>	 The two quantities (strings) m and n concatenated</a:t>
            </a:r>
          </a:p>
          <a:p>
            <a:r>
              <a:rPr lang="en-US" b="1" dirty="0">
                <a:latin typeface="Calibri" pitchFamily="34" charset="0"/>
              </a:rPr>
              <a:t>K</a:t>
            </a:r>
            <a:r>
              <a:rPr lang="en-US" dirty="0">
                <a:latin typeface="Calibri" pitchFamily="34" charset="0"/>
              </a:rPr>
              <a:t>	 Session key</a:t>
            </a:r>
            <a:endParaRPr lang="it-IT" dirty="0">
              <a:latin typeface="Calibri"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bg1">
                              <a:lumMod val="75000"/>
                            </a:schemeClr>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 = </a:t>
                      </a:r>
                      <a:r>
                        <a:rPr lang="it-IT" sz="1800" b="1" dirty="0" err="1">
                          <a:solidFill>
                            <a:schemeClr val="bg1">
                              <a:lumMod val="75000"/>
                            </a:schemeClr>
                          </a:solidFill>
                        </a:rPr>
                        <a:t>g^a</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bg1">
                              <a:lumMod val="75000"/>
                            </a:schemeClr>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B = v + </a:t>
                      </a:r>
                      <a:r>
                        <a:rPr lang="it-IT" sz="1800" b="1" dirty="0" err="1">
                          <a:solidFill>
                            <a:schemeClr val="bg1">
                              <a:lumMod val="75000"/>
                            </a:schemeClr>
                          </a:solidFill>
                        </a:rPr>
                        <a:t>g^b</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bg1">
                              <a:lumMod val="75000"/>
                            </a:schemeClr>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S = (B - </a:t>
                      </a:r>
                      <a:r>
                        <a:rPr lang="it-IT" sz="1800" b="1" dirty="0" err="1">
                          <a:solidFill>
                            <a:schemeClr val="bg1">
                              <a:lumMod val="75000"/>
                            </a:schemeClr>
                          </a:solidFill>
                        </a:rPr>
                        <a:t>g^x</a:t>
                      </a:r>
                      <a:r>
                        <a:rPr lang="it-IT" sz="1800" b="1" dirty="0">
                          <a:solidFill>
                            <a:schemeClr val="bg1">
                              <a:lumMod val="75000"/>
                            </a:schemeClr>
                          </a:solidFill>
                        </a:rPr>
                        <a:t>)^(a + </a:t>
                      </a:r>
                      <a:r>
                        <a:rPr lang="it-IT" sz="1800" b="1" dirty="0" err="1">
                          <a:solidFill>
                            <a:schemeClr val="bg1">
                              <a:lumMod val="75000"/>
                            </a:schemeClr>
                          </a:solidFill>
                        </a:rPr>
                        <a:t>ux</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S = (A · </a:t>
                      </a:r>
                      <a:r>
                        <a:rPr lang="it-IT" sz="1800" b="1" dirty="0" err="1">
                          <a:solidFill>
                            <a:schemeClr val="bg1">
                              <a:lumMod val="75000"/>
                            </a:schemeClr>
                          </a:solidFill>
                        </a:rPr>
                        <a:t>v^u</a:t>
                      </a:r>
                      <a:r>
                        <a:rPr lang="it-IT" sz="1800" b="1" dirty="0">
                          <a:solidFill>
                            <a:schemeClr val="bg1">
                              <a:lumMod val="75000"/>
                            </a:schemeClr>
                          </a:solidFill>
                        </a:rPr>
                        <a:t>)</a:t>
                      </a:r>
                      <a:r>
                        <a:rPr lang="it-IT" sz="1800" b="1" dirty="0" err="1">
                          <a:solidFill>
                            <a:schemeClr val="bg1">
                              <a:lumMod val="75000"/>
                            </a:schemeClr>
                          </a:solidFill>
                        </a:rPr>
                        <a:t>^b</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a:solidFill>
                            <a:schemeClr val="bg1">
                              <a:lumMod val="75000"/>
                            </a:schemeClr>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bg1">
                              <a:lumMod val="75000"/>
                            </a:schemeClr>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M[1]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t>
                      </a:r>
                      <a:r>
                        <a:rPr lang="it-IT" sz="1800" b="1" dirty="0" err="1">
                          <a:solidFill>
                            <a:schemeClr val="bg1">
                              <a:lumMod val="75000"/>
                            </a:schemeClr>
                          </a:solidFill>
                        </a:rPr>
                        <a:t>verify</a:t>
                      </a:r>
                      <a:r>
                        <a:rPr lang="it-IT" sz="1800" b="1" dirty="0">
                          <a:solidFill>
                            <a:schemeClr val="bg1">
                              <a:lumMod val="75000"/>
                            </a:schemeClr>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bg1">
                              <a:lumMod val="75000"/>
                            </a:schemeClr>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(verify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7411" name="Rettangolo 6"/>
          <p:cNvSpPr>
            <a:spLocks noChangeArrowheads="1"/>
          </p:cNvSpPr>
          <p:nvPr/>
        </p:nvSpPr>
        <p:spPr bwMode="auto">
          <a:xfrm>
            <a:off x="1000125" y="142875"/>
            <a:ext cx="7572375" cy="1200150"/>
          </a:xfrm>
          <a:prstGeom prst="rect">
            <a:avLst/>
          </a:prstGeom>
          <a:noFill/>
          <a:ln w="9525">
            <a:solidFill>
              <a:schemeClr val="accent1"/>
            </a:solidFill>
            <a:miter lim="800000"/>
            <a:headEnd/>
            <a:tailEnd/>
          </a:ln>
        </p:spPr>
        <p:txBody>
          <a:bodyPr>
            <a:spAutoFit/>
          </a:bodyPr>
          <a:lstStyle/>
          <a:p>
            <a:pPr algn="ctr"/>
            <a:r>
              <a:rPr lang="en-US" dirty="0">
                <a:latin typeface="Calibri" pitchFamily="34" charset="0"/>
              </a:rPr>
              <a:t>Steve takes salt </a:t>
            </a:r>
            <a:r>
              <a:rPr lang="en-US" b="1" i="1" dirty="0">
                <a:latin typeface="Calibri" pitchFamily="34" charset="0"/>
              </a:rPr>
              <a:t>s</a:t>
            </a:r>
            <a:r>
              <a:rPr lang="en-US" dirty="0">
                <a:latin typeface="Calibri" pitchFamily="34" charset="0"/>
              </a:rPr>
              <a:t> &amp; computes:</a:t>
            </a:r>
          </a:p>
          <a:p>
            <a:pPr algn="ctr"/>
            <a:r>
              <a:rPr lang="en-US" b="1" i="1" dirty="0">
                <a:latin typeface="Calibri" pitchFamily="34" charset="0"/>
              </a:rPr>
              <a:t>x = H(s, P)</a:t>
            </a:r>
            <a:br>
              <a:rPr lang="en-US" b="1" i="1" dirty="0">
                <a:latin typeface="Calibri" pitchFamily="34" charset="0"/>
              </a:rPr>
            </a:br>
            <a:r>
              <a:rPr lang="en-US" b="1" i="1" dirty="0">
                <a:latin typeface="Calibri" pitchFamily="34" charset="0"/>
              </a:rPr>
              <a:t>v = </a:t>
            </a:r>
            <a:r>
              <a:rPr lang="en-US" b="1" i="1" dirty="0" err="1">
                <a:latin typeface="Calibri" pitchFamily="34" charset="0"/>
              </a:rPr>
              <a:t>g^x</a:t>
            </a:r>
            <a:r>
              <a:rPr lang="en-US" b="1" i="1" dirty="0">
                <a:latin typeface="Calibri" pitchFamily="34" charset="0"/>
              </a:rPr>
              <a:t> </a:t>
            </a:r>
          </a:p>
          <a:p>
            <a:pPr algn="ctr"/>
            <a:r>
              <a:rPr lang="en-US" dirty="0">
                <a:latin typeface="Calibri" pitchFamily="34" charset="0"/>
              </a:rPr>
              <a:t>Steve stores </a:t>
            </a:r>
            <a:r>
              <a:rPr lang="en-US" b="1" i="1" dirty="0">
                <a:latin typeface="Calibri" pitchFamily="34" charset="0"/>
              </a:rPr>
              <a:t>v</a:t>
            </a:r>
            <a:r>
              <a:rPr lang="en-US" dirty="0">
                <a:latin typeface="Calibri" pitchFamily="34" charset="0"/>
              </a:rPr>
              <a:t> and </a:t>
            </a:r>
            <a:r>
              <a:rPr lang="en-US" b="1" i="1" dirty="0">
                <a:latin typeface="Calibri" pitchFamily="34" charset="0"/>
              </a:rPr>
              <a:t>s</a:t>
            </a:r>
            <a:r>
              <a:rPr lang="en-US" dirty="0">
                <a:latin typeface="Calibri" pitchFamily="34" charset="0"/>
              </a:rPr>
              <a:t> as Carol's </a:t>
            </a:r>
            <a:r>
              <a:rPr lang="en-US" i="1" dirty="0">
                <a:latin typeface="Calibri" pitchFamily="34" charset="0"/>
              </a:rPr>
              <a:t>password verifier </a:t>
            </a:r>
            <a:r>
              <a:rPr lang="en-US" dirty="0">
                <a:latin typeface="Calibri" pitchFamily="34" charset="0"/>
              </a:rPr>
              <a:t>+ </a:t>
            </a:r>
            <a:r>
              <a:rPr lang="en-US" i="1" dirty="0">
                <a:latin typeface="Calibri" pitchFamily="34" charset="0"/>
              </a:rPr>
              <a:t>salt. </a:t>
            </a:r>
            <a:r>
              <a:rPr lang="en-US" b="1" i="1" dirty="0">
                <a:latin typeface="Calibri" pitchFamily="34" charset="0"/>
              </a:rPr>
              <a:t>x </a:t>
            </a:r>
            <a:r>
              <a:rPr lang="en-US" i="1" dirty="0">
                <a:latin typeface="Calibri" pitchFamily="34" charset="0"/>
              </a:rPr>
              <a:t>is discarded </a:t>
            </a:r>
          </a:p>
        </p:txBody>
      </p:sp>
      <p:sp>
        <p:nvSpPr>
          <p:cNvPr id="17412" name="Rettangolo 12"/>
          <p:cNvSpPr>
            <a:spLocks noChangeArrowheads="1"/>
          </p:cNvSpPr>
          <p:nvPr/>
        </p:nvSpPr>
        <p:spPr bwMode="auto">
          <a:xfrm>
            <a:off x="571500" y="1422400"/>
            <a:ext cx="8429625" cy="1201738"/>
          </a:xfrm>
          <a:prstGeom prst="rect">
            <a:avLst/>
          </a:prstGeom>
          <a:noFill/>
          <a:ln w="9525">
            <a:noFill/>
            <a:miter lim="800000"/>
            <a:headEnd/>
            <a:tailEnd/>
          </a:ln>
        </p:spPr>
        <p:txBody>
          <a:bodyPr>
            <a:spAutoFit/>
          </a:bodyPr>
          <a:lstStyle/>
          <a:p>
            <a:pPr marL="514350" indent="-514350">
              <a:buFont typeface="Calibri" pitchFamily="34" charset="0"/>
              <a:buAutoNum type="arabicPeriod"/>
            </a:pPr>
            <a:r>
              <a:rPr lang="en-US" dirty="0">
                <a:latin typeface="Calibri" pitchFamily="34" charset="0"/>
              </a:rPr>
              <a:t>Carol sends Steve her username, (e.g. carol).</a:t>
            </a:r>
          </a:p>
          <a:p>
            <a:pPr marL="514350" indent="-514350">
              <a:buFont typeface="Calibri" pitchFamily="34" charset="0"/>
              <a:buAutoNum type="arabicPeriod"/>
            </a:pPr>
            <a:r>
              <a:rPr lang="en-US" dirty="0">
                <a:latin typeface="Calibri" pitchFamily="34" charset="0"/>
              </a:rPr>
              <a:t>Steve looks up Carol's password entry and fetches her password verifier v and her salt s. He sends s to Carol. Carol computes her long-term private key x using s and her real password P.  </a:t>
            </a:r>
          </a:p>
        </p:txBody>
      </p:sp>
      <p:sp>
        <p:nvSpPr>
          <p:cNvPr id="15" name="Parentesi graffa aperta 14"/>
          <p:cNvSpPr/>
          <p:nvPr/>
        </p:nvSpPr>
        <p:spPr>
          <a:xfrm>
            <a:off x="357188" y="3143250"/>
            <a:ext cx="71437" cy="642938"/>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16" name="Parentesi graffa aperta 15"/>
          <p:cNvSpPr/>
          <p:nvPr/>
        </p:nvSpPr>
        <p:spPr>
          <a:xfrm>
            <a:off x="428625" y="1428750"/>
            <a:ext cx="71438"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tx1"/>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 </a:t>
                      </a:r>
                      <a:r>
                        <a:rPr lang="it-IT" sz="1800" b="1" dirty="0" err="1">
                          <a:solidFill>
                            <a:schemeClr val="tx1"/>
                          </a:solidFill>
                        </a:rPr>
                        <a:t>g^a</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tx1"/>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B = v + </a:t>
                      </a:r>
                      <a:r>
                        <a:rPr lang="it-IT" sz="1800" b="1" dirty="0" err="1">
                          <a:solidFill>
                            <a:schemeClr val="tx1"/>
                          </a:solidFill>
                        </a:rPr>
                        <a:t>g^b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tx1"/>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(B - </a:t>
                      </a:r>
                      <a:r>
                        <a:rPr lang="it-IT" sz="1800" b="1" dirty="0" err="1">
                          <a:solidFill>
                            <a:schemeClr val="tx1"/>
                          </a:solidFill>
                        </a:rPr>
                        <a:t>g^x</a:t>
                      </a:r>
                      <a:r>
                        <a:rPr lang="it-IT" sz="1800" b="1" dirty="0">
                          <a:solidFill>
                            <a:schemeClr val="tx1"/>
                          </a:solidFill>
                        </a:rPr>
                        <a:t>)^(a + </a:t>
                      </a:r>
                      <a:r>
                        <a:rPr lang="it-IT" sz="1800" b="1" dirty="0" err="1">
                          <a:solidFill>
                            <a:schemeClr val="tx1"/>
                          </a:solidFill>
                        </a:rPr>
                        <a:t>ux</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(A · </a:t>
                      </a:r>
                      <a:r>
                        <a:rPr lang="it-IT" sz="1800" b="1" dirty="0" err="1">
                          <a:solidFill>
                            <a:schemeClr val="tx1"/>
                          </a:solidFill>
                        </a:rPr>
                        <a:t>v^u</a:t>
                      </a:r>
                      <a:r>
                        <a:rPr lang="it-IT" sz="1800" b="1" dirty="0">
                          <a:solidFill>
                            <a:schemeClr val="tx1"/>
                          </a:solidFill>
                        </a:rPr>
                        <a:t>)</a:t>
                      </a:r>
                      <a:r>
                        <a:rPr lang="it-IT" sz="1800" b="1" dirty="0" err="1">
                          <a:solidFill>
                            <a:schemeClr val="tx1"/>
                          </a:solidFill>
                        </a:rPr>
                        <a:t>^b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a:solidFill>
                            <a:schemeClr val="bg1">
                              <a:lumMod val="75000"/>
                            </a:schemeClr>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bg1">
                              <a:lumMod val="75000"/>
                            </a:schemeClr>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M[1]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t>
                      </a:r>
                      <a:r>
                        <a:rPr lang="it-IT" sz="1800" b="1" dirty="0" err="1">
                          <a:solidFill>
                            <a:schemeClr val="bg1">
                              <a:lumMod val="75000"/>
                            </a:schemeClr>
                          </a:solidFill>
                        </a:rPr>
                        <a:t>verify</a:t>
                      </a:r>
                      <a:r>
                        <a:rPr lang="it-IT" sz="1800" b="1" dirty="0">
                          <a:solidFill>
                            <a:schemeClr val="bg1">
                              <a:lumMod val="75000"/>
                            </a:schemeClr>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bg1">
                              <a:lumMod val="75000"/>
                            </a:schemeClr>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(verify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8435" name="Rettangolo 12"/>
          <p:cNvSpPr>
            <a:spLocks noChangeArrowheads="1"/>
          </p:cNvSpPr>
          <p:nvPr/>
        </p:nvSpPr>
        <p:spPr bwMode="auto">
          <a:xfrm>
            <a:off x="428625" y="357188"/>
            <a:ext cx="8429625" cy="2308324"/>
          </a:xfrm>
          <a:prstGeom prst="rect">
            <a:avLst/>
          </a:prstGeom>
          <a:noFill/>
          <a:ln w="9525">
            <a:noFill/>
            <a:miter lim="800000"/>
            <a:headEnd/>
            <a:tailEnd/>
          </a:ln>
        </p:spPr>
        <p:txBody>
          <a:bodyPr>
            <a:spAutoFit/>
          </a:bodyPr>
          <a:lstStyle/>
          <a:p>
            <a:pPr marL="514350" indent="-514350" algn="just">
              <a:buFont typeface="Calibri" pitchFamily="34" charset="0"/>
              <a:buAutoNum type="arabicPeriod" startAt="3"/>
            </a:pPr>
            <a:r>
              <a:rPr lang="en-US" dirty="0">
                <a:latin typeface="Calibri" pitchFamily="34" charset="0"/>
              </a:rPr>
              <a:t>Carol generates a random number a, 1 &lt; a &lt; n, computes her ephemeral public key A = </a:t>
            </a:r>
            <a:r>
              <a:rPr lang="en-US" dirty="0" err="1">
                <a:latin typeface="Calibri" pitchFamily="34" charset="0"/>
              </a:rPr>
              <a:t>g^a</a:t>
            </a:r>
            <a:r>
              <a:rPr lang="en-US" dirty="0">
                <a:latin typeface="Calibri" pitchFamily="34" charset="0"/>
              </a:rPr>
              <a:t>, and sends it to Steve.  </a:t>
            </a:r>
          </a:p>
          <a:p>
            <a:pPr marL="514350" indent="-514350" algn="just">
              <a:buFont typeface="Calibri" pitchFamily="34" charset="0"/>
              <a:buAutoNum type="arabicPeriod" startAt="3"/>
            </a:pPr>
            <a:r>
              <a:rPr lang="en-US" dirty="0">
                <a:latin typeface="Calibri" pitchFamily="34" charset="0"/>
              </a:rPr>
              <a:t>Steve generates his own random number b, 1 &lt; b &lt; n, computes his ephemeral public key B = v + </a:t>
            </a:r>
            <a:r>
              <a:rPr lang="en-US" dirty="0" err="1">
                <a:latin typeface="Calibri" pitchFamily="34" charset="0"/>
              </a:rPr>
              <a:t>g^b</a:t>
            </a:r>
            <a:r>
              <a:rPr lang="en-US" dirty="0">
                <a:latin typeface="Calibri" pitchFamily="34" charset="0"/>
              </a:rPr>
              <a:t>, and sends it back to Carol, along with the randomly generated parameter u.  </a:t>
            </a:r>
          </a:p>
          <a:p>
            <a:pPr marL="514350" indent="-514350" algn="just">
              <a:buFont typeface="Calibri" pitchFamily="34" charset="0"/>
              <a:buAutoNum type="arabicPeriod" startAt="3"/>
            </a:pPr>
            <a:r>
              <a:rPr lang="en-US" dirty="0">
                <a:latin typeface="Calibri" pitchFamily="34" charset="0"/>
              </a:rPr>
              <a:t>Carol and Steve compute the common exponential value S = g^(</a:t>
            </a:r>
            <a:r>
              <a:rPr lang="en-US" dirty="0" err="1">
                <a:latin typeface="Calibri" pitchFamily="34" charset="0"/>
              </a:rPr>
              <a:t>ab</a:t>
            </a:r>
            <a:r>
              <a:rPr lang="en-US" dirty="0">
                <a:latin typeface="Calibri" pitchFamily="34" charset="0"/>
              </a:rPr>
              <a:t> + </a:t>
            </a:r>
            <a:r>
              <a:rPr lang="en-US" dirty="0" err="1">
                <a:latin typeface="Calibri" pitchFamily="34" charset="0"/>
              </a:rPr>
              <a:t>bux</a:t>
            </a:r>
            <a:r>
              <a:rPr lang="en-US" dirty="0">
                <a:latin typeface="Calibri" pitchFamily="34" charset="0"/>
              </a:rPr>
              <a:t>) using the values available to each of them. If Carol's password P entered in Step 2 matches the one she originally used to generate v, then both values of S will match.  </a:t>
            </a:r>
          </a:p>
        </p:txBody>
      </p:sp>
      <p:sp>
        <p:nvSpPr>
          <p:cNvPr id="16" name="Parentesi graffa aperta 15"/>
          <p:cNvSpPr/>
          <p:nvPr/>
        </p:nvSpPr>
        <p:spPr>
          <a:xfrm>
            <a:off x="285750" y="500063"/>
            <a:ext cx="71438" cy="17145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8" name="Parentesi graffa aperta 7"/>
          <p:cNvSpPr/>
          <p:nvPr/>
        </p:nvSpPr>
        <p:spPr>
          <a:xfrm>
            <a:off x="357188" y="3857625"/>
            <a:ext cx="71437"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 </a:t>
            </a:r>
            <a:r>
              <a:rPr lang="it-IT" dirty="0" err="1"/>
              <a:t>workflow</a:t>
            </a:r>
            <a:endParaRPr lang="it-IT" dirty="0"/>
          </a:p>
        </p:txBody>
      </p:sp>
      <p:sp>
        <p:nvSpPr>
          <p:cNvPr id="3" name="Segnaposto contenuto 2"/>
          <p:cNvSpPr>
            <a:spLocks noGrp="1"/>
          </p:cNvSpPr>
          <p:nvPr>
            <p:ph idx="1"/>
          </p:nvPr>
        </p:nvSpPr>
        <p:spPr/>
        <p:txBody>
          <a:bodyPr>
            <a:normAutofit fontScale="92500" lnSpcReduction="20000"/>
          </a:bodyPr>
          <a:lstStyle/>
          <a:p>
            <a:r>
              <a:rPr lang="it-IT" dirty="0"/>
              <a:t>Actors:</a:t>
            </a:r>
          </a:p>
          <a:p>
            <a:pPr lvl="1"/>
            <a:r>
              <a:rPr lang="it-IT" dirty="0"/>
              <a:t>A </a:t>
            </a:r>
            <a:r>
              <a:rPr lang="it-IT" dirty="0" err="1"/>
              <a:t>user</a:t>
            </a:r>
            <a:r>
              <a:rPr lang="it-IT" dirty="0"/>
              <a:t> with </a:t>
            </a:r>
            <a:r>
              <a:rPr lang="it-IT" dirty="0" err="1"/>
              <a:t>credentials</a:t>
            </a:r>
            <a:r>
              <a:rPr lang="it-IT" dirty="0"/>
              <a:t> (UID + Pass)</a:t>
            </a:r>
          </a:p>
          <a:p>
            <a:pPr lvl="2"/>
            <a:r>
              <a:rPr lang="it-IT" dirty="0" err="1"/>
              <a:t>Sometimes</a:t>
            </a:r>
            <a:r>
              <a:rPr lang="it-IT" dirty="0"/>
              <a:t> </a:t>
            </a:r>
            <a:r>
              <a:rPr lang="it-IT" dirty="0" err="1"/>
              <a:t>users</a:t>
            </a:r>
            <a:r>
              <a:rPr lang="it-IT" dirty="0"/>
              <a:t> are </a:t>
            </a:r>
            <a:r>
              <a:rPr lang="it-IT" dirty="0" err="1"/>
              <a:t>services</a:t>
            </a:r>
            <a:r>
              <a:rPr lang="it-IT" dirty="0"/>
              <a:t> </a:t>
            </a:r>
            <a:r>
              <a:rPr lang="it-IT" dirty="0" err="1"/>
              <a:t>themselves</a:t>
            </a:r>
            <a:endParaRPr lang="it-IT" dirty="0"/>
          </a:p>
          <a:p>
            <a:pPr lvl="1"/>
            <a:r>
              <a:rPr lang="it-IT" dirty="0"/>
              <a:t>A service (Web server, OS, etc.)</a:t>
            </a:r>
          </a:p>
          <a:p>
            <a:pPr lvl="1"/>
            <a:r>
              <a:rPr lang="it-IT" dirty="0"/>
              <a:t>The </a:t>
            </a:r>
            <a:r>
              <a:rPr lang="it-IT" dirty="0" err="1"/>
              <a:t>user</a:t>
            </a:r>
            <a:r>
              <a:rPr lang="it-IT" dirty="0"/>
              <a:t> </a:t>
            </a:r>
            <a:r>
              <a:rPr lang="it-IT" dirty="0" err="1"/>
              <a:t>host</a:t>
            </a:r>
            <a:r>
              <a:rPr lang="it-IT" dirty="0"/>
              <a:t>, the server </a:t>
            </a:r>
            <a:r>
              <a:rPr lang="it-IT" dirty="0" err="1"/>
              <a:t>host</a:t>
            </a:r>
            <a:r>
              <a:rPr lang="it-IT" dirty="0"/>
              <a:t>, the </a:t>
            </a:r>
            <a:r>
              <a:rPr lang="it-IT" dirty="0" err="1"/>
              <a:t>transmission</a:t>
            </a:r>
            <a:r>
              <a:rPr lang="it-IT" dirty="0"/>
              <a:t> medium</a:t>
            </a:r>
          </a:p>
          <a:p>
            <a:r>
              <a:rPr lang="it-IT" dirty="0" err="1"/>
              <a:t>Workflow</a:t>
            </a:r>
            <a:endParaRPr lang="it-IT" dirty="0"/>
          </a:p>
          <a:p>
            <a:pPr lvl="1"/>
            <a:r>
              <a:rPr lang="it-IT" sz="2400" dirty="0"/>
              <a:t>User side </a:t>
            </a:r>
            <a:r>
              <a:rPr lang="it-IT" sz="2400" dirty="0" err="1"/>
              <a:t>storage</a:t>
            </a:r>
            <a:endParaRPr lang="it-IT" sz="2400" dirty="0"/>
          </a:p>
          <a:p>
            <a:pPr lvl="1"/>
            <a:r>
              <a:rPr lang="it-IT" sz="2400" dirty="0" err="1"/>
              <a:t>Credential</a:t>
            </a:r>
            <a:r>
              <a:rPr lang="it-IT" sz="2400" dirty="0"/>
              <a:t> input</a:t>
            </a:r>
          </a:p>
          <a:p>
            <a:pPr lvl="1"/>
            <a:r>
              <a:rPr lang="it-IT" sz="2400" dirty="0" err="1"/>
              <a:t>Transmission</a:t>
            </a:r>
            <a:endParaRPr lang="it-IT" sz="2400" dirty="0"/>
          </a:p>
          <a:p>
            <a:pPr lvl="1"/>
            <a:r>
              <a:rPr lang="it-IT" sz="2400" dirty="0" err="1"/>
              <a:t>Validation</a:t>
            </a:r>
            <a:r>
              <a:rPr lang="it-IT" sz="2400" dirty="0"/>
              <a:t> (</a:t>
            </a:r>
            <a:r>
              <a:rPr lang="it-IT" sz="2400" dirty="0" err="1"/>
              <a:t>Authentication</a:t>
            </a:r>
            <a:r>
              <a:rPr lang="it-IT" sz="2400" dirty="0"/>
              <a:t> stage)</a:t>
            </a:r>
          </a:p>
          <a:p>
            <a:pPr lvl="1"/>
            <a:r>
              <a:rPr lang="it-IT" sz="2400" dirty="0"/>
              <a:t>Server side </a:t>
            </a:r>
            <a:r>
              <a:rPr lang="it-IT" sz="2400" dirty="0" err="1"/>
              <a:t>storage</a:t>
            </a:r>
            <a:endParaRPr lang="it-IT" sz="2400" dirty="0"/>
          </a:p>
        </p:txBody>
      </p:sp>
    </p:spTree>
    <p:extLst>
      <p:ext uri="{BB962C8B-B14F-4D97-AF65-F5344CB8AC3E}">
        <p14:creationId xmlns:p14="http://schemas.microsoft.com/office/powerpoint/2010/main" val="2314807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3439663869"/>
              </p:ext>
            </p:extLst>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tx1"/>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 </a:t>
                      </a:r>
                      <a:r>
                        <a:rPr lang="it-IT" sz="1800" b="1" dirty="0" err="1">
                          <a:solidFill>
                            <a:schemeClr val="tx1"/>
                          </a:solidFill>
                        </a:rPr>
                        <a:t>g^a</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tx1"/>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B = v + </a:t>
                      </a:r>
                      <a:r>
                        <a:rPr lang="it-IT" sz="1800" b="1" dirty="0" err="1">
                          <a:solidFill>
                            <a:schemeClr val="tx1"/>
                          </a:solidFill>
                        </a:rPr>
                        <a:t>g^b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tx1"/>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(B - </a:t>
                      </a:r>
                      <a:r>
                        <a:rPr lang="it-IT" sz="1800" b="1" dirty="0" err="1">
                          <a:solidFill>
                            <a:schemeClr val="tx1"/>
                          </a:solidFill>
                        </a:rPr>
                        <a:t>g^x</a:t>
                      </a:r>
                      <a:r>
                        <a:rPr lang="it-IT" sz="1800" b="1" dirty="0">
                          <a:solidFill>
                            <a:schemeClr val="tx1"/>
                          </a:solidFill>
                        </a:rPr>
                        <a:t>)^(a + </a:t>
                      </a:r>
                      <a:r>
                        <a:rPr lang="it-IT" sz="1800" b="1" dirty="0" err="1">
                          <a:solidFill>
                            <a:schemeClr val="tx1"/>
                          </a:solidFill>
                        </a:rPr>
                        <a:t>ux</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TRICK!</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(A · </a:t>
                      </a:r>
                      <a:r>
                        <a:rPr lang="it-IT" sz="1800" b="1" dirty="0" err="1">
                          <a:solidFill>
                            <a:schemeClr val="tx1"/>
                          </a:solidFill>
                        </a:rPr>
                        <a:t>v^u</a:t>
                      </a:r>
                      <a:r>
                        <a:rPr lang="it-IT" sz="1800" b="1" dirty="0">
                          <a:solidFill>
                            <a:schemeClr val="tx1"/>
                          </a:solidFill>
                        </a:rPr>
                        <a:t>)</a:t>
                      </a:r>
                      <a:r>
                        <a:rPr lang="it-IT" sz="1800" b="1" dirty="0" err="1">
                          <a:solidFill>
                            <a:schemeClr val="tx1"/>
                          </a:solidFill>
                        </a:rPr>
                        <a:t>^b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dirty="0">
                          <a:solidFill>
                            <a:schemeClr val="tx1"/>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tx1"/>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tx1"/>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M[1]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t>
                      </a:r>
                      <a:r>
                        <a:rPr lang="it-IT" sz="1800" b="1" dirty="0" err="1">
                          <a:solidFill>
                            <a:schemeClr val="tx1"/>
                          </a:solidFill>
                        </a:rPr>
                        <a:t>verify</a:t>
                      </a:r>
                      <a:r>
                        <a:rPr lang="it-IT" sz="1800" b="1" dirty="0">
                          <a:solidFill>
                            <a:schemeClr val="tx1"/>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tx1"/>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t>
                      </a:r>
                      <a:r>
                        <a:rPr lang="it-IT" sz="1800" b="1" dirty="0" err="1">
                          <a:solidFill>
                            <a:schemeClr val="tx1"/>
                          </a:solidFill>
                        </a:rPr>
                        <a:t>verify</a:t>
                      </a:r>
                      <a:r>
                        <a:rPr lang="it-IT" sz="1800" b="1" dirty="0">
                          <a:solidFill>
                            <a:schemeClr val="tx1"/>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9459" name="Rettangolo 12"/>
          <p:cNvSpPr>
            <a:spLocks noChangeArrowheads="1"/>
          </p:cNvSpPr>
          <p:nvPr/>
        </p:nvSpPr>
        <p:spPr bwMode="auto">
          <a:xfrm>
            <a:off x="428625" y="571500"/>
            <a:ext cx="8429625" cy="1477328"/>
          </a:xfrm>
          <a:prstGeom prst="rect">
            <a:avLst/>
          </a:prstGeom>
          <a:noFill/>
          <a:ln w="9525">
            <a:noFill/>
            <a:miter lim="800000"/>
            <a:headEnd/>
            <a:tailEnd/>
          </a:ln>
        </p:spPr>
        <p:txBody>
          <a:bodyPr>
            <a:spAutoFit/>
          </a:bodyPr>
          <a:lstStyle/>
          <a:p>
            <a:pPr marL="514350" indent="-514350" algn="just">
              <a:buFont typeface="Calibri" pitchFamily="34" charset="0"/>
              <a:buAutoNum type="arabicPeriod" startAt="6"/>
            </a:pPr>
            <a:r>
              <a:rPr lang="en-US" dirty="0">
                <a:latin typeface="Calibri" pitchFamily="34" charset="0"/>
              </a:rPr>
              <a:t>Both sides hash the exponential S into a cryptographically strong session key.</a:t>
            </a:r>
          </a:p>
          <a:p>
            <a:pPr marL="514350" indent="-514350" algn="just">
              <a:buFont typeface="Calibri" pitchFamily="34" charset="0"/>
              <a:buAutoNum type="arabicPeriod" startAt="6"/>
            </a:pPr>
            <a:r>
              <a:rPr lang="en-US" dirty="0">
                <a:latin typeface="Calibri" pitchFamily="34" charset="0"/>
              </a:rPr>
              <a:t>Carol sends Steve M[1] as evidence that she has the correct session key. Steve computes M[1] himself and verifies that it matches what Carol sent him.</a:t>
            </a:r>
          </a:p>
          <a:p>
            <a:pPr marL="514350" indent="-514350" algn="just">
              <a:buFont typeface="Calibri" pitchFamily="34" charset="0"/>
              <a:buAutoNum type="arabicPeriod" startAt="6"/>
            </a:pPr>
            <a:r>
              <a:rPr lang="en-US" dirty="0">
                <a:latin typeface="Calibri" pitchFamily="34" charset="0"/>
              </a:rPr>
              <a:t>Steve sends Carol M[2] as evidence that he also has the correct session key. Carol also verifies M[2] herself, accepting only if it matches Steve's value.</a:t>
            </a:r>
          </a:p>
        </p:txBody>
      </p:sp>
      <p:sp>
        <p:nvSpPr>
          <p:cNvPr id="16" name="Parentesi graffa aperta 15"/>
          <p:cNvSpPr/>
          <p:nvPr/>
        </p:nvSpPr>
        <p:spPr>
          <a:xfrm>
            <a:off x="285750" y="714375"/>
            <a:ext cx="71438"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8" name="Parentesi graffa aperta 7"/>
          <p:cNvSpPr/>
          <p:nvPr/>
        </p:nvSpPr>
        <p:spPr>
          <a:xfrm>
            <a:off x="357188" y="5214938"/>
            <a:ext cx="46037" cy="142875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5720" y="90470"/>
            <a:ext cx="8686800" cy="838200"/>
          </a:xfrm>
        </p:spPr>
        <p:txBody>
          <a:bodyPr>
            <a:noAutofit/>
          </a:bodyPr>
          <a:lstStyle/>
          <a:p>
            <a:r>
              <a:rPr lang="it-IT" sz="3200" b="1" dirty="0"/>
              <a:t>STEALING PASSWORD FILE WITH SRP ALLOW AN EXPENSIVE DICTIONARY ATTACK</a:t>
            </a:r>
          </a:p>
        </p:txBody>
      </p:sp>
      <p:sp>
        <p:nvSpPr>
          <p:cNvPr id="3" name="Segnaposto contenuto 2"/>
          <p:cNvSpPr>
            <a:spLocks noGrp="1"/>
          </p:cNvSpPr>
          <p:nvPr>
            <p:ph idx="1"/>
          </p:nvPr>
        </p:nvSpPr>
        <p:spPr/>
        <p:txBody>
          <a:bodyPr/>
          <a:lstStyle/>
          <a:p>
            <a:r>
              <a:rPr lang="en-US" b="1" i="1" dirty="0">
                <a:latin typeface="Calibri" pitchFamily="34" charset="0"/>
              </a:rPr>
              <a:t>x = H(s, P)</a:t>
            </a:r>
            <a:br>
              <a:rPr lang="en-US" b="1" i="1" dirty="0">
                <a:latin typeface="Calibri" pitchFamily="34" charset="0"/>
              </a:rPr>
            </a:br>
            <a:r>
              <a:rPr lang="en-US" b="1" i="1" dirty="0">
                <a:latin typeface="Calibri" pitchFamily="34" charset="0"/>
              </a:rPr>
              <a:t>v = </a:t>
            </a:r>
            <a:r>
              <a:rPr lang="en-US" b="1" i="1" dirty="0" err="1">
                <a:latin typeface="Calibri" pitchFamily="34" charset="0"/>
              </a:rPr>
              <a:t>g^x</a:t>
            </a:r>
            <a:r>
              <a:rPr lang="en-US" b="1" i="1" dirty="0">
                <a:latin typeface="Calibri" pitchFamily="34" charset="0"/>
              </a:rPr>
              <a:t> </a:t>
            </a:r>
          </a:p>
          <a:p>
            <a:r>
              <a:rPr lang="it-IT" dirty="0" err="1"/>
              <a:t>Values</a:t>
            </a:r>
            <a:r>
              <a:rPr lang="it-IT" dirty="0"/>
              <a:t> </a:t>
            </a:r>
            <a:r>
              <a:rPr lang="it-IT" dirty="0" err="1"/>
              <a:t>stored</a:t>
            </a:r>
            <a:r>
              <a:rPr lang="it-IT"/>
              <a:t> are </a:t>
            </a:r>
            <a:r>
              <a:rPr lang="it-IT" i="1" dirty="0"/>
              <a:t>v</a:t>
            </a:r>
            <a:r>
              <a:rPr lang="it-IT" dirty="0"/>
              <a:t> and </a:t>
            </a:r>
            <a:r>
              <a:rPr lang="it-IT" i="1" dirty="0"/>
              <a:t>s</a:t>
            </a:r>
          </a:p>
          <a:p>
            <a:r>
              <a:rPr lang="en-US" i="1" dirty="0"/>
              <a:t>To find P, I set a massive brute-force attack </a:t>
            </a:r>
            <a:r>
              <a:rPr lang="it-IT" i="1" dirty="0"/>
              <a:t>:</a:t>
            </a:r>
          </a:p>
          <a:p>
            <a:pPr lvl="1"/>
            <a:r>
              <a:rPr lang="it-IT" i="1" dirty="0" err="1"/>
              <a:t>Calculate</a:t>
            </a:r>
            <a:r>
              <a:rPr lang="it-IT" i="1" dirty="0"/>
              <a:t> x’ </a:t>
            </a:r>
            <a:r>
              <a:rPr lang="it-IT" i="1" dirty="0" err="1"/>
              <a:t>from</a:t>
            </a:r>
            <a:r>
              <a:rPr lang="it-IT" i="1" dirty="0"/>
              <a:t> P’ and s: </a:t>
            </a:r>
            <a:r>
              <a:rPr lang="it-IT" i="1" dirty="0" err="1"/>
              <a:t>verify</a:t>
            </a:r>
            <a:r>
              <a:rPr lang="it-IT" i="1" dirty="0"/>
              <a:t> v = g^x</a:t>
            </a:r>
            <a:r>
              <a:rPr lang="it-IT"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04800" y="142852"/>
            <a:ext cx="8686800" cy="838200"/>
          </a:xfrm>
        </p:spPr>
        <p:txBody>
          <a:bodyPr rtlCol="0">
            <a:normAutofit fontScale="90000"/>
          </a:bodyPr>
          <a:lstStyle/>
          <a:p>
            <a:pPr>
              <a:defRPr/>
            </a:pPr>
            <a:r>
              <a:rPr lang="en-US" b="1" dirty="0"/>
              <a:t>What is missing from SRP to operate via the Web?</a:t>
            </a:r>
            <a:endParaRPr lang="it-IT" b="1" dirty="0"/>
          </a:p>
        </p:txBody>
      </p:sp>
      <p:sp>
        <p:nvSpPr>
          <p:cNvPr id="20483" name="Segnaposto contenuto 2"/>
          <p:cNvSpPr>
            <a:spLocks noGrp="1"/>
          </p:cNvSpPr>
          <p:nvPr>
            <p:ph idx="1"/>
          </p:nvPr>
        </p:nvSpPr>
        <p:spPr/>
        <p:txBody>
          <a:bodyPr/>
          <a:lstStyle/>
          <a:p>
            <a:pPr algn="just"/>
            <a:r>
              <a:rPr lang="en-US" sz="2400" dirty="0"/>
              <a:t>SRP has been only recently released under BSD-like license</a:t>
            </a:r>
          </a:p>
          <a:p>
            <a:pPr algn="just"/>
            <a:r>
              <a:rPr lang="en-US" sz="2400" dirty="0"/>
              <a:t>Available since 2012 as EAP-SRP. </a:t>
            </a:r>
            <a:r>
              <a:rPr lang="en-US" sz="2400" dirty="0" err="1"/>
              <a:t>Javascript</a:t>
            </a:r>
            <a:r>
              <a:rPr lang="en-US" sz="2400" dirty="0"/>
              <a:t> code is available</a:t>
            </a:r>
          </a:p>
          <a:p>
            <a:pPr lvl="1" algn="just"/>
            <a:r>
              <a:rPr lang="en-US" sz="2000" dirty="0">
                <a:hlinkClick r:id="rId3"/>
              </a:rPr>
              <a:t>https://github.com/symeapp/srp-client</a:t>
            </a:r>
            <a:endParaRPr lang="en-US" sz="2000" dirty="0"/>
          </a:p>
          <a:p>
            <a:pPr lvl="1" algn="just"/>
            <a:r>
              <a:rPr lang="en-US" sz="2000" dirty="0" err="1"/>
              <a:t>Freeradius</a:t>
            </a:r>
            <a:r>
              <a:rPr lang="en-US" sz="2000" dirty="0"/>
              <a:t> patch: http://radeapsrp.sourceforge.net/</a:t>
            </a:r>
          </a:p>
          <a:p>
            <a:pPr algn="just"/>
            <a:r>
              <a:rPr lang="en-US" sz="2400" dirty="0"/>
              <a:t>To be secure on a browser, however, it is necessary anyway to fill in a login page via SSL</a:t>
            </a:r>
          </a:p>
          <a:p>
            <a:pPr lvl="1" algn="just"/>
            <a:r>
              <a:rPr lang="en-US" sz="2000" dirty="0"/>
              <a:t>Otherwise, the system is vulnerable to easy phishing attacks</a:t>
            </a:r>
          </a:p>
          <a:p>
            <a:pPr lvl="1" algn="just"/>
            <a:r>
              <a:rPr lang="en-US" sz="2000" dirty="0"/>
              <a:t>The result is a scheme that can be affected by anyone that would compromise a web page</a:t>
            </a:r>
            <a:endParaRPr lang="it-IT"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MS-CHAP </a:t>
            </a:r>
            <a:r>
              <a:rPr lang="it-IT" b="1" i="1" dirty="0"/>
              <a:t>v2</a:t>
            </a:r>
            <a:r>
              <a:rPr lang="it-IT" b="1" dirty="0"/>
              <a:t> </a:t>
            </a:r>
            <a:r>
              <a:rPr lang="it-IT" b="1" dirty="0" err="1"/>
              <a:t>protocol</a:t>
            </a:r>
            <a:br>
              <a:rPr lang="it-IT" b="1" dirty="0"/>
            </a:br>
            <a:endParaRPr lang="it-IT" b="1" dirty="0"/>
          </a:p>
        </p:txBody>
      </p:sp>
      <p:sp>
        <p:nvSpPr>
          <p:cNvPr id="3" name="Segnaposto contenuto 2"/>
          <p:cNvSpPr>
            <a:spLocks noGrp="1"/>
          </p:cNvSpPr>
          <p:nvPr>
            <p:ph idx="1"/>
          </p:nvPr>
        </p:nvSpPr>
        <p:spPr>
          <a:xfrm>
            <a:off x="457200" y="1689100"/>
            <a:ext cx="8229600" cy="4525963"/>
          </a:xfrm>
        </p:spPr>
        <p:txBody>
          <a:bodyPr rtlCol="0">
            <a:normAutofit lnSpcReduction="10000"/>
          </a:bodyPr>
          <a:lstStyle/>
          <a:p>
            <a:pPr algn="just" eaLnBrk="1" fontAlgn="auto" hangingPunct="1">
              <a:spcAft>
                <a:spcPts val="0"/>
              </a:spcAft>
              <a:buFont typeface="Arial" pitchFamily="34" charset="0"/>
              <a:buChar char="•"/>
              <a:defRPr/>
            </a:pPr>
            <a:r>
              <a:rPr lang="it-IT" sz="2800" b="1" dirty="0"/>
              <a:t>Microsoft </a:t>
            </a:r>
            <a:r>
              <a:rPr lang="it-IT" sz="2800" b="1" dirty="0" err="1"/>
              <a:t>Challenge-Handshake</a:t>
            </a:r>
            <a:r>
              <a:rPr lang="it-IT" sz="2800" b="1" dirty="0"/>
              <a:t> </a:t>
            </a:r>
            <a:r>
              <a:rPr lang="it-IT" sz="2800" b="1" dirty="0" err="1"/>
              <a:t>Authentication</a:t>
            </a:r>
            <a:r>
              <a:rPr lang="it-IT" sz="2800" b="1" dirty="0"/>
              <a:t> </a:t>
            </a:r>
            <a:r>
              <a:rPr lang="it-IT" sz="2800" b="1" dirty="0" err="1"/>
              <a:t>Protocol</a:t>
            </a:r>
            <a:r>
              <a:rPr lang="it-IT" sz="2800" b="1" dirty="0"/>
              <a:t> </a:t>
            </a:r>
          </a:p>
          <a:p>
            <a:pPr algn="just" eaLnBrk="1" fontAlgn="auto" hangingPunct="1">
              <a:spcAft>
                <a:spcPts val="0"/>
              </a:spcAft>
              <a:buFont typeface="Arial" pitchFamily="34" charset="0"/>
              <a:buChar char="•"/>
              <a:defRPr/>
            </a:pPr>
            <a:endParaRPr lang="it-IT" dirty="0"/>
          </a:p>
          <a:p>
            <a:pPr algn="just">
              <a:buFont typeface="Arial" pitchFamily="34" charset="0"/>
              <a:buChar char="•"/>
              <a:defRPr/>
            </a:pPr>
            <a:r>
              <a:rPr lang="it-IT" dirty="0"/>
              <a:t>MS-CHAP </a:t>
            </a:r>
            <a:r>
              <a:rPr lang="en-US" dirty="0"/>
              <a:t>is a </a:t>
            </a:r>
            <a:r>
              <a:rPr lang="en-US" b="1" dirty="0"/>
              <a:t>mutual</a:t>
            </a:r>
            <a:r>
              <a:rPr lang="en-US" dirty="0"/>
              <a:t> authentication method that supports password-based users or computer authentication. Both the client and the server must prove that they have knowledge of the user's password for authentication to succeed.</a:t>
            </a:r>
            <a:endParaRPr lang="it-IT" dirty="0"/>
          </a:p>
          <a:p>
            <a:pPr eaLnBrk="1" fontAlgn="auto" hangingPunct="1">
              <a:spcAft>
                <a:spcPts val="0"/>
              </a:spcAft>
              <a:buFont typeface="Arial" pitchFamily="34" charset="0"/>
              <a:buChar char="•"/>
              <a:defRPr/>
            </a:pPr>
            <a:endParaRPr lang="it-IT"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MS-CHAP </a:t>
            </a:r>
            <a:r>
              <a:rPr lang="it-IT" b="1" i="1" dirty="0"/>
              <a:t>v2</a:t>
            </a:r>
            <a:r>
              <a:rPr lang="it-IT" b="1" dirty="0"/>
              <a:t> </a:t>
            </a:r>
            <a:r>
              <a:rPr lang="it-IT" b="1" dirty="0" err="1"/>
              <a:t>protocol</a:t>
            </a:r>
            <a:br>
              <a:rPr lang="it-IT" b="1" dirty="0"/>
            </a:br>
            <a:endParaRPr lang="it-IT" b="1" dirty="0"/>
          </a:p>
        </p:txBody>
      </p:sp>
      <p:sp>
        <p:nvSpPr>
          <p:cNvPr id="23554" name="Segnaposto contenuto 2"/>
          <p:cNvSpPr>
            <a:spLocks noGrp="1"/>
          </p:cNvSpPr>
          <p:nvPr>
            <p:ph idx="1"/>
          </p:nvPr>
        </p:nvSpPr>
        <p:spPr>
          <a:xfrm>
            <a:off x="428625" y="1268760"/>
            <a:ext cx="8429625" cy="5072062"/>
          </a:xfrm>
        </p:spPr>
        <p:txBody>
          <a:bodyPr>
            <a:normAutofit/>
          </a:bodyPr>
          <a:lstStyle/>
          <a:p>
            <a:pPr marL="514350" indent="-514350" algn="just">
              <a:buFont typeface="+mj-lt"/>
              <a:buAutoNum type="arabicPeriod"/>
            </a:pPr>
            <a:r>
              <a:rPr lang="en-US" sz="1800" dirty="0"/>
              <a:t>The server stores the pairs &lt;</a:t>
            </a:r>
            <a:r>
              <a:rPr lang="en-US" sz="1800" dirty="0" err="1"/>
              <a:t>uid,NTLM</a:t>
            </a:r>
            <a:r>
              <a:rPr lang="en-US" sz="1800" dirty="0"/>
              <a:t> hash&gt;</a:t>
            </a:r>
          </a:p>
          <a:p>
            <a:pPr marL="514350" indent="-514350" algn="just" eaLnBrk="1" hangingPunct="1">
              <a:buFont typeface="+mj-lt"/>
              <a:buAutoNum type="arabicPeriod"/>
            </a:pPr>
            <a:r>
              <a:rPr lang="en-US" sz="1800" dirty="0"/>
              <a:t>Client requests a login challenge from the Server.</a:t>
            </a:r>
          </a:p>
          <a:p>
            <a:pPr marL="514350" indent="-514350" algn="just" eaLnBrk="1" hangingPunct="1">
              <a:buFont typeface="+mj-lt"/>
              <a:buAutoNum type="arabicPeriod"/>
            </a:pPr>
            <a:r>
              <a:rPr lang="en-US" sz="1800" dirty="0"/>
              <a:t>The Server sends back a 16-byte random challenge (RC).</a:t>
            </a:r>
          </a:p>
          <a:p>
            <a:pPr marL="514350" indent="-514350" algn="just" eaLnBrk="1" hangingPunct="1">
              <a:buFont typeface="+mj-lt"/>
              <a:buAutoNum type="arabicPeriod"/>
            </a:pPr>
            <a:r>
              <a:rPr lang="en-US" sz="1800" dirty="0"/>
              <a:t>The Client generates a reply:</a:t>
            </a:r>
          </a:p>
          <a:p>
            <a:pPr marL="914400" lvl="1" indent="-514350" algn="just">
              <a:buSzPct val="100000"/>
              <a:buFont typeface="+mj-lt"/>
              <a:buAutoNum type="alphaLcPeriod"/>
            </a:pPr>
            <a:r>
              <a:rPr lang="en-US" sz="1400" dirty="0"/>
              <a:t>The Client generates a random 16-byte number (PC)</a:t>
            </a:r>
          </a:p>
          <a:p>
            <a:pPr marL="914400" lvl="1" indent="-514350" algn="just">
              <a:buSzPct val="100000"/>
              <a:buFont typeface="+mj-lt"/>
              <a:buAutoNum type="alphaLcPeriod"/>
            </a:pPr>
            <a:r>
              <a:rPr lang="en-US" sz="1400" dirty="0"/>
              <a:t>The Client generates an 8-byte challenge by hashing and the Client's username with SHA</a:t>
            </a:r>
          </a:p>
          <a:p>
            <a:pPr marL="914400" lvl="1" indent="-514350" algn="just">
              <a:buSzPct val="100000"/>
              <a:buFont typeface="+mj-lt"/>
              <a:buAutoNum type="alphaLcPeriod"/>
            </a:pPr>
            <a:r>
              <a:rPr lang="en-US" sz="1400" dirty="0"/>
              <a:t>The client generate NTLM hash </a:t>
            </a:r>
            <a:r>
              <a:rPr lang="en-US" sz="1400" i="1" dirty="0"/>
              <a:t>H </a:t>
            </a:r>
            <a:r>
              <a:rPr lang="en-US" sz="1400" dirty="0"/>
              <a:t>of the user password (16 Bytes)</a:t>
            </a:r>
            <a:endParaRPr lang="en-US" sz="1400" i="1" dirty="0"/>
          </a:p>
          <a:p>
            <a:pPr marL="914400" lvl="1" indent="-514350" algn="just">
              <a:buFont typeface="+mj-lt"/>
              <a:buAutoNum type="alphaLcPeriod"/>
            </a:pPr>
            <a:r>
              <a:rPr lang="en-US" sz="1400" dirty="0"/>
              <a:t>H is padded with 5 zero bytes. With the 21 bytes one  obtains 3 DES  keys of 7-byte each</a:t>
            </a:r>
          </a:p>
          <a:p>
            <a:pPr marL="914400" lvl="1" indent="-514350" algn="just">
              <a:buFont typeface="+mj-lt"/>
              <a:buAutoNum type="alphaLcPeriod"/>
            </a:pPr>
            <a:r>
              <a:rPr lang="en-US" sz="1400" dirty="0"/>
              <a:t>the 8-byte challenge generated in step (b) are encrypted with DES  with each key generated in (d) step</a:t>
            </a:r>
          </a:p>
          <a:p>
            <a:pPr marL="914400" lvl="1" indent="-514350" algn="just">
              <a:buFont typeface="+mj-lt"/>
              <a:buAutoNum type="alphaLcPeriod"/>
            </a:pPr>
            <a:r>
              <a:rPr lang="en-US" sz="1400" dirty="0"/>
              <a:t>The Client replies the Server the results of step a (16 bytes) , step e (24 bytes) and user’s login.</a:t>
            </a:r>
          </a:p>
          <a:p>
            <a:pPr marL="514350" indent="-514350" algn="just" eaLnBrk="1" hangingPunct="1">
              <a:buFont typeface="+mj-lt"/>
              <a:buAutoNum type="arabicPeriod"/>
            </a:pPr>
            <a:r>
              <a:rPr lang="en-US" sz="1800" dirty="0"/>
              <a:t>The Server uses the hashes of the Client's password, stored in a database, to decrypt the replies. </a:t>
            </a:r>
          </a:p>
        </p:txBody>
      </p:sp>
    </p:spTree>
    <p:extLst>
      <p:ext uri="{BB962C8B-B14F-4D97-AF65-F5344CB8AC3E}">
        <p14:creationId xmlns:p14="http://schemas.microsoft.com/office/powerpoint/2010/main" val="42108825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pic>
        <p:nvPicPr>
          <p:cNvPr id="2050" name="Picture 2" descr="https://www.cloudcracker.com/blog/chap/protocol-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72" y="404663"/>
            <a:ext cx="8033392" cy="612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603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a:t>MS-CHAPv2 - II</a:t>
            </a:r>
          </a:p>
        </p:txBody>
      </p:sp>
      <p:sp>
        <p:nvSpPr>
          <p:cNvPr id="3" name="Segnaposto contenuto 2"/>
          <p:cNvSpPr>
            <a:spLocks noGrp="1"/>
          </p:cNvSpPr>
          <p:nvPr>
            <p:ph idx="1"/>
          </p:nvPr>
        </p:nvSpPr>
        <p:spPr/>
        <p:txBody>
          <a:bodyPr>
            <a:normAutofit lnSpcReduction="10000"/>
          </a:bodyPr>
          <a:lstStyle/>
          <a:p>
            <a:pPr marL="514350" indent="-514350" algn="just">
              <a:buFont typeface="+mj-lt"/>
              <a:buAutoNum type="arabicPeriod" startAt="6"/>
            </a:pPr>
            <a:r>
              <a:rPr lang="en-US" sz="2000" dirty="0"/>
              <a:t>If the decrypted blocks match the challenge, the Client is authenticated.</a:t>
            </a:r>
          </a:p>
          <a:p>
            <a:pPr marL="914400" lvl="1" indent="-514350" algn="just">
              <a:buFont typeface="Calibri" pitchFamily="34" charset="0"/>
              <a:buAutoNum type="alphaLcParenR"/>
            </a:pPr>
            <a:r>
              <a:rPr lang="en-US" sz="1800" dirty="0"/>
              <a:t>The server  computes a SHA-1 value obtained with Hash(H) and with</a:t>
            </a:r>
            <a:r>
              <a:rPr lang="it-IT" sz="1800" dirty="0"/>
              <a:t> </a:t>
            </a:r>
            <a:r>
              <a:rPr lang="it-IT" sz="1800" dirty="0" err="1"/>
              <a:t>constant</a:t>
            </a:r>
            <a:r>
              <a:rPr lang="it-IT" sz="1800" dirty="0"/>
              <a:t> </a:t>
            </a:r>
            <a:r>
              <a:rPr lang="it-IT" sz="1800" dirty="0" err="1"/>
              <a:t>literal</a:t>
            </a:r>
            <a:r>
              <a:rPr lang="it-IT" sz="1800" dirty="0"/>
              <a:t> </a:t>
            </a:r>
            <a:r>
              <a:rPr lang="en-US" sz="1800" dirty="0"/>
              <a:t>“Magic server to client </a:t>
            </a:r>
            <a:r>
              <a:rPr lang="it-IT" sz="1800" dirty="0" err="1"/>
              <a:t>signing</a:t>
            </a:r>
            <a:r>
              <a:rPr lang="it-IT" sz="1800" dirty="0"/>
              <a:t> </a:t>
            </a:r>
            <a:r>
              <a:rPr lang="it-IT" sz="1800" dirty="0" err="1"/>
              <a:t>constant</a:t>
            </a:r>
            <a:r>
              <a:rPr lang="it-IT" sz="1800" dirty="0"/>
              <a:t>“</a:t>
            </a:r>
          </a:p>
          <a:p>
            <a:pPr marL="914400" lvl="1" indent="-514350" algn="just">
              <a:buFont typeface="Calibri" pitchFamily="34" charset="0"/>
              <a:buAutoNum type="alphaLcParenR"/>
            </a:pPr>
            <a:r>
              <a:rPr lang="en-US" sz="1800" dirty="0"/>
              <a:t>The server generates an other hash value </a:t>
            </a:r>
            <a:r>
              <a:rPr lang="en-US" sz="1800" dirty="0" err="1"/>
              <a:t>usign</a:t>
            </a:r>
            <a:r>
              <a:rPr lang="en-US" sz="1800" dirty="0"/>
              <a:t> SHA with 20-byte output of the  step 5, the challenge of 8-byte (step 3.b), and a </a:t>
            </a:r>
            <a:r>
              <a:rPr lang="en-US" sz="1800" dirty="0" err="1"/>
              <a:t>costant</a:t>
            </a:r>
            <a:r>
              <a:rPr lang="en-US" sz="1800" dirty="0"/>
              <a:t> “Pad to make it do more than one iteration“</a:t>
            </a:r>
          </a:p>
          <a:p>
            <a:pPr marL="914400" lvl="1" indent="-514350" algn="just">
              <a:buFont typeface="Calibri" pitchFamily="34" charset="0"/>
              <a:buAutoNum type="alphaLcParenR"/>
            </a:pPr>
            <a:r>
              <a:rPr lang="en-US" sz="1800" dirty="0"/>
              <a:t>The 20 bytes  are sent to client in the form “S=&lt;</a:t>
            </a:r>
            <a:r>
              <a:rPr lang="en-US" sz="1800" dirty="0" err="1"/>
              <a:t>hupper</a:t>
            </a:r>
            <a:r>
              <a:rPr lang="en-US" sz="1800" dirty="0"/>
              <a:t>-case ASCII representation of the byte values&gt;“</a:t>
            </a:r>
          </a:p>
          <a:p>
            <a:pPr marL="514350" indent="-514350" algn="just">
              <a:buFont typeface="+mj-lt"/>
              <a:buAutoNum type="arabicPeriod" startAt="6"/>
            </a:pPr>
            <a:endParaRPr lang="en-US" sz="2000" dirty="0"/>
          </a:p>
          <a:p>
            <a:pPr marL="514350" indent="-514350" algn="just">
              <a:buFont typeface="+mj-lt"/>
              <a:buAutoNum type="arabicPeriod" startAt="6"/>
            </a:pPr>
            <a:r>
              <a:rPr lang="en-US" sz="2000" dirty="0"/>
              <a:t>The Server uses the 16-byte Peer Authenticator Challenge from the client, as well as the Client's hashed password, to create a 20-byte Authenticator Response." </a:t>
            </a:r>
          </a:p>
          <a:p>
            <a:pPr marL="514350" indent="-514350" algn="just">
              <a:buFont typeface="+mj-lt"/>
              <a:buAutoNum type="arabicPeriod" startAt="6"/>
            </a:pPr>
            <a:endParaRPr lang="en-US" sz="2000" dirty="0"/>
          </a:p>
          <a:p>
            <a:pPr marL="514350" indent="-514350" algn="just">
              <a:buFont typeface="+mj-lt"/>
              <a:buAutoNum type="arabicPeriod" startAt="6"/>
            </a:pPr>
            <a:r>
              <a:rPr lang="en-US" sz="2000" dirty="0"/>
              <a:t>The Client also computes the Authenticator Response. If the computed response matches the received response, the Server is authenticated.</a:t>
            </a:r>
          </a:p>
          <a:p>
            <a:pPr marL="514350" indent="-514350" algn="just" eaLnBrk="1" hangingPunct="1">
              <a:buNone/>
            </a:pPr>
            <a:endParaRPr lang="it-IT" sz="2000" dirty="0"/>
          </a:p>
        </p:txBody>
      </p:sp>
    </p:spTree>
    <p:extLst>
      <p:ext uri="{BB962C8B-B14F-4D97-AF65-F5344CB8AC3E}">
        <p14:creationId xmlns:p14="http://schemas.microsoft.com/office/powerpoint/2010/main" val="26902041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a:t>MPPE </a:t>
            </a:r>
            <a:r>
              <a:rPr lang="it-IT" sz="3200" b="1" dirty="0" err="1"/>
              <a:t>Key</a:t>
            </a:r>
            <a:r>
              <a:rPr lang="it-IT" sz="3200" b="1" dirty="0"/>
              <a:t> </a:t>
            </a:r>
            <a:r>
              <a:rPr lang="it-IT" sz="3200" b="1" dirty="0" err="1"/>
              <a:t>derivation</a:t>
            </a:r>
            <a:endParaRPr lang="it-IT" sz="3200" b="1" dirty="0"/>
          </a:p>
        </p:txBody>
      </p:sp>
      <p:sp>
        <p:nvSpPr>
          <p:cNvPr id="3" name="Segnaposto contenuto 2"/>
          <p:cNvSpPr>
            <a:spLocks noGrp="1"/>
          </p:cNvSpPr>
          <p:nvPr>
            <p:ph idx="1"/>
          </p:nvPr>
        </p:nvSpPr>
        <p:spPr/>
        <p:txBody>
          <a:bodyPr>
            <a:normAutofit lnSpcReduction="10000"/>
          </a:bodyPr>
          <a:lstStyle/>
          <a:p>
            <a:r>
              <a:rPr lang="it-IT" dirty="0"/>
              <a:t>MPPE </a:t>
            </a:r>
            <a:r>
              <a:rPr lang="it-IT" dirty="0" err="1"/>
              <a:t>keys</a:t>
            </a:r>
            <a:r>
              <a:rPr lang="it-IT" dirty="0"/>
              <a:t> </a:t>
            </a:r>
            <a:r>
              <a:rPr lang="it-IT" dirty="0" err="1"/>
              <a:t>allow</a:t>
            </a:r>
            <a:r>
              <a:rPr lang="it-IT" dirty="0"/>
              <a:t> to </a:t>
            </a:r>
            <a:r>
              <a:rPr lang="it-IT" dirty="0" err="1"/>
              <a:t>decrypt</a:t>
            </a:r>
            <a:r>
              <a:rPr lang="it-IT" dirty="0"/>
              <a:t> MPPE/VPN </a:t>
            </a:r>
            <a:r>
              <a:rPr lang="it-IT" dirty="0" err="1"/>
              <a:t>traffic</a:t>
            </a:r>
            <a:endParaRPr lang="it-IT" dirty="0"/>
          </a:p>
          <a:p>
            <a:endParaRPr lang="it-IT" dirty="0"/>
          </a:p>
          <a:p>
            <a:r>
              <a:rPr lang="it-IT" dirty="0"/>
              <a:t>MK = </a:t>
            </a:r>
            <a:r>
              <a:rPr lang="en-US" dirty="0"/>
              <a:t>SHA1(NT password hash + RE + “This is the MPPE Master Key"). Truncate to get a 16-byte master-master key.</a:t>
            </a:r>
          </a:p>
          <a:p>
            <a:endParaRPr lang="en-US" sz="2400" dirty="0"/>
          </a:p>
          <a:p>
            <a:r>
              <a:rPr lang="en-US" sz="2400" dirty="0"/>
              <a:t>Derive two session keys:</a:t>
            </a:r>
          </a:p>
          <a:p>
            <a:pPr marL="400050" lvl="1" indent="0">
              <a:buNone/>
            </a:pPr>
            <a:r>
              <a:rPr lang="en-US" sz="1800" dirty="0"/>
              <a:t>Hash the master-master key, 40 bytes of 0x00, an 84-byte constant and 40 bytes of 0xF2 with SHA. Truncate to get a 16-byte </a:t>
            </a:r>
            <a:r>
              <a:rPr lang="it-IT" sz="1800" dirty="0"/>
              <a:t>output.</a:t>
            </a:r>
          </a:p>
          <a:p>
            <a:pPr marL="400050" lvl="1" indent="0">
              <a:buNone/>
            </a:pPr>
            <a:r>
              <a:rPr lang="it-IT" sz="1800" dirty="0" err="1"/>
              <a:t>Constants</a:t>
            </a:r>
            <a:r>
              <a:rPr lang="it-IT" sz="1800" dirty="0"/>
              <a:t>: «Magic server to client </a:t>
            </a:r>
            <a:r>
              <a:rPr lang="it-IT" sz="1800" dirty="0" err="1"/>
              <a:t>constant</a:t>
            </a:r>
            <a:r>
              <a:rPr lang="it-IT" sz="1800" dirty="0"/>
              <a:t>», «Pad to </a:t>
            </a:r>
            <a:r>
              <a:rPr lang="en-US" sz="1800" dirty="0"/>
              <a:t>make it do more than one iteration</a:t>
            </a:r>
            <a:r>
              <a:rPr lang="it-IT" sz="1800" dirty="0"/>
              <a:t>», «</a:t>
            </a:r>
            <a:r>
              <a:rPr lang="en-US" sz="1800" dirty="0"/>
              <a:t>session key to client-to-server signing key magic constant»,</a:t>
            </a:r>
          </a:p>
          <a:p>
            <a:pPr marL="400050" lvl="1" indent="0">
              <a:buNone/>
            </a:pPr>
            <a:endParaRPr lang="it-IT" sz="6000" dirty="0"/>
          </a:p>
        </p:txBody>
      </p:sp>
    </p:spTree>
    <p:extLst>
      <p:ext uri="{BB962C8B-B14F-4D97-AF65-F5344CB8AC3E}">
        <p14:creationId xmlns:p14="http://schemas.microsoft.com/office/powerpoint/2010/main" val="20323035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Weaknesses</a:t>
            </a:r>
            <a:endParaRPr lang="it-IT" dirty="0"/>
          </a:p>
        </p:txBody>
      </p:sp>
      <p:sp>
        <p:nvSpPr>
          <p:cNvPr id="3" name="Segnaposto contenuto 2"/>
          <p:cNvSpPr>
            <a:spLocks noGrp="1"/>
          </p:cNvSpPr>
          <p:nvPr>
            <p:ph idx="1"/>
          </p:nvPr>
        </p:nvSpPr>
        <p:spPr/>
        <p:txBody>
          <a:bodyPr/>
          <a:lstStyle/>
          <a:p>
            <a:r>
              <a:rPr lang="it-IT" dirty="0"/>
              <a:t>Third DES </a:t>
            </a:r>
            <a:r>
              <a:rPr lang="it-IT" dirty="0" err="1"/>
              <a:t>key</a:t>
            </a:r>
            <a:r>
              <a:rPr lang="it-IT" dirty="0"/>
              <a:t> (K3) </a:t>
            </a:r>
            <a:r>
              <a:rPr lang="it-IT" dirty="0" err="1"/>
              <a:t>has</a:t>
            </a:r>
            <a:r>
              <a:rPr lang="it-IT" dirty="0"/>
              <a:t> a </a:t>
            </a:r>
            <a:r>
              <a:rPr lang="it-IT" dirty="0" err="1"/>
              <a:t>search</a:t>
            </a:r>
            <a:r>
              <a:rPr lang="it-IT" dirty="0"/>
              <a:t> </a:t>
            </a:r>
            <a:r>
              <a:rPr lang="it-IT" dirty="0" err="1"/>
              <a:t>space</a:t>
            </a:r>
            <a:r>
              <a:rPr lang="it-IT" dirty="0"/>
              <a:t> of 65535 </a:t>
            </a:r>
            <a:r>
              <a:rPr lang="it-IT" dirty="0" err="1"/>
              <a:t>combinations</a:t>
            </a:r>
            <a:r>
              <a:rPr lang="it-IT" dirty="0"/>
              <a:t>: K3 can be </a:t>
            </a:r>
            <a:r>
              <a:rPr lang="it-IT" dirty="0" err="1"/>
              <a:t>found</a:t>
            </a:r>
            <a:r>
              <a:rPr lang="it-IT" dirty="0"/>
              <a:t> </a:t>
            </a:r>
            <a:r>
              <a:rPr lang="it-IT" dirty="0" err="1"/>
              <a:t>quickly</a:t>
            </a:r>
            <a:endParaRPr lang="it-IT" dirty="0"/>
          </a:p>
          <a:p>
            <a:r>
              <a:rPr lang="it-IT" dirty="0"/>
              <a:t>Brute forcing </a:t>
            </a:r>
            <a:r>
              <a:rPr lang="it-IT" dirty="0" err="1"/>
              <a:t>speed</a:t>
            </a:r>
            <a:r>
              <a:rPr lang="it-IT" dirty="0"/>
              <a:t> up by </a:t>
            </a:r>
            <a:r>
              <a:rPr lang="it-IT" dirty="0" err="1"/>
              <a:t>checking</a:t>
            </a:r>
            <a:r>
              <a:rPr lang="it-IT" dirty="0"/>
              <a:t> </a:t>
            </a:r>
            <a:r>
              <a:rPr lang="it-IT" dirty="0" err="1"/>
              <a:t>only</a:t>
            </a:r>
            <a:r>
              <a:rPr lang="it-IT" dirty="0"/>
              <a:t> candidate </a:t>
            </a:r>
            <a:r>
              <a:rPr lang="it-IT" dirty="0" err="1"/>
              <a:t>passwords</a:t>
            </a:r>
            <a:r>
              <a:rPr lang="it-IT" dirty="0"/>
              <a:t> with last </a:t>
            </a:r>
            <a:r>
              <a:rPr lang="it-IT" dirty="0" err="1"/>
              <a:t>two</a:t>
            </a:r>
            <a:r>
              <a:rPr lang="it-IT" dirty="0"/>
              <a:t> </a:t>
            </a:r>
            <a:r>
              <a:rPr lang="it-IT" dirty="0" err="1"/>
              <a:t>bytes</a:t>
            </a:r>
            <a:r>
              <a:rPr lang="it-IT" dirty="0"/>
              <a:t> </a:t>
            </a:r>
            <a:r>
              <a:rPr lang="it-IT" dirty="0" err="1"/>
              <a:t>corresponding</a:t>
            </a:r>
            <a:r>
              <a:rPr lang="it-IT" dirty="0"/>
              <a:t> to K3 </a:t>
            </a:r>
          </a:p>
          <a:p>
            <a:r>
              <a:rPr lang="it-IT" dirty="0">
                <a:hlinkClick r:id="rId2"/>
              </a:rPr>
              <a:t>http://blog.rastating.com/cracking-pptp-ms-chapv2-with-chapcrack-cloudcracker/</a:t>
            </a:r>
            <a:endParaRPr lang="it-IT" dirty="0"/>
          </a:p>
          <a:p>
            <a:r>
              <a:rPr lang="it-IT" dirty="0">
                <a:hlinkClick r:id="rId3"/>
              </a:rPr>
              <a:t>https://www.cloudcracker.com</a:t>
            </a:r>
            <a:r>
              <a:rPr lang="it-IT" dirty="0"/>
              <a:t>/</a:t>
            </a:r>
          </a:p>
        </p:txBody>
      </p:sp>
    </p:spTree>
    <p:extLst>
      <p:ext uri="{BB962C8B-B14F-4D97-AF65-F5344CB8AC3E}">
        <p14:creationId xmlns:p14="http://schemas.microsoft.com/office/powerpoint/2010/main" val="52575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dirty="0"/>
            </a:br>
            <a:r>
              <a:rPr lang="it-IT" b="1" dirty="0" err="1"/>
              <a:t>Weaknesses</a:t>
            </a:r>
            <a:br>
              <a:rPr lang="it-IT" dirty="0"/>
            </a:br>
            <a:endParaRPr lang="it-IT" dirty="0"/>
          </a:p>
        </p:txBody>
      </p:sp>
      <p:sp>
        <p:nvSpPr>
          <p:cNvPr id="25603" name="Segnaposto contenuto 2"/>
          <p:cNvSpPr>
            <a:spLocks noGrp="1"/>
          </p:cNvSpPr>
          <p:nvPr>
            <p:ph idx="1"/>
          </p:nvPr>
        </p:nvSpPr>
        <p:spPr/>
        <p:txBody>
          <a:bodyPr/>
          <a:lstStyle/>
          <a:p>
            <a:pPr algn="just"/>
            <a:r>
              <a:rPr lang="it-IT" sz="2400" b="1" dirty="0"/>
              <a:t>Generation of the 8-byte challenge</a:t>
            </a:r>
          </a:p>
          <a:p>
            <a:pPr lvl="1" algn="just"/>
            <a:r>
              <a:rPr lang="en-US" sz="2000" dirty="0"/>
              <a:t>It is not obvious nor documented as ..</a:t>
            </a:r>
          </a:p>
          <a:p>
            <a:pPr lvl="1" algn="just"/>
            <a:r>
              <a:rPr lang="en-US" sz="2000" dirty="0"/>
              <a:t>It is derived from information sent as clear text, so it can be calculated by an intruder</a:t>
            </a:r>
          </a:p>
          <a:p>
            <a:pPr lvl="1" algn="just"/>
            <a:r>
              <a:rPr lang="en-US" sz="2000" dirty="0"/>
              <a:t>Can be calculated from a potential intruder</a:t>
            </a:r>
          </a:p>
          <a:p>
            <a:pPr lvl="1" algn="just"/>
            <a:r>
              <a:rPr lang="en-US" sz="2000" dirty="0"/>
              <a:t>When the discovery challenge, the 'authenticator challenge, the peer challenge and the user's login is replaced by this information</a:t>
            </a:r>
            <a:endParaRPr lang="it-IT" sz="2000"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User SIDE </a:t>
            </a:r>
            <a:r>
              <a:rPr lang="it-IT" dirty="0" err="1"/>
              <a:t>storage</a:t>
            </a:r>
            <a:endParaRPr lang="it-IT" dirty="0"/>
          </a:p>
        </p:txBody>
      </p:sp>
      <p:sp>
        <p:nvSpPr>
          <p:cNvPr id="10" name="Segnaposto contenuto 9"/>
          <p:cNvSpPr>
            <a:spLocks noGrp="1"/>
          </p:cNvSpPr>
          <p:nvPr>
            <p:ph idx="1"/>
          </p:nvPr>
        </p:nvSpPr>
        <p:spPr/>
        <p:txBody>
          <a:bodyPr/>
          <a:lstStyle/>
          <a:p>
            <a:pPr marL="0" indent="0">
              <a:buNone/>
            </a:pPr>
            <a:r>
              <a:rPr lang="it-IT" dirty="0">
                <a:effectLst>
                  <a:outerShdw blurRad="38100" dist="38100" dir="2700000" algn="tl">
                    <a:srgbClr val="000000">
                      <a:alpha val="43137"/>
                    </a:srgbClr>
                  </a:outerShdw>
                </a:effectLst>
              </a:rPr>
              <a:t>Storage must be </a:t>
            </a:r>
            <a:r>
              <a:rPr lang="it-IT" dirty="0" err="1">
                <a:effectLst>
                  <a:outerShdw blurRad="38100" dist="38100" dir="2700000" algn="tl">
                    <a:srgbClr val="000000">
                      <a:alpha val="43137"/>
                    </a:srgbClr>
                  </a:outerShdw>
                </a:effectLst>
              </a:rPr>
              <a:t>reversible</a:t>
            </a:r>
            <a:endParaRPr lang="it-IT" dirty="0">
              <a:effectLst>
                <a:outerShdw blurRad="38100" dist="38100" dir="2700000" algn="tl">
                  <a:srgbClr val="000000">
                    <a:alpha val="43137"/>
                  </a:srgbClr>
                </a:outerShdw>
              </a:effectLst>
            </a:endParaRPr>
          </a:p>
          <a:p>
            <a:r>
              <a:rPr lang="it-IT" dirty="0" err="1"/>
              <a:t>Mental</a:t>
            </a:r>
            <a:r>
              <a:rPr lang="it-IT" dirty="0"/>
              <a:t> </a:t>
            </a:r>
            <a:r>
              <a:rPr lang="it-IT" dirty="0" err="1"/>
              <a:t>storage</a:t>
            </a:r>
            <a:endParaRPr lang="it-IT" dirty="0"/>
          </a:p>
          <a:p>
            <a:r>
              <a:rPr lang="it-IT" dirty="0" err="1"/>
              <a:t>Paper</a:t>
            </a:r>
            <a:r>
              <a:rPr lang="it-IT" dirty="0"/>
              <a:t> </a:t>
            </a:r>
            <a:r>
              <a:rPr lang="it-IT" dirty="0" err="1"/>
              <a:t>storage</a:t>
            </a:r>
            <a:endParaRPr lang="it-IT" dirty="0"/>
          </a:p>
          <a:p>
            <a:r>
              <a:rPr lang="it-IT" dirty="0"/>
              <a:t>Digital </a:t>
            </a:r>
            <a:r>
              <a:rPr lang="it-IT" dirty="0" err="1"/>
              <a:t>storage</a:t>
            </a:r>
            <a:endParaRPr lang="it-IT" dirty="0"/>
          </a:p>
          <a:p>
            <a:endParaRPr lang="it-IT" dirty="0"/>
          </a:p>
        </p:txBody>
      </p:sp>
      <p:pic>
        <p:nvPicPr>
          <p:cNvPr id="1026" name="Picture 2" descr="https://encrypted-tbn2.google.com/images?q=tbn:ANd9GcRADMG8XCELHlVKqk0y0CiSXq6vve_L1miVsyoVQ-4wk7RNmKcQN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4396" y="4149080"/>
            <a:ext cx="2171700" cy="21050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hAPEBQPDxAPDw8PDw8PDw8PDw8PDw8PFBAVFBQQFBQXHCYeFxkjGRQUHy8gIycpLCwsFR4xNTAqNSYrLCkBCQoKDgwOGg8PGCkcHBwpKSkpLCksKSkpLCksKSksLCwsLCkpLCwpLCwsLCksKSwpKSwsKSkpKSwsKSwpLCwpLP/AABEIAMIA8AMBIgACEQEDEQH/xAAbAAACAwEBAQAAAAAAAAAAAAABAgADBAUGB//EAEQQAAIBAgIDCwgGCgMBAAAAAAABAgMRBCESMZEFE0FRUmFxgaKy0QYWIjRUc6GxFCMkMnLwBzNCU2KSk7PB4RVD8dL/xAAbAQACAwEBAQAAAAAAAAAAAAABAgAEBQYDB//EADARAAIBAgQEAwcFAQAAAAAAAAABAgMRBCExUQUSE0EyM/BSYYGRocHRBhQiceFC/9oADAMBAAIRAxEAPwDYS5ARzkopNym9GMVrbtf/AAz1PCxLkua3uTXX/VPs+IP+Krfu5dnxBdDcjMtxWzW9y637t7Y+Iv8AxlbkPbHxJdE5HsZrkuaFufUvZxt0tf4NVLc2K+83L4Ip1sfQpau72WY0aMmc+EW8km+gerRlC2krXV0dmCjHJJLoRRujR0oXWtP4Mo0eK9Ssoctov5npLD2j7zkhuM8NPk9pA3ifJ+KNu6K/TlsC5Lh3ifJ7SJvU+T2ohugdOWxEwk3qfJ7USb3Pk9qJOZE6ctgkuTe58ntRJvc+T2oh5kDklsFMlwb3Pk9qPiHe58ntRJdA5JbBuQGhPk9qJNCfJ7USXQOSWwbkuDRnyfjHxBoy5L2x8SXROSWw1yXFtLk9qPiS0uS9sfEPMickthgC+lyfjHxI9Lk9qIOZE5JbD3AxPS5PxQG5cntInMgOnLYjLcB6zh/ev+3Ioua8DhJqrSqtWjTm5O+TtoSWS6zwqVYU1ebSLMItvI9hiXmZpzS1uxmxG6EpPJaK2sw1cSl953b4NbMirxOKypq5bVPc2VMWuBX+RTOs3wmRb43fJLJtPPq/PEXKOd7vbkZNbF1auUpZbLQ9FFIjYSMW5TYwyDLNW4xUyXCnZ3IZW9qyfSI2DHYmFL0qk4U4yyvOSitLiu+G3yZhlu9hfaKH9an4nY4er1aanuV2rM3NgOe/KDC+00P6sPEV+UOF9oo/1IlgU6VyXOZ5x4T2ij/OhfOTCe0Uv5iEOrclzlec2E9opbX4E858H7TS2y8CCnWuG5yPOjB+00u14B86cH7TS7fgQB17kucnzqwXtNLt+BPOnBe00u34BAdVgucp+VOD9ppdvwB504L2mn2/AgDqXAzl+dOD9pp9vwA/KnB+0U9k/AhDqAOU/KnB+0U9k/8A5A/KrB+0Q2T8CEOrcDZyvOrB+0Q2T8APyqwf7+GyfgAh0KNXRkpcT+B2ay0llnqavezX+TgtnW3Or3hZ645dXAZPFqV4xqrtk/XrU9KEs7FkcI9Tk7Z5RSind8JdTpKOpeIn0mOpO7autHPi8UPTbtnr+fOc/K/cuAqVEtbt0lDr6X3M89dsn1lk4LhzzvnnmVPFQ5SX+c7ZceZFnohQKlJ/flZXdoxslbp6C2EFFWWpauEpjidJ2ina11K2T16uDgIo1GldqKt6TyvdfK/wtw3C0+5DQiCU6CjndtvXd3EnW16Li2rXu+D88IEtiHP8qNyvpWFqUl9/R06fHvkc0uu1us+Mb3zvaffISur59asz5F5Zbl/RsZOKVoVHv0OK03drqlpI6v8AT1SEnKjNJ919/sUcVdJSRwVS53tCqK43tHQUdb+2p+yuxnupLcVUFz7Rvo6tw7RuAYKw9O/hWorqT3F+jrn2jfRlz7WOWLWBUKdl/FaMR1Z7sq+iR59rIsJHn2l6QyRP29P2UJ1p7sz/AESPPtA8IufaaWiNA6FP2UDrT3ZleFXPtA8MuN7TS0CxOhT9lDdae7Mzw643tB9HXG9poaA0ToU/ZQerPcz7xzvaDeOd7S+wLAdCHsobqy3KHR53tJvPO9pdYliSoU1/yg9WW59TbL9z8Q41Yw4Kmkn0qLkvkZ2y3c7PE0PeS/tyOfrU1VpuD7o0qeUkdyLjFWySjlxWFjiLysldcpZx/wDR8RhIqburtZbNT+Is8RCOTaTVsuHmsjinGztbM0QZ3d7cwkqMdbS69XhwFjfCle/VlxlU8LpO7+b1cXEiIUlTFRjw3eWSabz4SQm5xa0XG8WlfVdq3zLKdFR1Lreb2lhMuxCmph9KV5X0bL0b8N+H88A8KaWpJdA5A5kAeP8A0j7l75QjXS9KhK0vdzy+ErbWevbKcZhY1ac6U/u1IShLoat/vqLeCxDw1eNXZ5/13+h5VI88XE+GIPAXYvCypTnSn96nOUJdKdrlVj6tGzs0YbyJxDcJLZhSzJ+GIxlrHg8xIjwA1b5IRlsR0JBliA0eLBYKQSC2AI0LYtkhLECmI0K0WWFaIMmJYVosYtiLca4tgMditCpXYx9NuXbm+s0PeS/tyM7ZduY/tNH8cu4znWa8NT1W6tDS1NrVmtaMMMFBXutK+tyzZ1MVmYWctxGm6dW60ln+S/B5AaIBsFzOsEa4LgIEgSIZIAQCguExbo7sUMOr1qsKfFFu830RWbPSnSnVlywi5P3ZgbUc2zwf6RdzNCvGul6NeNpe8hl8VbYzydj13lZ5XUcXT3mnTk1pxkqs2o2a4o5602s7Hk7Zn03hca0cLCNZWlFNfDsYmIceduLIlmGKDFEijSa+xWuSI0dQEshiNZ/EVjxLYlSLYitHlIZECGwthBUhWh7EkgWJcrsLYsaFaIMmVtEsNYjQHsNcraBYexNEjyQ1z6K2W7mes0fxy7jM7Zdua/tNH8Uu4zm2bUPEj2VZ5mSqaKzKJmVxCl1KTa1jn+S7FlLAFiymoq8mklrbaSXWc2k27Idj3Jc8/ul5cYSjdRm68lwUs4/zvLZc8rul+kDE1MqSjQjxr06n8zyXUus2cNwPF18+XlW8svpr9CtPFU4d7/0fRsTjKdKOnVnCnHlTkor4nmd0v0i4andUYzryXD+rp7Xn8D53iMROrLSqTlUlypycn8dRXonS4X9N4ennVbm/kvz9SjPGyfhyO7ul5bYyvkpqjB/s0Vovrl957ThSk3dtttvNt3bfOw6JNHI6KjQp0Vy04qKy0RTlNyzbuCwUsxrBSPW2R53FSGtkFLILQe/xFuBoLQzQbZgFuBFkRUhkhbCssiNYVFiFPJi2BYawLAAI0K0W2EaAMmJYDRY0CwBriWBJFlgaIA3Pd3LtzfWaX4pdxme5dua/tNL8U+4znHobsPEevqsrDUeZW2eLV8mXDwW6/wCkGpGrUo0aUYb1KUHOb0pNptXStZauG55rHbpTxDvWrVZc0/SguhKy+Bl3Tf2rEe+n35Fdzc4bhKNKlFwik9++u5i4qcpVGrjuhxSi8uOz+JHhpL9l6tdroW/yGU2tTtlwZGol6+RUzE0dRFEuWIllnfpsxlX44xfVb5DK/r4guyjRzDoF+nHia6H4gsuN9aCgcxXoZkUCzR50xdHIn+EuDRyC46g2GtmT/QXF0cwqIyQUhRbi6IdEZIOiBi3IkNEiQyQorYWgNDINhRLldgaJY4gsBhuV2JYdxJYAbiWBolmiTRAG5665fua/tFL8Uu6zNcu3Nf2il0z7rOceh0UPEj11VlekGrIrcjyLZ8X3S9axHvp96Qg+6HrWI99PvMQ6XBeTH13MTEeYyDEvzBsXEVyIKJokSCKEYFhkgisiQVqIhrEFuQZRIo5jWFFbAkHRDojpAYrYiiNYZINhRbi2DYawUhRbi2GSDYKQGC4NEGiWJAaFFuV6INEssSwobiKJNEfRJYBLno7l25r+0UumXdM9y3c5/aKXTLunPvQ6eHiR62qypyDVkVOR4ls+P471qv76XeYCY31mv76XeZDpcF5MfXcxMR5jIMgBRcK4UhkwJDIIjChkhUOkQVhSQ2iKkPEAjCojaIUhmgHm2LYKQ1gpCi3IoksMkMhRbiWDYfRJYFwXFUSJDWJYUFyJBsSwUhWBitE0SywHEALiWJojaIbCkudi5bue/r6fTLume5bgH9fT6Zd0wXodVDxI9VVkVuRKrKpM8i4fJsX6zX97LvMKFxL+01/ey7zGR0mC8mPruYuJ8xhQbAGRcKwRkAZBEYUhkgIZEEYUhkBDIURjxHesSJYs+kVnmyBBYKBcUZBQEMhWKwolgogooA2JYIGAANJGvc2lGVT0lpRjGUmnqdtSfWdGhWcnZUqPBf6rV8SvOry/A94UlK13rpZXOGprjQ2muNHp4O7to0f6aQatoxctGk0nb9WtfEUVxGlKPMmrWvqaD4TU5uXO97af6eYuiHenNNJ7zRd+DR1GWtTpyUo73Ti1CUlKF1mlfrPanjIVLW756lergJ073vk7adyvSLcA/r6fTLusz3LcA/r6fTLusznobUPEj1FRlcmSpIqlI8i4fLa/rFf3su8xhZ54iv71/NlljosF5MfXcxsT5jIhkgJDIulZkQ6QEhkiCMKGQEMkARhQUyIZIAjCmMpICQyFYjGU1whVuNACkK7iBS5xkBLoDoriFzFYyDYGgvy2FR4m/mLdihJYln+UFC3AX7nStNv+C22UTpVsWs7WT8DkUptPriu0iqriWnc5fjd3KNnv9juP03RVSnJtaW+50aON9JpviafMUvHvT3n9lzUm+ZRf56jnb9ncWM3puXNbaYUY8t37jr5UEdipjfS0U+DPo4hI1tb/AIZWXTwswUnrk+HV0cZJ4nJvgtb4oucPTWIikZXFqSjhKjS0X10Nty3AS+vp9Mu6Z7luBf11Ppl3Wbj0OWh4kemqSK5SJUZU5HiWz5rJ/X1vev5suTM7f19b3r+bL0dFg/Jj67sx8T5jGQyFQyLhVYyGQqGRBWMhkKhiHmxkMhUMgCsZIIqGQojGQULcZMArHQyFTChGIxkECYUKxRkECChWKCKz64vtIxzqKX+jdS+90r5NMxzwv8L6lJnO8XhKUo2TeunwO9/S9aEKU+aSWmrtuZ6tXQzfUW0VJwVXR+rlN00081JJZNdDFq4Jztk1bgdzXgMAotXu2nfN5L85mN02o5xd/wCjcrY1uf8AGasvegtL9pq3AuMprVVKLS1I04qhGVV3TtZWyaT6yqrhIwTcU87LMs8PpyVeLaa+HuK3FsRTlgp2abaXf3o0MswP66n0y+RCGq9Dm4eI9FUKpEIeJaPmv/fW96/my9EIdFg/JXruzHxHmMZDIBC2VWOgkIEVjxGRCAPNjDIhACsKGIQDEZByEAwMaIyIQRiMKGQCCMVjoJCCsRlWI1GenJ8bIQWR7w8Joixm8iEFAwNlUpNyzIQAUf/Z"/>
          <p:cNvSpPr>
            <a:spLocks noChangeAspect="1" noChangeArrowheads="1"/>
          </p:cNvSpPr>
          <p:nvPr/>
        </p:nvSpPr>
        <p:spPr bwMode="auto">
          <a:xfrm>
            <a:off x="155575" y="-884238"/>
            <a:ext cx="22860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32" name="Picture 8" descr="https://encrypted-tbn0.google.com/images?q=tbn:ANd9GcSrg2soHW7mttcMYgg_q2GABCF3N6O4XrH9fP_FChZe6Wnqli1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2688750"/>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oogle.com/images?q=tbn:ANd9GcTKehxzxSHdfK1-DoJT4D2tBgr8jW2G-4khGXPAiLaLxqkqJGR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064" y="1340768"/>
            <a:ext cx="3466488" cy="201622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4" descr="data:image/jpeg;base64,/9j/4AAQSkZJRgABAQAAAQABAAD/2wCEAAkGBhAPEBQPDxAPDw8PDw8PDw8PDw8PDw8PFBAVFBQQFBQXHCYeFxkjGRQUHy8gIycpLCwsFR4xNTAqNSYrLCkBCQoKDgwOGg8PGCkcHBwpKSkpLCksKSkpLCksKSksLCwsLCkpLCwpLCwsLCksKSwpKSwsKSkpKSwsKSwpLCwpLP/AABEIAMIA8AMBIgACEQEDEQH/xAAbAAACAwEBAQAAAAAAAAAAAAABAgADBAUGB//EAEQQAAIBAgIDCwgGCgMBAAAAAAABAgMRBCESMZEFE0FRUmFxgaKy0QYWIjRUc6GxFCMkMnLwBzNCU2KSk7PB4RVD8dL/xAAbAQACAwEBAQAAAAAAAAAAAAABAgAEBQYDB//EADARAAIBAgQEAwcFAQAAAAAAAAABAgMRBCExUQUSE0EyM/BSYYGRocHRBhQiceFC/9oADAMBAAIRAxEAPwDYS5ARzkopNym9GMVrbtf/AAz1PCxLkua3uTXX/VPs+IP+Krfu5dnxBdDcjMtxWzW9y637t7Y+Iv8AxlbkPbHxJdE5HsZrkuaFufUvZxt0tf4NVLc2K+83L4Ip1sfQpau72WY0aMmc+EW8km+gerRlC2krXV0dmCjHJJLoRRujR0oXWtP4Mo0eK9Ssoctov5npLD2j7zkhuM8NPk9pA3ifJ+KNu6K/TlsC5Lh3ifJ7SJvU+T2ohugdOWxEwk3qfJ7USb3Pk9qJOZE6ctgkuTe58ntRJvc+T2oh5kDklsFMlwb3Pk9qPiHe58ntRJdA5JbBuQGhPk9qJNCfJ7USXQOSWwbkuDRnyfjHxBoy5L2x8SXROSWw1yXFtLk9qPiS0uS9sfEPMickthgC+lyfjHxI9Lk9qIOZE5JbD3AxPS5PxQG5cntInMgOnLYjLcB6zh/ev+3Ioua8DhJqrSqtWjTm5O+TtoSWS6zwqVYU1ebSLMItvI9hiXmZpzS1uxmxG6EpPJaK2sw1cSl953b4NbMirxOKypq5bVPc2VMWuBX+RTOs3wmRb43fJLJtPPq/PEXKOd7vbkZNbF1auUpZbLQ9FFIjYSMW5TYwyDLNW4xUyXCnZ3IZW9qyfSI2DHYmFL0qk4U4yyvOSitLiu+G3yZhlu9hfaKH9an4nY4er1aanuV2rM3NgOe/KDC+00P6sPEV+UOF9oo/1IlgU6VyXOZ5x4T2ij/OhfOTCe0Uv5iEOrclzlec2E9opbX4E858H7TS2y8CCnWuG5yPOjB+00u14B86cH7TS7fgQB17kucnzqwXtNLt+BPOnBe00u34BAdVgucp+VOD9ppdvwB504L2mn2/AgDqXAzl+dOD9pp9vwA/KnB+0U9k/AhDqAOU/KnB+0U9k/8A5A/KrB+0Q2T8CEOrcDZyvOrB+0Q2T8APyqwf7+GyfgAh0KNXRkpcT+B2ay0llnqavezX+TgtnW3Or3hZ645dXAZPFqV4xqrtk/XrU9KEs7FkcI9Tk7Z5RSind8JdTpKOpeIn0mOpO7autHPi8UPTbtnr+fOc/K/cuAqVEtbt0lDr6X3M89dsn1lk4LhzzvnnmVPFQ5SX+c7ZceZFnohQKlJ/flZXdoxslbp6C2EFFWWpauEpjidJ2ina11K2T16uDgIo1GldqKt6TyvdfK/wtw3C0+5DQiCU6CjndtvXd3EnW16Li2rXu+D88IEtiHP8qNyvpWFqUl9/R06fHvkc0uu1us+Mb3zvaffISur59asz5F5Zbl/RsZOKVoVHv0OK03drqlpI6v8AT1SEnKjNJ919/sUcVdJSRwVS53tCqK43tHQUdb+2p+yuxnupLcVUFz7Rvo6tw7RuAYKw9O/hWorqT3F+jrn2jfRlz7WOWLWBUKdl/FaMR1Z7sq+iR59rIsJHn2l6QyRP29P2UJ1p7sz/AESPPtA8IufaaWiNA6FP2UDrT3ZleFXPtA8MuN7TS0CxOhT9lDdae7Mzw643tB9HXG9poaA0ToU/ZQerPcz7xzvaDeOd7S+wLAdCHsobqy3KHR53tJvPO9pdYliSoU1/yg9WW59TbL9z8Q41Yw4Kmkn0qLkvkZ2y3c7PE0PeS/tyOfrU1VpuD7o0qeUkdyLjFWySjlxWFjiLysldcpZx/wDR8RhIqburtZbNT+Is8RCOTaTVsuHmsjinGztbM0QZ3d7cwkqMdbS69XhwFjfCle/VlxlU8LpO7+b1cXEiIUlTFRjw3eWSabz4SQm5xa0XG8WlfVdq3zLKdFR1Lreb2lhMuxCmph9KV5X0bL0b8N+H88A8KaWpJdA5A5kAeP8A0j7l75QjXS9KhK0vdzy+ErbWevbKcZhY1ac6U/u1IShLoat/vqLeCxDw1eNXZ5/13+h5VI88XE+GIPAXYvCypTnSn96nOUJdKdrlVj6tGzs0YbyJxDcJLZhSzJ+GIxlrHg8xIjwA1b5IRlsR0JBliA0eLBYKQSC2AI0LYtkhLECmI0K0WWFaIMmJYVosYtiLca4tgMditCpXYx9NuXbm+s0PeS/tyM7ZduY/tNH8cu4znWa8NT1W6tDS1NrVmtaMMMFBXutK+tyzZ1MVmYWctxGm6dW60ln+S/B5AaIBsFzOsEa4LgIEgSIZIAQCguExbo7sUMOr1qsKfFFu830RWbPSnSnVlywi5P3ZgbUc2zwf6RdzNCvGul6NeNpe8hl8VbYzydj13lZ5XUcXT3mnTk1pxkqs2o2a4o5602s7Hk7Zn03hca0cLCNZWlFNfDsYmIceduLIlmGKDFEijSa+xWuSI0dQEshiNZ/EVjxLYlSLYitHlIZECGwthBUhWh7EkgWJcrsLYsaFaIMmVtEsNYjQHsNcraBYexNEjyQ1z6K2W7mes0fxy7jM7Zdua/tNH8Uu4zm2bUPEj2VZ5mSqaKzKJmVxCl1KTa1jn+S7FlLAFiymoq8mklrbaSXWc2k27Idj3Jc8/ul5cYSjdRm68lwUs4/zvLZc8rul+kDE1MqSjQjxr06n8zyXUus2cNwPF18+XlW8svpr9CtPFU4d7/0fRsTjKdKOnVnCnHlTkor4nmd0v0i4andUYzryXD+rp7Xn8D53iMROrLSqTlUlypycn8dRXonS4X9N4ennVbm/kvz9SjPGyfhyO7ul5bYyvkpqjB/s0Vovrl957ThSk3dtttvNt3bfOw6JNHI6KjQp0Vy04qKy0RTlNyzbuCwUsxrBSPW2R53FSGtkFLILQe/xFuBoLQzQbZgFuBFkRUhkhbCssiNYVFiFPJi2BYawLAAI0K0W2EaAMmJYDRY0CwBriWBJFlgaIA3Pd3LtzfWaX4pdxme5dua/tNL8U+4znHobsPEevqsrDUeZW2eLV8mXDwW6/wCkGpGrUo0aUYb1KUHOb0pNptXStZauG55rHbpTxDvWrVZc0/SguhKy+Bl3Tf2rEe+n35Fdzc4bhKNKlFwik9++u5i4qcpVGrjuhxSi8uOz+JHhpL9l6tdroW/yGU2tTtlwZGol6+RUzE0dRFEuWIllnfpsxlX44xfVb5DK/r4guyjRzDoF+nHia6H4gsuN9aCgcxXoZkUCzR50xdHIn+EuDRyC46g2GtmT/QXF0cwqIyQUhRbi6IdEZIOiBi3IkNEiQyQorYWgNDINhRLldgaJY4gsBhuV2JYdxJYAbiWBolmiTRAG5665fua/tFL8Uu6zNcu3Nf2il0z7rOceh0UPEj11VlekGrIrcjyLZ8X3S9axHvp96Qg+6HrWI99PvMQ6XBeTH13MTEeYyDEvzBsXEVyIKJokSCKEYFhkgisiQVqIhrEFuQZRIo5jWFFbAkHRDojpAYrYiiNYZINhRbi2DYawUhRbi2GSDYKQGC4NEGiWJAaFFuV6INEssSwobiKJNEfRJYBLno7l25r+0UumXdM9y3c5/aKXTLunPvQ6eHiR62qypyDVkVOR4ls+P471qv76XeYCY31mv76XeZDpcF5MfXcxMR5jIMgBRcK4UhkwJDIIjChkhUOkQVhSQ2iKkPEAjCojaIUhmgHm2LYKQ1gpCi3IoksMkMhRbiWDYfRJYFwXFUSJDWJYUFyJBsSwUhWBitE0SywHEALiWJojaIbCkudi5bue/r6fTLume5bgH9fT6Zd0wXodVDxI9VVkVuRKrKpM8i4fJsX6zX97LvMKFxL+01/ey7zGR0mC8mPruYuJ8xhQbAGRcKwRkAZBEYUhkgIZEEYUhkBDIURjxHesSJYs+kVnmyBBYKBcUZBQEMhWKwolgogooA2JYIGAANJGvc2lGVT0lpRjGUmnqdtSfWdGhWcnZUqPBf6rV8SvOry/A94UlK13rpZXOGprjQ2muNHp4O7to0f6aQatoxctGk0nb9WtfEUVxGlKPMmrWvqaD4TU5uXO97af6eYuiHenNNJ7zRd+DR1GWtTpyUo73Ti1CUlKF1mlfrPanjIVLW756lergJ073vk7adyvSLcA/r6fTLusz3LcA/r6fTLusznobUPEj1FRlcmSpIqlI8i4fLa/rFf3su8xhZ54iv71/NlljosF5MfXcxsT5jIhkgJDIulZkQ6QEhkiCMKGQEMkARhQUyIZIAjCmMpICQyFYjGU1whVuNACkK7iBS5xkBLoDoriFzFYyDYGgvy2FR4m/mLdihJYln+UFC3AX7nStNv+C22UTpVsWs7WT8DkUptPriu0iqriWnc5fjd3KNnv9juP03RVSnJtaW+50aON9JpviafMUvHvT3n9lzUm+ZRf56jnb9ncWM3puXNbaYUY8t37jr5UEdipjfS0U+DPo4hI1tb/AIZWXTwswUnrk+HV0cZJ4nJvgtb4oucPTWIikZXFqSjhKjS0X10Nty3AS+vp9Mu6Z7luBf11Ppl3Wbj0OWh4kemqSK5SJUZU5HiWz5rJ/X1vev5suTM7f19b3r+bL0dFg/Jj67sx8T5jGQyFQyLhVYyGQqGRBWMhkKhiHmxkMhUMgCsZIIqGQojGQULcZMArHQyFTChGIxkECYUKxRkECChWKCKz64vtIxzqKX+jdS+90r5NMxzwv8L6lJnO8XhKUo2TeunwO9/S9aEKU+aSWmrtuZ6tXQzfUW0VJwVXR+rlN00081JJZNdDFq4Jztk1bgdzXgMAotXu2nfN5L85mN02o5xd/wCjcrY1uf8AGasvegtL9pq3AuMprVVKLS1I04qhGVV3TtZWyaT6yqrhIwTcU87LMs8PpyVeLaa+HuK3FsRTlgp2abaXf3o0MswP66n0y+RCGq9Dm4eI9FUKpEIeJaPmv/fW96/my9EIdFg/JXruzHxHmMZDIBC2VWOgkIEVjxGRCAPNjDIhACsKGIQDEZByEAwMaIyIQRiMKGQCCMVjoJCCsRlWI1GenJ8bIQWR7w8Joixm8iEFAwNlUpNyzIQAUf/Z"/>
          <p:cNvSpPr>
            <a:spLocks noChangeAspect="1" noChangeArrowheads="1"/>
          </p:cNvSpPr>
          <p:nvPr/>
        </p:nvSpPr>
        <p:spPr bwMode="auto">
          <a:xfrm>
            <a:off x="612775" y="-427038"/>
            <a:ext cx="22860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8" name="AutoShape 16" descr="data:image/jpeg;base64,/9j/4AAQSkZJRgABAQAAAQABAAD/2wCEAAkGBhQSERQUExQVFRUWGBcUFxcXGBwcGRcYGBcYFxcYGhcYHCYeFxwjGRcVHy8gJCcpLCwsFR4xNTAqNSYrLCkBCQoKDgwOGg8PFykkHyQsLCwsLCwsKSwsLCksLCkpKSwsKSwsLCwsLCwsLCwsKSwsLCwsLCwsLCwsLCwsLCwsLP/AABEIAMIBAwMBIgACEQEDEQH/xAAbAAAABwEAAAAAAAAAAAAAAAAAAQIDBAUGB//EAEUQAAIAAwQHBQUHAwIEBwEAAAECAAMRBCExQQUSUWFxgfAGEyKRoTJCYrHBFDNScoLR4Qcj8ZKyFUOiwiRTY3OD0uI0/8QAGQEBAQEBAQEAAAAAAAAAAAAAAAECAwQF/8QAKxEBAQACAQQBAAkFAAAAAAAAAAECESEDEjFBUQQiMkJhcYGx8BOh0eHx/9oADAMBAAIRAxEAPwDBCFiKyTpTgeES5VvU504wExTChDaMDga8IlWGytNmKiCrMQBAX3Y7spKtTtMtAX7PKBeYzC6gFTfjQC803RnNK2GQ8x2lBpMose7TWJ1V2eIm84nfG57YWpbLZ5ejpR8RCzLQwxpiicSaOdwTJoxc5RTARrL4FLN0ay3qwI/0nzvjRdjp02xT5VsnyJxsw1wW1SyklWCAMKgEvqi/bB9n9DNa7Skpcz4jsUYmNR/UTTKl1scn7myijAe9NpQj9I8PFn2Q8TYwlp7UPOnTJ00azTGLMQcMgor7oACgbFELGlJZzpxENpL7zW7xVNMCBnuO6J2gexZtk8SpTMtbyT4go20N/rGZNjadhbPLs1mmaRmgMqgrKX8b11QBvLeHdecoys+0vMd5kw60yYxd2OFTkBsGAGQAGURdOSp8tDYFmrOk2ea7ayVUM7AK1zH3SHA/M+2KUW+bKubWA+IGnn/MWi/do2HYfRySZc232i6VJUkbWbdtJJCjeRHObNpgFl1gNUkaxBwFbzTcI3X9SdPS1aVo+UwEmz0M0j3ptLgaZKDX8zfDCcCgtFve0Tplom+3NbWpkowVBuVQAOFc4jizU95sQfLfDqTARcQRug4gQVOtjdTDafp/MNzrEj+0infS/wAxfD8FAV7aAVjRCwJuArrDyap9Yl9pew06wrJYzJbtOrRF1ldQKVJBqtASBWuflsewGgxMmmdMoJUkFyTgCBWpOwC+KTTWmjbbTMtBqE9iSp92WtQt2RNSx3uRkI165RkzPny8Q4G8aw8xX5w5J082xW4dGLS1zXBGooIqusSciwB1QMbjiaU3w7L0UJ7qmoHZiALr6nfjGdKuf6bvKtFqPeUTukM7xG4haaxr8Na/4it7Taf+3WxphNEuEtTlLX2BTaalj+bdFh2z7NWfR7IlnaZ3vdHvxr1UhxqhKGpGtfUVwyvjJz9COfECpJvINRjlWhjfiIujCVlliABUk0A3mM/WfLymAbvEPStIvuwGnkGkJPfsuoSQSaDUOqSrHZeAL9sYVtu1Fp/4do1LNL//AKLUCGIxCH7w86hBx3RziVZgzrLHsp4m2HdzPoIsO0vaM2u0zbUa6p8EkfhQXLdtoSeL7oPRdl1EqfabxN9ByF0ayqJQEAwqG3aMKKXL1moblFSx2KMeeQ3kQ9Z7RQvaGooS6XsVtUkEDZLRS/FUHvQzMBCBACXmUNBjq+4o3k381iq7a28S0WzIQaAhiMDRv7jbw0xQoP4bOu2N4z+wylutZmTGe8Am4VwAuUcgBfBRHgobRoptilN7Usqdq4ekMtoav3cwHc0SJDXVqRTEGv1vi00poN5BQTQlXRZo1WBIVsKlcDuho2zj2WbLxU8VjT/0+7VSrLPmTZ41tSS5lA4tNBUKnOpvyAMQ0lsPZcjcbx5w3MUn25Qb4kx9L4T8AR7Rd7MeZNJMyYxdm2k34ZDYMhQZQqZaQcCDziI2jpT+w5Q7COvlDU3Q81cAHG7HrlGdLt1jQcsaL0c1qYf+Jn+CSDiCRcabAKudtAM4wuGJJJvJN5JOJJzO+IvaPtjPtPcB6qJEpJQGNWCgTHO9mFeCrsiFK03XEcx+xi5XYsXat0b9G/4Vo3XF1rtXgl7UFL3/AEqa/mZRGc/ptYZdrtfjICSlM5g1wKqQMdgJFd0J7SdoPt1recPu1/tyV/DLGBIyLe2eIHuw8QVSSNVQAaHzy2+XlAQGl5rDhMIYxkMHRSTGA1AWN1wob94i57Ydg0ssqSROc2icCzS2oVCjFy3tXsQL61v2Rff0/wBDKWe1TiFkyAXLHC4VJ5CM9pjTDWu0TLQ4I1zRFPuSl+7TjS872Mb8QZI2CehuUk5GWanyxg5enXX2j/rFPW6NPLm90veD2ySkr81BrP8AoUi/JnQ5GIz6suWdb2VFTdXiaRkV0vTwzU8jX5xOsVvSa6oDRmYKAbr2NBfxMRDoyU41ghSt4I8JO+gNPMRbSf6cTfsT2wT1RVPhWYp1mNQBqsuB1qAVEJNjY9tbSLJZJWjpR8c0B552S6+yfzsDX4UYZiMgooKCKbTNqtVonPaZgJeYdclDhcAFC1qAAFA3CI0nT7qaNQnYw1W65RbRoGMbbsNYks8mbpCePDLBCDNjhdvJoo3kxznR+llmTZaONQM6qWxChiBU7hWvKNz/AFP02qd3YZJAl2cDX2GZTwg/lB1jvbdFxKyk61vaZ7zphqxYu2zWOAG5RQDhBzbOCa1IO0HZ184OzywqgC/ft3wpjEtCrHZGdllrezEAbSTmY1f9Qu4sdlkWVJcl7UwBVmRWda1GvUioAozbPCBnEj+n+jElrMts+6XKUkE7vaP0jAac0y1pnzbVM9qYaIv4VwVRwFBxJjU4m0RbJZg0xUX7uUBzOQ+sXsRtHWXUQA4m9uJ/bDlEmOdURhMpAzX+yo1m4DLmaDnBTGg5ss0SUoJeYVJAxvulr61/Vuihcu06izbU5oRVZZ2ORUsB8CXj4ml7Y51b7WZsxnpSpoq/hUABV5KAOUavtxpNVVbNLIIUapIwIDVdv1zRd8MpNsUGgLD3kypICreScBQEkncoBY7ljpr7qbWtg7MM0tT3TNvCkitb79xu5QIpNIabd5jMk15aVoqBiNVVGqtaHGgBJzJJgRPq/wA/6aPSrTMHxDfjEqVpZcGBWHrPIoIfaQCLwDxjl3Kds89W9kg9bIkqIqX0OpvBKndAEufLHhYOBkf5v9YbFs8kNiAeMN/YAL1Zl51H7+sDR9r7xA1KHAjYRj1viQXjUtiaRJqzKeJVmD18j+8QJ1kkMfErS29PX94vRAZQRQivGL3T3DSmsuj5krXMmbUTEaWwBoWRqay+LI0AxiunSpks1IYHaKj1zjQtopMRVT8Jp6YQgyJy+y4cbGFP4i8U3VNJ04wuJB/MKHzibI0sCw1hQEgE1qANvKBOCf8ANkld64elxhn/AINKb7uZTcbvld6Q7abdM7d21ZEmVo2SRQBZtpIzzly6/EfGdwXbGQkyizBRSpzNwGZJOQAqScgCYq7TMtKszkGbrGrMTViaAVqNwGV1IQ+nqy2RUYTH8BqMExYDMljRTd7IYe9dLzVWvfCY+sK92o1JVRQ6oJ8RGTMSzEZFyMAINzFNZdN0AV1wuqMeYMTBpOWfe87oyLns9oY2mfLkoKVIH5VGJ5ARo/6kaWUzJdgk3SrOBr0zfVwP5UPnNOaxO7LMujtGzLewDTJoCSAfeqaIOBbxH4VJjAyiTVmJZnJZmOLFiSSd5JLcWMa8QJts0qjFRUihApjeKjyrCaa6+NBf7po1OOVeHnDxMXHY/QRtdqSWfYHjfcgx87hziBdr/p9ZZOjPtU3vJc6Yf7So1FOt7NUYEYBmNKXRlrXYZk7xs1WarGtaszEksTtNY2X9RtOC1W3uU+5s1ZYAwL4TDyoJY/K8Z6cxAuGsdlaeuXzjVvpGc1J0r3XA2r4l/wCmvqIclacc5q3K/nTCLexo6oBMILC6oreMqk5743WguzFlSwTrZbpKTF1aoHF9BcuqcQWY5HMRJNqh9t+0ktrHZLJZrkmS5c+ZuVgGRG51Y/l3xi7HKEybX3JeG9sv34mI05tRSVW9jqqoJNKnAE30Fy8FMXNgsvdoFxOJO0m8nzhlUSoImBDc16RlSpKgsS3sKNZt+xeZoOFdkLkWnu5c21TDQnWRDmGK1mOPySzd8UxITMkMe7kIKu5UsPia5F5A8izRR9u9KCq2eUay5YC1HvUJJb9cyr8BL2R0xnv4/dKy9qtDTHLHEm4bBgqjgAByi40h/wCGsqyh95O9r8gPi/1OuoN0p/xQz2a0frzNdjRJdWLHAUBYtv1VDNTcNsV+lLeZ01nI1QblH4UWiqt+JACnfec4vibT2iU+EnffyzxgQr9VN1c88F2wUc2mtlrDghCiHFEc1AmkOaPkl3C1xNKm4DMsdgAvOyh2RHY1NB1v6+sWEsaiUGLi/dLyHFiK/lUfjiwR7FI1FptJbzP7Uh+kCDEVChBiCAgOd/8APKAMGFCI62jbcetsJNpNT4bgDTebqRdCXEedo2W2Kiu0XHzEEluXO7r6Z7KxISYDgYvMOKg/8Ndfu5h4N+4/aETZswfeSg+8CvqLx5RZ1hQjUzvtO1m5kiRNOLI2+/8AmGX0FMxluswevlcY0s+yI/tKDxF/njEKZoJcUdk3Yj1v9Ym5TlDt+nrQ1ms9mcEJI7zVF9azGJJNaYAlRuLbYjWfTrC5qNuNx/nyiyaXaEFCBMHn6N9Ihzu5a6ZLMs7rvRrovbvwbOytLy9jD1+sdQ0Nbk0foc2pGUzrV4ZR/D7QH+gK7kfDSOStoJT91NHBrvnUQ7bJtpEmVImV7uWXK3HV/uMGY1Fa1IHlE1pVzZZWqu83muO6pzO05kk5w6YycjSrS7gxA33r+wi0s2m9bELTaDEGq7NaCa12hZag6vtOdijE7q4c4t/6r6bBeVYJJASTRplMNanhH6V8VNpWIVg/qOlmsxlWSWpc+04vFcAWb3jsUekY20THZiKl50wksTjeaszc7zwAjfiId0fK7yaX92X4V4/wPUmLoQxZLKJaBRl6nM+cPRzqgTAs4BYu3syxrHYT7q8z6BobnPQQ81mYmXZ0HjYgt+dsAdyrjs8RiwCXau5kzbVMJ1m1paHOpH91xvCsEHxThsjndsLtMOsPExBoPiAKrTK6gpwjU9rNJo80It8izqKfGAfDXfMdi53OPwxG0TY/GWmmgla0ya+feEa0zjqKKU/HhjHaYfd/m2LfZvTkwWezrIlijTfE19SEDYEgCus60rddJGTRmF3dbMKnCoxyiTpS3mdNeYwpU3DJVACqoJ/CoXK+kRj1j5ZD/EYzu7w1JqBqbq9cYKEsy5jrLPZAjCtqsFNakGIaAqevL5/9W6OapVgswNWb2VvIFxIwVRsLGg3Vr7sO1JJJvJvNLhXcMgLgBkABlBzRTwfhPi3zMDyQVQbzMOBEKkyS7BVBLE0AGJMaRM0Po0z5qoMMWOxRj+3EiNJa+xaG+W5Xc1488R6xZaB0ILPLvvdqFz8lG4et8T3mAXE34gZmOGWd3w1Iwdr7Oz5dfBrDal/pj6RUWhdxNN9KR1SWSQCRQ7DiIYtmjpc320Vt9L/MXxZ1deTTlim6lcMm9L4MDcRdiL16xjbWzsUjfduV3N4h54j1ihtvZadLv1SR+JPF6Y05R2nUxrOqpqVyB4G/rhCe5AOJGFQbrt3WUPNJIxAPC4wmt9KkbmH1jaJYcQqI0mV4qlac6gmJAXZGapcHWC64QzNluysyahIKAJXxsXmKlDqsO7UVN5B1ijnAAwk2H4DywRQgEbCKwxMSdLrry2oNbxDxKVBI1wUGtqmhIJQVCk5GhS9IKRWopjWoI8xgONIurAzO0LLN4qn5T9DdDH2KcgrLcMNhuPleDFsDBgRZnU0ztomj/nyKfEBq/wDUtx8oilLLiNYnZRW9Ssa2CAGyHdDSikLMe6VL7tfxviB8KgCnICLWw6PWWDSpY4scT+w3RJg4zaoQTGDhmc8A7ZiKmY16y6Hi59geYJ4KdsFMtf2ezTLQ3tzdaWm2h+9cbzrLLB/9RtkOmyszy7MlK1q5y1z7RJ2Io8kJzjL9stKifPWVK+7lhZcsG64V1SdhNWcnbMOyOmHHPx+6X4QLHPLeKlSra5qPvJ7EiUoH4VFWpucZiJen5/cSEs6mrvR5hvqVrUVpf43BbgkvbCezFmHinTCRLlgt6eIjfSij4nWKK325p815jYsa0FSALgFGVAAoG6Om9YfmzrdMgU3enyqf8GA3XROV3rBjr/C/v70Jfr6fWOLZAUHr+IELu6rAgNjNbLrd1w2xIs3gGsParRNzUFW/QCCPiKb4bkJrEUxOdbhdidgAF52CLrRehTaQXR1FPDqsCCFvINB+Ilm3E090Rziq6TKrRVBJuAAvOwAbY6D2b7OiQus9DNIv+AfhH1P0xT2f7OJIOuTrvgDSgXbQbd/8xoaRy6mXpZDZERnsni1gxrW/gcQKUpgL7zdEh52SjWOBpgOJy4Y7oWRHHbSH3TGgqCtb7sVpSmedONTzVPnhaDEmtAMTTGg6xEP0hIQX78f24bt5gG5U0MKjro1HKAHH047acITNsKGopTgSM63ZDD5w4sumG67ZQUgI1r0fLm+2itvIv8xfFLbexctr0YrubxD9x6xpNWA0amVnhGBt2gp0kVZQVHvA1GwVGI8orxGm7R2wzpq2eXfQ+LYW2cFFa89kWyaDld2qMisFFNalG3nWF4qanGOvfqcpphmk6yt41QgAiuZJuAABORbA+yuOtQ5606ORdZkmmSWBFK+AkihXWBLXjWua862F1Ds+0X9OO+IeTOKEVoriq13MviGQwOAjPDsFPNVnK6svszFOujDC/MHjSvIxv+rjJtccLldK1LXaJctTqy3SXrFHW5lUKELLeAbidVireJnYXkmGtHnvyJagiWrFiCa6qXassHYTrV+sK0x2RtFmllmIMqor4qVOAOocTflU4xa6F0f3UsA+0b247OX7xqZ45TcYy6eryt7DZDMdUXE3cBmeQi/tvZ2Qi1acZe92WhPA09DEBbT9isjWggGY9Elg78Cd1xY7lG2MUsqbPYzZrOzMaAnM0rqj8N1brgADsjtMdYd+U4J9bLt3J+bZTNAPTWlMk5dqEV8q08iYrXQg0IIIxBFCOUVvZnSEyRbZaVqHYI1PeB28DfXcdpjX9rLWCyoAKqKk530ovlfzETLHHW8bwku1FAgoFY5KJjB2Q0LTThLpq75h9nyoW/SNsMzmyF5NwAzOQiWLJrzJdnUgBa67ZBqa01z8KqDyQRqBi1Wv7NZHmn7ydrS026gNJjfqakvh3kc9RGmPTFmPmSYu+2mmRPn6qVEuWAiLsVRRAd9Kk/E7QXZqzKoefM9hATvNMQN5JVBvfdHbXMxn8+WN+w7S2gSZMuzIcQHmHdig/UazCN8vZGbA6/zdt9IettqabMeY/tOSxy5DE0AwGACw1SnX1a/ZlkYxnlutSaKr1jx2Db5CEZ9dY384Ux6v+vLyglEZUdOr4EJJOyBBGsl6GMp11ZjajKSyHYaUFdhvPAb4uNG6SaTMDrwIyYZgxD7xmvY1Y40uHIZDdAEYrTp2jNJJOQOh4jNTsIiwBrjWmwGnnS+OU2HSDyX1pZoc9hGwjMRvNBdo5dou9iZmhz3qfeG7EescsoLgI60pQjC5TQA190G4C7C8k3mgNUzbSQdW8ALrFyALqkXKc8MRmLjWHpbUgzKBNTfs2D9zx5UjlY0KUwIurxOf78YbNqGvqkEHGtxFNpINV5gQ7NBOdBmc+Wzj8sYaWtKINVdpF53hcTxanAxnSnYOkNyLMqCgrjX/AABcvAACHawANwvii05p4SgVW+YRX8gODHfsHPDFzT+me6S6hZvCg2nNjuGPMDOM9obRLWiZ4iStdaYxxJOVdp9ByixFr2U0ZRTObFqha7M25n0G+Lq0gsNVbrwSxwuINNrVpTZfjlEpUAAAFBgB8gIjG2JWmsMaVyrxhbbdrEb7I6klWBJre2Ww7+FwFTwhcq20YLqtfgTicixBvArmK55CJikG8EEHMYQhhsib2eELSWhZNpp3qBtU1BvBB2giledRFa3Y9dcarnVrerC+mwMPLCLq0SCVorFbsrvWl3Vxwhmyy3S68gVxIocaX3kUx+hvJsyuPhLyqe2+iWnWcBBfLYNQZihUgcj6RhpE/u1KFNYnCuORApiLwLxfcNgjq8i0BxUGu2l/L+MdoENSu7c1AFcMKHfx4iueyPZPpMuH9PqY8fhdOfZZl3Y1guzegWkk2ueKate7Q4ljcCa3jGlOJgTZpZixNSSSTvMazTmhXdUWVqhEFyYX4Y4YcM4y1psbyzR1K8RceBwMXLqzPwTHRqEu0HWI8wliFUVJIAG0m4CIqRYjq604+74U3uRj+kX8SsI0hbPstjZz95PBVd0oNf8A65gp+WU+2JYsweYkkMBLlgl3yAALTZnkDTgojHdqtKfaZzMo1USiov4VUAKv6UoOJbbHXHjn4/f/AEl+FLJlNMcAXsxz2k4n5xddpJ4ly5dmTILMfy/tg8iXP/uD8MH2bs6or2iYKqgNB+LAUH5mKpXLWY5Rn7TaGmOzvezEsa3VJNTjh5XUjX2cd/KeaSo2dbK02G6Cp1h/ON3OFV62+dMRTLbCWbr6+Xzjk0KFGCAgV88vp+/lEBGaBd184ECvDnT6msCKNxAgCDjChCaHEXEXgjEbCNkLpAIiUajQPbelEtJuwE3/AO4H+4c9sbVJgIBBBBvBBqCMiCMY4+yRM0R2inWQ0Q60vEy2w3lTih3i7aDHOwdZUwZik0D2ok2q5TqzM5be1y/GN45gRdBo52NABDc5shBzpgAqTFXI07Kab3WtR8gbtbhv3YxnQhNoBp80zJxKqPCiCldUZk4Ak33Vx3ReWWSstQqigGQ+e874VAjWkKdda44ZjbuO6CmSARQ+hpyuygCFAxLF2jzJTCpBrVq33XUzOeQGFLsaQKhBrMaVxqL602CuzAbM8YkgQmZJBpjcaggkU5jiRSMqSjayhhWhvFQR6G8QTi6gJG/PlDb2bV8SirbTexqRWpJF1BWlRgLwIObO1QBeWNKDVxJNNoF1am8XAxADKBAX3Rlkdx2jPfnnVk2Y6xYXVJzqBdTW1SaFiLhkBtwhS20UFfS8E1p4c2AzIFOMPhqw5gYszGl4oN5q1c6nPK/fDOkrYJUtmYA7AfeJwFOrgYmExjO02k+8maoPhSo4t7x+nLfG8J3VKp50zE89nplB2Hwq044+xL/MR4m5KfNxsiOyl2CKKliABvMWSyFmTFl61JMpSWfYi+KY/E303soj2SfDCv0zbfs1jP8A5lov4Sg3hH65ik/lk74x0lC2qq4vdXjiSc8yYk9qNLG0z2elFBoqjBVAChRuVQq8iczEjs7JEuW9ocVCg6oPvGtAv6moD8Ic5R2mO7MIxb7K7QTgiy7OmCAM/wCYjwKeCknjNYZRUhAcYJpjOxZjVmJYk5kmpPmTDgEfU6eE1p58qjzLJs9f3x2+cRCDW/hE60TqDeYhR4PpWGGOWsXbp22cjN/X8GEk58v3OHV0HTzO7Dbls37YQ52dXGmyPK6hxp6QIGtx9f3HygRBuFeFgxDJZcRdtF4/cc4clz4ipUHDazIcBiAUhJSFwImhFezX1W4i8EbdtcjF/ovt7Ol0WcO9X8WDgccH5374q6Qh5QMYuI1ukO18ju9dWLscEvDV+KvsjffurGFtFpZ2ZifETX9qbKfSHmsmyGxKvEc+3lWt0D2wmIoWfWYPxe+ONfb+e8xsNH6UlzhVGDUxGY4g3iOY0hBmshDIxVheCDQjmI3YjrlIAMYnQnb8XJaRu7xR/uUfNfKNnInK6hkYMpvBBqDwIjmp0GDhIWDoYlgOEkVgqwsYRmxUOZYb6hmGIprEgg0uvNQLhcpERzZZikUbClFU0U4Fq1FFzvA5XmtmTDTmm4Y12bTDdFZpzSHcya1Gu3hWm3MjcB9IwU2ZSLHTeku+mFvdFyjd+5x5xUiWZjqi4k03cTuz4Ax6enjqM2pVgGojTTi1ZcvmPG3IHV/UdkRu0Ft+z2QIPvbRRjtEoH+2P1MC53JL2xZpLSZMoSRIkqSxz7tL2P5mY0HxTBGC0/pg2i0vMa4EmgGCjAAbgAFG5RHpx45/Rm/Bmz2fXKoud1dgzbyqYsu0M8LqWdbhLALD4yKBT+VTT8zTIc0MBKlvaGANBRAczXwjfVgSfhltFLezEkkkmpJxJOJO8mPV0MPblnS5awsmkEIj2qbkI9+ec6eG64yd10YmNU1hOPX8HoQIBGW3OmXMR8TLK5XdeuTQic/LgOWf0hA69eflBseuXnlBgdc88vMnjGVIbrD+YKFkb9mf/wCYOKLOx9pCLm8xFrJtcuZeDQ7rjzGBjHQpXIwMZ0u21owwow3XHyOPIwuXaP8AGflGWsumnXG+LeRphHprUPHEcDiOUQXKTodDxWowPstyb9x9RzhwWimN3HPgcDAWMCIqT4fWbBC6QNWADCoihCHWFwUQQptn2RI0RpudZWrLa4+0hvVuI27xfCysNvJBjFxHR9AdrJNpFAdSZnLY3n8p94eu6Lh5gji0yynKHpGlZ8u5Z0wbtY08iaRixXX++EH3wjnOje3k2WQJyiau32X8xceY5xqU7Y2QyWmBr1Fe7Nzk5ADA1OYqBiYyL8PWMz2l7QLqmVKNTg7DAfCDmdvlmaYu1aenzmYtMZVb3FJCgbKDHnjByHu4RqY7oVOmRIsS6kszPeeqJw99v+3/AFxFkyTNmKguqccgMSTuABPKLaUEeYSwIkSV1iM+7SgC/mdiq8XJj1yfDKq7SWvuLMslfvJ+rMfaE/5S+RMw8ZeyMdKsAeYqqbjidgGJ9D6RL0rpc2i0TJjm9q0OV5vpsFLhuAETtEnuZT2k43CWD+I17vjerOdolgZx1mPdZjGbfZntDPoyyFuEr2h/6lwI/QAE4h9sVyLCVFbz6/MmHCI+t08NR5sqRMmUFYghqmsKtT30hEfO+ldTuy7fUdunjqbDrq7omEsd2PQgEemP0GEI49ddCPI6jp1yPLzvhwC/n9R1cK8YQOvXq4QsdenE09OEUKAO/wBfoYECg3c9X/uvgoCIBApBiDPXXnECCIAMKgoCTI0iy74tLLpvInkcIoqQUTS7a6XaVOB1eF6+WXIiJCzSL8RtW8cxiPKMdKtTLgYsLNpfbUHaILw1Mi1DiN0SlcHDyjPytIBrzf8AEtx57eYMSpU/8LV3ey37Hz5RE0uKwdYr5duyIvGRFD5RKlzgc7/nDQdgUgtaDrEBasNvJBh6BE0IL2aGxJixpBFIz2iMkuFnwiHKUgWWzmdNCi4Zn8Ki9m5AE+UXHG7EyyL3ckv782qruQHxHmRT9J2xD7W2/wCz2ZJC3TJlJs3aKj+0nJGLnfNH4Yt5Do8xpjj+xIXW1dqrRZcvi7aq8CxyjnenNJtPnvMY1LMSTtJNSfP0pHpnE3+n+Wb8GdH2TvJgXLE02DHnlxIi27QWrxiSvsyaqaYGYaa54DVVBul1zh2xSzZbMZ5umNTu65Eiqn9I8fEyxnFBIm7bo79HWN581zy5nCYghm0TqcYOZMoIiFs49XX6/Zj2zy54Ybu6SRAr/HVOqiC1uut9ISW62XR8t6QPX7wP2+nW7fAUdddb4MDrkdn1NYgUPr9T1eecGOvLYP8APGAOtmPl8+EDr08urjFCg9P8/tdAhDPv9R+0CIGB111jB9dekGOuusIBHXXOATBdddZwqC666ygC666ygoVBQBQUKgoA0mkYGJkrSR96IVIIwXbQSNJVFKhhsbLhmOUS5dqG0qdjXj/ULxzB4xlAYkybewxvETS7ntrUthWlcNuIPBhdyiTLtand8ozFm0iPdbVPoeOR5xOS1jMU3rh/pN3lSIa+GgWaKY9f4hYeKaVOPunWHw481x6xh2VbIukW1YImIiWqDa1CJoLnPE+zp3UivvzvSWDj+ph5KNsQdH2bvXFTRRe52KMTxyG8iLyyzA0x7Q61lytXVTJm9mRJAzqRePwo0bmPqIqe11p+z2ZZAuYkPN294ynUT/45ZJOxppjG6Ps41g701FoxrgQNtMstpwEWvaq260ysxtYIXFxvmzS1Zz1/Dr+HWzEtaZ0zdotjPdcFGCjD+TvMbzurqek8pml9MNPepNwqFByBNSaYVJvPCmAEQg3XXCGhClOwc4xcrbukmjhmbYSTXr5Qkkcfl1jABJ65Qt2o3f8AgdbvlAgd2OuPGDHXy6vpviAV68ur/IQoDrLPbd1jCR15dYX8YWOvXM3+Q4iAV18sz/njBdfPb9BxEDr5Zn/HCB11W/68YoItvPmfoDAgj1j+8CAR16mCHXpAgRAQ69YAx63QIEAUDr1gQIAhAgQIAoBgQIBMCBAgAIsNHsa0rAgQqzymMYsZ18qWx9o4nM84ECMxq+BgwpYECNMLuzH+xxe/fccYnz2IWyUNPDbJl340l+B/zLQUOIoIOBHbpfaHPe1C0tBAuASSABgB3Ms3DK8k84qCYECOV8hUkX8m/wBpgObzAgRAkQ/Jy5fIwIEAQN3l/tghiOs4ECACYHiRypDnu1zpX1MCBAGfZP6fUCsCnzI+cCBFCVFRAgQIiv/Z"/>
          <p:cNvSpPr>
            <a:spLocks noChangeAspect="1" noChangeArrowheads="1"/>
          </p:cNvSpPr>
          <p:nvPr/>
        </p:nvSpPr>
        <p:spPr bwMode="auto">
          <a:xfrm>
            <a:off x="155575" y="-884238"/>
            <a:ext cx="246697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42" name="Picture 18" descr="http://blogs-images.forbes.com/andygreenberg/files/2011/08/password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6096" y="3098535"/>
            <a:ext cx="3383668" cy="253775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2.google.com/images?q=tbn:ANd9GcQfDgrW25wVSYmv-HUwH04YIHPfM9fU6gkLRKqBmQwCyetA0GH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754" y="4203225"/>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4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
                                        </p:tgtEl>
                                        <p:attrNameLst>
                                          <p:attrName>style.visibility</p:attrName>
                                        </p:attrNameLst>
                                      </p:cBhvr>
                                      <p:to>
                                        <p:strVal val="visible"/>
                                      </p:to>
                                    </p:set>
                                    <p:anim calcmode="lin" valueType="num">
                                      <p:cBhvr additive="base">
                                        <p:cTn id="7" dur="500" fill="hold"/>
                                        <p:tgtEl>
                                          <p:spTgt spid="1044"/>
                                        </p:tgtEl>
                                        <p:attrNameLst>
                                          <p:attrName>ppt_x</p:attrName>
                                        </p:attrNameLst>
                                      </p:cBhvr>
                                      <p:tavLst>
                                        <p:tav tm="0">
                                          <p:val>
                                            <p:strVal val="#ppt_x"/>
                                          </p:val>
                                        </p:tav>
                                        <p:tav tm="100000">
                                          <p:val>
                                            <p:strVal val="#ppt_x"/>
                                          </p:val>
                                        </p:tav>
                                      </p:tavLst>
                                    </p:anim>
                                    <p:anim calcmode="lin" valueType="num">
                                      <p:cBhvr additive="base">
                                        <p:cTn id="8" dur="500" fill="hold"/>
                                        <p:tgtEl>
                                          <p:spTgt spid="10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42"/>
                                        </p:tgtEl>
                                        <p:attrNameLst>
                                          <p:attrName>style.visibility</p:attrName>
                                        </p:attrNameLst>
                                      </p:cBhvr>
                                      <p:to>
                                        <p:strVal val="visible"/>
                                      </p:to>
                                    </p:set>
                                    <p:animEffect transition="in" filter="circle(in)">
                                      <p:cBhvr>
                                        <p:cTn id="18" dur="2000"/>
                                        <p:tgtEl>
                                          <p:spTgt spid="1042"/>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animEffect transition="in" filter="wipe(down)">
                                      <p:cBhvr>
                                        <p:cTn id="23" dur="580">
                                          <p:stCondLst>
                                            <p:cond delay="0"/>
                                          </p:stCondLst>
                                        </p:cTn>
                                        <p:tgtEl>
                                          <p:spTgt spid="1034"/>
                                        </p:tgtEl>
                                      </p:cBhvr>
                                    </p:animEffect>
                                    <p:anim calcmode="lin" valueType="num">
                                      <p:cBhvr>
                                        <p:cTn id="24" dur="1822" tmFilter="0,0; 0.14,0.36; 0.43,0.73; 0.71,0.91; 1.0,1.0">
                                          <p:stCondLst>
                                            <p:cond delay="0"/>
                                          </p:stCondLst>
                                        </p:cTn>
                                        <p:tgtEl>
                                          <p:spTgt spid="103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3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3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3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34"/>
                                        </p:tgtEl>
                                        <p:attrNameLst>
                                          <p:attrName>ppt_y</p:attrName>
                                        </p:attrNameLst>
                                      </p:cBhvr>
                                      <p:tavLst>
                                        <p:tav tm="0" fmla="#ppt_y-sin(pi*$)/81">
                                          <p:val>
                                            <p:fltVal val="0"/>
                                          </p:val>
                                        </p:tav>
                                        <p:tav tm="100000">
                                          <p:val>
                                            <p:fltVal val="1"/>
                                          </p:val>
                                        </p:tav>
                                      </p:tavLst>
                                    </p:anim>
                                    <p:animScale>
                                      <p:cBhvr>
                                        <p:cTn id="29" dur="26">
                                          <p:stCondLst>
                                            <p:cond delay="650"/>
                                          </p:stCondLst>
                                        </p:cTn>
                                        <p:tgtEl>
                                          <p:spTgt spid="1034"/>
                                        </p:tgtEl>
                                      </p:cBhvr>
                                      <p:to x="100000" y="60000"/>
                                    </p:animScale>
                                    <p:animScale>
                                      <p:cBhvr>
                                        <p:cTn id="30" dur="166" decel="50000">
                                          <p:stCondLst>
                                            <p:cond delay="676"/>
                                          </p:stCondLst>
                                        </p:cTn>
                                        <p:tgtEl>
                                          <p:spTgt spid="1034"/>
                                        </p:tgtEl>
                                      </p:cBhvr>
                                      <p:to x="100000" y="100000"/>
                                    </p:animScale>
                                    <p:animScale>
                                      <p:cBhvr>
                                        <p:cTn id="31" dur="26">
                                          <p:stCondLst>
                                            <p:cond delay="1312"/>
                                          </p:stCondLst>
                                        </p:cTn>
                                        <p:tgtEl>
                                          <p:spTgt spid="1034"/>
                                        </p:tgtEl>
                                      </p:cBhvr>
                                      <p:to x="100000" y="80000"/>
                                    </p:animScale>
                                    <p:animScale>
                                      <p:cBhvr>
                                        <p:cTn id="32" dur="166" decel="50000">
                                          <p:stCondLst>
                                            <p:cond delay="1338"/>
                                          </p:stCondLst>
                                        </p:cTn>
                                        <p:tgtEl>
                                          <p:spTgt spid="1034"/>
                                        </p:tgtEl>
                                      </p:cBhvr>
                                      <p:to x="100000" y="100000"/>
                                    </p:animScale>
                                    <p:animScale>
                                      <p:cBhvr>
                                        <p:cTn id="33" dur="26">
                                          <p:stCondLst>
                                            <p:cond delay="1642"/>
                                          </p:stCondLst>
                                        </p:cTn>
                                        <p:tgtEl>
                                          <p:spTgt spid="1034"/>
                                        </p:tgtEl>
                                      </p:cBhvr>
                                      <p:to x="100000" y="90000"/>
                                    </p:animScale>
                                    <p:animScale>
                                      <p:cBhvr>
                                        <p:cTn id="34" dur="166" decel="50000">
                                          <p:stCondLst>
                                            <p:cond delay="1668"/>
                                          </p:stCondLst>
                                        </p:cTn>
                                        <p:tgtEl>
                                          <p:spTgt spid="1034"/>
                                        </p:tgtEl>
                                      </p:cBhvr>
                                      <p:to x="100000" y="100000"/>
                                    </p:animScale>
                                    <p:animScale>
                                      <p:cBhvr>
                                        <p:cTn id="35" dur="26">
                                          <p:stCondLst>
                                            <p:cond delay="1808"/>
                                          </p:stCondLst>
                                        </p:cTn>
                                        <p:tgtEl>
                                          <p:spTgt spid="1034"/>
                                        </p:tgtEl>
                                      </p:cBhvr>
                                      <p:to x="100000" y="95000"/>
                                    </p:animScale>
                                    <p:animScale>
                                      <p:cBhvr>
                                        <p:cTn id="36" dur="166" decel="50000">
                                          <p:stCondLst>
                                            <p:cond delay="1834"/>
                                          </p:stCondLst>
                                        </p:cTn>
                                        <p:tgtEl>
                                          <p:spTgt spid="103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2000"/>
                                        <p:tgtEl>
                                          <p:spTgt spid="1032"/>
                                        </p:tgtEl>
                                      </p:cBhvr>
                                    </p:animEffect>
                                    <p:anim calcmode="lin" valueType="num">
                                      <p:cBhvr>
                                        <p:cTn id="42" dur="2000" fill="hold"/>
                                        <p:tgtEl>
                                          <p:spTgt spid="1032"/>
                                        </p:tgtEl>
                                        <p:attrNameLst>
                                          <p:attrName>ppt_w</p:attrName>
                                        </p:attrNameLst>
                                      </p:cBhvr>
                                      <p:tavLst>
                                        <p:tav tm="0" fmla="#ppt_w*sin(2.5*pi*$)">
                                          <p:val>
                                            <p:fltVal val="0"/>
                                          </p:val>
                                        </p:tav>
                                        <p:tav tm="100000">
                                          <p:val>
                                            <p:fltVal val="1"/>
                                          </p:val>
                                        </p:tav>
                                      </p:tavLst>
                                    </p:anim>
                                    <p:anim calcmode="lin" valueType="num">
                                      <p:cBhvr>
                                        <p:cTn id="43" dur="2000" fill="hold"/>
                                        <p:tgtEl>
                                          <p:spTgt spid="10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6D6341AE-302F-419D-A9DB-A200FA48780B}"/>
              </a:ext>
            </a:extLst>
          </p:cNvPr>
          <p:cNvSpPr>
            <a:spLocks noGrp="1"/>
          </p:cNvSpPr>
          <p:nvPr>
            <p:ph type="title"/>
          </p:nvPr>
        </p:nvSpPr>
        <p:spPr>
          <a:xfrm>
            <a:off x="942206" y="2271449"/>
            <a:ext cx="7259587" cy="2847058"/>
          </a:xfrm>
        </p:spPr>
        <p:txBody>
          <a:bodyPr vert="horz" lIns="91440" tIns="45720" rIns="91440" bIns="45720" rtlCol="0" anchor="b">
            <a:normAutofit/>
          </a:bodyPr>
          <a:lstStyle/>
          <a:p>
            <a:pPr>
              <a:lnSpc>
                <a:spcPct val="90000"/>
              </a:lnSpc>
            </a:pPr>
            <a:r>
              <a:rPr lang="en-US" sz="7000" kern="1200">
                <a:solidFill>
                  <a:srgbClr val="FFFFFF"/>
                </a:solidFill>
                <a:latin typeface="+mj-lt"/>
                <a:ea typeface="+mj-ea"/>
                <a:cs typeface="+mj-cs"/>
              </a:rPr>
              <a:t>AAA</a:t>
            </a:r>
          </a:p>
        </p:txBody>
      </p:sp>
      <p:sp>
        <p:nvSpPr>
          <p:cNvPr id="3" name="Text Placeholder 2">
            <a:extLst>
              <a:ext uri="{FF2B5EF4-FFF2-40B4-BE49-F238E27FC236}">
                <a16:creationId xmlns:a16="http://schemas.microsoft.com/office/drawing/2014/main" id="{96DAC1C1-E344-46FC-84A9-D10A9EC66D6C}"/>
              </a:ext>
            </a:extLst>
          </p:cNvPr>
          <p:cNvSpPr>
            <a:spLocks noGrp="1"/>
          </p:cNvSpPr>
          <p:nvPr>
            <p:ph type="body" idx="1"/>
          </p:nvPr>
        </p:nvSpPr>
        <p:spPr>
          <a:xfrm>
            <a:off x="942206" y="5098254"/>
            <a:ext cx="7259587" cy="750259"/>
          </a:xfrm>
        </p:spPr>
        <p:txBody>
          <a:bodyPr vert="horz" lIns="91440" tIns="45720" rIns="91440" bIns="45720" rtlCol="0" anchor="ctr">
            <a:normAutofit/>
          </a:bodyPr>
          <a:lstStyle/>
          <a:p>
            <a:pPr>
              <a:lnSpc>
                <a:spcPct val="90000"/>
              </a:lnSpc>
              <a:spcBef>
                <a:spcPts val="1000"/>
              </a:spcBef>
            </a:pPr>
            <a:r>
              <a:rPr lang="en-US" sz="1700" kern="1200">
                <a:solidFill>
                  <a:srgbClr val="FFFFFF"/>
                </a:solidFill>
                <a:latin typeface="+mn-lt"/>
                <a:ea typeface="+mn-ea"/>
                <a:cs typeface="+mn-cs"/>
              </a:rPr>
              <a:t>Part III	</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658" y="806470"/>
            <a:ext cx="6340078"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2"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8715" y="2875093"/>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4"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7800" y="3104388"/>
            <a:ext cx="68354"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060" y="3619532"/>
            <a:ext cx="95786"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5242442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DDE4C0-31F4-40E7-A003-C8B8D3B1141B}"/>
              </a:ext>
            </a:extLst>
          </p:cNvPr>
          <p:cNvSpPr>
            <a:spLocks noGrp="1"/>
          </p:cNvSpPr>
          <p:nvPr>
            <p:ph type="title"/>
          </p:nvPr>
        </p:nvSpPr>
        <p:spPr/>
        <p:txBody>
          <a:bodyPr>
            <a:normAutofit fontScale="90000"/>
          </a:bodyPr>
          <a:lstStyle/>
          <a:p>
            <a:r>
              <a:rPr lang="it-IT"/>
              <a:t>AAA: Authentication, Authorization, Accounting</a:t>
            </a:r>
            <a:endParaRPr lang="it-IT" dirty="0"/>
          </a:p>
        </p:txBody>
      </p:sp>
      <p:sp>
        <p:nvSpPr>
          <p:cNvPr id="3" name="Segnaposto contenuto 2">
            <a:extLst>
              <a:ext uri="{FF2B5EF4-FFF2-40B4-BE49-F238E27FC236}">
                <a16:creationId xmlns:a16="http://schemas.microsoft.com/office/drawing/2014/main" id="{26E54F4D-823F-4B8D-AAF4-40E3C612CF8F}"/>
              </a:ext>
            </a:extLst>
          </p:cNvPr>
          <p:cNvSpPr>
            <a:spLocks noGrp="1"/>
          </p:cNvSpPr>
          <p:nvPr>
            <p:ph idx="1"/>
          </p:nvPr>
        </p:nvSpPr>
        <p:spPr/>
        <p:txBody>
          <a:bodyPr/>
          <a:lstStyle/>
          <a:p>
            <a:r>
              <a:rPr lang="it-IT" dirty="0"/>
              <a:t>Authentication:</a:t>
            </a:r>
          </a:p>
          <a:p>
            <a:pPr lvl="1"/>
            <a:r>
              <a:rPr lang="it-IT" dirty="0"/>
              <a:t>Check user </a:t>
            </a:r>
            <a:r>
              <a:rPr lang="it-IT" dirty="0" err="1"/>
              <a:t>identity</a:t>
            </a:r>
            <a:endParaRPr lang="it-IT" dirty="0"/>
          </a:p>
          <a:p>
            <a:r>
              <a:rPr lang="it-IT" dirty="0" err="1"/>
              <a:t>Authorization</a:t>
            </a:r>
            <a:r>
              <a:rPr lang="it-IT" dirty="0"/>
              <a:t>:</a:t>
            </a:r>
          </a:p>
          <a:p>
            <a:pPr lvl="1"/>
            <a:r>
              <a:rPr lang="it-IT" dirty="0"/>
              <a:t>Look up </a:t>
            </a:r>
            <a:r>
              <a:rPr lang="it-IT" dirty="0" err="1"/>
              <a:t>what</a:t>
            </a:r>
            <a:r>
              <a:rPr lang="it-IT" dirty="0"/>
              <a:t> </a:t>
            </a:r>
            <a:r>
              <a:rPr lang="it-IT" dirty="0" err="1"/>
              <a:t>she</a:t>
            </a:r>
            <a:r>
              <a:rPr lang="it-IT" dirty="0"/>
              <a:t> can do, </a:t>
            </a:r>
            <a:r>
              <a:rPr lang="it-IT" dirty="0" err="1"/>
              <a:t>authorize</a:t>
            </a:r>
            <a:r>
              <a:rPr lang="it-IT" dirty="0"/>
              <a:t> </a:t>
            </a:r>
            <a:r>
              <a:rPr lang="it-IT" dirty="0" err="1"/>
              <a:t>it</a:t>
            </a:r>
            <a:endParaRPr lang="it-IT" dirty="0"/>
          </a:p>
          <a:p>
            <a:r>
              <a:rPr lang="it-IT" dirty="0"/>
              <a:t>Accounting:</a:t>
            </a:r>
          </a:p>
          <a:p>
            <a:pPr lvl="1"/>
            <a:r>
              <a:rPr lang="it-IT" dirty="0"/>
              <a:t>Record </a:t>
            </a:r>
            <a:r>
              <a:rPr lang="it-IT" dirty="0" err="1"/>
              <a:t>important</a:t>
            </a:r>
            <a:r>
              <a:rPr lang="it-IT" dirty="0"/>
              <a:t> actions; non </a:t>
            </a:r>
            <a:r>
              <a:rPr lang="it-IT" dirty="0" err="1"/>
              <a:t>repudiation</a:t>
            </a:r>
            <a:r>
              <a:rPr lang="it-IT" dirty="0"/>
              <a:t>; billing</a:t>
            </a:r>
          </a:p>
        </p:txBody>
      </p:sp>
    </p:spTree>
    <p:extLst>
      <p:ext uri="{BB962C8B-B14F-4D97-AF65-F5344CB8AC3E}">
        <p14:creationId xmlns:p14="http://schemas.microsoft.com/office/powerpoint/2010/main" val="40141841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E0BE515-42D0-40F1-A38F-FB3E40BCC541}"/>
              </a:ext>
            </a:extLst>
          </p:cNvPr>
          <p:cNvSpPr>
            <a:spLocks noGrp="1" noChangeArrowheads="1"/>
          </p:cNvSpPr>
          <p:nvPr>
            <p:ph type="title"/>
          </p:nvPr>
        </p:nvSpPr>
        <p:spPr/>
        <p:txBody>
          <a:bodyPr/>
          <a:lstStyle/>
          <a:p>
            <a:pPr eaLnBrk="1" hangingPunct="1"/>
            <a:r>
              <a:rPr lang="en-US" altLang="it-IT"/>
              <a:t>Key Distribution Scenario</a:t>
            </a:r>
            <a:endParaRPr lang="en-AU" altLang="it-IT"/>
          </a:p>
        </p:txBody>
      </p:sp>
      <p:pic>
        <p:nvPicPr>
          <p:cNvPr id="12291" name="Picture 3">
            <a:extLst>
              <a:ext uri="{FF2B5EF4-FFF2-40B4-BE49-F238E27FC236}">
                <a16:creationId xmlns:a16="http://schemas.microsoft.com/office/drawing/2014/main" id="{31B11D4E-54AF-482F-8503-AF67BC1EC4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340600" cy="4419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DFC479-3923-4DDA-ABCD-DAADA9E28D23}"/>
              </a:ext>
            </a:extLst>
          </p:cNvPr>
          <p:cNvSpPr>
            <a:spLocks noGrp="1"/>
          </p:cNvSpPr>
          <p:nvPr>
            <p:ph type="title"/>
          </p:nvPr>
        </p:nvSpPr>
        <p:spPr/>
        <p:txBody>
          <a:bodyPr/>
          <a:lstStyle/>
          <a:p>
            <a:r>
              <a:rPr lang="it-IT" dirty="0"/>
              <a:t>IDP + SP + User</a:t>
            </a:r>
          </a:p>
        </p:txBody>
      </p:sp>
      <p:sp>
        <p:nvSpPr>
          <p:cNvPr id="3" name="Segnaposto contenuto 2">
            <a:extLst>
              <a:ext uri="{FF2B5EF4-FFF2-40B4-BE49-F238E27FC236}">
                <a16:creationId xmlns:a16="http://schemas.microsoft.com/office/drawing/2014/main" id="{5E7325CD-1C9A-4687-B539-EDB1BF4D43B5}"/>
              </a:ext>
            </a:extLst>
          </p:cNvPr>
          <p:cNvSpPr>
            <a:spLocks noGrp="1"/>
          </p:cNvSpPr>
          <p:nvPr>
            <p:ph idx="1"/>
          </p:nvPr>
        </p:nvSpPr>
        <p:spPr/>
        <p:txBody>
          <a:bodyPr/>
          <a:lstStyle/>
          <a:p>
            <a:r>
              <a:rPr lang="it-IT" dirty="0"/>
              <a:t>IDP: Identity provider</a:t>
            </a:r>
          </a:p>
          <a:p>
            <a:r>
              <a:rPr lang="it-IT" dirty="0"/>
              <a:t>SP or RP: Service/Resource Provider </a:t>
            </a:r>
          </a:p>
        </p:txBody>
      </p:sp>
    </p:spTree>
    <p:extLst>
      <p:ext uri="{BB962C8B-B14F-4D97-AF65-F5344CB8AC3E}">
        <p14:creationId xmlns:p14="http://schemas.microsoft.com/office/powerpoint/2010/main" val="28456477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079D9-DDAD-4A70-9731-999E23A7B93C}"/>
              </a:ext>
            </a:extLst>
          </p:cNvPr>
          <p:cNvSpPr>
            <a:spLocks noGrp="1"/>
          </p:cNvSpPr>
          <p:nvPr>
            <p:ph type="title"/>
          </p:nvPr>
        </p:nvSpPr>
        <p:spPr/>
        <p:txBody>
          <a:bodyPr/>
          <a:lstStyle/>
          <a:p>
            <a:r>
              <a:rPr lang="it-IT" dirty="0"/>
              <a:t>SAML Workflow</a:t>
            </a:r>
          </a:p>
        </p:txBody>
      </p:sp>
      <p:pic>
        <p:nvPicPr>
          <p:cNvPr id="3074" name="Picture 2" descr="Image result for saml workflow">
            <a:extLst>
              <a:ext uri="{FF2B5EF4-FFF2-40B4-BE49-F238E27FC236}">
                <a16:creationId xmlns:a16="http://schemas.microsoft.com/office/drawing/2014/main" id="{CA9D1A31-1EEB-4879-AC11-B12BA8C3D11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659"/>
          <a:stretch/>
        </p:blipFill>
        <p:spPr bwMode="auto">
          <a:xfrm>
            <a:off x="338040" y="1988840"/>
            <a:ext cx="8467920" cy="402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480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4EAA30-F8E9-4E24-AE44-E4186F4F9AFA}"/>
              </a:ext>
            </a:extLst>
          </p:cNvPr>
          <p:cNvSpPr>
            <a:spLocks noGrp="1"/>
          </p:cNvSpPr>
          <p:nvPr>
            <p:ph type="title"/>
          </p:nvPr>
        </p:nvSpPr>
        <p:spPr/>
        <p:txBody>
          <a:bodyPr/>
          <a:lstStyle/>
          <a:p>
            <a:r>
              <a:rPr lang="it-IT" dirty="0" err="1"/>
              <a:t>OAuth</a:t>
            </a:r>
            <a:r>
              <a:rPr lang="it-IT" dirty="0"/>
              <a:t> workflow</a:t>
            </a:r>
          </a:p>
        </p:txBody>
      </p:sp>
      <p:pic>
        <p:nvPicPr>
          <p:cNvPr id="5" name="Picture 2" descr="oauth_example">
            <a:extLst>
              <a:ext uri="{FF2B5EF4-FFF2-40B4-BE49-F238E27FC236}">
                <a16:creationId xmlns:a16="http://schemas.microsoft.com/office/drawing/2014/main" id="{EB9D0E12-D098-4BE2-8CE9-ADC412DF80A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902" t="9970" r="12201" b="1965"/>
          <a:stretch/>
        </p:blipFill>
        <p:spPr bwMode="auto">
          <a:xfrm>
            <a:off x="1331640" y="1600199"/>
            <a:ext cx="611299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4091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D219C-B137-42E2-89BC-BAB090C13543}"/>
              </a:ext>
            </a:extLst>
          </p:cNvPr>
          <p:cNvSpPr>
            <a:spLocks noGrp="1"/>
          </p:cNvSpPr>
          <p:nvPr>
            <p:ph type="title"/>
          </p:nvPr>
        </p:nvSpPr>
        <p:spPr/>
        <p:txBody>
          <a:bodyPr/>
          <a:lstStyle/>
          <a:p>
            <a:r>
              <a:rPr lang="it-IT" dirty="0"/>
              <a:t>IDP + SP + Users II</a:t>
            </a:r>
          </a:p>
        </p:txBody>
      </p:sp>
      <p:sp>
        <p:nvSpPr>
          <p:cNvPr id="3" name="Segnaposto contenuto 2">
            <a:extLst>
              <a:ext uri="{FF2B5EF4-FFF2-40B4-BE49-F238E27FC236}">
                <a16:creationId xmlns:a16="http://schemas.microsoft.com/office/drawing/2014/main" id="{236279D7-76BE-4487-85ED-42CB20602F13}"/>
              </a:ext>
            </a:extLst>
          </p:cNvPr>
          <p:cNvSpPr>
            <a:spLocks noGrp="1"/>
          </p:cNvSpPr>
          <p:nvPr>
            <p:ph idx="1"/>
          </p:nvPr>
        </p:nvSpPr>
        <p:spPr/>
        <p:txBody>
          <a:bodyPr/>
          <a:lstStyle/>
          <a:p>
            <a:r>
              <a:rPr lang="it-IT" dirty="0"/>
              <a:t>A </a:t>
            </a:r>
            <a:r>
              <a:rPr lang="it-IT" dirty="0" err="1"/>
              <a:t>scheme</a:t>
            </a:r>
            <a:r>
              <a:rPr lang="it-IT" dirty="0"/>
              <a:t> </a:t>
            </a:r>
            <a:r>
              <a:rPr lang="it-IT" dirty="0" err="1"/>
              <a:t>typical</a:t>
            </a:r>
            <a:r>
              <a:rPr lang="it-IT" dirty="0"/>
              <a:t> of </a:t>
            </a:r>
            <a:r>
              <a:rPr lang="it-IT" dirty="0">
                <a:hlinkClick r:id="rId2"/>
              </a:rPr>
              <a:t>SAML, </a:t>
            </a:r>
            <a:r>
              <a:rPr lang="it-IT" dirty="0" err="1">
                <a:hlinkClick r:id="rId2"/>
              </a:rPr>
              <a:t>Oauth</a:t>
            </a:r>
            <a:r>
              <a:rPr lang="it-IT" dirty="0"/>
              <a:t>, </a:t>
            </a:r>
            <a:r>
              <a:rPr lang="it-IT" dirty="0" err="1"/>
              <a:t>Kerberos</a:t>
            </a:r>
            <a:r>
              <a:rPr lang="it-IT" dirty="0"/>
              <a:t> </a:t>
            </a:r>
          </a:p>
          <a:p>
            <a:pPr lvl="1"/>
            <a:r>
              <a:rPr lang="it-IT" dirty="0"/>
              <a:t>Benefits: </a:t>
            </a:r>
            <a:r>
              <a:rPr lang="it-IT" dirty="0" err="1"/>
              <a:t>SP’s</a:t>
            </a:r>
            <a:r>
              <a:rPr lang="it-IT" dirty="0"/>
              <a:t> do </a:t>
            </a:r>
            <a:r>
              <a:rPr lang="it-IT" dirty="0" err="1"/>
              <a:t>not</a:t>
            </a:r>
            <a:r>
              <a:rPr lang="it-IT" dirty="0"/>
              <a:t> handle </a:t>
            </a:r>
            <a:r>
              <a:rPr lang="it-IT" dirty="0" err="1"/>
              <a:t>credentials</a:t>
            </a:r>
            <a:r>
              <a:rPr lang="it-IT" dirty="0"/>
              <a:t> </a:t>
            </a:r>
            <a:r>
              <a:rPr lang="it-IT" dirty="0" err="1"/>
              <a:t>but</a:t>
            </a:r>
            <a:r>
              <a:rPr lang="it-IT" dirty="0"/>
              <a:t> </a:t>
            </a:r>
            <a:r>
              <a:rPr lang="it-IT" i="1" dirty="0" err="1"/>
              <a:t>authorization</a:t>
            </a:r>
            <a:r>
              <a:rPr lang="it-IT" i="1" dirty="0"/>
              <a:t> tokens</a:t>
            </a:r>
          </a:p>
          <a:p>
            <a:r>
              <a:rPr lang="it-IT" dirty="0" err="1"/>
              <a:t>Oauth</a:t>
            </a:r>
            <a:r>
              <a:rPr lang="it-IT" dirty="0"/>
              <a:t> 2.0: Google, Facebook, </a:t>
            </a:r>
            <a:r>
              <a:rPr lang="it-IT" dirty="0" err="1"/>
              <a:t>OpenID</a:t>
            </a:r>
            <a:endParaRPr lang="it-IT" dirty="0"/>
          </a:p>
          <a:p>
            <a:r>
              <a:rPr lang="it-IT" dirty="0"/>
              <a:t>SAML: National SPID, IDEM network</a:t>
            </a:r>
          </a:p>
          <a:p>
            <a:r>
              <a:rPr lang="it-IT" dirty="0"/>
              <a:t>Kerberos: common in the Microsoft </a:t>
            </a:r>
            <a:r>
              <a:rPr lang="it-IT" dirty="0" err="1"/>
              <a:t>ecosystem</a:t>
            </a:r>
            <a:endParaRPr lang="it-IT" dirty="0"/>
          </a:p>
          <a:p>
            <a:r>
              <a:rPr lang="it-IT" dirty="0" err="1"/>
              <a:t>IDPs</a:t>
            </a:r>
            <a:r>
              <a:rPr lang="it-IT" dirty="0"/>
              <a:t> </a:t>
            </a:r>
            <a:r>
              <a:rPr lang="it-IT" dirty="0" err="1"/>
              <a:t>become</a:t>
            </a:r>
            <a:r>
              <a:rPr lang="it-IT" dirty="0"/>
              <a:t> </a:t>
            </a:r>
            <a:r>
              <a:rPr lang="it-IT" dirty="0" err="1"/>
              <a:t>critical</a:t>
            </a:r>
            <a:r>
              <a:rPr lang="it-IT" dirty="0"/>
              <a:t> </a:t>
            </a:r>
            <a:r>
              <a:rPr lang="it-IT" b="1" dirty="0" err="1"/>
              <a:t>Unique</a:t>
            </a:r>
            <a:r>
              <a:rPr lang="it-IT" b="1" dirty="0"/>
              <a:t> Points of </a:t>
            </a:r>
            <a:r>
              <a:rPr lang="it-IT" b="1" dirty="0" err="1"/>
              <a:t>Failure</a:t>
            </a:r>
            <a:endParaRPr lang="it-IT" b="1" dirty="0"/>
          </a:p>
        </p:txBody>
      </p:sp>
    </p:spTree>
    <p:extLst>
      <p:ext uri="{BB962C8B-B14F-4D97-AF65-F5344CB8AC3E}">
        <p14:creationId xmlns:p14="http://schemas.microsoft.com/office/powerpoint/2010/main" val="143493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toptenreviews.com/rev/prod/large/54993-mylok-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148" y="3212976"/>
            <a:ext cx="3466356" cy="346635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title"/>
          </p:nvPr>
        </p:nvSpPr>
        <p:spPr/>
        <p:txBody>
          <a:bodyPr/>
          <a:lstStyle/>
          <a:p>
            <a:r>
              <a:rPr lang="it-IT" dirty="0"/>
              <a:t>USER SIDE STORAGE - 2</a:t>
            </a:r>
          </a:p>
        </p:txBody>
      </p:sp>
      <p:sp>
        <p:nvSpPr>
          <p:cNvPr id="3" name="Segnaposto contenuto 2"/>
          <p:cNvSpPr>
            <a:spLocks noGrp="1"/>
          </p:cNvSpPr>
          <p:nvPr>
            <p:ph idx="1"/>
          </p:nvPr>
        </p:nvSpPr>
        <p:spPr>
          <a:xfrm>
            <a:off x="457200" y="1600200"/>
            <a:ext cx="8075240" cy="4925144"/>
          </a:xfrm>
        </p:spPr>
        <p:txBody>
          <a:bodyPr>
            <a:normAutofit fontScale="92500" lnSpcReduction="10000"/>
          </a:bodyPr>
          <a:lstStyle/>
          <a:p>
            <a:r>
              <a:rPr lang="it-IT" dirty="0"/>
              <a:t>Digital Storage</a:t>
            </a:r>
          </a:p>
          <a:p>
            <a:pPr lvl="1"/>
            <a:r>
              <a:rPr lang="it-IT" dirty="0"/>
              <a:t>Local password </a:t>
            </a:r>
            <a:r>
              <a:rPr lang="it-IT" dirty="0" err="1"/>
              <a:t>managers</a:t>
            </a:r>
            <a:r>
              <a:rPr lang="it-IT" dirty="0"/>
              <a:t> (</a:t>
            </a:r>
            <a:r>
              <a:rPr lang="it-IT" dirty="0" err="1"/>
              <a:t>Lastpass</a:t>
            </a:r>
            <a:r>
              <a:rPr lang="it-IT" dirty="0"/>
              <a:t>, Norton, Local Browser </a:t>
            </a:r>
            <a:r>
              <a:rPr lang="it-IT" dirty="0" err="1"/>
              <a:t>storage</a:t>
            </a:r>
            <a:r>
              <a:rPr lang="it-IT" dirty="0"/>
              <a:t>…)</a:t>
            </a:r>
          </a:p>
          <a:p>
            <a:pPr lvl="2"/>
            <a:r>
              <a:rPr lang="it-IT" dirty="0"/>
              <a:t>Pro: can </a:t>
            </a:r>
            <a:r>
              <a:rPr lang="it-IT" dirty="0" err="1"/>
              <a:t>avoid</a:t>
            </a:r>
            <a:r>
              <a:rPr lang="it-IT" dirty="0"/>
              <a:t> </a:t>
            </a:r>
            <a:r>
              <a:rPr lang="it-IT" dirty="0" err="1"/>
              <a:t>manual</a:t>
            </a:r>
            <a:r>
              <a:rPr lang="it-IT" dirty="0"/>
              <a:t>/</a:t>
            </a:r>
            <a:r>
              <a:rPr lang="it-IT" dirty="0" err="1"/>
              <a:t>mental</a:t>
            </a:r>
            <a:r>
              <a:rPr lang="it-IT" dirty="0"/>
              <a:t> </a:t>
            </a:r>
            <a:r>
              <a:rPr lang="it-IT" dirty="0" err="1"/>
              <a:t>storage</a:t>
            </a:r>
            <a:r>
              <a:rPr lang="it-IT" dirty="0"/>
              <a:t>;</a:t>
            </a:r>
          </a:p>
          <a:p>
            <a:pPr lvl="2"/>
            <a:r>
              <a:rPr lang="it-IT" dirty="0" err="1"/>
              <a:t>Cons</a:t>
            </a:r>
            <a:r>
              <a:rPr lang="it-IT" dirty="0"/>
              <a:t>: </a:t>
            </a:r>
            <a:r>
              <a:rPr lang="it-IT" dirty="0" err="1"/>
              <a:t>keystore</a:t>
            </a:r>
            <a:r>
              <a:rPr lang="it-IT" dirty="0"/>
              <a:t> password can be </a:t>
            </a:r>
            <a:r>
              <a:rPr lang="it-IT" dirty="0" err="1"/>
              <a:t>stolen</a:t>
            </a:r>
            <a:r>
              <a:rPr lang="it-IT" dirty="0"/>
              <a:t>/</a:t>
            </a:r>
            <a:r>
              <a:rPr lang="it-IT" dirty="0" err="1"/>
              <a:t>bruteforced</a:t>
            </a:r>
            <a:endParaRPr lang="it-IT" dirty="0"/>
          </a:p>
          <a:p>
            <a:pPr marL="914400" lvl="2" indent="0">
              <a:buNone/>
            </a:pPr>
            <a:endParaRPr lang="it-IT" dirty="0"/>
          </a:p>
          <a:p>
            <a:pPr lvl="1"/>
            <a:r>
              <a:rPr lang="it-IT" dirty="0"/>
              <a:t>USB Password </a:t>
            </a:r>
            <a:r>
              <a:rPr lang="it-IT" dirty="0" err="1"/>
              <a:t>Managers</a:t>
            </a:r>
            <a:endParaRPr lang="it-IT" dirty="0"/>
          </a:p>
          <a:p>
            <a:pPr lvl="2"/>
            <a:r>
              <a:rPr lang="it-IT" dirty="0"/>
              <a:t>Pro: password are </a:t>
            </a:r>
            <a:r>
              <a:rPr lang="it-IT" dirty="0" err="1"/>
              <a:t>physically</a:t>
            </a:r>
            <a:r>
              <a:rPr lang="it-IT" dirty="0"/>
              <a:t> </a:t>
            </a:r>
            <a:r>
              <a:rPr lang="it-IT" dirty="0" err="1"/>
              <a:t>outsourced</a:t>
            </a:r>
            <a:endParaRPr lang="it-IT" dirty="0"/>
          </a:p>
          <a:p>
            <a:pPr lvl="2"/>
            <a:r>
              <a:rPr lang="it-IT" dirty="0"/>
              <a:t>New U2F </a:t>
            </a:r>
            <a:r>
              <a:rPr lang="it-IT" dirty="0" err="1"/>
              <a:t>devices</a:t>
            </a:r>
            <a:r>
              <a:rPr lang="it-IT" dirty="0"/>
              <a:t> open new </a:t>
            </a:r>
            <a:r>
              <a:rPr lang="it-IT" dirty="0" err="1"/>
              <a:t>possibilities</a:t>
            </a:r>
            <a:endParaRPr lang="it-IT" dirty="0"/>
          </a:p>
          <a:p>
            <a:pPr lvl="2"/>
            <a:endParaRPr lang="it-IT" dirty="0"/>
          </a:p>
          <a:p>
            <a:pPr lvl="1"/>
            <a:endParaRPr lang="it-IT" dirty="0"/>
          </a:p>
          <a:p>
            <a:pPr lvl="1"/>
            <a:r>
              <a:rPr lang="it-IT" b="1" dirty="0">
                <a:solidFill>
                  <a:schemeClr val="tx2">
                    <a:lumMod val="75000"/>
                  </a:schemeClr>
                </a:solidFill>
              </a:rPr>
              <a:t>Browser and OS </a:t>
            </a:r>
            <a:r>
              <a:rPr lang="it-IT" b="1" dirty="0" err="1">
                <a:solidFill>
                  <a:schemeClr val="tx2">
                    <a:lumMod val="75000"/>
                  </a:schemeClr>
                </a:solidFill>
              </a:rPr>
              <a:t>storages</a:t>
            </a:r>
            <a:r>
              <a:rPr lang="it-IT" b="1" dirty="0">
                <a:solidFill>
                  <a:schemeClr val="tx2">
                    <a:lumMod val="75000"/>
                  </a:schemeClr>
                </a:solidFill>
              </a:rPr>
              <a:t>.. </a:t>
            </a:r>
            <a:r>
              <a:rPr lang="it-IT" b="1" dirty="0" err="1">
                <a:solidFill>
                  <a:schemeClr val="tx2">
                    <a:lumMod val="75000"/>
                  </a:schemeClr>
                </a:solidFill>
              </a:rPr>
              <a:t>Poor</a:t>
            </a:r>
            <a:r>
              <a:rPr lang="it-IT" b="1" dirty="0">
                <a:solidFill>
                  <a:schemeClr val="tx2">
                    <a:lumMod val="75000"/>
                  </a:schemeClr>
                </a:solidFill>
              </a:rPr>
              <a:t>.</a:t>
            </a:r>
          </a:p>
          <a:p>
            <a:endParaRPr lang="it-IT" dirty="0"/>
          </a:p>
          <a:p>
            <a:endParaRPr lang="it-IT" dirty="0"/>
          </a:p>
          <a:p>
            <a:pPr lvl="1"/>
            <a:endParaRPr lang="it-IT" dirty="0"/>
          </a:p>
        </p:txBody>
      </p:sp>
      <p:pic>
        <p:nvPicPr>
          <p:cNvPr id="1027" name="Picture 3" descr="C:\Users\AgelinBee\Dropbox\Screenshot\Screenshot 2014-11-11 17.38.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77072"/>
            <a:ext cx="8416925" cy="243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99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Input Stage</a:t>
            </a:r>
          </a:p>
        </p:txBody>
      </p:sp>
      <p:sp>
        <p:nvSpPr>
          <p:cNvPr id="3" name="Segnaposto contenuto 2"/>
          <p:cNvSpPr>
            <a:spLocks noGrp="1"/>
          </p:cNvSpPr>
          <p:nvPr>
            <p:ph idx="1"/>
          </p:nvPr>
        </p:nvSpPr>
        <p:spPr>
          <a:xfrm>
            <a:off x="457200" y="1240160"/>
            <a:ext cx="8229600" cy="2044824"/>
          </a:xfrm>
        </p:spPr>
        <p:txBody>
          <a:bodyPr>
            <a:normAutofit fontScale="85000" lnSpcReduction="20000"/>
          </a:bodyPr>
          <a:lstStyle/>
          <a:p>
            <a:r>
              <a:rPr lang="it-IT" dirty="0" err="1"/>
              <a:t>Keyloggers</a:t>
            </a:r>
            <a:r>
              <a:rPr lang="it-IT" dirty="0"/>
              <a:t>: HW &amp; SW</a:t>
            </a:r>
          </a:p>
          <a:p>
            <a:pPr lvl="1"/>
            <a:r>
              <a:rPr lang="it-IT" dirty="0"/>
              <a:t>Anti-</a:t>
            </a:r>
            <a:r>
              <a:rPr lang="it-IT" dirty="0" err="1"/>
              <a:t>keylogger</a:t>
            </a:r>
            <a:r>
              <a:rPr lang="it-IT" dirty="0"/>
              <a:t> can mitigate the </a:t>
            </a:r>
            <a:r>
              <a:rPr lang="it-IT" dirty="0" err="1"/>
              <a:t>issue</a:t>
            </a:r>
            <a:endParaRPr lang="it-IT" dirty="0"/>
          </a:p>
          <a:p>
            <a:pPr lvl="1"/>
            <a:r>
              <a:rPr lang="it-IT" dirty="0">
                <a:hlinkClick r:id="rId3"/>
              </a:rPr>
              <a:t>http://www.keylogger.org/</a:t>
            </a:r>
            <a:r>
              <a:rPr lang="it-IT" dirty="0"/>
              <a:t>, es. </a:t>
            </a:r>
            <a:r>
              <a:rPr lang="it-IT" dirty="0" err="1"/>
              <a:t>Relytec</a:t>
            </a:r>
            <a:endParaRPr lang="it-IT" dirty="0"/>
          </a:p>
          <a:p>
            <a:r>
              <a:rPr lang="it-IT" dirty="0" err="1"/>
              <a:t>Snooping</a:t>
            </a:r>
            <a:r>
              <a:rPr lang="it-IT" dirty="0"/>
              <a:t> – Direct and </a:t>
            </a:r>
            <a:r>
              <a:rPr lang="it-IT" dirty="0" err="1"/>
              <a:t>indirect</a:t>
            </a:r>
            <a:endParaRPr lang="it-IT" dirty="0"/>
          </a:p>
          <a:p>
            <a:pPr lvl="1"/>
            <a:r>
              <a:rPr lang="it-IT" dirty="0" err="1"/>
              <a:t>Beware</a:t>
            </a:r>
            <a:r>
              <a:rPr lang="it-IT" dirty="0"/>
              <a:t> of </a:t>
            </a:r>
            <a:r>
              <a:rPr lang="it-IT" dirty="0" err="1"/>
              <a:t>who’s</a:t>
            </a:r>
            <a:r>
              <a:rPr lang="it-IT" dirty="0"/>
              <a:t> </a:t>
            </a:r>
            <a:r>
              <a:rPr lang="it-IT" dirty="0" err="1"/>
              <a:t>around</a:t>
            </a:r>
            <a:r>
              <a:rPr lang="it-IT" dirty="0"/>
              <a:t> </a:t>
            </a:r>
            <a:r>
              <a:rPr lang="it-IT" dirty="0" err="1"/>
              <a:t>you</a:t>
            </a:r>
            <a:endParaRPr lang="it-IT" dirty="0"/>
          </a:p>
          <a:p>
            <a:pPr lvl="1"/>
            <a:endParaRPr lang="it-IT" dirty="0"/>
          </a:p>
          <a:p>
            <a:pPr lvl="1"/>
            <a:endParaRPr lang="it-IT" dirty="0"/>
          </a:p>
          <a:p>
            <a:pPr lvl="1"/>
            <a:endParaRPr lang="it-IT" dirty="0"/>
          </a:p>
          <a:p>
            <a:pPr lvl="1"/>
            <a:endParaRPr lang="it-IT" dirty="0"/>
          </a:p>
          <a:p>
            <a:endParaRPr lang="it-IT" dirty="0"/>
          </a:p>
        </p:txBody>
      </p:sp>
      <p:pic>
        <p:nvPicPr>
          <p:cNvPr id="1026" name="Picture 2" descr="Windows hoo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476328"/>
            <a:ext cx="571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keelog.com/images/kusb_inst1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4309069"/>
            <a:ext cx="261937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878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TRANSMISSION STAGE</a:t>
            </a:r>
          </a:p>
        </p:txBody>
      </p:sp>
      <p:sp>
        <p:nvSpPr>
          <p:cNvPr id="3" name="Segnaposto contenuto 2"/>
          <p:cNvSpPr>
            <a:spLocks noGrp="1"/>
          </p:cNvSpPr>
          <p:nvPr>
            <p:ph idx="1"/>
          </p:nvPr>
        </p:nvSpPr>
        <p:spPr/>
        <p:txBody>
          <a:bodyPr>
            <a:normAutofit fontScale="92500" lnSpcReduction="20000"/>
          </a:bodyPr>
          <a:lstStyle/>
          <a:p>
            <a:pPr marL="274320" lvl="1" indent="0">
              <a:buNone/>
            </a:pPr>
            <a:endParaRPr lang="it-IT" dirty="0"/>
          </a:p>
          <a:p>
            <a:r>
              <a:rPr lang="it-IT" dirty="0" err="1"/>
              <a:t>Covering</a:t>
            </a:r>
            <a:r>
              <a:rPr lang="it-IT" dirty="0"/>
              <a:t> </a:t>
            </a:r>
            <a:r>
              <a:rPr lang="it-IT" dirty="0" err="1"/>
              <a:t>authentication</a:t>
            </a:r>
            <a:r>
              <a:rPr lang="it-IT" dirty="0"/>
              <a:t> with TLS/SSL: </a:t>
            </a:r>
          </a:p>
          <a:p>
            <a:pPr lvl="1"/>
            <a:r>
              <a:rPr lang="it-IT" dirty="0" err="1"/>
              <a:t>Recall</a:t>
            </a:r>
            <a:r>
              <a:rPr lang="it-IT" dirty="0"/>
              <a:t> </a:t>
            </a:r>
            <a:r>
              <a:rPr lang="it-IT" dirty="0" err="1"/>
              <a:t>that</a:t>
            </a:r>
            <a:r>
              <a:rPr lang="it-IT" dirty="0"/>
              <a:t> SSLSTRIP </a:t>
            </a:r>
            <a:r>
              <a:rPr lang="it-IT" dirty="0" err="1"/>
              <a:t>is</a:t>
            </a:r>
            <a:r>
              <a:rPr lang="it-IT" dirty="0"/>
              <a:t> </a:t>
            </a:r>
            <a:r>
              <a:rPr lang="it-IT" dirty="0" err="1"/>
              <a:t>still</a:t>
            </a:r>
            <a:r>
              <a:rPr lang="it-IT" dirty="0"/>
              <a:t> </a:t>
            </a:r>
            <a:r>
              <a:rPr lang="it-IT" dirty="0" err="1"/>
              <a:t>possible</a:t>
            </a:r>
            <a:endParaRPr lang="it-IT" dirty="0"/>
          </a:p>
          <a:p>
            <a:pPr marL="274320" lvl="1" indent="0">
              <a:buNone/>
            </a:pPr>
            <a:endParaRPr lang="it-IT" dirty="0"/>
          </a:p>
          <a:p>
            <a:r>
              <a:rPr lang="it-IT" dirty="0" err="1"/>
              <a:t>Better</a:t>
            </a:r>
            <a:r>
              <a:rPr lang="it-IT" dirty="0"/>
              <a:t> </a:t>
            </a:r>
            <a:r>
              <a:rPr lang="it-IT" dirty="0" err="1"/>
              <a:t>using</a:t>
            </a:r>
            <a:r>
              <a:rPr lang="it-IT" dirty="0"/>
              <a:t> Challenge </a:t>
            </a:r>
            <a:r>
              <a:rPr lang="it-IT" dirty="0" err="1"/>
              <a:t>based</a:t>
            </a:r>
            <a:r>
              <a:rPr lang="it-IT" dirty="0"/>
              <a:t> </a:t>
            </a:r>
            <a:r>
              <a:rPr lang="it-IT" dirty="0" err="1"/>
              <a:t>protocols</a:t>
            </a:r>
            <a:r>
              <a:rPr lang="it-IT" dirty="0"/>
              <a:t>:</a:t>
            </a:r>
          </a:p>
          <a:p>
            <a:pPr lvl="1"/>
            <a:r>
              <a:rPr lang="it-IT" dirty="0"/>
              <a:t>Challenge </a:t>
            </a:r>
            <a:r>
              <a:rPr lang="it-IT" dirty="0" err="1"/>
              <a:t>based</a:t>
            </a:r>
            <a:r>
              <a:rPr lang="it-IT" dirty="0"/>
              <a:t>: HTTP </a:t>
            </a:r>
            <a:r>
              <a:rPr lang="it-IT" dirty="0" err="1"/>
              <a:t>digest</a:t>
            </a:r>
            <a:r>
              <a:rPr lang="it-IT" dirty="0"/>
              <a:t>, CHAP, MS-CHAPv2, </a:t>
            </a:r>
            <a:r>
              <a:rPr lang="it-IT" b="1" dirty="0"/>
              <a:t>EAP-SRP</a:t>
            </a:r>
          </a:p>
          <a:p>
            <a:endParaRPr lang="it-IT" b="1" dirty="0">
              <a:solidFill>
                <a:schemeClr val="tx2">
                  <a:lumMod val="75000"/>
                </a:schemeClr>
              </a:solidFill>
            </a:endParaRPr>
          </a:p>
          <a:p>
            <a:r>
              <a:rPr lang="it-IT" b="1" dirty="0">
                <a:solidFill>
                  <a:schemeClr val="tx2">
                    <a:lumMod val="75000"/>
                  </a:schemeClr>
                </a:solidFill>
              </a:rPr>
              <a:t>And </a:t>
            </a:r>
            <a:r>
              <a:rPr lang="it-IT" b="1" dirty="0" err="1">
                <a:solidFill>
                  <a:schemeClr val="tx2">
                    <a:lumMod val="75000"/>
                  </a:schemeClr>
                </a:solidFill>
              </a:rPr>
              <a:t>even</a:t>
            </a:r>
            <a:r>
              <a:rPr lang="it-IT" b="1" dirty="0">
                <a:solidFill>
                  <a:schemeClr val="tx2">
                    <a:lumMod val="75000"/>
                  </a:schemeClr>
                </a:solidFill>
              </a:rPr>
              <a:t> </a:t>
            </a:r>
            <a:r>
              <a:rPr lang="it-IT" b="1" dirty="0" err="1">
                <a:solidFill>
                  <a:schemeClr val="tx2">
                    <a:lumMod val="75000"/>
                  </a:schemeClr>
                </a:solidFill>
              </a:rPr>
              <a:t>better</a:t>
            </a:r>
            <a:r>
              <a:rPr lang="it-IT" b="1" dirty="0">
                <a:solidFill>
                  <a:schemeClr val="tx2">
                    <a:lumMod val="75000"/>
                  </a:schemeClr>
                </a:solidFill>
              </a:rPr>
              <a:t>: combine </a:t>
            </a:r>
            <a:r>
              <a:rPr lang="it-IT" b="1" dirty="0" err="1">
                <a:solidFill>
                  <a:schemeClr val="tx2">
                    <a:lumMod val="75000"/>
                  </a:schemeClr>
                </a:solidFill>
              </a:rPr>
              <a:t>TLS+Challenge</a:t>
            </a:r>
            <a:r>
              <a:rPr lang="it-IT" b="1" dirty="0">
                <a:solidFill>
                  <a:schemeClr val="tx2">
                    <a:lumMod val="75000"/>
                  </a:schemeClr>
                </a:solidFill>
              </a:rPr>
              <a:t>, </a:t>
            </a:r>
            <a:r>
              <a:rPr lang="it-IT" b="1" dirty="0" err="1">
                <a:solidFill>
                  <a:schemeClr val="tx2">
                    <a:lumMod val="75000"/>
                  </a:schemeClr>
                </a:solidFill>
              </a:rPr>
              <a:t>as</a:t>
            </a:r>
            <a:r>
              <a:rPr lang="it-IT" b="1" dirty="0">
                <a:solidFill>
                  <a:schemeClr val="tx2">
                    <a:lumMod val="75000"/>
                  </a:schemeClr>
                </a:solidFill>
              </a:rPr>
              <a:t> in PEAP, etc..</a:t>
            </a:r>
          </a:p>
        </p:txBody>
      </p:sp>
      <p:grpSp>
        <p:nvGrpSpPr>
          <p:cNvPr id="4" name="Gruppo 3"/>
          <p:cNvGrpSpPr/>
          <p:nvPr/>
        </p:nvGrpSpPr>
        <p:grpSpPr>
          <a:xfrm>
            <a:off x="1274243" y="3573016"/>
            <a:ext cx="6381750" cy="2267396"/>
            <a:chOff x="4067944" y="332656"/>
            <a:chExt cx="6381750" cy="2267396"/>
          </a:xfrm>
        </p:grpSpPr>
        <p:pic>
          <p:nvPicPr>
            <p:cNvPr id="3074" name="Picture 2" descr="http://netfinitytech.files.wordpress.com/2011/06/paypal-sslstrip.jpg"/>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4067944" y="332656"/>
              <a:ext cx="63817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gelinBee\Dropbox\Screenshot\Screenshot 2014-11-11 18.06.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272" y="1953691"/>
              <a:ext cx="5386328" cy="6463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9877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5282</Words>
  <Application>Microsoft Office PowerPoint</Application>
  <PresentationFormat>On-screen Show (4:3)</PresentationFormat>
  <Paragraphs>597</Paragraphs>
  <Slides>66</Slides>
  <Notes>50</Notes>
  <HiddenSlides>3</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6" baseType="lpstr">
      <vt:lpstr>Arial</vt:lpstr>
      <vt:lpstr>Arial Unicode MS</vt:lpstr>
      <vt:lpstr>Calibri</vt:lpstr>
      <vt:lpstr>Comic Sans MS</vt:lpstr>
      <vt:lpstr>Courier New</vt:lpstr>
      <vt:lpstr>Times New Roman</vt:lpstr>
      <vt:lpstr>Wingdings 2</vt:lpstr>
      <vt:lpstr>ZapfDingbats</vt:lpstr>
      <vt:lpstr>Tema di Office</vt:lpstr>
      <vt:lpstr>Clip</vt:lpstr>
      <vt:lpstr>Identity management  &amp; Password – based authentication</vt:lpstr>
      <vt:lpstr>Password Management workflow</vt:lpstr>
      <vt:lpstr>Password-based authentication</vt:lpstr>
      <vt:lpstr>Password-based authentication - II</vt:lpstr>
      <vt:lpstr>Password workflow</vt:lpstr>
      <vt:lpstr>User SIDE storage</vt:lpstr>
      <vt:lpstr>USER SIDE STORAGE - 2</vt:lpstr>
      <vt:lpstr>Input Stage</vt:lpstr>
      <vt:lpstr>TRANSMISSION STAGE</vt:lpstr>
      <vt:lpstr>Other stealing channels</vt:lpstr>
      <vt:lpstr>Mitigations:  Multi-Factor AUTH</vt:lpstr>
      <vt:lpstr>Password choice</vt:lpstr>
      <vt:lpstr>Password Storage</vt:lpstr>
      <vt:lpstr>Password crackers</vt:lpstr>
      <vt:lpstr>Rainbow Table ATTACKS</vt:lpstr>
      <vt:lpstr>Rainbow tables - countermeasure</vt:lpstr>
      <vt:lpstr>Programming Practice</vt:lpstr>
      <vt:lpstr>BAD HABITS Examples</vt:lpstr>
      <vt:lpstr>Password storage DESIGN</vt:lpstr>
      <vt:lpstr>A long long road ahead…</vt:lpstr>
      <vt:lpstr>Is my password online?</vt:lpstr>
      <vt:lpstr>Thermal snooping &amp; C.</vt:lpstr>
      <vt:lpstr>Authentication</vt:lpstr>
      <vt:lpstr>Authentication Protocols</vt:lpstr>
      <vt:lpstr> HTTP Basic access authentication </vt:lpstr>
      <vt:lpstr> Basic access authentication </vt:lpstr>
      <vt:lpstr>  Advantages  </vt:lpstr>
      <vt:lpstr>Disadvantages</vt:lpstr>
      <vt:lpstr>Example</vt:lpstr>
      <vt:lpstr>Example</vt:lpstr>
      <vt:lpstr>Example</vt:lpstr>
      <vt:lpstr>Autenticazione tipo CHAP</vt:lpstr>
      <vt:lpstr>Autenticazione tipo CHAP</vt:lpstr>
      <vt:lpstr> HTTP Digest access authentication </vt:lpstr>
      <vt:lpstr>RFC 2069</vt:lpstr>
      <vt:lpstr>RFC 2617</vt:lpstr>
      <vt:lpstr>MD5 &amp; Digest authentication</vt:lpstr>
      <vt:lpstr>  Advantages </vt:lpstr>
      <vt:lpstr>Disadvantages</vt:lpstr>
      <vt:lpstr>Example</vt:lpstr>
      <vt:lpstr>Example</vt:lpstr>
      <vt:lpstr>Example</vt:lpstr>
      <vt:lpstr>Example</vt:lpstr>
      <vt:lpstr>Example</vt:lpstr>
      <vt:lpstr>Stanford Secure Remote Password protocol</vt:lpstr>
      <vt:lpstr>Stanford Secure Remote Password protocol</vt:lpstr>
      <vt:lpstr>Stanford Secure Remote Password protocol</vt:lpstr>
      <vt:lpstr>PowerPoint Presentation</vt:lpstr>
      <vt:lpstr>PowerPoint Presentation</vt:lpstr>
      <vt:lpstr>PowerPoint Presentation</vt:lpstr>
      <vt:lpstr>STEALING PASSWORD FILE WITH SRP ALLOW AN EXPENSIVE DICTIONARY ATTACK</vt:lpstr>
      <vt:lpstr>What is missing from SRP to operate via the Web?</vt:lpstr>
      <vt:lpstr> MS-CHAP v2 protocol </vt:lpstr>
      <vt:lpstr> MS-CHAP v2 protocol </vt:lpstr>
      <vt:lpstr>PowerPoint Presentation</vt:lpstr>
      <vt:lpstr>MS-CHAPv2 - II</vt:lpstr>
      <vt:lpstr>MPPE Key derivation</vt:lpstr>
      <vt:lpstr>Weaknesses</vt:lpstr>
      <vt:lpstr> Weaknesses </vt:lpstr>
      <vt:lpstr>AAA</vt:lpstr>
      <vt:lpstr>AAA: Authentication, Authorization, Accounting</vt:lpstr>
      <vt:lpstr>Key Distribution Scenario</vt:lpstr>
      <vt:lpstr>IDP + SP + User</vt:lpstr>
      <vt:lpstr>SAML Workflow</vt:lpstr>
      <vt:lpstr>OAuth workflow</vt:lpstr>
      <vt:lpstr>IDP + SP + Users II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Identity management  &amp; Password – based authentication</dc:title>
  <dc:creator>Giovambattista Ianni</dc:creator>
  <cp:lastModifiedBy>Giovambattista Ianni</cp:lastModifiedBy>
  <cp:revision>6</cp:revision>
  <dcterms:created xsi:type="dcterms:W3CDTF">2020-12-14T10:37:56Z</dcterms:created>
  <dcterms:modified xsi:type="dcterms:W3CDTF">2020-12-22T08:46:33Z</dcterms:modified>
</cp:coreProperties>
</file>