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2" r:id="rId1"/>
  </p:sldMasterIdLst>
  <p:notesMasterIdLst>
    <p:notesMasterId r:id="rId50"/>
  </p:notesMasterIdLst>
  <p:sldIdLst>
    <p:sldId id="312" r:id="rId2"/>
    <p:sldId id="322" r:id="rId3"/>
    <p:sldId id="257" r:id="rId4"/>
    <p:sldId id="275" r:id="rId5"/>
    <p:sldId id="277" r:id="rId6"/>
    <p:sldId id="276" r:id="rId7"/>
    <p:sldId id="279" r:id="rId8"/>
    <p:sldId id="278" r:id="rId9"/>
    <p:sldId id="321" r:id="rId10"/>
    <p:sldId id="319" r:id="rId11"/>
    <p:sldId id="320" r:id="rId12"/>
    <p:sldId id="313" r:id="rId13"/>
    <p:sldId id="280" r:id="rId14"/>
    <p:sldId id="281"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15" r:id="rId37"/>
    <p:sldId id="304" r:id="rId38"/>
    <p:sldId id="317" r:id="rId39"/>
    <p:sldId id="305" r:id="rId40"/>
    <p:sldId id="306" r:id="rId41"/>
    <p:sldId id="307" r:id="rId42"/>
    <p:sldId id="308" r:id="rId43"/>
    <p:sldId id="309" r:id="rId44"/>
    <p:sldId id="314" r:id="rId45"/>
    <p:sldId id="316" r:id="rId46"/>
    <p:sldId id="310" r:id="rId47"/>
    <p:sldId id="311" r:id="rId48"/>
    <p:sldId id="318" r:id="rId49"/>
  </p:sldIdLst>
  <p:sldSz cx="12192000" cy="6858000"/>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81539" autoAdjust="0"/>
  </p:normalViewPr>
  <p:slideViewPr>
    <p:cSldViewPr>
      <p:cViewPr varScale="1">
        <p:scale>
          <a:sx n="102" d="100"/>
          <a:sy n="102" d="100"/>
        </p:scale>
        <p:origin x="2938" y="67"/>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291"/>
    </p:cViewPr>
  </p:sorterViewPr>
  <p:notesViewPr>
    <p:cSldViewPr>
      <p:cViewPr>
        <p:scale>
          <a:sx n="100" d="100"/>
          <a:sy n="100" d="100"/>
        </p:scale>
        <p:origin x="-1592" y="-9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1489584-DE3B-4445-BB16-76E30219FB6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1" name="Rectangle 3">
            <a:extLst>
              <a:ext uri="{FF2B5EF4-FFF2-40B4-BE49-F238E27FC236}">
                <a16:creationId xmlns:a16="http://schemas.microsoft.com/office/drawing/2014/main" id="{E58A0193-F44D-4769-AC48-D9B1DFCC640C}"/>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6148" name="Rectangle 4">
            <a:extLst>
              <a:ext uri="{FF2B5EF4-FFF2-40B4-BE49-F238E27FC236}">
                <a16:creationId xmlns:a16="http://schemas.microsoft.com/office/drawing/2014/main" id="{44B24EAD-7FF6-4CAE-9E80-59368AF6D2DD}"/>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a:extLst>
              <a:ext uri="{FF2B5EF4-FFF2-40B4-BE49-F238E27FC236}">
                <a16:creationId xmlns:a16="http://schemas.microsoft.com/office/drawing/2014/main" id="{03A67273-91E3-40FE-AD33-F49C87A60730}"/>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a:extLst>
              <a:ext uri="{FF2B5EF4-FFF2-40B4-BE49-F238E27FC236}">
                <a16:creationId xmlns:a16="http://schemas.microsoft.com/office/drawing/2014/main" id="{589FF791-3946-4280-B141-5DFC0BF9534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5" name="Rectangle 7">
            <a:extLst>
              <a:ext uri="{FF2B5EF4-FFF2-40B4-BE49-F238E27FC236}">
                <a16:creationId xmlns:a16="http://schemas.microsoft.com/office/drawing/2014/main" id="{22F97D28-375E-447D-BEF3-AEC57D37344C}"/>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70EAD71-363C-4CD5-9A3A-6EA8E287F898}" type="slidenum">
              <a:rPr lang="en-AU" altLang="it-IT"/>
              <a:pPr>
                <a:defRPr/>
              </a:pPr>
              <a:t>‹#›</a:t>
            </a:fld>
            <a:endParaRPr lang="en-AU"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986C7B31-73C9-45E2-8C94-D808BA7345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8F1A936-8EB6-4D03-B6FD-3624FBE512E7}" type="slidenum">
              <a:rPr lang="en-AU" altLang="it-IT" smtClean="0"/>
              <a:pPr>
                <a:spcBef>
                  <a:spcPct val="0"/>
                </a:spcBef>
              </a:pPr>
              <a:t>1</a:t>
            </a:fld>
            <a:endParaRPr lang="en-AU" altLang="it-IT"/>
          </a:p>
        </p:txBody>
      </p:sp>
      <p:sp>
        <p:nvSpPr>
          <p:cNvPr id="8195" name="Rectangle 2">
            <a:extLst>
              <a:ext uri="{FF2B5EF4-FFF2-40B4-BE49-F238E27FC236}">
                <a16:creationId xmlns:a16="http://schemas.microsoft.com/office/drawing/2014/main" id="{FC867B79-0AC2-4E37-8371-86449F732EC6}"/>
              </a:ext>
            </a:extLst>
          </p:cNvPr>
          <p:cNvSpPr>
            <a:spLocks noGrp="1" noRot="1" noChangeAspect="1" noChangeArrowheads="1" noTextEdit="1"/>
          </p:cNvSpPr>
          <p:nvPr>
            <p:ph type="sldImg"/>
          </p:nvPr>
        </p:nvSpPr>
        <p:spPr>
          <a:solidFill>
            <a:srgbClr val="FFFFFF"/>
          </a:solidFill>
          <a:ln/>
        </p:spPr>
      </p:sp>
      <p:sp>
        <p:nvSpPr>
          <p:cNvPr id="8196" name="Rectangle 3">
            <a:extLst>
              <a:ext uri="{FF2B5EF4-FFF2-40B4-BE49-F238E27FC236}">
                <a16:creationId xmlns:a16="http://schemas.microsoft.com/office/drawing/2014/main" id="{731BD58D-DA59-4913-92B3-BB60A79044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Lecture slides by Lawrie Brown for “Cryptography and Network Security”, 5/e, by William Stallings, Chapter 2 – “</a:t>
            </a:r>
            <a:r>
              <a:rPr lang="en-AU" altLang="it-IT">
                <a:latin typeface="Arial" panose="020B0604020202020204" pitchFamily="34" charset="0"/>
              </a:rPr>
              <a:t>Classical Encryption Techniques</a:t>
            </a:r>
            <a:r>
              <a:rPr lang="en-US" altLang="it-IT">
                <a:latin typeface="Arial" panose="020B0604020202020204" pitchFamily="34" charset="0"/>
              </a:rPr>
              <a:t>”.</a:t>
            </a:r>
            <a:endParaRPr lang="en-AU" altLang="it-IT">
              <a:latin typeface="Arial" panose="020B0604020202020204" pitchFamily="34" charset="0"/>
            </a:endParaRPr>
          </a:p>
          <a:p>
            <a:pPr eaLnBrk="1" hangingPunct="1"/>
            <a:endParaRPr lang="en-US" altLang="it-IT">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3C04FA82-68D4-4EA0-B028-B421E2036B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84059A0-2DBD-4294-B21D-3326412BE2FE}" type="slidenum">
              <a:rPr lang="en-AU" altLang="it-IT" smtClean="0"/>
              <a:pPr>
                <a:spcBef>
                  <a:spcPct val="0"/>
                </a:spcBef>
              </a:pPr>
              <a:t>12</a:t>
            </a:fld>
            <a:endParaRPr lang="en-AU" altLang="it-IT"/>
          </a:p>
        </p:txBody>
      </p:sp>
      <p:sp>
        <p:nvSpPr>
          <p:cNvPr id="28675" name="Rectangle 1026">
            <a:extLst>
              <a:ext uri="{FF2B5EF4-FFF2-40B4-BE49-F238E27FC236}">
                <a16:creationId xmlns:a16="http://schemas.microsoft.com/office/drawing/2014/main" id="{690DA49B-9589-4F8D-B4EA-1F088B14782D}"/>
              </a:ext>
            </a:extLst>
          </p:cNvPr>
          <p:cNvSpPr>
            <a:spLocks noGrp="1" noRot="1" noChangeAspect="1" noChangeArrowheads="1" noTextEdit="1"/>
          </p:cNvSpPr>
          <p:nvPr>
            <p:ph type="sldImg"/>
          </p:nvPr>
        </p:nvSpPr>
        <p:spPr>
          <a:ln/>
        </p:spPr>
      </p:sp>
      <p:sp>
        <p:nvSpPr>
          <p:cNvPr id="28676" name="Rectangle 1027">
            <a:extLst>
              <a:ext uri="{FF2B5EF4-FFF2-40B4-BE49-F238E27FC236}">
                <a16:creationId xmlns:a16="http://schemas.microsoft.com/office/drawing/2014/main" id="{D0DBAAAE-8833-4A4F-9D64-D28C13A87C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Typically objective is to recover the key in use rather then simply to recover the plaintext of a single ciphertext. There are two general approaches:</a:t>
            </a:r>
          </a:p>
          <a:p>
            <a:pPr eaLnBrk="1" hangingPunct="1">
              <a:buFontTx/>
              <a:buChar char="•"/>
            </a:pPr>
            <a:r>
              <a:rPr lang="en-US" altLang="it-IT">
                <a:latin typeface="Arial" panose="020B0604020202020204" pitchFamily="34" charset="0"/>
                <a:cs typeface="Arial" panose="020B0604020202020204" pitchFamily="34" charset="0"/>
              </a:rPr>
              <a:t> </a:t>
            </a:r>
            <a:r>
              <a:rPr lang="en-US" altLang="it-IT" b="1">
                <a:latin typeface="Arial" panose="020B0604020202020204" pitchFamily="34" charset="0"/>
                <a:cs typeface="Arial" panose="020B0604020202020204" pitchFamily="34" charset="0"/>
              </a:rPr>
              <a:t>Cryptanalysis: </a:t>
            </a:r>
            <a:r>
              <a:rPr lang="en-US" altLang="it-IT">
                <a:latin typeface="Arial" panose="020B0604020202020204" pitchFamily="34" charset="0"/>
                <a:cs typeface="Arial" panose="020B0604020202020204" pitchFamily="34" charset="0"/>
              </a:rPr>
              <a:t>relies on the nature of the algorithm plus perhaps some knowledge of the general characteristics of the plaintext or even some sample plaintext- ciphertext pairs. This type of attack exploits the characteristics of the algorithm to attempt to deduce a specific plaintext or to deduce the key being used.</a:t>
            </a:r>
          </a:p>
          <a:p>
            <a:pPr eaLnBrk="1" hangingPunct="1">
              <a:buFontTx/>
              <a:buChar char="•"/>
            </a:pPr>
            <a:r>
              <a:rPr lang="en-US" altLang="it-IT">
                <a:latin typeface="Arial" panose="020B0604020202020204" pitchFamily="34" charset="0"/>
                <a:cs typeface="Arial" panose="020B0604020202020204" pitchFamily="34" charset="0"/>
              </a:rPr>
              <a:t> </a:t>
            </a:r>
            <a:r>
              <a:rPr lang="en-US" altLang="it-IT" b="1">
                <a:latin typeface="Arial" panose="020B0604020202020204" pitchFamily="34" charset="0"/>
                <a:cs typeface="Arial" panose="020B0604020202020204" pitchFamily="34" charset="0"/>
              </a:rPr>
              <a:t>Brute-force attacks </a:t>
            </a:r>
            <a:r>
              <a:rPr lang="en-US" altLang="it-IT">
                <a:latin typeface="Arial" panose="020B0604020202020204" pitchFamily="34" charset="0"/>
                <a:cs typeface="Arial" panose="020B0604020202020204" pitchFamily="34" charset="0"/>
              </a:rPr>
              <a:t>try every possible key on a piece of ciphertext until an intelligible translation into plaintext is obtained. On average,half of all possible keys must be tried to achieve success. </a:t>
            </a:r>
          </a:p>
          <a:p>
            <a:pPr eaLnBrk="1" hangingPunct="1"/>
            <a:r>
              <a:rPr lang="en-US" altLang="it-IT">
                <a:latin typeface="Arial" panose="020B0604020202020204" pitchFamily="34" charset="0"/>
                <a:cs typeface="Arial" panose="020B0604020202020204" pitchFamily="34" charset="0"/>
              </a:rPr>
              <a:t>If either type of attack succeeds in deducing the key, the effect is catastrophic: All future and past messages encrypted with that key are compromised.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F9935D7F-53D1-4412-8E8C-E99B978E22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2730EC8-E01C-427C-A42F-9ACE698E9795}" type="slidenum">
              <a:rPr lang="en-AU" altLang="it-IT" smtClean="0"/>
              <a:pPr>
                <a:spcBef>
                  <a:spcPct val="0"/>
                </a:spcBef>
              </a:pPr>
              <a:t>13</a:t>
            </a:fld>
            <a:endParaRPr lang="en-AU" altLang="it-IT"/>
          </a:p>
        </p:txBody>
      </p:sp>
      <p:sp>
        <p:nvSpPr>
          <p:cNvPr id="30723" name="Rectangle 1026">
            <a:extLst>
              <a:ext uri="{FF2B5EF4-FFF2-40B4-BE49-F238E27FC236}">
                <a16:creationId xmlns:a16="http://schemas.microsoft.com/office/drawing/2014/main" id="{805F987E-CF45-4ABD-8BA7-FCF7523984CF}"/>
              </a:ext>
            </a:extLst>
          </p:cNvPr>
          <p:cNvSpPr>
            <a:spLocks noGrp="1" noRot="1" noChangeAspect="1" noChangeArrowheads="1" noTextEdit="1"/>
          </p:cNvSpPr>
          <p:nvPr>
            <p:ph type="sldImg"/>
          </p:nvPr>
        </p:nvSpPr>
        <p:spPr>
          <a:ln/>
        </p:spPr>
      </p:sp>
      <p:sp>
        <p:nvSpPr>
          <p:cNvPr id="30724" name="Rectangle 1027">
            <a:extLst>
              <a:ext uri="{FF2B5EF4-FFF2-40B4-BE49-F238E27FC236}">
                <a16:creationId xmlns:a16="http://schemas.microsoft.com/office/drawing/2014/main" id="{CA154AE5-C10D-4D26-83BC-7BC989931E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Stallings Table 2.1 summarizes the various types of cryptanalytic attacks, based on the amount of information known to the cryptanalyst, from least to most. The most difficult problem is presented when all that is available is the ciphertext only. In some cases, not even the encryption algorithm is known, but in general we can assume that the opponent does know the algorithm used for encryption. Then with increasing information have the other attacks. Generally, an encryption algorithm is designed to withstand a known-plaintext attack.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4EDD633C-4802-48F8-A621-3E8770270F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C2A5DD2-FD3E-45B6-83B5-C67166D14042}" type="slidenum">
              <a:rPr lang="en-AU" altLang="it-IT" smtClean="0"/>
              <a:pPr>
                <a:spcBef>
                  <a:spcPct val="0"/>
                </a:spcBef>
              </a:pPr>
              <a:t>14</a:t>
            </a:fld>
            <a:endParaRPr lang="en-AU" altLang="it-IT"/>
          </a:p>
        </p:txBody>
      </p:sp>
      <p:sp>
        <p:nvSpPr>
          <p:cNvPr id="32771" name="Rectangle 2">
            <a:extLst>
              <a:ext uri="{FF2B5EF4-FFF2-40B4-BE49-F238E27FC236}">
                <a16:creationId xmlns:a16="http://schemas.microsoft.com/office/drawing/2014/main" id="{406E355E-38BF-4CE5-B295-8118C1BE11BE}"/>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0B7FA729-DEB9-47C9-B703-1964DC274A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Two more definitions are worthy of note. An encryption scheme is unconditionally secure if the ciphertext generated by the scheme does not contain enough information to determine uniquely the corresponding plaintext, no matter how much ciphertext is available. An encryption scheme is said to be computationally secure if either the cost of breaking the cipher exceeds the value of the encrypted information, or the time required to break the cipher exceeds the useful lifetime of the information.</a:t>
            </a:r>
            <a:r>
              <a:rPr lang="en-AU" altLang="it-IT">
                <a:latin typeface="Arial" panose="020B0604020202020204" pitchFamily="34" charset="0"/>
                <a:cs typeface="Arial" panose="020B0604020202020204" pitchFamily="34" charset="0"/>
              </a:rPr>
              <a:t> Unconditional security would be nice, but the only known such cipher is the </a:t>
            </a:r>
            <a:r>
              <a:rPr lang="en-AU" altLang="it-IT" b="1">
                <a:latin typeface="Arial" panose="020B0604020202020204" pitchFamily="34" charset="0"/>
                <a:cs typeface="Arial" panose="020B0604020202020204" pitchFamily="34" charset="0"/>
              </a:rPr>
              <a:t>one-time pad</a:t>
            </a:r>
            <a:r>
              <a:rPr lang="en-AU" altLang="it-IT">
                <a:latin typeface="Arial" panose="020B0604020202020204" pitchFamily="34" charset="0"/>
                <a:cs typeface="Arial" panose="020B0604020202020204" pitchFamily="34" charset="0"/>
              </a:rPr>
              <a:t> (later). </a:t>
            </a:r>
          </a:p>
          <a:p>
            <a:pPr eaLnBrk="1" hangingPunct="1"/>
            <a:r>
              <a:rPr lang="en-AU" altLang="it-IT">
                <a:latin typeface="Arial" panose="020B0604020202020204" pitchFamily="34" charset="0"/>
                <a:cs typeface="Arial" panose="020B0604020202020204" pitchFamily="34" charset="0"/>
              </a:rPr>
              <a:t>For all reasonable encryption algorithms, we have to assume computational security where it either takes too long, or is too expensive, to bother breaking the cipher.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430C1F31-96CC-467A-A749-A2961E19BF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B3D7F44-396C-4DC5-9B0C-E153393307D5}" type="slidenum">
              <a:rPr lang="en-AU" altLang="it-IT" smtClean="0"/>
              <a:pPr>
                <a:spcBef>
                  <a:spcPct val="0"/>
                </a:spcBef>
              </a:pPr>
              <a:t>15</a:t>
            </a:fld>
            <a:endParaRPr lang="en-AU" altLang="it-IT"/>
          </a:p>
        </p:txBody>
      </p:sp>
      <p:sp>
        <p:nvSpPr>
          <p:cNvPr id="34819" name="Rectangle 2">
            <a:extLst>
              <a:ext uri="{FF2B5EF4-FFF2-40B4-BE49-F238E27FC236}">
                <a16:creationId xmlns:a16="http://schemas.microsoft.com/office/drawing/2014/main" id="{131C97BA-69C8-463D-956F-33F589D83A8C}"/>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5B5214D4-AE74-4A82-A03A-C94BE586BA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rPr>
              <a:t>In this section and the next, we examine a sampling of what might be called classical encryption techniques. A study of these techniques enables us to illustrate the basic approaches to symmetric encryption used today and the types of cryptanalytic attacks that must be anticipated. The two basic building blocks of all encryption technique are substitution and transposition. We examine these in the next two sections. Finally, we discuss a system that combine both substitution and transposition.</a:t>
            </a:r>
          </a:p>
          <a:p>
            <a:pPr eaLnBrk="1" hangingPunct="1"/>
            <a:r>
              <a:rPr lang="en-US" altLang="it-IT">
                <a:latin typeface="Arial" panose="020B0604020202020204" pitchFamily="34" charset="0"/>
              </a:rPr>
              <a:t>A substitution technique is one in which the letters of plaintext are replaced by other letters or by numbers or symbols. If the plaintext is viewed as a sequence of bits, then substitution involves replacing plaintext bit patterns with ciphertext bit patterns. </a:t>
            </a:r>
            <a:endParaRPr lang="en-AU" altLang="it-IT">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5BEA9483-39E5-448B-AC57-3DB4D9D635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DBA7167-8E96-44A8-88BE-2EFC75FB7D89}" type="slidenum">
              <a:rPr lang="en-AU" altLang="it-IT" smtClean="0"/>
              <a:pPr>
                <a:spcBef>
                  <a:spcPct val="0"/>
                </a:spcBef>
              </a:pPr>
              <a:t>16</a:t>
            </a:fld>
            <a:endParaRPr lang="en-AU" altLang="it-IT"/>
          </a:p>
        </p:txBody>
      </p:sp>
      <p:sp>
        <p:nvSpPr>
          <p:cNvPr id="36867" name="Rectangle 2">
            <a:extLst>
              <a:ext uri="{FF2B5EF4-FFF2-40B4-BE49-F238E27FC236}">
                <a16:creationId xmlns:a16="http://schemas.microsoft.com/office/drawing/2014/main" id="{BAB55746-1FFB-4898-8F57-6DC60525978C}"/>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DCE92CA9-2070-4623-B6FF-371BA4703B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rPr>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lang="en-AU" altLang="it-IT" i="1">
                <a:latin typeface="Arial" panose="020B0604020202020204" pitchFamily="34" charset="0"/>
              </a:rPr>
              <a:t>Gallic Wars</a:t>
            </a:r>
            <a:r>
              <a:rPr lang="en-AU" altLang="it-IT">
                <a:latin typeface="Arial" panose="020B0604020202020204" pitchFamily="34" charset="0"/>
              </a:rPr>
              <a:t> (cf. Kahn pp83-84). Still call any cipher using a simple letter shift a </a:t>
            </a:r>
            <a:r>
              <a:rPr lang="en-AU" altLang="it-IT" b="1">
                <a:latin typeface="Arial" panose="020B0604020202020204" pitchFamily="34" charset="0"/>
              </a:rPr>
              <a:t>caesar cipher</a:t>
            </a:r>
            <a:r>
              <a:rPr lang="en-AU" altLang="it-IT">
                <a:latin typeface="Arial" panose="020B0604020202020204" pitchFamily="34" charset="0"/>
              </a:rPr>
              <a:t>, not just those with shift 3. </a:t>
            </a:r>
          </a:p>
          <a:p>
            <a:pPr eaLnBrk="1" hangingPunct="1"/>
            <a:endParaRPr lang="en-AU" altLang="it-IT">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925791A8-5C29-4C27-B028-41FC666F6E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ACDA26F-46F3-45F5-976D-2D4B45D8DB7D}" type="slidenum">
              <a:rPr lang="en-AU" altLang="it-IT" smtClean="0"/>
              <a:pPr>
                <a:spcBef>
                  <a:spcPct val="0"/>
                </a:spcBef>
              </a:pPr>
              <a:t>17</a:t>
            </a:fld>
            <a:endParaRPr lang="en-AU" altLang="it-IT"/>
          </a:p>
        </p:txBody>
      </p:sp>
      <p:sp>
        <p:nvSpPr>
          <p:cNvPr id="38915" name="Rectangle 2">
            <a:extLst>
              <a:ext uri="{FF2B5EF4-FFF2-40B4-BE49-F238E27FC236}">
                <a16:creationId xmlns:a16="http://schemas.microsoft.com/office/drawing/2014/main" id="{6F409E11-3151-43A6-AADF-3EE46A6FFBA1}"/>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9351B8FF-6D00-47B4-876B-E35BE91904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rPr>
              <a:t>This mathematical description uses </a:t>
            </a:r>
            <a:r>
              <a:rPr lang="en-AU" altLang="it-IT" b="1">
                <a:latin typeface="Arial" panose="020B0604020202020204" pitchFamily="34" charset="0"/>
              </a:rPr>
              <a:t>modulo (clock) arithmetic</a:t>
            </a:r>
            <a:r>
              <a:rPr lang="en-AU" altLang="it-IT">
                <a:latin typeface="Arial" panose="020B0604020202020204" pitchFamily="34" charset="0"/>
              </a:rPr>
              <a:t>. Here, when you reach Z you go back to A and start again. Mod 26 implies that when you reach 26, you use 0 instead (ie the letter after Z, or 25 + 1 goes to A or 0). </a:t>
            </a:r>
          </a:p>
          <a:p>
            <a:pPr eaLnBrk="1" hangingPunct="1"/>
            <a:r>
              <a:rPr lang="en-AU" altLang="it-IT">
                <a:latin typeface="Arial" panose="020B0604020202020204" pitchFamily="34" charset="0"/>
              </a:rPr>
              <a:t>Example: howdy (7,14,22,3,24) encrypted using key </a:t>
            </a:r>
            <a:r>
              <a:rPr lang="en-AU" altLang="it-IT" i="1">
                <a:latin typeface="Arial" panose="020B0604020202020204" pitchFamily="34" charset="0"/>
              </a:rPr>
              <a:t>f </a:t>
            </a:r>
            <a:r>
              <a:rPr lang="en-AU" altLang="it-IT">
                <a:latin typeface="Arial" panose="020B0604020202020204" pitchFamily="34" charset="0"/>
              </a:rPr>
              <a:t>(ie a shift of 5) is MTBID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4ED3A4E5-95F2-4934-B29B-C54FB88901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A895CC0-4514-4C9C-9356-9478C76AB7F0}" type="slidenum">
              <a:rPr lang="en-AU" altLang="it-IT" smtClean="0"/>
              <a:pPr>
                <a:spcBef>
                  <a:spcPct val="0"/>
                </a:spcBef>
              </a:pPr>
              <a:t>18</a:t>
            </a:fld>
            <a:endParaRPr lang="en-AU" altLang="it-IT"/>
          </a:p>
        </p:txBody>
      </p:sp>
      <p:sp>
        <p:nvSpPr>
          <p:cNvPr id="40963" name="Rectangle 2">
            <a:extLst>
              <a:ext uri="{FF2B5EF4-FFF2-40B4-BE49-F238E27FC236}">
                <a16:creationId xmlns:a16="http://schemas.microsoft.com/office/drawing/2014/main" id="{3FA91C9D-2AEA-4521-9E8C-136809E99137}"/>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B400ED07-CAA2-4427-9CA9-4537B64826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rPr>
              <a:t>With a caesar cipher, there are only 26 possible keys, of which only 25 are of any use, since mapping A to A etc doesn't really obscure the message! Note this basic rule of cryptanalysis "check to ensure the cipher operator hasn't goofed and sent a plaintext message by mistake"! </a:t>
            </a:r>
          </a:p>
          <a:p>
            <a:pPr eaLnBrk="1" hangingPunct="1"/>
            <a:r>
              <a:rPr lang="en-AU" altLang="it-IT">
                <a:latin typeface="Arial" panose="020B0604020202020204" pitchFamily="34" charset="0"/>
              </a:rPr>
              <a:t>Can try each of the keys (shifts) in turn, until can recognise the original message. </a:t>
            </a:r>
            <a:r>
              <a:rPr lang="en-US" altLang="it-IT">
                <a:latin typeface="Arial" panose="020B0604020202020204" pitchFamily="34" charset="0"/>
              </a:rPr>
              <a:t>See Stallings Fig 2.3 for example of search.</a:t>
            </a:r>
            <a:endParaRPr lang="en-AU" altLang="it-IT">
              <a:latin typeface="Arial" panose="020B0604020202020204" pitchFamily="34" charset="0"/>
            </a:endParaRPr>
          </a:p>
          <a:p>
            <a:pPr eaLnBrk="1" hangingPunct="1"/>
            <a:r>
              <a:rPr lang="en-AU" altLang="it-IT">
                <a:latin typeface="Arial" panose="020B0604020202020204" pitchFamily="34" charset="0"/>
              </a:rPr>
              <a:t>Note: as mentioned before, do need to be able to </a:t>
            </a:r>
            <a:r>
              <a:rPr lang="en-AU" altLang="it-IT" b="1">
                <a:latin typeface="Arial" panose="020B0604020202020204" pitchFamily="34" charset="0"/>
              </a:rPr>
              <a:t>recognise</a:t>
            </a:r>
            <a:r>
              <a:rPr lang="en-AU" altLang="it-IT">
                <a:latin typeface="Arial" panose="020B0604020202020204" pitchFamily="34" charset="0"/>
              </a:rPr>
              <a:t> when have an original message (ie is it English or whatever). Usually easy for humans, hard for computers. Though if using say compressed data could be much harder.</a:t>
            </a:r>
          </a:p>
          <a:p>
            <a:pPr eaLnBrk="1" hangingPunct="1"/>
            <a:r>
              <a:rPr lang="en-AU" altLang="it-IT">
                <a:latin typeface="Arial" panose="020B0604020202020204" pitchFamily="34" charset="0"/>
              </a:rPr>
              <a:t>Example "GCUA VQ DTGCM" when broken gives "easy to break", with a shift of 2 (key C).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2C88A5E5-4FFD-4875-A514-51DF12912E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0DB0EE6-A19B-4D88-AA17-AAE41A452D05}" type="slidenum">
              <a:rPr lang="en-AU" altLang="it-IT" smtClean="0"/>
              <a:pPr>
                <a:spcBef>
                  <a:spcPct val="0"/>
                </a:spcBef>
              </a:pPr>
              <a:t>19</a:t>
            </a:fld>
            <a:endParaRPr lang="en-AU" altLang="it-IT"/>
          </a:p>
        </p:txBody>
      </p:sp>
      <p:sp>
        <p:nvSpPr>
          <p:cNvPr id="43011" name="Rectangle 2">
            <a:extLst>
              <a:ext uri="{FF2B5EF4-FFF2-40B4-BE49-F238E27FC236}">
                <a16:creationId xmlns:a16="http://schemas.microsoft.com/office/drawing/2014/main" id="{98BE1DF8-385E-4AB6-8278-A1F03E438E31}"/>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8C4606DC-4F2F-4E73-AE68-41FFD613F7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With only 25 possible keys, the Caesar cipher is far from secure. A dramatic increase in the key space can be achieved by allowing an arbitrary substitution, where the translation alphabet can be any permutation of the 26 alphabetic characters. A permutation of a finite set of elements S is an ordered sequence of all the elements of S, with each element appearing exactly once. In general, there are </a:t>
            </a:r>
            <a:r>
              <a:rPr lang="en-US" altLang="it-IT" i="1">
                <a:latin typeface="Arial" panose="020B0604020202020204" pitchFamily="34" charset="0"/>
                <a:cs typeface="Arial" panose="020B0604020202020204" pitchFamily="34" charset="0"/>
              </a:rPr>
              <a:t>n</a:t>
            </a:r>
            <a:r>
              <a:rPr lang="en-US" altLang="it-IT">
                <a:latin typeface="Arial" panose="020B0604020202020204" pitchFamily="34" charset="0"/>
                <a:cs typeface="Arial" panose="020B0604020202020204" pitchFamily="34" charset="0"/>
              </a:rPr>
              <a:t>! permutations of a set of </a:t>
            </a:r>
            <a:r>
              <a:rPr lang="en-US" altLang="it-IT" i="1">
                <a:latin typeface="Arial" panose="020B0604020202020204" pitchFamily="34" charset="0"/>
                <a:cs typeface="Arial" panose="020B0604020202020204" pitchFamily="34" charset="0"/>
              </a:rPr>
              <a:t>n</a:t>
            </a:r>
            <a:r>
              <a:rPr lang="en-US" altLang="it-IT">
                <a:latin typeface="Arial" panose="020B0604020202020204" pitchFamily="34" charset="0"/>
                <a:cs typeface="Arial" panose="020B0604020202020204" pitchFamily="34" charset="0"/>
              </a:rPr>
              <a:t> elements.</a:t>
            </a:r>
          </a:p>
          <a:p>
            <a:pPr eaLnBrk="1" hangingPunct="1"/>
            <a:r>
              <a:rPr lang="en-US" altLang="it-IT">
                <a:latin typeface="Arial" panose="020B0604020202020204" pitchFamily="34" charset="0"/>
                <a:cs typeface="Arial" panose="020B0604020202020204" pitchFamily="34" charset="0"/>
              </a:rPr>
              <a:t>See text example of a translation alphabet, and an encrypted message using it.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B3050C14-24FB-40EB-8802-BB0F90D25A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0268D32-69FE-46B8-AF25-940DE70553DC}" type="slidenum">
              <a:rPr lang="en-AU" altLang="it-IT" smtClean="0"/>
              <a:pPr>
                <a:spcBef>
                  <a:spcPct val="0"/>
                </a:spcBef>
              </a:pPr>
              <a:t>20</a:t>
            </a:fld>
            <a:endParaRPr lang="en-AU" altLang="it-IT"/>
          </a:p>
        </p:txBody>
      </p:sp>
      <p:sp>
        <p:nvSpPr>
          <p:cNvPr id="45059" name="Rectangle 2">
            <a:extLst>
              <a:ext uri="{FF2B5EF4-FFF2-40B4-BE49-F238E27FC236}">
                <a16:creationId xmlns:a16="http://schemas.microsoft.com/office/drawing/2014/main" id="{DE0A8DC8-4CB0-41D9-B3FD-C578E021FB76}"/>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3ED6D540-5229-49F1-B89E-882AAC9E3A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Note that even given the very large number of keys, being </a:t>
            </a:r>
            <a:r>
              <a:rPr lang="en-US" altLang="it-IT">
                <a:latin typeface="Times-Roman" charset="0"/>
              </a:rPr>
              <a:t>10 orders of magnitude greater than the key space for DES,</a:t>
            </a:r>
            <a:r>
              <a:rPr lang="en-US" altLang="it-IT">
                <a:latin typeface="Arial" panose="020B0604020202020204" pitchFamily="34" charset="0"/>
              </a:rPr>
              <a:t> the </a:t>
            </a:r>
            <a:r>
              <a:rPr lang="en-AU" altLang="it-IT">
                <a:latin typeface="Arial" panose="020B0604020202020204" pitchFamily="34" charset="0"/>
              </a:rPr>
              <a:t>monoalphabetic substitution cipher is not secure, because it does not sufficiently obscure the underlying language characteristics.</a:t>
            </a:r>
            <a:endParaRPr lang="en-US" altLang="it-IT">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5F8267D3-F7A3-47CE-AF56-9D348351EE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43B5B98-C4D0-41F3-B057-C5FF8BAABAF8}" type="slidenum">
              <a:rPr lang="en-AU" altLang="it-IT" smtClean="0"/>
              <a:pPr>
                <a:spcBef>
                  <a:spcPct val="0"/>
                </a:spcBef>
              </a:pPr>
              <a:t>21</a:t>
            </a:fld>
            <a:endParaRPr lang="en-AU" altLang="it-IT"/>
          </a:p>
        </p:txBody>
      </p:sp>
      <p:sp>
        <p:nvSpPr>
          <p:cNvPr id="47107" name="Rectangle 2">
            <a:extLst>
              <a:ext uri="{FF2B5EF4-FFF2-40B4-BE49-F238E27FC236}">
                <a16:creationId xmlns:a16="http://schemas.microsoft.com/office/drawing/2014/main" id="{931937B5-0503-4A54-B3C3-F25971B562F9}"/>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32543EC4-3BCA-4411-A969-E4C1C8C359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rPr>
              <a:t>As the example shows, we don't actually need all the letters in order to understand written English text. Here vowels were removed, but they're not the only redundancy. cf written Hebrew has no vowels for same reason. Are usually familiar with "party conversations", can hear one person speaking out of hubbub of many, again because of redundancy in aural language also. This redundancy is also the reason we can compress text files, the computer can derive a more compact encoding without losing any information. Basic idea is to count the relative frequencies of letters, and note the resulting pattern.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A2F199C2-C38F-457F-A823-9C51789DD9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967DA0F-EED3-41AE-87CB-F66411190CA2}" type="slidenum">
              <a:rPr lang="en-AU" altLang="it-IT" smtClean="0"/>
              <a:pPr>
                <a:spcBef>
                  <a:spcPct val="0"/>
                </a:spcBef>
              </a:pPr>
              <a:t>3</a:t>
            </a:fld>
            <a:endParaRPr lang="en-AU" altLang="it-IT"/>
          </a:p>
        </p:txBody>
      </p:sp>
      <p:sp>
        <p:nvSpPr>
          <p:cNvPr id="11267" name="Rectangle 1026">
            <a:extLst>
              <a:ext uri="{FF2B5EF4-FFF2-40B4-BE49-F238E27FC236}">
                <a16:creationId xmlns:a16="http://schemas.microsoft.com/office/drawing/2014/main" id="{00E7D632-A766-440F-81E8-D5D54A33F0BF}"/>
              </a:ext>
            </a:extLst>
          </p:cNvPr>
          <p:cNvSpPr>
            <a:spLocks noGrp="1" noRot="1" noChangeAspect="1" noChangeArrowheads="1" noTextEdit="1"/>
          </p:cNvSpPr>
          <p:nvPr>
            <p:ph type="sldImg"/>
          </p:nvPr>
        </p:nvSpPr>
        <p:spPr>
          <a:ln/>
        </p:spPr>
      </p:sp>
      <p:sp>
        <p:nvSpPr>
          <p:cNvPr id="11268" name="Rectangle 1027">
            <a:extLst>
              <a:ext uri="{FF2B5EF4-FFF2-40B4-BE49-F238E27FC236}">
                <a16:creationId xmlns:a16="http://schemas.microsoft.com/office/drawing/2014/main" id="{588C799C-9A1E-43EC-9A9C-C811709B0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Opening quote.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A30E29AC-E476-462F-96D1-800AC2656E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AA368AE-E5F1-4D0F-97D6-F44819FBAD73}" type="slidenum">
              <a:rPr lang="en-AU" altLang="it-IT" smtClean="0"/>
              <a:pPr>
                <a:spcBef>
                  <a:spcPct val="0"/>
                </a:spcBef>
              </a:pPr>
              <a:t>22</a:t>
            </a:fld>
            <a:endParaRPr lang="en-AU" altLang="it-IT"/>
          </a:p>
        </p:txBody>
      </p:sp>
      <p:sp>
        <p:nvSpPr>
          <p:cNvPr id="49155" name="Rectangle 2">
            <a:extLst>
              <a:ext uri="{FF2B5EF4-FFF2-40B4-BE49-F238E27FC236}">
                <a16:creationId xmlns:a16="http://schemas.microsoft.com/office/drawing/2014/main" id="{94066C82-328E-4AD0-B7E1-F336A9B8C1B9}"/>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0F9928EF-3285-4BCC-864E-91C1CC085F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solidFill>
                  <a:srgbClr val="000000"/>
                </a:solidFill>
                <a:latin typeface="Arial" panose="020B0604020202020204" pitchFamily="34" charset="0"/>
                <a:cs typeface="Arial" panose="020B0604020202020204" pitchFamily="34" charset="0"/>
              </a:rPr>
              <a:t>Note that all human languages have varying letter frequencies, though the number of letters and their frequencies varies. Stallings Figure 2.5 shows English letter frequencies. </a:t>
            </a:r>
            <a:r>
              <a:rPr lang="en-AU" altLang="it-IT">
                <a:solidFill>
                  <a:srgbClr val="000000"/>
                </a:solidFill>
                <a:latin typeface="Arial" panose="020B0604020202020204" pitchFamily="34" charset="0"/>
                <a:cs typeface="Arial" panose="020B0604020202020204" pitchFamily="34" charset="0"/>
              </a:rPr>
              <a:t>Seberry &amp; Pieprzyk, </a:t>
            </a:r>
            <a:r>
              <a:rPr lang="en-US" altLang="it-IT">
                <a:solidFill>
                  <a:srgbClr val="000000"/>
                </a:solidFill>
                <a:latin typeface="Arial" panose="020B0604020202020204" pitchFamily="34" charset="0"/>
                <a:cs typeface="Arial" panose="020B0604020202020204" pitchFamily="34" charset="0"/>
              </a:rPr>
              <a:t>"Cryptography - An Introduction to Computer Security", Prentice-Hall 1989, </a:t>
            </a:r>
            <a:r>
              <a:rPr lang="en-AU" altLang="it-IT">
                <a:solidFill>
                  <a:srgbClr val="000000"/>
                </a:solidFill>
                <a:latin typeface="Arial" panose="020B0604020202020204" pitchFamily="34" charset="0"/>
                <a:cs typeface="Arial" panose="020B0604020202020204" pitchFamily="34" charset="0"/>
              </a:rPr>
              <a:t>Appendix A has letter frequency graphs for 20 languages (most European &amp; Japanese &amp; Malay). Also useful are tables of common </a:t>
            </a:r>
            <a:r>
              <a:rPr lang="en-US" altLang="it-IT">
                <a:solidFill>
                  <a:srgbClr val="000000"/>
                </a:solidFill>
                <a:latin typeface="Arial" panose="020B0604020202020204" pitchFamily="34" charset="0"/>
                <a:cs typeface="Arial" panose="020B0604020202020204" pitchFamily="34" charset="0"/>
              </a:rPr>
              <a:t>two-letter combinations, known as digrams, and three-letter combinations, known as trigrams. </a:t>
            </a:r>
            <a:endParaRPr lang="en-AU" altLang="it-IT">
              <a:solidFill>
                <a:srgbClr val="000000"/>
              </a:solidFill>
              <a:latin typeface="Arial" panose="020B0604020202020204" pitchFamily="34" charset="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90551B2A-39CD-46C0-A1EE-FD749EF16A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663756A-6E4F-40F6-A090-0A72653AE9BE}" type="slidenum">
              <a:rPr lang="en-AU" altLang="it-IT" smtClean="0"/>
              <a:pPr>
                <a:spcBef>
                  <a:spcPct val="0"/>
                </a:spcBef>
              </a:pPr>
              <a:t>23</a:t>
            </a:fld>
            <a:endParaRPr lang="en-AU" altLang="it-IT"/>
          </a:p>
        </p:txBody>
      </p:sp>
      <p:sp>
        <p:nvSpPr>
          <p:cNvPr id="51203" name="Rectangle 2">
            <a:extLst>
              <a:ext uri="{FF2B5EF4-FFF2-40B4-BE49-F238E27FC236}">
                <a16:creationId xmlns:a16="http://schemas.microsoft.com/office/drawing/2014/main" id="{A378B2BB-593A-4CB5-A8C3-FFF75CA248E6}"/>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33E77258-3A0D-494F-9FAA-E910DEBE3C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cs typeface="Arial" panose="020B0604020202020204" pitchFamily="34" charset="0"/>
              </a:rPr>
              <a:t>The simplicity and strength of the monoalphabetic substitution cipher meant it dominated cryptographic use for the first millenium AD. It was broken by Arabic scientists. The earliest known description is in Abu al-Kindi's "A Manuscript on Deciphering Cryptographic Messages", published in the 9th century but only rediscovered in 1987 in Istanbul, but other later works also attest to their knowledge of the field. </a:t>
            </a:r>
            <a:r>
              <a:rPr lang="en-US" altLang="it-IT">
                <a:latin typeface="Arial" panose="020B0604020202020204" pitchFamily="34" charset="0"/>
                <a:cs typeface="Arial" panose="020B0604020202020204" pitchFamily="34" charset="0"/>
              </a:rPr>
              <a:t>Monoalphabetic ciphers are easy to break because they reflect the frequency data of the original alphabet. The cryptanalyst looks for a mapping between the observed pattern in the ciphertext, and the known source language letter frequencies. If English, look for </a:t>
            </a:r>
            <a:r>
              <a:rPr lang="en-AU" altLang="it-IT">
                <a:latin typeface="Arial" panose="020B0604020202020204" pitchFamily="34" charset="0"/>
                <a:cs typeface="Arial" panose="020B0604020202020204" pitchFamily="34" charset="0"/>
              </a:rPr>
              <a:t>peaks at: A-E-I triple, NO pair, RST triple, and troughs at: JK, X-Z.</a:t>
            </a:r>
          </a:p>
          <a:p>
            <a:pPr eaLnBrk="1" hangingPunct="1"/>
            <a:r>
              <a:rPr lang="en-US" altLang="it-IT">
                <a:latin typeface="Arial" panose="020B0604020202020204" pitchFamily="34" charset="0"/>
                <a:cs typeface="Arial" panose="020B0604020202020204" pitchFamily="34" charset="0"/>
              </a:rPr>
              <a:t>Monoalphabetic ciphers are easy to break because they reflect the frequency data of the original alphabet. </a:t>
            </a:r>
            <a:endParaRPr lang="en-AU" altLang="it-IT">
              <a:latin typeface="Arial" panose="020B0604020202020204" pitchFamily="34" charset="0"/>
              <a:cs typeface="Arial" panose="020B0604020202020204" pitchFamily="34" charset="0"/>
            </a:endParaRPr>
          </a:p>
          <a:p>
            <a:pPr lvl="1" eaLnBrk="1" hangingPunct="1"/>
            <a:endParaRPr lang="en-AU" altLang="it-IT">
              <a:latin typeface="Arial" panose="020B0604020202020204" pitchFamily="34" charset="0"/>
              <a:cs typeface="Arial" panose="020B0604020202020204" pitchFamily="34" charset="0"/>
            </a:endParaRPr>
          </a:p>
          <a:p>
            <a:pPr eaLnBrk="1" hangingPunct="1"/>
            <a:endParaRPr lang="en-AU" altLang="it-IT">
              <a:latin typeface="Arial" panose="020B0604020202020204" pitchFamily="34" charset="0"/>
              <a:cs typeface="Arial" panose="020B0604020202020204" pitchFamily="34" charset="0"/>
            </a:endParaRPr>
          </a:p>
          <a:p>
            <a:pPr eaLnBrk="1" hangingPunct="1"/>
            <a:r>
              <a:rPr lang="en-AU" altLang="it-IT">
                <a:latin typeface="Arial" panose="020B0604020202020204" pitchFamily="34" charset="0"/>
                <a:cs typeface="Arial" panose="020B0604020202020204" pitchFamily="34" charset="0"/>
              </a:rPr>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C354CE3D-05B5-4470-AD49-13324BFB96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48BCDD5-064E-49EC-BB08-ECCFC4DD2631}" type="slidenum">
              <a:rPr lang="en-AU" altLang="it-IT" smtClean="0"/>
              <a:pPr>
                <a:spcBef>
                  <a:spcPct val="0"/>
                </a:spcBef>
              </a:pPr>
              <a:t>24</a:t>
            </a:fld>
            <a:endParaRPr lang="en-AU" altLang="it-IT"/>
          </a:p>
        </p:txBody>
      </p:sp>
      <p:sp>
        <p:nvSpPr>
          <p:cNvPr id="53251" name="Rectangle 2">
            <a:extLst>
              <a:ext uri="{FF2B5EF4-FFF2-40B4-BE49-F238E27FC236}">
                <a16:creationId xmlns:a16="http://schemas.microsoft.com/office/drawing/2014/main" id="{A5362B02-D287-4B51-BEFB-0BD2AEC580B1}"/>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D687F944-8A4D-47A9-BF7C-EE303D9EEB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Illustrate the process with this example from the text in Stallings section 2.2. Comparing letter frequency breakdown with Figure 2.5, it seems likely that cipher letters P and Z are the equivalents of plain letters e and t, but it is not certain which is which. The letters S, U, O, M, and H are all of relatively high frequency and probably correspond to plain letters from the set {a, h, i, n, o, r, s}. The letters with the lowest frequencies (namely, A, B, G, Y, I, J) are likely included in the set {b, j, k, q, v, x, z}. A powerful tool is to look at the frequency of two-letter combinations, known as digrams. A table similar to Figure 2.5 could be drawn up showing the relative frequency of digrams. The most common such digram is th. In our ciphertext, the most common digram is ZW, which appears three times. So we make the correspondence of Z with t and W with h. Then, by our earlier hypothesis, we can equate P with e. Now notice that the sequence ZWP appears in the ciphertext, and we can translate that sequence as "the." This is the most frequent trigram (three- letter combination) in English, which seems to indicate that we are on the right track. Next, notice the sequence ZWSZ in the first line. We do not know that these four letters form a complete word, but if they do, it is of the form th_t. If so, S equates with a. Only four letters have been identified, but already we have quite a bit of the message. Continued analysis of frequencies plus trial and error should easily yield a solution from this point. The complete plaintext, with spaces added between words, is shown on slide.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122CF81C-85EE-4703-994D-6386B2CEBE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C7BC948-BE12-4F14-B922-D0B1A68CDC09}" type="slidenum">
              <a:rPr lang="en-AU" altLang="it-IT" smtClean="0"/>
              <a:pPr>
                <a:spcBef>
                  <a:spcPct val="0"/>
                </a:spcBef>
              </a:pPr>
              <a:t>25</a:t>
            </a:fld>
            <a:endParaRPr lang="en-AU" altLang="it-IT"/>
          </a:p>
        </p:txBody>
      </p:sp>
      <p:sp>
        <p:nvSpPr>
          <p:cNvPr id="55299" name="Rectangle 2">
            <a:extLst>
              <a:ext uri="{FF2B5EF4-FFF2-40B4-BE49-F238E27FC236}">
                <a16:creationId xmlns:a16="http://schemas.microsoft.com/office/drawing/2014/main" id="{61999112-45DB-4A24-A67C-1C38DBA19C93}"/>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056F20F1-5F35-49D8-9F4D-FCB71638B2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rPr>
              <a:t>Consider ways to reduce the "spikyness" of natural language text, since if just map one letter always to another, the frequency distribution is just shuffled. One approach is to encrypt more than one letter at once. The Playfair cipher is an example of doing this, </a:t>
            </a:r>
            <a:r>
              <a:rPr lang="en-US" altLang="it-IT">
                <a:latin typeface="Arial" panose="020B0604020202020204" pitchFamily="34" charset="0"/>
              </a:rPr>
              <a:t>treats digrams in the plaintext as single units and translates these units into ciphertext digrams.</a:t>
            </a:r>
            <a:endParaRPr lang="en-AU" altLang="it-IT">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75B386DB-C3DA-4709-87E7-A303A14C44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BC0FBE9-C37B-4A1E-84EC-7C6B89BBBB90}" type="slidenum">
              <a:rPr lang="en-AU" altLang="it-IT" smtClean="0"/>
              <a:pPr>
                <a:spcBef>
                  <a:spcPct val="0"/>
                </a:spcBef>
              </a:pPr>
              <a:t>26</a:t>
            </a:fld>
            <a:endParaRPr lang="en-AU" altLang="it-IT"/>
          </a:p>
        </p:txBody>
      </p:sp>
      <p:sp>
        <p:nvSpPr>
          <p:cNvPr id="57347" name="Rectangle 2">
            <a:extLst>
              <a:ext uri="{FF2B5EF4-FFF2-40B4-BE49-F238E27FC236}">
                <a16:creationId xmlns:a16="http://schemas.microsoft.com/office/drawing/2014/main" id="{156F8693-9592-4925-88DD-FB0EAB1B35B9}"/>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9E93F611-CAD6-4A52-BEFF-D7145DB070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The best-known multiple-letter encryption cipher is the Playfair, which treats digrams in the plaintext as single units and translates these units into ciphertext digrams. The Playfair algorithm is based on the use of a 5x5 matrix of letters constructed using a keyword.</a:t>
            </a:r>
            <a:r>
              <a:rPr lang="en-AU" altLang="it-IT">
                <a:latin typeface="Arial" panose="020B0604020202020204" pitchFamily="34" charset="0"/>
                <a:cs typeface="Arial" panose="020B0604020202020204" pitchFamily="34" charset="0"/>
              </a:rPr>
              <a:t> The rules for filling in this 5x5 matrix are: L to R, top to bottom, first with keyword after duplicate letters have been removed, and then with the remain letters, with I/J used as a single letter. This example comes from Dorothy Sayer's book "Have His Carcase", in which Lord Peter Wimsey solves it, and describes the use of a probably word attack.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D179363E-12CD-42B5-9771-B1959CC636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DF12BCD-04D8-477F-8CD4-9DA6526BA14C}" type="slidenum">
              <a:rPr lang="en-AU" altLang="it-IT" smtClean="0"/>
              <a:pPr>
                <a:spcBef>
                  <a:spcPct val="0"/>
                </a:spcBef>
              </a:pPr>
              <a:t>27</a:t>
            </a:fld>
            <a:endParaRPr lang="en-AU" altLang="it-IT"/>
          </a:p>
        </p:txBody>
      </p:sp>
      <p:sp>
        <p:nvSpPr>
          <p:cNvPr id="59395" name="Rectangle 2">
            <a:extLst>
              <a:ext uri="{FF2B5EF4-FFF2-40B4-BE49-F238E27FC236}">
                <a16:creationId xmlns:a16="http://schemas.microsoft.com/office/drawing/2014/main" id="{70A2892A-4B37-4E1A-BBF7-D8E25E162FE8}"/>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083944C2-C19A-4E86-9D88-E400F9A1ED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it-IT">
                <a:latin typeface="Arial" panose="020B0604020202020204" pitchFamily="34" charset="0"/>
                <a:cs typeface="Arial" panose="020B0604020202020204" pitchFamily="34" charset="0"/>
              </a:rPr>
              <a:t>Plaintext is encrypted two letters at a time,according to the rules as shown. </a:t>
            </a:r>
            <a:r>
              <a:rPr lang="en-AU" altLang="it-IT">
                <a:latin typeface="Arial" panose="020B0604020202020204" pitchFamily="34" charset="0"/>
                <a:cs typeface="Arial" panose="020B0604020202020204" pitchFamily="34" charset="0"/>
              </a:rPr>
              <a:t>Note how you wrap from right side back to left, or from bottom back to top.</a:t>
            </a:r>
          </a:p>
          <a:p>
            <a:pPr marL="685800" lvl="1" indent="-228600" eaLnBrk="1" hangingPunct="1">
              <a:lnSpc>
                <a:spcPct val="80000"/>
              </a:lnSpc>
              <a:buFont typeface="Times" panose="02020603050405020304" pitchFamily="18" charset="0"/>
              <a:buAutoNum type="arabicPeriod"/>
            </a:pPr>
            <a:r>
              <a:rPr lang="en-AU" altLang="it-IT">
                <a:latin typeface="Arial" panose="020B0604020202020204" pitchFamily="34" charset="0"/>
                <a:cs typeface="Arial" panose="020B0604020202020204" pitchFamily="34" charset="0"/>
              </a:rPr>
              <a:t> if a pair is a repeated letter, insert a filler like 'X',  eg. "balloon" encrypts as "ba lx lo on" </a:t>
            </a:r>
          </a:p>
          <a:p>
            <a:pPr marL="685800" lvl="1" indent="-228600" eaLnBrk="1" hangingPunct="1">
              <a:lnSpc>
                <a:spcPct val="80000"/>
              </a:lnSpc>
              <a:buFont typeface="Times" panose="02020603050405020304" pitchFamily="18" charset="0"/>
              <a:buAutoNum type="arabicPeriod"/>
            </a:pPr>
            <a:r>
              <a:rPr lang="en-AU" altLang="it-IT">
                <a:latin typeface="Arial" panose="020B0604020202020204" pitchFamily="34" charset="0"/>
                <a:cs typeface="Arial" panose="020B0604020202020204" pitchFamily="34" charset="0"/>
              </a:rPr>
              <a:t> if both letters fall in the same row, replace each with letter to right (wrapping back to start from end),  eg. “ar" encrypts as "RM" </a:t>
            </a:r>
          </a:p>
          <a:p>
            <a:pPr marL="685800" lvl="1" indent="-228600" eaLnBrk="1" hangingPunct="1">
              <a:lnSpc>
                <a:spcPct val="80000"/>
              </a:lnSpc>
              <a:buFont typeface="Times" panose="02020603050405020304" pitchFamily="18" charset="0"/>
              <a:buAutoNum type="arabicPeriod"/>
            </a:pPr>
            <a:r>
              <a:rPr lang="en-AU" altLang="it-IT">
                <a:latin typeface="Arial" panose="020B0604020202020204" pitchFamily="34" charset="0"/>
                <a:cs typeface="Arial" panose="020B0604020202020204" pitchFamily="34" charset="0"/>
              </a:rPr>
              <a:t> if both letters fall in the same column, replace each with the letter below it (again wrapping to top from bottom), eg. “mu" encrypts to "CM" </a:t>
            </a:r>
          </a:p>
          <a:p>
            <a:pPr marL="685800" lvl="1" indent="-228600" eaLnBrk="1" hangingPunct="1">
              <a:lnSpc>
                <a:spcPct val="80000"/>
              </a:lnSpc>
              <a:buFont typeface="Times" panose="02020603050405020304" pitchFamily="18" charset="0"/>
              <a:buAutoNum type="arabicPeriod"/>
            </a:pPr>
            <a:r>
              <a:rPr lang="en-AU" altLang="it-IT">
                <a:latin typeface="Arial" panose="020B0604020202020204" pitchFamily="34" charset="0"/>
                <a:cs typeface="Arial" panose="020B0604020202020204" pitchFamily="34" charset="0"/>
              </a:rPr>
              <a:t> otherwise each letter is replaced by the one in its row in the column of the other letter of the pair, eg. “hs" encrypts to "BP", and “ea" to "IM" or "JM" (as desired) </a:t>
            </a:r>
          </a:p>
          <a:p>
            <a:pPr marL="228600" indent="-228600" eaLnBrk="1" hangingPunct="1"/>
            <a:r>
              <a:rPr lang="en-AU" altLang="it-IT">
                <a:latin typeface="Arial" panose="020B0604020202020204" pitchFamily="34" charset="0"/>
                <a:cs typeface="Arial" panose="020B0604020202020204" pitchFamily="34" charset="0"/>
              </a:rPr>
              <a:t> Decrypting of course works exactly in reverse. Can see this by working the example pairs shown, backwards.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EF3999A9-BDAD-46F4-929E-B4F84C4F65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AC3F945-9178-4C92-921C-A1C9E84217A6}" type="slidenum">
              <a:rPr lang="en-AU" altLang="it-IT" smtClean="0"/>
              <a:pPr>
                <a:spcBef>
                  <a:spcPct val="0"/>
                </a:spcBef>
              </a:pPr>
              <a:t>28</a:t>
            </a:fld>
            <a:endParaRPr lang="en-AU" altLang="it-IT"/>
          </a:p>
        </p:txBody>
      </p:sp>
      <p:sp>
        <p:nvSpPr>
          <p:cNvPr id="61443" name="Rectangle 2">
            <a:extLst>
              <a:ext uri="{FF2B5EF4-FFF2-40B4-BE49-F238E27FC236}">
                <a16:creationId xmlns:a16="http://schemas.microsoft.com/office/drawing/2014/main" id="{3F09BAB6-2D76-42FC-A6A9-A6FF67F6544D}"/>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FD411575-0BFF-441A-B65A-CF1A100E78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The Playfair cipher is a great advance over simple monoalphabetic ciphers, since there are 26*26=676 digrams (vs 26 letters), so that identification of individual digrams is more difficult. Also,the relative frequencies of individual letters exhibit a much greater range than that of digrams, making frequency analysis much more difficult. The Playfair cipher was for a long time considered unbreakable. It was used as the standard field system by the British Army in World War I and still enjoyed considerable use by the U.S.Army and other Allied forces during World War II. Despite this level of confidence in its security, the Playfair cipher is relatively easy to break because it still leaves much of the structure of the plaintext language intact. A few hundred letters of ciphertext are generally sufficient.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90969AB2-CF3C-4695-9991-5FC200799D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1FC53E4-D9C6-4689-9BB1-8596B1079C74}" type="slidenum">
              <a:rPr lang="en-AU" altLang="it-IT" smtClean="0"/>
              <a:pPr>
                <a:spcBef>
                  <a:spcPct val="0"/>
                </a:spcBef>
              </a:pPr>
              <a:t>29</a:t>
            </a:fld>
            <a:endParaRPr lang="en-AU" altLang="it-IT"/>
          </a:p>
        </p:txBody>
      </p:sp>
      <p:sp>
        <p:nvSpPr>
          <p:cNvPr id="63491" name="Rectangle 2">
            <a:extLst>
              <a:ext uri="{FF2B5EF4-FFF2-40B4-BE49-F238E27FC236}">
                <a16:creationId xmlns:a16="http://schemas.microsoft.com/office/drawing/2014/main" id="{20148701-6C1A-4AF4-BD49-BC35BC5921B1}"/>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03935708-D2A0-427F-B928-626A1EDD14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cs typeface="Arial" panose="020B0604020202020204" pitchFamily="34" charset="0"/>
              </a:rPr>
              <a:t>One approach to reducing the "spikyness" of natural language text is used the Playfair cipher which encrypts more than one letter at once. We now consider the other alternative, using multiple cipher alphabets in turn. This gives the attacker more work, since many alphabets need to be guessed and because the frequency distribution is more complex, since the same plaintext letter could be replaced by several ciphertext letters, depending on which alphabet is used. </a:t>
            </a:r>
            <a:r>
              <a:rPr lang="en-US" altLang="it-IT">
                <a:latin typeface="Arial" panose="020B0604020202020204" pitchFamily="34" charset="0"/>
                <a:cs typeface="Arial" panose="020B0604020202020204" pitchFamily="34" charset="0"/>
              </a:rPr>
              <a:t>The general name for this approach is a polyalphabetic substitution cipher. All these techniques have the following features in common: </a:t>
            </a:r>
          </a:p>
          <a:p>
            <a:pPr eaLnBrk="1" hangingPunct="1">
              <a:buFont typeface="Calibri" panose="020F0502020204030204" pitchFamily="34" charset="0"/>
              <a:buAutoNum type="arabicPeriod"/>
            </a:pPr>
            <a:r>
              <a:rPr lang="en-US" altLang="it-IT">
                <a:latin typeface="Arial" panose="020B0604020202020204" pitchFamily="34" charset="0"/>
                <a:cs typeface="Arial" panose="020B0604020202020204" pitchFamily="34" charset="0"/>
              </a:rPr>
              <a:t> A set of related monoalphabetic substitution rules is used. </a:t>
            </a:r>
          </a:p>
          <a:p>
            <a:pPr eaLnBrk="1" hangingPunct="1">
              <a:buFont typeface="Calibri" panose="020F0502020204030204" pitchFamily="34" charset="0"/>
              <a:buAutoNum type="arabicPeriod"/>
            </a:pPr>
            <a:r>
              <a:rPr lang="en-US" altLang="it-IT">
                <a:latin typeface="Arial" panose="020B0604020202020204" pitchFamily="34" charset="0"/>
                <a:cs typeface="Arial" panose="020B0604020202020204" pitchFamily="34" charset="0"/>
              </a:rPr>
              <a:t> A key determines which particular rule is chosen for a given transformation. </a:t>
            </a:r>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ADE926DE-74D4-448D-AE4A-F9057CFAB7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36DEA48-F1C8-4186-B18C-E607F901E7A9}" type="slidenum">
              <a:rPr lang="en-AU" altLang="it-IT" smtClean="0"/>
              <a:pPr>
                <a:spcBef>
                  <a:spcPct val="0"/>
                </a:spcBef>
              </a:pPr>
              <a:t>30</a:t>
            </a:fld>
            <a:endParaRPr lang="en-AU" altLang="it-IT"/>
          </a:p>
        </p:txBody>
      </p:sp>
      <p:sp>
        <p:nvSpPr>
          <p:cNvPr id="65539" name="Rectangle 2">
            <a:extLst>
              <a:ext uri="{FF2B5EF4-FFF2-40B4-BE49-F238E27FC236}">
                <a16:creationId xmlns:a16="http://schemas.microsoft.com/office/drawing/2014/main" id="{8E489C58-8831-4DB7-BC1D-24263FD4AEFE}"/>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DF5772CA-A2FE-4A01-815C-72DBFDA74B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The best known, and one of the simplest, such algorithms is referred to as the Vigenère cipher, where the set of related monoalphabetic substitution rules consists of the 26 Caesar ciphers, with shifts of 0 through 25. Each cipher is denoted by a key letter, which is the ciphertext letter that substitutes for the plaintext letter ‘a’, and which are </a:t>
            </a:r>
            <a:r>
              <a:rPr lang="en-AU" altLang="it-IT">
                <a:latin typeface="Arial" panose="020B0604020202020204" pitchFamily="34" charset="0"/>
                <a:cs typeface="Arial" panose="020B0604020202020204" pitchFamily="34" charset="0"/>
              </a:rPr>
              <a:t>each used in turn, as shown next.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660AFB26-8039-477D-80C1-56CCD29F1E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E276BD0-58CF-402B-8284-93B0E1F4F5CC}" type="slidenum">
              <a:rPr lang="en-AU" altLang="it-IT" smtClean="0"/>
              <a:pPr>
                <a:spcBef>
                  <a:spcPct val="0"/>
                </a:spcBef>
              </a:pPr>
              <a:t>31</a:t>
            </a:fld>
            <a:endParaRPr lang="en-AU" altLang="it-IT"/>
          </a:p>
        </p:txBody>
      </p:sp>
      <p:sp>
        <p:nvSpPr>
          <p:cNvPr id="67587" name="Rectangle 2">
            <a:extLst>
              <a:ext uri="{FF2B5EF4-FFF2-40B4-BE49-F238E27FC236}">
                <a16:creationId xmlns:a16="http://schemas.microsoft.com/office/drawing/2014/main" id="{04C72586-063B-40A5-8BB3-7441A7A4C624}"/>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AAF421C9-16F2-4F48-89CA-B818591D34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Discuss this simple example from text Stallings section 2.2.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5D164ECD-21A4-4F69-9AF2-D0417EC347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B2BE5D0-995D-4599-8BD0-7D5C4FE7DE79}" type="slidenum">
              <a:rPr lang="en-AU" altLang="it-IT" smtClean="0"/>
              <a:pPr>
                <a:spcBef>
                  <a:spcPct val="0"/>
                </a:spcBef>
              </a:pPr>
              <a:t>4</a:t>
            </a:fld>
            <a:endParaRPr lang="en-AU" altLang="it-IT"/>
          </a:p>
        </p:txBody>
      </p:sp>
      <p:sp>
        <p:nvSpPr>
          <p:cNvPr id="13315" name="Rectangle 2">
            <a:extLst>
              <a:ext uri="{FF2B5EF4-FFF2-40B4-BE49-F238E27FC236}">
                <a16:creationId xmlns:a16="http://schemas.microsoft.com/office/drawing/2014/main" id="{76A6FD2B-D8CD-4AE4-9E41-40CA3A5F778A}"/>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570AC75C-FF93-4D30-8F26-50A47E0A5A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Symmetric encryption, also referred to as conventional encryption or single-key encryption, was the only type of encryption in use prior to the development of public-key encryption in the 1970s. It remains by far the most widely used of the two types of encryption. </a:t>
            </a:r>
            <a:r>
              <a:rPr lang="en-AU" altLang="it-IT">
                <a:latin typeface="Arial" panose="020B0604020202020204" pitchFamily="34" charset="0"/>
                <a:cs typeface="Arial" panose="020B0604020202020204" pitchFamily="34" charset="0"/>
              </a:rPr>
              <a:t>All traditional schemes are </a:t>
            </a:r>
            <a:r>
              <a:rPr lang="en-AU" altLang="it-IT" b="1">
                <a:latin typeface="Arial" panose="020B0604020202020204" pitchFamily="34" charset="0"/>
                <a:cs typeface="Arial" panose="020B0604020202020204" pitchFamily="34" charset="0"/>
              </a:rPr>
              <a:t>symmetric</a:t>
            </a:r>
            <a:r>
              <a:rPr lang="en-AU" altLang="it-IT">
                <a:latin typeface="Arial" panose="020B0604020202020204" pitchFamily="34" charset="0"/>
                <a:cs typeface="Arial" panose="020B0604020202020204" pitchFamily="34" charset="0"/>
              </a:rPr>
              <a:t> / </a:t>
            </a:r>
            <a:r>
              <a:rPr lang="en-AU" altLang="it-IT" b="1">
                <a:latin typeface="Arial" panose="020B0604020202020204" pitchFamily="34" charset="0"/>
                <a:cs typeface="Arial" panose="020B0604020202020204" pitchFamily="34" charset="0"/>
              </a:rPr>
              <a:t>single key</a:t>
            </a:r>
            <a:r>
              <a:rPr lang="en-AU" altLang="it-IT">
                <a:latin typeface="Arial" panose="020B0604020202020204" pitchFamily="34" charset="0"/>
                <a:cs typeface="Arial" panose="020B0604020202020204" pitchFamily="34" charset="0"/>
              </a:rPr>
              <a:t> / </a:t>
            </a:r>
            <a:r>
              <a:rPr lang="en-AU" altLang="it-IT" b="1">
                <a:latin typeface="Arial" panose="020B0604020202020204" pitchFamily="34" charset="0"/>
                <a:cs typeface="Arial" panose="020B0604020202020204" pitchFamily="34" charset="0"/>
              </a:rPr>
              <a:t>private-key</a:t>
            </a:r>
            <a:r>
              <a:rPr lang="en-AU" altLang="it-IT">
                <a:latin typeface="Arial" panose="020B0604020202020204" pitchFamily="34" charset="0"/>
                <a:cs typeface="Arial" panose="020B0604020202020204" pitchFamily="34" charset="0"/>
              </a:rPr>
              <a:t> encryption algorithms, with a </a:t>
            </a:r>
            <a:r>
              <a:rPr lang="en-AU" altLang="it-IT" b="1">
                <a:latin typeface="Arial" panose="020B0604020202020204" pitchFamily="34" charset="0"/>
                <a:cs typeface="Arial" panose="020B0604020202020204" pitchFamily="34" charset="0"/>
              </a:rPr>
              <a:t>single key</a:t>
            </a:r>
            <a:r>
              <a:rPr lang="en-AU" altLang="it-IT">
                <a:latin typeface="Arial" panose="020B0604020202020204" pitchFamily="34" charset="0"/>
                <a:cs typeface="Arial" panose="020B0604020202020204" pitchFamily="34" charset="0"/>
              </a:rPr>
              <a:t>, used for both encryption and decryption. Since both sender and receiver are equivalent, either can encrypt or decrypt messages using that common key.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5017538C-26D6-47D1-8956-E1E8AD724E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80D6496-6FF7-4968-B858-5219AEFE1F4C}" type="slidenum">
              <a:rPr lang="en-AU" altLang="it-IT" smtClean="0"/>
              <a:pPr>
                <a:spcBef>
                  <a:spcPct val="0"/>
                </a:spcBef>
              </a:pPr>
              <a:t>32</a:t>
            </a:fld>
            <a:endParaRPr lang="en-AU" altLang="it-IT"/>
          </a:p>
        </p:txBody>
      </p:sp>
      <p:sp>
        <p:nvSpPr>
          <p:cNvPr id="69635" name="Rectangle 2">
            <a:extLst>
              <a:ext uri="{FF2B5EF4-FFF2-40B4-BE49-F238E27FC236}">
                <a16:creationId xmlns:a16="http://schemas.microsoft.com/office/drawing/2014/main" id="{A0681712-1FF5-4E1E-825A-8939AD0EA0BE}"/>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540A77C1-E9ED-4E3F-8EFE-07090AA2FF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solidFill>
                  <a:srgbClr val="000000"/>
                </a:solidFill>
                <a:latin typeface="Arial" panose="020B0604020202020204" pitchFamily="34" charset="0"/>
                <a:cs typeface="Arial" panose="020B0604020202020204" pitchFamily="34" charset="0"/>
              </a:rPr>
              <a:t>Implementing polyalphabetic ciphers by hand can be very tedious. Various aids were devised to assist the process.</a:t>
            </a:r>
          </a:p>
          <a:p>
            <a:pPr eaLnBrk="1" hangingPunct="1"/>
            <a:r>
              <a:rPr lang="en-US" altLang="it-IT">
                <a:solidFill>
                  <a:srgbClr val="000000"/>
                </a:solidFill>
                <a:latin typeface="Arial" panose="020B0604020202020204" pitchFamily="34" charset="0"/>
                <a:cs typeface="Arial" panose="020B0604020202020204" pitchFamily="34" charset="0"/>
              </a:rPr>
              <a:t>The </a:t>
            </a:r>
            <a:r>
              <a:rPr lang="en-US" altLang="it-IT" i="1">
                <a:solidFill>
                  <a:srgbClr val="000000"/>
                </a:solidFill>
                <a:latin typeface="Arial" panose="020B0604020202020204" pitchFamily="34" charset="0"/>
                <a:cs typeface="Arial" panose="020B0604020202020204" pitchFamily="34" charset="0"/>
              </a:rPr>
              <a:t>"Saint-Cyr Slide" </a:t>
            </a:r>
            <a:r>
              <a:rPr lang="en-US" altLang="it-IT">
                <a:solidFill>
                  <a:srgbClr val="000000"/>
                </a:solidFill>
                <a:latin typeface="Arial" panose="020B0604020202020204" pitchFamily="34" charset="0"/>
                <a:cs typeface="Arial" panose="020B0604020202020204" pitchFamily="34" charset="0"/>
              </a:rPr>
              <a:t>was popularised and named by Jean Kerckhoffs, who published a famous early text "La Cryptographie Militaire" (Miltary Cryptography) in 1883. He named the slide after the French National Military Academy where the methods were taught. He also noted that any slide can be expanded into a tableau, or bent round into a cipher disk.</a:t>
            </a:r>
          </a:p>
          <a:p>
            <a:pPr eaLnBrk="1" hangingPunct="1"/>
            <a:r>
              <a:rPr lang="en-US" altLang="it-IT">
                <a:solidFill>
                  <a:srgbClr val="000000"/>
                </a:solidFill>
                <a:latin typeface="Arial" panose="020B0604020202020204" pitchFamily="34" charset="0"/>
                <a:cs typeface="Arial" panose="020B0604020202020204" pitchFamily="34" charset="0"/>
              </a:rPr>
              <a:t>The </a:t>
            </a:r>
            <a:r>
              <a:rPr lang="en-AU" altLang="it-IT" i="1">
                <a:solidFill>
                  <a:srgbClr val="000000"/>
                </a:solidFill>
                <a:latin typeface="Arial" panose="020B0604020202020204" pitchFamily="34" charset="0"/>
                <a:cs typeface="Arial" panose="020B0604020202020204" pitchFamily="34" charset="0"/>
              </a:rPr>
              <a:t>Vigenère Tableau </a:t>
            </a:r>
            <a:r>
              <a:rPr lang="en-AU" altLang="it-IT">
                <a:solidFill>
                  <a:srgbClr val="000000"/>
                </a:solidFill>
                <a:latin typeface="Arial" panose="020B0604020202020204" pitchFamily="34" charset="0"/>
                <a:cs typeface="Arial" panose="020B0604020202020204" pitchFamily="34" charset="0"/>
              </a:rPr>
              <a:t>(given in Stallings 4/e as Table 2.3) is a complete set of forward shifted alphabet mappings.</a:t>
            </a:r>
          </a:p>
          <a:p>
            <a:pPr eaLnBrk="1" hangingPunct="1"/>
            <a:endParaRPr lang="en-US" altLang="it-IT" i="1">
              <a:solidFill>
                <a:srgbClr val="000000"/>
              </a:solidFill>
              <a:latin typeface="Arial" panose="020B0604020202020204" pitchFamily="34" charset="0"/>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7A280E21-1801-4E1A-AB8A-5891AC3BC3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5D839DE-A3F8-4BDC-A5F7-F4710ED73968}" type="slidenum">
              <a:rPr lang="en-AU" altLang="it-IT" smtClean="0"/>
              <a:pPr>
                <a:spcBef>
                  <a:spcPct val="0"/>
                </a:spcBef>
              </a:pPr>
              <a:t>33</a:t>
            </a:fld>
            <a:endParaRPr lang="en-AU" altLang="it-IT"/>
          </a:p>
        </p:txBody>
      </p:sp>
      <p:sp>
        <p:nvSpPr>
          <p:cNvPr id="71683" name="Rectangle 2">
            <a:extLst>
              <a:ext uri="{FF2B5EF4-FFF2-40B4-BE49-F238E27FC236}">
                <a16:creationId xmlns:a16="http://schemas.microsoft.com/office/drawing/2014/main" id="{4C847BF8-CB22-4DC0-B593-3D0FCA1E3CE4}"/>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75649C48-34FB-4CBC-AF94-9F1E8CE49B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The </a:t>
            </a:r>
            <a:r>
              <a:rPr lang="en-AU" altLang="it-IT">
                <a:latin typeface="Arial" panose="020B0604020202020204" pitchFamily="34" charset="0"/>
              </a:rPr>
              <a:t>Vigenère &amp; related polyalphabetic ciphers still do not completely obscure the underlying language characteristics. </a:t>
            </a:r>
            <a:r>
              <a:rPr lang="en-US" altLang="it-IT">
                <a:latin typeface="Arial" panose="020B0604020202020204" pitchFamily="34" charset="0"/>
              </a:rPr>
              <a:t>The strength of this cipher is that there are multiple ciphertext letters for each plaintext letter, one for each unique letter of the keyword. Thus, the letter frequency information is obscured. However, not all knowledge of the plaintext structure is lost. </a:t>
            </a:r>
            <a:r>
              <a:rPr lang="en-AU" altLang="it-IT">
                <a:latin typeface="Arial" panose="020B0604020202020204" pitchFamily="34" charset="0"/>
              </a:rPr>
              <a:t>The key to breaking them is to identify the number of translation alphabets, and then attack each separately. </a:t>
            </a:r>
            <a:r>
              <a:rPr lang="en-US" altLang="it-IT">
                <a:latin typeface="Arial" panose="020B0604020202020204" pitchFamily="34" charset="0"/>
              </a:rPr>
              <a:t>If a monoalphabetic substitution is used, then the statistical properties of the ciphertext should be the same as that of the language of the plaintext. If, on the other hand, a Vigenère cipher is suspected, then progress depends on determining the length of the keyword.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51409CCA-3743-4982-986A-C80CC80ABF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F61647E-69E4-4E57-9D21-8517CF677E00}" type="slidenum">
              <a:rPr lang="en-AU" altLang="it-IT" smtClean="0"/>
              <a:pPr>
                <a:spcBef>
                  <a:spcPct val="0"/>
                </a:spcBef>
              </a:pPr>
              <a:t>34</a:t>
            </a:fld>
            <a:endParaRPr lang="en-AU" altLang="it-IT"/>
          </a:p>
        </p:txBody>
      </p:sp>
      <p:sp>
        <p:nvSpPr>
          <p:cNvPr id="73731" name="Rectangle 2">
            <a:extLst>
              <a:ext uri="{FF2B5EF4-FFF2-40B4-BE49-F238E27FC236}">
                <a16:creationId xmlns:a16="http://schemas.microsoft.com/office/drawing/2014/main" id="{2D0CAB8B-C71E-46A8-ACE4-5BB44B344D72}"/>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57802843-7BE6-483A-AD68-AB12D309FA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rPr>
              <a:t>For some centuries the Vigenère cipher was </a:t>
            </a:r>
            <a:r>
              <a:rPr lang="en-AU" altLang="it-IT" i="1">
                <a:latin typeface="Arial" panose="020B0604020202020204" pitchFamily="34" charset="0"/>
              </a:rPr>
              <a:t>le chiffre indéchiffrable</a:t>
            </a:r>
            <a:r>
              <a:rPr lang="en-AU" altLang="it-IT">
                <a:latin typeface="Arial" panose="020B0604020202020204" pitchFamily="34" charset="0"/>
              </a:rPr>
              <a:t> (the unbreakable cipher). As a result of a challenge, it was broken by Charles Babbage (the inventor of the computer) in 1854 but kept secret (possibly because of the Crimean War - not the first time governments have kept advances to themselves!). The method was independently reinvented by a Prussian, Friedrich Kasiski, who published the attack now named after him in 1863. However lack of major advances meant that various polyalphabetic substitution ciphers were used into the 20C. One very famous incident was the breaking of the Zimmermann telegram in WW1 which resulted in the USA entering the war. </a:t>
            </a:r>
            <a:r>
              <a:rPr lang="en-US" altLang="it-IT">
                <a:latin typeface="Arial" panose="020B0604020202020204" pitchFamily="34" charset="0"/>
              </a:rPr>
              <a:t>The important is that if two identical sequences of plaintext letters occur at a distance that is an integer multiple of the keyword length, they will generate identical ciphertext sequences. </a:t>
            </a:r>
            <a:endParaRPr lang="en-AU" altLang="it-IT">
              <a:latin typeface="Arial" panose="020B0604020202020204" pitchFamily="34" charset="0"/>
            </a:endParaRPr>
          </a:p>
          <a:p>
            <a:pPr eaLnBrk="1" hangingPunct="1"/>
            <a:r>
              <a:rPr lang="en-AU" altLang="it-IT">
                <a:latin typeface="Arial" panose="020B0604020202020204" pitchFamily="34" charset="0"/>
              </a:rPr>
              <a:t>In general the approach is to find a number of duplicated sequences, collect all their distances apart, look for common factors, remembering that some will be random flukes and need to be discarded. Now have a series of monoalphabetic ciphers, each with original language letter frequency characteristics. Can attack these in turn to break the cipher.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A6FFD6EB-5746-4A93-B4AC-E138843A51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C5629E6-F36F-4B83-A23F-7B1A83C0D5D2}" type="slidenum">
              <a:rPr lang="en-AU" altLang="it-IT" smtClean="0"/>
              <a:pPr>
                <a:spcBef>
                  <a:spcPct val="0"/>
                </a:spcBef>
              </a:pPr>
              <a:t>35</a:t>
            </a:fld>
            <a:endParaRPr lang="en-AU" altLang="it-IT"/>
          </a:p>
        </p:txBody>
      </p:sp>
      <p:sp>
        <p:nvSpPr>
          <p:cNvPr id="75779" name="Rectangle 2">
            <a:extLst>
              <a:ext uri="{FF2B5EF4-FFF2-40B4-BE49-F238E27FC236}">
                <a16:creationId xmlns:a16="http://schemas.microsoft.com/office/drawing/2014/main" id="{38EB6A24-0C70-4311-A7A9-FE3B8CDDE042}"/>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614B5392-30C4-41BC-B166-077E4B373C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rPr>
              <a:t>Taking the polyalphabetic idea to the extreme, want as many different translation alphabets as letters in the message being sent. One way of doing this with a smallish key, is to use the Autokey cipher.</a:t>
            </a:r>
          </a:p>
          <a:p>
            <a:pPr eaLnBrk="1" hangingPunct="1"/>
            <a:r>
              <a:rPr lang="en-AU" altLang="it-IT">
                <a:latin typeface="Arial" panose="020B0604020202020204" pitchFamily="34" charset="0"/>
              </a:rPr>
              <a:t>The example uses the keyword "DECEPTIVE" prefixed to as much of the message "WEAREDISCOVEREDSAV" as is needed. When deciphering, recover the first 9 letters using the keyword "DECEPTIVE". Then instead of repeating the keyword, start using the recovered letters from the message "WEAREDISC". As recover more letters, have more of key to recover later letters. </a:t>
            </a:r>
          </a:p>
          <a:p>
            <a:pPr eaLnBrk="1" hangingPunct="1"/>
            <a:r>
              <a:rPr lang="en-AU" altLang="it-IT">
                <a:latin typeface="Arial" panose="020B0604020202020204" pitchFamily="34" charset="0"/>
              </a:rPr>
              <a:t>Problem is that the same language characteristics are used by the key as the message. ie. a key of 'E' will be used more often than a 'T' etc  hence an 'E' encrypted with a key of 'E' occurs with probability (0.1275)2 = 0.01663, about twice as often as a 'T' encrypted with a key of 'T'  have to use a larger frequency table, but it exists given sufficient ciphertext this can be broken.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359DB7BD-B2B4-4D01-BF77-0857368731AE}"/>
              </a:ext>
            </a:extLst>
          </p:cNvPr>
          <p:cNvSpPr>
            <a:spLocks noGrp="1" noRot="1" noChangeAspect="1" noChangeArrowheads="1" noTextEdit="1"/>
          </p:cNvSpPr>
          <p:nvPr>
            <p:ph type="sldImg"/>
          </p:nvPr>
        </p:nvSpPr>
        <p:spPr>
          <a:xfrm>
            <a:off x="381000" y="685800"/>
            <a:ext cx="6096000" cy="3429000"/>
          </a:xfrm>
          <a:ln/>
        </p:spPr>
      </p:sp>
      <p:sp>
        <p:nvSpPr>
          <p:cNvPr id="77827" name="Notes Placeholder 2">
            <a:extLst>
              <a:ext uri="{FF2B5EF4-FFF2-40B4-BE49-F238E27FC236}">
                <a16:creationId xmlns:a16="http://schemas.microsoft.com/office/drawing/2014/main" id="{64266CDB-B982-4511-A8B4-86FBB83C61D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The ultimate defense against such a cryptanalysis is to choose a keyword that is as long as the plaintext and has no statistical relationship to it. Such a system was introduced by an AT&amp;T engineer named Gilbert Vernam in 1918. His system works on binary data (bits0 rather than letters. The system can be expressed succinctly as follows: </a:t>
            </a:r>
            <a:r>
              <a:rPr lang="en-US" altLang="it-IT" i="1">
                <a:latin typeface="Arial" panose="020B0604020202020204" pitchFamily="34" charset="0"/>
              </a:rPr>
              <a:t>c</a:t>
            </a:r>
            <a:r>
              <a:rPr lang="en-US" altLang="it-IT" i="1" baseline="-25000">
                <a:latin typeface="Arial" panose="020B0604020202020204" pitchFamily="34" charset="0"/>
              </a:rPr>
              <a:t>i</a:t>
            </a:r>
            <a:r>
              <a:rPr lang="en-US" altLang="it-IT" i="1">
                <a:latin typeface="Arial" panose="020B0604020202020204" pitchFamily="34" charset="0"/>
              </a:rPr>
              <a:t>  =  p</a:t>
            </a:r>
            <a:r>
              <a:rPr lang="en-US" altLang="it-IT" i="1" baseline="-25000">
                <a:latin typeface="Arial" panose="020B0604020202020204" pitchFamily="34" charset="0"/>
              </a:rPr>
              <a:t>i</a:t>
            </a:r>
            <a:r>
              <a:rPr lang="en-US" altLang="it-IT" i="1">
                <a:latin typeface="Arial" panose="020B0604020202020204" pitchFamily="34" charset="0"/>
              </a:rPr>
              <a:t> XOR  k</a:t>
            </a:r>
            <a:r>
              <a:rPr lang="en-US" altLang="it-IT" i="1" baseline="-25000">
                <a:latin typeface="Arial" panose="020B0604020202020204" pitchFamily="34" charset="0"/>
              </a:rPr>
              <a:t>i </a:t>
            </a:r>
          </a:p>
          <a:p>
            <a:pPr eaLnBrk="1" hangingPunct="1"/>
            <a:r>
              <a:rPr lang="en-US" altLang="it-IT">
                <a:latin typeface="Arial" panose="020B0604020202020204" pitchFamily="34" charset="0"/>
              </a:rPr>
              <a:t>The essence of this technique is the means of construction of the key. Vernam proposed the use of a running loop of tape that eventually repeated the key, so that in fact the system worked with a very long but repeating keyword. Although such a scheme, with a long key, presents formidable cryptanalytic difficulties, it can be broken with sufficient ciphertext, the use of known or probable plaintext sequences, or both.</a:t>
            </a:r>
          </a:p>
        </p:txBody>
      </p:sp>
      <p:sp>
        <p:nvSpPr>
          <p:cNvPr id="77828" name="Slide Number Placeholder 3">
            <a:extLst>
              <a:ext uri="{FF2B5EF4-FFF2-40B4-BE49-F238E27FC236}">
                <a16:creationId xmlns:a16="http://schemas.microsoft.com/office/drawing/2014/main" id="{632BEF0A-F7A0-43E1-93DB-448DC876853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9C510B6-16CB-44A3-B6A9-3CED00F140D4}" type="slidenum">
              <a:rPr lang="en-AU" altLang="it-IT" smtClean="0"/>
              <a:pPr>
                <a:spcBef>
                  <a:spcPct val="0"/>
                </a:spcBef>
              </a:pPr>
              <a:t>36</a:t>
            </a:fld>
            <a:endParaRPr lang="en-AU" altLang="it-IT"/>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54E94430-43B7-46FC-8D65-CADF9462B3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CECB779-AC71-4E64-85DC-9C874FE87238}" type="slidenum">
              <a:rPr lang="en-AU" altLang="it-IT" smtClean="0"/>
              <a:pPr>
                <a:spcBef>
                  <a:spcPct val="0"/>
                </a:spcBef>
              </a:pPr>
              <a:t>37</a:t>
            </a:fld>
            <a:endParaRPr lang="en-AU" altLang="it-IT"/>
          </a:p>
        </p:txBody>
      </p:sp>
      <p:sp>
        <p:nvSpPr>
          <p:cNvPr id="79875" name="Rectangle 2">
            <a:extLst>
              <a:ext uri="{FF2B5EF4-FFF2-40B4-BE49-F238E27FC236}">
                <a16:creationId xmlns:a16="http://schemas.microsoft.com/office/drawing/2014/main" id="{34330E92-23D0-417E-B233-7D9BCFAF6EAC}"/>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0CBB2BE1-2276-42F8-A126-E81A0C9951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it-IT">
                <a:latin typeface="Arial" panose="020B0604020202020204" pitchFamily="34" charset="0"/>
                <a:cs typeface="Arial" panose="020B0604020202020204" pitchFamily="34" charset="0"/>
              </a:rPr>
              <a:t>The One-Time Pad is an evolution of the Vernham cipher. An Army Signal Corp officer, Joseph Mauborgne, proposed an improvement using a random key that was truly as long as the message, with no repetitions, which thus totally obscures the original message. It produces random output that bears no statistical relationship to the plaintext. Because the ciphertext contains no information whatsoever about the plaintext, there is simply no way to break the code, since any plaintext can be mapped to any ciphertext given some key. </a:t>
            </a:r>
          </a:p>
          <a:p>
            <a:pPr marL="228600" indent="-228600" eaLnBrk="1" hangingPunct="1"/>
            <a:r>
              <a:rPr lang="en-US" altLang="it-IT">
                <a:latin typeface="Arial" panose="020B0604020202020204" pitchFamily="34" charset="0"/>
                <a:cs typeface="Arial" panose="020B0604020202020204" pitchFamily="34" charset="0"/>
              </a:rPr>
              <a:t>The one-time pad offers complete security but, in practice, has two fundamental difficulties: </a:t>
            </a:r>
          </a:p>
          <a:p>
            <a:pPr marL="228600" indent="-228600" eaLnBrk="1" hangingPunct="1">
              <a:buFont typeface="Calibri" panose="020F0502020204030204" pitchFamily="34" charset="0"/>
              <a:buAutoNum type="arabicPeriod"/>
            </a:pPr>
            <a:r>
              <a:rPr lang="en-US" altLang="it-IT">
                <a:latin typeface="Arial" panose="020B0604020202020204" pitchFamily="34" charset="0"/>
                <a:cs typeface="Arial" panose="020B0604020202020204" pitchFamily="34" charset="0"/>
              </a:rPr>
              <a:t>There is the practical problem of making large quantities of random keys. </a:t>
            </a:r>
          </a:p>
          <a:p>
            <a:pPr marL="228600" indent="-228600" eaLnBrk="1" hangingPunct="1">
              <a:buFont typeface="Calibri" panose="020F0502020204030204" pitchFamily="34" charset="0"/>
              <a:buAutoNum type="arabicPeriod"/>
            </a:pPr>
            <a:r>
              <a:rPr lang="en-US" altLang="it-IT">
                <a:latin typeface="Arial" panose="020B0604020202020204" pitchFamily="34" charset="0"/>
                <a:cs typeface="Arial" panose="020B0604020202020204" pitchFamily="34" charset="0"/>
              </a:rPr>
              <a:t>And the problem of key distribution and protection, where for every message to be sent, a key of equal length is needed by both sender and receiver.</a:t>
            </a:r>
          </a:p>
          <a:p>
            <a:pPr marL="228600" indent="-228600" eaLnBrk="1" hangingPunct="1">
              <a:buFont typeface="Times" panose="02020603050405020304" pitchFamily="18" charset="0"/>
              <a:buNone/>
            </a:pPr>
            <a:r>
              <a:rPr lang="en-US" altLang="it-IT">
                <a:latin typeface="Arial" panose="020B0604020202020204" pitchFamily="34" charset="0"/>
                <a:cs typeface="Arial" panose="020B0604020202020204" pitchFamily="34" charset="0"/>
              </a:rPr>
              <a:t>Because of these difficulties, the one-time pad is of limited utility, and is useful primarily for low-bandwidth channels requiring very high security. The one-time pad is the only cryptosystem that exhibits what is referred to as </a:t>
            </a:r>
            <a:r>
              <a:rPr lang="en-US" altLang="it-IT" i="1">
                <a:latin typeface="Arial" panose="020B0604020202020204" pitchFamily="34" charset="0"/>
                <a:cs typeface="Arial" panose="020B0604020202020204" pitchFamily="34" charset="0"/>
              </a:rPr>
              <a:t>perfect secrecy.</a:t>
            </a:r>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gnaposto immagine diapositiva 1">
            <a:extLst>
              <a:ext uri="{FF2B5EF4-FFF2-40B4-BE49-F238E27FC236}">
                <a16:creationId xmlns:a16="http://schemas.microsoft.com/office/drawing/2014/main" id="{1D9AAD7F-FD15-4326-BE39-42725A73DFF5}"/>
              </a:ext>
            </a:extLst>
          </p:cNvPr>
          <p:cNvSpPr>
            <a:spLocks noGrp="1" noRot="1" noChangeAspect="1" noChangeArrowheads="1" noTextEdit="1"/>
          </p:cNvSpPr>
          <p:nvPr>
            <p:ph type="sldImg"/>
          </p:nvPr>
        </p:nvSpPr>
        <p:spPr>
          <a:xfrm>
            <a:off x="381000" y="685800"/>
            <a:ext cx="6096000" cy="3429000"/>
          </a:xfrm>
          <a:ln/>
        </p:spPr>
      </p:sp>
      <p:sp>
        <p:nvSpPr>
          <p:cNvPr id="81923" name="Segnaposto note 2">
            <a:extLst>
              <a:ext uri="{FF2B5EF4-FFF2-40B4-BE49-F238E27FC236}">
                <a16:creationId xmlns:a16="http://schemas.microsoft.com/office/drawing/2014/main" id="{01154C69-6D38-4D70-AB4F-A04102357C1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81924" name="Segnaposto numero diapositiva 3">
            <a:extLst>
              <a:ext uri="{FF2B5EF4-FFF2-40B4-BE49-F238E27FC236}">
                <a16:creationId xmlns:a16="http://schemas.microsoft.com/office/drawing/2014/main" id="{3256C11B-7346-4085-B6C6-51ABB5F3674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9A518D1-ADF5-41B5-B545-9DAA85863C48}" type="slidenum">
              <a:rPr lang="en-AU" altLang="it-IT" smtClean="0"/>
              <a:pPr>
                <a:spcBef>
                  <a:spcPct val="0"/>
                </a:spcBef>
              </a:pPr>
              <a:t>38</a:t>
            </a:fld>
            <a:endParaRPr lang="en-AU" altLang="it-IT"/>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A426F12B-08A2-4C0A-A398-38E2B32452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7098E59-A9D6-49C2-9202-EBD9476677F7}" type="slidenum">
              <a:rPr lang="en-AU" altLang="it-IT" smtClean="0"/>
              <a:pPr>
                <a:spcBef>
                  <a:spcPct val="0"/>
                </a:spcBef>
              </a:pPr>
              <a:t>39</a:t>
            </a:fld>
            <a:endParaRPr lang="en-AU" altLang="it-IT"/>
          </a:p>
        </p:txBody>
      </p:sp>
      <p:sp>
        <p:nvSpPr>
          <p:cNvPr id="83971" name="Rectangle 2">
            <a:extLst>
              <a:ext uri="{FF2B5EF4-FFF2-40B4-BE49-F238E27FC236}">
                <a16:creationId xmlns:a16="http://schemas.microsoft.com/office/drawing/2014/main" id="{CCEB1677-2C20-454E-9A0B-7A756355F4E2}"/>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EA533EB6-EBCA-447E-B331-BB6730455A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All the techniques examined so far involve the substitution of a ciphertext symbol for a plaintext symbol. A very different kind of mapping is achieved by performing some sort of permutation on the plaintext letters. This technique is referred to as a transposition cipher, and </a:t>
            </a:r>
            <a:r>
              <a:rPr lang="en-AU" altLang="it-IT">
                <a:latin typeface="Arial" panose="020B0604020202020204" pitchFamily="34" charset="0"/>
                <a:cs typeface="Arial" panose="020B0604020202020204" pitchFamily="34" charset="0"/>
              </a:rPr>
              <a:t>form the second basic building block of ciphers. The core idea is to rearrange the order of basic units (letters/bytes/bits) without altering their actual values.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8725A1EE-E3D4-4E5F-8594-7B73EBD1DF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A1F2D3A-BF34-457C-9B6C-69F248EA57DD}" type="slidenum">
              <a:rPr lang="en-AU" altLang="it-IT" smtClean="0"/>
              <a:pPr>
                <a:spcBef>
                  <a:spcPct val="0"/>
                </a:spcBef>
              </a:pPr>
              <a:t>40</a:t>
            </a:fld>
            <a:endParaRPr lang="en-AU" altLang="it-IT"/>
          </a:p>
        </p:txBody>
      </p:sp>
      <p:sp>
        <p:nvSpPr>
          <p:cNvPr id="86019" name="Rectangle 2">
            <a:extLst>
              <a:ext uri="{FF2B5EF4-FFF2-40B4-BE49-F238E27FC236}">
                <a16:creationId xmlns:a16="http://schemas.microsoft.com/office/drawing/2014/main" id="{ABB79BE4-6F2E-46A7-A455-F87420B3C0EF}"/>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869B6B63-B171-455D-90F9-74E77FCB0F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The simplest such cipher is the rail fence technique, in which the plaintext is written down as a sequence of diagonals and then read off as a sequence of rows.</a:t>
            </a:r>
          </a:p>
          <a:p>
            <a:pPr eaLnBrk="1" hangingPunct="1"/>
            <a:r>
              <a:rPr lang="en-US" altLang="it-IT">
                <a:latin typeface="Arial" panose="020B0604020202020204" pitchFamily="34" charset="0"/>
                <a:cs typeface="Arial" panose="020B0604020202020204" pitchFamily="34" charset="0"/>
              </a:rPr>
              <a:t>The example message is: </a:t>
            </a:r>
            <a:r>
              <a:rPr lang="en-AU" altLang="it-IT">
                <a:latin typeface="Arial" panose="020B0604020202020204" pitchFamily="34" charset="0"/>
                <a:cs typeface="Arial" panose="020B0604020202020204" pitchFamily="34" charset="0"/>
              </a:rPr>
              <a:t>"meet me after the toga party" with a rail fence of depth 2.</a:t>
            </a:r>
          </a:p>
          <a:p>
            <a:pPr eaLnBrk="1" hangingPunct="1"/>
            <a:r>
              <a:rPr lang="en-US" altLang="it-IT">
                <a:latin typeface="Arial" panose="020B0604020202020204" pitchFamily="34" charset="0"/>
                <a:cs typeface="Arial" panose="020B0604020202020204" pitchFamily="34" charset="0"/>
              </a:rPr>
              <a:t>This sort of thing would be trivial to cryptanalyze.</a:t>
            </a:r>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0B2C68CD-AEF2-417E-BD27-7A78CCEE1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8188BCE-9B01-48E2-84D5-A91B758347A9}" type="slidenum">
              <a:rPr lang="en-AU" altLang="it-IT" smtClean="0"/>
              <a:pPr>
                <a:spcBef>
                  <a:spcPct val="0"/>
                </a:spcBef>
              </a:pPr>
              <a:t>41</a:t>
            </a:fld>
            <a:endParaRPr lang="en-AU" altLang="it-IT"/>
          </a:p>
        </p:txBody>
      </p:sp>
      <p:sp>
        <p:nvSpPr>
          <p:cNvPr id="88067" name="Rectangle 2">
            <a:extLst>
              <a:ext uri="{FF2B5EF4-FFF2-40B4-BE49-F238E27FC236}">
                <a16:creationId xmlns:a16="http://schemas.microsoft.com/office/drawing/2014/main" id="{20778140-1C17-448D-9B15-E0EA5A3D1EE0}"/>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2BC1AB4B-3FC2-47D8-8860-16A77F7E52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 more complex transposition cipher is to write the message in a rectangle, row by row, and read the message off shuffling the order of the columns in each row. The order of the columns then becomes the key to the algorithm. In the example shown, the key is 4312567, that is use column 4 first, then column3, then 1 etc (as shown in the Column Out row).</a:t>
            </a:r>
          </a:p>
          <a:p>
            <a:pPr eaLnBrk="1" hangingPunct="1"/>
            <a:r>
              <a:rPr lang="en-US" altLang="it-IT">
                <a:latin typeface="Arial" panose="020B0604020202020204" pitchFamily="34" charset="0"/>
                <a:cs typeface="Arial" panose="020B0604020202020204" pitchFamily="34" charset="0"/>
              </a:rPr>
              <a:t>A pure transposition cipher is easily recognized because it has the same letter frequencies as the original plaintext. For the type of columnar transposition just shown, cryptanalysis is fairly straightforward and involves laying out the ciphertext in a matrix and playing around with column positions. Digram and trigram frequency tables can be useful.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7DBA591-DF8E-42B8-95A0-4E87A2C861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4793FA1-2F38-4BF1-96B6-68817875F856}" type="slidenum">
              <a:rPr lang="en-AU" altLang="it-IT" smtClean="0"/>
              <a:pPr>
                <a:spcBef>
                  <a:spcPct val="0"/>
                </a:spcBef>
              </a:pPr>
              <a:t>5</a:t>
            </a:fld>
            <a:endParaRPr lang="en-AU" altLang="it-IT"/>
          </a:p>
        </p:txBody>
      </p:sp>
      <p:sp>
        <p:nvSpPr>
          <p:cNvPr id="15363" name="Rectangle 2">
            <a:extLst>
              <a:ext uri="{FF2B5EF4-FFF2-40B4-BE49-F238E27FC236}">
                <a16:creationId xmlns:a16="http://schemas.microsoft.com/office/drawing/2014/main" id="{90408C26-ADA2-4566-A415-B62BF6019DC9}"/>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91EC70E2-AC95-4183-B8C9-9376F3EC72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Detail the five ingredients of the symmetric cipher model, shown in Stallings Figure 2.1:</a:t>
            </a:r>
          </a:p>
          <a:p>
            <a:pPr eaLnBrk="1" hangingPunct="1">
              <a:buFontTx/>
              <a:buChar char="•"/>
            </a:pPr>
            <a:r>
              <a:rPr lang="en-US" altLang="it-IT">
                <a:latin typeface="Arial" panose="020B0604020202020204" pitchFamily="34" charset="0"/>
              </a:rPr>
              <a:t> plaintext - original message</a:t>
            </a:r>
          </a:p>
          <a:p>
            <a:pPr eaLnBrk="1" hangingPunct="1">
              <a:buFontTx/>
              <a:buChar char="•"/>
            </a:pPr>
            <a:r>
              <a:rPr lang="en-US" altLang="it-IT">
                <a:latin typeface="Arial" panose="020B0604020202020204" pitchFamily="34" charset="0"/>
              </a:rPr>
              <a:t> encryption algorithm – performs substitutions/transformations on plaintext</a:t>
            </a:r>
          </a:p>
          <a:p>
            <a:pPr eaLnBrk="1" hangingPunct="1">
              <a:buFontTx/>
              <a:buChar char="•"/>
            </a:pPr>
            <a:r>
              <a:rPr lang="en-US" altLang="it-IT">
                <a:latin typeface="Arial" panose="020B0604020202020204" pitchFamily="34" charset="0"/>
              </a:rPr>
              <a:t> secret key – control exact substitutions/transformations used in encryption algorithm</a:t>
            </a:r>
          </a:p>
          <a:p>
            <a:pPr eaLnBrk="1" hangingPunct="1">
              <a:buFontTx/>
              <a:buChar char="•"/>
            </a:pPr>
            <a:r>
              <a:rPr lang="en-US" altLang="it-IT">
                <a:latin typeface="Arial" panose="020B0604020202020204" pitchFamily="34" charset="0"/>
              </a:rPr>
              <a:t> ciphertext - scrambled message</a:t>
            </a:r>
          </a:p>
          <a:p>
            <a:pPr eaLnBrk="1" hangingPunct="1">
              <a:buFontTx/>
              <a:buChar char="•"/>
            </a:pPr>
            <a:r>
              <a:rPr lang="en-US" altLang="it-IT">
                <a:latin typeface="Arial" panose="020B0604020202020204" pitchFamily="34" charset="0"/>
              </a:rPr>
              <a:t> decryption algorithm – inverse of encryption algorithm</a:t>
            </a:r>
            <a:endParaRPr lang="en-AU" altLang="it-IT">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9F20E641-6B4B-4E84-B3E1-62D7E17FD7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C2377CC-D919-4B37-9034-4AC42EC968A1}" type="slidenum">
              <a:rPr lang="en-AU" altLang="it-IT" smtClean="0"/>
              <a:pPr>
                <a:spcBef>
                  <a:spcPct val="0"/>
                </a:spcBef>
              </a:pPr>
              <a:t>42</a:t>
            </a:fld>
            <a:endParaRPr lang="en-AU" altLang="it-IT"/>
          </a:p>
        </p:txBody>
      </p:sp>
      <p:sp>
        <p:nvSpPr>
          <p:cNvPr id="90115" name="Rectangle 2">
            <a:extLst>
              <a:ext uri="{FF2B5EF4-FFF2-40B4-BE49-F238E27FC236}">
                <a16:creationId xmlns:a16="http://schemas.microsoft.com/office/drawing/2014/main" id="{1DE508AE-A75C-4971-BF93-2F03C7EB6B1E}"/>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89E84C7C-EA75-4F76-BC3B-1D951315A5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solidFill>
                  <a:srgbClr val="000000"/>
                </a:solidFill>
                <a:latin typeface="Arial" panose="020B0604020202020204" pitchFamily="34" charset="0"/>
                <a:cs typeface="Arial" panose="020B0604020202020204" pitchFamily="34" charset="0"/>
              </a:rPr>
              <a:t>Have seen that ciphers based on just substitutions or transpositions are not secure, and can be attacked because they do not sufficient obscure the underlying language structure</a:t>
            </a:r>
          </a:p>
          <a:p>
            <a:pPr eaLnBrk="1" hangingPunct="1"/>
            <a:r>
              <a:rPr lang="en-US" altLang="it-IT">
                <a:solidFill>
                  <a:srgbClr val="000000"/>
                </a:solidFill>
                <a:latin typeface="Arial" panose="020B0604020202020204" pitchFamily="34" charset="0"/>
                <a:cs typeface="Arial" panose="020B0604020202020204" pitchFamily="34" charset="0"/>
              </a:rPr>
              <a:t>So consider using several ciphers in succession to make harder.</a:t>
            </a:r>
          </a:p>
          <a:p>
            <a:pPr eaLnBrk="1" hangingPunct="1"/>
            <a:r>
              <a:rPr lang="en-US" altLang="it-IT">
                <a:solidFill>
                  <a:srgbClr val="000000"/>
                </a:solidFill>
                <a:latin typeface="Arial" panose="020B0604020202020204" pitchFamily="34" charset="0"/>
                <a:cs typeface="Arial" panose="020B0604020202020204" pitchFamily="34" charset="0"/>
              </a:rPr>
              <a:t>A substitution followed by a transposition is known as a Product Cipher, and makes a new much more secure cipher, and forms the bridge to modern ciphers.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34CB7603-F61A-4F43-A29F-A8F2F6D291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6BB418D-0064-481B-9EE5-742580AE3117}" type="slidenum">
              <a:rPr lang="en-AU" altLang="it-IT" smtClean="0"/>
              <a:pPr>
                <a:spcBef>
                  <a:spcPct val="0"/>
                </a:spcBef>
              </a:pPr>
              <a:t>43</a:t>
            </a:fld>
            <a:endParaRPr lang="en-AU" altLang="it-IT"/>
          </a:p>
        </p:txBody>
      </p:sp>
      <p:sp>
        <p:nvSpPr>
          <p:cNvPr id="92163" name="Rectangle 2">
            <a:extLst>
              <a:ext uri="{FF2B5EF4-FFF2-40B4-BE49-F238E27FC236}">
                <a16:creationId xmlns:a16="http://schemas.microsoft.com/office/drawing/2014/main" id="{96C622FF-4B2E-4169-9B66-6A95734CB3A1}"/>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316DE116-3A40-4F61-B0A7-4BCB0C1E94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solidFill>
                  <a:srgbClr val="000000"/>
                </a:solidFill>
                <a:latin typeface="Arial" panose="020B0604020202020204" pitchFamily="34" charset="0"/>
                <a:cs typeface="Arial" panose="020B0604020202020204" pitchFamily="34" charset="0"/>
              </a:rPr>
              <a:t>The next major advance in ciphers required use of mechanical cipher machines which enabled to use of complex varying substitutions.</a:t>
            </a:r>
          </a:p>
          <a:p>
            <a:pPr eaLnBrk="1" hangingPunct="1"/>
            <a:r>
              <a:rPr lang="en-US" altLang="it-IT">
                <a:solidFill>
                  <a:srgbClr val="000000"/>
                </a:solidFill>
                <a:latin typeface="Arial" panose="020B0604020202020204" pitchFamily="34" charset="0"/>
                <a:cs typeface="Arial" panose="020B0604020202020204" pitchFamily="34" charset="0"/>
              </a:rPr>
              <a:t>A rotor machine consists of a set of independently rotating cylinders through which electrical pulses can flow. Each cylinder has 26 input pins and 26 output pins, with internal wiring that connects each input pin to a unique output pin. If we associate each input and output pin with a letter of the alphabet, then a single cylinder defines a monoalphabetic substitution. After each input key is depressed, the cylinder rotates one position, so that the internal connections are shifted accordingly. The power of the rotor machine is in the use of multiple cylinders, in which the output pins of one cylinder are connected to the input pins of the next, and with the cylinders rotating like an “odometer”, leading to a very large number of substitution alphabets being used, eg with 3 cylinders have 26</a:t>
            </a:r>
            <a:r>
              <a:rPr lang="en-US" altLang="it-IT" baseline="30000">
                <a:solidFill>
                  <a:srgbClr val="000000"/>
                </a:solidFill>
                <a:latin typeface="Arial" panose="020B0604020202020204" pitchFamily="34" charset="0"/>
                <a:cs typeface="Arial" panose="020B0604020202020204" pitchFamily="34" charset="0"/>
              </a:rPr>
              <a:t>3</a:t>
            </a:r>
            <a:r>
              <a:rPr lang="en-US" altLang="it-IT">
                <a:solidFill>
                  <a:srgbClr val="000000"/>
                </a:solidFill>
                <a:latin typeface="Arial" panose="020B0604020202020204" pitchFamily="34" charset="0"/>
                <a:cs typeface="Arial" panose="020B0604020202020204" pitchFamily="34" charset="0"/>
              </a:rPr>
              <a:t>=17576 alphabets used.</a:t>
            </a:r>
          </a:p>
          <a:p>
            <a:pPr eaLnBrk="1" hangingPunct="1"/>
            <a:r>
              <a:rPr lang="en-US" altLang="it-IT">
                <a:solidFill>
                  <a:srgbClr val="000000"/>
                </a:solidFill>
                <a:latin typeface="Arial" panose="020B0604020202020204" pitchFamily="34" charset="0"/>
                <a:cs typeface="Arial" panose="020B0604020202020204" pitchFamily="34" charset="0"/>
              </a:rPr>
              <a:t>They were extensively used in world war 2, and the history of their use and analysis is one of the great stories from WW2.</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82CBA662-5B14-4D6F-9BEC-06CC2197CB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FE2D6B5-76AF-4925-9A3C-145A8B391128}" type="slidenum">
              <a:rPr lang="en-AU" altLang="it-IT" smtClean="0"/>
              <a:pPr>
                <a:spcBef>
                  <a:spcPct val="0"/>
                </a:spcBef>
              </a:pPr>
              <a:t>44</a:t>
            </a:fld>
            <a:endParaRPr lang="en-AU" altLang="it-IT"/>
          </a:p>
        </p:txBody>
      </p:sp>
      <p:sp>
        <p:nvSpPr>
          <p:cNvPr id="94211" name="Rectangle 2">
            <a:extLst>
              <a:ext uri="{FF2B5EF4-FFF2-40B4-BE49-F238E27FC236}">
                <a16:creationId xmlns:a16="http://schemas.microsoft.com/office/drawing/2014/main" id="{03E28B0E-3212-4DF7-8675-BA1C625244E5}"/>
              </a:ext>
            </a:extLst>
          </p:cNvPr>
          <p:cNvSpPr>
            <a:spLocks noGrp="1" noRot="1" noChangeAspect="1" noChangeArrowheads="1" noTextEdit="1"/>
          </p:cNvSpPr>
          <p:nvPr>
            <p:ph type="sldImg"/>
          </p:nvPr>
        </p:nvSpPr>
        <p:spPr>
          <a:solidFill>
            <a:srgbClr val="FFFFFF"/>
          </a:solidFill>
          <a:ln/>
        </p:spPr>
      </p:sp>
      <p:sp>
        <p:nvSpPr>
          <p:cNvPr id="94212" name="Rectangle 3">
            <a:extLst>
              <a:ext uri="{FF2B5EF4-FFF2-40B4-BE49-F238E27FC236}">
                <a16:creationId xmlns:a16="http://schemas.microsoft.com/office/drawing/2014/main" id="{2BC7507B-ACCA-4467-8808-DFBF5B8477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solidFill>
                  <a:srgbClr val="000000"/>
                </a:solidFill>
                <a:latin typeface="Arial" panose="020B0604020202020204" pitchFamily="34" charset="0"/>
                <a:cs typeface="Arial" panose="020B0604020202020204" pitchFamily="34" charset="0"/>
              </a:rPr>
              <a:t>This photo of an Allied </a:t>
            </a:r>
            <a:r>
              <a:rPr lang="en-US" altLang="it-IT" i="1">
                <a:solidFill>
                  <a:srgbClr val="000000"/>
                </a:solidFill>
                <a:latin typeface="Arial" panose="020B0604020202020204" pitchFamily="34" charset="0"/>
                <a:cs typeface="Arial" panose="020B0604020202020204" pitchFamily="34" charset="0"/>
              </a:rPr>
              <a:t>Hagelin </a:t>
            </a:r>
            <a:r>
              <a:rPr lang="en-US" altLang="it-IT">
                <a:solidFill>
                  <a:srgbClr val="000000"/>
                </a:solidFill>
                <a:latin typeface="Arial" panose="020B0604020202020204" pitchFamily="34" charset="0"/>
                <a:cs typeface="Arial" panose="020B0604020202020204" pitchFamily="34" charset="0"/>
              </a:rPr>
              <a:t>machine was taken by Lawrie Brown at Eurocrypt'93 in Norway. Note pen for scale, and the rotating cipher wheels near the front.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264B646A-1584-4B26-9C0E-9676066D0585}"/>
              </a:ext>
            </a:extLst>
          </p:cNvPr>
          <p:cNvSpPr>
            <a:spLocks noGrp="1" noRot="1" noChangeAspect="1" noChangeArrowheads="1" noTextEdit="1"/>
          </p:cNvSpPr>
          <p:nvPr>
            <p:ph type="sldImg"/>
          </p:nvPr>
        </p:nvSpPr>
        <p:spPr>
          <a:xfrm>
            <a:off x="381000" y="685800"/>
            <a:ext cx="6096000" cy="3429000"/>
          </a:xfrm>
          <a:ln/>
        </p:spPr>
      </p:sp>
      <p:sp>
        <p:nvSpPr>
          <p:cNvPr id="96259" name="Notes Placeholder 2">
            <a:extLst>
              <a:ext uri="{FF2B5EF4-FFF2-40B4-BE49-F238E27FC236}">
                <a16:creationId xmlns:a16="http://schemas.microsoft.com/office/drawing/2014/main" id="{B594E39D-A55A-4751-9248-CAB0D263BB3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it-IT">
                <a:latin typeface="Arial" panose="020B0604020202020204" pitchFamily="34" charset="0"/>
              </a:rPr>
              <a:t>The basic principle of the rotor machine is illustrated in Figure 2.8. The machine consists of a set of independently rotating cylinders through which electrical pulses can flow. Each cylinder has 26 input pins and 26 output pins, with internal wiring that connects each input pin to a unique output pin. If we associate each input and output pin with a letter of the alphabet, then a single cylinder defines a monoalphabetic substitution. If an operator depresses the key for the letter A, an electric signal is applied to the first pin of the first cylinder and flows through the internal connection to the twenty-fifth output pin.  Consider a machine with a single cylinder. After each input key is depressed, the cylinder rotates one position, so that the internal connections are shifted accordingly. Thus, a different monoalphabetic substitution cipher is defined. After 26 letters of plaintext, the cylinder would be back to the initial position. Thus, we have a polyalphabetic substitution algorithm with a period of 26. </a:t>
            </a:r>
          </a:p>
          <a:p>
            <a:pPr eaLnBrk="1" hangingPunct="1">
              <a:lnSpc>
                <a:spcPct val="90000"/>
              </a:lnSpc>
            </a:pPr>
            <a:r>
              <a:rPr lang="en-US" altLang="it-IT">
                <a:latin typeface="Arial" panose="020B0604020202020204" pitchFamily="34" charset="0"/>
              </a:rPr>
              <a:t>A single-cylinder system is trivial and does not present a formidable cryptanalytic task. The power of the rotor machine is in the use of multiple cylinders, in which the output pins of one cylinder are connected to the input pins of the next. Figure 2.8 shows a three-cylinder system. With multiple cylinders, the one closest to the operator input rotates one pin position with each keystroke. The right half of Figure 2.8 shows the system's configuration after a single keystroke. For every complete rotation of the inner cylinder, the middle cylinder rotates one pin position. Finally, for every complete rotation of the middle cylinder, the outer cylinder rotates one pin position. The result is that there are 26 " 26 " 26 = 17,576 different substitution alphabets used before the system repeats. </a:t>
            </a:r>
          </a:p>
        </p:txBody>
      </p:sp>
      <p:sp>
        <p:nvSpPr>
          <p:cNvPr id="96260" name="Slide Number Placeholder 3">
            <a:extLst>
              <a:ext uri="{FF2B5EF4-FFF2-40B4-BE49-F238E27FC236}">
                <a16:creationId xmlns:a16="http://schemas.microsoft.com/office/drawing/2014/main" id="{0586793D-75DA-4971-B509-0AB083E7B81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9A0627E-9452-4FAC-AFC4-EEF12235241A}" type="slidenum">
              <a:rPr lang="en-AU" altLang="it-IT" smtClean="0"/>
              <a:pPr>
                <a:spcBef>
                  <a:spcPct val="0"/>
                </a:spcBef>
              </a:pPr>
              <a:t>45</a:t>
            </a:fld>
            <a:endParaRPr lang="en-AU" altLang="it-IT"/>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44FA3EA6-843E-47A2-B1B2-31504793F4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54DD587-4A36-4068-8160-76A7D2302523}" type="slidenum">
              <a:rPr lang="en-AU" altLang="it-IT" smtClean="0"/>
              <a:pPr>
                <a:spcBef>
                  <a:spcPct val="0"/>
                </a:spcBef>
              </a:pPr>
              <a:t>46</a:t>
            </a:fld>
            <a:endParaRPr lang="en-AU" altLang="it-IT"/>
          </a:p>
        </p:txBody>
      </p:sp>
      <p:sp>
        <p:nvSpPr>
          <p:cNvPr id="98307" name="Rectangle 2">
            <a:extLst>
              <a:ext uri="{FF2B5EF4-FFF2-40B4-BE49-F238E27FC236}">
                <a16:creationId xmlns:a16="http://schemas.microsoft.com/office/drawing/2014/main" id="{A75BD084-AAAF-4F57-8A51-CB5160BB2D4F}"/>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48179CA1-3EAC-47BD-8CBC-E741599AED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cs typeface="Arial" panose="020B0604020202020204" pitchFamily="34" charset="0"/>
              </a:rPr>
              <a:t>Steganography is </a:t>
            </a:r>
            <a:r>
              <a:rPr lang="en-US" altLang="it-IT">
                <a:latin typeface="Arial" panose="020B0604020202020204" pitchFamily="34" charset="0"/>
                <a:cs typeface="Arial" panose="020B0604020202020204" pitchFamily="34" charset="0"/>
              </a:rPr>
              <a:t>an alternative to encryption which hides the very existence of a message by some means. There are a large range of techniques for doing this.</a:t>
            </a:r>
          </a:p>
          <a:p>
            <a:pPr eaLnBrk="1" hangingPunct="1"/>
            <a:r>
              <a:rPr lang="en-US" altLang="it-IT">
                <a:latin typeface="Arial" panose="020B0604020202020204" pitchFamily="34" charset="0"/>
                <a:cs typeface="Arial" panose="020B0604020202020204" pitchFamily="34" charset="0"/>
              </a:rPr>
              <a:t>Steganography has a number of drawbacks when compared to encryption. It requires a lot of overhead to hide a relatively few bits of information.</a:t>
            </a:r>
          </a:p>
          <a:p>
            <a:pPr eaLnBrk="1" hangingPunct="1"/>
            <a:r>
              <a:rPr lang="en-US" altLang="it-IT">
                <a:latin typeface="Arial" panose="020B0604020202020204" pitchFamily="34" charset="0"/>
                <a:cs typeface="Arial" panose="020B0604020202020204" pitchFamily="34" charset="0"/>
              </a:rPr>
              <a:t>Also, once the system is discovered, it becomes virtually worthless, although a message can be first encrypted and then hidden using steganography. The advantage of steganography is that it can be employed by parties who have something to lose should the fact of their secret communication (not necessarily the content) be discovered. </a:t>
            </a:r>
          </a:p>
          <a:p>
            <a:pPr eaLnBrk="1" hangingPunct="1"/>
            <a:endParaRPr lang="en-US" altLang="it-IT">
              <a:latin typeface="Arial" panose="020B0604020202020204" pitchFamily="34" charset="0"/>
              <a:cs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5BAE76EE-B2AE-4FB9-9071-DAFFDF3489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EBA6459-7491-4018-9BDC-C87956C2A776}" type="slidenum">
              <a:rPr lang="en-AU" altLang="it-IT" smtClean="0"/>
              <a:pPr>
                <a:spcBef>
                  <a:spcPct val="0"/>
                </a:spcBef>
              </a:pPr>
              <a:t>47</a:t>
            </a:fld>
            <a:endParaRPr lang="en-AU" altLang="it-IT"/>
          </a:p>
        </p:txBody>
      </p:sp>
      <p:sp>
        <p:nvSpPr>
          <p:cNvPr id="100355" name="Rectangle 2">
            <a:extLst>
              <a:ext uri="{FF2B5EF4-FFF2-40B4-BE49-F238E27FC236}">
                <a16:creationId xmlns:a16="http://schemas.microsoft.com/office/drawing/2014/main" id="{D0A9DF5C-BF43-47D5-87EB-0E7CA774FFE1}"/>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DD6A4690-CB8C-49BC-A1EB-1A86FF8887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Chapter 2 summary.</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egnaposto immagine diapositiva 1">
            <a:extLst>
              <a:ext uri="{FF2B5EF4-FFF2-40B4-BE49-F238E27FC236}">
                <a16:creationId xmlns:a16="http://schemas.microsoft.com/office/drawing/2014/main" id="{E161E84F-C3AA-4D4C-AC4B-3B3187DBB0C9}"/>
              </a:ext>
            </a:extLst>
          </p:cNvPr>
          <p:cNvSpPr>
            <a:spLocks noGrp="1" noRot="1" noChangeAspect="1" noChangeArrowheads="1" noTextEdit="1"/>
          </p:cNvSpPr>
          <p:nvPr>
            <p:ph type="sldImg"/>
          </p:nvPr>
        </p:nvSpPr>
        <p:spPr>
          <a:xfrm>
            <a:off x="381000" y="685800"/>
            <a:ext cx="6096000" cy="3429000"/>
          </a:xfrm>
          <a:ln/>
        </p:spPr>
      </p:sp>
      <p:sp>
        <p:nvSpPr>
          <p:cNvPr id="102403" name="Segnaposto note 2">
            <a:extLst>
              <a:ext uri="{FF2B5EF4-FFF2-40B4-BE49-F238E27FC236}">
                <a16:creationId xmlns:a16="http://schemas.microsoft.com/office/drawing/2014/main" id="{625CA9B8-E1D1-4F74-B428-2BBD12176F4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102404" name="Segnaposto numero diapositiva 3">
            <a:extLst>
              <a:ext uri="{FF2B5EF4-FFF2-40B4-BE49-F238E27FC236}">
                <a16:creationId xmlns:a16="http://schemas.microsoft.com/office/drawing/2014/main" id="{537B2F3C-0359-4915-B5CE-F437C34F9E7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C62066E-6487-4946-A963-68AEC7D8C71C}" type="slidenum">
              <a:rPr lang="en-AU" altLang="it-IT" smtClean="0"/>
              <a:pPr>
                <a:spcBef>
                  <a:spcPct val="0"/>
                </a:spcBef>
              </a:pPr>
              <a:t>48</a:t>
            </a:fld>
            <a:endParaRPr lang="en-AU" alt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270002F8-35BB-4615-8DCC-EA3F8D79B7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BCBC05E-446D-411B-8A80-77CFE5B6A1E8}" type="slidenum">
              <a:rPr lang="en-AU" altLang="it-IT" smtClean="0"/>
              <a:pPr>
                <a:spcBef>
                  <a:spcPct val="0"/>
                </a:spcBef>
              </a:pPr>
              <a:t>6</a:t>
            </a:fld>
            <a:endParaRPr lang="en-AU" altLang="it-IT"/>
          </a:p>
        </p:txBody>
      </p:sp>
      <p:sp>
        <p:nvSpPr>
          <p:cNvPr id="17411" name="Rectangle 2">
            <a:extLst>
              <a:ext uri="{FF2B5EF4-FFF2-40B4-BE49-F238E27FC236}">
                <a16:creationId xmlns:a16="http://schemas.microsoft.com/office/drawing/2014/main" id="{7B5E1991-F28A-4A6B-8D30-2DC04EB9233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4885DD3F-BDD7-4E06-AE5A-3F64144A90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rPr>
              <a:t>Briefly review some terminology used throughout the course.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E04114E-9E2A-417C-9127-36BFF64A2E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5F4D0F5-2D30-4A05-B481-5CAAA2B3EE21}" type="slidenum">
              <a:rPr lang="en-AU" altLang="it-IT" smtClean="0"/>
              <a:pPr>
                <a:spcBef>
                  <a:spcPct val="0"/>
                </a:spcBef>
              </a:pPr>
              <a:t>7</a:t>
            </a:fld>
            <a:endParaRPr lang="en-AU" altLang="it-IT"/>
          </a:p>
        </p:txBody>
      </p:sp>
      <p:sp>
        <p:nvSpPr>
          <p:cNvPr id="19459" name="Rectangle 1026">
            <a:extLst>
              <a:ext uri="{FF2B5EF4-FFF2-40B4-BE49-F238E27FC236}">
                <a16:creationId xmlns:a16="http://schemas.microsoft.com/office/drawing/2014/main" id="{F1F46F84-5E5A-4DCA-8E51-11B992496421}"/>
              </a:ext>
            </a:extLst>
          </p:cNvPr>
          <p:cNvSpPr>
            <a:spLocks noGrp="1" noRot="1" noChangeAspect="1" noChangeArrowheads="1" noTextEdit="1"/>
          </p:cNvSpPr>
          <p:nvPr>
            <p:ph type="sldImg"/>
          </p:nvPr>
        </p:nvSpPr>
        <p:spPr>
          <a:ln/>
        </p:spPr>
      </p:sp>
      <p:sp>
        <p:nvSpPr>
          <p:cNvPr id="19460" name="Rectangle 1027">
            <a:extLst>
              <a:ext uri="{FF2B5EF4-FFF2-40B4-BE49-F238E27FC236}">
                <a16:creationId xmlns:a16="http://schemas.microsoft.com/office/drawing/2014/main" id="{0BD7EB45-D586-4BE6-AF2C-C3C2C43FD7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Times-Roman" charset="0"/>
              </a:rPr>
              <a:t>Cryptographic systems can be characterized along these three independent dimensions.</a:t>
            </a:r>
          </a:p>
          <a:p>
            <a:pPr eaLnBrk="1" hangingPunct="1">
              <a:buFontTx/>
              <a:buAutoNum type="arabicPeriod"/>
            </a:pPr>
            <a:r>
              <a:rPr lang="en-US" altLang="it-IT" b="1">
                <a:latin typeface="Arial" panose="020B0604020202020204" pitchFamily="34" charset="0"/>
              </a:rPr>
              <a:t>The type of operations used for transforming plaintext to ciphertext</a:t>
            </a:r>
            <a:r>
              <a:rPr lang="en-US" altLang="it-IT">
                <a:latin typeface="Arial" panose="020B0604020202020204" pitchFamily="34" charset="0"/>
              </a:rPr>
              <a:t>. All encryption algorithms are based on two general principles: substitution, in which each element in the plaintext (bit, letter, group of bits or letters) is mapped into another element, and transposition, in which elements in the plaintext are rearranged. The fundamental requirement is that no information be lost (that is, that all operations are reversible). Most systems, referred to as product systems, involve multiple stages of substitutions and transpositions.  </a:t>
            </a:r>
          </a:p>
          <a:p>
            <a:pPr eaLnBrk="1" hangingPunct="1">
              <a:buFontTx/>
              <a:buAutoNum type="arabicPeriod"/>
            </a:pPr>
            <a:r>
              <a:rPr lang="en-US" altLang="it-IT" b="1">
                <a:latin typeface="Arial" panose="020B0604020202020204" pitchFamily="34" charset="0"/>
              </a:rPr>
              <a:t>The number of keys used</a:t>
            </a:r>
            <a:r>
              <a:rPr lang="en-US" altLang="it-IT">
                <a:latin typeface="Arial" panose="020B0604020202020204" pitchFamily="34" charset="0"/>
              </a:rPr>
              <a:t>. If both sender and receiver use the same key, the system is referred to as symmetric, single-key, secret-key, or conventional encryption. If the sender and receiver use different keys, the system is referred to as asymmetric, two-key, or public-key encryption.  </a:t>
            </a:r>
          </a:p>
          <a:p>
            <a:pPr eaLnBrk="1" hangingPunct="1">
              <a:buFontTx/>
              <a:buAutoNum type="arabicPeriod"/>
            </a:pPr>
            <a:r>
              <a:rPr lang="en-US" altLang="it-IT" b="1">
                <a:latin typeface="Arial" panose="020B0604020202020204" pitchFamily="34" charset="0"/>
              </a:rPr>
              <a:t>The way in which the plaintext is processed</a:t>
            </a:r>
            <a:r>
              <a:rPr lang="en-US" altLang="it-IT">
                <a:latin typeface="Arial" panose="020B0604020202020204" pitchFamily="34" charset="0"/>
              </a:rPr>
              <a:t>. A block cipher processes the input one block of elements at a time, producing an output block for each input block. A stream cipher processes the input elements continuously, producing output one element at a time, as it goes along. </a:t>
            </a:r>
            <a:endParaRPr lang="en-US" altLang="it-IT">
              <a:latin typeface="Times-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2B9A2387-BD1B-4382-B751-A9ABCF1EE0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631DF75-A8E8-4BBF-BC11-AAC94684FCE6}" type="slidenum">
              <a:rPr lang="en-AU" altLang="it-IT" smtClean="0"/>
              <a:pPr>
                <a:spcBef>
                  <a:spcPct val="0"/>
                </a:spcBef>
              </a:pPr>
              <a:t>8</a:t>
            </a:fld>
            <a:endParaRPr lang="en-AU" altLang="it-IT"/>
          </a:p>
        </p:txBody>
      </p:sp>
      <p:sp>
        <p:nvSpPr>
          <p:cNvPr id="21507" name="Rectangle 2">
            <a:extLst>
              <a:ext uri="{FF2B5EF4-FFF2-40B4-BE49-F238E27FC236}">
                <a16:creationId xmlns:a16="http://schemas.microsoft.com/office/drawing/2014/main" id="{2EB29837-61AC-498B-858C-006CFA1530DC}"/>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7E39C322-5D99-4875-A5FD-4C6A5804B1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There are two requirements for secure use of conventional encryption that mean we assume that it is impractical to decrypt a message on the basis of the cipher- text plus knowledge of the encryption/decryption algorithm, and hence do not need to keep the algorithm secret; rather we only need to keep the key secret. This feature of symmetric encryption is what makes it feasible for widespread use. It allows easy distribution of s/w and h/w implementations.</a:t>
            </a:r>
          </a:p>
          <a:p>
            <a:pPr eaLnBrk="1" hangingPunct="1"/>
            <a:r>
              <a:rPr lang="en-US" altLang="it-IT">
                <a:latin typeface="Arial" panose="020B0604020202020204" pitchFamily="34" charset="0"/>
                <a:cs typeface="Arial" panose="020B0604020202020204" pitchFamily="34" charset="0"/>
              </a:rPr>
              <a:t>Can take a closer look at the essential elements of a symmetric encryption scheme: mathematically it can be considered a pair of functions with: plaintext X, ciphertext Y, key K, encryption algorithm E, decryption algorithm D. The intended receiver, in possession of the key, is able to invert the transformation. An opponent, observing Y but not having access to K or X, may attempt to recover X or K.</a:t>
            </a:r>
          </a:p>
          <a:p>
            <a:pPr eaLnBrk="1" hangingPunct="1"/>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4E03C058-C02E-4F6F-AE8D-5EFC7C1A7C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D065F18-E34F-4922-BC36-D01222ECA765}" type="slidenum">
              <a:rPr lang="en-AU" altLang="it-IT" smtClean="0"/>
              <a:pPr>
                <a:spcBef>
                  <a:spcPct val="0"/>
                </a:spcBef>
              </a:pPr>
              <a:t>10</a:t>
            </a:fld>
            <a:endParaRPr lang="en-AU" altLang="it-IT"/>
          </a:p>
        </p:txBody>
      </p:sp>
      <p:sp>
        <p:nvSpPr>
          <p:cNvPr id="24579" name="Rectangle 1026">
            <a:extLst>
              <a:ext uri="{FF2B5EF4-FFF2-40B4-BE49-F238E27FC236}">
                <a16:creationId xmlns:a16="http://schemas.microsoft.com/office/drawing/2014/main" id="{2F32AD89-7BC0-428E-9460-7DD6ACC2B108}"/>
              </a:ext>
            </a:extLst>
          </p:cNvPr>
          <p:cNvSpPr>
            <a:spLocks noGrp="1" noRot="1" noChangeAspect="1" noChangeArrowheads="1" noTextEdit="1"/>
          </p:cNvSpPr>
          <p:nvPr>
            <p:ph type="sldImg"/>
          </p:nvPr>
        </p:nvSpPr>
        <p:spPr>
          <a:ln/>
        </p:spPr>
      </p:sp>
      <p:sp>
        <p:nvSpPr>
          <p:cNvPr id="24580" name="Rectangle 1027">
            <a:extLst>
              <a:ext uri="{FF2B5EF4-FFF2-40B4-BE49-F238E27FC236}">
                <a16:creationId xmlns:a16="http://schemas.microsoft.com/office/drawing/2014/main" id="{77A58A8F-D693-44A6-8922-3CE3D7D4E2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egnaposto immagine diapositiva 1">
            <a:extLst>
              <a:ext uri="{FF2B5EF4-FFF2-40B4-BE49-F238E27FC236}">
                <a16:creationId xmlns:a16="http://schemas.microsoft.com/office/drawing/2014/main" id="{4484CA97-1346-4FDF-BD0C-BD7821C667D5}"/>
              </a:ext>
            </a:extLst>
          </p:cNvPr>
          <p:cNvSpPr>
            <a:spLocks noGrp="1" noRot="1" noChangeAspect="1" noChangeArrowheads="1" noTextEdit="1"/>
          </p:cNvSpPr>
          <p:nvPr>
            <p:ph type="sldImg"/>
          </p:nvPr>
        </p:nvSpPr>
        <p:spPr>
          <a:xfrm>
            <a:off x="381000" y="685800"/>
            <a:ext cx="6096000" cy="3429000"/>
          </a:xfrm>
          <a:ln/>
        </p:spPr>
      </p:sp>
      <p:sp>
        <p:nvSpPr>
          <p:cNvPr id="26627" name="Segnaposto note 2">
            <a:extLst>
              <a:ext uri="{FF2B5EF4-FFF2-40B4-BE49-F238E27FC236}">
                <a16:creationId xmlns:a16="http://schemas.microsoft.com/office/drawing/2014/main" id="{A3C725A1-273E-49B5-AE4A-C05391206A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26628" name="Segnaposto numero diapositiva 3">
            <a:extLst>
              <a:ext uri="{FF2B5EF4-FFF2-40B4-BE49-F238E27FC236}">
                <a16:creationId xmlns:a16="http://schemas.microsoft.com/office/drawing/2014/main" id="{CE99AD3B-C49C-4178-8708-CB491F47A5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482B568-2C00-45EA-A995-35C45ECDF5A7}" type="slidenum">
              <a:rPr lang="en-AU" altLang="it-IT" smtClean="0"/>
              <a:pPr>
                <a:spcBef>
                  <a:spcPct val="0"/>
                </a:spcBef>
              </a:pPr>
              <a:t>11</a:t>
            </a:fld>
            <a:endParaRPr lang="en-AU" alt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cxnSp>
        <p:nvCxnSpPr>
          <p:cNvPr id="4" name="Straight Connector 7">
            <a:extLst>
              <a:ext uri="{FF2B5EF4-FFF2-40B4-BE49-F238E27FC236}">
                <a16:creationId xmlns:a16="http://schemas.microsoft.com/office/drawing/2014/main" id="{D9CA3164-7892-43AA-A60F-9D99ABBB6B24}"/>
              </a:ext>
            </a:extLst>
          </p:cNvPr>
          <p:cNvCxnSpPr/>
          <p:nvPr/>
        </p:nvCxnSpPr>
        <p:spPr>
          <a:xfrm>
            <a:off x="914400" y="3398839"/>
            <a:ext cx="104648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it-IT"/>
              <a:t>Fare clic per modificare lo stile del titolo</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5" name="Date Placeholder 3">
            <a:extLst>
              <a:ext uri="{FF2B5EF4-FFF2-40B4-BE49-F238E27FC236}">
                <a16:creationId xmlns:a16="http://schemas.microsoft.com/office/drawing/2014/main" id="{2A7630A6-70FA-42D5-A3BC-D1D707F45F7B}"/>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1E59F89-7FD9-40EA-B4FA-FEA9D6C7E4A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62671A0-5FD8-4B2A-B917-B612EF6632F8}"/>
              </a:ext>
            </a:extLst>
          </p:cNvPr>
          <p:cNvSpPr>
            <a:spLocks noGrp="1"/>
          </p:cNvSpPr>
          <p:nvPr>
            <p:ph type="sldNum" sz="quarter" idx="12"/>
          </p:nvPr>
        </p:nvSpPr>
        <p:spPr/>
        <p:txBody>
          <a:bodyPr/>
          <a:lstStyle>
            <a:lvl1pPr>
              <a:defRPr/>
            </a:lvl1pPr>
          </a:lstStyle>
          <a:p>
            <a:pPr>
              <a:defRPr/>
            </a:pPr>
            <a:fld id="{2B0B46C1-3FB6-4A4A-873F-60F8EC0C619A}" type="slidenum">
              <a:rPr lang="en-US" altLang="it-IT"/>
              <a:pPr>
                <a:defRPr/>
              </a:pPr>
              <a:t>‹#›</a:t>
            </a:fld>
            <a:endParaRPr lang="en-US" altLang="it-IT"/>
          </a:p>
        </p:txBody>
      </p:sp>
    </p:spTree>
    <p:extLst>
      <p:ext uri="{BB962C8B-B14F-4D97-AF65-F5344CB8AC3E}">
        <p14:creationId xmlns:p14="http://schemas.microsoft.com/office/powerpoint/2010/main" val="188853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a:extLst>
              <a:ext uri="{FF2B5EF4-FFF2-40B4-BE49-F238E27FC236}">
                <a16:creationId xmlns:a16="http://schemas.microsoft.com/office/drawing/2014/main" id="{8473EE07-D9E7-4C1A-B97B-460A45B317A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1557F94-A0D0-48DA-9B7C-7A16DADAFA4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A8B3E94-1BE7-477C-AF70-18719D693A5C}"/>
              </a:ext>
            </a:extLst>
          </p:cNvPr>
          <p:cNvSpPr>
            <a:spLocks noGrp="1"/>
          </p:cNvSpPr>
          <p:nvPr>
            <p:ph type="sldNum" sz="quarter" idx="12"/>
          </p:nvPr>
        </p:nvSpPr>
        <p:spPr/>
        <p:txBody>
          <a:bodyPr/>
          <a:lstStyle>
            <a:lvl1pPr>
              <a:defRPr/>
            </a:lvl1pPr>
          </a:lstStyle>
          <a:p>
            <a:pPr>
              <a:defRPr/>
            </a:pPr>
            <a:fld id="{EF700529-28BF-4065-BF24-0500D09A942C}" type="slidenum">
              <a:rPr lang="en-US" altLang="it-IT"/>
              <a:pPr>
                <a:defRPr/>
              </a:pPr>
              <a:t>‹#›</a:t>
            </a:fld>
            <a:endParaRPr lang="en-US" altLang="it-IT"/>
          </a:p>
        </p:txBody>
      </p:sp>
    </p:spTree>
    <p:extLst>
      <p:ext uri="{BB962C8B-B14F-4D97-AF65-F5344CB8AC3E}">
        <p14:creationId xmlns:p14="http://schemas.microsoft.com/office/powerpoint/2010/main" val="137624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a:extLst>
              <a:ext uri="{FF2B5EF4-FFF2-40B4-BE49-F238E27FC236}">
                <a16:creationId xmlns:a16="http://schemas.microsoft.com/office/drawing/2014/main" id="{4373DCCF-91DC-498E-8C79-F65C6D9FFF8E}"/>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6A56200-3B0A-442C-95FA-40DD460A502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CD968B5-A428-4538-8FAB-480B2577C826}"/>
              </a:ext>
            </a:extLst>
          </p:cNvPr>
          <p:cNvSpPr>
            <a:spLocks noGrp="1"/>
          </p:cNvSpPr>
          <p:nvPr>
            <p:ph type="sldNum" sz="quarter" idx="12"/>
          </p:nvPr>
        </p:nvSpPr>
        <p:spPr/>
        <p:txBody>
          <a:bodyPr/>
          <a:lstStyle>
            <a:lvl1pPr>
              <a:defRPr/>
            </a:lvl1pPr>
          </a:lstStyle>
          <a:p>
            <a:pPr>
              <a:defRPr/>
            </a:pPr>
            <a:fld id="{B45900C4-3526-4A84-B6C1-03CF66401204}" type="slidenum">
              <a:rPr lang="en-US" altLang="it-IT"/>
              <a:pPr>
                <a:defRPr/>
              </a:pPr>
              <a:t>‹#›</a:t>
            </a:fld>
            <a:endParaRPr lang="en-US" altLang="it-IT"/>
          </a:p>
        </p:txBody>
      </p:sp>
    </p:spTree>
    <p:extLst>
      <p:ext uri="{BB962C8B-B14F-4D97-AF65-F5344CB8AC3E}">
        <p14:creationId xmlns:p14="http://schemas.microsoft.com/office/powerpoint/2010/main" val="3043783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a:extLst>
              <a:ext uri="{FF2B5EF4-FFF2-40B4-BE49-F238E27FC236}">
                <a16:creationId xmlns:a16="http://schemas.microsoft.com/office/drawing/2014/main" id="{FA1556F9-1758-4C80-B8FD-2C84FC640D2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578FFA3-D863-4830-8378-332995A0E8E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2EB827C-C878-4DF6-8C5D-1FF07283C8E7}"/>
              </a:ext>
            </a:extLst>
          </p:cNvPr>
          <p:cNvSpPr>
            <a:spLocks noGrp="1"/>
          </p:cNvSpPr>
          <p:nvPr>
            <p:ph type="sldNum" sz="quarter" idx="12"/>
          </p:nvPr>
        </p:nvSpPr>
        <p:spPr/>
        <p:txBody>
          <a:bodyPr/>
          <a:lstStyle>
            <a:lvl1pPr>
              <a:defRPr/>
            </a:lvl1pPr>
          </a:lstStyle>
          <a:p>
            <a:pPr>
              <a:defRPr/>
            </a:pPr>
            <a:fld id="{86F67591-044F-4B9D-BBF6-8A41C533C553}" type="slidenum">
              <a:rPr lang="en-US" altLang="it-IT"/>
              <a:pPr>
                <a:defRPr/>
              </a:pPr>
              <a:t>‹#›</a:t>
            </a:fld>
            <a:endParaRPr lang="en-US" altLang="it-IT"/>
          </a:p>
        </p:txBody>
      </p:sp>
    </p:spTree>
    <p:extLst>
      <p:ext uri="{BB962C8B-B14F-4D97-AF65-F5344CB8AC3E}">
        <p14:creationId xmlns:p14="http://schemas.microsoft.com/office/powerpoint/2010/main" val="165965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Pr>
        <a:solidFill>
          <a:schemeClr val="bg2"/>
        </a:solidFill>
        <a:effectLst/>
      </p:bgPr>
    </p:bg>
    <p:spTree>
      <p:nvGrpSpPr>
        <p:cNvPr id="1" name=""/>
        <p:cNvGrpSpPr/>
        <p:nvPr/>
      </p:nvGrpSpPr>
      <p:grpSpPr>
        <a:xfrm>
          <a:off x="0" y="0"/>
          <a:ext cx="0" cy="0"/>
          <a:chOff x="0" y="0"/>
          <a:chExt cx="0" cy="0"/>
        </a:xfrm>
      </p:grpSpPr>
      <p:cxnSp>
        <p:nvCxnSpPr>
          <p:cNvPr id="4" name="Straight Connector 6">
            <a:extLst>
              <a:ext uri="{FF2B5EF4-FFF2-40B4-BE49-F238E27FC236}">
                <a16:creationId xmlns:a16="http://schemas.microsoft.com/office/drawing/2014/main" id="{21D75EB6-F368-44B6-9DB8-AD5E6D676CE9}"/>
              </a:ext>
            </a:extLst>
          </p:cNvPr>
          <p:cNvCxnSpPr/>
          <p:nvPr/>
        </p:nvCxnSpPr>
        <p:spPr>
          <a:xfrm>
            <a:off x="975784" y="4598989"/>
            <a:ext cx="104648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63084" y="2362201"/>
            <a:ext cx="10363200" cy="2200275"/>
          </a:xfrm>
        </p:spPr>
        <p:txBody>
          <a:bodyPr anchor="b"/>
          <a:lstStyle>
            <a:lvl1pPr algn="l">
              <a:defRPr sz="4800" b="0" cap="all"/>
            </a:lvl1pPr>
          </a:lstStyle>
          <a:p>
            <a:r>
              <a:rPr lang="it-IT"/>
              <a:t>Fare clic per modificare lo stile del titolo</a:t>
            </a:r>
            <a:endParaRPr lang="en-US" dirty="0"/>
          </a:p>
        </p:txBody>
      </p:sp>
      <p:sp>
        <p:nvSpPr>
          <p:cNvPr id="3" name="Text Placeholder 2"/>
          <p:cNvSpPr>
            <a:spLocks noGrp="1"/>
          </p:cNvSpPr>
          <p:nvPr>
            <p:ph type="body" idx="1"/>
          </p:nvPr>
        </p:nvSpPr>
        <p:spPr>
          <a:xfrm>
            <a:off x="963084" y="4626865"/>
            <a:ext cx="103632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5" name="Date Placeholder 3">
            <a:extLst>
              <a:ext uri="{FF2B5EF4-FFF2-40B4-BE49-F238E27FC236}">
                <a16:creationId xmlns:a16="http://schemas.microsoft.com/office/drawing/2014/main" id="{A805920D-6718-49E5-9EE4-B7E4393C7E6A}"/>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496FB0EB-F85B-4081-B531-5AB47547559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12EDA3D-F455-4108-99FD-0D8CF48F4421}"/>
              </a:ext>
            </a:extLst>
          </p:cNvPr>
          <p:cNvSpPr>
            <a:spLocks noGrp="1"/>
          </p:cNvSpPr>
          <p:nvPr>
            <p:ph type="sldNum" sz="quarter" idx="12"/>
          </p:nvPr>
        </p:nvSpPr>
        <p:spPr/>
        <p:txBody>
          <a:bodyPr/>
          <a:lstStyle>
            <a:lvl1pPr>
              <a:defRPr/>
            </a:lvl1pPr>
          </a:lstStyle>
          <a:p>
            <a:pPr>
              <a:defRPr/>
            </a:pPr>
            <a:fld id="{27382E1D-2035-4E77-99A3-0DDA15A5AC5A}" type="slidenum">
              <a:rPr lang="en-US" altLang="it-IT"/>
              <a:pPr>
                <a:defRPr/>
              </a:pPr>
              <a:t>‹#›</a:t>
            </a:fld>
            <a:endParaRPr lang="en-US" altLang="it-IT"/>
          </a:p>
        </p:txBody>
      </p:sp>
    </p:spTree>
    <p:extLst>
      <p:ext uri="{BB962C8B-B14F-4D97-AF65-F5344CB8AC3E}">
        <p14:creationId xmlns:p14="http://schemas.microsoft.com/office/powerpoint/2010/main" val="135890683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3">
            <a:extLst>
              <a:ext uri="{FF2B5EF4-FFF2-40B4-BE49-F238E27FC236}">
                <a16:creationId xmlns:a16="http://schemas.microsoft.com/office/drawing/2014/main" id="{8E5CF224-9DFC-4617-9991-44216CC1A848}"/>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4A317869-AD22-4AFA-88DF-9E55737B045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02440C2-D752-4799-82B3-4B495570992F}"/>
              </a:ext>
            </a:extLst>
          </p:cNvPr>
          <p:cNvSpPr>
            <a:spLocks noGrp="1"/>
          </p:cNvSpPr>
          <p:nvPr>
            <p:ph type="sldNum" sz="quarter" idx="12"/>
          </p:nvPr>
        </p:nvSpPr>
        <p:spPr/>
        <p:txBody>
          <a:bodyPr/>
          <a:lstStyle>
            <a:lvl1pPr>
              <a:defRPr/>
            </a:lvl1pPr>
          </a:lstStyle>
          <a:p>
            <a:pPr>
              <a:defRPr/>
            </a:pPr>
            <a:fld id="{777AD71D-B4DA-44A9-A6CE-A22D454A3470}" type="slidenum">
              <a:rPr lang="en-US" altLang="it-IT"/>
              <a:pPr>
                <a:defRPr/>
              </a:pPr>
              <a:t>‹#›</a:t>
            </a:fld>
            <a:endParaRPr lang="en-US" altLang="it-IT"/>
          </a:p>
        </p:txBody>
      </p:sp>
    </p:spTree>
    <p:extLst>
      <p:ext uri="{BB962C8B-B14F-4D97-AF65-F5344CB8AC3E}">
        <p14:creationId xmlns:p14="http://schemas.microsoft.com/office/powerpoint/2010/main" val="88213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cxnSp>
        <p:nvCxnSpPr>
          <p:cNvPr id="7" name="Straight Connector 10">
            <a:extLst>
              <a:ext uri="{FF2B5EF4-FFF2-40B4-BE49-F238E27FC236}">
                <a16:creationId xmlns:a16="http://schemas.microsoft.com/office/drawing/2014/main" id="{08D1CA32-E3E4-4CBE-A9FC-C930FE8AF259}"/>
              </a:ext>
            </a:extLst>
          </p:cNvPr>
          <p:cNvCxnSpPr/>
          <p:nvPr/>
        </p:nvCxnSpPr>
        <p:spPr>
          <a:xfrm rot="5400000">
            <a:off x="3742796" y="4045480"/>
            <a:ext cx="4708525"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it-IT"/>
              <a:t>Fare clic per modificare lo stile del titolo</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6">
            <a:extLst>
              <a:ext uri="{FF2B5EF4-FFF2-40B4-BE49-F238E27FC236}">
                <a16:creationId xmlns:a16="http://schemas.microsoft.com/office/drawing/2014/main" id="{1232880B-3FB5-4355-952E-12A05B50F215}"/>
              </a:ext>
            </a:extLst>
          </p:cNvPr>
          <p:cNvSpPr>
            <a:spLocks noGrp="1"/>
          </p:cNvSpPr>
          <p:nvPr>
            <p:ph type="dt" sz="half" idx="10"/>
          </p:nvPr>
        </p:nvSpPr>
        <p:spPr/>
        <p:txBody>
          <a:bodyPr/>
          <a:lstStyle>
            <a:lvl1pPr>
              <a:defRPr/>
            </a:lvl1pPr>
          </a:lstStyle>
          <a:p>
            <a:pPr>
              <a:defRPr/>
            </a:pPr>
            <a:endParaRPr lang="en-US"/>
          </a:p>
        </p:txBody>
      </p:sp>
      <p:sp>
        <p:nvSpPr>
          <p:cNvPr id="9" name="Footer Placeholder 7">
            <a:extLst>
              <a:ext uri="{FF2B5EF4-FFF2-40B4-BE49-F238E27FC236}">
                <a16:creationId xmlns:a16="http://schemas.microsoft.com/office/drawing/2014/main" id="{2E40D732-CC7A-4388-8401-32819AE730DA}"/>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8">
            <a:extLst>
              <a:ext uri="{FF2B5EF4-FFF2-40B4-BE49-F238E27FC236}">
                <a16:creationId xmlns:a16="http://schemas.microsoft.com/office/drawing/2014/main" id="{9B5935A6-60DF-4500-8DE6-46FA936ED8D4}"/>
              </a:ext>
            </a:extLst>
          </p:cNvPr>
          <p:cNvSpPr>
            <a:spLocks noGrp="1"/>
          </p:cNvSpPr>
          <p:nvPr>
            <p:ph type="sldNum" sz="quarter" idx="12"/>
          </p:nvPr>
        </p:nvSpPr>
        <p:spPr/>
        <p:txBody>
          <a:bodyPr/>
          <a:lstStyle>
            <a:lvl1pPr>
              <a:defRPr/>
            </a:lvl1pPr>
          </a:lstStyle>
          <a:p>
            <a:pPr>
              <a:defRPr/>
            </a:pPr>
            <a:fld id="{DCEEF43F-A6B6-4492-8E73-DCB2CEF906A8}" type="slidenum">
              <a:rPr lang="en-US" altLang="it-IT"/>
              <a:pPr>
                <a:defRPr/>
              </a:pPr>
              <a:t>‹#›</a:t>
            </a:fld>
            <a:endParaRPr lang="en-US" altLang="it-IT"/>
          </a:p>
        </p:txBody>
      </p:sp>
    </p:spTree>
    <p:extLst>
      <p:ext uri="{BB962C8B-B14F-4D97-AF65-F5344CB8AC3E}">
        <p14:creationId xmlns:p14="http://schemas.microsoft.com/office/powerpoint/2010/main" val="451415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Date Placeholder 3">
            <a:extLst>
              <a:ext uri="{FF2B5EF4-FFF2-40B4-BE49-F238E27FC236}">
                <a16:creationId xmlns:a16="http://schemas.microsoft.com/office/drawing/2014/main" id="{77D3A4CA-BA02-4257-868B-29B405FC4929}"/>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FA3E5CC3-E013-4D97-AE8F-31BE4D2EE4D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6DC5AC7C-5E48-40EF-A563-8DBAFE3AF0A4}"/>
              </a:ext>
            </a:extLst>
          </p:cNvPr>
          <p:cNvSpPr>
            <a:spLocks noGrp="1"/>
          </p:cNvSpPr>
          <p:nvPr>
            <p:ph type="sldNum" sz="quarter" idx="12"/>
          </p:nvPr>
        </p:nvSpPr>
        <p:spPr/>
        <p:txBody>
          <a:bodyPr/>
          <a:lstStyle>
            <a:lvl1pPr>
              <a:defRPr/>
            </a:lvl1pPr>
          </a:lstStyle>
          <a:p>
            <a:pPr>
              <a:defRPr/>
            </a:pPr>
            <a:fld id="{C1AF8838-EAEA-40BA-9608-24102527927C}" type="slidenum">
              <a:rPr lang="en-US" altLang="it-IT"/>
              <a:pPr>
                <a:defRPr/>
              </a:pPr>
              <a:t>‹#›</a:t>
            </a:fld>
            <a:endParaRPr lang="en-US" altLang="it-IT"/>
          </a:p>
        </p:txBody>
      </p:sp>
    </p:spTree>
    <p:extLst>
      <p:ext uri="{BB962C8B-B14F-4D97-AF65-F5344CB8AC3E}">
        <p14:creationId xmlns:p14="http://schemas.microsoft.com/office/powerpoint/2010/main" val="2954393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6F74114-7E32-483D-B62B-11C77B3D55B4}"/>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F09D6BBC-923C-4725-9ABC-FB4B34A32A0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548DBE8E-CCCD-4D98-87A4-72EC93F8BC91}"/>
              </a:ext>
            </a:extLst>
          </p:cNvPr>
          <p:cNvSpPr>
            <a:spLocks noGrp="1"/>
          </p:cNvSpPr>
          <p:nvPr>
            <p:ph type="sldNum" sz="quarter" idx="12"/>
          </p:nvPr>
        </p:nvSpPr>
        <p:spPr/>
        <p:txBody>
          <a:bodyPr/>
          <a:lstStyle>
            <a:lvl1pPr>
              <a:defRPr/>
            </a:lvl1pPr>
          </a:lstStyle>
          <a:p>
            <a:pPr>
              <a:defRPr/>
            </a:pPr>
            <a:fld id="{B387A80B-8149-4ECE-A3FB-F719BEA637E2}" type="slidenum">
              <a:rPr lang="en-US" altLang="it-IT"/>
              <a:pPr>
                <a:defRPr/>
              </a:pPr>
              <a:t>‹#›</a:t>
            </a:fld>
            <a:endParaRPr lang="en-US" altLang="it-IT"/>
          </a:p>
        </p:txBody>
      </p:sp>
    </p:spTree>
    <p:extLst>
      <p:ext uri="{BB962C8B-B14F-4D97-AF65-F5344CB8AC3E}">
        <p14:creationId xmlns:p14="http://schemas.microsoft.com/office/powerpoint/2010/main" val="315206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5971443-976E-4D4B-8A75-7F7A6C8DCD28}"/>
              </a:ext>
            </a:extLst>
          </p:cNvPr>
          <p:cNvCxnSpPr/>
          <p:nvPr/>
        </p:nvCxnSpPr>
        <p:spPr>
          <a:xfrm rot="5400000">
            <a:off x="911754" y="3580343"/>
            <a:ext cx="5578475"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it-IT"/>
              <a:t>Fare clic per modificare lo stile del titolo</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6" name="Date Placeholder 4">
            <a:extLst>
              <a:ext uri="{FF2B5EF4-FFF2-40B4-BE49-F238E27FC236}">
                <a16:creationId xmlns:a16="http://schemas.microsoft.com/office/drawing/2014/main" id="{50F2DB94-1B9A-43C4-99F6-4F63FE845A86}"/>
              </a:ext>
            </a:extLst>
          </p:cNvPr>
          <p:cNvSpPr>
            <a:spLocks noGrp="1"/>
          </p:cNvSpPr>
          <p:nvPr>
            <p:ph type="dt" sz="half" idx="10"/>
          </p:nvPr>
        </p:nvSpPr>
        <p:spPr/>
        <p:txBody>
          <a:bodyPr/>
          <a:lstStyle>
            <a:lvl1pPr>
              <a:defRPr/>
            </a:lvl1pPr>
          </a:lstStyle>
          <a:p>
            <a:pPr>
              <a:defRPr/>
            </a:pPr>
            <a:endParaRPr lang="en-US"/>
          </a:p>
        </p:txBody>
      </p:sp>
      <p:sp>
        <p:nvSpPr>
          <p:cNvPr id="7" name="Footer Placeholder 5">
            <a:extLst>
              <a:ext uri="{FF2B5EF4-FFF2-40B4-BE49-F238E27FC236}">
                <a16:creationId xmlns:a16="http://schemas.microsoft.com/office/drawing/2014/main" id="{375D6687-3FF2-4FC4-9118-D36ADF3A0EF9}"/>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FFF8FBD5-738E-4E3E-A1D4-F7CB3B67676B}"/>
              </a:ext>
            </a:extLst>
          </p:cNvPr>
          <p:cNvSpPr>
            <a:spLocks noGrp="1"/>
          </p:cNvSpPr>
          <p:nvPr>
            <p:ph type="sldNum" sz="quarter" idx="12"/>
          </p:nvPr>
        </p:nvSpPr>
        <p:spPr/>
        <p:txBody>
          <a:bodyPr/>
          <a:lstStyle>
            <a:lvl1pPr>
              <a:defRPr/>
            </a:lvl1pPr>
          </a:lstStyle>
          <a:p>
            <a:pPr>
              <a:defRPr/>
            </a:pPr>
            <a:fld id="{258E13BE-572D-4C81-B142-40DCEF6C42EB}" type="slidenum">
              <a:rPr lang="en-US" altLang="it-IT"/>
              <a:pPr>
                <a:defRPr/>
              </a:pPr>
              <a:t>‹#›</a:t>
            </a:fld>
            <a:endParaRPr lang="en-US" altLang="it-IT"/>
          </a:p>
        </p:txBody>
      </p:sp>
    </p:spTree>
    <p:extLst>
      <p:ext uri="{BB962C8B-B14F-4D97-AF65-F5344CB8AC3E}">
        <p14:creationId xmlns:p14="http://schemas.microsoft.com/office/powerpoint/2010/main" val="26525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lstStyle>
            <a:lvl1pPr algn="l">
              <a:defRPr sz="2400" b="0"/>
            </a:lvl1pPr>
          </a:lstStyle>
          <a:p>
            <a:r>
              <a:rPr lang="it-IT"/>
              <a:t>Fare clic per modificare lo stile del titolo</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Fare clic sull'icona per inserire un'immagine</a:t>
            </a:r>
            <a:endParaRPr lang="en-US" noProof="0"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3">
            <a:extLst>
              <a:ext uri="{FF2B5EF4-FFF2-40B4-BE49-F238E27FC236}">
                <a16:creationId xmlns:a16="http://schemas.microsoft.com/office/drawing/2014/main" id="{AA96F590-E284-4775-BAE4-64D9FBF3C964}"/>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1E0D9D60-9808-4787-838F-2FD073EB183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66039F8-93AB-47C2-8495-B483C330561A}"/>
              </a:ext>
            </a:extLst>
          </p:cNvPr>
          <p:cNvSpPr>
            <a:spLocks noGrp="1"/>
          </p:cNvSpPr>
          <p:nvPr>
            <p:ph type="sldNum" sz="quarter" idx="12"/>
          </p:nvPr>
        </p:nvSpPr>
        <p:spPr/>
        <p:txBody>
          <a:bodyPr/>
          <a:lstStyle>
            <a:lvl1pPr>
              <a:defRPr/>
            </a:lvl1pPr>
          </a:lstStyle>
          <a:p>
            <a:pPr>
              <a:defRPr/>
            </a:pPr>
            <a:fld id="{8563544B-F0C5-4377-8BA9-17E8C42D5D7C}" type="slidenum">
              <a:rPr lang="en-US" altLang="it-IT"/>
              <a:pPr>
                <a:defRPr/>
              </a:pPr>
              <a:t>‹#›</a:t>
            </a:fld>
            <a:endParaRPr lang="en-US" altLang="it-IT"/>
          </a:p>
        </p:txBody>
      </p:sp>
    </p:spTree>
    <p:extLst>
      <p:ext uri="{BB962C8B-B14F-4D97-AF65-F5344CB8AC3E}">
        <p14:creationId xmlns:p14="http://schemas.microsoft.com/office/powerpoint/2010/main" val="2175967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9F49A6B-9964-4085-97BD-C8F428CF13CF}"/>
              </a:ext>
            </a:extLst>
          </p:cNvPr>
          <p:cNvSpPr/>
          <p:nvPr/>
        </p:nvSpPr>
        <p:spPr>
          <a:xfrm>
            <a:off x="0" y="220663"/>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Placeholder 1">
            <a:extLst>
              <a:ext uri="{FF2B5EF4-FFF2-40B4-BE49-F238E27FC236}">
                <a16:creationId xmlns:a16="http://schemas.microsoft.com/office/drawing/2014/main" id="{DB65C7F7-65C7-41AA-877D-8DA9B0C58224}"/>
              </a:ext>
            </a:extLst>
          </p:cNvPr>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it-IT"/>
              <a:t>Fare clic per modificare lo stile del titolo</a:t>
            </a:r>
            <a:endParaRPr lang="en-US" dirty="0"/>
          </a:p>
        </p:txBody>
      </p:sp>
      <p:sp>
        <p:nvSpPr>
          <p:cNvPr id="1028" name="Text Placeholder 2">
            <a:extLst>
              <a:ext uri="{FF2B5EF4-FFF2-40B4-BE49-F238E27FC236}">
                <a16:creationId xmlns:a16="http://schemas.microsoft.com/office/drawing/2014/main" id="{64A26784-382A-4A32-BCF3-AF892F17938D}"/>
              </a:ext>
            </a:extLst>
          </p:cNvPr>
          <p:cNvSpPr>
            <a:spLocks noGrp="1"/>
          </p:cNvSpPr>
          <p:nvPr>
            <p:ph type="body" idx="1"/>
          </p:nvPr>
        </p:nvSpPr>
        <p:spPr bwMode="auto">
          <a:xfrm>
            <a:off x="609600" y="1600200"/>
            <a:ext cx="10972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endParaRPr lang="en-US" altLang="it-IT"/>
          </a:p>
        </p:txBody>
      </p:sp>
      <p:sp>
        <p:nvSpPr>
          <p:cNvPr id="7" name="Rectangle 6">
            <a:extLst>
              <a:ext uri="{FF2B5EF4-FFF2-40B4-BE49-F238E27FC236}">
                <a16:creationId xmlns:a16="http://schemas.microsoft.com/office/drawing/2014/main" id="{2E344029-6DEB-4E0F-AC75-70E114F0DA9C}"/>
              </a:ext>
            </a:extLst>
          </p:cNvPr>
          <p:cNvSpPr/>
          <p:nvPr/>
        </p:nvSpPr>
        <p:spPr>
          <a:xfrm>
            <a:off x="0" y="1"/>
            <a:ext cx="12192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 name="Date Placeholder 3">
            <a:extLst>
              <a:ext uri="{FF2B5EF4-FFF2-40B4-BE49-F238E27FC236}">
                <a16:creationId xmlns:a16="http://schemas.microsoft.com/office/drawing/2014/main" id="{C1385D25-69EE-4EBB-80BE-DD6A5F1A9ED4}"/>
              </a:ext>
            </a:extLst>
          </p:cNvPr>
          <p:cNvSpPr>
            <a:spLocks noGrp="1"/>
          </p:cNvSpPr>
          <p:nvPr>
            <p:ph type="dt" sz="half" idx="2"/>
          </p:nvPr>
        </p:nvSpPr>
        <p:spPr>
          <a:xfrm>
            <a:off x="609600" y="19051"/>
            <a:ext cx="3860800" cy="328613"/>
          </a:xfrm>
          <a:prstGeom prst="rect">
            <a:avLst/>
          </a:prstGeom>
        </p:spPr>
        <p:txBody>
          <a:bodyPr vert="horz" lIns="91440" tIns="45720" rIns="91440" bIns="45720" rtlCol="0" anchor="ctr"/>
          <a:lstStyle>
            <a:lvl1pPr algn="l" eaLnBrk="1" hangingPunct="1">
              <a:defRPr sz="1200">
                <a:solidFill>
                  <a:srgbClr val="FFFFFF"/>
                </a:solidFill>
              </a:defRPr>
            </a:lvl1pPr>
          </a:lstStyle>
          <a:p>
            <a:pPr>
              <a:defRPr/>
            </a:pPr>
            <a:endParaRPr lang="en-US"/>
          </a:p>
        </p:txBody>
      </p:sp>
      <p:sp>
        <p:nvSpPr>
          <p:cNvPr id="5" name="Footer Placeholder 4">
            <a:extLst>
              <a:ext uri="{FF2B5EF4-FFF2-40B4-BE49-F238E27FC236}">
                <a16:creationId xmlns:a16="http://schemas.microsoft.com/office/drawing/2014/main" id="{88D8E65E-0F14-46A1-8248-D22D0AA08A69}"/>
              </a:ext>
            </a:extLst>
          </p:cNvPr>
          <p:cNvSpPr>
            <a:spLocks noGrp="1"/>
          </p:cNvSpPr>
          <p:nvPr>
            <p:ph type="ftr" sz="quarter" idx="3"/>
          </p:nvPr>
        </p:nvSpPr>
        <p:spPr>
          <a:xfrm>
            <a:off x="4572000" y="19051"/>
            <a:ext cx="5486400" cy="328613"/>
          </a:xfrm>
          <a:prstGeom prst="rect">
            <a:avLst/>
          </a:prstGeom>
        </p:spPr>
        <p:txBody>
          <a:bodyPr vert="horz" lIns="91440" tIns="45720" rIns="91440" bIns="45720" rtlCol="0" anchor="ctr"/>
          <a:lstStyle>
            <a:lvl1pPr algn="ctr" eaLnBrk="1" hangingPunct="1">
              <a:defRPr sz="1200">
                <a:solidFill>
                  <a:srgbClr val="FFFFFF"/>
                </a:solidFill>
              </a:defRPr>
            </a:lvl1pPr>
          </a:lstStyle>
          <a:p>
            <a:pPr>
              <a:defRPr/>
            </a:pPr>
            <a:endParaRPr lang="en-US"/>
          </a:p>
        </p:txBody>
      </p:sp>
      <p:sp>
        <p:nvSpPr>
          <p:cNvPr id="6" name="Slide Number Placeholder 5">
            <a:extLst>
              <a:ext uri="{FF2B5EF4-FFF2-40B4-BE49-F238E27FC236}">
                <a16:creationId xmlns:a16="http://schemas.microsoft.com/office/drawing/2014/main" id="{2F8F5D55-1EF4-4399-944D-01ADBB8D9E97}"/>
              </a:ext>
            </a:extLst>
          </p:cNvPr>
          <p:cNvSpPr>
            <a:spLocks noGrp="1"/>
          </p:cNvSpPr>
          <p:nvPr>
            <p:ph type="sldNum" sz="quarter" idx="4"/>
          </p:nvPr>
        </p:nvSpPr>
        <p:spPr>
          <a:xfrm>
            <a:off x="10160000" y="19051"/>
            <a:ext cx="1422400" cy="328613"/>
          </a:xfrm>
          <a:prstGeom prst="rect">
            <a:avLst/>
          </a:prstGeom>
        </p:spPr>
        <p:txBody>
          <a:bodyPr vert="horz" wrap="square" lIns="91440" tIns="45720" rIns="91440" bIns="45720" numCol="1" anchor="ctr" anchorCtr="0" compatLnSpc="1">
            <a:prstTxWarp prst="textNoShape">
              <a:avLst/>
            </a:prstTxWarp>
          </a:bodyPr>
          <a:lstStyle>
            <a:lvl1pPr eaLnBrk="1" hangingPunct="1">
              <a:defRPr sz="1400" b="1">
                <a:solidFill>
                  <a:srgbClr val="FFFFFF"/>
                </a:solidFill>
              </a:defRPr>
            </a:lvl1pPr>
          </a:lstStyle>
          <a:p>
            <a:pPr>
              <a:defRPr/>
            </a:pPr>
            <a:fld id="{90A7F219-9CAA-4825-A8A7-B0FA7679F549}" type="slidenum">
              <a:rPr lang="en-US" altLang="it-IT"/>
              <a:pPr>
                <a:defRPr/>
              </a:pPr>
              <a:t>‹#›</a:t>
            </a:fld>
            <a:endParaRPr lang="en-US" altLang="it-IT"/>
          </a:p>
        </p:txBody>
      </p:sp>
    </p:spTree>
  </p:cSld>
  <p:clrMap bg1="lt1" tx1="dk1" bg2="lt2" tx2="dk2" accent1="accent1" accent2="accent2" accent3="accent3" accent4="accent4" accent5="accent5" accent6="accent6" hlink="hlink" folHlink="folHlink"/>
  <p:sldLayoutIdLst>
    <p:sldLayoutId id="2147483990" r:id="rId1"/>
    <p:sldLayoutId id="2147483983" r:id="rId2"/>
    <p:sldLayoutId id="2147483991" r:id="rId3"/>
    <p:sldLayoutId id="2147483984" r:id="rId4"/>
    <p:sldLayoutId id="2147483992" r:id="rId5"/>
    <p:sldLayoutId id="2147483985" r:id="rId6"/>
    <p:sldLayoutId id="2147483986" r:id="rId7"/>
    <p:sldLayoutId id="2147483993" r:id="rId8"/>
    <p:sldLayoutId id="2147483987" r:id="rId9"/>
    <p:sldLayoutId id="2147483988" r:id="rId10"/>
    <p:sldLayoutId id="2147483989" r:id="rId11"/>
  </p:sldLayoutIdLst>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itchFamily="34" charset="0"/>
        </a:defRPr>
      </a:lvl2pPr>
      <a:lvl3pPr algn="l" rtl="0" eaLnBrk="0" fontAlgn="base" hangingPunct="0">
        <a:spcBef>
          <a:spcPct val="0"/>
        </a:spcBef>
        <a:spcAft>
          <a:spcPct val="0"/>
        </a:spcAft>
        <a:defRPr sz="4000">
          <a:solidFill>
            <a:schemeClr val="tx2"/>
          </a:solidFill>
          <a:latin typeface="Arial" pitchFamily="34" charset="0"/>
        </a:defRPr>
      </a:lvl3pPr>
      <a:lvl4pPr algn="l" rtl="0" eaLnBrk="0" fontAlgn="base" hangingPunct="0">
        <a:spcBef>
          <a:spcPct val="0"/>
        </a:spcBef>
        <a:spcAft>
          <a:spcPct val="0"/>
        </a:spcAft>
        <a:defRPr sz="4000">
          <a:solidFill>
            <a:schemeClr val="tx2"/>
          </a:solidFill>
          <a:latin typeface="Arial" pitchFamily="34" charset="0"/>
        </a:defRPr>
      </a:lvl4pPr>
      <a:lvl5pPr algn="l" rtl="0" eaLnBrk="0" fontAlgn="base" hangingPunct="0">
        <a:spcBef>
          <a:spcPct val="0"/>
        </a:spcBef>
        <a:spcAft>
          <a:spcPct val="0"/>
        </a:spcAft>
        <a:defRPr sz="4000">
          <a:solidFill>
            <a:schemeClr val="tx2"/>
          </a:solidFill>
          <a:latin typeface="Arial" pitchFamily="34" charset="0"/>
        </a:defRPr>
      </a:lvl5pPr>
      <a:lvl6pPr marL="457200" algn="l" rtl="0" fontAlgn="base">
        <a:spcBef>
          <a:spcPct val="0"/>
        </a:spcBef>
        <a:spcAft>
          <a:spcPct val="0"/>
        </a:spcAft>
        <a:defRPr sz="4000">
          <a:solidFill>
            <a:schemeClr val="tx2"/>
          </a:solidFill>
          <a:latin typeface="Arial" pitchFamily="34" charset="0"/>
        </a:defRPr>
      </a:lvl6pPr>
      <a:lvl7pPr marL="914400" algn="l" rtl="0" fontAlgn="base">
        <a:spcBef>
          <a:spcPct val="0"/>
        </a:spcBef>
        <a:spcAft>
          <a:spcPct val="0"/>
        </a:spcAft>
        <a:defRPr sz="4000">
          <a:solidFill>
            <a:schemeClr val="tx2"/>
          </a:solidFill>
          <a:latin typeface="Arial" pitchFamily="34" charset="0"/>
        </a:defRPr>
      </a:lvl7pPr>
      <a:lvl8pPr marL="1371600" algn="l" rtl="0" fontAlgn="base">
        <a:spcBef>
          <a:spcPct val="0"/>
        </a:spcBef>
        <a:spcAft>
          <a:spcPct val="0"/>
        </a:spcAft>
        <a:defRPr sz="4000">
          <a:solidFill>
            <a:schemeClr val="tx2"/>
          </a:solidFill>
          <a:latin typeface="Arial" pitchFamily="34" charset="0"/>
        </a:defRPr>
      </a:lvl8pPr>
      <a:lvl9pPr marL="1828800" algn="l" rtl="0" fontAlgn="base">
        <a:spcBef>
          <a:spcPct val="0"/>
        </a:spcBef>
        <a:spcAft>
          <a:spcPct val="0"/>
        </a:spcAft>
        <a:defRPr sz="4000">
          <a:solidFill>
            <a:schemeClr val="tx2"/>
          </a:solidFill>
          <a:latin typeface="Arial" pitchFamily="34" charset="0"/>
        </a:defRPr>
      </a:lvl9pPr>
    </p:titleStyle>
    <p:body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45C4E678-602E-415E-BDE8-2F5632F3A9D4}"/>
              </a:ext>
            </a:extLst>
          </p:cNvPr>
          <p:cNvSpPr>
            <a:spLocks noGrp="1" noChangeArrowheads="1"/>
          </p:cNvSpPr>
          <p:nvPr>
            <p:ph type="ctrTitle"/>
          </p:nvPr>
        </p:nvSpPr>
        <p:spPr>
          <a:xfrm>
            <a:off x="2362200" y="457201"/>
            <a:ext cx="7848600" cy="2765425"/>
          </a:xfrm>
        </p:spPr>
        <p:txBody>
          <a:bodyPr/>
          <a:lstStyle/>
          <a:p>
            <a:pPr eaLnBrk="1" fontAlgn="auto" hangingPunct="1">
              <a:spcAft>
                <a:spcPts val="0"/>
              </a:spcAft>
              <a:defRPr/>
            </a:pPr>
            <a:r>
              <a:rPr lang="en-US">
                <a:ea typeface="ＭＳ Ｐゴシック" pitchFamily="34" charset="-128"/>
              </a:rPr>
              <a:t>Cryptography and Network Security</a:t>
            </a:r>
            <a:br>
              <a:rPr lang="en-US">
                <a:ea typeface="ＭＳ Ｐゴシック" pitchFamily="34" charset="-128"/>
              </a:rPr>
            </a:br>
            <a:r>
              <a:rPr lang="en-US">
                <a:ea typeface="ＭＳ Ｐゴシック" pitchFamily="34" charset="-128"/>
              </a:rPr>
              <a:t>Chapter 2</a:t>
            </a:r>
            <a:endParaRPr lang="en-AU">
              <a:ea typeface="ＭＳ Ｐゴシック" pitchFamily="34" charset="-128"/>
            </a:endParaRPr>
          </a:p>
        </p:txBody>
      </p:sp>
      <p:sp>
        <p:nvSpPr>
          <p:cNvPr id="109571" name="Rectangle 3">
            <a:extLst>
              <a:ext uri="{FF2B5EF4-FFF2-40B4-BE49-F238E27FC236}">
                <a16:creationId xmlns:a16="http://schemas.microsoft.com/office/drawing/2014/main" id="{11FBECD2-62E3-4511-89C2-F3AFD096934C}"/>
              </a:ext>
            </a:extLst>
          </p:cNvPr>
          <p:cNvSpPr>
            <a:spLocks noGrp="1" noChangeArrowheads="1"/>
          </p:cNvSpPr>
          <p:nvPr>
            <p:ph type="subTitle" idx="1"/>
          </p:nvPr>
        </p:nvSpPr>
        <p:spPr>
          <a:xfrm>
            <a:off x="2135188" y="3860801"/>
            <a:ext cx="6400800" cy="2671763"/>
          </a:xfrm>
        </p:spPr>
        <p:txBody>
          <a:bodyPr rtlCol="0">
            <a:normAutofit/>
          </a:bodyPr>
          <a:lstStyle/>
          <a:p>
            <a:pPr eaLnBrk="1" fontAlgn="auto" hangingPunct="1">
              <a:spcAft>
                <a:spcPts val="0"/>
              </a:spcAft>
              <a:defRPr/>
            </a:pPr>
            <a:r>
              <a:rPr lang="en-US" dirty="0">
                <a:ea typeface="ＭＳ Ｐゴシック" pitchFamily="34" charset="-128"/>
              </a:rPr>
              <a:t>Fifth Edition</a:t>
            </a:r>
          </a:p>
          <a:p>
            <a:pPr eaLnBrk="1" fontAlgn="auto" hangingPunct="1">
              <a:spcAft>
                <a:spcPts val="0"/>
              </a:spcAft>
              <a:defRPr/>
            </a:pPr>
            <a:r>
              <a:rPr lang="en-US" dirty="0">
                <a:ea typeface="ＭＳ Ｐゴシック" pitchFamily="34" charset="-128"/>
              </a:rPr>
              <a:t>by William Stallings	</a:t>
            </a:r>
          </a:p>
          <a:p>
            <a:pPr eaLnBrk="1" fontAlgn="auto" hangingPunct="1">
              <a:spcAft>
                <a:spcPts val="0"/>
              </a:spcAft>
              <a:defRPr/>
            </a:pPr>
            <a:r>
              <a:rPr lang="en-US" dirty="0">
                <a:ea typeface="ＭＳ Ｐゴシック" pitchFamily="34" charset="-128"/>
              </a:rPr>
              <a:t>Lecture slides by </a:t>
            </a:r>
            <a:r>
              <a:rPr lang="en-US" dirty="0" err="1">
                <a:ea typeface="ＭＳ Ｐゴシック" pitchFamily="34" charset="-128"/>
              </a:rPr>
              <a:t>Lawrie</a:t>
            </a:r>
            <a:r>
              <a:rPr lang="en-US" dirty="0">
                <a:ea typeface="ＭＳ Ｐゴシック" pitchFamily="34" charset="-128"/>
              </a:rPr>
              <a:t> Brown</a:t>
            </a:r>
          </a:p>
          <a:p>
            <a:pPr eaLnBrk="1" fontAlgn="auto" hangingPunct="1">
              <a:spcAft>
                <a:spcPts val="0"/>
              </a:spcAft>
              <a:defRPr/>
            </a:pPr>
            <a:r>
              <a:rPr lang="en-US" sz="2000" dirty="0">
                <a:ea typeface="ＭＳ Ｐゴシック" pitchFamily="34" charset="-128"/>
              </a:rPr>
              <a:t>Adapted by G. </a:t>
            </a:r>
            <a:r>
              <a:rPr lang="en-US" sz="2000" dirty="0" err="1">
                <a:ea typeface="ＭＳ Ｐゴシック" pitchFamily="34" charset="-128"/>
              </a:rPr>
              <a:t>Ianni</a:t>
            </a:r>
            <a:r>
              <a:rPr lang="en-US" sz="2000" dirty="0">
                <a:ea typeface="ＭＳ Ｐゴシック" pitchFamily="34" charset="-128"/>
              </a:rPr>
              <a:t> for the Network and Computer Security course at </a:t>
            </a:r>
            <a:r>
              <a:rPr lang="en-US" sz="2000" dirty="0" err="1">
                <a:ea typeface="ＭＳ Ｐゴシック" pitchFamily="34" charset="-128"/>
              </a:rPr>
              <a:t>Università</a:t>
            </a:r>
            <a:r>
              <a:rPr lang="en-US" sz="2000" dirty="0">
                <a:ea typeface="ＭＳ Ｐゴシック" pitchFamily="34" charset="-128"/>
              </a:rPr>
              <a:t> </a:t>
            </a:r>
            <a:r>
              <a:rPr lang="en-US" sz="2000" dirty="0" err="1">
                <a:ea typeface="ＭＳ Ｐゴシック" pitchFamily="34" charset="-128"/>
              </a:rPr>
              <a:t>della</a:t>
            </a:r>
            <a:r>
              <a:rPr lang="en-US" sz="2000" dirty="0">
                <a:ea typeface="ＭＳ Ｐゴシック" pitchFamily="34" charset="-128"/>
              </a:rPr>
              <a:t> Calabria </a:t>
            </a:r>
            <a:endParaRPr lang="en-AU" sz="2000" dirty="0">
              <a:ea typeface="ＭＳ Ｐゴシック"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B686DA14-9CC2-4116-ACCA-9E5C34F2D59E}"/>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Brute Force Search</a:t>
            </a:r>
            <a:endParaRPr lang="en-AU">
              <a:ea typeface="ＭＳ Ｐゴシック" pitchFamily="34" charset="-128"/>
            </a:endParaRPr>
          </a:p>
        </p:txBody>
      </p:sp>
      <p:sp>
        <p:nvSpPr>
          <p:cNvPr id="17411" name="Rectangle 3">
            <a:extLst>
              <a:ext uri="{FF2B5EF4-FFF2-40B4-BE49-F238E27FC236}">
                <a16:creationId xmlns:a16="http://schemas.microsoft.com/office/drawing/2014/main" id="{CB820EDD-8805-40B4-AADE-FB16E72BB1B4}"/>
              </a:ext>
            </a:extLst>
          </p:cNvPr>
          <p:cNvSpPr>
            <a:spLocks noGrp="1" noChangeArrowheads="1"/>
          </p:cNvSpPr>
          <p:nvPr>
            <p:ph idx="1"/>
          </p:nvPr>
        </p:nvSpPr>
        <p:spPr>
          <a:xfrm>
            <a:off x="1981200" y="1628775"/>
            <a:ext cx="8229600" cy="4921250"/>
          </a:xfrm>
        </p:spPr>
        <p:txBody>
          <a:bodyPr rtlCol="0">
            <a:normAutofit lnSpcReduction="10000"/>
          </a:bodyPr>
          <a:lstStyle/>
          <a:p>
            <a:pPr marL="182880" indent="-182880" eaLnBrk="1" fontAlgn="auto" hangingPunct="1">
              <a:lnSpc>
                <a:spcPct val="90000"/>
              </a:lnSpc>
              <a:spcAft>
                <a:spcPts val="0"/>
              </a:spcAft>
              <a:defRPr/>
            </a:pPr>
            <a:r>
              <a:rPr lang="en-AU" altLang="it-IT" sz="2800" dirty="0">
                <a:ea typeface="MS PGothic" pitchFamily="34" charset="-128"/>
              </a:rPr>
              <a:t>always possible to simply try every key </a:t>
            </a:r>
          </a:p>
          <a:p>
            <a:pPr marL="182880" indent="-182880" eaLnBrk="1" fontAlgn="auto" hangingPunct="1">
              <a:lnSpc>
                <a:spcPct val="90000"/>
              </a:lnSpc>
              <a:spcAft>
                <a:spcPts val="0"/>
              </a:spcAft>
              <a:defRPr/>
            </a:pPr>
            <a:r>
              <a:rPr lang="en-AU" altLang="it-IT" sz="2800" dirty="0">
                <a:ea typeface="MS PGothic" pitchFamily="34" charset="-128"/>
              </a:rPr>
              <a:t>most basic attack, effort proportional to key size </a:t>
            </a:r>
          </a:p>
          <a:p>
            <a:pPr marL="182880" indent="-182880" eaLnBrk="1" fontAlgn="auto" hangingPunct="1">
              <a:lnSpc>
                <a:spcPct val="90000"/>
              </a:lnSpc>
              <a:spcAft>
                <a:spcPts val="0"/>
              </a:spcAft>
              <a:defRPr/>
            </a:pPr>
            <a:r>
              <a:rPr lang="en-AU" altLang="it-IT" sz="2800" dirty="0">
                <a:ea typeface="MS PGothic" pitchFamily="34" charset="-128"/>
              </a:rPr>
              <a:t>assume either know / recognise plaintext</a:t>
            </a:r>
          </a:p>
          <a:p>
            <a:pPr marL="182880" indent="-182880" eaLnBrk="1" fontAlgn="auto" hangingPunct="1">
              <a:lnSpc>
                <a:spcPct val="90000"/>
              </a:lnSpc>
              <a:spcAft>
                <a:spcPts val="0"/>
              </a:spcAft>
              <a:defRPr/>
            </a:pPr>
            <a:endParaRPr lang="en-AU" altLang="it-IT" sz="2800" dirty="0">
              <a:ea typeface="MS PGothic" pitchFamily="34" charset="-128"/>
            </a:endParaRPr>
          </a:p>
          <a:p>
            <a:pPr marL="182880" indent="-182880" eaLnBrk="1" fontAlgn="auto" hangingPunct="1">
              <a:lnSpc>
                <a:spcPct val="90000"/>
              </a:lnSpc>
              <a:spcAft>
                <a:spcPts val="0"/>
              </a:spcAft>
              <a:defRPr/>
            </a:pPr>
            <a:endParaRPr lang="en-AU" altLang="it-IT" sz="2800" dirty="0">
              <a:ea typeface="MS PGothic" pitchFamily="34" charset="-128"/>
            </a:endParaRPr>
          </a:p>
          <a:p>
            <a:pPr marL="182880" indent="-182880" eaLnBrk="1" fontAlgn="auto" hangingPunct="1">
              <a:lnSpc>
                <a:spcPct val="90000"/>
              </a:lnSpc>
              <a:spcAft>
                <a:spcPts val="0"/>
              </a:spcAft>
              <a:defRPr/>
            </a:pPr>
            <a:endParaRPr lang="en-AU" altLang="it-IT" sz="2800" dirty="0">
              <a:ea typeface="MS PGothic" pitchFamily="34" charset="-128"/>
            </a:endParaRPr>
          </a:p>
          <a:p>
            <a:pPr marL="182880" indent="-182880" eaLnBrk="1" fontAlgn="auto" hangingPunct="1">
              <a:lnSpc>
                <a:spcPct val="90000"/>
              </a:lnSpc>
              <a:spcAft>
                <a:spcPts val="0"/>
              </a:spcAft>
              <a:defRPr/>
            </a:pPr>
            <a:endParaRPr lang="en-AU" altLang="it-IT" sz="2800" dirty="0">
              <a:ea typeface="MS PGothic" pitchFamily="34" charset="-128"/>
            </a:endParaRPr>
          </a:p>
          <a:p>
            <a:pPr marL="182880" indent="-182880" eaLnBrk="1" fontAlgn="auto" hangingPunct="1">
              <a:lnSpc>
                <a:spcPct val="90000"/>
              </a:lnSpc>
              <a:spcAft>
                <a:spcPts val="0"/>
              </a:spcAft>
              <a:defRPr/>
            </a:pPr>
            <a:endParaRPr lang="en-AU" altLang="it-IT" sz="2800" dirty="0">
              <a:ea typeface="MS PGothic" pitchFamily="34" charset="-128"/>
            </a:endParaRPr>
          </a:p>
          <a:p>
            <a:pPr marL="182880" indent="-182880" eaLnBrk="1" fontAlgn="auto" hangingPunct="1">
              <a:lnSpc>
                <a:spcPct val="90000"/>
              </a:lnSpc>
              <a:spcAft>
                <a:spcPts val="0"/>
              </a:spcAft>
              <a:defRPr/>
            </a:pPr>
            <a:endParaRPr lang="en-AU" altLang="it-IT" sz="2800" dirty="0">
              <a:ea typeface="MS PGothic" pitchFamily="34" charset="-128"/>
            </a:endParaRPr>
          </a:p>
          <a:p>
            <a:pPr marL="182880" indent="-182880" eaLnBrk="1" fontAlgn="auto" hangingPunct="1">
              <a:lnSpc>
                <a:spcPct val="90000"/>
              </a:lnSpc>
              <a:spcAft>
                <a:spcPts val="0"/>
              </a:spcAft>
              <a:defRPr/>
            </a:pPr>
            <a:endParaRPr lang="en-AU" altLang="it-IT" sz="2800" dirty="0">
              <a:ea typeface="MS PGothic" pitchFamily="34" charset="-128"/>
            </a:endParaRPr>
          </a:p>
          <a:p>
            <a:pPr marL="182880" indent="-182880" eaLnBrk="1" fontAlgn="auto" hangingPunct="1">
              <a:lnSpc>
                <a:spcPct val="90000"/>
              </a:lnSpc>
              <a:spcAft>
                <a:spcPts val="0"/>
              </a:spcAft>
              <a:defRPr/>
            </a:pPr>
            <a:r>
              <a:rPr lang="en-AU" altLang="it-IT" sz="2800" dirty="0">
                <a:ea typeface="MS PGothic" pitchFamily="34" charset="-128"/>
              </a:rPr>
              <a:t>See </a:t>
            </a:r>
            <a:r>
              <a:rPr lang="en-AU" altLang="it-IT" sz="2800" i="1" dirty="0">
                <a:ea typeface="MS PGothic" pitchFamily="34" charset="-128"/>
              </a:rPr>
              <a:t>distributed.net, </a:t>
            </a:r>
            <a:r>
              <a:rPr lang="en-AU" altLang="it-IT" sz="2800" dirty="0">
                <a:ea typeface="MS PGothic" pitchFamily="34" charset="-128"/>
              </a:rPr>
              <a:t>check </a:t>
            </a:r>
            <a:r>
              <a:rPr lang="en-AU" altLang="it-IT" sz="2800" i="1" dirty="0" err="1">
                <a:ea typeface="MS PGothic" pitchFamily="34" charset="-128"/>
              </a:rPr>
              <a:t>openssl</a:t>
            </a:r>
            <a:r>
              <a:rPr lang="en-AU" altLang="it-IT" sz="2800" i="1" dirty="0">
                <a:ea typeface="MS PGothic" pitchFamily="34" charset="-128"/>
              </a:rPr>
              <a:t> speed </a:t>
            </a:r>
            <a:r>
              <a:rPr lang="en-AU" altLang="it-IT" sz="2800" dirty="0">
                <a:ea typeface="MS PGothic" pitchFamily="34" charset="-128"/>
              </a:rPr>
              <a:t>out!</a:t>
            </a:r>
          </a:p>
          <a:p>
            <a:pPr marL="182880" indent="-182880" algn="ctr" eaLnBrk="1" fontAlgn="auto" hangingPunct="1">
              <a:lnSpc>
                <a:spcPct val="90000"/>
              </a:lnSpc>
              <a:spcAft>
                <a:spcPts val="0"/>
              </a:spcAft>
              <a:defRPr/>
            </a:pPr>
            <a:endParaRPr lang="en-US" altLang="it-IT" sz="2800" b="1" dirty="0">
              <a:latin typeface="Times" charset="0"/>
              <a:ea typeface="MS PGothic" pitchFamily="34" charset="-128"/>
            </a:endParaRPr>
          </a:p>
          <a:p>
            <a:pPr marL="182880" indent="-182880" eaLnBrk="1" fontAlgn="auto" hangingPunct="1">
              <a:lnSpc>
                <a:spcPct val="90000"/>
              </a:lnSpc>
              <a:spcAft>
                <a:spcPts val="0"/>
              </a:spcAft>
              <a:defRPr/>
            </a:pPr>
            <a:endParaRPr lang="en-US" altLang="it-IT" sz="2800" dirty="0">
              <a:latin typeface="Times" charset="0"/>
              <a:ea typeface="MS PGothic" pitchFamily="34" charset="-128"/>
            </a:endParaRPr>
          </a:p>
          <a:p>
            <a:pPr marL="182880" indent="-182880" eaLnBrk="1" fontAlgn="auto" hangingPunct="1">
              <a:lnSpc>
                <a:spcPct val="90000"/>
              </a:lnSpc>
              <a:spcAft>
                <a:spcPts val="0"/>
              </a:spcAft>
              <a:defRPr/>
            </a:pPr>
            <a:endParaRPr lang="en-AU" altLang="it-IT" sz="2800" dirty="0">
              <a:ea typeface="MS PGothic" pitchFamily="34" charset="-128"/>
            </a:endParaRPr>
          </a:p>
          <a:p>
            <a:pPr marL="182880" indent="-182880" eaLnBrk="1" fontAlgn="auto" hangingPunct="1">
              <a:lnSpc>
                <a:spcPct val="90000"/>
              </a:lnSpc>
              <a:spcAft>
                <a:spcPts val="0"/>
              </a:spcAft>
              <a:buNone/>
              <a:defRPr/>
            </a:pPr>
            <a:endParaRPr lang="en-AU" altLang="it-IT" sz="2800" dirty="0">
              <a:ea typeface="MS PGothic" pitchFamily="34" charset="-128"/>
            </a:endParaRPr>
          </a:p>
          <a:p>
            <a:pPr marL="182880" indent="-182880" eaLnBrk="1" fontAlgn="auto" hangingPunct="1">
              <a:lnSpc>
                <a:spcPct val="90000"/>
              </a:lnSpc>
              <a:spcAft>
                <a:spcPts val="0"/>
              </a:spcAft>
              <a:defRPr/>
            </a:pPr>
            <a:endParaRPr lang="en-AU" altLang="it-IT" sz="2800" dirty="0">
              <a:ea typeface="MS PGothic" pitchFamily="34" charset="-128"/>
            </a:endParaRPr>
          </a:p>
          <a:p>
            <a:pPr marL="182880" indent="-182880" eaLnBrk="1" fontAlgn="auto" hangingPunct="1">
              <a:lnSpc>
                <a:spcPct val="90000"/>
              </a:lnSpc>
              <a:spcAft>
                <a:spcPts val="0"/>
              </a:spcAft>
              <a:defRPr/>
            </a:pPr>
            <a:endParaRPr lang="en-AU" altLang="it-IT" sz="2800" dirty="0">
              <a:ea typeface="MS PGothic" pitchFamily="34" charset="-128"/>
            </a:endParaRPr>
          </a:p>
        </p:txBody>
      </p:sp>
      <p:graphicFrame>
        <p:nvGraphicFramePr>
          <p:cNvPr id="58505" name="Group 137">
            <a:extLst>
              <a:ext uri="{FF2B5EF4-FFF2-40B4-BE49-F238E27FC236}">
                <a16:creationId xmlns:a16="http://schemas.microsoft.com/office/drawing/2014/main" id="{C9195334-F3FA-4F2A-8060-2B9A46D219AF}"/>
              </a:ext>
            </a:extLst>
          </p:cNvPr>
          <p:cNvGraphicFramePr>
            <a:graphicFrameLocks noGrp="1"/>
          </p:cNvGraphicFramePr>
          <p:nvPr/>
        </p:nvGraphicFramePr>
        <p:xfrm>
          <a:off x="2057400" y="2947989"/>
          <a:ext cx="8077200" cy="2784512"/>
        </p:xfrm>
        <a:graphic>
          <a:graphicData uri="http://schemas.openxmlformats.org/drawingml/2006/table">
            <a:tbl>
              <a:tblPr/>
              <a:tblGrid>
                <a:gridCol w="1504950">
                  <a:extLst>
                    <a:ext uri="{9D8B030D-6E8A-4147-A177-3AD203B41FA5}">
                      <a16:colId xmlns:a16="http://schemas.microsoft.com/office/drawing/2014/main" val="20000"/>
                    </a:ext>
                  </a:extLst>
                </a:gridCol>
                <a:gridCol w="1936750">
                  <a:extLst>
                    <a:ext uri="{9D8B030D-6E8A-4147-A177-3AD203B41FA5}">
                      <a16:colId xmlns:a16="http://schemas.microsoft.com/office/drawing/2014/main" val="20001"/>
                    </a:ext>
                  </a:extLst>
                </a:gridCol>
                <a:gridCol w="2419350">
                  <a:extLst>
                    <a:ext uri="{9D8B030D-6E8A-4147-A177-3AD203B41FA5}">
                      <a16:colId xmlns:a16="http://schemas.microsoft.com/office/drawing/2014/main" val="20002"/>
                    </a:ext>
                  </a:extLst>
                </a:gridCol>
                <a:gridCol w="2216150">
                  <a:extLst>
                    <a:ext uri="{9D8B030D-6E8A-4147-A177-3AD203B41FA5}">
                      <a16:colId xmlns:a16="http://schemas.microsoft.com/office/drawing/2014/main" val="20003"/>
                    </a:ext>
                  </a:extLst>
                </a:gridCol>
              </a:tblGrid>
              <a:tr h="518039">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dirty="0">
                          <a:ln>
                            <a:noFill/>
                          </a:ln>
                          <a:solidFill>
                            <a:schemeClr val="tx1"/>
                          </a:solidFill>
                          <a:effectLst/>
                          <a:latin typeface="Times" pitchFamily="-107" charset="0"/>
                          <a:ea typeface="ＭＳ Ｐゴシック" pitchFamily="34" charset="-128"/>
                        </a:rPr>
                        <a:t>Key Size (bits)</a:t>
                      </a:r>
                      <a:endParaRPr kumimoji="0" lang="en-US" sz="14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a:ln>
                            <a:noFill/>
                          </a:ln>
                          <a:solidFill>
                            <a:schemeClr val="tx1"/>
                          </a:solidFill>
                          <a:effectLst/>
                          <a:latin typeface="Times" pitchFamily="-107" charset="0"/>
                          <a:ea typeface="ＭＳ Ｐゴシック" pitchFamily="34" charset="-128"/>
                        </a:rPr>
                        <a:t>Number of Alternative Keys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a:ln>
                            <a:noFill/>
                          </a:ln>
                          <a:solidFill>
                            <a:schemeClr val="tx1"/>
                          </a:solidFill>
                          <a:effectLst/>
                          <a:latin typeface="Times" pitchFamily="-107" charset="0"/>
                          <a:ea typeface="ＭＳ Ｐゴシック" pitchFamily="34" charset="-128"/>
                        </a:rPr>
                        <a:t>Time required at 1 decryption/µs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1" i="0" u="none" strike="noStrike" cap="none" normalizeH="0" baseline="0">
                          <a:ln>
                            <a:noFill/>
                          </a:ln>
                          <a:solidFill>
                            <a:schemeClr val="tx1"/>
                          </a:solidFill>
                          <a:effectLst/>
                          <a:latin typeface="Times" pitchFamily="-107" charset="0"/>
                          <a:ea typeface="ＭＳ Ｐゴシック" pitchFamily="34" charset="-128"/>
                        </a:rPr>
                        <a:t>Time required at 10</a:t>
                      </a:r>
                      <a:r>
                        <a:rPr kumimoji="0" lang="en-US" sz="1400" b="0" i="0" u="none" strike="noStrike" cap="none" normalizeH="0" baseline="30000">
                          <a:ln>
                            <a:noFill/>
                          </a:ln>
                          <a:solidFill>
                            <a:schemeClr val="tx1"/>
                          </a:solidFill>
                          <a:effectLst/>
                          <a:latin typeface="Times" pitchFamily="-107" charset="0"/>
                          <a:ea typeface="ＭＳ Ｐゴシック" pitchFamily="34" charset="-128"/>
                        </a:rPr>
                        <a:t>6</a:t>
                      </a:r>
                      <a:r>
                        <a:rPr kumimoji="0" lang="en-US" sz="1400" b="1" i="0" u="none" strike="noStrike" cap="none" normalizeH="0" baseline="0">
                          <a:ln>
                            <a:noFill/>
                          </a:ln>
                          <a:solidFill>
                            <a:schemeClr val="tx1"/>
                          </a:solidFill>
                          <a:effectLst/>
                          <a:latin typeface="Times" pitchFamily="-107" charset="0"/>
                          <a:ea typeface="ＭＳ Ｐゴシック" pitchFamily="34" charset="-128"/>
                        </a:rPr>
                        <a:t> decryptions/µs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0997">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imes" pitchFamily="-107" charset="0"/>
                          <a:ea typeface="ＭＳ Ｐゴシック" pitchFamily="34" charset="-128"/>
                        </a:rPr>
                        <a:t>32</a:t>
                      </a:r>
                      <a:endParaRPr kumimoji="0" lang="en-US" sz="14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07" charset="0"/>
                          <a:ea typeface="ＭＳ Ｐゴシック" pitchFamily="34" charset="-128"/>
                        </a:rPr>
                        <a:t>2</a:t>
                      </a:r>
                      <a:r>
                        <a:rPr kumimoji="0" lang="en-US" sz="1400" b="0" i="0" u="none" strike="noStrike" cap="none" normalizeH="0" baseline="30000">
                          <a:ln>
                            <a:noFill/>
                          </a:ln>
                          <a:solidFill>
                            <a:schemeClr val="tx1"/>
                          </a:solidFill>
                          <a:effectLst/>
                          <a:latin typeface="Times" pitchFamily="-107" charset="0"/>
                          <a:ea typeface="ＭＳ Ｐゴシック" pitchFamily="34" charset="-128"/>
                        </a:rPr>
                        <a:t>32</a:t>
                      </a:r>
                      <a:r>
                        <a:rPr kumimoji="0" lang="en-US" sz="1400" b="0" i="0" u="none" strike="noStrike" cap="none" normalizeH="0" baseline="0">
                          <a:ln>
                            <a:noFill/>
                          </a:ln>
                          <a:solidFill>
                            <a:schemeClr val="tx1"/>
                          </a:solidFill>
                          <a:effectLst/>
                          <a:latin typeface="Times" pitchFamily="-107" charset="0"/>
                          <a:ea typeface="ＭＳ Ｐゴシック" pitchFamily="34" charset="-128"/>
                        </a:rPr>
                        <a:t>  = 4.3 </a:t>
                      </a:r>
                      <a:r>
                        <a:rPr kumimoji="0" lang="en-US" sz="1400" b="0" i="0" u="none" strike="noStrike" cap="none" normalizeH="0" baseline="0">
                          <a:ln>
                            <a:noFill/>
                          </a:ln>
                          <a:solidFill>
                            <a:schemeClr val="tx1"/>
                          </a:solidFill>
                          <a:effectLst/>
                          <a:latin typeface="Symbol" pitchFamily="18" charset="2"/>
                          <a:ea typeface="ＭＳ Ｐゴシック" pitchFamily="34" charset="-128"/>
                          <a:sym typeface="Symbol" pitchFamily="18" charset="2"/>
                        </a:rPr>
                        <a:t></a:t>
                      </a:r>
                      <a:r>
                        <a:rPr kumimoji="0" lang="en-US" sz="1400" b="0" i="0" u="none" strike="noStrike" cap="none" normalizeH="0" baseline="0">
                          <a:ln>
                            <a:noFill/>
                          </a:ln>
                          <a:solidFill>
                            <a:schemeClr val="tx1"/>
                          </a:solidFill>
                          <a:effectLst/>
                          <a:latin typeface="Times" pitchFamily="-107" charset="0"/>
                          <a:ea typeface="ＭＳ Ｐゴシック" pitchFamily="34" charset="-128"/>
                        </a:rPr>
                        <a:t> 10</a:t>
                      </a:r>
                      <a:r>
                        <a:rPr kumimoji="0" lang="en-US" sz="1400" b="0" i="0" u="none" strike="noStrike" cap="none" normalizeH="0" baseline="30000">
                          <a:ln>
                            <a:noFill/>
                          </a:ln>
                          <a:solidFill>
                            <a:schemeClr val="tx1"/>
                          </a:solidFill>
                          <a:effectLst/>
                          <a:latin typeface="Times" pitchFamily="-107" charset="0"/>
                          <a:ea typeface="ＭＳ Ｐゴシック" pitchFamily="34" charset="-128"/>
                        </a:rPr>
                        <a:t>9</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07" charset="0"/>
                          <a:ea typeface="ＭＳ Ｐゴシック" pitchFamily="34" charset="-128"/>
                        </a:rPr>
                        <a:t>2</a:t>
                      </a:r>
                      <a:r>
                        <a:rPr kumimoji="0" lang="en-US" sz="1400" b="0" i="0" u="none" strike="noStrike" cap="none" normalizeH="0" baseline="30000">
                          <a:ln>
                            <a:noFill/>
                          </a:ln>
                          <a:solidFill>
                            <a:schemeClr val="tx1"/>
                          </a:solidFill>
                          <a:effectLst/>
                          <a:latin typeface="Times" pitchFamily="-107" charset="0"/>
                          <a:ea typeface="ＭＳ Ｐゴシック" pitchFamily="34" charset="-128"/>
                        </a:rPr>
                        <a:t>31</a:t>
                      </a:r>
                      <a:r>
                        <a:rPr kumimoji="0" lang="en-US" sz="1400" b="0" i="0" u="none" strike="noStrike" cap="none" normalizeH="0" baseline="0">
                          <a:ln>
                            <a:noFill/>
                          </a:ln>
                          <a:solidFill>
                            <a:schemeClr val="tx1"/>
                          </a:solidFill>
                          <a:effectLst/>
                          <a:latin typeface="Times" pitchFamily="-107" charset="0"/>
                          <a:ea typeface="ＭＳ Ｐゴシック" pitchFamily="34" charset="-128"/>
                        </a:rPr>
                        <a:t> µs	= 35.8 minutes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07" charset="0"/>
                          <a:ea typeface="ＭＳ Ｐゴシック" pitchFamily="34" charset="-128"/>
                        </a:rPr>
                        <a:t>2.15 milliseconds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0997">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imes" pitchFamily="-107" charset="0"/>
                          <a:ea typeface="ＭＳ Ｐゴシック" pitchFamily="34" charset="-128"/>
                        </a:rPr>
                        <a:t>56</a:t>
                      </a:r>
                      <a:endParaRPr kumimoji="0" lang="en-US" sz="14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07" charset="0"/>
                          <a:ea typeface="ＭＳ Ｐゴシック" pitchFamily="34" charset="-128"/>
                        </a:rPr>
                        <a:t>2</a:t>
                      </a:r>
                      <a:r>
                        <a:rPr kumimoji="0" lang="en-US" sz="1400" b="0" i="0" u="none" strike="noStrike" cap="none" normalizeH="0" baseline="30000">
                          <a:ln>
                            <a:noFill/>
                          </a:ln>
                          <a:solidFill>
                            <a:schemeClr val="tx1"/>
                          </a:solidFill>
                          <a:effectLst/>
                          <a:latin typeface="Times" pitchFamily="-107" charset="0"/>
                          <a:ea typeface="ＭＳ Ｐゴシック" pitchFamily="34" charset="-128"/>
                        </a:rPr>
                        <a:t>56</a:t>
                      </a:r>
                      <a:r>
                        <a:rPr kumimoji="0" lang="en-US" sz="1400" b="0" i="0" u="none" strike="noStrike" cap="none" normalizeH="0" baseline="0">
                          <a:ln>
                            <a:noFill/>
                          </a:ln>
                          <a:solidFill>
                            <a:schemeClr val="tx1"/>
                          </a:solidFill>
                          <a:effectLst/>
                          <a:latin typeface="Times" pitchFamily="-107" charset="0"/>
                          <a:ea typeface="ＭＳ Ｐゴシック" pitchFamily="34" charset="-128"/>
                        </a:rPr>
                        <a:t>  = 7.2 </a:t>
                      </a:r>
                      <a:r>
                        <a:rPr kumimoji="0" lang="en-US" sz="1400" b="0" i="0" u="none" strike="noStrike" cap="none" normalizeH="0" baseline="0">
                          <a:ln>
                            <a:noFill/>
                          </a:ln>
                          <a:solidFill>
                            <a:schemeClr val="tx1"/>
                          </a:solidFill>
                          <a:effectLst/>
                          <a:latin typeface="Symbol" pitchFamily="18" charset="2"/>
                          <a:ea typeface="ＭＳ Ｐゴシック" pitchFamily="34" charset="-128"/>
                          <a:sym typeface="Symbol" pitchFamily="18" charset="2"/>
                        </a:rPr>
                        <a:t></a:t>
                      </a:r>
                      <a:r>
                        <a:rPr kumimoji="0" lang="en-US" sz="1400" b="0" i="0" u="none" strike="noStrike" cap="none" normalizeH="0" baseline="0">
                          <a:ln>
                            <a:noFill/>
                          </a:ln>
                          <a:solidFill>
                            <a:schemeClr val="tx1"/>
                          </a:solidFill>
                          <a:effectLst/>
                          <a:latin typeface="Times" pitchFamily="-107" charset="0"/>
                          <a:ea typeface="ＭＳ Ｐゴシック" pitchFamily="34" charset="-128"/>
                        </a:rPr>
                        <a:t> 10</a:t>
                      </a:r>
                      <a:r>
                        <a:rPr kumimoji="0" lang="en-US" sz="1400" b="0" i="0" u="none" strike="noStrike" cap="none" normalizeH="0" baseline="30000">
                          <a:ln>
                            <a:noFill/>
                          </a:ln>
                          <a:solidFill>
                            <a:schemeClr val="tx1"/>
                          </a:solidFill>
                          <a:effectLst/>
                          <a:latin typeface="Times" pitchFamily="-107" charset="0"/>
                          <a:ea typeface="ＭＳ Ｐゴシック" pitchFamily="34" charset="-128"/>
                        </a:rPr>
                        <a:t>16</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07" charset="0"/>
                          <a:ea typeface="ＭＳ Ｐゴシック" pitchFamily="34" charset="-128"/>
                        </a:rPr>
                        <a:t>2</a:t>
                      </a:r>
                      <a:r>
                        <a:rPr kumimoji="0" lang="en-US" sz="1400" b="0" i="0" u="none" strike="noStrike" cap="none" normalizeH="0" baseline="30000">
                          <a:ln>
                            <a:noFill/>
                          </a:ln>
                          <a:solidFill>
                            <a:schemeClr val="tx1"/>
                          </a:solidFill>
                          <a:effectLst/>
                          <a:latin typeface="Times" pitchFamily="-107" charset="0"/>
                          <a:ea typeface="ＭＳ Ｐゴシック" pitchFamily="34" charset="-128"/>
                        </a:rPr>
                        <a:t>55</a:t>
                      </a:r>
                      <a:r>
                        <a:rPr kumimoji="0" lang="en-US" sz="1400" b="0" i="0" u="none" strike="noStrike" cap="none" normalizeH="0" baseline="0">
                          <a:ln>
                            <a:noFill/>
                          </a:ln>
                          <a:solidFill>
                            <a:schemeClr val="tx1"/>
                          </a:solidFill>
                          <a:effectLst/>
                          <a:latin typeface="Times" pitchFamily="-107" charset="0"/>
                          <a:ea typeface="ＭＳ Ｐゴシック" pitchFamily="34" charset="-128"/>
                        </a:rPr>
                        <a:t> µs	= 1142 years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07" charset="0"/>
                          <a:ea typeface="ＭＳ Ｐゴシック" pitchFamily="34" charset="-128"/>
                        </a:rPr>
                        <a:t>10.01 hours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5459">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07" charset="0"/>
                          <a:ea typeface="ＭＳ Ｐゴシック" pitchFamily="34" charset="-128"/>
                        </a:rPr>
                        <a:t>128</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07" charset="0"/>
                          <a:ea typeface="ＭＳ Ｐゴシック" pitchFamily="34" charset="-128"/>
                        </a:rPr>
                        <a:t>2</a:t>
                      </a:r>
                      <a:r>
                        <a:rPr kumimoji="0" lang="en-US" sz="1400" b="0" i="0" u="none" strike="noStrike" cap="none" normalizeH="0" baseline="30000">
                          <a:ln>
                            <a:noFill/>
                          </a:ln>
                          <a:solidFill>
                            <a:schemeClr val="tx1"/>
                          </a:solidFill>
                          <a:effectLst/>
                          <a:latin typeface="Times" pitchFamily="-107" charset="0"/>
                          <a:ea typeface="ＭＳ Ｐゴシック" pitchFamily="34" charset="-128"/>
                        </a:rPr>
                        <a:t>128</a:t>
                      </a:r>
                      <a:r>
                        <a:rPr kumimoji="0" lang="en-US" sz="1400" b="0" i="0" u="none" strike="noStrike" cap="none" normalizeH="0" baseline="0">
                          <a:ln>
                            <a:noFill/>
                          </a:ln>
                          <a:solidFill>
                            <a:schemeClr val="tx1"/>
                          </a:solidFill>
                          <a:effectLst/>
                          <a:latin typeface="Times" pitchFamily="-107" charset="0"/>
                          <a:ea typeface="ＭＳ Ｐゴシック" pitchFamily="34" charset="-128"/>
                        </a:rPr>
                        <a:t>  = 3.4 </a:t>
                      </a:r>
                      <a:r>
                        <a:rPr kumimoji="0" lang="en-US" sz="1400" b="0" i="0" u="none" strike="noStrike" cap="none" normalizeH="0" baseline="0">
                          <a:ln>
                            <a:noFill/>
                          </a:ln>
                          <a:solidFill>
                            <a:schemeClr val="tx1"/>
                          </a:solidFill>
                          <a:effectLst/>
                          <a:latin typeface="Symbol" pitchFamily="18" charset="2"/>
                          <a:ea typeface="ＭＳ Ｐゴシック" pitchFamily="34" charset="-128"/>
                          <a:sym typeface="Symbol" pitchFamily="18" charset="2"/>
                        </a:rPr>
                        <a:t></a:t>
                      </a:r>
                      <a:r>
                        <a:rPr kumimoji="0" lang="en-US" sz="1400" b="0" i="0" u="none" strike="noStrike" cap="none" normalizeH="0" baseline="0">
                          <a:ln>
                            <a:noFill/>
                          </a:ln>
                          <a:solidFill>
                            <a:schemeClr val="tx1"/>
                          </a:solidFill>
                          <a:effectLst/>
                          <a:latin typeface="Times" pitchFamily="-107" charset="0"/>
                          <a:ea typeface="ＭＳ Ｐゴシック" pitchFamily="34" charset="-128"/>
                        </a:rPr>
                        <a:t> 10</a:t>
                      </a:r>
                      <a:r>
                        <a:rPr kumimoji="0" lang="en-US" sz="1400" b="0" i="0" u="none" strike="noStrike" cap="none" normalizeH="0" baseline="30000">
                          <a:ln>
                            <a:noFill/>
                          </a:ln>
                          <a:solidFill>
                            <a:schemeClr val="tx1"/>
                          </a:solidFill>
                          <a:effectLst/>
                          <a:latin typeface="Times" pitchFamily="-107" charset="0"/>
                          <a:ea typeface="ＭＳ Ｐゴシック" pitchFamily="34" charset="-128"/>
                        </a:rPr>
                        <a:t>38</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07" charset="0"/>
                          <a:ea typeface="ＭＳ Ｐゴシック" pitchFamily="34" charset="-128"/>
                        </a:rPr>
                        <a:t>2</a:t>
                      </a:r>
                      <a:r>
                        <a:rPr kumimoji="0" lang="en-US" sz="1400" b="0" i="0" u="none" strike="noStrike" cap="none" normalizeH="0" baseline="30000">
                          <a:ln>
                            <a:noFill/>
                          </a:ln>
                          <a:solidFill>
                            <a:schemeClr val="tx1"/>
                          </a:solidFill>
                          <a:effectLst/>
                          <a:latin typeface="Times" pitchFamily="-107" charset="0"/>
                          <a:ea typeface="ＭＳ Ｐゴシック" pitchFamily="34" charset="-128"/>
                        </a:rPr>
                        <a:t>127</a:t>
                      </a:r>
                      <a:r>
                        <a:rPr kumimoji="0" lang="en-US" sz="1400" b="0" i="0" u="none" strike="noStrike" cap="none" normalizeH="0" baseline="0">
                          <a:ln>
                            <a:noFill/>
                          </a:ln>
                          <a:solidFill>
                            <a:schemeClr val="tx1"/>
                          </a:solidFill>
                          <a:effectLst/>
                          <a:latin typeface="Times" pitchFamily="-107" charset="0"/>
                          <a:ea typeface="ＭＳ Ｐゴシック" pitchFamily="34" charset="-128"/>
                        </a:rPr>
                        <a:t> µs	= 5.4 </a:t>
                      </a:r>
                      <a:r>
                        <a:rPr kumimoji="0" lang="en-US" sz="1400" b="0" i="0" u="none" strike="noStrike" cap="none" normalizeH="0" baseline="0">
                          <a:ln>
                            <a:noFill/>
                          </a:ln>
                          <a:solidFill>
                            <a:schemeClr val="tx1"/>
                          </a:solidFill>
                          <a:effectLst/>
                          <a:latin typeface="Symbol" pitchFamily="18" charset="2"/>
                          <a:ea typeface="ＭＳ Ｐゴシック" pitchFamily="34" charset="-128"/>
                          <a:sym typeface="Symbol" pitchFamily="18" charset="2"/>
                        </a:rPr>
                        <a:t></a:t>
                      </a:r>
                      <a:r>
                        <a:rPr kumimoji="0" lang="en-US" sz="1400" b="0" i="0" u="none" strike="noStrike" cap="none" normalizeH="0" baseline="0">
                          <a:ln>
                            <a:noFill/>
                          </a:ln>
                          <a:solidFill>
                            <a:schemeClr val="tx1"/>
                          </a:solidFill>
                          <a:effectLst/>
                          <a:latin typeface="Times" pitchFamily="-107" charset="0"/>
                          <a:ea typeface="ＭＳ Ｐゴシック" pitchFamily="34" charset="-128"/>
                        </a:rPr>
                        <a:t> 10</a:t>
                      </a:r>
                      <a:r>
                        <a:rPr kumimoji="0" lang="en-US" sz="1400" b="0" i="0" u="none" strike="noStrike" cap="none" normalizeH="0" baseline="30000">
                          <a:ln>
                            <a:noFill/>
                          </a:ln>
                          <a:solidFill>
                            <a:schemeClr val="tx1"/>
                          </a:solidFill>
                          <a:effectLst/>
                          <a:latin typeface="Times" pitchFamily="-107" charset="0"/>
                          <a:ea typeface="ＭＳ Ｐゴシック" pitchFamily="34" charset="-128"/>
                        </a:rPr>
                        <a:t>24</a:t>
                      </a:r>
                      <a:r>
                        <a:rPr kumimoji="0" lang="en-US" sz="1400" b="0" i="0" u="none" strike="noStrike" cap="none" normalizeH="0" baseline="0">
                          <a:ln>
                            <a:noFill/>
                          </a:ln>
                          <a:solidFill>
                            <a:schemeClr val="tx1"/>
                          </a:solidFill>
                          <a:effectLst/>
                          <a:latin typeface="Times" pitchFamily="-107" charset="0"/>
                          <a:ea typeface="ＭＳ Ｐゴシック" pitchFamily="34" charset="-128"/>
                        </a:rPr>
                        <a:t> years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07" charset="0"/>
                          <a:ea typeface="ＭＳ Ｐゴシック" pitchFamily="34" charset="-128"/>
                        </a:rPr>
                        <a:t>5.4 </a:t>
                      </a:r>
                      <a:r>
                        <a:rPr kumimoji="0" lang="en-US" sz="1400" b="0" i="0" u="none" strike="noStrike" cap="none" normalizeH="0" baseline="0">
                          <a:ln>
                            <a:noFill/>
                          </a:ln>
                          <a:solidFill>
                            <a:schemeClr val="tx1"/>
                          </a:solidFill>
                          <a:effectLst/>
                          <a:latin typeface="Symbol" pitchFamily="18" charset="2"/>
                          <a:ea typeface="ＭＳ Ｐゴシック" pitchFamily="34" charset="-128"/>
                          <a:sym typeface="Symbol" pitchFamily="18" charset="2"/>
                        </a:rPr>
                        <a:t></a:t>
                      </a:r>
                      <a:r>
                        <a:rPr kumimoji="0" lang="en-US" sz="1400" b="0" i="0" u="none" strike="noStrike" cap="none" normalizeH="0" baseline="0">
                          <a:ln>
                            <a:noFill/>
                          </a:ln>
                          <a:solidFill>
                            <a:schemeClr val="tx1"/>
                          </a:solidFill>
                          <a:effectLst/>
                          <a:latin typeface="Times" pitchFamily="-107" charset="0"/>
                          <a:ea typeface="ＭＳ Ｐゴシック" pitchFamily="34" charset="-128"/>
                        </a:rPr>
                        <a:t> 10</a:t>
                      </a:r>
                      <a:r>
                        <a:rPr kumimoji="0" lang="en-US" sz="1400" b="0" i="0" u="none" strike="noStrike" cap="none" normalizeH="0" baseline="30000">
                          <a:ln>
                            <a:noFill/>
                          </a:ln>
                          <a:solidFill>
                            <a:schemeClr val="tx1"/>
                          </a:solidFill>
                          <a:effectLst/>
                          <a:latin typeface="Times" pitchFamily="-107" charset="0"/>
                          <a:ea typeface="ＭＳ Ｐゴシック" pitchFamily="34" charset="-128"/>
                        </a:rPr>
                        <a:t>18</a:t>
                      </a:r>
                      <a:r>
                        <a:rPr kumimoji="0" lang="en-US" sz="1400" b="0" i="0" u="none" strike="noStrike" cap="none" normalizeH="0" baseline="0">
                          <a:ln>
                            <a:noFill/>
                          </a:ln>
                          <a:solidFill>
                            <a:schemeClr val="tx1"/>
                          </a:solidFill>
                          <a:effectLst/>
                          <a:latin typeface="Times" pitchFamily="-107" charset="0"/>
                          <a:ea typeface="ＭＳ Ｐゴシック" pitchFamily="34" charset="-128"/>
                        </a:rPr>
                        <a:t> years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5459">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07" charset="0"/>
                          <a:ea typeface="ＭＳ Ｐゴシック" pitchFamily="34" charset="-128"/>
                        </a:rPr>
                        <a:t>168</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07" charset="0"/>
                          <a:ea typeface="ＭＳ Ｐゴシック" pitchFamily="34" charset="-128"/>
                        </a:rPr>
                        <a:t>2</a:t>
                      </a:r>
                      <a:r>
                        <a:rPr kumimoji="0" lang="en-US" sz="1400" b="0" i="0" u="none" strike="noStrike" cap="none" normalizeH="0" baseline="30000">
                          <a:ln>
                            <a:noFill/>
                          </a:ln>
                          <a:solidFill>
                            <a:schemeClr val="tx1"/>
                          </a:solidFill>
                          <a:effectLst/>
                          <a:latin typeface="Times" pitchFamily="-107" charset="0"/>
                          <a:ea typeface="ＭＳ Ｐゴシック" pitchFamily="34" charset="-128"/>
                        </a:rPr>
                        <a:t>168</a:t>
                      </a:r>
                      <a:r>
                        <a:rPr kumimoji="0" lang="en-US" sz="1400" b="0" i="0" u="none" strike="noStrike" cap="none" normalizeH="0" baseline="0">
                          <a:ln>
                            <a:noFill/>
                          </a:ln>
                          <a:solidFill>
                            <a:schemeClr val="tx1"/>
                          </a:solidFill>
                          <a:effectLst/>
                          <a:latin typeface="Times" pitchFamily="-107" charset="0"/>
                          <a:ea typeface="ＭＳ Ｐゴシック" pitchFamily="34" charset="-128"/>
                        </a:rPr>
                        <a:t>  = 3.7 </a:t>
                      </a:r>
                      <a:r>
                        <a:rPr kumimoji="0" lang="en-US" sz="1400" b="0" i="0" u="none" strike="noStrike" cap="none" normalizeH="0" baseline="0">
                          <a:ln>
                            <a:noFill/>
                          </a:ln>
                          <a:solidFill>
                            <a:schemeClr val="tx1"/>
                          </a:solidFill>
                          <a:effectLst/>
                          <a:latin typeface="Symbol" pitchFamily="18" charset="2"/>
                          <a:ea typeface="ＭＳ Ｐゴシック" pitchFamily="34" charset="-128"/>
                          <a:sym typeface="Symbol" pitchFamily="18" charset="2"/>
                        </a:rPr>
                        <a:t></a:t>
                      </a:r>
                      <a:r>
                        <a:rPr kumimoji="0" lang="en-US" sz="1400" b="0" i="0" u="none" strike="noStrike" cap="none" normalizeH="0" baseline="0">
                          <a:ln>
                            <a:noFill/>
                          </a:ln>
                          <a:solidFill>
                            <a:schemeClr val="tx1"/>
                          </a:solidFill>
                          <a:effectLst/>
                          <a:latin typeface="Times" pitchFamily="-107" charset="0"/>
                          <a:ea typeface="ＭＳ Ｐゴシック" pitchFamily="34" charset="-128"/>
                        </a:rPr>
                        <a:t> 10</a:t>
                      </a:r>
                      <a:r>
                        <a:rPr kumimoji="0" lang="en-US" sz="1400" b="0" i="0" u="none" strike="noStrike" cap="none" normalizeH="0" baseline="30000">
                          <a:ln>
                            <a:noFill/>
                          </a:ln>
                          <a:solidFill>
                            <a:schemeClr val="tx1"/>
                          </a:solidFill>
                          <a:effectLst/>
                          <a:latin typeface="Times" pitchFamily="-107" charset="0"/>
                          <a:ea typeface="ＭＳ Ｐゴシック" pitchFamily="34" charset="-128"/>
                        </a:rPr>
                        <a:t>50</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07" charset="0"/>
                          <a:ea typeface="ＭＳ Ｐゴシック" pitchFamily="34" charset="-128"/>
                        </a:rPr>
                        <a:t>2</a:t>
                      </a:r>
                      <a:r>
                        <a:rPr kumimoji="0" lang="en-US" sz="1400" b="0" i="0" u="none" strike="noStrike" cap="none" normalizeH="0" baseline="30000">
                          <a:ln>
                            <a:noFill/>
                          </a:ln>
                          <a:solidFill>
                            <a:schemeClr val="tx1"/>
                          </a:solidFill>
                          <a:effectLst/>
                          <a:latin typeface="Times" pitchFamily="-107" charset="0"/>
                          <a:ea typeface="ＭＳ Ｐゴシック" pitchFamily="34" charset="-128"/>
                        </a:rPr>
                        <a:t>167</a:t>
                      </a:r>
                      <a:r>
                        <a:rPr kumimoji="0" lang="en-US" sz="1400" b="0" i="0" u="none" strike="noStrike" cap="none" normalizeH="0" baseline="0">
                          <a:ln>
                            <a:noFill/>
                          </a:ln>
                          <a:solidFill>
                            <a:schemeClr val="tx1"/>
                          </a:solidFill>
                          <a:effectLst/>
                          <a:latin typeface="Times" pitchFamily="-107" charset="0"/>
                          <a:ea typeface="ＭＳ Ｐゴシック" pitchFamily="34" charset="-128"/>
                        </a:rPr>
                        <a:t> µs	= 5.9 </a:t>
                      </a:r>
                      <a:r>
                        <a:rPr kumimoji="0" lang="en-US" sz="1400" b="0" i="0" u="none" strike="noStrike" cap="none" normalizeH="0" baseline="0">
                          <a:ln>
                            <a:noFill/>
                          </a:ln>
                          <a:solidFill>
                            <a:schemeClr val="tx1"/>
                          </a:solidFill>
                          <a:effectLst/>
                          <a:latin typeface="Symbol" pitchFamily="18" charset="2"/>
                          <a:ea typeface="ＭＳ Ｐゴシック" pitchFamily="34" charset="-128"/>
                          <a:sym typeface="Symbol" pitchFamily="18" charset="2"/>
                        </a:rPr>
                        <a:t></a:t>
                      </a:r>
                      <a:r>
                        <a:rPr kumimoji="0" lang="en-US" sz="1400" b="0" i="0" u="none" strike="noStrike" cap="none" normalizeH="0" baseline="0">
                          <a:ln>
                            <a:noFill/>
                          </a:ln>
                          <a:solidFill>
                            <a:schemeClr val="tx1"/>
                          </a:solidFill>
                          <a:effectLst/>
                          <a:latin typeface="Times" pitchFamily="-107" charset="0"/>
                          <a:ea typeface="ＭＳ Ｐゴシック" pitchFamily="34" charset="-128"/>
                        </a:rPr>
                        <a:t> 10</a:t>
                      </a:r>
                      <a:r>
                        <a:rPr kumimoji="0" lang="en-US" sz="1400" b="0" i="0" u="none" strike="noStrike" cap="none" normalizeH="0" baseline="30000">
                          <a:ln>
                            <a:noFill/>
                          </a:ln>
                          <a:solidFill>
                            <a:schemeClr val="tx1"/>
                          </a:solidFill>
                          <a:effectLst/>
                          <a:latin typeface="Times" pitchFamily="-107" charset="0"/>
                          <a:ea typeface="ＭＳ Ｐゴシック" pitchFamily="34" charset="-128"/>
                        </a:rPr>
                        <a:t>36</a:t>
                      </a:r>
                      <a:r>
                        <a:rPr kumimoji="0" lang="en-US" sz="1400" b="0" i="0" u="none" strike="noStrike" cap="none" normalizeH="0" baseline="0">
                          <a:ln>
                            <a:noFill/>
                          </a:ln>
                          <a:solidFill>
                            <a:schemeClr val="tx1"/>
                          </a:solidFill>
                          <a:effectLst/>
                          <a:latin typeface="Times" pitchFamily="-107" charset="0"/>
                          <a:ea typeface="ＭＳ Ｐゴシック" pitchFamily="34" charset="-128"/>
                        </a:rPr>
                        <a:t> years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07" charset="0"/>
                          <a:ea typeface="ＭＳ Ｐゴシック" pitchFamily="34" charset="-128"/>
                        </a:rPr>
                        <a:t>5.9 </a:t>
                      </a:r>
                      <a:r>
                        <a:rPr kumimoji="0" lang="en-US" sz="1400" b="0" i="0" u="none" strike="noStrike" cap="none" normalizeH="0" baseline="0">
                          <a:ln>
                            <a:noFill/>
                          </a:ln>
                          <a:solidFill>
                            <a:schemeClr val="tx1"/>
                          </a:solidFill>
                          <a:effectLst/>
                          <a:latin typeface="Symbol" pitchFamily="18" charset="2"/>
                          <a:ea typeface="ＭＳ Ｐゴシック" pitchFamily="34" charset="-128"/>
                          <a:sym typeface="Symbol" pitchFamily="18" charset="2"/>
                        </a:rPr>
                        <a:t></a:t>
                      </a:r>
                      <a:r>
                        <a:rPr kumimoji="0" lang="en-US" sz="1400" b="0" i="0" u="none" strike="noStrike" cap="none" normalizeH="0" baseline="0">
                          <a:ln>
                            <a:noFill/>
                          </a:ln>
                          <a:solidFill>
                            <a:schemeClr val="tx1"/>
                          </a:solidFill>
                          <a:effectLst/>
                          <a:latin typeface="Times" pitchFamily="-107" charset="0"/>
                          <a:ea typeface="ＭＳ Ｐゴシック" pitchFamily="34" charset="-128"/>
                        </a:rPr>
                        <a:t> 10</a:t>
                      </a:r>
                      <a:r>
                        <a:rPr kumimoji="0" lang="en-US" sz="1400" b="0" i="0" u="none" strike="noStrike" cap="none" normalizeH="0" baseline="30000">
                          <a:ln>
                            <a:noFill/>
                          </a:ln>
                          <a:solidFill>
                            <a:schemeClr val="tx1"/>
                          </a:solidFill>
                          <a:effectLst/>
                          <a:latin typeface="Times" pitchFamily="-107" charset="0"/>
                          <a:ea typeface="ＭＳ Ｐゴシック" pitchFamily="34" charset="-128"/>
                        </a:rPr>
                        <a:t>30</a:t>
                      </a:r>
                      <a:r>
                        <a:rPr kumimoji="0" lang="en-US" sz="1400" b="0" i="0" u="none" strike="noStrike" cap="none" normalizeH="0" baseline="0">
                          <a:ln>
                            <a:noFill/>
                          </a:ln>
                          <a:solidFill>
                            <a:schemeClr val="tx1"/>
                          </a:solidFill>
                          <a:effectLst/>
                          <a:latin typeface="Times" pitchFamily="-107" charset="0"/>
                          <a:ea typeface="ＭＳ Ｐゴシック" pitchFamily="34" charset="-128"/>
                        </a:rPr>
                        <a:t> years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3524">
                <a:tc>
                  <a:txBody>
                    <a:bodyPr/>
                    <a:lstStyle/>
                    <a:p>
                      <a:pPr marL="0" marR="0" lvl="0" indent="0" algn="ctr"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07" charset="0"/>
                          <a:ea typeface="ＭＳ Ｐゴシック" pitchFamily="34" charset="-128"/>
                        </a:rPr>
                        <a:t>26 characters (permutation)</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07" charset="0"/>
                          <a:ea typeface="ＭＳ Ｐゴシック" pitchFamily="34" charset="-128"/>
                        </a:rPr>
                        <a:t>26! = 4 </a:t>
                      </a:r>
                      <a:r>
                        <a:rPr kumimoji="0" lang="en-US" sz="1400" b="0" i="0" u="none" strike="noStrike" cap="none" normalizeH="0" baseline="0">
                          <a:ln>
                            <a:noFill/>
                          </a:ln>
                          <a:solidFill>
                            <a:schemeClr val="tx1"/>
                          </a:solidFill>
                          <a:effectLst/>
                          <a:latin typeface="Symbol" pitchFamily="18" charset="2"/>
                          <a:ea typeface="ＭＳ Ｐゴシック" pitchFamily="34" charset="-128"/>
                          <a:sym typeface="Symbol" pitchFamily="18" charset="2"/>
                        </a:rPr>
                        <a:t></a:t>
                      </a:r>
                      <a:r>
                        <a:rPr kumimoji="0" lang="en-US" sz="1400" b="0" i="0" u="none" strike="noStrike" cap="none" normalizeH="0" baseline="0">
                          <a:ln>
                            <a:noFill/>
                          </a:ln>
                          <a:solidFill>
                            <a:schemeClr val="tx1"/>
                          </a:solidFill>
                          <a:effectLst/>
                          <a:latin typeface="Times" pitchFamily="-107" charset="0"/>
                          <a:ea typeface="ＭＳ Ｐゴシック" pitchFamily="34" charset="-128"/>
                        </a:rPr>
                        <a:t> 10</a:t>
                      </a:r>
                      <a:r>
                        <a:rPr kumimoji="0" lang="en-US" sz="1400" b="0" i="0" u="none" strike="noStrike" cap="none" normalizeH="0" baseline="30000">
                          <a:ln>
                            <a:noFill/>
                          </a:ln>
                          <a:solidFill>
                            <a:schemeClr val="tx1"/>
                          </a:solidFill>
                          <a:effectLst/>
                          <a:latin typeface="Times" pitchFamily="-107" charset="0"/>
                          <a:ea typeface="ＭＳ Ｐゴシック" pitchFamily="34" charset="-128"/>
                        </a:rPr>
                        <a:t>26</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a:ln>
                            <a:noFill/>
                          </a:ln>
                          <a:solidFill>
                            <a:schemeClr val="tx1"/>
                          </a:solidFill>
                          <a:effectLst/>
                          <a:latin typeface="Times" pitchFamily="-107" charset="0"/>
                          <a:ea typeface="ＭＳ Ｐゴシック" pitchFamily="34" charset="-128"/>
                        </a:rPr>
                        <a:t>2 </a:t>
                      </a:r>
                      <a:r>
                        <a:rPr kumimoji="0" lang="en-US" sz="1400" b="0" i="0" u="none" strike="noStrike" cap="none" normalizeH="0" baseline="0">
                          <a:ln>
                            <a:noFill/>
                          </a:ln>
                          <a:solidFill>
                            <a:schemeClr val="tx1"/>
                          </a:solidFill>
                          <a:effectLst/>
                          <a:latin typeface="Symbol" pitchFamily="18" charset="2"/>
                          <a:ea typeface="ＭＳ Ｐゴシック" pitchFamily="34" charset="-128"/>
                          <a:sym typeface="Symbol" pitchFamily="18" charset="2"/>
                        </a:rPr>
                        <a:t></a:t>
                      </a:r>
                      <a:r>
                        <a:rPr kumimoji="0" lang="en-US" sz="1400" b="0" i="0" u="none" strike="noStrike" cap="none" normalizeH="0" baseline="0">
                          <a:ln>
                            <a:noFill/>
                          </a:ln>
                          <a:solidFill>
                            <a:schemeClr val="tx1"/>
                          </a:solidFill>
                          <a:effectLst/>
                          <a:latin typeface="Times" pitchFamily="-107" charset="0"/>
                          <a:ea typeface="ＭＳ Ｐゴシック" pitchFamily="34" charset="-128"/>
                        </a:rPr>
                        <a:t> 10</a:t>
                      </a:r>
                      <a:r>
                        <a:rPr kumimoji="0" lang="en-US" sz="1400" b="0" i="0" u="none" strike="noStrike" cap="none" normalizeH="0" baseline="30000">
                          <a:ln>
                            <a:noFill/>
                          </a:ln>
                          <a:solidFill>
                            <a:schemeClr val="tx1"/>
                          </a:solidFill>
                          <a:effectLst/>
                          <a:latin typeface="Times" pitchFamily="-107" charset="0"/>
                          <a:ea typeface="ＭＳ Ｐゴシック" pitchFamily="34" charset="-128"/>
                        </a:rPr>
                        <a:t>26</a:t>
                      </a:r>
                      <a:r>
                        <a:rPr kumimoji="0" lang="en-US" sz="1400" b="0" i="0" u="none" strike="noStrike" cap="none" normalizeH="0" baseline="0">
                          <a:ln>
                            <a:noFill/>
                          </a:ln>
                          <a:solidFill>
                            <a:schemeClr val="tx1"/>
                          </a:solidFill>
                          <a:effectLst/>
                          <a:latin typeface="Times" pitchFamily="-107" charset="0"/>
                          <a:ea typeface="ＭＳ Ｐゴシック" pitchFamily="34" charset="-128"/>
                        </a:rPr>
                        <a:t> µs	= 6.4 </a:t>
                      </a:r>
                      <a:r>
                        <a:rPr kumimoji="0" lang="en-US" sz="1400" b="0" i="0" u="none" strike="noStrike" cap="none" normalizeH="0" baseline="0">
                          <a:ln>
                            <a:noFill/>
                          </a:ln>
                          <a:solidFill>
                            <a:schemeClr val="tx1"/>
                          </a:solidFill>
                          <a:effectLst/>
                          <a:latin typeface="Symbol" pitchFamily="18" charset="2"/>
                          <a:ea typeface="ＭＳ Ｐゴシック" pitchFamily="34" charset="-128"/>
                          <a:sym typeface="Symbol" pitchFamily="18" charset="2"/>
                        </a:rPr>
                        <a:t></a:t>
                      </a:r>
                      <a:r>
                        <a:rPr kumimoji="0" lang="en-US" sz="1400" b="0" i="0" u="none" strike="noStrike" cap="none" normalizeH="0" baseline="0">
                          <a:ln>
                            <a:noFill/>
                          </a:ln>
                          <a:solidFill>
                            <a:schemeClr val="tx1"/>
                          </a:solidFill>
                          <a:effectLst/>
                          <a:latin typeface="Times" pitchFamily="-107" charset="0"/>
                          <a:ea typeface="ＭＳ Ｐゴシック" pitchFamily="34" charset="-128"/>
                        </a:rPr>
                        <a:t> 10</a:t>
                      </a:r>
                      <a:r>
                        <a:rPr kumimoji="0" lang="en-US" sz="1400" b="0" i="0" u="none" strike="noStrike" cap="none" normalizeH="0" baseline="30000">
                          <a:ln>
                            <a:noFill/>
                          </a:ln>
                          <a:solidFill>
                            <a:schemeClr val="tx1"/>
                          </a:solidFill>
                          <a:effectLst/>
                          <a:latin typeface="Times" pitchFamily="-107" charset="0"/>
                          <a:ea typeface="ＭＳ Ｐゴシック" pitchFamily="34" charset="-128"/>
                        </a:rPr>
                        <a:t>12</a:t>
                      </a:r>
                      <a:r>
                        <a:rPr kumimoji="0" lang="en-US" sz="1400" b="0" i="0" u="none" strike="noStrike" cap="none" normalizeH="0" baseline="0">
                          <a:ln>
                            <a:noFill/>
                          </a:ln>
                          <a:solidFill>
                            <a:schemeClr val="tx1"/>
                          </a:solidFill>
                          <a:effectLst/>
                          <a:latin typeface="Times" pitchFamily="-107" charset="0"/>
                          <a:ea typeface="ＭＳ Ｐゴシック" pitchFamily="34" charset="-128"/>
                        </a:rPr>
                        <a:t> years</a:t>
                      </a:r>
                      <a:endParaRPr kumimoji="0" lang="en-US" sz="1400" b="0" i="0" u="none" strike="noStrike" cap="none" normalizeH="0" baseline="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ts val="300"/>
                        </a:spcAft>
                        <a:buClr>
                          <a:schemeClr val="hlink"/>
                        </a:buClr>
                        <a:buSzPct val="80000"/>
                        <a:buFont typeface="Wingdings" pitchFamily="2" charset="2"/>
                        <a:buNone/>
                        <a:tabLst/>
                      </a:pPr>
                      <a:r>
                        <a:rPr kumimoji="0" lang="en-US" sz="1400" b="0" i="0" u="none" strike="noStrike" cap="none" normalizeH="0" baseline="0" dirty="0">
                          <a:ln>
                            <a:noFill/>
                          </a:ln>
                          <a:solidFill>
                            <a:schemeClr val="tx1"/>
                          </a:solidFill>
                          <a:effectLst/>
                          <a:latin typeface="Times" pitchFamily="-107" charset="0"/>
                          <a:ea typeface="ＭＳ Ｐゴシック" pitchFamily="34" charset="-128"/>
                        </a:rPr>
                        <a:t>6.4 </a:t>
                      </a:r>
                      <a:r>
                        <a:rPr kumimoji="0" lang="en-US" sz="1400" b="0" i="0" u="none" strike="noStrike" cap="none" normalizeH="0" baseline="0" dirty="0">
                          <a:ln>
                            <a:noFill/>
                          </a:ln>
                          <a:solidFill>
                            <a:schemeClr val="tx1"/>
                          </a:solidFill>
                          <a:effectLst/>
                          <a:latin typeface="Symbol" pitchFamily="18" charset="2"/>
                          <a:ea typeface="ＭＳ Ｐゴシック" pitchFamily="34" charset="-128"/>
                          <a:sym typeface="Symbol" pitchFamily="18" charset="2"/>
                        </a:rPr>
                        <a:t></a:t>
                      </a:r>
                      <a:r>
                        <a:rPr kumimoji="0" lang="en-US" sz="1400" b="0" i="0" u="none" strike="noStrike" cap="none" normalizeH="0" baseline="0" dirty="0">
                          <a:ln>
                            <a:noFill/>
                          </a:ln>
                          <a:solidFill>
                            <a:schemeClr val="tx1"/>
                          </a:solidFill>
                          <a:effectLst/>
                          <a:latin typeface="Times" pitchFamily="-107" charset="0"/>
                          <a:ea typeface="ＭＳ Ｐゴシック" pitchFamily="34" charset="-128"/>
                        </a:rPr>
                        <a:t> 10</a:t>
                      </a:r>
                      <a:r>
                        <a:rPr kumimoji="0" lang="en-US" sz="1400" b="0" i="0" u="none" strike="noStrike" cap="none" normalizeH="0" baseline="30000" dirty="0">
                          <a:ln>
                            <a:noFill/>
                          </a:ln>
                          <a:solidFill>
                            <a:schemeClr val="tx1"/>
                          </a:solidFill>
                          <a:effectLst/>
                          <a:latin typeface="Times" pitchFamily="-107" charset="0"/>
                          <a:ea typeface="ＭＳ Ｐゴシック" pitchFamily="34" charset="-128"/>
                        </a:rPr>
                        <a:t>6</a:t>
                      </a:r>
                      <a:r>
                        <a:rPr kumimoji="0" lang="en-US" sz="1400" b="0" i="0" u="none" strike="noStrike" cap="none" normalizeH="0" baseline="0" dirty="0">
                          <a:ln>
                            <a:noFill/>
                          </a:ln>
                          <a:solidFill>
                            <a:schemeClr val="tx1"/>
                          </a:solidFill>
                          <a:effectLst/>
                          <a:latin typeface="Times" pitchFamily="-107" charset="0"/>
                          <a:ea typeface="ＭＳ Ｐゴシック" pitchFamily="34" charset="-128"/>
                        </a:rPr>
                        <a:t> years</a:t>
                      </a:r>
                      <a:endParaRPr kumimoji="0" lang="en-US" sz="1400" b="0" i="0" u="none" strike="noStrike" cap="none" normalizeH="0" baseline="0" dirty="0">
                        <a:ln>
                          <a:noFill/>
                        </a:ln>
                        <a:solidFill>
                          <a:schemeClr val="tx1"/>
                        </a:solidFill>
                        <a:effectLst>
                          <a:outerShdw blurRad="38100" dist="38100" dir="2700000" algn="tl">
                            <a:srgbClr val="000000"/>
                          </a:outerShdw>
                        </a:effectLst>
                        <a:latin typeface="Arial" pitchFamily="34" charset="0"/>
                        <a:ea typeface="ＭＳ Ｐゴシック" pitchFamily="34" charset="-128"/>
                      </a:endParaRPr>
                    </a:p>
                  </a:txBody>
                  <a:tcPr marT="45678" marB="456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AD50A9-F480-4242-AD68-A1C5EECABFB5}"/>
              </a:ext>
            </a:extLst>
          </p:cNvPr>
          <p:cNvSpPr>
            <a:spLocks noGrp="1"/>
          </p:cNvSpPr>
          <p:nvPr>
            <p:ph type="title"/>
          </p:nvPr>
        </p:nvSpPr>
        <p:spPr/>
        <p:txBody>
          <a:bodyPr/>
          <a:lstStyle/>
          <a:p>
            <a:pPr eaLnBrk="1" fontAlgn="auto" hangingPunct="1">
              <a:spcAft>
                <a:spcPts val="0"/>
              </a:spcAft>
              <a:defRPr/>
            </a:pPr>
            <a:r>
              <a:rPr lang="it-IT" dirty="0"/>
              <a:t>Brute-Forcing </a:t>
            </a:r>
            <a:r>
              <a:rPr lang="it-IT" dirty="0" err="1"/>
              <a:t>Scheme</a:t>
            </a:r>
            <a:endParaRPr lang="it-IT" dirty="0"/>
          </a:p>
        </p:txBody>
      </p:sp>
      <p:sp>
        <p:nvSpPr>
          <p:cNvPr id="25603" name="Segnaposto contenuto 2">
            <a:extLst>
              <a:ext uri="{FF2B5EF4-FFF2-40B4-BE49-F238E27FC236}">
                <a16:creationId xmlns:a16="http://schemas.microsoft.com/office/drawing/2014/main" id="{085071C6-1D24-478C-B49F-F4D78EA74FB1}"/>
              </a:ext>
            </a:extLst>
          </p:cNvPr>
          <p:cNvSpPr>
            <a:spLocks noGrp="1"/>
          </p:cNvSpPr>
          <p:nvPr>
            <p:ph idx="1"/>
          </p:nvPr>
        </p:nvSpPr>
        <p:spPr/>
        <p:txBody>
          <a:bodyPr/>
          <a:lstStyle/>
          <a:p>
            <a:pPr eaLnBrk="1" hangingPunct="1"/>
            <a:r>
              <a:rPr lang="it-IT" altLang="it-IT"/>
              <a:t>ClearText() : guesses if X is the cleartext message based on assumptions on X’s format (language, file format, packet format, etc.)</a:t>
            </a:r>
          </a:p>
        </p:txBody>
      </p:sp>
      <p:pic>
        <p:nvPicPr>
          <p:cNvPr id="25604" name="Picture 4">
            <a:extLst>
              <a:ext uri="{FF2B5EF4-FFF2-40B4-BE49-F238E27FC236}">
                <a16:creationId xmlns:a16="http://schemas.microsoft.com/office/drawing/2014/main" id="{2E1F889D-EF73-4680-A526-7E04AA33E7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8999" b="48640"/>
          <a:stretch>
            <a:fillRect/>
          </a:stretch>
        </p:blipFill>
        <p:spPr bwMode="auto">
          <a:xfrm>
            <a:off x="2208214" y="2965450"/>
            <a:ext cx="6973887" cy="331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B9B2456-A3FA-4EBD-86E4-8E0B6FA10E1D}"/>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Cryptanalysis</a:t>
            </a:r>
            <a:endParaRPr lang="en-AU">
              <a:ea typeface="ＭＳ Ｐゴシック" pitchFamily="34" charset="-128"/>
            </a:endParaRPr>
          </a:p>
        </p:txBody>
      </p:sp>
      <p:sp>
        <p:nvSpPr>
          <p:cNvPr id="27651" name="Rectangle 3">
            <a:extLst>
              <a:ext uri="{FF2B5EF4-FFF2-40B4-BE49-F238E27FC236}">
                <a16:creationId xmlns:a16="http://schemas.microsoft.com/office/drawing/2014/main" id="{96FDB2AB-A790-4E19-A146-314DEA865A7A}"/>
              </a:ext>
            </a:extLst>
          </p:cNvPr>
          <p:cNvSpPr>
            <a:spLocks noGrp="1"/>
          </p:cNvSpPr>
          <p:nvPr>
            <p:ph idx="1"/>
          </p:nvPr>
        </p:nvSpPr>
        <p:spPr/>
        <p:txBody>
          <a:bodyPr/>
          <a:lstStyle/>
          <a:p>
            <a:pPr eaLnBrk="1" hangingPunct="1"/>
            <a:r>
              <a:rPr lang="en-US" altLang="it-IT">
                <a:ea typeface="MS PGothic" panose="020B0600070205080204" pitchFamily="34" charset="-128"/>
              </a:rPr>
              <a:t>Objective is often to recover </a:t>
            </a:r>
            <a:r>
              <a:rPr lang="en-US" altLang="it-IT" i="1">
                <a:ea typeface="MS PGothic" panose="020B0600070205080204" pitchFamily="34" charset="-128"/>
              </a:rPr>
              <a:t>key</a:t>
            </a:r>
            <a:r>
              <a:rPr lang="en-US" altLang="it-IT">
                <a:ea typeface="MS PGothic" panose="020B0600070205080204" pitchFamily="34" charset="-128"/>
              </a:rPr>
              <a:t> not just single messages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9393AFB-8167-42FB-8505-64037F20623C}"/>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Cryptanalytic Attacks</a:t>
            </a:r>
            <a:endParaRPr lang="en-AU">
              <a:ea typeface="ＭＳ Ｐゴシック" pitchFamily="34" charset="-128"/>
            </a:endParaRPr>
          </a:p>
        </p:txBody>
      </p:sp>
      <p:sp>
        <p:nvSpPr>
          <p:cNvPr id="29699" name="Rectangle 3">
            <a:extLst>
              <a:ext uri="{FF2B5EF4-FFF2-40B4-BE49-F238E27FC236}">
                <a16:creationId xmlns:a16="http://schemas.microsoft.com/office/drawing/2014/main" id="{E7272696-8AA9-4E19-9D97-C7E19E00463E}"/>
              </a:ext>
            </a:extLst>
          </p:cNvPr>
          <p:cNvSpPr>
            <a:spLocks noGrp="1"/>
          </p:cNvSpPr>
          <p:nvPr>
            <p:ph idx="1"/>
          </p:nvPr>
        </p:nvSpPr>
        <p:spPr>
          <a:xfrm>
            <a:off x="1992313" y="1052514"/>
            <a:ext cx="8229600" cy="5589587"/>
          </a:xfrm>
        </p:spPr>
        <p:txBody>
          <a:bodyPr/>
          <a:lstStyle/>
          <a:p>
            <a:pPr eaLnBrk="1" hangingPunct="1">
              <a:lnSpc>
                <a:spcPct val="90000"/>
              </a:lnSpc>
              <a:buFont typeface="Wingdings" panose="05000000000000000000" pitchFamily="2" charset="2"/>
              <a:buChar char="Ø"/>
            </a:pPr>
            <a:endParaRPr lang="en-AU" altLang="it-IT" sz="2000" b="1">
              <a:ea typeface="MS PGothic" panose="020B0600070205080204" pitchFamily="34" charset="-128"/>
            </a:endParaRPr>
          </a:p>
          <a:p>
            <a:pPr eaLnBrk="1" hangingPunct="1">
              <a:lnSpc>
                <a:spcPct val="90000"/>
              </a:lnSpc>
              <a:buFont typeface="Wingdings" panose="05000000000000000000" pitchFamily="2" charset="2"/>
              <a:buChar char="Ø"/>
            </a:pPr>
            <a:endParaRPr lang="en-AU" altLang="it-IT" sz="2000" b="1">
              <a:ea typeface="MS PGothic" panose="020B0600070205080204" pitchFamily="34" charset="-128"/>
            </a:endParaRPr>
          </a:p>
          <a:p>
            <a:pPr eaLnBrk="1" hangingPunct="1">
              <a:lnSpc>
                <a:spcPct val="90000"/>
              </a:lnSpc>
              <a:buFont typeface="Wingdings" panose="05000000000000000000" pitchFamily="2" charset="2"/>
              <a:buChar char="Ø"/>
            </a:pPr>
            <a:r>
              <a:rPr lang="en-AU" altLang="it-IT" sz="2000" b="1">
                <a:ea typeface="MS PGothic" panose="020B0600070205080204" pitchFamily="34" charset="-128"/>
              </a:rPr>
              <a:t>ciphertext only</a:t>
            </a:r>
            <a:r>
              <a:rPr lang="en-AU" altLang="it-IT" sz="2000">
                <a:ea typeface="MS PGothic" panose="020B0600070205080204" pitchFamily="34" charset="-128"/>
              </a:rPr>
              <a:t> </a:t>
            </a:r>
          </a:p>
          <a:p>
            <a:pPr lvl="1" eaLnBrk="1" hangingPunct="1">
              <a:lnSpc>
                <a:spcPct val="90000"/>
              </a:lnSpc>
              <a:buFont typeface="Wingdings" panose="05000000000000000000" pitchFamily="2" charset="2"/>
              <a:buChar char="l"/>
            </a:pPr>
            <a:r>
              <a:rPr lang="en-AU" altLang="it-IT" sz="1800">
                <a:ea typeface="MS PGothic" panose="020B0600070205080204" pitchFamily="34" charset="-128"/>
              </a:rPr>
              <a:t>only know algorithm E+D &amp; ciphertext C: plaintext P is unknown and must be guessed</a:t>
            </a:r>
          </a:p>
          <a:p>
            <a:pPr eaLnBrk="1" hangingPunct="1">
              <a:lnSpc>
                <a:spcPct val="90000"/>
              </a:lnSpc>
              <a:buFont typeface="Wingdings" panose="05000000000000000000" pitchFamily="2" charset="2"/>
              <a:buChar char="Ø"/>
            </a:pPr>
            <a:r>
              <a:rPr lang="en-AU" altLang="it-IT" sz="2000" b="1">
                <a:ea typeface="MS PGothic" panose="020B0600070205080204" pitchFamily="34" charset="-128"/>
              </a:rPr>
              <a:t>known plaintext</a:t>
            </a:r>
            <a:r>
              <a:rPr lang="en-AU" altLang="it-IT" sz="2000">
                <a:ea typeface="MS PGothic" panose="020B0600070205080204" pitchFamily="34" charset="-128"/>
              </a:rPr>
              <a:t> </a:t>
            </a:r>
          </a:p>
          <a:p>
            <a:pPr lvl="1" eaLnBrk="1" hangingPunct="1">
              <a:lnSpc>
                <a:spcPct val="90000"/>
              </a:lnSpc>
              <a:buFont typeface="Wingdings" panose="05000000000000000000" pitchFamily="2" charset="2"/>
              <a:buChar char="l"/>
            </a:pPr>
            <a:r>
              <a:rPr lang="en-AU" altLang="it-IT" sz="1800">
                <a:ea typeface="MS PGothic" panose="020B0600070205080204" pitchFamily="34" charset="-128"/>
              </a:rPr>
              <a:t>know/suspect plaintext P &amp; ciphertext C</a:t>
            </a:r>
          </a:p>
          <a:p>
            <a:pPr eaLnBrk="1" hangingPunct="1">
              <a:lnSpc>
                <a:spcPct val="90000"/>
              </a:lnSpc>
              <a:buFont typeface="Wingdings" panose="05000000000000000000" pitchFamily="2" charset="2"/>
              <a:buChar char="Ø"/>
            </a:pPr>
            <a:r>
              <a:rPr lang="en-AU" altLang="it-IT" sz="2000" b="1">
                <a:ea typeface="MS PGothic" panose="020B0600070205080204" pitchFamily="34" charset="-128"/>
              </a:rPr>
              <a:t>chosen plaintext</a:t>
            </a:r>
            <a:r>
              <a:rPr lang="en-AU" altLang="it-IT" sz="2000">
                <a:ea typeface="MS PGothic" panose="020B0600070205080204" pitchFamily="34" charset="-128"/>
              </a:rPr>
              <a:t> </a:t>
            </a:r>
          </a:p>
          <a:p>
            <a:pPr lvl="1" eaLnBrk="1" hangingPunct="1">
              <a:lnSpc>
                <a:spcPct val="90000"/>
              </a:lnSpc>
              <a:buFont typeface="Wingdings" panose="05000000000000000000" pitchFamily="2" charset="2"/>
              <a:buChar char="l"/>
            </a:pPr>
            <a:r>
              <a:rPr lang="en-AU" altLang="it-IT" sz="1800">
                <a:ea typeface="MS PGothic" panose="020B0600070205080204" pitchFamily="34" charset="-128"/>
              </a:rPr>
              <a:t>select plaintext and obtain ciphertext. </a:t>
            </a:r>
            <a:br>
              <a:rPr lang="en-AU" altLang="it-IT" sz="1800">
                <a:ea typeface="MS PGothic" panose="020B0600070205080204" pitchFamily="34" charset="-128"/>
              </a:rPr>
            </a:br>
            <a:r>
              <a:rPr lang="en-AU" altLang="it-IT" sz="1800">
                <a:ea typeface="MS PGothic" panose="020B0600070205080204" pitchFamily="34" charset="-128"/>
              </a:rPr>
              <a:t>Don’t know K, but can force E(K,P) to produce C</a:t>
            </a:r>
            <a:br>
              <a:rPr lang="en-AU" altLang="it-IT" sz="1800">
                <a:ea typeface="MS PGothic" panose="020B0600070205080204" pitchFamily="34" charset="-128"/>
              </a:rPr>
            </a:br>
            <a:r>
              <a:rPr lang="en-AU" altLang="it-IT" sz="1800">
                <a:ea typeface="MS PGothic" panose="020B0600070205080204" pitchFamily="34" charset="-128"/>
              </a:rPr>
              <a:t>(e.g. 802.11 WEP)</a:t>
            </a:r>
          </a:p>
          <a:p>
            <a:pPr eaLnBrk="1" hangingPunct="1">
              <a:lnSpc>
                <a:spcPct val="90000"/>
              </a:lnSpc>
              <a:buFont typeface="Wingdings" panose="05000000000000000000" pitchFamily="2" charset="2"/>
              <a:buChar char="Ø"/>
            </a:pPr>
            <a:r>
              <a:rPr lang="en-AU" altLang="it-IT" sz="2000" b="1">
                <a:ea typeface="MS PGothic" panose="020B0600070205080204" pitchFamily="34" charset="-128"/>
              </a:rPr>
              <a:t>chosen ciphertext</a:t>
            </a:r>
            <a:r>
              <a:rPr lang="en-AU" altLang="it-IT" sz="2000">
                <a:ea typeface="MS PGothic" panose="020B0600070205080204" pitchFamily="34" charset="-128"/>
              </a:rPr>
              <a:t> </a:t>
            </a:r>
          </a:p>
          <a:p>
            <a:pPr lvl="1" eaLnBrk="1" hangingPunct="1">
              <a:lnSpc>
                <a:spcPct val="90000"/>
              </a:lnSpc>
              <a:buFont typeface="Wingdings" panose="05000000000000000000" pitchFamily="2" charset="2"/>
              <a:buChar char="l"/>
            </a:pPr>
            <a:r>
              <a:rPr lang="en-AU" altLang="it-IT" sz="1800">
                <a:ea typeface="MS PGothic" panose="020B0600070205080204" pitchFamily="34" charset="-128"/>
              </a:rPr>
              <a:t>select ciphertext and obtain plaintext.</a:t>
            </a:r>
            <a:br>
              <a:rPr lang="en-AU" altLang="it-IT" sz="1800">
                <a:ea typeface="MS PGothic" panose="020B0600070205080204" pitchFamily="34" charset="-128"/>
              </a:rPr>
            </a:br>
            <a:r>
              <a:rPr lang="en-AU" altLang="it-IT" sz="1800">
                <a:ea typeface="MS PGothic" panose="020B0600070205080204" pitchFamily="34" charset="-128"/>
              </a:rPr>
              <a:t>Don’t know K, but can force D(K,C) to produce P</a:t>
            </a:r>
          </a:p>
          <a:p>
            <a:pPr eaLnBrk="1" hangingPunct="1">
              <a:lnSpc>
                <a:spcPct val="90000"/>
              </a:lnSpc>
              <a:buFont typeface="Wingdings" panose="05000000000000000000" pitchFamily="2" charset="2"/>
              <a:buChar char="Ø"/>
            </a:pPr>
            <a:r>
              <a:rPr lang="en-AU" altLang="it-IT" sz="2000" b="1">
                <a:ea typeface="MS PGothic" panose="020B0600070205080204" pitchFamily="34" charset="-128"/>
              </a:rPr>
              <a:t>chosen text</a:t>
            </a:r>
            <a:r>
              <a:rPr lang="en-AU" altLang="it-IT" sz="2000">
                <a:ea typeface="MS PGothic" panose="020B0600070205080204" pitchFamily="34" charset="-128"/>
              </a:rPr>
              <a:t> </a:t>
            </a:r>
          </a:p>
          <a:p>
            <a:pPr lvl="1" eaLnBrk="1" hangingPunct="1">
              <a:lnSpc>
                <a:spcPct val="90000"/>
              </a:lnSpc>
              <a:buFont typeface="Wingdings" panose="05000000000000000000" pitchFamily="2" charset="2"/>
              <a:buChar char="l"/>
            </a:pPr>
            <a:r>
              <a:rPr lang="en-AU" altLang="it-IT" sz="1800">
                <a:ea typeface="MS PGothic" panose="020B0600070205080204" pitchFamily="34" charset="-128"/>
              </a:rPr>
              <a:t>One can select plaintext or ciphertext to en/decrypt.</a:t>
            </a:r>
            <a:br>
              <a:rPr lang="en-AU" altLang="it-IT" sz="1800">
                <a:ea typeface="MS PGothic" panose="020B0600070205080204" pitchFamily="34" charset="-128"/>
              </a:rPr>
            </a:br>
            <a:r>
              <a:rPr lang="en-AU" altLang="it-IT" sz="1800">
                <a:ea typeface="MS PGothic" panose="020B0600070205080204" pitchFamily="34" charset="-128"/>
              </a:rPr>
              <a:t>Don’t know K but D(K,*) and E(K,*) can be called at will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2E08BCA-801B-4853-95F5-2CBE73B887ED}"/>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More Definitions</a:t>
            </a:r>
            <a:endParaRPr lang="en-AU">
              <a:ea typeface="ＭＳ Ｐゴシック" pitchFamily="34" charset="-128"/>
            </a:endParaRPr>
          </a:p>
        </p:txBody>
      </p:sp>
      <p:sp>
        <p:nvSpPr>
          <p:cNvPr id="31747" name="Rectangle 3">
            <a:extLst>
              <a:ext uri="{FF2B5EF4-FFF2-40B4-BE49-F238E27FC236}">
                <a16:creationId xmlns:a16="http://schemas.microsoft.com/office/drawing/2014/main" id="{ACA700CC-385C-4F95-BC6B-63624DC6815D}"/>
              </a:ext>
            </a:extLst>
          </p:cNvPr>
          <p:cNvSpPr>
            <a:spLocks noGrp="1"/>
          </p:cNvSpPr>
          <p:nvPr>
            <p:ph idx="1"/>
          </p:nvPr>
        </p:nvSpPr>
        <p:spPr>
          <a:xfrm>
            <a:off x="1981200" y="1447800"/>
            <a:ext cx="8229600" cy="4800600"/>
          </a:xfrm>
        </p:spPr>
        <p:txBody>
          <a:bodyPr/>
          <a:lstStyle/>
          <a:p>
            <a:pPr eaLnBrk="1" hangingPunct="1">
              <a:buFont typeface="Wingdings" panose="05000000000000000000" pitchFamily="2" charset="2"/>
              <a:buChar char="Ø"/>
            </a:pPr>
            <a:r>
              <a:rPr lang="en-AU" altLang="it-IT" sz="2000" b="1">
                <a:ea typeface="MS PGothic" panose="020B0600070205080204" pitchFamily="34" charset="-128"/>
              </a:rPr>
              <a:t>unconditional security</a:t>
            </a:r>
            <a:r>
              <a:rPr lang="en-AU" altLang="it-IT" sz="2000">
                <a:ea typeface="MS PGothic" panose="020B0600070205080204" pitchFamily="34" charset="-128"/>
              </a:rPr>
              <a:t> </a:t>
            </a:r>
          </a:p>
          <a:p>
            <a:pPr lvl="1" eaLnBrk="1" hangingPunct="1">
              <a:buFont typeface="Wingdings" panose="05000000000000000000" pitchFamily="2" charset="2"/>
              <a:buChar char="l"/>
            </a:pPr>
            <a:r>
              <a:rPr lang="en-AU" altLang="it-IT" sz="1800">
                <a:ea typeface="MS PGothic" panose="020B0600070205080204" pitchFamily="34" charset="-128"/>
              </a:rPr>
              <a:t>no matter how much computer power or time is available, the cipher cannot be broken since the ciphertext provides insufficient information to uniquely determine the corresponding plaintext </a:t>
            </a:r>
          </a:p>
          <a:p>
            <a:pPr eaLnBrk="1" hangingPunct="1">
              <a:buFont typeface="Wingdings" panose="05000000000000000000" pitchFamily="2" charset="2"/>
              <a:buChar char="Ø"/>
            </a:pPr>
            <a:r>
              <a:rPr lang="en-AU" altLang="it-IT" sz="2000" b="1">
                <a:ea typeface="MS PGothic" panose="020B0600070205080204" pitchFamily="34" charset="-128"/>
              </a:rPr>
              <a:t>computational security</a:t>
            </a:r>
            <a:r>
              <a:rPr lang="en-AU" altLang="it-IT" sz="2000">
                <a:ea typeface="MS PGothic" panose="020B0600070205080204" pitchFamily="34" charset="-128"/>
              </a:rPr>
              <a:t> </a:t>
            </a:r>
          </a:p>
          <a:p>
            <a:pPr lvl="1" eaLnBrk="1" hangingPunct="1">
              <a:buFont typeface="Wingdings" panose="05000000000000000000" pitchFamily="2" charset="2"/>
              <a:buChar char="l"/>
            </a:pPr>
            <a:r>
              <a:rPr lang="en-AU" altLang="it-IT" sz="1800">
                <a:ea typeface="MS PGothic" panose="020B0600070205080204" pitchFamily="34" charset="-128"/>
              </a:rPr>
              <a:t>given limited computing resources (eg time needed for calculations is greater than age of universe), the cipher cannot be broken </a:t>
            </a:r>
          </a:p>
          <a:p>
            <a:pPr eaLnBrk="1" hangingPunct="1">
              <a:buFont typeface="Wingdings" panose="05000000000000000000" pitchFamily="2" charset="2"/>
              <a:buChar char="l"/>
            </a:pPr>
            <a:r>
              <a:rPr lang="en-AU" altLang="it-IT" sz="2000">
                <a:ea typeface="MS PGothic" panose="020B0600070205080204" pitchFamily="34" charset="-128"/>
              </a:rPr>
              <a:t>“</a:t>
            </a:r>
            <a:r>
              <a:rPr lang="en-AU" altLang="it-IT" sz="2000" b="1">
                <a:ea typeface="MS PGothic" panose="020B0600070205080204" pitchFamily="34" charset="-128"/>
              </a:rPr>
              <a:t>Security through obscurity</a:t>
            </a:r>
            <a:r>
              <a:rPr lang="en-AU" altLang="it-IT" sz="2000">
                <a:ea typeface="MS PGothic" panose="020B0600070205080204" pitchFamily="34" charset="-128"/>
              </a:rPr>
              <a:t>” principle:</a:t>
            </a:r>
          </a:p>
          <a:p>
            <a:pPr lvl="1" eaLnBrk="1" hangingPunct="1">
              <a:buFont typeface="Wingdings" panose="05000000000000000000" pitchFamily="2" charset="2"/>
              <a:buChar char="l"/>
            </a:pPr>
            <a:r>
              <a:rPr lang="en-AU" altLang="it-IT" sz="1800">
                <a:ea typeface="MS PGothic" panose="020B0600070205080204" pitchFamily="34" charset="-128"/>
              </a:rPr>
              <a:t>Use a cipher algorithm known only to the involved parties</a:t>
            </a:r>
          </a:p>
          <a:p>
            <a:pPr lvl="1" eaLnBrk="1" hangingPunct="1">
              <a:buFont typeface="Wingdings" panose="05000000000000000000" pitchFamily="2" charset="2"/>
              <a:buChar char="l"/>
            </a:pPr>
            <a:r>
              <a:rPr lang="en-AU" altLang="it-IT" sz="1800">
                <a:ea typeface="MS PGothic" panose="020B0600070205080204" pitchFamily="34" charset="-128"/>
              </a:rPr>
              <a:t>Discouraged and very debated in general</a:t>
            </a:r>
          </a:p>
          <a:p>
            <a:pPr eaLnBrk="1" hangingPunct="1">
              <a:buFont typeface="Wingdings" panose="05000000000000000000" pitchFamily="2" charset="2"/>
              <a:buChar char="l"/>
            </a:pPr>
            <a:r>
              <a:rPr lang="en-AU" altLang="it-IT" sz="2000" b="1">
                <a:ea typeface="MS PGothic" panose="020B0600070205080204" pitchFamily="34" charset="-128"/>
              </a:rPr>
              <a:t>Ageing</a:t>
            </a:r>
            <a:r>
              <a:rPr lang="en-AU" altLang="it-IT" sz="2000">
                <a:ea typeface="MS PGothic" panose="020B0600070205080204" pitchFamily="34" charset="-128"/>
              </a:rPr>
              <a:t>:</a:t>
            </a:r>
          </a:p>
          <a:p>
            <a:pPr lvl="1" eaLnBrk="1" hangingPunct="1">
              <a:buFont typeface="Wingdings" panose="05000000000000000000" pitchFamily="2" charset="2"/>
              <a:buChar char="l"/>
            </a:pPr>
            <a:r>
              <a:rPr lang="en-AU" altLang="it-IT" sz="1800">
                <a:ea typeface="MS PGothic" panose="020B0600070205080204" pitchFamily="34" charset="-128"/>
              </a:rPr>
              <a:t>What is thought “unbreakable” as of now() could be decrypted in a near future</a:t>
            </a:r>
          </a:p>
          <a:p>
            <a:pPr eaLnBrk="1" hangingPunct="1">
              <a:buFont typeface="Wingdings" panose="05000000000000000000" pitchFamily="2" charset="2"/>
              <a:buChar char="l"/>
            </a:pPr>
            <a:r>
              <a:rPr lang="en-AU" altLang="it-IT" sz="2000" b="1">
                <a:ea typeface="MS PGothic" panose="020B0600070205080204" pitchFamily="34" charset="-128"/>
              </a:rPr>
              <a:t>Cipher agility</a:t>
            </a:r>
            <a:r>
              <a:rPr lang="en-AU" altLang="it-IT" sz="2000">
                <a:ea typeface="MS PGothic" panose="020B0600070205080204" pitchFamily="34" charset="-128"/>
              </a:rPr>
              <a:t>:</a:t>
            </a:r>
          </a:p>
          <a:p>
            <a:pPr lvl="1" eaLnBrk="1" hangingPunct="1">
              <a:buFont typeface="Wingdings" panose="05000000000000000000" pitchFamily="2" charset="2"/>
              <a:buChar char="l"/>
            </a:pPr>
            <a:r>
              <a:rPr lang="en-AU" altLang="it-IT" sz="1800">
                <a:ea typeface="MS PGothic" panose="020B0600070205080204" pitchFamily="34" charset="-128"/>
              </a:rPr>
              <a:t>Ability to switch to new ciphers when old ones are broken</a:t>
            </a:r>
          </a:p>
          <a:p>
            <a:pPr lvl="1" eaLnBrk="1" hangingPunct="1">
              <a:buFont typeface="Wingdings" panose="05000000000000000000" pitchFamily="2" charset="2"/>
              <a:buChar char="l"/>
            </a:pPr>
            <a:endParaRPr lang="en-AU" altLang="it-IT" sz="1800">
              <a:ea typeface="MS PGothic" panose="020B0600070205080204"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DBB4010-A8C8-4589-87E2-0BA9B8BBC9A7}"/>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Classical Substitution Ciphers</a:t>
            </a:r>
            <a:endParaRPr lang="en-AU">
              <a:ea typeface="ＭＳ Ｐゴシック" pitchFamily="34" charset="-128"/>
            </a:endParaRPr>
          </a:p>
        </p:txBody>
      </p:sp>
      <p:sp>
        <p:nvSpPr>
          <p:cNvPr id="33795" name="Rectangle 3">
            <a:extLst>
              <a:ext uri="{FF2B5EF4-FFF2-40B4-BE49-F238E27FC236}">
                <a16:creationId xmlns:a16="http://schemas.microsoft.com/office/drawing/2014/main" id="{3347DADD-F6B9-4331-9620-E234898043B3}"/>
              </a:ext>
            </a:extLst>
          </p:cNvPr>
          <p:cNvSpPr>
            <a:spLocks noGrp="1"/>
          </p:cNvSpPr>
          <p:nvPr>
            <p:ph idx="1"/>
          </p:nvPr>
        </p:nvSpPr>
        <p:spPr/>
        <p:txBody>
          <a:bodyPr/>
          <a:lstStyle/>
          <a:p>
            <a:pPr eaLnBrk="1" hangingPunct="1"/>
            <a:r>
              <a:rPr lang="en-US" altLang="it-IT">
                <a:ea typeface="MS PGothic" panose="020B0600070205080204" pitchFamily="34" charset="-128"/>
              </a:rPr>
              <a:t>where </a:t>
            </a:r>
            <a:r>
              <a:rPr lang="en-AU" altLang="it-IT">
                <a:ea typeface="MS PGothic" panose="020B0600070205080204" pitchFamily="34" charset="-128"/>
              </a:rPr>
              <a:t>letters of plaintext are replaced by other letters or by numbers or symbols</a:t>
            </a:r>
          </a:p>
          <a:p>
            <a:pPr eaLnBrk="1" hangingPunct="1"/>
            <a:r>
              <a:rPr lang="en-US" altLang="it-IT">
                <a:ea typeface="MS PGothic" panose="020B0600070205080204" pitchFamily="34" charset="-128"/>
              </a:rPr>
              <a:t>or if plaintext is </a:t>
            </a:r>
            <a:r>
              <a:rPr lang="en-AU" altLang="it-IT">
                <a:ea typeface="MS PGothic" panose="020B0600070205080204" pitchFamily="34" charset="-128"/>
              </a:rPr>
              <a:t>viewed as a sequence of bits, then substitution involves replacing plaintext bit patterns with ciphertext bit patterns</a:t>
            </a:r>
          </a:p>
          <a:p>
            <a:pPr eaLnBrk="1" hangingPunct="1"/>
            <a:endParaRPr lang="en-AU" altLang="it-IT">
              <a:ea typeface="MS PGothic" panose="020B0600070205080204" pitchFamily="34" charset="-128"/>
            </a:endParaRPr>
          </a:p>
          <a:p>
            <a:pPr eaLnBrk="1" hangingPunct="1"/>
            <a:r>
              <a:rPr lang="en-AU" altLang="it-IT">
                <a:ea typeface="MS PGothic" panose="020B0600070205080204" pitchFamily="34" charset="-128"/>
              </a:rPr>
              <a:t>Classic: strings of text (letters from a fixed alphabet)</a:t>
            </a:r>
          </a:p>
          <a:p>
            <a:pPr eaLnBrk="1" hangingPunct="1"/>
            <a:r>
              <a:rPr lang="en-AU" altLang="it-IT">
                <a:ea typeface="MS PGothic" panose="020B0600070205080204" pitchFamily="34" charset="-128"/>
              </a:rPr>
              <a:t>Modern: strings of bits (0 &amp; 1)</a:t>
            </a:r>
          </a:p>
          <a:p>
            <a:pPr eaLnBrk="1" hangingPunct="1"/>
            <a:endParaRPr lang="en-AU" altLang="it-IT">
              <a:ea typeface="MS PGothic" panose="020B0600070205080204" pitchFamily="34" charset="-128"/>
            </a:endParaRPr>
          </a:p>
          <a:p>
            <a:pPr eaLnBrk="1" hangingPunct="1"/>
            <a:endParaRPr lang="en-AU" altLang="it-IT">
              <a:ea typeface="MS PGothic" panose="020B0600070205080204" pitchFamily="3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6E3E4AB3-1B8A-485A-BBA0-03390FBD63D5}"/>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Caesar Cipher</a:t>
            </a:r>
          </a:p>
        </p:txBody>
      </p:sp>
      <p:sp>
        <p:nvSpPr>
          <p:cNvPr id="35843" name="Rectangle 3">
            <a:extLst>
              <a:ext uri="{FF2B5EF4-FFF2-40B4-BE49-F238E27FC236}">
                <a16:creationId xmlns:a16="http://schemas.microsoft.com/office/drawing/2014/main" id="{1ABAFC4A-347D-4AB4-976A-7CEEBF0475CD}"/>
              </a:ext>
            </a:extLst>
          </p:cNvPr>
          <p:cNvSpPr>
            <a:spLocks noGrp="1"/>
          </p:cNvSpPr>
          <p:nvPr>
            <p:ph idx="1"/>
          </p:nvPr>
        </p:nvSpPr>
        <p:spPr/>
        <p:txBody>
          <a:bodyPr/>
          <a:lstStyle/>
          <a:p>
            <a:pPr eaLnBrk="1" hangingPunct="1">
              <a:lnSpc>
                <a:spcPct val="90000"/>
              </a:lnSpc>
            </a:pPr>
            <a:r>
              <a:rPr lang="en-AU" altLang="it-IT">
                <a:ea typeface="MS PGothic" panose="020B0600070205080204" pitchFamily="34" charset="-128"/>
              </a:rPr>
              <a:t>earliest known substitution cipher</a:t>
            </a:r>
          </a:p>
          <a:p>
            <a:pPr eaLnBrk="1" hangingPunct="1">
              <a:lnSpc>
                <a:spcPct val="90000"/>
              </a:lnSpc>
            </a:pPr>
            <a:r>
              <a:rPr lang="en-AU" altLang="it-IT">
                <a:ea typeface="MS PGothic" panose="020B0600070205080204" pitchFamily="34" charset="-128"/>
              </a:rPr>
              <a:t>by Julius Caesar </a:t>
            </a:r>
          </a:p>
          <a:p>
            <a:pPr eaLnBrk="1" hangingPunct="1">
              <a:lnSpc>
                <a:spcPct val="90000"/>
              </a:lnSpc>
            </a:pPr>
            <a:r>
              <a:rPr lang="en-AU" altLang="it-IT">
                <a:ea typeface="MS PGothic" panose="020B0600070205080204" pitchFamily="34" charset="-128"/>
              </a:rPr>
              <a:t>first attested use in military affairs</a:t>
            </a:r>
          </a:p>
          <a:p>
            <a:pPr eaLnBrk="1" hangingPunct="1">
              <a:lnSpc>
                <a:spcPct val="90000"/>
              </a:lnSpc>
            </a:pPr>
            <a:r>
              <a:rPr lang="en-AU" altLang="it-IT">
                <a:ea typeface="MS PGothic" panose="020B0600070205080204" pitchFamily="34" charset="-128"/>
              </a:rPr>
              <a:t>replaces each letter by 3rd letter on</a:t>
            </a:r>
          </a:p>
          <a:p>
            <a:pPr eaLnBrk="1" hangingPunct="1">
              <a:lnSpc>
                <a:spcPct val="90000"/>
              </a:lnSpc>
            </a:pPr>
            <a:r>
              <a:rPr lang="en-US" altLang="it-IT">
                <a:ea typeface="MS PGothic" panose="020B0600070205080204" pitchFamily="34" charset="-128"/>
              </a:rPr>
              <a:t>example:</a:t>
            </a:r>
            <a:endParaRPr lang="en-AU" altLang="it-IT">
              <a:ea typeface="MS PGothic" panose="020B0600070205080204" pitchFamily="34" charset="-128"/>
            </a:endParaRPr>
          </a:p>
          <a:p>
            <a:pPr lvl="1" eaLnBrk="1" hangingPunct="1">
              <a:lnSpc>
                <a:spcPct val="90000"/>
              </a:lnSpc>
              <a:buFont typeface="Wingdings" panose="05000000000000000000" pitchFamily="2" charset="2"/>
              <a:buNone/>
            </a:pPr>
            <a:r>
              <a:rPr lang="en-AU" altLang="it-IT">
                <a:latin typeface="Courier" pitchFamily="-107" charset="0"/>
                <a:ea typeface="MS PGothic" panose="020B0600070205080204" pitchFamily="34" charset="-128"/>
              </a:rPr>
              <a:t>meet me after the toga party</a:t>
            </a:r>
          </a:p>
          <a:p>
            <a:pPr lvl="1" eaLnBrk="1" hangingPunct="1">
              <a:lnSpc>
                <a:spcPct val="90000"/>
              </a:lnSpc>
              <a:buFont typeface="Wingdings" panose="05000000000000000000" pitchFamily="2" charset="2"/>
              <a:buNone/>
            </a:pPr>
            <a:r>
              <a:rPr lang="en-AU" altLang="it-IT">
                <a:latin typeface="Courier" pitchFamily="-107" charset="0"/>
                <a:ea typeface="MS PGothic" panose="020B0600070205080204" pitchFamily="34" charset="-128"/>
              </a:rPr>
              <a:t>PHHW PH DIWHU WKH WRJD SDUWB</a:t>
            </a:r>
          </a:p>
          <a:p>
            <a:pPr eaLnBrk="1" hangingPunct="1">
              <a:lnSpc>
                <a:spcPct val="90000"/>
              </a:lnSpc>
            </a:pPr>
            <a:endParaRPr lang="en-AU" altLang="it-IT">
              <a:latin typeface="Courier New" panose="02070309020205020404" pitchFamily="49" charset="0"/>
              <a:ea typeface="MS PGothic" panose="020B0600070205080204"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ACAC1692-9068-4928-8B7B-4B2D9D02FF45}"/>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Caesar Cipher</a:t>
            </a:r>
          </a:p>
        </p:txBody>
      </p:sp>
      <p:sp>
        <p:nvSpPr>
          <p:cNvPr id="37891" name="Rectangle 3">
            <a:extLst>
              <a:ext uri="{FF2B5EF4-FFF2-40B4-BE49-F238E27FC236}">
                <a16:creationId xmlns:a16="http://schemas.microsoft.com/office/drawing/2014/main" id="{A7CDF053-5D3E-40BF-AEE6-C21E7544B17B}"/>
              </a:ext>
            </a:extLst>
          </p:cNvPr>
          <p:cNvSpPr>
            <a:spLocks noGrp="1"/>
          </p:cNvSpPr>
          <p:nvPr>
            <p:ph idx="1"/>
          </p:nvPr>
        </p:nvSpPr>
        <p:spPr/>
        <p:txBody>
          <a:bodyPr/>
          <a:lstStyle/>
          <a:p>
            <a:pPr eaLnBrk="1" hangingPunct="1"/>
            <a:r>
              <a:rPr lang="en-US" altLang="it-IT">
                <a:ea typeface="MS PGothic" panose="020B0600070205080204" pitchFamily="34" charset="-128"/>
              </a:rPr>
              <a:t>can define transformation as:</a:t>
            </a:r>
          </a:p>
          <a:p>
            <a:pPr lvl="1" eaLnBrk="1" hangingPunct="1">
              <a:buFont typeface="Wingdings" panose="05000000000000000000" pitchFamily="2" charset="2"/>
              <a:buNone/>
            </a:pPr>
            <a:r>
              <a:rPr lang="en-AU" altLang="it-IT" sz="1800">
                <a:latin typeface="Courier" pitchFamily="-107" charset="0"/>
                <a:ea typeface="MS PGothic" panose="020B0600070205080204" pitchFamily="34" charset="-128"/>
              </a:rPr>
              <a:t>a b c d e f g h i j k l m n o p q r s t u v w x y z</a:t>
            </a:r>
          </a:p>
          <a:p>
            <a:pPr lvl="1" eaLnBrk="1" hangingPunct="1">
              <a:buFont typeface="Wingdings" panose="05000000000000000000" pitchFamily="2" charset="2"/>
              <a:buNone/>
            </a:pPr>
            <a:r>
              <a:rPr lang="en-AU" altLang="it-IT" sz="1800">
                <a:latin typeface="Courier" pitchFamily="-107" charset="0"/>
                <a:ea typeface="MS PGothic" panose="020B0600070205080204" pitchFamily="34" charset="-128"/>
              </a:rPr>
              <a:t>D E F G H I J K L M N O P Q R S T U V W X Y Z A B C</a:t>
            </a:r>
          </a:p>
          <a:p>
            <a:pPr eaLnBrk="1" hangingPunct="1"/>
            <a:r>
              <a:rPr lang="en-US" altLang="it-IT">
                <a:ea typeface="MS PGothic" panose="020B0600070205080204" pitchFamily="34" charset="-128"/>
              </a:rPr>
              <a:t>mathematically give each letter a number</a:t>
            </a:r>
          </a:p>
          <a:p>
            <a:pPr lvl="1" eaLnBrk="1" hangingPunct="1">
              <a:buFont typeface="Wingdings" panose="05000000000000000000" pitchFamily="2" charset="2"/>
              <a:buNone/>
            </a:pPr>
            <a:r>
              <a:rPr lang="en-AU" altLang="it-IT" sz="1400">
                <a:latin typeface="Courier" pitchFamily="-107" charset="0"/>
                <a:ea typeface="MS PGothic" panose="020B0600070205080204" pitchFamily="34" charset="-128"/>
              </a:rPr>
              <a:t>a b c d e f g h i j  k  l  m  n  o  p  q  r  s  t  u  v  w  x  y  z</a:t>
            </a:r>
          </a:p>
          <a:p>
            <a:pPr lvl="1" eaLnBrk="1" hangingPunct="1">
              <a:buFont typeface="Wingdings" panose="05000000000000000000" pitchFamily="2" charset="2"/>
              <a:buNone/>
            </a:pPr>
            <a:r>
              <a:rPr lang="en-AU" altLang="it-IT" sz="1400">
                <a:latin typeface="Courier" pitchFamily="-107" charset="0"/>
                <a:ea typeface="MS PGothic" panose="020B0600070205080204" pitchFamily="34" charset="-128"/>
              </a:rPr>
              <a:t>0 1 2 3 4 5 6 7 8 9 10 11 12 13 14 15 16 17 18 19 20 21 22 23 24 25</a:t>
            </a:r>
          </a:p>
          <a:p>
            <a:pPr eaLnBrk="1" hangingPunct="1"/>
            <a:r>
              <a:rPr lang="en-US" altLang="it-IT">
                <a:ea typeface="MS PGothic" panose="020B0600070205080204" pitchFamily="34" charset="-128"/>
              </a:rPr>
              <a:t>then have Caesar cipher as:</a:t>
            </a:r>
          </a:p>
          <a:p>
            <a:pPr lvl="1" eaLnBrk="1" hangingPunct="1">
              <a:buFont typeface="Wingdings" panose="05000000000000000000" pitchFamily="2" charset="2"/>
              <a:buNone/>
            </a:pPr>
            <a:r>
              <a:rPr lang="en-AU" altLang="it-IT" i="1">
                <a:ea typeface="MS PGothic" panose="020B0600070205080204" pitchFamily="34" charset="-128"/>
              </a:rPr>
              <a:t>c </a:t>
            </a:r>
            <a:r>
              <a:rPr lang="en-AU" altLang="it-IT">
                <a:ea typeface="MS PGothic" panose="020B0600070205080204" pitchFamily="34" charset="-128"/>
              </a:rPr>
              <a:t>= E(k, </a:t>
            </a:r>
            <a:r>
              <a:rPr lang="en-AU" altLang="it-IT" i="1">
                <a:ea typeface="MS PGothic" panose="020B0600070205080204" pitchFamily="34" charset="-128"/>
              </a:rPr>
              <a:t>p</a:t>
            </a:r>
            <a:r>
              <a:rPr lang="en-AU" altLang="it-IT">
                <a:ea typeface="MS PGothic" panose="020B0600070205080204" pitchFamily="34" charset="-128"/>
              </a:rPr>
              <a:t>) = (</a:t>
            </a:r>
            <a:r>
              <a:rPr lang="en-AU" altLang="it-IT" i="1">
                <a:ea typeface="MS PGothic" panose="020B0600070205080204" pitchFamily="34" charset="-128"/>
              </a:rPr>
              <a:t>p </a:t>
            </a:r>
            <a:r>
              <a:rPr lang="en-AU" altLang="it-IT">
                <a:ea typeface="MS PGothic" panose="020B0600070205080204" pitchFamily="34" charset="-128"/>
              </a:rPr>
              <a:t>+ </a:t>
            </a:r>
            <a:r>
              <a:rPr lang="en-AU" altLang="it-IT" i="1">
                <a:ea typeface="MS PGothic" panose="020B0600070205080204" pitchFamily="34" charset="-128"/>
              </a:rPr>
              <a:t>k</a:t>
            </a:r>
            <a:r>
              <a:rPr lang="en-AU" altLang="it-IT">
                <a:ea typeface="MS PGothic" panose="020B0600070205080204" pitchFamily="34" charset="-128"/>
              </a:rPr>
              <a:t>) mod (26)</a:t>
            </a:r>
          </a:p>
          <a:p>
            <a:pPr lvl="1" eaLnBrk="1" hangingPunct="1">
              <a:buFont typeface="Wingdings" panose="05000000000000000000" pitchFamily="2" charset="2"/>
              <a:buNone/>
            </a:pPr>
            <a:r>
              <a:rPr lang="en-AU" altLang="it-IT" i="1">
                <a:ea typeface="MS PGothic" panose="020B0600070205080204" pitchFamily="34" charset="-128"/>
              </a:rPr>
              <a:t>p </a:t>
            </a:r>
            <a:r>
              <a:rPr lang="en-AU" altLang="it-IT">
                <a:ea typeface="MS PGothic" panose="020B0600070205080204" pitchFamily="34" charset="-128"/>
              </a:rPr>
              <a:t>= D(k, c) = (c – </a:t>
            </a:r>
            <a:r>
              <a:rPr lang="en-AU" altLang="it-IT" i="1">
                <a:ea typeface="MS PGothic" panose="020B0600070205080204" pitchFamily="34" charset="-128"/>
              </a:rPr>
              <a:t>k</a:t>
            </a:r>
            <a:r>
              <a:rPr lang="en-AU" altLang="it-IT">
                <a:ea typeface="MS PGothic" panose="020B0600070205080204" pitchFamily="34" charset="-128"/>
              </a:rPr>
              <a:t>) mod (26)</a:t>
            </a:r>
            <a:endParaRPr lang="en-AU" altLang="it-IT" sz="1800">
              <a:latin typeface="Courier New" panose="02070309020205020404" pitchFamily="49" charset="0"/>
              <a:ea typeface="MS PGothic" panose="020B0600070205080204" pitchFamily="34" charset="-128"/>
            </a:endParaRPr>
          </a:p>
          <a:p>
            <a:pPr eaLnBrk="1" hangingPunct="1"/>
            <a:endParaRPr lang="en-AU" altLang="it-IT" sz="2000">
              <a:latin typeface="Courier New" panose="02070309020205020404" pitchFamily="49" charset="0"/>
              <a:ea typeface="MS PGothic" panose="020B0600070205080204" pitchFamily="34" charset="-128"/>
            </a:endParaRPr>
          </a:p>
        </p:txBody>
      </p:sp>
      <p:pic>
        <p:nvPicPr>
          <p:cNvPr id="37892" name="Picture 5" descr="Cipher Wheel Decoder Necklace | Caesar Cipher Disk | Secret Message  Cryptograph Pendant | Escape Room Accessory | Cipher wheel, Pendant, Me too  shoes">
            <a:extLst>
              <a:ext uri="{FF2B5EF4-FFF2-40B4-BE49-F238E27FC236}">
                <a16:creationId xmlns:a16="http://schemas.microsoft.com/office/drawing/2014/main" id="{C0C21D53-AA1E-4774-8CDD-4C9BE912B2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9226" y="3989388"/>
            <a:ext cx="3844925"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94DD5437-753E-42B6-B509-F7392F6FC151}"/>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Cryptanalysis of Caesar Cipher </a:t>
            </a:r>
          </a:p>
        </p:txBody>
      </p:sp>
      <p:sp>
        <p:nvSpPr>
          <p:cNvPr id="39939" name="Rectangle 3">
            <a:extLst>
              <a:ext uri="{FF2B5EF4-FFF2-40B4-BE49-F238E27FC236}">
                <a16:creationId xmlns:a16="http://schemas.microsoft.com/office/drawing/2014/main" id="{61792B18-703D-412F-AC8E-FC433D6F4645}"/>
              </a:ext>
            </a:extLst>
          </p:cNvPr>
          <p:cNvSpPr>
            <a:spLocks noGrp="1"/>
          </p:cNvSpPr>
          <p:nvPr>
            <p:ph idx="1"/>
          </p:nvPr>
        </p:nvSpPr>
        <p:spPr/>
        <p:txBody>
          <a:bodyPr/>
          <a:lstStyle/>
          <a:p>
            <a:pPr eaLnBrk="1" hangingPunct="1">
              <a:buFont typeface="Wingdings" panose="05000000000000000000" pitchFamily="2" charset="2"/>
              <a:buChar char="Ø"/>
            </a:pPr>
            <a:r>
              <a:rPr lang="en-AU" altLang="it-IT">
                <a:ea typeface="MS PGothic" panose="020B0600070205080204" pitchFamily="34" charset="-128"/>
              </a:rPr>
              <a:t>only have 26 possible ciphers </a:t>
            </a:r>
          </a:p>
          <a:p>
            <a:pPr lvl="1" eaLnBrk="1" hangingPunct="1">
              <a:buFont typeface="Wingdings" panose="05000000000000000000" pitchFamily="2" charset="2"/>
              <a:buChar char="l"/>
            </a:pPr>
            <a:r>
              <a:rPr lang="en-AU" altLang="it-IT">
                <a:ea typeface="MS PGothic" panose="020B0600070205080204" pitchFamily="34" charset="-128"/>
              </a:rPr>
              <a:t>A maps to A,B,..Z </a:t>
            </a:r>
          </a:p>
          <a:p>
            <a:pPr eaLnBrk="1" hangingPunct="1">
              <a:buFont typeface="Wingdings" panose="05000000000000000000" pitchFamily="2" charset="2"/>
              <a:buChar char="Ø"/>
            </a:pPr>
            <a:r>
              <a:rPr lang="en-AU" altLang="it-IT">
                <a:ea typeface="MS PGothic" panose="020B0600070205080204" pitchFamily="34" charset="-128"/>
              </a:rPr>
              <a:t>could simply try each in turn </a:t>
            </a:r>
          </a:p>
          <a:p>
            <a:pPr eaLnBrk="1" hangingPunct="1">
              <a:buFont typeface="Wingdings" panose="05000000000000000000" pitchFamily="2" charset="2"/>
              <a:buChar char="Ø"/>
            </a:pPr>
            <a:r>
              <a:rPr lang="en-AU" altLang="it-IT">
                <a:ea typeface="MS PGothic" panose="020B0600070205080204" pitchFamily="34" charset="-128"/>
              </a:rPr>
              <a:t>a </a:t>
            </a:r>
            <a:r>
              <a:rPr lang="en-AU" altLang="it-IT" b="1">
                <a:ea typeface="MS PGothic" panose="020B0600070205080204" pitchFamily="34" charset="-128"/>
              </a:rPr>
              <a:t>brute force search</a:t>
            </a:r>
            <a:r>
              <a:rPr lang="en-AU" altLang="it-IT">
                <a:ea typeface="MS PGothic" panose="020B0600070205080204" pitchFamily="34" charset="-128"/>
              </a:rPr>
              <a:t> </a:t>
            </a:r>
          </a:p>
          <a:p>
            <a:pPr eaLnBrk="1" hangingPunct="1">
              <a:buFont typeface="Wingdings" panose="05000000000000000000" pitchFamily="2" charset="2"/>
              <a:buChar char="Ø"/>
            </a:pPr>
            <a:r>
              <a:rPr lang="en-AU" altLang="it-IT">
                <a:ea typeface="MS PGothic" panose="020B0600070205080204" pitchFamily="34" charset="-128"/>
              </a:rPr>
              <a:t>given ciphertext, just try all shifts of letters</a:t>
            </a:r>
          </a:p>
          <a:p>
            <a:pPr eaLnBrk="1" hangingPunct="1">
              <a:buFont typeface="Wingdings" panose="05000000000000000000" pitchFamily="2" charset="2"/>
              <a:buChar char="Ø"/>
            </a:pPr>
            <a:r>
              <a:rPr lang="en-US" altLang="it-IT">
                <a:ea typeface="MS PGothic" panose="020B0600070205080204" pitchFamily="34" charset="-128"/>
              </a:rPr>
              <a:t>do need to recognize when have plaintext</a:t>
            </a:r>
            <a:endParaRPr lang="en-AU" altLang="it-IT">
              <a:ea typeface="MS PGothic" panose="020B0600070205080204" pitchFamily="34" charset="-128"/>
            </a:endParaRPr>
          </a:p>
          <a:p>
            <a:pPr eaLnBrk="1" hangingPunct="1">
              <a:buFont typeface="Wingdings" panose="05000000000000000000" pitchFamily="2" charset="2"/>
              <a:buChar char="Ø"/>
            </a:pPr>
            <a:r>
              <a:rPr lang="en-AU" altLang="it-IT">
                <a:ea typeface="MS PGothic" panose="020B0600070205080204" pitchFamily="34" charset="-128"/>
              </a:rPr>
              <a:t>eg. break ciphertext "GCUA VQ DTGCM"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C7A07F8-2ED4-4F4D-B7A3-C9C583E4AB24}"/>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Monoalphabetic Cipher</a:t>
            </a:r>
          </a:p>
        </p:txBody>
      </p:sp>
      <p:sp>
        <p:nvSpPr>
          <p:cNvPr id="41987" name="Rectangle 3">
            <a:extLst>
              <a:ext uri="{FF2B5EF4-FFF2-40B4-BE49-F238E27FC236}">
                <a16:creationId xmlns:a16="http://schemas.microsoft.com/office/drawing/2014/main" id="{6CE18CC5-4BB6-4729-B885-3BD8385D346C}"/>
              </a:ext>
            </a:extLst>
          </p:cNvPr>
          <p:cNvSpPr>
            <a:spLocks noGrp="1"/>
          </p:cNvSpPr>
          <p:nvPr>
            <p:ph idx="1"/>
          </p:nvPr>
        </p:nvSpPr>
        <p:spPr/>
        <p:txBody>
          <a:bodyPr/>
          <a:lstStyle/>
          <a:p>
            <a:pPr eaLnBrk="1" hangingPunct="1">
              <a:lnSpc>
                <a:spcPct val="90000"/>
              </a:lnSpc>
              <a:buFont typeface="Wingdings 2" panose="05020102010507070707" pitchFamily="18" charset="2"/>
              <a:buChar char=""/>
            </a:pPr>
            <a:r>
              <a:rPr lang="en-AU" altLang="it-IT" sz="2800">
                <a:ea typeface="MS PGothic" panose="020B0600070205080204" pitchFamily="34" charset="-128"/>
              </a:rPr>
              <a:t>rather than just shifting the alphabet </a:t>
            </a:r>
          </a:p>
          <a:p>
            <a:pPr eaLnBrk="1" hangingPunct="1">
              <a:lnSpc>
                <a:spcPct val="90000"/>
              </a:lnSpc>
              <a:buFont typeface="Wingdings 2" panose="05020102010507070707" pitchFamily="18" charset="2"/>
              <a:buChar char=""/>
            </a:pPr>
            <a:r>
              <a:rPr lang="en-AU" altLang="it-IT" sz="2800">
                <a:ea typeface="MS PGothic" panose="020B0600070205080204" pitchFamily="34" charset="-128"/>
              </a:rPr>
              <a:t>could shuffle (jumble) the letters arbitrarily </a:t>
            </a:r>
          </a:p>
          <a:p>
            <a:pPr eaLnBrk="1" hangingPunct="1">
              <a:lnSpc>
                <a:spcPct val="90000"/>
              </a:lnSpc>
              <a:buFont typeface="Wingdings 2" panose="05020102010507070707" pitchFamily="18" charset="2"/>
              <a:buChar char=""/>
            </a:pPr>
            <a:r>
              <a:rPr lang="en-AU" altLang="it-IT" sz="2800">
                <a:ea typeface="MS PGothic" panose="020B0600070205080204" pitchFamily="34" charset="-128"/>
              </a:rPr>
              <a:t>each plaintext letter maps to a different random ciphertext letter </a:t>
            </a:r>
          </a:p>
          <a:p>
            <a:pPr eaLnBrk="1" hangingPunct="1">
              <a:lnSpc>
                <a:spcPct val="90000"/>
              </a:lnSpc>
              <a:buFont typeface="Wingdings 2" panose="05020102010507070707" pitchFamily="18" charset="2"/>
              <a:buChar char=""/>
            </a:pPr>
            <a:r>
              <a:rPr lang="en-AU" altLang="it-IT" sz="2800">
                <a:ea typeface="MS PGothic" panose="020B0600070205080204" pitchFamily="34" charset="-128"/>
              </a:rPr>
              <a:t>hence key is 26 letters long </a:t>
            </a:r>
            <a:endParaRPr lang="en-AU" altLang="it-IT" sz="2800">
              <a:latin typeface="Courier New" panose="02070309020205020404" pitchFamily="49" charset="0"/>
              <a:ea typeface="MS PGothic" panose="020B0600070205080204" pitchFamily="34" charset="-128"/>
            </a:endParaRPr>
          </a:p>
          <a:p>
            <a:pPr lvl="1" eaLnBrk="1" hangingPunct="1">
              <a:lnSpc>
                <a:spcPct val="90000"/>
              </a:lnSpc>
              <a:buFont typeface="Wingdings" panose="05000000000000000000" pitchFamily="2" charset="2"/>
              <a:buNone/>
            </a:pPr>
            <a:endParaRPr lang="en-AU" altLang="it-IT" sz="2400">
              <a:latin typeface="Courier" pitchFamily="-107" charset="0"/>
              <a:ea typeface="MS PGothic" panose="020B0600070205080204" pitchFamily="34" charset="-128"/>
            </a:endParaRPr>
          </a:p>
          <a:p>
            <a:pPr lvl="1" eaLnBrk="1" hangingPunct="1">
              <a:lnSpc>
                <a:spcPct val="90000"/>
              </a:lnSpc>
              <a:buFont typeface="Wingdings" panose="05000000000000000000" pitchFamily="2" charset="2"/>
              <a:buNone/>
            </a:pPr>
            <a:r>
              <a:rPr lang="en-AU" altLang="it-IT" sz="2400">
                <a:latin typeface="Courier" pitchFamily="-107" charset="0"/>
                <a:ea typeface="MS PGothic" panose="020B0600070205080204" pitchFamily="34" charset="-128"/>
              </a:rPr>
              <a:t>Plain:  abcdefghijklmnopqrstuvwxyz</a:t>
            </a:r>
          </a:p>
          <a:p>
            <a:pPr lvl="1" eaLnBrk="1" hangingPunct="1">
              <a:lnSpc>
                <a:spcPct val="90000"/>
              </a:lnSpc>
              <a:buFont typeface="Wingdings" panose="05000000000000000000" pitchFamily="2" charset="2"/>
              <a:buNone/>
            </a:pPr>
            <a:r>
              <a:rPr lang="en-AU" altLang="it-IT" sz="2400">
                <a:latin typeface="Courier" pitchFamily="-107" charset="0"/>
                <a:ea typeface="MS PGothic" panose="020B0600070205080204" pitchFamily="34" charset="-128"/>
              </a:rPr>
              <a:t>Cipher: DKVQFIBJWPESCXHTMYAUOLRGZN</a:t>
            </a:r>
          </a:p>
          <a:p>
            <a:pPr lvl="1" eaLnBrk="1" hangingPunct="1">
              <a:lnSpc>
                <a:spcPct val="90000"/>
              </a:lnSpc>
              <a:buFont typeface="Wingdings" panose="05000000000000000000" pitchFamily="2" charset="2"/>
              <a:buNone/>
            </a:pPr>
            <a:endParaRPr lang="en-AU" altLang="it-IT" sz="2400">
              <a:latin typeface="Courier" pitchFamily="-107" charset="0"/>
              <a:ea typeface="MS PGothic" panose="020B0600070205080204" pitchFamily="34" charset="-128"/>
            </a:endParaRPr>
          </a:p>
          <a:p>
            <a:pPr lvl="1" eaLnBrk="1" hangingPunct="1">
              <a:lnSpc>
                <a:spcPct val="90000"/>
              </a:lnSpc>
              <a:buFont typeface="Wingdings" panose="05000000000000000000" pitchFamily="2" charset="2"/>
              <a:buNone/>
            </a:pPr>
            <a:r>
              <a:rPr lang="en-AU" altLang="it-IT" sz="2400">
                <a:latin typeface="Courier" pitchFamily="-107" charset="0"/>
                <a:ea typeface="MS PGothic" panose="020B0600070205080204" pitchFamily="34" charset="-128"/>
              </a:rPr>
              <a:t>Plaintext:  ifwewishtoreplaceletters</a:t>
            </a:r>
          </a:p>
          <a:p>
            <a:pPr lvl="1" eaLnBrk="1" hangingPunct="1">
              <a:lnSpc>
                <a:spcPct val="90000"/>
              </a:lnSpc>
              <a:buFont typeface="Wingdings" panose="05000000000000000000" pitchFamily="2" charset="2"/>
              <a:buNone/>
            </a:pPr>
            <a:r>
              <a:rPr lang="en-AU" altLang="it-IT" sz="2400">
                <a:latin typeface="Courier" pitchFamily="-107" charset="0"/>
                <a:ea typeface="MS PGothic" panose="020B0600070205080204" pitchFamily="34" charset="-128"/>
              </a:rPr>
              <a:t>Ciphertext: WIRFRWAJUHYFTSDVFSFUUFYA </a:t>
            </a:r>
          </a:p>
          <a:p>
            <a:pPr eaLnBrk="1" hangingPunct="1">
              <a:lnSpc>
                <a:spcPct val="90000"/>
              </a:lnSpc>
              <a:buFont typeface="Wingdings 2" panose="05020102010507070707" pitchFamily="18" charset="2"/>
              <a:buChar char=""/>
            </a:pPr>
            <a:endParaRPr lang="en-AU" altLang="it-IT" sz="2800">
              <a:ea typeface="MS PGothic"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13AE21-EAE2-43B9-83FC-91410D952709}"/>
              </a:ext>
            </a:extLst>
          </p:cNvPr>
          <p:cNvSpPr>
            <a:spLocks noGrp="1"/>
          </p:cNvSpPr>
          <p:nvPr>
            <p:ph type="title"/>
          </p:nvPr>
        </p:nvSpPr>
        <p:spPr/>
        <p:txBody>
          <a:bodyPr/>
          <a:lstStyle/>
          <a:p>
            <a:pPr>
              <a:defRPr/>
            </a:pPr>
            <a:endParaRPr lang="it-IT"/>
          </a:p>
        </p:txBody>
      </p:sp>
      <p:pic>
        <p:nvPicPr>
          <p:cNvPr id="9219" name="Picture 5">
            <a:extLst>
              <a:ext uri="{FF2B5EF4-FFF2-40B4-BE49-F238E27FC236}">
                <a16:creationId xmlns:a16="http://schemas.microsoft.com/office/drawing/2014/main" id="{28375D0B-A3E1-48A3-B473-E9BC4D1505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7451" b="26900"/>
          <a:stretch>
            <a:fillRect/>
          </a:stretch>
        </p:blipFill>
        <p:spPr bwMode="auto">
          <a:xfrm>
            <a:off x="1638301" y="260350"/>
            <a:ext cx="9064625" cy="652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37B77446-96EA-4142-8E76-FC60F572A4B6}"/>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Monoalphabetic Cipher Security</a:t>
            </a:r>
          </a:p>
        </p:txBody>
      </p:sp>
      <p:sp>
        <p:nvSpPr>
          <p:cNvPr id="44035" name="Rectangle 3">
            <a:extLst>
              <a:ext uri="{FF2B5EF4-FFF2-40B4-BE49-F238E27FC236}">
                <a16:creationId xmlns:a16="http://schemas.microsoft.com/office/drawing/2014/main" id="{E044DDA5-D674-4BFD-8A93-BCB8DD39B200}"/>
              </a:ext>
            </a:extLst>
          </p:cNvPr>
          <p:cNvSpPr>
            <a:spLocks noGrp="1"/>
          </p:cNvSpPr>
          <p:nvPr>
            <p:ph idx="1"/>
          </p:nvPr>
        </p:nvSpPr>
        <p:spPr/>
        <p:txBody>
          <a:bodyPr/>
          <a:lstStyle/>
          <a:p>
            <a:pPr eaLnBrk="1" hangingPunct="1"/>
            <a:r>
              <a:rPr lang="en-AU" altLang="it-IT">
                <a:ea typeface="MS PGothic" panose="020B0600070205080204" pitchFamily="34" charset="-128"/>
              </a:rPr>
              <a:t>now have a total of 26! = 4 x 10</a:t>
            </a:r>
            <a:r>
              <a:rPr lang="en-AU" altLang="it-IT" baseline="30000">
                <a:ea typeface="MS PGothic" panose="020B0600070205080204" pitchFamily="34" charset="-128"/>
              </a:rPr>
              <a:t>26</a:t>
            </a:r>
            <a:r>
              <a:rPr lang="en-AU" altLang="it-IT">
                <a:ea typeface="MS PGothic" panose="020B0600070205080204" pitchFamily="34" charset="-128"/>
              </a:rPr>
              <a:t> keys </a:t>
            </a:r>
          </a:p>
          <a:p>
            <a:pPr eaLnBrk="1" hangingPunct="1"/>
            <a:r>
              <a:rPr lang="en-AU" altLang="it-IT">
                <a:ea typeface="MS PGothic" panose="020B0600070205080204" pitchFamily="34" charset="-128"/>
              </a:rPr>
              <a:t>with so many keys, might think is secure </a:t>
            </a:r>
          </a:p>
          <a:p>
            <a:pPr eaLnBrk="1" hangingPunct="1"/>
            <a:r>
              <a:rPr lang="en-AU" altLang="it-IT">
                <a:ea typeface="MS PGothic" panose="020B0600070205080204" pitchFamily="34" charset="-128"/>
              </a:rPr>
              <a:t>but would be </a:t>
            </a:r>
            <a:r>
              <a:rPr lang="en-AU" altLang="it-IT" b="1">
                <a:ea typeface="MS PGothic" panose="020B0600070205080204" pitchFamily="34" charset="-128"/>
              </a:rPr>
              <a:t>!!!WRONG!!!</a:t>
            </a:r>
            <a:r>
              <a:rPr lang="en-AU" altLang="it-IT">
                <a:ea typeface="MS PGothic" panose="020B0600070205080204" pitchFamily="34" charset="-128"/>
              </a:rPr>
              <a:t> </a:t>
            </a:r>
          </a:p>
          <a:p>
            <a:pPr eaLnBrk="1" hangingPunct="1"/>
            <a:r>
              <a:rPr lang="en-US" altLang="it-IT">
                <a:ea typeface="MS PGothic" panose="020B0600070205080204" pitchFamily="34" charset="-128"/>
              </a:rPr>
              <a:t>problem is language characteristics</a:t>
            </a:r>
            <a:endParaRPr lang="en-AU" altLang="it-IT">
              <a:ea typeface="MS PGothic" panose="020B0600070205080204"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5227DA8E-6B60-4A81-BD6D-D9239BB49E66}"/>
              </a:ext>
            </a:extLst>
          </p:cNvPr>
          <p:cNvSpPr>
            <a:spLocks noGrp="1" noChangeArrowheads="1"/>
          </p:cNvSpPr>
          <p:nvPr>
            <p:ph type="title"/>
          </p:nvPr>
        </p:nvSpPr>
        <p:spPr/>
        <p:txBody>
          <a:bodyPr>
            <a:normAutofit/>
          </a:bodyPr>
          <a:lstStyle/>
          <a:p>
            <a:pPr eaLnBrk="1" fontAlgn="auto" hangingPunct="1">
              <a:spcAft>
                <a:spcPts val="0"/>
              </a:spcAft>
              <a:defRPr/>
            </a:pPr>
            <a:r>
              <a:rPr lang="en-AU">
                <a:ea typeface="ＭＳ Ｐゴシック" pitchFamily="-107" charset="-128"/>
              </a:rPr>
              <a:t>Language Redundancy and Cryptanalysis</a:t>
            </a:r>
          </a:p>
        </p:txBody>
      </p:sp>
      <p:sp>
        <p:nvSpPr>
          <p:cNvPr id="46083" name="Rectangle 3">
            <a:extLst>
              <a:ext uri="{FF2B5EF4-FFF2-40B4-BE49-F238E27FC236}">
                <a16:creationId xmlns:a16="http://schemas.microsoft.com/office/drawing/2014/main" id="{000A2930-30F5-4303-A073-D5C1D9106CDD}"/>
              </a:ext>
            </a:extLst>
          </p:cNvPr>
          <p:cNvSpPr>
            <a:spLocks noGrp="1"/>
          </p:cNvSpPr>
          <p:nvPr>
            <p:ph idx="1"/>
          </p:nvPr>
        </p:nvSpPr>
        <p:spPr/>
        <p:txBody>
          <a:bodyPr/>
          <a:lstStyle/>
          <a:p>
            <a:pPr eaLnBrk="1" hangingPunct="1">
              <a:buFont typeface="Wingdings" panose="05000000000000000000" pitchFamily="2" charset="2"/>
              <a:buChar char="Ø"/>
            </a:pPr>
            <a:r>
              <a:rPr lang="en-AU" altLang="it-IT" sz="2800">
                <a:ea typeface="MS PGothic" panose="020B0600070205080204" pitchFamily="34" charset="-128"/>
              </a:rPr>
              <a:t>human languages are </a:t>
            </a:r>
            <a:r>
              <a:rPr lang="en-AU" altLang="it-IT" sz="2800" b="1">
                <a:ea typeface="MS PGothic" panose="020B0600070205080204" pitchFamily="34" charset="-128"/>
              </a:rPr>
              <a:t>redundant</a:t>
            </a:r>
            <a:r>
              <a:rPr lang="en-AU" altLang="it-IT" sz="2800">
                <a:ea typeface="MS PGothic" panose="020B0600070205080204" pitchFamily="34" charset="-128"/>
              </a:rPr>
              <a:t> </a:t>
            </a:r>
          </a:p>
          <a:p>
            <a:pPr eaLnBrk="1" hangingPunct="1">
              <a:buFont typeface="Wingdings" panose="05000000000000000000" pitchFamily="2" charset="2"/>
              <a:buChar char="Ø"/>
            </a:pPr>
            <a:r>
              <a:rPr lang="en-AU" altLang="it-IT" sz="2800">
                <a:ea typeface="MS PGothic" panose="020B0600070205080204" pitchFamily="34" charset="-128"/>
              </a:rPr>
              <a:t>eg "th lrd s m shphrd shll nt wnt" </a:t>
            </a:r>
          </a:p>
          <a:p>
            <a:pPr eaLnBrk="1" hangingPunct="1">
              <a:buFont typeface="Wingdings" panose="05000000000000000000" pitchFamily="2" charset="2"/>
              <a:buChar char="Ø"/>
            </a:pPr>
            <a:r>
              <a:rPr lang="en-AU" altLang="it-IT" sz="2800">
                <a:ea typeface="MS PGothic" panose="020B0600070205080204" pitchFamily="34" charset="-128"/>
              </a:rPr>
              <a:t>letters are not equally commonly used </a:t>
            </a:r>
          </a:p>
          <a:p>
            <a:pPr eaLnBrk="1" hangingPunct="1">
              <a:buFont typeface="Wingdings" panose="05000000000000000000" pitchFamily="2" charset="2"/>
              <a:buChar char="Ø"/>
            </a:pPr>
            <a:r>
              <a:rPr lang="en-AU" altLang="it-IT" sz="2800">
                <a:ea typeface="MS PGothic" panose="020B0600070205080204" pitchFamily="34" charset="-128"/>
              </a:rPr>
              <a:t>in English E is by far the most common letter </a:t>
            </a:r>
          </a:p>
          <a:p>
            <a:pPr lvl="1" eaLnBrk="1" hangingPunct="1">
              <a:buFont typeface="Wingdings" panose="05000000000000000000" pitchFamily="2" charset="2"/>
              <a:buChar char="l"/>
            </a:pPr>
            <a:r>
              <a:rPr lang="en-AU" altLang="it-IT" sz="2400">
                <a:ea typeface="MS PGothic" panose="020B0600070205080204" pitchFamily="34" charset="-128"/>
              </a:rPr>
              <a:t>followed by T,R,N,I,O,A,S </a:t>
            </a:r>
          </a:p>
          <a:p>
            <a:pPr eaLnBrk="1" hangingPunct="1">
              <a:buFont typeface="Wingdings" panose="05000000000000000000" pitchFamily="2" charset="2"/>
              <a:buChar char="Ø"/>
            </a:pPr>
            <a:r>
              <a:rPr lang="en-AU" altLang="it-IT" sz="2800">
                <a:ea typeface="MS PGothic" panose="020B0600070205080204" pitchFamily="34" charset="-128"/>
              </a:rPr>
              <a:t>other letters like Z,J,K,Q,X are fairly rare </a:t>
            </a:r>
          </a:p>
          <a:p>
            <a:pPr eaLnBrk="1" hangingPunct="1">
              <a:buFont typeface="Wingdings" panose="05000000000000000000" pitchFamily="2" charset="2"/>
              <a:buChar char="Ø"/>
            </a:pPr>
            <a:r>
              <a:rPr lang="en-AU" altLang="it-IT" sz="2800">
                <a:ea typeface="MS PGothic" panose="020B0600070205080204" pitchFamily="34" charset="-128"/>
              </a:rPr>
              <a:t>have tables of single, double &amp; triple letter frequencies for various languages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B59E7931-EFA1-46D0-8925-EF17C16A26BB}"/>
              </a:ext>
            </a:extLst>
          </p:cNvPr>
          <p:cNvSpPr>
            <a:spLocks noGrp="1" noChangeArrowheads="1"/>
          </p:cNvSpPr>
          <p:nvPr>
            <p:ph type="title"/>
          </p:nvPr>
        </p:nvSpPr>
        <p:spPr>
          <a:xfrm>
            <a:off x="1981200" y="1"/>
            <a:ext cx="8229600" cy="1139825"/>
          </a:xfrm>
        </p:spPr>
        <p:txBody>
          <a:bodyPr/>
          <a:lstStyle/>
          <a:p>
            <a:pPr eaLnBrk="1" fontAlgn="auto" hangingPunct="1">
              <a:spcAft>
                <a:spcPts val="0"/>
              </a:spcAft>
              <a:defRPr/>
            </a:pPr>
            <a:r>
              <a:rPr lang="en-AU">
                <a:ea typeface="ＭＳ Ｐゴシック" pitchFamily="-107" charset="-128"/>
              </a:rPr>
              <a:t>English Letter Frequencies</a:t>
            </a:r>
          </a:p>
        </p:txBody>
      </p:sp>
      <p:pic>
        <p:nvPicPr>
          <p:cNvPr id="48131" name="Picture 6">
            <a:extLst>
              <a:ext uri="{FF2B5EF4-FFF2-40B4-BE49-F238E27FC236}">
                <a16:creationId xmlns:a16="http://schemas.microsoft.com/office/drawing/2014/main" id="{B662CFBA-D8BF-4CB2-8883-65829DC6CC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143000"/>
            <a:ext cx="7759700" cy="55499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C932BCDB-A348-4398-A307-50D3F237AE9C}"/>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Use in Cryptanalysis</a:t>
            </a:r>
          </a:p>
        </p:txBody>
      </p:sp>
      <p:sp>
        <p:nvSpPr>
          <p:cNvPr id="50179" name="Rectangle 3">
            <a:extLst>
              <a:ext uri="{FF2B5EF4-FFF2-40B4-BE49-F238E27FC236}">
                <a16:creationId xmlns:a16="http://schemas.microsoft.com/office/drawing/2014/main" id="{29B62B16-4563-48B8-8D97-E589782A4991}"/>
              </a:ext>
            </a:extLst>
          </p:cNvPr>
          <p:cNvSpPr>
            <a:spLocks noGrp="1"/>
          </p:cNvSpPr>
          <p:nvPr>
            <p:ph idx="1"/>
          </p:nvPr>
        </p:nvSpPr>
        <p:spPr>
          <a:xfrm>
            <a:off x="1981200" y="1341438"/>
            <a:ext cx="8229600" cy="5040312"/>
          </a:xfrm>
        </p:spPr>
        <p:txBody>
          <a:bodyPr/>
          <a:lstStyle/>
          <a:p>
            <a:pPr eaLnBrk="1" hangingPunct="1"/>
            <a:r>
              <a:rPr lang="en-AU" altLang="it-IT" sz="2800">
                <a:ea typeface="MS PGothic" panose="020B0600070205080204" pitchFamily="34" charset="-128"/>
              </a:rPr>
              <a:t>key concept - monoalphabetic substitution ciphers do not change relative letter frequencies </a:t>
            </a:r>
          </a:p>
          <a:p>
            <a:pPr eaLnBrk="1" hangingPunct="1"/>
            <a:r>
              <a:rPr lang="en-AU" altLang="it-IT" sz="2800">
                <a:ea typeface="MS PGothic" panose="020B0600070205080204" pitchFamily="34" charset="-128"/>
              </a:rPr>
              <a:t>discovered by Arabian scientists in 9</a:t>
            </a:r>
            <a:r>
              <a:rPr lang="en-AU" altLang="it-IT" sz="2800" baseline="30000">
                <a:ea typeface="MS PGothic" panose="020B0600070205080204" pitchFamily="34" charset="-128"/>
              </a:rPr>
              <a:t>th</a:t>
            </a:r>
            <a:r>
              <a:rPr lang="en-AU" altLang="it-IT" sz="2800">
                <a:ea typeface="MS PGothic" panose="020B0600070205080204" pitchFamily="34" charset="-128"/>
              </a:rPr>
              <a:t> century</a:t>
            </a:r>
          </a:p>
          <a:p>
            <a:pPr eaLnBrk="1" hangingPunct="1"/>
            <a:r>
              <a:rPr lang="en-AU" altLang="it-IT" sz="2800">
                <a:ea typeface="MS PGothic" panose="020B0600070205080204" pitchFamily="34" charset="-128"/>
              </a:rPr>
              <a:t>calculate letter frequencies for ciphertext</a:t>
            </a:r>
          </a:p>
          <a:p>
            <a:pPr eaLnBrk="1" hangingPunct="1"/>
            <a:r>
              <a:rPr lang="en-AU" altLang="it-IT" sz="2800">
                <a:ea typeface="MS PGothic" panose="020B0600070205080204" pitchFamily="34" charset="-128"/>
              </a:rPr>
              <a:t>compare counts/plots against known values </a:t>
            </a:r>
          </a:p>
          <a:p>
            <a:pPr eaLnBrk="1" hangingPunct="1"/>
            <a:r>
              <a:rPr lang="en-AU" altLang="it-IT" sz="2800">
                <a:ea typeface="MS PGothic" panose="020B0600070205080204" pitchFamily="34" charset="-128"/>
              </a:rPr>
              <a:t>if caesar cipher look for common peaks/troughs </a:t>
            </a:r>
          </a:p>
          <a:p>
            <a:pPr lvl="1" eaLnBrk="1" hangingPunct="1"/>
            <a:r>
              <a:rPr lang="en-AU" altLang="it-IT" sz="2400">
                <a:ea typeface="MS PGothic" panose="020B0600070205080204" pitchFamily="34" charset="-128"/>
              </a:rPr>
              <a:t>peaks at: A-E-I triple, NO pair, RST triple</a:t>
            </a:r>
          </a:p>
          <a:p>
            <a:pPr lvl="1" eaLnBrk="1" hangingPunct="1"/>
            <a:r>
              <a:rPr lang="en-AU" altLang="it-IT" sz="2400">
                <a:ea typeface="MS PGothic" panose="020B0600070205080204" pitchFamily="34" charset="-128"/>
              </a:rPr>
              <a:t>troughs at: JK, X-Z</a:t>
            </a:r>
          </a:p>
          <a:p>
            <a:pPr eaLnBrk="1" hangingPunct="1"/>
            <a:r>
              <a:rPr lang="en-US" altLang="it-IT" sz="2800">
                <a:ea typeface="MS PGothic" panose="020B0600070205080204" pitchFamily="34" charset="-128"/>
              </a:rPr>
              <a:t>for </a:t>
            </a:r>
            <a:r>
              <a:rPr lang="en-AU" altLang="it-IT" sz="2800">
                <a:ea typeface="MS PGothic" panose="020B0600070205080204" pitchFamily="34" charset="-128"/>
              </a:rPr>
              <a:t>monoalphabetic must identify each letter</a:t>
            </a:r>
          </a:p>
          <a:p>
            <a:pPr lvl="1" eaLnBrk="1" hangingPunct="1"/>
            <a:r>
              <a:rPr lang="en-US" altLang="it-IT" sz="2400">
                <a:ea typeface="MS PGothic" panose="020B0600070205080204" pitchFamily="34" charset="-128"/>
              </a:rPr>
              <a:t>tables of common double/triple letters help</a:t>
            </a:r>
            <a:endParaRPr lang="en-AU" altLang="it-IT" sz="2400">
              <a:ea typeface="MS PGothic" panose="020B0600070205080204"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14340480-D434-4717-A333-865EFBFB964E}"/>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Example Cryptanalysis</a:t>
            </a:r>
            <a:endParaRPr lang="en-AU">
              <a:ea typeface="ＭＳ Ｐゴシック" pitchFamily="34" charset="-128"/>
            </a:endParaRPr>
          </a:p>
        </p:txBody>
      </p:sp>
      <p:sp>
        <p:nvSpPr>
          <p:cNvPr id="52227" name="Rectangle 3">
            <a:extLst>
              <a:ext uri="{FF2B5EF4-FFF2-40B4-BE49-F238E27FC236}">
                <a16:creationId xmlns:a16="http://schemas.microsoft.com/office/drawing/2014/main" id="{936D5667-10AD-4EA7-BF14-B9B3AA4564F6}"/>
              </a:ext>
            </a:extLst>
          </p:cNvPr>
          <p:cNvSpPr>
            <a:spLocks noGrp="1"/>
          </p:cNvSpPr>
          <p:nvPr>
            <p:ph idx="1"/>
          </p:nvPr>
        </p:nvSpPr>
        <p:spPr/>
        <p:txBody>
          <a:bodyPr/>
          <a:lstStyle/>
          <a:p>
            <a:pPr eaLnBrk="1" hangingPunct="1">
              <a:lnSpc>
                <a:spcPct val="90000"/>
              </a:lnSpc>
            </a:pPr>
            <a:r>
              <a:rPr lang="en-US" altLang="it-IT" sz="2800">
                <a:ea typeface="MS PGothic" panose="020B0600070205080204" pitchFamily="34" charset="-128"/>
              </a:rPr>
              <a:t>given ciphertext:</a:t>
            </a:r>
          </a:p>
          <a:p>
            <a:pPr lvl="1" eaLnBrk="1" hangingPunct="1">
              <a:lnSpc>
                <a:spcPct val="90000"/>
              </a:lnSpc>
              <a:buFont typeface="Wingdings" panose="05000000000000000000" pitchFamily="2" charset="2"/>
              <a:buNone/>
            </a:pPr>
            <a:r>
              <a:rPr lang="en-AU" altLang="it-IT" sz="1800">
                <a:latin typeface="Courier New" panose="02070309020205020404" pitchFamily="49" charset="0"/>
                <a:ea typeface="MS PGothic" panose="020B0600070205080204" pitchFamily="34" charset="-128"/>
              </a:rPr>
              <a:t>UZQSOVUOHXMOPVGPOZPEVSGZWSZOPFPESXUDBMETSXAIZ</a:t>
            </a:r>
          </a:p>
          <a:p>
            <a:pPr lvl="1" eaLnBrk="1" hangingPunct="1">
              <a:lnSpc>
                <a:spcPct val="90000"/>
              </a:lnSpc>
              <a:buFont typeface="Wingdings" panose="05000000000000000000" pitchFamily="2" charset="2"/>
              <a:buNone/>
            </a:pPr>
            <a:r>
              <a:rPr lang="en-AU" altLang="it-IT" sz="1800">
                <a:latin typeface="Courier New" panose="02070309020205020404" pitchFamily="49" charset="0"/>
                <a:ea typeface="MS PGothic" panose="020B0600070205080204" pitchFamily="34" charset="-128"/>
              </a:rPr>
              <a:t>VUEPHZHMDZSHZOWSFPAPPDTSVPQUZWYMXUZUHSX</a:t>
            </a:r>
          </a:p>
          <a:p>
            <a:pPr lvl="1" eaLnBrk="1" hangingPunct="1">
              <a:lnSpc>
                <a:spcPct val="90000"/>
              </a:lnSpc>
              <a:buFont typeface="Wingdings" panose="05000000000000000000" pitchFamily="2" charset="2"/>
              <a:buNone/>
            </a:pPr>
            <a:r>
              <a:rPr lang="en-AU" altLang="it-IT" sz="1800">
                <a:latin typeface="Courier New" panose="02070309020205020404" pitchFamily="49" charset="0"/>
                <a:ea typeface="MS PGothic" panose="020B0600070205080204" pitchFamily="34" charset="-128"/>
              </a:rPr>
              <a:t>EPYEPOPDZSZUFPOMBZWPFUPZHMDJUDTMOHMQ</a:t>
            </a:r>
            <a:endParaRPr lang="en-US" altLang="it-IT" sz="2400">
              <a:ea typeface="MS PGothic" panose="020B0600070205080204" pitchFamily="34" charset="-128"/>
            </a:endParaRPr>
          </a:p>
          <a:p>
            <a:pPr eaLnBrk="1" hangingPunct="1">
              <a:lnSpc>
                <a:spcPct val="90000"/>
              </a:lnSpc>
            </a:pPr>
            <a:r>
              <a:rPr lang="en-US" altLang="it-IT" sz="2800">
                <a:ea typeface="MS PGothic" panose="020B0600070205080204" pitchFamily="34" charset="-128"/>
              </a:rPr>
              <a:t>count relative letter frequencies (see text)</a:t>
            </a:r>
          </a:p>
          <a:p>
            <a:pPr eaLnBrk="1" hangingPunct="1">
              <a:lnSpc>
                <a:spcPct val="90000"/>
              </a:lnSpc>
            </a:pPr>
            <a:r>
              <a:rPr lang="en-US" altLang="it-IT" sz="2800">
                <a:ea typeface="MS PGothic" panose="020B0600070205080204" pitchFamily="34" charset="-128"/>
              </a:rPr>
              <a:t>guess P &amp; Z are e and t</a:t>
            </a:r>
          </a:p>
          <a:p>
            <a:pPr eaLnBrk="1" hangingPunct="1">
              <a:lnSpc>
                <a:spcPct val="90000"/>
              </a:lnSpc>
            </a:pPr>
            <a:r>
              <a:rPr lang="en-US" altLang="it-IT" sz="2800">
                <a:ea typeface="MS PGothic" panose="020B0600070205080204" pitchFamily="34" charset="-128"/>
              </a:rPr>
              <a:t>guess “ZW” is “th” and hence “ZWP” is “the”</a:t>
            </a:r>
          </a:p>
          <a:p>
            <a:pPr eaLnBrk="1" hangingPunct="1">
              <a:lnSpc>
                <a:spcPct val="90000"/>
              </a:lnSpc>
            </a:pPr>
            <a:r>
              <a:rPr lang="en-US" altLang="it-IT" sz="2800">
                <a:ea typeface="MS PGothic" panose="020B0600070205080204" pitchFamily="34" charset="-128"/>
              </a:rPr>
              <a:t>proceeding with trial and error finally get:</a:t>
            </a:r>
          </a:p>
          <a:p>
            <a:pPr lvl="1" eaLnBrk="1" hangingPunct="1">
              <a:lnSpc>
                <a:spcPct val="90000"/>
              </a:lnSpc>
              <a:buFont typeface="Wingdings" panose="05000000000000000000" pitchFamily="2" charset="2"/>
              <a:buNone/>
            </a:pPr>
            <a:r>
              <a:rPr lang="en-AU" altLang="it-IT" sz="1800">
                <a:latin typeface="Courier New" panose="02070309020205020404" pitchFamily="49" charset="0"/>
                <a:ea typeface="MS PGothic" panose="020B0600070205080204" pitchFamily="34" charset="-128"/>
              </a:rPr>
              <a:t>it was disclosed yesterday that several informal but</a:t>
            </a:r>
          </a:p>
          <a:p>
            <a:pPr lvl="1" eaLnBrk="1" hangingPunct="1">
              <a:lnSpc>
                <a:spcPct val="90000"/>
              </a:lnSpc>
              <a:buFont typeface="Wingdings" panose="05000000000000000000" pitchFamily="2" charset="2"/>
              <a:buNone/>
            </a:pPr>
            <a:r>
              <a:rPr lang="en-AU" altLang="it-IT" sz="1800">
                <a:latin typeface="Courier New" panose="02070309020205020404" pitchFamily="49" charset="0"/>
                <a:ea typeface="MS PGothic" panose="020B0600070205080204" pitchFamily="34" charset="-128"/>
              </a:rPr>
              <a:t>direct contacts have been made with political</a:t>
            </a:r>
          </a:p>
          <a:p>
            <a:pPr lvl="1" eaLnBrk="1" hangingPunct="1">
              <a:lnSpc>
                <a:spcPct val="90000"/>
              </a:lnSpc>
              <a:buFont typeface="Wingdings" panose="05000000000000000000" pitchFamily="2" charset="2"/>
              <a:buNone/>
            </a:pPr>
            <a:r>
              <a:rPr lang="en-AU" altLang="it-IT" sz="1800">
                <a:latin typeface="Courier New" panose="02070309020205020404" pitchFamily="49" charset="0"/>
                <a:ea typeface="MS PGothic" panose="020B0600070205080204" pitchFamily="34" charset="-128"/>
              </a:rPr>
              <a:t>representatives of the viet cong in moscow</a:t>
            </a:r>
          </a:p>
          <a:p>
            <a:pPr lvl="1" eaLnBrk="1" hangingPunct="1">
              <a:lnSpc>
                <a:spcPct val="90000"/>
              </a:lnSpc>
              <a:buFont typeface="Wingdings" panose="05000000000000000000" pitchFamily="2" charset="2"/>
              <a:buNone/>
            </a:pPr>
            <a:endParaRPr lang="en-AU" altLang="it-IT" sz="1800">
              <a:latin typeface="Courier New" panose="02070309020205020404" pitchFamily="49" charset="0"/>
              <a:ea typeface="MS PGothic" panose="020B0600070205080204"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F229668-928E-415B-84E8-8DB0356D44CD}"/>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Playfair Cipher</a:t>
            </a:r>
          </a:p>
        </p:txBody>
      </p:sp>
      <p:sp>
        <p:nvSpPr>
          <p:cNvPr id="54275" name="Rectangle 3">
            <a:extLst>
              <a:ext uri="{FF2B5EF4-FFF2-40B4-BE49-F238E27FC236}">
                <a16:creationId xmlns:a16="http://schemas.microsoft.com/office/drawing/2014/main" id="{24CB75E0-2B6E-4A6B-962D-459459B1E72D}"/>
              </a:ext>
            </a:extLst>
          </p:cNvPr>
          <p:cNvSpPr>
            <a:spLocks noGrp="1"/>
          </p:cNvSpPr>
          <p:nvPr>
            <p:ph idx="1"/>
          </p:nvPr>
        </p:nvSpPr>
        <p:spPr/>
        <p:txBody>
          <a:bodyPr/>
          <a:lstStyle/>
          <a:p>
            <a:pPr eaLnBrk="1" hangingPunct="1">
              <a:buFont typeface="Wingdings" panose="05000000000000000000" pitchFamily="2" charset="2"/>
              <a:buChar char="Ø"/>
            </a:pPr>
            <a:r>
              <a:rPr lang="en-AU" altLang="it-IT">
                <a:ea typeface="MS PGothic" panose="020B0600070205080204" pitchFamily="34" charset="-128"/>
              </a:rPr>
              <a:t>not even the large number of keys in a monoalphabetic cipher provides security </a:t>
            </a:r>
          </a:p>
          <a:p>
            <a:pPr eaLnBrk="1" hangingPunct="1">
              <a:buFont typeface="Wingdings" panose="05000000000000000000" pitchFamily="2" charset="2"/>
              <a:buChar char="Ø"/>
            </a:pPr>
            <a:r>
              <a:rPr lang="en-AU" altLang="it-IT">
                <a:ea typeface="MS PGothic" panose="020B0600070205080204" pitchFamily="34" charset="-128"/>
              </a:rPr>
              <a:t>one approach to improving security was to encrypt multiple letters </a:t>
            </a:r>
          </a:p>
          <a:p>
            <a:pPr eaLnBrk="1" hangingPunct="1">
              <a:buFont typeface="Wingdings" panose="05000000000000000000" pitchFamily="2" charset="2"/>
              <a:buChar char="Ø"/>
            </a:pPr>
            <a:r>
              <a:rPr lang="en-AU" altLang="it-IT">
                <a:ea typeface="MS PGothic" panose="020B0600070205080204" pitchFamily="34" charset="-128"/>
              </a:rPr>
              <a:t>the</a:t>
            </a:r>
            <a:r>
              <a:rPr lang="en-AU" altLang="it-IT" b="1">
                <a:ea typeface="MS PGothic" panose="020B0600070205080204" pitchFamily="34" charset="-128"/>
              </a:rPr>
              <a:t> Playfair Cipher</a:t>
            </a:r>
            <a:r>
              <a:rPr lang="en-AU" altLang="it-IT">
                <a:ea typeface="MS PGothic" panose="020B0600070205080204" pitchFamily="34" charset="-128"/>
              </a:rPr>
              <a:t> is an example </a:t>
            </a:r>
          </a:p>
          <a:p>
            <a:pPr eaLnBrk="1" hangingPunct="1">
              <a:buFont typeface="Wingdings" panose="05000000000000000000" pitchFamily="2" charset="2"/>
              <a:buChar char="Ø"/>
            </a:pPr>
            <a:r>
              <a:rPr lang="en-AU" altLang="it-IT">
                <a:ea typeface="MS PGothic" panose="020B0600070205080204" pitchFamily="34" charset="-128"/>
              </a:rPr>
              <a:t>invented by Charles Wheatstone in 1854, but named after his friend Baron Playfair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09A1BC34-66A4-4751-AE31-5EA7E263B671}"/>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Playfair Key Matrix</a:t>
            </a:r>
          </a:p>
        </p:txBody>
      </p:sp>
      <p:sp>
        <p:nvSpPr>
          <p:cNvPr id="56323" name="Rectangle 3">
            <a:extLst>
              <a:ext uri="{FF2B5EF4-FFF2-40B4-BE49-F238E27FC236}">
                <a16:creationId xmlns:a16="http://schemas.microsoft.com/office/drawing/2014/main" id="{49AE2DEC-FD35-4690-9A8D-E4314A5F1EC9}"/>
              </a:ext>
            </a:extLst>
          </p:cNvPr>
          <p:cNvSpPr>
            <a:spLocks noGrp="1"/>
          </p:cNvSpPr>
          <p:nvPr>
            <p:ph idx="1"/>
          </p:nvPr>
        </p:nvSpPr>
        <p:spPr>
          <a:xfrm>
            <a:off x="1981200" y="1676400"/>
            <a:ext cx="8229600" cy="2667000"/>
          </a:xfrm>
        </p:spPr>
        <p:txBody>
          <a:bodyPr/>
          <a:lstStyle/>
          <a:p>
            <a:pPr eaLnBrk="1" hangingPunct="1">
              <a:buFont typeface="Wingdings" panose="05000000000000000000" pitchFamily="2" charset="2"/>
              <a:buChar char="Ø"/>
            </a:pPr>
            <a:r>
              <a:rPr lang="en-AU" altLang="it-IT">
                <a:ea typeface="MS PGothic" panose="020B0600070205080204" pitchFamily="34" charset="-128"/>
              </a:rPr>
              <a:t>a 5X5 matrix of letters based on a keyword </a:t>
            </a:r>
          </a:p>
          <a:p>
            <a:pPr eaLnBrk="1" hangingPunct="1">
              <a:buFont typeface="Wingdings" panose="05000000000000000000" pitchFamily="2" charset="2"/>
              <a:buChar char="Ø"/>
            </a:pPr>
            <a:r>
              <a:rPr lang="en-AU" altLang="it-IT">
                <a:ea typeface="MS PGothic" panose="020B0600070205080204" pitchFamily="34" charset="-128"/>
              </a:rPr>
              <a:t>fill in letters of keyword (sans duplicates) </a:t>
            </a:r>
          </a:p>
          <a:p>
            <a:pPr eaLnBrk="1" hangingPunct="1">
              <a:buFont typeface="Wingdings" panose="05000000000000000000" pitchFamily="2" charset="2"/>
              <a:buChar char="Ø"/>
            </a:pPr>
            <a:r>
              <a:rPr lang="en-AU" altLang="it-IT">
                <a:ea typeface="MS PGothic" panose="020B0600070205080204" pitchFamily="34" charset="-128"/>
              </a:rPr>
              <a:t>fill rest of matrix with other letters</a:t>
            </a:r>
          </a:p>
          <a:p>
            <a:pPr eaLnBrk="1" hangingPunct="1">
              <a:buFont typeface="Wingdings" panose="05000000000000000000" pitchFamily="2" charset="2"/>
              <a:buChar char="Ø"/>
            </a:pPr>
            <a:r>
              <a:rPr lang="en-AU" altLang="it-IT">
                <a:ea typeface="MS PGothic" panose="020B0600070205080204" pitchFamily="34" charset="-128"/>
              </a:rPr>
              <a:t>eg. using the keyword MONARCHY</a:t>
            </a:r>
          </a:p>
        </p:txBody>
      </p:sp>
      <p:graphicFrame>
        <p:nvGraphicFramePr>
          <p:cNvPr id="80947" name="Group 51">
            <a:extLst>
              <a:ext uri="{FF2B5EF4-FFF2-40B4-BE49-F238E27FC236}">
                <a16:creationId xmlns:a16="http://schemas.microsoft.com/office/drawing/2014/main" id="{CC5D536F-1897-4015-A47A-0D6EAF2D4BBA}"/>
              </a:ext>
            </a:extLst>
          </p:cNvPr>
          <p:cNvGraphicFramePr>
            <a:graphicFrameLocks noGrp="1"/>
          </p:cNvGraphicFramePr>
          <p:nvPr/>
        </p:nvGraphicFramePr>
        <p:xfrm>
          <a:off x="3733800" y="4267200"/>
          <a:ext cx="4724400" cy="2230439"/>
        </p:xfrm>
        <a:graphic>
          <a:graphicData uri="http://schemas.openxmlformats.org/drawingml/2006/table">
            <a:tbl>
              <a:tblPr/>
              <a:tblGrid>
                <a:gridCol w="946150">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911225">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gridCol w="946150">
                  <a:extLst>
                    <a:ext uri="{9D8B030D-6E8A-4147-A177-3AD203B41FA5}">
                      <a16:colId xmlns:a16="http://schemas.microsoft.com/office/drawing/2014/main" val="20004"/>
                    </a:ext>
                  </a:extLst>
                </a:gridCol>
              </a:tblGrid>
              <a:tr h="39635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M</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O</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N</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A</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R</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28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C</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H</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accent2"/>
                          </a:solidFill>
                          <a:effectLst>
                            <a:outerShdw blurRad="38100" dist="38100" dir="2700000" algn="tl">
                              <a:srgbClr val="000000"/>
                            </a:outerShdw>
                          </a:effectLst>
                          <a:latin typeface="Arial" pitchFamily="-107" charset="0"/>
                        </a:rPr>
                        <a:t>Y</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B</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D</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8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E</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F</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G</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I/J</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K</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86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L</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P</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Q</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S</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T</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5482">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U</a:t>
                      </a:r>
                    </a:p>
                  </a:txBody>
                  <a:tcPr marT="45733" marB="457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V</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W</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X</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107" charset="2"/>
                        <a:buNone/>
                        <a:tabLst/>
                      </a:pPr>
                      <a:r>
                        <a:rPr kumimoji="0" lang="en-US" sz="2000" b="0" i="0" u="none" strike="noStrike" cap="none" normalizeH="0" baseline="0">
                          <a:ln>
                            <a:noFill/>
                          </a:ln>
                          <a:solidFill>
                            <a:schemeClr val="tx1"/>
                          </a:solidFill>
                          <a:effectLst>
                            <a:outerShdw blurRad="38100" dist="38100" dir="2700000" algn="tl">
                              <a:srgbClr val="000000"/>
                            </a:outerShdw>
                          </a:effectLst>
                          <a:latin typeface="Arial" pitchFamily="-107" charset="0"/>
                        </a:rPr>
                        <a:t>Z</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A2041FF-8D8C-4A83-9AB5-7C2A9A884329}"/>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Encrypting and Decrypting</a:t>
            </a:r>
          </a:p>
        </p:txBody>
      </p:sp>
      <p:sp>
        <p:nvSpPr>
          <p:cNvPr id="58371" name="Rectangle 3">
            <a:extLst>
              <a:ext uri="{FF2B5EF4-FFF2-40B4-BE49-F238E27FC236}">
                <a16:creationId xmlns:a16="http://schemas.microsoft.com/office/drawing/2014/main" id="{A5BEA5C8-0172-4ADF-B2C6-ADF84F7AE129}"/>
              </a:ext>
            </a:extLst>
          </p:cNvPr>
          <p:cNvSpPr>
            <a:spLocks noGrp="1"/>
          </p:cNvSpPr>
          <p:nvPr>
            <p:ph idx="1"/>
          </p:nvPr>
        </p:nvSpPr>
        <p:spPr>
          <a:xfrm>
            <a:off x="1981200" y="1676401"/>
            <a:ext cx="8458200" cy="4454525"/>
          </a:xfrm>
        </p:spPr>
        <p:txBody>
          <a:bodyPr/>
          <a:lstStyle/>
          <a:p>
            <a:pPr marL="533400" indent="-533400" eaLnBrk="1" hangingPunct="1">
              <a:lnSpc>
                <a:spcPct val="80000"/>
              </a:lnSpc>
            </a:pPr>
            <a:r>
              <a:rPr lang="en-AU" altLang="it-IT">
                <a:ea typeface="MS PGothic" panose="020B0600070205080204" pitchFamily="34" charset="-128"/>
              </a:rPr>
              <a:t>plaintext is encrypted two letters at a time </a:t>
            </a:r>
          </a:p>
          <a:p>
            <a:pPr marL="914400" lvl="1" indent="-457200" eaLnBrk="1" hangingPunct="1">
              <a:lnSpc>
                <a:spcPct val="80000"/>
              </a:lnSpc>
              <a:buFontTx/>
              <a:buAutoNum type="arabicPeriod"/>
            </a:pPr>
            <a:r>
              <a:rPr lang="en-AU" altLang="it-IT">
                <a:ea typeface="MS PGothic" panose="020B0600070205080204" pitchFamily="34" charset="-128"/>
              </a:rPr>
              <a:t>if a pair is a repeated letter, insert filler like 'X’</a:t>
            </a:r>
          </a:p>
          <a:p>
            <a:pPr marL="914400" lvl="1" indent="-457200" eaLnBrk="1" hangingPunct="1">
              <a:lnSpc>
                <a:spcPct val="80000"/>
              </a:lnSpc>
              <a:buFontTx/>
              <a:buAutoNum type="arabicPeriod"/>
            </a:pPr>
            <a:r>
              <a:rPr lang="en-AU" altLang="it-IT">
                <a:ea typeface="MS PGothic" panose="020B0600070205080204" pitchFamily="34" charset="-128"/>
              </a:rPr>
              <a:t>if both letters fall in the same row, replace each with letter to right (wrapping back to start from end) </a:t>
            </a:r>
          </a:p>
          <a:p>
            <a:pPr marL="914400" lvl="1" indent="-457200" eaLnBrk="1" hangingPunct="1">
              <a:lnSpc>
                <a:spcPct val="80000"/>
              </a:lnSpc>
              <a:buFontTx/>
              <a:buAutoNum type="arabicPeriod"/>
            </a:pPr>
            <a:r>
              <a:rPr lang="en-AU" altLang="it-IT">
                <a:ea typeface="MS PGothic" panose="020B0600070205080204" pitchFamily="34" charset="-128"/>
              </a:rPr>
              <a:t>if both letters fall in the same column, replace each with the letter below it (wrapping to top from bottom)</a:t>
            </a:r>
          </a:p>
          <a:p>
            <a:pPr marL="914400" lvl="1" indent="-457200" eaLnBrk="1" hangingPunct="1">
              <a:lnSpc>
                <a:spcPct val="80000"/>
              </a:lnSpc>
              <a:buFontTx/>
              <a:buAutoNum type="arabicPeriod"/>
            </a:pPr>
            <a:r>
              <a:rPr lang="en-AU" altLang="it-IT">
                <a:ea typeface="MS PGothic" panose="020B0600070205080204" pitchFamily="34" charset="-128"/>
              </a:rPr>
              <a:t>otherwise each letter is replaced by the letter in the same row and in the column of the other letter of the pair</a:t>
            </a:r>
            <a:endParaRPr lang="en-AU" altLang="it-IT" sz="2400">
              <a:ea typeface="MS PGothic" panose="020B0600070205080204" pitchFamily="34" charset="-128"/>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F4871C2B-BBD9-427D-95CA-E1406501DEA3}"/>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Security of Playfair Cipher</a:t>
            </a:r>
          </a:p>
        </p:txBody>
      </p:sp>
      <p:sp>
        <p:nvSpPr>
          <p:cNvPr id="60419" name="Rectangle 3">
            <a:extLst>
              <a:ext uri="{FF2B5EF4-FFF2-40B4-BE49-F238E27FC236}">
                <a16:creationId xmlns:a16="http://schemas.microsoft.com/office/drawing/2014/main" id="{C35B7C7E-B4AA-4B62-A8F0-02AA5D043CA0}"/>
              </a:ext>
            </a:extLst>
          </p:cNvPr>
          <p:cNvSpPr>
            <a:spLocks noGrp="1"/>
          </p:cNvSpPr>
          <p:nvPr>
            <p:ph idx="1"/>
          </p:nvPr>
        </p:nvSpPr>
        <p:spPr/>
        <p:txBody>
          <a:bodyPr/>
          <a:lstStyle/>
          <a:p>
            <a:pPr eaLnBrk="1" hangingPunct="1">
              <a:lnSpc>
                <a:spcPct val="90000"/>
              </a:lnSpc>
              <a:buFont typeface="Wingdings" panose="05000000000000000000" pitchFamily="2" charset="2"/>
              <a:buChar char="Ø"/>
            </a:pPr>
            <a:r>
              <a:rPr lang="en-AU" altLang="it-IT" sz="2800">
                <a:ea typeface="MS PGothic" panose="020B0600070205080204" pitchFamily="34" charset="-128"/>
              </a:rPr>
              <a:t>security much improved over monoalphabetic</a:t>
            </a:r>
          </a:p>
          <a:p>
            <a:pPr eaLnBrk="1" hangingPunct="1">
              <a:lnSpc>
                <a:spcPct val="90000"/>
              </a:lnSpc>
              <a:buFont typeface="Wingdings" panose="05000000000000000000" pitchFamily="2" charset="2"/>
              <a:buChar char="Ø"/>
            </a:pPr>
            <a:r>
              <a:rPr lang="en-AU" altLang="it-IT" sz="2800">
                <a:ea typeface="MS PGothic" panose="020B0600070205080204" pitchFamily="34" charset="-128"/>
              </a:rPr>
              <a:t>since have 26 x 26 = 676 digrams </a:t>
            </a:r>
          </a:p>
          <a:p>
            <a:pPr eaLnBrk="1" hangingPunct="1">
              <a:lnSpc>
                <a:spcPct val="90000"/>
              </a:lnSpc>
              <a:buFont typeface="Wingdings" panose="05000000000000000000" pitchFamily="2" charset="2"/>
              <a:buChar char="Ø"/>
            </a:pPr>
            <a:r>
              <a:rPr lang="en-AU" altLang="it-IT" sz="2800">
                <a:ea typeface="MS PGothic" panose="020B0600070205080204" pitchFamily="34" charset="-128"/>
              </a:rPr>
              <a:t>would need a 676 entry frequency table to analyse (verses 26 for a monoalphabetic) </a:t>
            </a:r>
          </a:p>
          <a:p>
            <a:pPr eaLnBrk="1" hangingPunct="1">
              <a:lnSpc>
                <a:spcPct val="90000"/>
              </a:lnSpc>
              <a:buFont typeface="Wingdings" panose="05000000000000000000" pitchFamily="2" charset="2"/>
              <a:buChar char="Ø"/>
            </a:pPr>
            <a:r>
              <a:rPr lang="en-AU" altLang="it-IT" sz="2800">
                <a:ea typeface="MS PGothic" panose="020B0600070205080204" pitchFamily="34" charset="-128"/>
              </a:rPr>
              <a:t>and correspondingly more ciphertext </a:t>
            </a:r>
          </a:p>
          <a:p>
            <a:pPr eaLnBrk="1" hangingPunct="1">
              <a:lnSpc>
                <a:spcPct val="90000"/>
              </a:lnSpc>
              <a:buFont typeface="Wingdings" panose="05000000000000000000" pitchFamily="2" charset="2"/>
              <a:buChar char="Ø"/>
            </a:pPr>
            <a:r>
              <a:rPr lang="en-AU" altLang="it-IT" sz="2800">
                <a:ea typeface="MS PGothic" panose="020B0600070205080204" pitchFamily="34" charset="-128"/>
              </a:rPr>
              <a:t>was widely used for many years</a:t>
            </a:r>
          </a:p>
          <a:p>
            <a:pPr lvl="1" eaLnBrk="1" hangingPunct="1">
              <a:lnSpc>
                <a:spcPct val="90000"/>
              </a:lnSpc>
              <a:buFont typeface="Wingdings" panose="05000000000000000000" pitchFamily="2" charset="2"/>
              <a:buChar char="l"/>
            </a:pPr>
            <a:r>
              <a:rPr lang="en-AU" altLang="it-IT" sz="2400">
                <a:ea typeface="MS PGothic" panose="020B0600070205080204" pitchFamily="34" charset="-128"/>
              </a:rPr>
              <a:t>eg. by US &amp; British military in WW1</a:t>
            </a:r>
          </a:p>
          <a:p>
            <a:pPr eaLnBrk="1" hangingPunct="1">
              <a:lnSpc>
                <a:spcPct val="90000"/>
              </a:lnSpc>
              <a:buFont typeface="Wingdings" panose="05000000000000000000" pitchFamily="2" charset="2"/>
              <a:buChar char="Ø"/>
            </a:pPr>
            <a:r>
              <a:rPr lang="en-AU" altLang="it-IT" sz="2800">
                <a:ea typeface="MS PGothic" panose="020B0600070205080204" pitchFamily="34" charset="-128"/>
              </a:rPr>
              <a:t>it </a:t>
            </a:r>
            <a:r>
              <a:rPr lang="en-AU" altLang="it-IT" sz="2800" b="1">
                <a:ea typeface="MS PGothic" panose="020B0600070205080204" pitchFamily="34" charset="-128"/>
              </a:rPr>
              <a:t>can</a:t>
            </a:r>
            <a:r>
              <a:rPr lang="en-AU" altLang="it-IT" sz="2800">
                <a:ea typeface="MS PGothic" panose="020B0600070205080204" pitchFamily="34" charset="-128"/>
              </a:rPr>
              <a:t> be broken, given a few hundred letters </a:t>
            </a:r>
          </a:p>
          <a:p>
            <a:pPr eaLnBrk="1" hangingPunct="1">
              <a:lnSpc>
                <a:spcPct val="90000"/>
              </a:lnSpc>
              <a:buFont typeface="Wingdings" panose="05000000000000000000" pitchFamily="2" charset="2"/>
              <a:buChar char="Ø"/>
            </a:pPr>
            <a:r>
              <a:rPr lang="en-AU" altLang="it-IT" sz="2800">
                <a:ea typeface="MS PGothic" panose="020B0600070205080204" pitchFamily="34" charset="-128"/>
              </a:rPr>
              <a:t>This since still has much of plaintext structure </a:t>
            </a:r>
          </a:p>
        </p:txBody>
      </p:sp>
      <p:sp>
        <p:nvSpPr>
          <p:cNvPr id="60420" name="Rectangle 5">
            <a:extLst>
              <a:ext uri="{FF2B5EF4-FFF2-40B4-BE49-F238E27FC236}">
                <a16:creationId xmlns:a16="http://schemas.microsoft.com/office/drawing/2014/main" id="{E6975C8D-1EB9-4657-AEE1-55500923B6FC}"/>
              </a:ext>
            </a:extLst>
          </p:cNvPr>
          <p:cNvSpPr>
            <a:spLocks noChangeArrowheads="1"/>
          </p:cNvSpPr>
          <p:nvPr/>
        </p:nvSpPr>
        <p:spPr bwMode="auto">
          <a:xfrm>
            <a:off x="8810625" y="64119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endParaRPr lang="en-US" altLang="it-IT" sz="180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367D54D0-4860-4EC2-AA35-E4E716A9A745}"/>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Polyalphabetic Ciphers</a:t>
            </a:r>
          </a:p>
        </p:txBody>
      </p:sp>
      <p:sp>
        <p:nvSpPr>
          <p:cNvPr id="62467" name="Rectangle 3">
            <a:extLst>
              <a:ext uri="{FF2B5EF4-FFF2-40B4-BE49-F238E27FC236}">
                <a16:creationId xmlns:a16="http://schemas.microsoft.com/office/drawing/2014/main" id="{A9AABC53-8127-4C95-AFCE-57C0986818BB}"/>
              </a:ext>
            </a:extLst>
          </p:cNvPr>
          <p:cNvSpPr>
            <a:spLocks noGrp="1"/>
          </p:cNvSpPr>
          <p:nvPr>
            <p:ph idx="1"/>
          </p:nvPr>
        </p:nvSpPr>
        <p:spPr/>
        <p:txBody>
          <a:bodyPr/>
          <a:lstStyle/>
          <a:p>
            <a:pPr eaLnBrk="1" hangingPunct="1">
              <a:buFont typeface="Wingdings" panose="05000000000000000000" pitchFamily="2" charset="2"/>
              <a:buChar char="Ø"/>
            </a:pPr>
            <a:r>
              <a:rPr lang="en-AU" altLang="it-IT" sz="2800" b="1">
                <a:ea typeface="MS PGothic" panose="020B0600070205080204" pitchFamily="34" charset="-128"/>
              </a:rPr>
              <a:t>polyalphabetic substitution ciphers</a:t>
            </a:r>
            <a:r>
              <a:rPr lang="en-AU" altLang="it-IT" sz="2800">
                <a:ea typeface="MS PGothic" panose="020B0600070205080204" pitchFamily="34" charset="-128"/>
              </a:rPr>
              <a:t> </a:t>
            </a:r>
          </a:p>
          <a:p>
            <a:pPr eaLnBrk="1" hangingPunct="1">
              <a:buFont typeface="Wingdings" panose="05000000000000000000" pitchFamily="2" charset="2"/>
              <a:buChar char="Ø"/>
            </a:pPr>
            <a:r>
              <a:rPr lang="en-AU" altLang="it-IT" sz="2800">
                <a:ea typeface="MS PGothic" panose="020B0600070205080204" pitchFamily="34" charset="-128"/>
              </a:rPr>
              <a:t>improve security using multiple cipher alphabets </a:t>
            </a:r>
          </a:p>
          <a:p>
            <a:pPr eaLnBrk="1" hangingPunct="1">
              <a:buFont typeface="Wingdings" panose="05000000000000000000" pitchFamily="2" charset="2"/>
              <a:buChar char="Ø"/>
            </a:pPr>
            <a:r>
              <a:rPr lang="en-AU" altLang="it-IT" sz="2800">
                <a:ea typeface="MS PGothic" panose="020B0600070205080204" pitchFamily="34" charset="-128"/>
              </a:rPr>
              <a:t>make cryptanalysis harder with more alphabets to guess and flatter frequency distribution </a:t>
            </a:r>
          </a:p>
          <a:p>
            <a:pPr eaLnBrk="1" hangingPunct="1">
              <a:buFont typeface="Wingdings" panose="05000000000000000000" pitchFamily="2" charset="2"/>
              <a:buChar char="Ø"/>
            </a:pPr>
            <a:r>
              <a:rPr lang="en-AU" altLang="it-IT" sz="2800">
                <a:ea typeface="MS PGothic" panose="020B0600070205080204" pitchFamily="34" charset="-128"/>
              </a:rPr>
              <a:t>use a key to select which alphabet is used for each letter of the message </a:t>
            </a:r>
          </a:p>
          <a:p>
            <a:pPr eaLnBrk="1" hangingPunct="1">
              <a:buFont typeface="Wingdings" panose="05000000000000000000" pitchFamily="2" charset="2"/>
              <a:buChar char="Ø"/>
            </a:pPr>
            <a:r>
              <a:rPr lang="en-AU" altLang="it-IT" sz="2800">
                <a:ea typeface="MS PGothic" panose="020B0600070205080204" pitchFamily="34" charset="-128"/>
              </a:rPr>
              <a:t>use each alphabet in turn </a:t>
            </a:r>
          </a:p>
          <a:p>
            <a:pPr eaLnBrk="1" hangingPunct="1">
              <a:buFont typeface="Wingdings" panose="05000000000000000000" pitchFamily="2" charset="2"/>
              <a:buChar char="Ø"/>
            </a:pPr>
            <a:r>
              <a:rPr lang="en-AU" altLang="it-IT" sz="2800">
                <a:ea typeface="MS PGothic" panose="020B0600070205080204" pitchFamily="34" charset="-128"/>
              </a:rPr>
              <a:t>repeat from start after end of key is reached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39A79C9-07AC-4832-A623-24BB1D79B5D4}"/>
              </a:ext>
            </a:extLst>
          </p:cNvPr>
          <p:cNvSpPr>
            <a:spLocks noGrp="1" noChangeArrowheads="1"/>
          </p:cNvSpPr>
          <p:nvPr>
            <p:ph type="title"/>
          </p:nvPr>
        </p:nvSpPr>
        <p:spPr>
          <a:xfrm>
            <a:off x="2135188" y="476250"/>
            <a:ext cx="8229600" cy="1944688"/>
          </a:xfrm>
        </p:spPr>
        <p:txBody>
          <a:bodyPr/>
          <a:lstStyle/>
          <a:p>
            <a:pPr eaLnBrk="1" fontAlgn="auto" hangingPunct="1">
              <a:spcAft>
                <a:spcPts val="0"/>
              </a:spcAft>
              <a:defRPr/>
            </a:pPr>
            <a:r>
              <a:rPr lang="en-US">
                <a:ea typeface="ＭＳ Ｐゴシック" pitchFamily="34" charset="-128"/>
              </a:rPr>
              <a:t>Chapter 2 – </a:t>
            </a:r>
            <a:r>
              <a:rPr lang="en-AU">
                <a:ea typeface="ＭＳ Ｐゴシック" pitchFamily="34" charset="-128"/>
              </a:rPr>
              <a:t>Classical Encryption</a:t>
            </a:r>
            <a:br>
              <a:rPr lang="en-AU">
                <a:ea typeface="ＭＳ Ｐゴシック" pitchFamily="34" charset="-128"/>
              </a:rPr>
            </a:br>
            <a:r>
              <a:rPr lang="en-AU">
                <a:ea typeface="ＭＳ Ｐゴシック" pitchFamily="34" charset="-128"/>
              </a:rPr>
              <a:t>Techniques</a:t>
            </a:r>
          </a:p>
        </p:txBody>
      </p:sp>
      <p:sp>
        <p:nvSpPr>
          <p:cNvPr id="10243" name="Rectangle 3">
            <a:extLst>
              <a:ext uri="{FF2B5EF4-FFF2-40B4-BE49-F238E27FC236}">
                <a16:creationId xmlns:a16="http://schemas.microsoft.com/office/drawing/2014/main" id="{B5B9C9E3-5E9E-4F58-AB8B-50DEA1E3057E}"/>
              </a:ext>
            </a:extLst>
          </p:cNvPr>
          <p:cNvSpPr>
            <a:spLocks noGrp="1"/>
          </p:cNvSpPr>
          <p:nvPr>
            <p:ph idx="1"/>
          </p:nvPr>
        </p:nvSpPr>
        <p:spPr>
          <a:xfrm>
            <a:off x="2063750" y="2636839"/>
            <a:ext cx="8229600" cy="3989387"/>
          </a:xfrm>
        </p:spPr>
        <p:txBody>
          <a:bodyPr/>
          <a:lstStyle/>
          <a:p>
            <a:pPr eaLnBrk="1" hangingPunct="1"/>
            <a:r>
              <a:rPr lang="en-US" altLang="it-IT" i="1">
                <a:ea typeface="MS PGothic" panose="020B0600070205080204" pitchFamily="34" charset="-128"/>
              </a:rPr>
              <a:t>"I am fairly familiar with all the forms of secret writings, and am myself the author of a trifling monograph upon the subject, in which I analyze one hundred and sixty separate ciphers," said Holmes.</a:t>
            </a:r>
            <a:r>
              <a:rPr lang="en-AU" altLang="it-IT" i="1">
                <a:ea typeface="MS PGothic" panose="020B0600070205080204" pitchFamily="34" charset="-128"/>
              </a:rPr>
              <a:t>. </a:t>
            </a:r>
          </a:p>
          <a:p>
            <a:pPr eaLnBrk="1" hangingPunct="1">
              <a:buFont typeface="Wingdings" panose="05000000000000000000" pitchFamily="2" charset="2"/>
              <a:buNone/>
            </a:pPr>
            <a:r>
              <a:rPr lang="en-AU" altLang="it-IT">
                <a:ea typeface="MS PGothic" panose="020B0600070205080204" pitchFamily="34" charset="-128"/>
              </a:rPr>
              <a:t>	—</a:t>
            </a:r>
            <a:r>
              <a:rPr lang="en-US" altLang="it-IT" i="1">
                <a:ea typeface="MS PGothic" panose="020B0600070205080204" pitchFamily="34" charset="-128"/>
              </a:rPr>
              <a:t>The Adventure of the Dancing Men</a:t>
            </a:r>
            <a:r>
              <a:rPr lang="en-US" altLang="it-IT">
                <a:ea typeface="MS PGothic" panose="020B0600070205080204" pitchFamily="34" charset="-128"/>
              </a:rPr>
              <a:t>, Sir Arthur Conan Doyle</a:t>
            </a:r>
            <a:endParaRPr lang="en-AU" altLang="it-IT">
              <a:ea typeface="MS PGothic" panose="020B0600070205080204" pitchFamily="34" charset="-128"/>
            </a:endParaRPr>
          </a:p>
          <a:p>
            <a:pPr eaLnBrk="1" hangingPunct="1">
              <a:buFont typeface="Wingdings" panose="05000000000000000000" pitchFamily="2" charset="2"/>
              <a:buNone/>
            </a:pPr>
            <a:endParaRPr lang="en-AU" altLang="it-IT">
              <a:ea typeface="MS PGothic" panose="020B0600070205080204"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0094B1C7-33B7-40C2-A0F3-5D439A244DA3}"/>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34" charset="-128"/>
              </a:rPr>
              <a:t>Vigenère Cipher</a:t>
            </a:r>
          </a:p>
        </p:txBody>
      </p:sp>
      <p:sp>
        <p:nvSpPr>
          <p:cNvPr id="64515" name="Rectangle 3">
            <a:extLst>
              <a:ext uri="{FF2B5EF4-FFF2-40B4-BE49-F238E27FC236}">
                <a16:creationId xmlns:a16="http://schemas.microsoft.com/office/drawing/2014/main" id="{DEE7B34A-8FC7-4A01-A994-60C9F3D19987}"/>
              </a:ext>
            </a:extLst>
          </p:cNvPr>
          <p:cNvSpPr>
            <a:spLocks noGrp="1"/>
          </p:cNvSpPr>
          <p:nvPr>
            <p:ph idx="1"/>
          </p:nvPr>
        </p:nvSpPr>
        <p:spPr/>
        <p:txBody>
          <a:bodyPr/>
          <a:lstStyle/>
          <a:p>
            <a:pPr eaLnBrk="1" hangingPunct="1"/>
            <a:r>
              <a:rPr lang="en-AU" altLang="it-IT">
                <a:ea typeface="MS PGothic" panose="020B0600070205080204" pitchFamily="34" charset="-128"/>
              </a:rPr>
              <a:t>simplest polyalphabetic substitution cipher</a:t>
            </a:r>
          </a:p>
          <a:p>
            <a:pPr eaLnBrk="1" hangingPunct="1"/>
            <a:r>
              <a:rPr lang="en-AU" altLang="it-IT">
                <a:ea typeface="MS PGothic" panose="020B0600070205080204" pitchFamily="34" charset="-128"/>
              </a:rPr>
              <a:t>effectively multiple caesar ciphers </a:t>
            </a:r>
          </a:p>
          <a:p>
            <a:pPr eaLnBrk="1" hangingPunct="1"/>
            <a:r>
              <a:rPr lang="en-AU" altLang="it-IT">
                <a:ea typeface="MS PGothic" panose="020B0600070205080204" pitchFamily="34" charset="-128"/>
              </a:rPr>
              <a:t>key is multiple letters long K = k</a:t>
            </a:r>
            <a:r>
              <a:rPr lang="en-AU" altLang="it-IT" baseline="-25000">
                <a:ea typeface="MS PGothic" panose="020B0600070205080204" pitchFamily="34" charset="-128"/>
              </a:rPr>
              <a:t>1</a:t>
            </a:r>
            <a:r>
              <a:rPr lang="en-AU" altLang="it-IT">
                <a:ea typeface="MS PGothic" panose="020B0600070205080204" pitchFamily="34" charset="-128"/>
              </a:rPr>
              <a:t> k</a:t>
            </a:r>
            <a:r>
              <a:rPr lang="en-AU" altLang="it-IT" baseline="-25000">
                <a:ea typeface="MS PGothic" panose="020B0600070205080204" pitchFamily="34" charset="-128"/>
              </a:rPr>
              <a:t>2</a:t>
            </a:r>
            <a:r>
              <a:rPr lang="en-AU" altLang="it-IT">
                <a:ea typeface="MS PGothic" panose="020B0600070205080204" pitchFamily="34" charset="-128"/>
              </a:rPr>
              <a:t> ... k</a:t>
            </a:r>
            <a:r>
              <a:rPr lang="en-AU" altLang="it-IT" baseline="-25000">
                <a:ea typeface="MS PGothic" panose="020B0600070205080204" pitchFamily="34" charset="-128"/>
              </a:rPr>
              <a:t>d</a:t>
            </a:r>
            <a:r>
              <a:rPr lang="en-AU" altLang="it-IT">
                <a:ea typeface="MS PGothic" panose="020B0600070205080204" pitchFamily="34" charset="-128"/>
              </a:rPr>
              <a:t> </a:t>
            </a:r>
          </a:p>
          <a:p>
            <a:pPr eaLnBrk="1" hangingPunct="1"/>
            <a:r>
              <a:rPr lang="en-AU" altLang="it-IT">
                <a:ea typeface="MS PGothic" panose="020B0600070205080204" pitchFamily="34" charset="-128"/>
              </a:rPr>
              <a:t>i</a:t>
            </a:r>
            <a:r>
              <a:rPr lang="en-AU" altLang="it-IT" baseline="30000">
                <a:ea typeface="MS PGothic" panose="020B0600070205080204" pitchFamily="34" charset="-128"/>
              </a:rPr>
              <a:t>th</a:t>
            </a:r>
            <a:r>
              <a:rPr lang="en-AU" altLang="it-IT">
                <a:ea typeface="MS PGothic" panose="020B0600070205080204" pitchFamily="34" charset="-128"/>
              </a:rPr>
              <a:t> letter specifies i</a:t>
            </a:r>
            <a:r>
              <a:rPr lang="en-AU" altLang="it-IT" baseline="30000">
                <a:ea typeface="MS PGothic" panose="020B0600070205080204" pitchFamily="34" charset="-128"/>
              </a:rPr>
              <a:t>th</a:t>
            </a:r>
            <a:r>
              <a:rPr lang="en-AU" altLang="it-IT">
                <a:ea typeface="MS PGothic" panose="020B0600070205080204" pitchFamily="34" charset="-128"/>
              </a:rPr>
              <a:t> alphabet to use </a:t>
            </a:r>
          </a:p>
          <a:p>
            <a:pPr eaLnBrk="1" hangingPunct="1"/>
            <a:r>
              <a:rPr lang="en-AU" altLang="it-IT">
                <a:ea typeface="MS PGothic" panose="020B0600070205080204" pitchFamily="34" charset="-128"/>
              </a:rPr>
              <a:t>use each alphabet in turn </a:t>
            </a:r>
          </a:p>
          <a:p>
            <a:pPr eaLnBrk="1" hangingPunct="1"/>
            <a:r>
              <a:rPr lang="en-AU" altLang="it-IT">
                <a:ea typeface="MS PGothic" panose="020B0600070205080204" pitchFamily="34" charset="-128"/>
              </a:rPr>
              <a:t>repeat from start after d letters in message</a:t>
            </a:r>
          </a:p>
          <a:p>
            <a:pPr eaLnBrk="1" hangingPunct="1"/>
            <a:r>
              <a:rPr lang="en-AU" altLang="it-IT">
                <a:ea typeface="MS PGothic" panose="020B0600070205080204" pitchFamily="34" charset="-128"/>
              </a:rPr>
              <a:t>decryption simply works in reverse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D0BDC46C-1D3F-4022-97AD-15FE6410EC2A}"/>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Example of </a:t>
            </a:r>
            <a:r>
              <a:rPr lang="en-AU">
                <a:ea typeface="ＭＳ Ｐゴシック" pitchFamily="34" charset="-128"/>
              </a:rPr>
              <a:t>Vigenère Cipher</a:t>
            </a:r>
          </a:p>
        </p:txBody>
      </p:sp>
      <p:sp>
        <p:nvSpPr>
          <p:cNvPr id="66563" name="Rectangle 3">
            <a:extLst>
              <a:ext uri="{FF2B5EF4-FFF2-40B4-BE49-F238E27FC236}">
                <a16:creationId xmlns:a16="http://schemas.microsoft.com/office/drawing/2014/main" id="{A0A6DF1A-12D5-4612-A5FF-51D9DD69C90B}"/>
              </a:ext>
            </a:extLst>
          </p:cNvPr>
          <p:cNvSpPr>
            <a:spLocks noGrp="1"/>
          </p:cNvSpPr>
          <p:nvPr>
            <p:ph idx="1"/>
          </p:nvPr>
        </p:nvSpPr>
        <p:spPr/>
        <p:txBody>
          <a:bodyPr/>
          <a:lstStyle/>
          <a:p>
            <a:pPr eaLnBrk="1" hangingPunct="1">
              <a:buFont typeface="Wingdings" panose="05000000000000000000" pitchFamily="2" charset="2"/>
              <a:buChar char="Ø"/>
            </a:pPr>
            <a:r>
              <a:rPr lang="en-AU" altLang="it-IT" sz="2800">
                <a:ea typeface="MS PGothic" panose="020B0600070205080204" pitchFamily="34" charset="-128"/>
              </a:rPr>
              <a:t>write the plaintext out </a:t>
            </a:r>
          </a:p>
          <a:p>
            <a:pPr eaLnBrk="1" hangingPunct="1">
              <a:buFont typeface="Wingdings" panose="05000000000000000000" pitchFamily="2" charset="2"/>
              <a:buChar char="Ø"/>
            </a:pPr>
            <a:r>
              <a:rPr lang="en-AU" altLang="it-IT" sz="2800">
                <a:ea typeface="MS PGothic" panose="020B0600070205080204" pitchFamily="34" charset="-128"/>
              </a:rPr>
              <a:t>write the keyword repeated above it</a:t>
            </a:r>
          </a:p>
          <a:p>
            <a:pPr eaLnBrk="1" hangingPunct="1">
              <a:buFont typeface="Wingdings" panose="05000000000000000000" pitchFamily="2" charset="2"/>
              <a:buChar char="Ø"/>
            </a:pPr>
            <a:r>
              <a:rPr lang="en-AU" altLang="it-IT" sz="2800">
                <a:ea typeface="MS PGothic" panose="020B0600070205080204" pitchFamily="34" charset="-128"/>
              </a:rPr>
              <a:t>use each key letter as a caesar cipher key </a:t>
            </a:r>
          </a:p>
          <a:p>
            <a:pPr eaLnBrk="1" hangingPunct="1">
              <a:buFont typeface="Wingdings" panose="05000000000000000000" pitchFamily="2" charset="2"/>
              <a:buChar char="Ø"/>
            </a:pPr>
            <a:r>
              <a:rPr lang="en-AU" altLang="it-IT" sz="2800">
                <a:ea typeface="MS PGothic" panose="020B0600070205080204" pitchFamily="34" charset="-128"/>
              </a:rPr>
              <a:t>encrypt the corresponding plaintext letter</a:t>
            </a:r>
          </a:p>
          <a:p>
            <a:pPr eaLnBrk="1" hangingPunct="1">
              <a:buFont typeface="Wingdings" panose="05000000000000000000" pitchFamily="2" charset="2"/>
              <a:buChar char="Ø"/>
            </a:pPr>
            <a:r>
              <a:rPr lang="en-US" altLang="it-IT" sz="2800">
                <a:ea typeface="MS PGothic" panose="020B0600070205080204" pitchFamily="34" charset="-128"/>
              </a:rPr>
              <a:t>eg using keyword </a:t>
            </a:r>
            <a:r>
              <a:rPr lang="en-US" altLang="it-IT" sz="2800" i="1">
                <a:ea typeface="MS PGothic" panose="020B0600070205080204" pitchFamily="34" charset="-128"/>
              </a:rPr>
              <a:t>deceptive</a:t>
            </a:r>
            <a:endParaRPr lang="en-AU" altLang="it-IT" sz="2800" i="1">
              <a:ea typeface="MS PGothic" panose="020B0600070205080204" pitchFamily="34" charset="-128"/>
            </a:endParaRPr>
          </a:p>
          <a:p>
            <a:pPr lvl="1" eaLnBrk="1" hangingPunct="1">
              <a:buFont typeface="Wingdings" panose="05000000000000000000" pitchFamily="2" charset="2"/>
              <a:buNone/>
            </a:pPr>
            <a:r>
              <a:rPr lang="en-AU" altLang="it-IT" sz="2400">
                <a:latin typeface="Courier" pitchFamily="-107" charset="0"/>
                <a:ea typeface="MS PGothic" panose="020B0600070205080204" pitchFamily="34" charset="-128"/>
              </a:rPr>
              <a:t>key:       deceptivedeceptivedeceptive</a:t>
            </a:r>
          </a:p>
          <a:p>
            <a:pPr lvl="1" eaLnBrk="1" hangingPunct="1">
              <a:buFont typeface="Wingdings" panose="05000000000000000000" pitchFamily="2" charset="2"/>
              <a:buNone/>
            </a:pPr>
            <a:r>
              <a:rPr lang="en-AU" altLang="it-IT" sz="2400">
                <a:latin typeface="Courier" pitchFamily="-107" charset="0"/>
                <a:ea typeface="MS PGothic" panose="020B0600070205080204" pitchFamily="34" charset="-128"/>
              </a:rPr>
              <a:t>plaintext: wearediscoveredsaveyourself</a:t>
            </a:r>
          </a:p>
          <a:p>
            <a:pPr lvl="1" eaLnBrk="1" hangingPunct="1">
              <a:buFont typeface="Wingdings" panose="05000000000000000000" pitchFamily="2" charset="2"/>
              <a:buNone/>
            </a:pPr>
            <a:r>
              <a:rPr lang="en-AU" altLang="it-IT" sz="2400">
                <a:latin typeface="Courier" pitchFamily="-107" charset="0"/>
                <a:ea typeface="MS PGothic" panose="020B0600070205080204" pitchFamily="34" charset="-128"/>
              </a:rPr>
              <a:t>ciphertext:ZICVTWQNGRZGVTWAVZHCQYGLMGJ</a:t>
            </a:r>
          </a:p>
          <a:p>
            <a:pPr lvl="1" eaLnBrk="1" hangingPunct="1">
              <a:buFont typeface="Wingdings" panose="05000000000000000000" pitchFamily="2" charset="2"/>
              <a:buNone/>
            </a:pPr>
            <a:r>
              <a:rPr lang="en-AU" altLang="it-IT" sz="2400">
                <a:ea typeface="MS PGothic" panose="020B0600070205080204" pitchFamily="34" charset="-128"/>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FFF5014B-E409-4B67-867A-813D2E31E2FB}"/>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Aids</a:t>
            </a:r>
            <a:endParaRPr lang="en-AU">
              <a:ea typeface="ＭＳ Ｐゴシック" pitchFamily="34" charset="-128"/>
            </a:endParaRPr>
          </a:p>
        </p:txBody>
      </p:sp>
      <p:sp>
        <p:nvSpPr>
          <p:cNvPr id="68611" name="Rectangle 3">
            <a:extLst>
              <a:ext uri="{FF2B5EF4-FFF2-40B4-BE49-F238E27FC236}">
                <a16:creationId xmlns:a16="http://schemas.microsoft.com/office/drawing/2014/main" id="{FDB3B604-710E-4EE2-90E7-B1840DEF0E39}"/>
              </a:ext>
            </a:extLst>
          </p:cNvPr>
          <p:cNvSpPr>
            <a:spLocks noGrp="1"/>
          </p:cNvSpPr>
          <p:nvPr>
            <p:ph idx="1"/>
          </p:nvPr>
        </p:nvSpPr>
        <p:spPr/>
        <p:txBody>
          <a:bodyPr/>
          <a:lstStyle/>
          <a:p>
            <a:pPr eaLnBrk="1" hangingPunct="1"/>
            <a:r>
              <a:rPr lang="en-AU" altLang="it-IT">
                <a:ea typeface="MS PGothic" panose="020B0600070205080204" pitchFamily="34" charset="-128"/>
              </a:rPr>
              <a:t>simple aids can assist with en/decryption </a:t>
            </a:r>
          </a:p>
          <a:p>
            <a:pPr eaLnBrk="1" hangingPunct="1"/>
            <a:r>
              <a:rPr lang="en-AU" altLang="it-IT">
                <a:ea typeface="MS PGothic" panose="020B0600070205080204" pitchFamily="34" charset="-128"/>
              </a:rPr>
              <a:t>a </a:t>
            </a:r>
            <a:r>
              <a:rPr lang="en-AU" altLang="it-IT" b="1">
                <a:ea typeface="MS PGothic" panose="020B0600070205080204" pitchFamily="34" charset="-128"/>
              </a:rPr>
              <a:t>Saint-Cyr Slide</a:t>
            </a:r>
            <a:r>
              <a:rPr lang="en-AU" altLang="it-IT">
                <a:ea typeface="MS PGothic" panose="020B0600070205080204" pitchFamily="34" charset="-128"/>
              </a:rPr>
              <a:t> is a simple manual aid </a:t>
            </a:r>
          </a:p>
          <a:p>
            <a:pPr lvl="1" eaLnBrk="1" hangingPunct="1"/>
            <a:r>
              <a:rPr lang="en-AU" altLang="it-IT">
                <a:ea typeface="MS PGothic" panose="020B0600070205080204" pitchFamily="34" charset="-128"/>
              </a:rPr>
              <a:t>a slide with repeated alphabet </a:t>
            </a:r>
          </a:p>
          <a:p>
            <a:pPr lvl="1" eaLnBrk="1" hangingPunct="1"/>
            <a:r>
              <a:rPr lang="en-AU" altLang="it-IT">
                <a:ea typeface="MS PGothic" panose="020B0600070205080204" pitchFamily="34" charset="-128"/>
              </a:rPr>
              <a:t>line up plaintext 'A' with key letter, eg 'C' </a:t>
            </a:r>
          </a:p>
          <a:p>
            <a:pPr lvl="1" eaLnBrk="1" hangingPunct="1"/>
            <a:r>
              <a:rPr lang="en-AU" altLang="it-IT">
                <a:ea typeface="MS PGothic" panose="020B0600070205080204" pitchFamily="34" charset="-128"/>
              </a:rPr>
              <a:t>then read off any mapping for key letter </a:t>
            </a:r>
          </a:p>
          <a:p>
            <a:pPr eaLnBrk="1" hangingPunct="1"/>
            <a:r>
              <a:rPr lang="en-AU" altLang="it-IT">
                <a:ea typeface="MS PGothic" panose="020B0600070205080204" pitchFamily="34" charset="-128"/>
              </a:rPr>
              <a:t>can bend round into a </a:t>
            </a:r>
            <a:r>
              <a:rPr lang="en-AU" altLang="it-IT" b="1">
                <a:ea typeface="MS PGothic" panose="020B0600070205080204" pitchFamily="34" charset="-128"/>
              </a:rPr>
              <a:t>cipher disk</a:t>
            </a:r>
            <a:r>
              <a:rPr lang="en-AU" altLang="it-IT">
                <a:ea typeface="MS PGothic" panose="020B0600070205080204" pitchFamily="34" charset="-128"/>
              </a:rPr>
              <a:t> </a:t>
            </a:r>
          </a:p>
          <a:p>
            <a:pPr eaLnBrk="1" hangingPunct="1"/>
            <a:r>
              <a:rPr lang="en-AU" altLang="it-IT">
                <a:ea typeface="MS PGothic" panose="020B0600070205080204" pitchFamily="34" charset="-128"/>
              </a:rPr>
              <a:t>or expand into a </a:t>
            </a:r>
            <a:r>
              <a:rPr lang="en-AU" altLang="it-IT" b="1">
                <a:ea typeface="MS PGothic" panose="020B0600070205080204" pitchFamily="34" charset="-128"/>
              </a:rPr>
              <a:t>Vigenère Tableau</a:t>
            </a:r>
            <a:endParaRPr lang="en-AU" altLang="it-IT">
              <a:ea typeface="MS PGothic" panose="020B0600070205080204" pitchFamily="34" charset="-128"/>
            </a:endParaRPr>
          </a:p>
        </p:txBody>
      </p:sp>
      <p:pic>
        <p:nvPicPr>
          <p:cNvPr id="68612" name="Picture 5" descr="Slide Rule Cipher">
            <a:extLst>
              <a:ext uri="{FF2B5EF4-FFF2-40B4-BE49-F238E27FC236}">
                <a16:creationId xmlns:a16="http://schemas.microsoft.com/office/drawing/2014/main" id="{AAC40CC6-3E21-4B82-808E-6C5B8F405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113" y="4724401"/>
            <a:ext cx="28575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A5D5488-55DD-4595-B14E-BD46AFA94815}"/>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Security of </a:t>
            </a:r>
            <a:r>
              <a:rPr lang="en-AU">
                <a:ea typeface="ＭＳ Ｐゴシック" pitchFamily="34" charset="-128"/>
              </a:rPr>
              <a:t>Vigenère Ciphers</a:t>
            </a:r>
          </a:p>
        </p:txBody>
      </p:sp>
      <p:sp>
        <p:nvSpPr>
          <p:cNvPr id="70659" name="Rectangle 3">
            <a:extLst>
              <a:ext uri="{FF2B5EF4-FFF2-40B4-BE49-F238E27FC236}">
                <a16:creationId xmlns:a16="http://schemas.microsoft.com/office/drawing/2014/main" id="{AC3B63B6-D581-4950-97A3-48142C2E6B03}"/>
              </a:ext>
            </a:extLst>
          </p:cNvPr>
          <p:cNvSpPr>
            <a:spLocks noGrp="1"/>
          </p:cNvSpPr>
          <p:nvPr>
            <p:ph idx="1"/>
          </p:nvPr>
        </p:nvSpPr>
        <p:spPr/>
        <p:txBody>
          <a:bodyPr/>
          <a:lstStyle/>
          <a:p>
            <a:pPr eaLnBrk="1" hangingPunct="1"/>
            <a:r>
              <a:rPr lang="en-US" altLang="it-IT">
                <a:ea typeface="MS PGothic" panose="020B0600070205080204" pitchFamily="34" charset="-128"/>
              </a:rPr>
              <a:t>have multiple ciphertext letters for each plaintext letter</a:t>
            </a:r>
          </a:p>
          <a:p>
            <a:pPr eaLnBrk="1" hangingPunct="1"/>
            <a:r>
              <a:rPr lang="en-US" altLang="it-IT">
                <a:ea typeface="MS PGothic" panose="020B0600070205080204" pitchFamily="34" charset="-128"/>
              </a:rPr>
              <a:t>hence letter frequencies are obscured</a:t>
            </a:r>
          </a:p>
          <a:p>
            <a:pPr eaLnBrk="1" hangingPunct="1"/>
            <a:r>
              <a:rPr lang="en-US" altLang="it-IT">
                <a:ea typeface="MS PGothic" panose="020B0600070205080204" pitchFamily="34" charset="-128"/>
              </a:rPr>
              <a:t>but not totally lost</a:t>
            </a:r>
          </a:p>
          <a:p>
            <a:pPr eaLnBrk="1" hangingPunct="1"/>
            <a:r>
              <a:rPr lang="en-US" altLang="it-IT">
                <a:ea typeface="MS PGothic" panose="020B0600070205080204" pitchFamily="34" charset="-128"/>
              </a:rPr>
              <a:t>start with letter frequencies</a:t>
            </a:r>
          </a:p>
          <a:p>
            <a:pPr lvl="1" eaLnBrk="1" hangingPunct="1"/>
            <a:r>
              <a:rPr lang="en-US" altLang="it-IT">
                <a:ea typeface="MS PGothic" panose="020B0600070205080204" pitchFamily="34" charset="-128"/>
              </a:rPr>
              <a:t>see if look monoalphabetic or not</a:t>
            </a:r>
          </a:p>
          <a:p>
            <a:pPr eaLnBrk="1" hangingPunct="1"/>
            <a:r>
              <a:rPr lang="en-US" altLang="it-IT">
                <a:ea typeface="MS PGothic" panose="020B0600070205080204" pitchFamily="34" charset="-128"/>
              </a:rPr>
              <a:t>if not, then need to determine number of alphabets, since then can attach each</a:t>
            </a:r>
            <a:endParaRPr lang="en-AU" altLang="it-IT">
              <a:ea typeface="MS PGothic" panose="020B0600070205080204"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A9E1980E-5983-4E58-AF46-2B314870299E}"/>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Kasiski Method</a:t>
            </a:r>
          </a:p>
        </p:txBody>
      </p:sp>
      <p:sp>
        <p:nvSpPr>
          <p:cNvPr id="72707" name="Rectangle 3">
            <a:extLst>
              <a:ext uri="{FF2B5EF4-FFF2-40B4-BE49-F238E27FC236}">
                <a16:creationId xmlns:a16="http://schemas.microsoft.com/office/drawing/2014/main" id="{1744F366-0D24-4AD8-AEDD-1E070125345F}"/>
              </a:ext>
            </a:extLst>
          </p:cNvPr>
          <p:cNvSpPr>
            <a:spLocks noGrp="1"/>
          </p:cNvSpPr>
          <p:nvPr>
            <p:ph idx="1"/>
          </p:nvPr>
        </p:nvSpPr>
        <p:spPr/>
        <p:txBody>
          <a:bodyPr/>
          <a:lstStyle/>
          <a:p>
            <a:pPr eaLnBrk="1" hangingPunct="1">
              <a:lnSpc>
                <a:spcPct val="90000"/>
              </a:lnSpc>
            </a:pPr>
            <a:r>
              <a:rPr lang="en-AU" altLang="it-IT" sz="2800">
                <a:ea typeface="MS PGothic" panose="020B0600070205080204" pitchFamily="34" charset="-128"/>
              </a:rPr>
              <a:t>method developed by Babbage / Kasiski </a:t>
            </a:r>
          </a:p>
          <a:p>
            <a:pPr eaLnBrk="1" hangingPunct="1">
              <a:lnSpc>
                <a:spcPct val="90000"/>
              </a:lnSpc>
            </a:pPr>
            <a:r>
              <a:rPr lang="en-AU" altLang="it-IT" sz="2800">
                <a:ea typeface="MS PGothic" panose="020B0600070205080204" pitchFamily="34" charset="-128"/>
              </a:rPr>
              <a:t>repetitions in ciphertext give clues to period </a:t>
            </a:r>
          </a:p>
          <a:p>
            <a:pPr eaLnBrk="1" hangingPunct="1">
              <a:lnSpc>
                <a:spcPct val="90000"/>
              </a:lnSpc>
            </a:pPr>
            <a:r>
              <a:rPr lang="en-AU" altLang="it-IT" sz="2800">
                <a:ea typeface="MS PGothic" panose="020B0600070205080204" pitchFamily="34" charset="-128"/>
              </a:rPr>
              <a:t>so find same plaintext an exact period apart </a:t>
            </a:r>
          </a:p>
          <a:p>
            <a:pPr eaLnBrk="1" hangingPunct="1">
              <a:lnSpc>
                <a:spcPct val="90000"/>
              </a:lnSpc>
            </a:pPr>
            <a:r>
              <a:rPr lang="en-AU" altLang="it-IT" sz="2800">
                <a:ea typeface="MS PGothic" panose="020B0600070205080204" pitchFamily="34" charset="-128"/>
              </a:rPr>
              <a:t>which results in the same ciphertext </a:t>
            </a:r>
          </a:p>
          <a:p>
            <a:pPr eaLnBrk="1" hangingPunct="1">
              <a:lnSpc>
                <a:spcPct val="90000"/>
              </a:lnSpc>
            </a:pPr>
            <a:r>
              <a:rPr lang="en-AU" altLang="it-IT" sz="2800">
                <a:ea typeface="MS PGothic" panose="020B0600070205080204" pitchFamily="34" charset="-128"/>
              </a:rPr>
              <a:t>of course, could also be random fluke</a:t>
            </a:r>
          </a:p>
          <a:p>
            <a:pPr eaLnBrk="1" hangingPunct="1">
              <a:lnSpc>
                <a:spcPct val="90000"/>
              </a:lnSpc>
            </a:pPr>
            <a:r>
              <a:rPr lang="en-US" altLang="it-IT" sz="2800">
                <a:ea typeface="MS PGothic" panose="020B0600070205080204" pitchFamily="34" charset="-128"/>
              </a:rPr>
              <a:t>eg repeated “VTW” in previous example</a:t>
            </a:r>
          </a:p>
          <a:p>
            <a:pPr eaLnBrk="1" hangingPunct="1">
              <a:lnSpc>
                <a:spcPct val="90000"/>
              </a:lnSpc>
            </a:pPr>
            <a:r>
              <a:rPr lang="en-US" altLang="it-IT" sz="2800">
                <a:ea typeface="MS PGothic" panose="020B0600070205080204" pitchFamily="34" charset="-128"/>
              </a:rPr>
              <a:t>suggests size of 3 or 9</a:t>
            </a:r>
          </a:p>
          <a:p>
            <a:pPr eaLnBrk="1" hangingPunct="1">
              <a:lnSpc>
                <a:spcPct val="90000"/>
              </a:lnSpc>
            </a:pPr>
            <a:r>
              <a:rPr lang="en-US" altLang="it-IT" sz="2800">
                <a:ea typeface="MS PGothic" panose="020B0600070205080204" pitchFamily="34" charset="-128"/>
              </a:rPr>
              <a:t>then attack each monoalphabetic cipher individually using same techniques as before</a:t>
            </a:r>
            <a:endParaRPr lang="en-AU" altLang="it-IT" sz="2800">
              <a:ea typeface="MS PGothic" panose="020B0600070205080204" pitchFamily="34" charset="-128"/>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7694C028-5CAF-4EEC-A7F5-BC89491BC824}"/>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Autokey Cipher</a:t>
            </a:r>
          </a:p>
        </p:txBody>
      </p:sp>
      <p:sp>
        <p:nvSpPr>
          <p:cNvPr id="74755" name="Rectangle 3">
            <a:extLst>
              <a:ext uri="{FF2B5EF4-FFF2-40B4-BE49-F238E27FC236}">
                <a16:creationId xmlns:a16="http://schemas.microsoft.com/office/drawing/2014/main" id="{7F050351-BFE8-4D47-A44C-D405C7DED82C}"/>
              </a:ext>
            </a:extLst>
          </p:cNvPr>
          <p:cNvSpPr>
            <a:spLocks noGrp="1"/>
          </p:cNvSpPr>
          <p:nvPr>
            <p:ph idx="1"/>
          </p:nvPr>
        </p:nvSpPr>
        <p:spPr>
          <a:xfrm>
            <a:off x="1919288" y="1341438"/>
            <a:ext cx="8229600" cy="5111750"/>
          </a:xfrm>
        </p:spPr>
        <p:txBody>
          <a:bodyPr/>
          <a:lstStyle/>
          <a:p>
            <a:pPr eaLnBrk="1" hangingPunct="1"/>
            <a:r>
              <a:rPr lang="en-US" altLang="it-IT" sz="2800">
                <a:ea typeface="MS PGothic" panose="020B0600070205080204" pitchFamily="34" charset="-128"/>
              </a:rPr>
              <a:t>ideally want a key as long as the message</a:t>
            </a:r>
            <a:endParaRPr lang="en-AU" altLang="it-IT" sz="2800">
              <a:ea typeface="MS PGothic" panose="020B0600070205080204" pitchFamily="34" charset="-128"/>
            </a:endParaRPr>
          </a:p>
          <a:p>
            <a:pPr eaLnBrk="1" hangingPunct="1"/>
            <a:r>
              <a:rPr lang="en-AU" altLang="it-IT" sz="2800">
                <a:ea typeface="MS PGothic" panose="020B0600070205080204" pitchFamily="34" charset="-128"/>
              </a:rPr>
              <a:t>Vigenère proposed the </a:t>
            </a:r>
            <a:r>
              <a:rPr lang="en-AU" altLang="it-IT" sz="2800" b="1">
                <a:ea typeface="MS PGothic" panose="020B0600070205080204" pitchFamily="34" charset="-128"/>
              </a:rPr>
              <a:t>autokey</a:t>
            </a:r>
            <a:r>
              <a:rPr lang="en-AU" altLang="it-IT" sz="2800">
                <a:ea typeface="MS PGothic" panose="020B0600070205080204" pitchFamily="34" charset="-128"/>
              </a:rPr>
              <a:t> cipher </a:t>
            </a:r>
          </a:p>
          <a:p>
            <a:pPr eaLnBrk="1" hangingPunct="1"/>
            <a:r>
              <a:rPr lang="en-AU" altLang="it-IT" sz="2800">
                <a:ea typeface="MS PGothic" panose="020B0600070205080204" pitchFamily="34" charset="-128"/>
              </a:rPr>
              <a:t>with keyword is prefixed to message as key</a:t>
            </a:r>
          </a:p>
          <a:p>
            <a:pPr eaLnBrk="1" hangingPunct="1"/>
            <a:r>
              <a:rPr lang="en-AU" altLang="it-IT" sz="2800">
                <a:ea typeface="MS PGothic" panose="020B0600070205080204" pitchFamily="34" charset="-128"/>
              </a:rPr>
              <a:t>knowing keyword can recover the first few letters </a:t>
            </a:r>
          </a:p>
          <a:p>
            <a:pPr eaLnBrk="1" hangingPunct="1"/>
            <a:r>
              <a:rPr lang="en-AU" altLang="it-IT" sz="2800">
                <a:ea typeface="MS PGothic" panose="020B0600070205080204" pitchFamily="34" charset="-128"/>
              </a:rPr>
              <a:t>use these in turn on the rest of the message</a:t>
            </a:r>
          </a:p>
          <a:p>
            <a:pPr eaLnBrk="1" hangingPunct="1"/>
            <a:r>
              <a:rPr lang="en-AU" altLang="it-IT" sz="2800">
                <a:ea typeface="MS PGothic" panose="020B0600070205080204" pitchFamily="34" charset="-128"/>
              </a:rPr>
              <a:t>but still have frequency characteristics to attack </a:t>
            </a:r>
          </a:p>
          <a:p>
            <a:pPr eaLnBrk="1" hangingPunct="1"/>
            <a:r>
              <a:rPr lang="en-AU" altLang="it-IT" sz="2800">
                <a:ea typeface="MS PGothic" panose="020B0600070205080204" pitchFamily="34" charset="-128"/>
              </a:rPr>
              <a:t>eg. given key </a:t>
            </a:r>
            <a:r>
              <a:rPr lang="en-AU" altLang="it-IT" sz="2800" i="1">
                <a:ea typeface="MS PGothic" panose="020B0600070205080204" pitchFamily="34" charset="-128"/>
              </a:rPr>
              <a:t>deceptive</a:t>
            </a:r>
            <a:endParaRPr lang="en-AU" altLang="it-IT" sz="2800">
              <a:ea typeface="MS PGothic" panose="020B0600070205080204" pitchFamily="34" charset="-128"/>
            </a:endParaRPr>
          </a:p>
          <a:p>
            <a:pPr lvl="1" eaLnBrk="1" hangingPunct="1">
              <a:buFont typeface="Wingdings" panose="05000000000000000000" pitchFamily="2" charset="2"/>
              <a:buNone/>
            </a:pPr>
            <a:r>
              <a:rPr lang="en-AU" altLang="it-IT">
                <a:latin typeface="Courier" pitchFamily="-107" charset="0"/>
                <a:ea typeface="MS PGothic" panose="020B0600070205080204" pitchFamily="34" charset="-128"/>
              </a:rPr>
              <a:t>key:       deceptivewearediscoveredsav</a:t>
            </a:r>
          </a:p>
          <a:p>
            <a:pPr lvl="1" eaLnBrk="1" hangingPunct="1">
              <a:buFont typeface="Wingdings" panose="05000000000000000000" pitchFamily="2" charset="2"/>
              <a:buNone/>
            </a:pPr>
            <a:r>
              <a:rPr lang="en-AU" altLang="it-IT">
                <a:latin typeface="Courier" pitchFamily="-107" charset="0"/>
                <a:ea typeface="MS PGothic" panose="020B0600070205080204" pitchFamily="34" charset="-128"/>
              </a:rPr>
              <a:t>plaintext: wearediscoveredsaveyourself</a:t>
            </a:r>
          </a:p>
          <a:p>
            <a:pPr lvl="1" eaLnBrk="1" hangingPunct="1">
              <a:buFont typeface="Wingdings" panose="05000000000000000000" pitchFamily="2" charset="2"/>
              <a:buNone/>
            </a:pPr>
            <a:r>
              <a:rPr lang="en-AU" altLang="it-IT">
                <a:latin typeface="Courier" pitchFamily="-107" charset="0"/>
                <a:ea typeface="MS PGothic" panose="020B0600070205080204" pitchFamily="34" charset="-128"/>
              </a:rPr>
              <a:t>ciphertext:ZICVTWQNGKZEIIGASXSTSLVVWLA</a:t>
            </a:r>
          </a:p>
          <a:p>
            <a:pPr lvl="1" eaLnBrk="1" hangingPunct="1">
              <a:buFont typeface="Wingdings" panose="05000000000000000000" pitchFamily="2" charset="2"/>
              <a:buNone/>
            </a:pPr>
            <a:endParaRPr lang="en-AU" altLang="it-IT">
              <a:latin typeface="Courier New" panose="02070309020205020404" pitchFamily="49" charset="0"/>
              <a:ea typeface="MS PGothic" panose="020B0600070205080204" pitchFamily="34" charset="-128"/>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D46E-194C-4D6C-A762-9412EBD4ACE4}"/>
              </a:ext>
            </a:extLst>
          </p:cNvPr>
          <p:cNvSpPr>
            <a:spLocks noGrp="1"/>
          </p:cNvSpPr>
          <p:nvPr>
            <p:ph type="title"/>
          </p:nvPr>
        </p:nvSpPr>
        <p:spPr/>
        <p:txBody>
          <a:bodyPr/>
          <a:lstStyle/>
          <a:p>
            <a:pPr eaLnBrk="1" fontAlgn="auto" hangingPunct="1">
              <a:spcAft>
                <a:spcPts val="0"/>
              </a:spcAft>
              <a:defRPr/>
            </a:pPr>
            <a:r>
              <a:rPr lang="en-US" dirty="0" err="1">
                <a:solidFill>
                  <a:srgbClr val="FF0000"/>
                </a:solidFill>
                <a:ea typeface="ＭＳ Ｐゴシック" pitchFamily="-107" charset="-128"/>
              </a:rPr>
              <a:t>Vernam</a:t>
            </a:r>
            <a:r>
              <a:rPr lang="en-US" dirty="0">
                <a:solidFill>
                  <a:srgbClr val="FF0000"/>
                </a:solidFill>
                <a:ea typeface="ＭＳ Ｐゴシック" pitchFamily="-107" charset="-128"/>
              </a:rPr>
              <a:t> Cipher</a:t>
            </a:r>
          </a:p>
        </p:txBody>
      </p:sp>
      <p:sp>
        <p:nvSpPr>
          <p:cNvPr id="76803" name="Content Placeholder 2">
            <a:extLst>
              <a:ext uri="{FF2B5EF4-FFF2-40B4-BE49-F238E27FC236}">
                <a16:creationId xmlns:a16="http://schemas.microsoft.com/office/drawing/2014/main" id="{BA343191-74F1-43FC-86F5-F9691CC8A619}"/>
              </a:ext>
            </a:extLst>
          </p:cNvPr>
          <p:cNvSpPr>
            <a:spLocks noGrp="1"/>
          </p:cNvSpPr>
          <p:nvPr>
            <p:ph idx="1"/>
          </p:nvPr>
        </p:nvSpPr>
        <p:spPr/>
        <p:txBody>
          <a:bodyPr/>
          <a:lstStyle/>
          <a:p>
            <a:pPr eaLnBrk="1" hangingPunct="1">
              <a:buFont typeface="Wingdings" panose="05000000000000000000" pitchFamily="2" charset="2"/>
              <a:buChar char="Ø"/>
            </a:pPr>
            <a:r>
              <a:rPr lang="en-US" altLang="it-IT">
                <a:ea typeface="MS PGothic" panose="020B0600070205080204" pitchFamily="34" charset="-128"/>
              </a:rPr>
              <a:t>ultimate defense is to use a key as long as the plaintext</a:t>
            </a:r>
          </a:p>
          <a:p>
            <a:pPr eaLnBrk="1" hangingPunct="1">
              <a:buFont typeface="Wingdings" panose="05000000000000000000" pitchFamily="2" charset="2"/>
              <a:buChar char="Ø"/>
            </a:pPr>
            <a:r>
              <a:rPr lang="en-US" altLang="it-IT">
                <a:ea typeface="MS PGothic" panose="020B0600070205080204" pitchFamily="34" charset="-128"/>
              </a:rPr>
              <a:t>with no statistical relationship to it</a:t>
            </a:r>
          </a:p>
          <a:p>
            <a:pPr eaLnBrk="1" hangingPunct="1">
              <a:buFont typeface="Wingdings" panose="05000000000000000000" pitchFamily="2" charset="2"/>
              <a:buChar char="Ø"/>
            </a:pPr>
            <a:r>
              <a:rPr lang="en-US" altLang="it-IT">
                <a:ea typeface="MS PGothic" panose="020B0600070205080204" pitchFamily="34" charset="-128"/>
              </a:rPr>
              <a:t>invented by AT&amp;T engineer Gilbert Vernam in 1918</a:t>
            </a:r>
          </a:p>
          <a:p>
            <a:pPr eaLnBrk="1" hangingPunct="1">
              <a:buFont typeface="Wingdings" panose="05000000000000000000" pitchFamily="2" charset="2"/>
              <a:buChar char="Ø"/>
            </a:pPr>
            <a:r>
              <a:rPr lang="en-US" altLang="it-IT">
                <a:ea typeface="MS PGothic" panose="020B0600070205080204" pitchFamily="34" charset="-128"/>
              </a:rPr>
              <a:t>originally proposed using a very long but eventually repeating key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21F780D9-4DC7-4A9D-BC01-894C774000D7}"/>
              </a:ext>
            </a:extLst>
          </p:cNvPr>
          <p:cNvSpPr>
            <a:spLocks noGrp="1" noChangeArrowheads="1"/>
          </p:cNvSpPr>
          <p:nvPr>
            <p:ph type="title"/>
          </p:nvPr>
        </p:nvSpPr>
        <p:spPr/>
        <p:txBody>
          <a:bodyPr/>
          <a:lstStyle/>
          <a:p>
            <a:pPr eaLnBrk="1" fontAlgn="auto" hangingPunct="1">
              <a:spcAft>
                <a:spcPts val="0"/>
              </a:spcAft>
              <a:defRPr/>
            </a:pPr>
            <a:r>
              <a:rPr lang="en-US" dirty="0">
                <a:solidFill>
                  <a:srgbClr val="FF0000"/>
                </a:solidFill>
                <a:ea typeface="ＭＳ Ｐゴシック" pitchFamily="34" charset="-128"/>
              </a:rPr>
              <a:t>One-Time Pad</a:t>
            </a:r>
            <a:endParaRPr lang="en-AU" dirty="0">
              <a:solidFill>
                <a:srgbClr val="FF0000"/>
              </a:solidFill>
              <a:ea typeface="ＭＳ Ｐゴシック" pitchFamily="34" charset="-128"/>
            </a:endParaRPr>
          </a:p>
        </p:txBody>
      </p:sp>
      <p:sp>
        <p:nvSpPr>
          <p:cNvPr id="78851" name="Rectangle 3">
            <a:extLst>
              <a:ext uri="{FF2B5EF4-FFF2-40B4-BE49-F238E27FC236}">
                <a16:creationId xmlns:a16="http://schemas.microsoft.com/office/drawing/2014/main" id="{B852228F-5AD5-4DDE-A1F0-7BE22803F964}"/>
              </a:ext>
            </a:extLst>
          </p:cNvPr>
          <p:cNvSpPr>
            <a:spLocks noGrp="1"/>
          </p:cNvSpPr>
          <p:nvPr>
            <p:ph idx="1"/>
          </p:nvPr>
        </p:nvSpPr>
        <p:spPr>
          <a:xfrm>
            <a:off x="609600" y="1916832"/>
            <a:ext cx="10972800" cy="4876800"/>
          </a:xfrm>
        </p:spPr>
        <p:txBody>
          <a:bodyPr/>
          <a:lstStyle/>
          <a:p>
            <a:pPr eaLnBrk="1" hangingPunct="1"/>
            <a:r>
              <a:rPr lang="en-AU" altLang="it-IT" dirty="0">
                <a:ea typeface="MS PGothic" panose="020B0600070205080204" pitchFamily="34" charset="-128"/>
              </a:rPr>
              <a:t>if a truly random key as long as the message is used, the cipher will be secure </a:t>
            </a:r>
          </a:p>
          <a:p>
            <a:pPr eaLnBrk="1" hangingPunct="1"/>
            <a:r>
              <a:rPr lang="en-AU" altLang="it-IT" dirty="0">
                <a:ea typeface="MS PGothic" panose="020B0600070205080204" pitchFamily="34" charset="-128"/>
              </a:rPr>
              <a:t>called a One-Time pad</a:t>
            </a:r>
          </a:p>
          <a:p>
            <a:pPr eaLnBrk="1" hangingPunct="1"/>
            <a:r>
              <a:rPr lang="en-US" altLang="it-IT" dirty="0">
                <a:ea typeface="MS PGothic" panose="020B0600070205080204" pitchFamily="34" charset="-128"/>
              </a:rPr>
              <a:t>is unbreakable since ciphertext bears no statistical relationship to the plaintext</a:t>
            </a:r>
          </a:p>
          <a:p>
            <a:pPr eaLnBrk="1" hangingPunct="1"/>
            <a:r>
              <a:rPr lang="en-US" altLang="it-IT" dirty="0">
                <a:ea typeface="MS PGothic" panose="020B0600070205080204" pitchFamily="34" charset="-128"/>
              </a:rPr>
              <a:t>Cannot be </a:t>
            </a:r>
            <a:r>
              <a:rPr lang="en-US" altLang="it-IT" dirty="0" err="1">
                <a:ea typeface="MS PGothic" panose="020B0600070205080204" pitchFamily="34" charset="-128"/>
              </a:rPr>
              <a:t>bruteforced</a:t>
            </a:r>
            <a:r>
              <a:rPr lang="en-US" altLang="it-IT" dirty="0">
                <a:ea typeface="MS PGothic" panose="020B0600070205080204" pitchFamily="34" charset="-128"/>
              </a:rPr>
              <a:t>, as one can’t implement </a:t>
            </a:r>
            <a:r>
              <a:rPr lang="en-US" altLang="it-IT" dirty="0">
                <a:latin typeface="Courier New" panose="02070309020205020404" pitchFamily="49" charset="0"/>
                <a:ea typeface="MS PGothic" panose="020B0600070205080204" pitchFamily="34" charset="-128"/>
                <a:cs typeface="Courier New" panose="02070309020205020404" pitchFamily="49" charset="0"/>
              </a:rPr>
              <a:t>cleartext()</a:t>
            </a:r>
            <a:r>
              <a:rPr lang="en-US" altLang="it-IT" dirty="0">
                <a:latin typeface="+mj-lt"/>
                <a:ea typeface="MS PGothic" panose="020B0600070205080204" pitchFamily="34" charset="-128"/>
                <a:cs typeface="Courier New" panose="02070309020205020404" pitchFamily="49" charset="0"/>
              </a:rPr>
              <a:t>,</a:t>
            </a:r>
            <a:endParaRPr lang="en-US" altLang="it-IT" dirty="0">
              <a:latin typeface="+mj-lt"/>
              <a:ea typeface="MS PGothic" panose="020B0600070205080204" pitchFamily="34" charset="-128"/>
            </a:endParaRPr>
          </a:p>
          <a:p>
            <a:pPr eaLnBrk="1" hangingPunct="1"/>
            <a:r>
              <a:rPr lang="en-US" altLang="it-IT" dirty="0">
                <a:ea typeface="MS PGothic" panose="020B0600070205080204" pitchFamily="34" charset="-128"/>
              </a:rPr>
              <a:t>since for </a:t>
            </a:r>
            <a:r>
              <a:rPr lang="en-US" altLang="it-IT" b="1" dirty="0">
                <a:ea typeface="MS PGothic" panose="020B0600070205080204" pitchFamily="34" charset="-128"/>
              </a:rPr>
              <a:t>any plaintext</a:t>
            </a:r>
            <a:r>
              <a:rPr lang="en-US" altLang="it-IT" dirty="0">
                <a:ea typeface="MS PGothic" panose="020B0600070205080204" pitchFamily="34" charset="-128"/>
              </a:rPr>
              <a:t> &amp; </a:t>
            </a:r>
            <a:r>
              <a:rPr lang="en-US" altLang="it-IT" b="1" dirty="0">
                <a:ea typeface="MS PGothic" panose="020B0600070205080204" pitchFamily="34" charset="-128"/>
              </a:rPr>
              <a:t>any ciphertext</a:t>
            </a:r>
            <a:r>
              <a:rPr lang="en-US" altLang="it-IT" dirty="0">
                <a:ea typeface="MS PGothic" panose="020B0600070205080204" pitchFamily="34" charset="-128"/>
              </a:rPr>
              <a:t> there exists a key mapping one to other</a:t>
            </a:r>
          </a:p>
          <a:p>
            <a:pPr eaLnBrk="1" hangingPunct="1"/>
            <a:r>
              <a:rPr lang="en-US" altLang="it-IT" dirty="0">
                <a:ea typeface="MS PGothic" panose="020B0600070205080204" pitchFamily="34" charset="-128"/>
              </a:rPr>
              <a:t>can only use the key </a:t>
            </a:r>
            <a:r>
              <a:rPr lang="en-US" altLang="it-IT" b="1" dirty="0">
                <a:ea typeface="MS PGothic" panose="020B0600070205080204" pitchFamily="34" charset="-128"/>
              </a:rPr>
              <a:t>once</a:t>
            </a:r>
            <a:r>
              <a:rPr lang="en-US" altLang="it-IT" dirty="0">
                <a:ea typeface="MS PGothic" panose="020B0600070205080204" pitchFamily="34" charset="-128"/>
              </a:rPr>
              <a:t> though</a:t>
            </a:r>
          </a:p>
          <a:p>
            <a:pPr eaLnBrk="1" hangingPunct="1"/>
            <a:r>
              <a:rPr lang="en-US" altLang="it-IT" dirty="0">
                <a:ea typeface="MS PGothic" panose="020B0600070205080204" pitchFamily="34" charset="-128"/>
              </a:rPr>
              <a:t>problems in generation &amp; safe distribution of key</a:t>
            </a:r>
          </a:p>
          <a:p>
            <a:pPr lvl="1" eaLnBrk="1" hangingPunct="1"/>
            <a:r>
              <a:rPr lang="en-US" altLang="it-IT" dirty="0">
                <a:ea typeface="MS PGothic" panose="020B0600070205080204" pitchFamily="34" charset="-128"/>
              </a:rPr>
              <a:t>Quantum key distribution, DH handshake can help</a:t>
            </a:r>
            <a:endParaRPr lang="en-AU" altLang="it-IT" dirty="0">
              <a:ea typeface="MS PGothic" panose="020B0600070205080204" pitchFamily="34"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4E4CC6-2742-455B-B24D-C760F3C1B6DD}"/>
              </a:ext>
            </a:extLst>
          </p:cNvPr>
          <p:cNvSpPr>
            <a:spLocks noGrp="1"/>
          </p:cNvSpPr>
          <p:nvPr>
            <p:ph type="title"/>
          </p:nvPr>
        </p:nvSpPr>
        <p:spPr/>
        <p:txBody>
          <a:bodyPr/>
          <a:lstStyle/>
          <a:p>
            <a:pPr eaLnBrk="1" fontAlgn="auto" hangingPunct="1">
              <a:spcAft>
                <a:spcPts val="0"/>
              </a:spcAft>
              <a:defRPr/>
            </a:pPr>
            <a:r>
              <a:rPr lang="it-IT" dirty="0">
                <a:ea typeface="ＭＳ Ｐゴシック" pitchFamily="-107" charset="-128"/>
              </a:rPr>
              <a:t>XOR and </a:t>
            </a:r>
            <a:r>
              <a:rPr lang="it-IT" dirty="0" err="1">
                <a:ea typeface="ＭＳ Ｐゴシック" pitchFamily="-107" charset="-128"/>
              </a:rPr>
              <a:t>cryptography</a:t>
            </a:r>
            <a:endParaRPr lang="it-IT" dirty="0">
              <a:ea typeface="ＭＳ Ｐゴシック" pitchFamily="-107" charset="-128"/>
            </a:endParaRPr>
          </a:p>
        </p:txBody>
      </p:sp>
      <p:sp>
        <p:nvSpPr>
          <p:cNvPr id="80899" name="Segnaposto contenuto 2">
            <a:extLst>
              <a:ext uri="{FF2B5EF4-FFF2-40B4-BE49-F238E27FC236}">
                <a16:creationId xmlns:a16="http://schemas.microsoft.com/office/drawing/2014/main" id="{859E78E0-868C-4B51-B3AF-B22003553797}"/>
              </a:ext>
            </a:extLst>
          </p:cNvPr>
          <p:cNvSpPr>
            <a:spLocks noGrp="1"/>
          </p:cNvSpPr>
          <p:nvPr>
            <p:ph idx="1"/>
          </p:nvPr>
        </p:nvSpPr>
        <p:spPr/>
        <p:txBody>
          <a:bodyPr/>
          <a:lstStyle/>
          <a:p>
            <a:pPr eaLnBrk="1" hangingPunct="1"/>
            <a:r>
              <a:rPr lang="it-IT" altLang="it-IT">
                <a:ea typeface="MS PGothic" panose="020B0600070205080204" pitchFamily="34" charset="-128"/>
              </a:rPr>
              <a:t>Easy and reversible transformation</a:t>
            </a:r>
          </a:p>
          <a:p>
            <a:pPr eaLnBrk="1" hangingPunct="1"/>
            <a:endParaRPr lang="it-IT" altLang="it-IT">
              <a:ea typeface="MS PGothic" panose="020B0600070205080204" pitchFamily="34" charset="-128"/>
            </a:endParaRPr>
          </a:p>
          <a:p>
            <a:pPr eaLnBrk="1" hangingPunct="1"/>
            <a:endParaRPr lang="it-IT" altLang="it-IT">
              <a:ea typeface="MS PGothic" panose="020B0600070205080204" pitchFamily="34" charset="-128"/>
            </a:endParaRPr>
          </a:p>
          <a:p>
            <a:pPr eaLnBrk="1" hangingPunct="1"/>
            <a:endParaRPr lang="it-IT" altLang="it-IT">
              <a:ea typeface="MS PGothic" panose="020B0600070205080204" pitchFamily="34" charset="-128"/>
            </a:endParaRPr>
          </a:p>
          <a:p>
            <a:pPr algn="ctr" eaLnBrk="1" hangingPunct="1"/>
            <a:r>
              <a:rPr lang="it-IT" altLang="it-IT" sz="3200">
                <a:ea typeface="MS PGothic" panose="020B0600070205080204" pitchFamily="34" charset="-128"/>
              </a:rPr>
              <a:t>A XOR k = A’   </a:t>
            </a:r>
            <a:r>
              <a:rPr lang="it-IT" altLang="it-IT" sz="3200">
                <a:ea typeface="MS PGothic" panose="020B0600070205080204" pitchFamily="34" charset="-128"/>
                <a:sym typeface="Wingdings" panose="05000000000000000000" pitchFamily="2" charset="2"/>
              </a:rPr>
              <a:t>   A’ XOR k = A</a:t>
            </a:r>
            <a:r>
              <a:rPr lang="it-IT" altLang="it-IT" sz="3200">
                <a:ea typeface="MS PGothic" panose="020B0600070205080204" pitchFamily="34" charset="-128"/>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A51101DB-9B1C-430F-AA20-A398AD2A6FFD}"/>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Transposition Ciphers</a:t>
            </a:r>
          </a:p>
        </p:txBody>
      </p:sp>
      <p:sp>
        <p:nvSpPr>
          <p:cNvPr id="82947" name="Rectangle 3">
            <a:extLst>
              <a:ext uri="{FF2B5EF4-FFF2-40B4-BE49-F238E27FC236}">
                <a16:creationId xmlns:a16="http://schemas.microsoft.com/office/drawing/2014/main" id="{7D5453DE-5C64-4FD4-B1D4-60C8BCA71064}"/>
              </a:ext>
            </a:extLst>
          </p:cNvPr>
          <p:cNvSpPr>
            <a:spLocks noGrp="1"/>
          </p:cNvSpPr>
          <p:nvPr>
            <p:ph idx="1"/>
          </p:nvPr>
        </p:nvSpPr>
        <p:spPr/>
        <p:txBody>
          <a:bodyPr/>
          <a:lstStyle/>
          <a:p>
            <a:pPr eaLnBrk="1" hangingPunct="1">
              <a:buFont typeface="Wingdings" panose="05000000000000000000" pitchFamily="2" charset="2"/>
              <a:buChar char="Ø"/>
            </a:pPr>
            <a:r>
              <a:rPr lang="en-AU" altLang="it-IT">
                <a:ea typeface="MS PGothic" panose="020B0600070205080204" pitchFamily="34" charset="-128"/>
              </a:rPr>
              <a:t>now consider classical </a:t>
            </a:r>
            <a:r>
              <a:rPr lang="en-AU" altLang="it-IT" b="1">
                <a:ea typeface="MS PGothic" panose="020B0600070205080204" pitchFamily="34" charset="-128"/>
              </a:rPr>
              <a:t>transposition</a:t>
            </a:r>
            <a:r>
              <a:rPr lang="en-AU" altLang="it-IT">
                <a:ea typeface="MS PGothic" panose="020B0600070205080204" pitchFamily="34" charset="-128"/>
              </a:rPr>
              <a:t> or </a:t>
            </a:r>
            <a:r>
              <a:rPr lang="en-AU" altLang="it-IT" b="1">
                <a:ea typeface="MS PGothic" panose="020B0600070205080204" pitchFamily="34" charset="-128"/>
              </a:rPr>
              <a:t>permutation</a:t>
            </a:r>
            <a:r>
              <a:rPr lang="en-AU" altLang="it-IT">
                <a:ea typeface="MS PGothic" panose="020B0600070205080204" pitchFamily="34" charset="-128"/>
              </a:rPr>
              <a:t> ciphers </a:t>
            </a:r>
          </a:p>
          <a:p>
            <a:pPr eaLnBrk="1" hangingPunct="1">
              <a:buFont typeface="Wingdings" panose="05000000000000000000" pitchFamily="2" charset="2"/>
              <a:buChar char="Ø"/>
            </a:pPr>
            <a:r>
              <a:rPr lang="en-AU" altLang="it-IT">
                <a:ea typeface="MS PGothic" panose="020B0600070205080204" pitchFamily="34" charset="-128"/>
              </a:rPr>
              <a:t>these hide the message by rearranging the letter order </a:t>
            </a:r>
          </a:p>
          <a:p>
            <a:pPr eaLnBrk="1" hangingPunct="1">
              <a:buFont typeface="Wingdings" panose="05000000000000000000" pitchFamily="2" charset="2"/>
              <a:buChar char="Ø"/>
            </a:pPr>
            <a:r>
              <a:rPr lang="en-AU" altLang="it-IT">
                <a:ea typeface="MS PGothic" panose="020B0600070205080204" pitchFamily="34" charset="-128"/>
              </a:rPr>
              <a:t>without altering the actual letters used</a:t>
            </a:r>
          </a:p>
          <a:p>
            <a:pPr eaLnBrk="1" hangingPunct="1">
              <a:buFont typeface="Wingdings" panose="05000000000000000000" pitchFamily="2" charset="2"/>
              <a:buChar char="Ø"/>
            </a:pPr>
            <a:r>
              <a:rPr lang="en-AU" altLang="it-IT">
                <a:ea typeface="MS PGothic" panose="020B0600070205080204" pitchFamily="34" charset="-128"/>
              </a:rPr>
              <a:t>can recognise these since have the same frequency distribution as the original text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6C1E637F-2DAD-4797-A6D7-607F36EFFA19}"/>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Symmetric Encryption</a:t>
            </a:r>
            <a:endParaRPr lang="en-AU">
              <a:ea typeface="ＭＳ Ｐゴシック" pitchFamily="34" charset="-128"/>
            </a:endParaRPr>
          </a:p>
        </p:txBody>
      </p:sp>
      <p:sp>
        <p:nvSpPr>
          <p:cNvPr id="12291" name="Rectangle 3">
            <a:extLst>
              <a:ext uri="{FF2B5EF4-FFF2-40B4-BE49-F238E27FC236}">
                <a16:creationId xmlns:a16="http://schemas.microsoft.com/office/drawing/2014/main" id="{E44AF1C1-700D-4C1B-858E-F2FF248D714D}"/>
              </a:ext>
            </a:extLst>
          </p:cNvPr>
          <p:cNvSpPr>
            <a:spLocks noGrp="1"/>
          </p:cNvSpPr>
          <p:nvPr>
            <p:ph idx="1"/>
          </p:nvPr>
        </p:nvSpPr>
        <p:spPr/>
        <p:txBody>
          <a:bodyPr/>
          <a:lstStyle/>
          <a:p>
            <a:pPr eaLnBrk="1" hangingPunct="1"/>
            <a:r>
              <a:rPr lang="en-US" altLang="it-IT" dirty="0">
                <a:ea typeface="MS PGothic" panose="020B0600070205080204" pitchFamily="34" charset="-128"/>
              </a:rPr>
              <a:t>or conventional / </a:t>
            </a:r>
            <a:r>
              <a:rPr lang="en-AU" altLang="it-IT" dirty="0">
                <a:ea typeface="MS PGothic" panose="020B0600070205080204" pitchFamily="34" charset="-128"/>
              </a:rPr>
              <a:t>private-key</a:t>
            </a:r>
            <a:r>
              <a:rPr lang="en-US" altLang="it-IT" dirty="0">
                <a:ea typeface="MS PGothic" panose="020B0600070205080204" pitchFamily="34" charset="-128"/>
              </a:rPr>
              <a:t>  / single-key</a:t>
            </a:r>
          </a:p>
          <a:p>
            <a:pPr eaLnBrk="1" hangingPunct="1"/>
            <a:r>
              <a:rPr lang="en-AU" altLang="it-IT" dirty="0">
                <a:ea typeface="MS PGothic" panose="020B0600070205080204" pitchFamily="34" charset="-128"/>
              </a:rPr>
              <a:t>sender and recipient share a common key</a:t>
            </a:r>
          </a:p>
          <a:p>
            <a:pPr eaLnBrk="1" hangingPunct="1"/>
            <a:r>
              <a:rPr lang="en-AU" altLang="it-IT" dirty="0">
                <a:ea typeface="MS PGothic" panose="020B0600070205080204" pitchFamily="34" charset="-128"/>
              </a:rPr>
              <a:t>all classical encryption algorithms are private-key</a:t>
            </a:r>
          </a:p>
          <a:p>
            <a:pPr eaLnBrk="1" hangingPunct="1"/>
            <a:r>
              <a:rPr lang="en-US" altLang="it-IT" dirty="0">
                <a:ea typeface="MS PGothic" panose="020B0600070205080204" pitchFamily="34" charset="-128"/>
              </a:rPr>
              <a:t>was only type prior to invention of public-key in 1970’s</a:t>
            </a:r>
          </a:p>
          <a:p>
            <a:pPr eaLnBrk="1" hangingPunct="1"/>
            <a:r>
              <a:rPr lang="en-US" altLang="it-IT" dirty="0">
                <a:ea typeface="MS PGothic" panose="020B0600070205080204" pitchFamily="34" charset="-128"/>
              </a:rPr>
              <a:t>and by far most widely used</a:t>
            </a:r>
          </a:p>
          <a:p>
            <a:pPr eaLnBrk="1" hangingPunct="1"/>
            <a:endParaRPr lang="en-US" altLang="it-IT" dirty="0">
              <a:ea typeface="MS PGothic" panose="020B0600070205080204" pitchFamily="34" charset="-128"/>
            </a:endParaRPr>
          </a:p>
          <a:p>
            <a:pPr eaLnBrk="1" hangingPunct="1"/>
            <a:r>
              <a:rPr lang="en-US" altLang="it-IT" dirty="0">
                <a:ea typeface="MS PGothic" panose="020B0600070205080204" pitchFamily="34" charset="-128"/>
              </a:rPr>
              <a:t>Classic encryption data type: text (strings of characters)</a:t>
            </a:r>
          </a:p>
          <a:p>
            <a:pPr eaLnBrk="1" hangingPunct="1"/>
            <a:r>
              <a:rPr lang="en-US" altLang="it-IT" dirty="0">
                <a:ea typeface="MS PGothic" panose="020B0600070205080204" pitchFamily="34" charset="-128"/>
              </a:rPr>
              <a:t>Modern encryption data type: strings of bits (often divided in </a:t>
            </a:r>
            <a:r>
              <a:rPr lang="en-US" altLang="it-IT" b="1" i="1" dirty="0">
                <a:ea typeface="MS PGothic" panose="020B0600070205080204" pitchFamily="34" charset="-128"/>
              </a:rPr>
              <a:t>blocks</a:t>
            </a:r>
            <a:r>
              <a:rPr lang="en-US" altLang="it-IT" dirty="0">
                <a:ea typeface="MS PGothic" panose="020B0600070205080204" pitchFamily="34" charset="-128"/>
              </a:rPr>
              <a:t>) </a:t>
            </a:r>
            <a:endParaRPr lang="en-AU" altLang="it-IT" dirty="0">
              <a:ea typeface="MS PGothic" panose="020B0600070205080204"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6AF069A6-5265-4470-BF18-CA8D865B494A}"/>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Rail Fence cipher</a:t>
            </a:r>
          </a:p>
        </p:txBody>
      </p:sp>
      <p:sp>
        <p:nvSpPr>
          <p:cNvPr id="84995" name="Rectangle 3">
            <a:extLst>
              <a:ext uri="{FF2B5EF4-FFF2-40B4-BE49-F238E27FC236}">
                <a16:creationId xmlns:a16="http://schemas.microsoft.com/office/drawing/2014/main" id="{55EB5836-7C6E-4E5F-A37C-74C454E0717D}"/>
              </a:ext>
            </a:extLst>
          </p:cNvPr>
          <p:cNvSpPr>
            <a:spLocks noGrp="1"/>
          </p:cNvSpPr>
          <p:nvPr>
            <p:ph idx="1"/>
          </p:nvPr>
        </p:nvSpPr>
        <p:spPr/>
        <p:txBody>
          <a:bodyPr/>
          <a:lstStyle/>
          <a:p>
            <a:pPr eaLnBrk="1" hangingPunct="1">
              <a:lnSpc>
                <a:spcPct val="90000"/>
              </a:lnSpc>
            </a:pPr>
            <a:r>
              <a:rPr lang="en-AU" altLang="it-IT" sz="2800">
                <a:ea typeface="MS PGothic" panose="020B0600070205080204" pitchFamily="34" charset="-128"/>
              </a:rPr>
              <a:t>write message letters out diagonally over a number of rows </a:t>
            </a:r>
          </a:p>
          <a:p>
            <a:pPr eaLnBrk="1" hangingPunct="1">
              <a:lnSpc>
                <a:spcPct val="90000"/>
              </a:lnSpc>
            </a:pPr>
            <a:r>
              <a:rPr lang="en-AU" altLang="it-IT" sz="2800">
                <a:ea typeface="MS PGothic" panose="020B0600070205080204" pitchFamily="34" charset="-128"/>
              </a:rPr>
              <a:t>then read off cipher row by row</a:t>
            </a:r>
          </a:p>
          <a:p>
            <a:pPr eaLnBrk="1" hangingPunct="1">
              <a:lnSpc>
                <a:spcPct val="90000"/>
              </a:lnSpc>
            </a:pPr>
            <a:r>
              <a:rPr lang="en-US" altLang="it-IT" sz="2800">
                <a:ea typeface="MS PGothic" panose="020B0600070205080204" pitchFamily="34" charset="-128"/>
              </a:rPr>
              <a:t>eg. write message out as:</a:t>
            </a:r>
            <a:endParaRPr lang="en-AU" altLang="it-IT" sz="2800">
              <a:ea typeface="MS PGothic" panose="020B0600070205080204" pitchFamily="34" charset="-128"/>
            </a:endParaRPr>
          </a:p>
          <a:p>
            <a:pPr lvl="1" eaLnBrk="1" hangingPunct="1">
              <a:lnSpc>
                <a:spcPct val="90000"/>
              </a:lnSpc>
              <a:buFont typeface="Wingdings" panose="05000000000000000000" pitchFamily="2" charset="2"/>
              <a:buNone/>
            </a:pPr>
            <a:r>
              <a:rPr lang="en-AU" altLang="it-IT">
                <a:latin typeface="Courier New" panose="02070309020205020404" pitchFamily="49" charset="0"/>
                <a:ea typeface="MS PGothic" panose="020B0600070205080204" pitchFamily="34" charset="-128"/>
              </a:rPr>
              <a:t>m e m a t r h t g p r y</a:t>
            </a:r>
          </a:p>
          <a:p>
            <a:pPr lvl="1" eaLnBrk="1" hangingPunct="1">
              <a:lnSpc>
                <a:spcPct val="90000"/>
              </a:lnSpc>
              <a:buFont typeface="Wingdings" panose="05000000000000000000" pitchFamily="2" charset="2"/>
              <a:buNone/>
            </a:pPr>
            <a:r>
              <a:rPr lang="en-AU" altLang="it-IT">
                <a:latin typeface="Courier New" panose="02070309020205020404" pitchFamily="49" charset="0"/>
                <a:ea typeface="MS PGothic" panose="020B0600070205080204" pitchFamily="34" charset="-128"/>
              </a:rPr>
              <a:t> e t e f e t e o a a t</a:t>
            </a:r>
          </a:p>
          <a:p>
            <a:pPr eaLnBrk="1" hangingPunct="1">
              <a:lnSpc>
                <a:spcPct val="90000"/>
              </a:lnSpc>
            </a:pPr>
            <a:r>
              <a:rPr lang="en-US" altLang="it-IT" sz="2800">
                <a:ea typeface="MS PGothic" panose="020B0600070205080204" pitchFamily="34" charset="-128"/>
              </a:rPr>
              <a:t>giving ciphertext</a:t>
            </a:r>
          </a:p>
          <a:p>
            <a:pPr lvl="1" eaLnBrk="1" hangingPunct="1">
              <a:lnSpc>
                <a:spcPct val="90000"/>
              </a:lnSpc>
              <a:buFont typeface="Wingdings" panose="05000000000000000000" pitchFamily="2" charset="2"/>
              <a:buNone/>
            </a:pPr>
            <a:r>
              <a:rPr lang="en-AU" altLang="it-IT">
                <a:latin typeface="Courier New" panose="02070309020205020404" pitchFamily="49" charset="0"/>
                <a:ea typeface="MS PGothic" panose="020B0600070205080204" pitchFamily="34" charset="-128"/>
              </a:rPr>
              <a:t>MEMATRHTGPRYETEFETEOAAT</a:t>
            </a:r>
          </a:p>
          <a:p>
            <a:pPr lvl="1" eaLnBrk="1" hangingPunct="1">
              <a:lnSpc>
                <a:spcPct val="90000"/>
              </a:lnSpc>
              <a:buFont typeface="Wingdings" panose="05000000000000000000" pitchFamily="2" charset="2"/>
              <a:buNone/>
            </a:pPr>
            <a:endParaRPr lang="en-AU" altLang="it-IT" sz="2400">
              <a:ea typeface="MS PGothic" panose="020B0600070205080204" pitchFamily="34" charset="-128"/>
            </a:endParaRPr>
          </a:p>
          <a:p>
            <a:pPr lvl="1" eaLnBrk="1" hangingPunct="1">
              <a:lnSpc>
                <a:spcPct val="90000"/>
              </a:lnSpc>
            </a:pPr>
            <a:endParaRPr lang="en-AU" altLang="it-IT" sz="2400">
              <a:ea typeface="MS PGothic" panose="020B0600070205080204" pitchFamily="34" charset="-128"/>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9413DF99-A526-4F32-A2B8-ACD879A428F6}"/>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Row Transposition Ciphers</a:t>
            </a:r>
          </a:p>
        </p:txBody>
      </p:sp>
      <p:sp>
        <p:nvSpPr>
          <p:cNvPr id="87043" name="Rectangle 3">
            <a:extLst>
              <a:ext uri="{FF2B5EF4-FFF2-40B4-BE49-F238E27FC236}">
                <a16:creationId xmlns:a16="http://schemas.microsoft.com/office/drawing/2014/main" id="{82056418-D2FF-45E4-9124-EC3EE412896D}"/>
              </a:ext>
            </a:extLst>
          </p:cNvPr>
          <p:cNvSpPr>
            <a:spLocks noGrp="1"/>
          </p:cNvSpPr>
          <p:nvPr>
            <p:ph idx="1"/>
          </p:nvPr>
        </p:nvSpPr>
        <p:spPr/>
        <p:txBody>
          <a:bodyPr/>
          <a:lstStyle/>
          <a:p>
            <a:pPr eaLnBrk="1" hangingPunct="1">
              <a:lnSpc>
                <a:spcPct val="80000"/>
              </a:lnSpc>
              <a:buFont typeface="Wingdings" panose="05000000000000000000" pitchFamily="2" charset="2"/>
              <a:buChar char="Ø"/>
            </a:pPr>
            <a:r>
              <a:rPr lang="en-US" altLang="it-IT">
                <a:ea typeface="MS PGothic" panose="020B0600070205080204" pitchFamily="34" charset="-128"/>
              </a:rPr>
              <a:t>is a more complex transposition</a:t>
            </a:r>
            <a:endParaRPr lang="en-AU" altLang="it-IT">
              <a:ea typeface="MS PGothic" panose="020B0600070205080204" pitchFamily="34" charset="-128"/>
            </a:endParaRPr>
          </a:p>
          <a:p>
            <a:pPr eaLnBrk="1" hangingPunct="1">
              <a:lnSpc>
                <a:spcPct val="80000"/>
              </a:lnSpc>
              <a:buFont typeface="Wingdings" panose="05000000000000000000" pitchFamily="2" charset="2"/>
              <a:buChar char="Ø"/>
            </a:pPr>
            <a:r>
              <a:rPr lang="en-AU" altLang="it-IT">
                <a:ea typeface="MS PGothic" panose="020B0600070205080204" pitchFamily="34" charset="-128"/>
              </a:rPr>
              <a:t>write letters of message out in rows over a specified number of columns</a:t>
            </a:r>
          </a:p>
          <a:p>
            <a:pPr eaLnBrk="1" hangingPunct="1">
              <a:lnSpc>
                <a:spcPct val="80000"/>
              </a:lnSpc>
              <a:buFont typeface="Wingdings" panose="05000000000000000000" pitchFamily="2" charset="2"/>
              <a:buChar char="Ø"/>
            </a:pPr>
            <a:r>
              <a:rPr lang="en-AU" altLang="it-IT">
                <a:ea typeface="MS PGothic" panose="020B0600070205080204" pitchFamily="34" charset="-128"/>
              </a:rPr>
              <a:t>then reorder the columns according to some key before reading off the rows</a:t>
            </a:r>
            <a:endParaRPr lang="en-AU" altLang="it-IT" sz="3600">
              <a:latin typeface="Courier New" panose="02070309020205020404" pitchFamily="49" charset="0"/>
              <a:ea typeface="MS PGothic" panose="020B0600070205080204" pitchFamily="34" charset="-128"/>
            </a:endParaRPr>
          </a:p>
          <a:p>
            <a:pPr lvl="1" eaLnBrk="1" hangingPunct="1">
              <a:lnSpc>
                <a:spcPct val="80000"/>
              </a:lnSpc>
              <a:buFont typeface="Wingdings" panose="05000000000000000000" pitchFamily="2" charset="2"/>
              <a:buNone/>
            </a:pPr>
            <a:r>
              <a:rPr lang="en-AU" altLang="it-IT">
                <a:latin typeface="Courier" pitchFamily="-107" charset="0"/>
                <a:ea typeface="MS PGothic" panose="020B0600070205080204" pitchFamily="34" charset="-128"/>
              </a:rPr>
              <a:t>Key: </a:t>
            </a:r>
            <a:r>
              <a:rPr lang="en-US" altLang="it-IT">
                <a:ea typeface="MS PGothic" panose="020B0600070205080204" pitchFamily="34" charset="-128"/>
              </a:rPr>
              <a:t>4312567</a:t>
            </a:r>
            <a:endParaRPr lang="en-AU" altLang="it-IT">
              <a:latin typeface="Courier" pitchFamily="-107" charset="0"/>
              <a:ea typeface="MS PGothic" panose="020B0600070205080204" pitchFamily="34" charset="-128"/>
            </a:endParaRPr>
          </a:p>
          <a:p>
            <a:pPr lvl="1" eaLnBrk="1" hangingPunct="1">
              <a:lnSpc>
                <a:spcPct val="80000"/>
              </a:lnSpc>
              <a:buFont typeface="Wingdings" panose="05000000000000000000" pitchFamily="2" charset="2"/>
              <a:buNone/>
            </a:pPr>
            <a:r>
              <a:rPr lang="en-AU" altLang="it-IT">
                <a:latin typeface="Courier" pitchFamily="-107" charset="0"/>
                <a:ea typeface="MS PGothic" panose="020B0600070205080204" pitchFamily="34" charset="-128"/>
              </a:rPr>
              <a:t>Column Out 3 4 2 1 5 6 7</a:t>
            </a:r>
          </a:p>
          <a:p>
            <a:pPr lvl="1" eaLnBrk="1" hangingPunct="1">
              <a:lnSpc>
                <a:spcPct val="80000"/>
              </a:lnSpc>
              <a:buFont typeface="Wingdings" panose="05000000000000000000" pitchFamily="2" charset="2"/>
              <a:buNone/>
            </a:pPr>
            <a:r>
              <a:rPr lang="en-AU" altLang="it-IT">
                <a:latin typeface="Courier" pitchFamily="-107" charset="0"/>
                <a:ea typeface="MS PGothic" panose="020B0600070205080204" pitchFamily="34" charset="-128"/>
              </a:rPr>
              <a:t>Plaintext: a t t a c k p</a:t>
            </a:r>
          </a:p>
          <a:p>
            <a:pPr lvl="1" eaLnBrk="1" hangingPunct="1">
              <a:lnSpc>
                <a:spcPct val="80000"/>
              </a:lnSpc>
              <a:buFont typeface="Wingdings" panose="05000000000000000000" pitchFamily="2" charset="2"/>
              <a:buNone/>
            </a:pPr>
            <a:r>
              <a:rPr lang="en-AU" altLang="it-IT">
                <a:latin typeface="Courier" pitchFamily="-107" charset="0"/>
                <a:ea typeface="MS PGothic" panose="020B0600070205080204" pitchFamily="34" charset="-128"/>
              </a:rPr>
              <a:t>           o s t p o n e</a:t>
            </a:r>
          </a:p>
          <a:p>
            <a:pPr lvl="1" eaLnBrk="1" hangingPunct="1">
              <a:lnSpc>
                <a:spcPct val="80000"/>
              </a:lnSpc>
              <a:buFont typeface="Wingdings" panose="05000000000000000000" pitchFamily="2" charset="2"/>
              <a:buNone/>
            </a:pPr>
            <a:r>
              <a:rPr lang="en-AU" altLang="it-IT">
                <a:latin typeface="Courier" pitchFamily="-107" charset="0"/>
                <a:ea typeface="MS PGothic" panose="020B0600070205080204" pitchFamily="34" charset="-128"/>
              </a:rPr>
              <a:t>           d u n t i l t</a:t>
            </a:r>
          </a:p>
          <a:p>
            <a:pPr lvl="1" eaLnBrk="1" hangingPunct="1">
              <a:lnSpc>
                <a:spcPct val="80000"/>
              </a:lnSpc>
              <a:buFont typeface="Wingdings" panose="05000000000000000000" pitchFamily="2" charset="2"/>
              <a:buNone/>
            </a:pPr>
            <a:r>
              <a:rPr lang="en-AU" altLang="it-IT">
                <a:latin typeface="Courier" pitchFamily="-107" charset="0"/>
                <a:ea typeface="MS PGothic" panose="020B0600070205080204" pitchFamily="34" charset="-128"/>
              </a:rPr>
              <a:t>           w o a m x y z</a:t>
            </a:r>
          </a:p>
          <a:p>
            <a:pPr lvl="1" eaLnBrk="1" hangingPunct="1">
              <a:lnSpc>
                <a:spcPct val="80000"/>
              </a:lnSpc>
              <a:buFont typeface="Wingdings" panose="05000000000000000000" pitchFamily="2" charset="2"/>
              <a:buNone/>
            </a:pPr>
            <a:r>
              <a:rPr lang="en-AU" altLang="it-IT">
                <a:latin typeface="Courier" pitchFamily="-107" charset="0"/>
                <a:ea typeface="MS PGothic" panose="020B0600070205080204" pitchFamily="34" charset="-128"/>
              </a:rPr>
              <a:t>Ciphertext: TTNAAPTMTSUOAODWCOIXKNLYPETZ</a:t>
            </a:r>
          </a:p>
          <a:p>
            <a:pPr lvl="1" eaLnBrk="1" hangingPunct="1">
              <a:lnSpc>
                <a:spcPct val="80000"/>
              </a:lnSpc>
              <a:buFont typeface="Wingdings" panose="05000000000000000000" pitchFamily="2" charset="2"/>
              <a:buNone/>
            </a:pPr>
            <a:r>
              <a:rPr lang="en-AU" altLang="it-IT" sz="2400">
                <a:ea typeface="MS PGothic" panose="020B0600070205080204" pitchFamily="34" charset="-128"/>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92E04873-693E-4C23-B6EF-EA6ADA96AF67}"/>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Product Ciphers</a:t>
            </a:r>
            <a:endParaRPr lang="en-AU">
              <a:ea typeface="ＭＳ Ｐゴシック" pitchFamily="34" charset="-128"/>
            </a:endParaRPr>
          </a:p>
        </p:txBody>
      </p:sp>
      <p:sp>
        <p:nvSpPr>
          <p:cNvPr id="89091" name="Rectangle 3">
            <a:extLst>
              <a:ext uri="{FF2B5EF4-FFF2-40B4-BE49-F238E27FC236}">
                <a16:creationId xmlns:a16="http://schemas.microsoft.com/office/drawing/2014/main" id="{77FFF152-D786-40F7-A74C-E3C48D2B3831}"/>
              </a:ext>
            </a:extLst>
          </p:cNvPr>
          <p:cNvSpPr>
            <a:spLocks noGrp="1"/>
          </p:cNvSpPr>
          <p:nvPr>
            <p:ph idx="1"/>
          </p:nvPr>
        </p:nvSpPr>
        <p:spPr/>
        <p:txBody>
          <a:bodyPr/>
          <a:lstStyle/>
          <a:p>
            <a:pPr eaLnBrk="1" hangingPunct="1">
              <a:lnSpc>
                <a:spcPct val="90000"/>
              </a:lnSpc>
            </a:pPr>
            <a:r>
              <a:rPr lang="en-AU" altLang="it-IT" sz="2800">
                <a:ea typeface="MS PGothic" panose="020B0600070205080204" pitchFamily="34" charset="-128"/>
              </a:rPr>
              <a:t>ciphers using substitutions or transpositions are not secure because of language characteristics</a:t>
            </a:r>
          </a:p>
          <a:p>
            <a:pPr eaLnBrk="1" hangingPunct="1">
              <a:lnSpc>
                <a:spcPct val="90000"/>
              </a:lnSpc>
            </a:pPr>
            <a:r>
              <a:rPr lang="en-AU" altLang="it-IT" sz="2800">
                <a:ea typeface="MS PGothic" panose="020B0600070205080204" pitchFamily="34" charset="-128"/>
              </a:rPr>
              <a:t>hence consider using several ciphers in succession to make harder, but: </a:t>
            </a:r>
          </a:p>
          <a:p>
            <a:pPr lvl="1" eaLnBrk="1" hangingPunct="1">
              <a:lnSpc>
                <a:spcPct val="90000"/>
              </a:lnSpc>
            </a:pPr>
            <a:r>
              <a:rPr lang="en-AU" altLang="it-IT" sz="2400">
                <a:ea typeface="MS PGothic" panose="020B0600070205080204" pitchFamily="34" charset="-128"/>
              </a:rPr>
              <a:t>two substitutions make a more complex substitution </a:t>
            </a:r>
          </a:p>
          <a:p>
            <a:pPr lvl="1" eaLnBrk="1" hangingPunct="1">
              <a:lnSpc>
                <a:spcPct val="90000"/>
              </a:lnSpc>
            </a:pPr>
            <a:r>
              <a:rPr lang="en-AU" altLang="it-IT" sz="2400">
                <a:ea typeface="MS PGothic" panose="020B0600070205080204" pitchFamily="34" charset="-128"/>
              </a:rPr>
              <a:t>two transpositions make more complex transposition </a:t>
            </a:r>
          </a:p>
          <a:p>
            <a:pPr lvl="1" eaLnBrk="1" hangingPunct="1">
              <a:lnSpc>
                <a:spcPct val="90000"/>
              </a:lnSpc>
            </a:pPr>
            <a:r>
              <a:rPr lang="en-AU" altLang="it-IT" sz="2400">
                <a:ea typeface="MS PGothic" panose="020B0600070205080204" pitchFamily="34" charset="-128"/>
              </a:rPr>
              <a:t>but a substitution followed by a transposition makes a new much harder cipher </a:t>
            </a:r>
          </a:p>
          <a:p>
            <a:pPr eaLnBrk="1" hangingPunct="1">
              <a:lnSpc>
                <a:spcPct val="90000"/>
              </a:lnSpc>
            </a:pPr>
            <a:r>
              <a:rPr lang="en-US" altLang="it-IT" sz="2800">
                <a:ea typeface="MS PGothic" panose="020B0600070205080204" pitchFamily="34" charset="-128"/>
              </a:rPr>
              <a:t>this is bridge from classical to modern ciphers</a:t>
            </a:r>
            <a:endParaRPr lang="en-AU" altLang="it-IT" sz="2800">
              <a:ea typeface="MS PGothic" panose="020B0600070205080204" pitchFamily="34" charset="-128"/>
            </a:endParaRPr>
          </a:p>
          <a:p>
            <a:pPr eaLnBrk="1" hangingPunct="1">
              <a:lnSpc>
                <a:spcPct val="90000"/>
              </a:lnSpc>
            </a:pPr>
            <a:endParaRPr lang="en-AU" altLang="it-IT" sz="2800">
              <a:ea typeface="MS PGothic" panose="020B0600070205080204" pitchFamily="34" charset="-12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FB56318-9220-403C-AB3C-6A48715AD78E}"/>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Rotor Machines</a:t>
            </a:r>
            <a:endParaRPr lang="en-AU">
              <a:ea typeface="ＭＳ Ｐゴシック" pitchFamily="34" charset="-128"/>
            </a:endParaRPr>
          </a:p>
        </p:txBody>
      </p:sp>
      <p:sp>
        <p:nvSpPr>
          <p:cNvPr id="91139" name="Rectangle 3">
            <a:extLst>
              <a:ext uri="{FF2B5EF4-FFF2-40B4-BE49-F238E27FC236}">
                <a16:creationId xmlns:a16="http://schemas.microsoft.com/office/drawing/2014/main" id="{517E84CE-1FF7-445C-B32A-89D746CF1624}"/>
              </a:ext>
            </a:extLst>
          </p:cNvPr>
          <p:cNvSpPr>
            <a:spLocks noGrp="1"/>
          </p:cNvSpPr>
          <p:nvPr>
            <p:ph idx="1"/>
          </p:nvPr>
        </p:nvSpPr>
        <p:spPr/>
        <p:txBody>
          <a:bodyPr/>
          <a:lstStyle/>
          <a:p>
            <a:pPr eaLnBrk="1" hangingPunct="1">
              <a:lnSpc>
                <a:spcPct val="90000"/>
              </a:lnSpc>
            </a:pPr>
            <a:r>
              <a:rPr lang="en-US" altLang="it-IT" sz="2800">
                <a:ea typeface="MS PGothic" panose="020B0600070205080204" pitchFamily="34" charset="-128"/>
              </a:rPr>
              <a:t>before modern ciphers, rotor machines were most common complex ciphers in use</a:t>
            </a:r>
          </a:p>
          <a:p>
            <a:pPr eaLnBrk="1" hangingPunct="1">
              <a:lnSpc>
                <a:spcPct val="90000"/>
              </a:lnSpc>
            </a:pPr>
            <a:r>
              <a:rPr lang="en-US" altLang="it-IT" sz="2800">
                <a:ea typeface="MS PGothic" panose="020B0600070205080204" pitchFamily="34" charset="-128"/>
              </a:rPr>
              <a:t>widely used in WW2</a:t>
            </a:r>
          </a:p>
          <a:p>
            <a:pPr lvl="1" eaLnBrk="1" hangingPunct="1">
              <a:lnSpc>
                <a:spcPct val="90000"/>
              </a:lnSpc>
            </a:pPr>
            <a:r>
              <a:rPr lang="en-US" altLang="it-IT" sz="2400">
                <a:ea typeface="MS PGothic" panose="020B0600070205080204" pitchFamily="34" charset="-128"/>
              </a:rPr>
              <a:t>German Enigma, Allied Hagelin, Japanese Purple</a:t>
            </a:r>
          </a:p>
          <a:p>
            <a:pPr eaLnBrk="1" hangingPunct="1">
              <a:lnSpc>
                <a:spcPct val="90000"/>
              </a:lnSpc>
            </a:pPr>
            <a:r>
              <a:rPr lang="en-US" altLang="it-IT" sz="2800">
                <a:ea typeface="MS PGothic" panose="020B0600070205080204" pitchFamily="34" charset="-128"/>
              </a:rPr>
              <a:t>implemented a very complex, varying substitution cipher</a:t>
            </a:r>
          </a:p>
          <a:p>
            <a:pPr eaLnBrk="1" hangingPunct="1">
              <a:lnSpc>
                <a:spcPct val="90000"/>
              </a:lnSpc>
            </a:pPr>
            <a:r>
              <a:rPr lang="en-US" altLang="it-IT" sz="2800">
                <a:ea typeface="MS PGothic" panose="020B0600070205080204" pitchFamily="34" charset="-128"/>
              </a:rPr>
              <a:t>used a series of cylinders, each giving one substitution, which rotated and changed after each letter was encrypted</a:t>
            </a:r>
          </a:p>
          <a:p>
            <a:pPr eaLnBrk="1" hangingPunct="1">
              <a:lnSpc>
                <a:spcPct val="90000"/>
              </a:lnSpc>
            </a:pPr>
            <a:r>
              <a:rPr lang="en-US" altLang="it-IT" sz="2800">
                <a:ea typeface="MS PGothic" panose="020B0600070205080204" pitchFamily="34" charset="-128"/>
              </a:rPr>
              <a:t>with 3 cylinders have 26</a:t>
            </a:r>
            <a:r>
              <a:rPr lang="en-US" altLang="it-IT" sz="2800" baseline="30000">
                <a:ea typeface="MS PGothic" panose="020B0600070205080204" pitchFamily="34" charset="-128"/>
              </a:rPr>
              <a:t>3</a:t>
            </a:r>
            <a:r>
              <a:rPr lang="en-US" altLang="it-IT" sz="2800">
                <a:ea typeface="MS PGothic" panose="020B0600070205080204" pitchFamily="34" charset="-128"/>
              </a:rPr>
              <a:t>=17576 alphabets</a:t>
            </a:r>
            <a:endParaRPr lang="en-AU" altLang="it-IT" sz="2800">
              <a:ea typeface="MS PGothic" panose="020B0600070205080204" pitchFamily="34" charset="-128"/>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D760F4E6-5C22-4DC7-A557-7335C3BB0949}"/>
              </a:ext>
            </a:extLst>
          </p:cNvPr>
          <p:cNvSpPr>
            <a:spLocks noGrp="1" noChangeArrowheads="1"/>
          </p:cNvSpPr>
          <p:nvPr>
            <p:ph type="title"/>
          </p:nvPr>
        </p:nvSpPr>
        <p:spPr/>
        <p:txBody>
          <a:bodyPr/>
          <a:lstStyle/>
          <a:p>
            <a:pPr eaLnBrk="1" fontAlgn="auto" hangingPunct="1">
              <a:spcAft>
                <a:spcPts val="0"/>
              </a:spcAft>
              <a:defRPr/>
            </a:pPr>
            <a:r>
              <a:rPr lang="en-US" dirty="0">
                <a:ea typeface="ＭＳ Ｐゴシック" pitchFamily="34" charset="-128"/>
              </a:rPr>
              <a:t>Enigma Rotor Machine</a:t>
            </a:r>
            <a:endParaRPr lang="en-AU" dirty="0">
              <a:ea typeface="ＭＳ Ｐゴシック" pitchFamily="34" charset="-128"/>
            </a:endParaRPr>
          </a:p>
        </p:txBody>
      </p:sp>
      <p:pic>
        <p:nvPicPr>
          <p:cNvPr id="93187" name="Picture 5" descr="Enigma machine from World War II finds unlikely home in Beverly Hills - Los  Angeles Times">
            <a:extLst>
              <a:ext uri="{FF2B5EF4-FFF2-40B4-BE49-F238E27FC236}">
                <a16:creationId xmlns:a16="http://schemas.microsoft.com/office/drawing/2014/main" id="{5E32E14F-7BC6-40AD-AA56-19B608CDE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916114"/>
            <a:ext cx="7308850"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3F53-7C70-4022-AD5B-C5C5B6A6B677}"/>
              </a:ext>
            </a:extLst>
          </p:cNvPr>
          <p:cNvSpPr>
            <a:spLocks noGrp="1"/>
          </p:cNvSpPr>
          <p:nvPr>
            <p:ph type="title"/>
          </p:nvPr>
        </p:nvSpPr>
        <p:spPr>
          <a:xfrm>
            <a:off x="1981200" y="1"/>
            <a:ext cx="8229600" cy="1139825"/>
          </a:xfrm>
        </p:spPr>
        <p:txBody>
          <a:bodyPr/>
          <a:lstStyle/>
          <a:p>
            <a:pPr eaLnBrk="1" fontAlgn="auto" hangingPunct="1">
              <a:spcAft>
                <a:spcPts val="0"/>
              </a:spcAft>
              <a:defRPr/>
            </a:pPr>
            <a:r>
              <a:rPr lang="en-US">
                <a:ea typeface="ＭＳ Ｐゴシック" pitchFamily="-107" charset="-128"/>
              </a:rPr>
              <a:t>Rotor Machine Principles</a:t>
            </a:r>
          </a:p>
        </p:txBody>
      </p:sp>
      <p:pic>
        <p:nvPicPr>
          <p:cNvPr id="95235" name="Picture 3">
            <a:extLst>
              <a:ext uri="{FF2B5EF4-FFF2-40B4-BE49-F238E27FC236}">
                <a16:creationId xmlns:a16="http://schemas.microsoft.com/office/drawing/2014/main" id="{C254E928-3AF0-4416-B473-550A1A5FFB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1143001"/>
            <a:ext cx="7642225" cy="54514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E5A4474F-9DDC-4DC2-A7AA-1831E5121F2D}"/>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Steganography</a:t>
            </a:r>
          </a:p>
        </p:txBody>
      </p:sp>
      <p:sp>
        <p:nvSpPr>
          <p:cNvPr id="97283" name="Rectangle 3">
            <a:extLst>
              <a:ext uri="{FF2B5EF4-FFF2-40B4-BE49-F238E27FC236}">
                <a16:creationId xmlns:a16="http://schemas.microsoft.com/office/drawing/2014/main" id="{FAF00A1F-8E97-4731-B64E-B52A3EA04064}"/>
              </a:ext>
            </a:extLst>
          </p:cNvPr>
          <p:cNvSpPr>
            <a:spLocks noGrp="1"/>
          </p:cNvSpPr>
          <p:nvPr>
            <p:ph idx="1"/>
          </p:nvPr>
        </p:nvSpPr>
        <p:spPr/>
        <p:txBody>
          <a:bodyPr/>
          <a:lstStyle/>
          <a:p>
            <a:pPr eaLnBrk="1" hangingPunct="1">
              <a:lnSpc>
                <a:spcPct val="90000"/>
              </a:lnSpc>
            </a:pPr>
            <a:r>
              <a:rPr lang="en-US" altLang="it-IT">
                <a:ea typeface="MS PGothic" panose="020B0600070205080204" pitchFamily="34" charset="-128"/>
              </a:rPr>
              <a:t>an alternative to encryption</a:t>
            </a:r>
          </a:p>
          <a:p>
            <a:pPr eaLnBrk="1" hangingPunct="1">
              <a:lnSpc>
                <a:spcPct val="90000"/>
              </a:lnSpc>
            </a:pPr>
            <a:r>
              <a:rPr lang="en-US" altLang="it-IT">
                <a:ea typeface="MS PGothic" panose="020B0600070205080204" pitchFamily="34" charset="-128"/>
              </a:rPr>
              <a:t>hides existence of message</a:t>
            </a:r>
          </a:p>
          <a:p>
            <a:pPr lvl="1" eaLnBrk="1" hangingPunct="1">
              <a:lnSpc>
                <a:spcPct val="90000"/>
              </a:lnSpc>
            </a:pPr>
            <a:r>
              <a:rPr lang="en-US" altLang="it-IT">
                <a:ea typeface="MS PGothic" panose="020B0600070205080204" pitchFamily="34" charset="-128"/>
              </a:rPr>
              <a:t>using only a subset of letters/words in a longer message marked in some way</a:t>
            </a:r>
          </a:p>
          <a:p>
            <a:pPr lvl="1" eaLnBrk="1" hangingPunct="1">
              <a:lnSpc>
                <a:spcPct val="90000"/>
              </a:lnSpc>
            </a:pPr>
            <a:r>
              <a:rPr lang="en-US" altLang="it-IT">
                <a:ea typeface="MS PGothic" panose="020B0600070205080204" pitchFamily="34" charset="-128"/>
              </a:rPr>
              <a:t>using invisible ink</a:t>
            </a:r>
          </a:p>
          <a:p>
            <a:pPr lvl="1" eaLnBrk="1" hangingPunct="1">
              <a:lnSpc>
                <a:spcPct val="90000"/>
              </a:lnSpc>
            </a:pPr>
            <a:r>
              <a:rPr lang="en-US" altLang="it-IT">
                <a:ea typeface="MS PGothic" panose="020B0600070205080204" pitchFamily="34" charset="-128"/>
              </a:rPr>
              <a:t>hiding in LSB in graphic image or sound file</a:t>
            </a:r>
          </a:p>
          <a:p>
            <a:pPr eaLnBrk="1" hangingPunct="1">
              <a:lnSpc>
                <a:spcPct val="90000"/>
              </a:lnSpc>
            </a:pPr>
            <a:r>
              <a:rPr lang="en-US" altLang="it-IT">
                <a:ea typeface="MS PGothic" panose="020B0600070205080204" pitchFamily="34" charset="-128"/>
              </a:rPr>
              <a:t>has drawbacks</a:t>
            </a:r>
          </a:p>
          <a:p>
            <a:pPr lvl="1" eaLnBrk="1" hangingPunct="1">
              <a:lnSpc>
                <a:spcPct val="90000"/>
              </a:lnSpc>
            </a:pPr>
            <a:r>
              <a:rPr lang="en-US" altLang="it-IT">
                <a:ea typeface="MS PGothic" panose="020B0600070205080204" pitchFamily="34" charset="-128"/>
              </a:rPr>
              <a:t>high overhead to hide relatively few info bits</a:t>
            </a:r>
          </a:p>
          <a:p>
            <a:pPr eaLnBrk="1" hangingPunct="1">
              <a:lnSpc>
                <a:spcPct val="90000"/>
              </a:lnSpc>
            </a:pPr>
            <a:r>
              <a:rPr lang="en-US" altLang="it-IT">
                <a:ea typeface="MS PGothic" panose="020B0600070205080204" pitchFamily="34" charset="-128"/>
              </a:rPr>
              <a:t>advantage is that it can obscure encryption use</a:t>
            </a:r>
          </a:p>
          <a:p>
            <a:pPr lvl="1" eaLnBrk="1" hangingPunct="1">
              <a:lnSpc>
                <a:spcPct val="90000"/>
              </a:lnSpc>
            </a:pPr>
            <a:endParaRPr lang="en-AU" altLang="it-IT">
              <a:ea typeface="MS PGothic" panose="020B0600070205080204" pitchFamily="34" charset="-128"/>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A3780881-6C41-4E05-815A-F8B55BA866EB}"/>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Summary</a:t>
            </a:r>
            <a:endParaRPr lang="en-AU">
              <a:ea typeface="ＭＳ Ｐゴシック" pitchFamily="34" charset="-128"/>
            </a:endParaRPr>
          </a:p>
        </p:txBody>
      </p:sp>
      <p:sp>
        <p:nvSpPr>
          <p:cNvPr id="99331" name="Rectangle 3">
            <a:extLst>
              <a:ext uri="{FF2B5EF4-FFF2-40B4-BE49-F238E27FC236}">
                <a16:creationId xmlns:a16="http://schemas.microsoft.com/office/drawing/2014/main" id="{FDAA4B96-957D-4BEC-9698-573FD016F48F}"/>
              </a:ext>
            </a:extLst>
          </p:cNvPr>
          <p:cNvSpPr>
            <a:spLocks noGrp="1"/>
          </p:cNvSpPr>
          <p:nvPr>
            <p:ph idx="1"/>
          </p:nvPr>
        </p:nvSpPr>
        <p:spPr>
          <a:xfrm>
            <a:off x="1981200" y="1676400"/>
            <a:ext cx="8229600" cy="4953000"/>
          </a:xfrm>
        </p:spPr>
        <p:txBody>
          <a:bodyPr/>
          <a:lstStyle/>
          <a:p>
            <a:pPr eaLnBrk="1" hangingPunct="1"/>
            <a:r>
              <a:rPr lang="en-US" altLang="it-IT">
                <a:ea typeface="MS PGothic" panose="020B0600070205080204" pitchFamily="34" charset="-128"/>
              </a:rPr>
              <a:t>have considered:</a:t>
            </a:r>
          </a:p>
          <a:p>
            <a:pPr lvl="1" eaLnBrk="1" hangingPunct="1"/>
            <a:r>
              <a:rPr lang="en-US" altLang="it-IT">
                <a:ea typeface="MS PGothic" panose="020B0600070205080204" pitchFamily="34" charset="-128"/>
              </a:rPr>
              <a:t>classical cipher techniques and terminology</a:t>
            </a:r>
          </a:p>
          <a:p>
            <a:pPr lvl="1" eaLnBrk="1" hangingPunct="1"/>
            <a:r>
              <a:rPr lang="en-US" altLang="it-IT">
                <a:ea typeface="MS PGothic" panose="020B0600070205080204" pitchFamily="34" charset="-128"/>
              </a:rPr>
              <a:t>monoalphabetic substitution ciphers</a:t>
            </a:r>
          </a:p>
          <a:p>
            <a:pPr lvl="1" eaLnBrk="1" hangingPunct="1"/>
            <a:r>
              <a:rPr lang="en-US" altLang="it-IT">
                <a:ea typeface="MS PGothic" panose="020B0600070205080204" pitchFamily="34" charset="-128"/>
              </a:rPr>
              <a:t>cryptanalysis using letter frequencies</a:t>
            </a:r>
          </a:p>
          <a:p>
            <a:pPr lvl="1" eaLnBrk="1" hangingPunct="1"/>
            <a:r>
              <a:rPr lang="en-US" altLang="it-IT">
                <a:ea typeface="MS PGothic" panose="020B0600070205080204" pitchFamily="34" charset="-128"/>
              </a:rPr>
              <a:t>Playfair cipher</a:t>
            </a:r>
          </a:p>
          <a:p>
            <a:pPr lvl="1" eaLnBrk="1" hangingPunct="1"/>
            <a:r>
              <a:rPr lang="en-US" altLang="it-IT">
                <a:ea typeface="MS PGothic" panose="020B0600070205080204" pitchFamily="34" charset="-128"/>
              </a:rPr>
              <a:t>polyalphabetic ciphers</a:t>
            </a:r>
          </a:p>
          <a:p>
            <a:pPr lvl="1" eaLnBrk="1" hangingPunct="1"/>
            <a:r>
              <a:rPr lang="en-US" altLang="it-IT">
                <a:ea typeface="MS PGothic" panose="020B0600070205080204" pitchFamily="34" charset="-128"/>
              </a:rPr>
              <a:t>transposition ciphers</a:t>
            </a:r>
          </a:p>
          <a:p>
            <a:pPr lvl="1" eaLnBrk="1" hangingPunct="1"/>
            <a:r>
              <a:rPr lang="en-US" altLang="it-IT">
                <a:ea typeface="MS PGothic" panose="020B0600070205080204" pitchFamily="34" charset="-128"/>
              </a:rPr>
              <a:t>product ciphers and rotor machines</a:t>
            </a:r>
          </a:p>
          <a:p>
            <a:pPr lvl="1" eaLnBrk="1" hangingPunct="1"/>
            <a:r>
              <a:rPr lang="en-US" altLang="it-IT">
                <a:ea typeface="MS PGothic" panose="020B0600070205080204" pitchFamily="34" charset="-128"/>
              </a:rPr>
              <a:t>stenography</a:t>
            </a:r>
            <a:endParaRPr lang="en-AU" altLang="it-IT">
              <a:ea typeface="MS PGothic" panose="020B0600070205080204" pitchFamily="34" charset="-128"/>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E069358-C2AA-482B-A8F0-6EC482DEE975}"/>
              </a:ext>
            </a:extLst>
          </p:cNvPr>
          <p:cNvSpPr>
            <a:spLocks noGrp="1"/>
          </p:cNvSpPr>
          <p:nvPr>
            <p:ph type="title"/>
          </p:nvPr>
        </p:nvSpPr>
        <p:spPr/>
        <p:txBody>
          <a:bodyPr/>
          <a:lstStyle/>
          <a:p>
            <a:pPr eaLnBrk="1" fontAlgn="auto" hangingPunct="1">
              <a:spcAft>
                <a:spcPts val="0"/>
              </a:spcAft>
              <a:defRPr/>
            </a:pPr>
            <a:r>
              <a:rPr lang="it-IT" dirty="0" err="1"/>
              <a:t>Food</a:t>
            </a:r>
            <a:r>
              <a:rPr lang="it-IT" dirty="0"/>
              <a:t> of the </a:t>
            </a:r>
            <a:r>
              <a:rPr lang="it-IT" dirty="0" err="1"/>
              <a:t>day</a:t>
            </a:r>
            <a:endParaRPr lang="it-IT" dirty="0"/>
          </a:p>
        </p:txBody>
      </p:sp>
      <p:pic>
        <p:nvPicPr>
          <p:cNvPr id="101379" name="Segnaposto contenuto 6" descr="Tempura - Wikipedia, the free encyclopedia - Google Chrome">
            <a:extLst>
              <a:ext uri="{FF2B5EF4-FFF2-40B4-BE49-F238E27FC236}">
                <a16:creationId xmlns:a16="http://schemas.microsoft.com/office/drawing/2014/main" id="{EBDB1C6C-F587-44CE-9D43-D495A574BA33}"/>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l="75092" t="11487" r="2545" b="51991"/>
          <a:stretch>
            <a:fillRect/>
          </a:stretch>
        </p:blipFill>
        <p:spPr>
          <a:xfrm>
            <a:off x="1992313" y="1744664"/>
            <a:ext cx="3816350" cy="3413125"/>
          </a:xfrm>
        </p:spPr>
      </p:pic>
      <p:sp>
        <p:nvSpPr>
          <p:cNvPr id="101380" name="Segnaposto contenuto 5">
            <a:extLst>
              <a:ext uri="{FF2B5EF4-FFF2-40B4-BE49-F238E27FC236}">
                <a16:creationId xmlns:a16="http://schemas.microsoft.com/office/drawing/2014/main" id="{AFE2E582-B006-4581-9295-05A68DA0A370}"/>
              </a:ext>
            </a:extLst>
          </p:cNvPr>
          <p:cNvSpPr>
            <a:spLocks noGrp="1"/>
          </p:cNvSpPr>
          <p:nvPr>
            <p:ph sz="half" idx="2"/>
          </p:nvPr>
        </p:nvSpPr>
        <p:spPr>
          <a:xfrm>
            <a:off x="6172200" y="1673225"/>
            <a:ext cx="4038600" cy="4718050"/>
          </a:xfrm>
        </p:spPr>
        <p:txBody>
          <a:bodyPr/>
          <a:lstStyle/>
          <a:p>
            <a:pPr eaLnBrk="1" hangingPunct="1"/>
            <a:r>
              <a:rPr lang="it-IT" altLang="it-IT"/>
              <a:t>Tempura = From Portuguese/Latin «Tempora»</a:t>
            </a:r>
          </a:p>
          <a:p>
            <a:pPr eaLnBrk="1" hangingPunct="1"/>
            <a:r>
              <a:rPr lang="it-IT" altLang="it-IT"/>
              <a:t>A strange kind of battered and fried stuff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12DB8B7-F372-4F6B-9BC8-869F8EBCD87E}"/>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Symmetric Cipher Model</a:t>
            </a:r>
            <a:endParaRPr lang="en-AU">
              <a:ea typeface="ＭＳ Ｐゴシック" pitchFamily="34" charset="-128"/>
            </a:endParaRPr>
          </a:p>
        </p:txBody>
      </p:sp>
      <p:pic>
        <p:nvPicPr>
          <p:cNvPr id="14339" name="Picture 6">
            <a:extLst>
              <a:ext uri="{FF2B5EF4-FFF2-40B4-BE49-F238E27FC236}">
                <a16:creationId xmlns:a16="http://schemas.microsoft.com/office/drawing/2014/main" id="{F0BAF1AC-5B50-420E-9377-80D8501D25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981200"/>
            <a:ext cx="8572500" cy="32766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7801F76-E9A1-40A1-BC6B-393FC1782DF7}"/>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Some Basic Terminology</a:t>
            </a:r>
          </a:p>
        </p:txBody>
      </p:sp>
      <p:sp>
        <p:nvSpPr>
          <p:cNvPr id="48131" name="Rectangle 3">
            <a:extLst>
              <a:ext uri="{FF2B5EF4-FFF2-40B4-BE49-F238E27FC236}">
                <a16:creationId xmlns:a16="http://schemas.microsoft.com/office/drawing/2014/main" id="{7AF55EB4-553D-455D-9F69-7657C0C5BCB9}"/>
              </a:ext>
            </a:extLst>
          </p:cNvPr>
          <p:cNvSpPr>
            <a:spLocks noGrp="1" noChangeArrowheads="1"/>
          </p:cNvSpPr>
          <p:nvPr>
            <p:ph idx="1"/>
          </p:nvPr>
        </p:nvSpPr>
        <p:spPr>
          <a:xfrm>
            <a:off x="1981200" y="1773238"/>
            <a:ext cx="8229600" cy="4779962"/>
          </a:xfrm>
        </p:spPr>
        <p:txBody>
          <a:bodyPr rtlCol="0">
            <a:normAutofit lnSpcReduction="10000"/>
          </a:bodyPr>
          <a:lstStyle/>
          <a:p>
            <a:pPr marL="182880" indent="-182880" eaLnBrk="1" fontAlgn="auto" hangingPunct="1">
              <a:lnSpc>
                <a:spcPct val="80000"/>
              </a:lnSpc>
              <a:spcAft>
                <a:spcPts val="1200"/>
              </a:spcAft>
              <a:buFont typeface="Wingdings 2"/>
              <a:buChar char=""/>
              <a:defRPr/>
            </a:pPr>
            <a:r>
              <a:rPr lang="en-AU" b="1" dirty="0">
                <a:ea typeface="ＭＳ Ｐゴシック" pitchFamily="34" charset="-128"/>
              </a:rPr>
              <a:t>plaintext</a:t>
            </a:r>
            <a:r>
              <a:rPr lang="en-AU" dirty="0">
                <a:ea typeface="ＭＳ Ｐゴシック" pitchFamily="34" charset="-128"/>
              </a:rPr>
              <a:t> - original message </a:t>
            </a:r>
          </a:p>
          <a:p>
            <a:pPr marL="182880" indent="-182880" eaLnBrk="1" fontAlgn="auto" hangingPunct="1">
              <a:lnSpc>
                <a:spcPct val="80000"/>
              </a:lnSpc>
              <a:spcAft>
                <a:spcPts val="1200"/>
              </a:spcAft>
              <a:buFont typeface="Wingdings 2"/>
              <a:buChar char=""/>
              <a:defRPr/>
            </a:pPr>
            <a:r>
              <a:rPr lang="en-AU" b="1" dirty="0" err="1">
                <a:ea typeface="ＭＳ Ｐゴシック" pitchFamily="34" charset="-128"/>
              </a:rPr>
              <a:t>ciphertext</a:t>
            </a:r>
            <a:r>
              <a:rPr lang="en-AU" dirty="0">
                <a:ea typeface="ＭＳ Ｐゴシック" pitchFamily="34" charset="-128"/>
              </a:rPr>
              <a:t> - coded message </a:t>
            </a:r>
          </a:p>
          <a:p>
            <a:pPr marL="182880" indent="-182880" eaLnBrk="1" fontAlgn="auto" hangingPunct="1">
              <a:lnSpc>
                <a:spcPct val="80000"/>
              </a:lnSpc>
              <a:spcAft>
                <a:spcPts val="1200"/>
              </a:spcAft>
              <a:buFont typeface="Wingdings 2"/>
              <a:buChar char=""/>
              <a:defRPr/>
            </a:pPr>
            <a:r>
              <a:rPr lang="en-AU" b="1" dirty="0">
                <a:ea typeface="ＭＳ Ｐゴシック" pitchFamily="34" charset="-128"/>
              </a:rPr>
              <a:t>cipher</a:t>
            </a:r>
            <a:r>
              <a:rPr lang="en-AU" dirty="0">
                <a:ea typeface="ＭＳ Ｐゴシック" pitchFamily="34" charset="-128"/>
              </a:rPr>
              <a:t> - algorithm for transforming plaintext to </a:t>
            </a:r>
            <a:r>
              <a:rPr lang="en-AU" dirty="0" err="1">
                <a:ea typeface="ＭＳ Ｐゴシック" pitchFamily="34" charset="-128"/>
              </a:rPr>
              <a:t>ciphertext</a:t>
            </a:r>
            <a:r>
              <a:rPr lang="en-AU" dirty="0">
                <a:ea typeface="ＭＳ Ｐゴシック" pitchFamily="34" charset="-128"/>
              </a:rPr>
              <a:t> </a:t>
            </a:r>
          </a:p>
          <a:p>
            <a:pPr marL="182880" indent="-182880" eaLnBrk="1" fontAlgn="auto" hangingPunct="1">
              <a:lnSpc>
                <a:spcPct val="80000"/>
              </a:lnSpc>
              <a:spcAft>
                <a:spcPts val="1200"/>
              </a:spcAft>
              <a:buFont typeface="Wingdings 2"/>
              <a:buChar char=""/>
              <a:defRPr/>
            </a:pPr>
            <a:r>
              <a:rPr lang="en-AU" b="1" dirty="0">
                <a:ea typeface="ＭＳ Ｐゴシック" pitchFamily="34" charset="-128"/>
              </a:rPr>
              <a:t>key</a:t>
            </a:r>
            <a:r>
              <a:rPr lang="en-AU" dirty="0">
                <a:ea typeface="ＭＳ Ｐゴシック" pitchFamily="34" charset="-128"/>
              </a:rPr>
              <a:t> - info used in cipher known only to sender/receiver </a:t>
            </a:r>
          </a:p>
          <a:p>
            <a:pPr marL="182880" indent="-182880" eaLnBrk="1" fontAlgn="auto" hangingPunct="1">
              <a:lnSpc>
                <a:spcPct val="80000"/>
              </a:lnSpc>
              <a:spcAft>
                <a:spcPts val="1200"/>
              </a:spcAft>
              <a:buFont typeface="Wingdings 2"/>
              <a:buChar char=""/>
              <a:defRPr/>
            </a:pPr>
            <a:r>
              <a:rPr lang="en-AU" b="1" dirty="0">
                <a:ea typeface="ＭＳ Ｐゴシック" pitchFamily="34" charset="-128"/>
              </a:rPr>
              <a:t>encipher (encrypt)</a:t>
            </a:r>
            <a:r>
              <a:rPr lang="en-AU" dirty="0">
                <a:ea typeface="ＭＳ Ｐゴシック" pitchFamily="34" charset="-128"/>
              </a:rPr>
              <a:t> - converting plaintext to </a:t>
            </a:r>
            <a:r>
              <a:rPr lang="en-AU" dirty="0" err="1">
                <a:ea typeface="ＭＳ Ｐゴシック" pitchFamily="34" charset="-128"/>
              </a:rPr>
              <a:t>ciphertext</a:t>
            </a:r>
            <a:r>
              <a:rPr lang="en-AU" dirty="0">
                <a:ea typeface="ＭＳ Ｐゴシック" pitchFamily="34" charset="-128"/>
              </a:rPr>
              <a:t> </a:t>
            </a:r>
          </a:p>
          <a:p>
            <a:pPr marL="182880" indent="-182880" eaLnBrk="1" fontAlgn="auto" hangingPunct="1">
              <a:lnSpc>
                <a:spcPct val="80000"/>
              </a:lnSpc>
              <a:spcAft>
                <a:spcPts val="1200"/>
              </a:spcAft>
              <a:buFont typeface="Wingdings 2"/>
              <a:buChar char=""/>
              <a:defRPr/>
            </a:pPr>
            <a:r>
              <a:rPr lang="en-AU" b="1" dirty="0">
                <a:ea typeface="ＭＳ Ｐゴシック" pitchFamily="34" charset="-128"/>
              </a:rPr>
              <a:t>decipher (decrypt)</a:t>
            </a:r>
            <a:r>
              <a:rPr lang="en-AU" dirty="0">
                <a:ea typeface="ＭＳ Ｐゴシック" pitchFamily="34" charset="-128"/>
              </a:rPr>
              <a:t> - converting </a:t>
            </a:r>
            <a:r>
              <a:rPr lang="en-AU" dirty="0" err="1">
                <a:ea typeface="ＭＳ Ｐゴシック" pitchFamily="34" charset="-128"/>
              </a:rPr>
              <a:t>ciphertext</a:t>
            </a:r>
            <a:r>
              <a:rPr lang="en-AU" dirty="0">
                <a:ea typeface="ＭＳ Ｐゴシック" pitchFamily="34" charset="-128"/>
              </a:rPr>
              <a:t> to plaintext</a:t>
            </a:r>
          </a:p>
          <a:p>
            <a:pPr marL="182880" indent="-182880" eaLnBrk="1" fontAlgn="auto" hangingPunct="1">
              <a:lnSpc>
                <a:spcPct val="80000"/>
              </a:lnSpc>
              <a:spcAft>
                <a:spcPts val="1200"/>
              </a:spcAft>
              <a:buFont typeface="Wingdings 2"/>
              <a:buChar char=""/>
              <a:defRPr/>
            </a:pPr>
            <a:r>
              <a:rPr lang="en-AU" b="1" dirty="0">
                <a:ea typeface="ＭＳ Ｐゴシック" pitchFamily="34" charset="-128"/>
              </a:rPr>
              <a:t>cryptography</a:t>
            </a:r>
            <a:r>
              <a:rPr lang="en-AU" dirty="0">
                <a:ea typeface="ＭＳ Ｐゴシック" pitchFamily="34" charset="-128"/>
              </a:rPr>
              <a:t> - study of encryption principles/methods</a:t>
            </a:r>
          </a:p>
          <a:p>
            <a:pPr marL="182880" indent="-182880" eaLnBrk="1" fontAlgn="auto" hangingPunct="1">
              <a:lnSpc>
                <a:spcPct val="80000"/>
              </a:lnSpc>
              <a:spcAft>
                <a:spcPts val="1200"/>
              </a:spcAft>
              <a:buFont typeface="Wingdings 2"/>
              <a:buChar char=""/>
              <a:defRPr/>
            </a:pPr>
            <a:r>
              <a:rPr lang="en-AU" b="1" dirty="0">
                <a:ea typeface="ＭＳ Ｐゴシック" pitchFamily="34" charset="-128"/>
              </a:rPr>
              <a:t>cryptanalysis (</a:t>
            </a:r>
            <a:r>
              <a:rPr lang="en-AU" b="1" dirty="0" err="1">
                <a:ea typeface="ＭＳ Ｐゴシック" pitchFamily="34" charset="-128"/>
              </a:rPr>
              <a:t>codebreaking</a:t>
            </a:r>
            <a:r>
              <a:rPr lang="en-AU" b="1" dirty="0">
                <a:ea typeface="ＭＳ Ｐゴシック" pitchFamily="34" charset="-128"/>
              </a:rPr>
              <a:t>)</a:t>
            </a:r>
            <a:r>
              <a:rPr lang="en-AU" dirty="0">
                <a:ea typeface="ＭＳ Ｐゴシック" pitchFamily="34" charset="-128"/>
              </a:rPr>
              <a:t> - study of principles/ methods of deciphering </a:t>
            </a:r>
            <a:r>
              <a:rPr lang="en-AU" dirty="0" err="1">
                <a:ea typeface="ＭＳ Ｐゴシック" pitchFamily="34" charset="-128"/>
              </a:rPr>
              <a:t>ciphertext</a:t>
            </a:r>
            <a:r>
              <a:rPr lang="en-AU" dirty="0">
                <a:ea typeface="ＭＳ Ｐゴシック" pitchFamily="34" charset="-128"/>
              </a:rPr>
              <a:t> </a:t>
            </a:r>
            <a:r>
              <a:rPr lang="en-AU" i="1" dirty="0">
                <a:ea typeface="ＭＳ Ｐゴシック" pitchFamily="34" charset="-128"/>
              </a:rPr>
              <a:t>without</a:t>
            </a:r>
            <a:r>
              <a:rPr lang="en-AU" dirty="0">
                <a:ea typeface="ＭＳ Ｐゴシック" pitchFamily="34" charset="-128"/>
              </a:rPr>
              <a:t> knowing secret keys</a:t>
            </a:r>
          </a:p>
          <a:p>
            <a:pPr marL="182880" indent="-182880" eaLnBrk="1" fontAlgn="auto" hangingPunct="1">
              <a:lnSpc>
                <a:spcPct val="80000"/>
              </a:lnSpc>
              <a:spcAft>
                <a:spcPts val="1200"/>
              </a:spcAft>
              <a:buFont typeface="Wingdings 2"/>
              <a:buChar char=""/>
              <a:defRPr/>
            </a:pPr>
            <a:r>
              <a:rPr lang="en-AU" b="1" dirty="0">
                <a:ea typeface="ＭＳ Ｐゴシック" pitchFamily="34" charset="-128"/>
              </a:rPr>
              <a:t>cryptology</a:t>
            </a:r>
            <a:r>
              <a:rPr lang="en-AU" dirty="0">
                <a:ea typeface="ＭＳ Ｐゴシック" pitchFamily="34" charset="-128"/>
              </a:rPr>
              <a:t> - field of both cryptography and cryptanalysis</a:t>
            </a:r>
            <a:endParaRPr lang="en-AU" sz="2000" dirty="0">
              <a:ea typeface="ＭＳ Ｐゴシック"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4E6FC1CF-D473-418E-8A5F-89A6B682BDB1}"/>
              </a:ext>
            </a:extLst>
          </p:cNvPr>
          <p:cNvSpPr>
            <a:spLocks noGrp="1" noChangeArrowheads="1"/>
          </p:cNvSpPr>
          <p:nvPr>
            <p:ph type="title"/>
          </p:nvPr>
        </p:nvSpPr>
        <p:spPr>
          <a:xfrm>
            <a:off x="1981200" y="152401"/>
            <a:ext cx="8229600" cy="1139825"/>
          </a:xfrm>
        </p:spPr>
        <p:txBody>
          <a:bodyPr/>
          <a:lstStyle/>
          <a:p>
            <a:pPr eaLnBrk="1" fontAlgn="auto" hangingPunct="1">
              <a:spcAft>
                <a:spcPts val="0"/>
              </a:spcAft>
              <a:defRPr/>
            </a:pPr>
            <a:r>
              <a:rPr lang="en-US">
                <a:ea typeface="ＭＳ Ｐゴシック" pitchFamily="34" charset="-128"/>
              </a:rPr>
              <a:t>Cryptography</a:t>
            </a:r>
            <a:endParaRPr lang="en-AU">
              <a:ea typeface="ＭＳ Ｐゴシック" pitchFamily="34" charset="-128"/>
            </a:endParaRPr>
          </a:p>
        </p:txBody>
      </p:sp>
      <p:sp>
        <p:nvSpPr>
          <p:cNvPr id="18435" name="Rectangle 3">
            <a:extLst>
              <a:ext uri="{FF2B5EF4-FFF2-40B4-BE49-F238E27FC236}">
                <a16:creationId xmlns:a16="http://schemas.microsoft.com/office/drawing/2014/main" id="{944F3B5D-78AB-4B9A-9F2C-881E0F0A345E}"/>
              </a:ext>
            </a:extLst>
          </p:cNvPr>
          <p:cNvSpPr>
            <a:spLocks noGrp="1"/>
          </p:cNvSpPr>
          <p:nvPr>
            <p:ph idx="1"/>
          </p:nvPr>
        </p:nvSpPr>
        <p:spPr>
          <a:xfrm>
            <a:off x="1981200" y="1447800"/>
            <a:ext cx="8229600" cy="4724400"/>
          </a:xfrm>
        </p:spPr>
        <p:txBody>
          <a:bodyPr/>
          <a:lstStyle/>
          <a:p>
            <a:pPr eaLnBrk="1" hangingPunct="1">
              <a:buFont typeface="Wingdings 2" panose="05020102010507070707" pitchFamily="18" charset="2"/>
              <a:buChar char=""/>
            </a:pPr>
            <a:r>
              <a:rPr lang="en-US" altLang="it-IT" sz="2800" dirty="0">
                <a:ea typeface="MS PGothic" panose="020B0600070205080204" pitchFamily="34" charset="-128"/>
              </a:rPr>
              <a:t>can characterize a cryptographic system by:</a:t>
            </a:r>
          </a:p>
          <a:p>
            <a:pPr lvl="1" eaLnBrk="1" hangingPunct="1">
              <a:buFont typeface="Wingdings 2" panose="05020102010507070707" pitchFamily="18" charset="2"/>
              <a:buChar char=""/>
            </a:pPr>
            <a:r>
              <a:rPr lang="en-US" altLang="it-IT" sz="2400" dirty="0">
                <a:ea typeface="MS PGothic" panose="020B0600070205080204" pitchFamily="34" charset="-128"/>
              </a:rPr>
              <a:t>type of encryption operations used</a:t>
            </a:r>
          </a:p>
          <a:p>
            <a:pPr lvl="2" eaLnBrk="1" hangingPunct="1">
              <a:buFont typeface="Wingdings 2" panose="05020102010507070707" pitchFamily="18" charset="2"/>
              <a:buChar char=""/>
            </a:pPr>
            <a:r>
              <a:rPr lang="en-US" altLang="it-IT" sz="2000" dirty="0">
                <a:ea typeface="MS PGothic" panose="020B0600070205080204" pitchFamily="34" charset="-128"/>
              </a:rPr>
              <a:t>substitution</a:t>
            </a:r>
          </a:p>
          <a:p>
            <a:pPr lvl="2" eaLnBrk="1" hangingPunct="1">
              <a:buFont typeface="Wingdings 2" panose="05020102010507070707" pitchFamily="18" charset="2"/>
              <a:buChar char=""/>
            </a:pPr>
            <a:r>
              <a:rPr lang="en-US" altLang="it-IT" sz="2000" dirty="0">
                <a:ea typeface="MS PGothic" panose="020B0600070205080204" pitchFamily="34" charset="-128"/>
              </a:rPr>
              <a:t>transposition</a:t>
            </a:r>
          </a:p>
          <a:p>
            <a:pPr lvl="2" eaLnBrk="1" hangingPunct="1">
              <a:buFont typeface="Wingdings 2" panose="05020102010507070707" pitchFamily="18" charset="2"/>
              <a:buChar char=""/>
            </a:pPr>
            <a:r>
              <a:rPr lang="en-US" altLang="it-IT" sz="2000" dirty="0">
                <a:ea typeface="MS PGothic" panose="020B0600070205080204" pitchFamily="34" charset="-128"/>
              </a:rPr>
              <a:t>product</a:t>
            </a:r>
          </a:p>
          <a:p>
            <a:pPr lvl="2" eaLnBrk="1" hangingPunct="1">
              <a:buFont typeface="Wingdings 2" panose="05020102010507070707" pitchFamily="18" charset="2"/>
              <a:buChar char=""/>
            </a:pPr>
            <a:r>
              <a:rPr lang="en-US" altLang="it-IT" sz="2000" dirty="0">
                <a:ea typeface="MS PGothic" panose="020B0600070205080204" pitchFamily="34" charset="-128"/>
              </a:rPr>
              <a:t>combinations of the above</a:t>
            </a:r>
          </a:p>
          <a:p>
            <a:pPr lvl="1" eaLnBrk="1" hangingPunct="1">
              <a:buFont typeface="Wingdings 2" panose="05020102010507070707" pitchFamily="18" charset="2"/>
              <a:buChar char=""/>
            </a:pPr>
            <a:r>
              <a:rPr lang="en-US" altLang="it-IT" sz="2400" dirty="0">
                <a:ea typeface="MS PGothic" panose="020B0600070205080204" pitchFamily="34" charset="-128"/>
              </a:rPr>
              <a:t>number of keys used</a:t>
            </a:r>
          </a:p>
          <a:p>
            <a:pPr lvl="2" eaLnBrk="1" hangingPunct="1">
              <a:buFont typeface="Wingdings 2" panose="05020102010507070707" pitchFamily="18" charset="2"/>
              <a:buChar char=""/>
            </a:pPr>
            <a:r>
              <a:rPr lang="en-US" altLang="it-IT" sz="2000" dirty="0">
                <a:ea typeface="MS PGothic" panose="020B0600070205080204" pitchFamily="34" charset="-128"/>
              </a:rPr>
              <a:t>single-key or private</a:t>
            </a:r>
          </a:p>
          <a:p>
            <a:pPr lvl="2" eaLnBrk="1" hangingPunct="1">
              <a:buFont typeface="Wingdings 2" panose="05020102010507070707" pitchFamily="18" charset="2"/>
              <a:buChar char=""/>
            </a:pPr>
            <a:r>
              <a:rPr lang="en-US" altLang="it-IT" sz="2000" dirty="0">
                <a:ea typeface="MS PGothic" panose="020B0600070205080204" pitchFamily="34" charset="-128"/>
              </a:rPr>
              <a:t>two-key or public</a:t>
            </a:r>
          </a:p>
          <a:p>
            <a:pPr lvl="2" eaLnBrk="1" hangingPunct="1">
              <a:buFont typeface="Wingdings 2" panose="05020102010507070707" pitchFamily="18" charset="2"/>
              <a:buChar char=""/>
            </a:pPr>
            <a:r>
              <a:rPr lang="en-US" altLang="it-IT" sz="2000" dirty="0">
                <a:ea typeface="MS PGothic" panose="020B0600070205080204" pitchFamily="34" charset="-128"/>
              </a:rPr>
              <a:t>keyless</a:t>
            </a:r>
          </a:p>
          <a:p>
            <a:pPr lvl="1" eaLnBrk="1" hangingPunct="1">
              <a:buFont typeface="Wingdings 2" panose="05020102010507070707" pitchFamily="18" charset="2"/>
              <a:buChar char=""/>
            </a:pPr>
            <a:r>
              <a:rPr lang="en-US" altLang="it-IT" sz="2400" dirty="0">
                <a:ea typeface="MS PGothic" panose="020B0600070205080204" pitchFamily="34" charset="-128"/>
              </a:rPr>
              <a:t>way in which plaintext is processed</a:t>
            </a:r>
          </a:p>
          <a:p>
            <a:pPr lvl="2" eaLnBrk="1" hangingPunct="1">
              <a:buFont typeface="Wingdings 2" panose="05020102010507070707" pitchFamily="18" charset="2"/>
              <a:buChar char=""/>
            </a:pPr>
            <a:r>
              <a:rPr lang="en-US" altLang="it-IT" sz="2000" dirty="0">
                <a:ea typeface="MS PGothic" panose="020B0600070205080204" pitchFamily="34" charset="-128"/>
              </a:rPr>
              <a:t>block</a:t>
            </a:r>
          </a:p>
          <a:p>
            <a:pPr lvl="2" eaLnBrk="1" hangingPunct="1">
              <a:buFont typeface="Wingdings 2" panose="05020102010507070707" pitchFamily="18" charset="2"/>
              <a:buChar char=""/>
            </a:pPr>
            <a:r>
              <a:rPr lang="en-US" altLang="it-IT" sz="2000" dirty="0">
                <a:ea typeface="MS PGothic" panose="020B0600070205080204" pitchFamily="34" charset="-128"/>
              </a:rPr>
              <a:t>stream</a:t>
            </a:r>
            <a:endParaRPr lang="en-AU" altLang="it-IT" sz="2000" dirty="0">
              <a:ea typeface="MS PGothic"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97601DE-F9E3-404D-BC34-2E4C2E7FF34A}"/>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Requirements</a:t>
            </a:r>
            <a:endParaRPr lang="en-AU">
              <a:ea typeface="ＭＳ Ｐゴシック" pitchFamily="34" charset="-128"/>
            </a:endParaRPr>
          </a:p>
        </p:txBody>
      </p:sp>
      <p:sp>
        <p:nvSpPr>
          <p:cNvPr id="20483" name="Rectangle 3">
            <a:extLst>
              <a:ext uri="{FF2B5EF4-FFF2-40B4-BE49-F238E27FC236}">
                <a16:creationId xmlns:a16="http://schemas.microsoft.com/office/drawing/2014/main" id="{60631782-9206-458F-A229-C158E69B4AF1}"/>
              </a:ext>
            </a:extLst>
          </p:cNvPr>
          <p:cNvSpPr>
            <a:spLocks noGrp="1"/>
          </p:cNvSpPr>
          <p:nvPr>
            <p:ph idx="1"/>
          </p:nvPr>
        </p:nvSpPr>
        <p:spPr/>
        <p:txBody>
          <a:bodyPr/>
          <a:lstStyle/>
          <a:p>
            <a:pPr eaLnBrk="1" hangingPunct="1">
              <a:lnSpc>
                <a:spcPct val="90000"/>
              </a:lnSpc>
            </a:pPr>
            <a:r>
              <a:rPr lang="en-US" altLang="it-IT">
                <a:ea typeface="MS PGothic" panose="020B0600070205080204" pitchFamily="34" charset="-128"/>
              </a:rPr>
              <a:t>two requirements for secure use of symmetric encryption:</a:t>
            </a:r>
          </a:p>
          <a:p>
            <a:pPr lvl="1" eaLnBrk="1" hangingPunct="1">
              <a:lnSpc>
                <a:spcPct val="90000"/>
              </a:lnSpc>
            </a:pPr>
            <a:r>
              <a:rPr lang="en-US" altLang="it-IT">
                <a:ea typeface="MS PGothic" panose="020B0600070205080204" pitchFamily="34" charset="-128"/>
              </a:rPr>
              <a:t>a “strong” encryption algorithm</a:t>
            </a:r>
          </a:p>
          <a:p>
            <a:pPr lvl="1" eaLnBrk="1" hangingPunct="1">
              <a:lnSpc>
                <a:spcPct val="90000"/>
              </a:lnSpc>
            </a:pPr>
            <a:r>
              <a:rPr lang="en-US" altLang="it-IT">
                <a:ea typeface="MS PGothic" panose="020B0600070205080204" pitchFamily="34" charset="-128"/>
              </a:rPr>
              <a:t>a secret key known only to sender / receiver</a:t>
            </a:r>
          </a:p>
          <a:p>
            <a:pPr eaLnBrk="1" hangingPunct="1">
              <a:lnSpc>
                <a:spcPct val="90000"/>
              </a:lnSpc>
            </a:pPr>
            <a:r>
              <a:rPr lang="en-US" altLang="it-IT">
                <a:ea typeface="MS PGothic" panose="020B0600070205080204" pitchFamily="34" charset="-128"/>
              </a:rPr>
              <a:t>mathematically we have:</a:t>
            </a:r>
          </a:p>
          <a:p>
            <a:pPr lvl="1" eaLnBrk="1" hangingPunct="1">
              <a:lnSpc>
                <a:spcPct val="90000"/>
              </a:lnSpc>
              <a:buFont typeface="Wingdings" panose="05000000000000000000" pitchFamily="2" charset="2"/>
              <a:buNone/>
            </a:pPr>
            <a:r>
              <a:rPr lang="en-US" altLang="it-IT" i="1">
                <a:ea typeface="MS PGothic" panose="020B0600070205080204" pitchFamily="34" charset="-128"/>
              </a:rPr>
              <a:t>	Y </a:t>
            </a:r>
            <a:r>
              <a:rPr lang="en-US" altLang="it-IT">
                <a:ea typeface="MS PGothic" panose="020B0600070205080204" pitchFamily="34" charset="-128"/>
              </a:rPr>
              <a:t>= E(K, </a:t>
            </a:r>
            <a:r>
              <a:rPr lang="en-US" altLang="it-IT" i="1">
                <a:ea typeface="MS PGothic" panose="020B0600070205080204" pitchFamily="34" charset="-128"/>
              </a:rPr>
              <a:t>X</a:t>
            </a:r>
            <a:r>
              <a:rPr lang="en-US" altLang="it-IT">
                <a:ea typeface="MS PGothic" panose="020B0600070205080204" pitchFamily="34" charset="-128"/>
              </a:rPr>
              <a:t>)</a:t>
            </a:r>
          </a:p>
          <a:p>
            <a:pPr lvl="1" eaLnBrk="1" hangingPunct="1">
              <a:lnSpc>
                <a:spcPct val="90000"/>
              </a:lnSpc>
              <a:buFont typeface="Wingdings" panose="05000000000000000000" pitchFamily="2" charset="2"/>
              <a:buNone/>
            </a:pPr>
            <a:r>
              <a:rPr lang="en-US" altLang="it-IT" i="1">
                <a:ea typeface="MS PGothic" panose="020B0600070205080204" pitchFamily="34" charset="-128"/>
              </a:rPr>
              <a:t>	X </a:t>
            </a:r>
            <a:r>
              <a:rPr lang="en-US" altLang="it-IT">
                <a:ea typeface="MS PGothic" panose="020B0600070205080204" pitchFamily="34" charset="-128"/>
              </a:rPr>
              <a:t>= D(K, </a:t>
            </a:r>
            <a:r>
              <a:rPr lang="en-US" altLang="it-IT" i="1">
                <a:ea typeface="MS PGothic" panose="020B0600070205080204" pitchFamily="34" charset="-128"/>
              </a:rPr>
              <a:t>Y</a:t>
            </a:r>
            <a:r>
              <a:rPr lang="en-US" altLang="it-IT">
                <a:ea typeface="MS PGothic" panose="020B0600070205080204" pitchFamily="34" charset="-128"/>
              </a:rPr>
              <a:t>)</a:t>
            </a:r>
          </a:p>
          <a:p>
            <a:pPr eaLnBrk="1" hangingPunct="1">
              <a:lnSpc>
                <a:spcPct val="90000"/>
              </a:lnSpc>
            </a:pPr>
            <a:r>
              <a:rPr lang="en-US" altLang="it-IT" b="1">
                <a:ea typeface="MS PGothic" panose="020B0600070205080204" pitchFamily="34" charset="-128"/>
              </a:rPr>
              <a:t>assume encryption algorithm is known</a:t>
            </a:r>
          </a:p>
          <a:p>
            <a:pPr eaLnBrk="1" hangingPunct="1">
              <a:lnSpc>
                <a:spcPct val="90000"/>
              </a:lnSpc>
            </a:pPr>
            <a:r>
              <a:rPr lang="en-US" altLang="it-IT">
                <a:ea typeface="MS PGothic" panose="020B0600070205080204" pitchFamily="34" charset="-128"/>
              </a:rPr>
              <a:t>implies a secure channel to distribute key</a:t>
            </a:r>
          </a:p>
          <a:p>
            <a:pPr lvl="1" eaLnBrk="1" hangingPunct="1">
              <a:lnSpc>
                <a:spcPct val="90000"/>
              </a:lnSpc>
            </a:pPr>
            <a:r>
              <a:rPr lang="en-US" altLang="it-IT">
                <a:ea typeface="MS PGothic" panose="020B0600070205080204" pitchFamily="34" charset="-128"/>
              </a:rPr>
              <a:t>Key exchange problem</a:t>
            </a:r>
            <a:endParaRPr lang="en-AU" altLang="it-IT">
              <a:ea typeface="MS PGothic"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4EAD-6A6F-420F-922A-6A490ECA6832}"/>
              </a:ext>
            </a:extLst>
          </p:cNvPr>
          <p:cNvSpPr>
            <a:spLocks noGrp="1"/>
          </p:cNvSpPr>
          <p:nvPr>
            <p:ph type="title"/>
          </p:nvPr>
        </p:nvSpPr>
        <p:spPr/>
        <p:txBody>
          <a:bodyPr>
            <a:normAutofit/>
          </a:bodyPr>
          <a:lstStyle/>
          <a:p>
            <a:pPr>
              <a:defRPr/>
            </a:pPr>
            <a:r>
              <a:rPr lang="en-US" dirty="0"/>
              <a:t>Attack surface of symmetric ciphers	</a:t>
            </a:r>
            <a:endParaRPr lang="it-IT" dirty="0"/>
          </a:p>
        </p:txBody>
      </p:sp>
      <p:sp>
        <p:nvSpPr>
          <p:cNvPr id="3" name="Content Placeholder 2">
            <a:extLst>
              <a:ext uri="{FF2B5EF4-FFF2-40B4-BE49-F238E27FC236}">
                <a16:creationId xmlns:a16="http://schemas.microsoft.com/office/drawing/2014/main" id="{45D87D4C-DCFB-403C-8C02-8F166C5012AA}"/>
              </a:ext>
            </a:extLst>
          </p:cNvPr>
          <p:cNvSpPr>
            <a:spLocks noGrp="1"/>
          </p:cNvSpPr>
          <p:nvPr>
            <p:ph idx="1"/>
          </p:nvPr>
        </p:nvSpPr>
        <p:spPr/>
        <p:txBody>
          <a:bodyPr/>
          <a:lstStyle/>
          <a:p>
            <a:pPr>
              <a:defRPr/>
            </a:pPr>
            <a:endParaRPr lang="en-US" dirty="0"/>
          </a:p>
          <a:p>
            <a:pPr>
              <a:defRPr/>
            </a:pPr>
            <a:endParaRPr lang="it-IT" dirty="0"/>
          </a:p>
          <a:p>
            <a:pPr>
              <a:defRPr/>
            </a:pPr>
            <a:endParaRPr lang="it-IT" dirty="0"/>
          </a:p>
          <a:p>
            <a:pPr marL="457200" indent="-457200">
              <a:buFont typeface="+mj-lt"/>
              <a:buAutoNum type="arabicPeriod"/>
              <a:defRPr/>
            </a:pPr>
            <a:r>
              <a:rPr lang="it-IT" sz="3600" dirty="0" err="1"/>
              <a:t>Bruteforcing</a:t>
            </a:r>
            <a:endParaRPr lang="it-IT" sz="3600" dirty="0"/>
          </a:p>
          <a:p>
            <a:pPr marL="457200" indent="-457200">
              <a:buFont typeface="+mj-lt"/>
              <a:buAutoNum type="arabicPeriod"/>
              <a:defRPr/>
            </a:pPr>
            <a:r>
              <a:rPr lang="it-IT" sz="3600" dirty="0" err="1"/>
              <a:t>Cryptanalysis</a:t>
            </a:r>
            <a:r>
              <a:rPr lang="it-IT" sz="3600" dirty="0"/>
              <a:t> + </a:t>
            </a:r>
            <a:r>
              <a:rPr lang="it-IT" sz="3600" dirty="0" err="1"/>
              <a:t>Statistics</a:t>
            </a:r>
            <a:endParaRPr lang="it-IT" sz="36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iar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classico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iaro">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7716</Words>
  <Application>Microsoft Office PowerPoint</Application>
  <PresentationFormat>Widescreen</PresentationFormat>
  <Paragraphs>538</Paragraphs>
  <Slides>48</Slides>
  <Notes>46</Notes>
  <HiddenSlides>20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48</vt:i4>
      </vt:variant>
    </vt:vector>
  </HeadingPairs>
  <TitlesOfParts>
    <vt:vector size="58" baseType="lpstr">
      <vt:lpstr>Arial</vt:lpstr>
      <vt:lpstr>Calibri</vt:lpstr>
      <vt:lpstr>Courier</vt:lpstr>
      <vt:lpstr>Courier New</vt:lpstr>
      <vt:lpstr>Symbol</vt:lpstr>
      <vt:lpstr>Times</vt:lpstr>
      <vt:lpstr>Times-Roman</vt:lpstr>
      <vt:lpstr>Wingdings</vt:lpstr>
      <vt:lpstr>Wingdings 2</vt:lpstr>
      <vt:lpstr>Chiaro</vt:lpstr>
      <vt:lpstr>Cryptography and Network Security Chapter 2</vt:lpstr>
      <vt:lpstr>PowerPoint Presentation</vt:lpstr>
      <vt:lpstr>Chapter 2 – Classical Encryption Techniques</vt:lpstr>
      <vt:lpstr>Symmetric Encryption</vt:lpstr>
      <vt:lpstr>Symmetric Cipher Model</vt:lpstr>
      <vt:lpstr>Some Basic Terminology</vt:lpstr>
      <vt:lpstr>Cryptography</vt:lpstr>
      <vt:lpstr>Requirements</vt:lpstr>
      <vt:lpstr>Attack surface of symmetric ciphers </vt:lpstr>
      <vt:lpstr>Brute Force Search</vt:lpstr>
      <vt:lpstr>Brute-Forcing Scheme</vt:lpstr>
      <vt:lpstr>Cryptanalysis</vt:lpstr>
      <vt:lpstr>Cryptanalytic Attacks</vt:lpstr>
      <vt:lpstr>More Definitions</vt:lpstr>
      <vt:lpstr>Classical Substitution Ciphers</vt:lpstr>
      <vt:lpstr>Caesar Cipher</vt:lpstr>
      <vt:lpstr>Caesar Cipher</vt:lpstr>
      <vt:lpstr>Cryptanalysis of Caesar Cipher </vt:lpstr>
      <vt:lpstr>Monoalphabetic Cipher</vt:lpstr>
      <vt:lpstr>Monoalphabetic Cipher Security</vt:lpstr>
      <vt:lpstr>Language Redundancy and Cryptanalysis</vt:lpstr>
      <vt:lpstr>English Letter Frequencies</vt:lpstr>
      <vt:lpstr>Use in Cryptanalysis</vt:lpstr>
      <vt:lpstr>Example Cryptanalysis</vt:lpstr>
      <vt:lpstr>Playfair Cipher</vt:lpstr>
      <vt:lpstr>Playfair Key Matrix</vt:lpstr>
      <vt:lpstr>Encrypting and Decrypting</vt:lpstr>
      <vt:lpstr>Security of Playfair Cipher</vt:lpstr>
      <vt:lpstr>Polyalphabetic Ciphers</vt:lpstr>
      <vt:lpstr>Vigenère Cipher</vt:lpstr>
      <vt:lpstr>Example of Vigenère Cipher</vt:lpstr>
      <vt:lpstr>Aids</vt:lpstr>
      <vt:lpstr>Security of Vigenère Ciphers</vt:lpstr>
      <vt:lpstr>Kasiski Method</vt:lpstr>
      <vt:lpstr>Autokey Cipher</vt:lpstr>
      <vt:lpstr>Vernam Cipher</vt:lpstr>
      <vt:lpstr>One-Time Pad</vt:lpstr>
      <vt:lpstr>XOR and cryptography</vt:lpstr>
      <vt:lpstr>Transposition Ciphers</vt:lpstr>
      <vt:lpstr>Rail Fence cipher</vt:lpstr>
      <vt:lpstr>Row Transposition Ciphers</vt:lpstr>
      <vt:lpstr>Product Ciphers</vt:lpstr>
      <vt:lpstr>Rotor Machines</vt:lpstr>
      <vt:lpstr>Enigma Rotor Machine</vt:lpstr>
      <vt:lpstr>Rotor Machine Principles</vt:lpstr>
      <vt:lpstr>Steganography</vt:lpstr>
      <vt:lpstr>Summary</vt:lpstr>
      <vt:lpstr>Food of the day</vt:lpstr>
    </vt:vector>
  </TitlesOfParts>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2</dc:subject>
  <dc:creator>Dr Lawrie Brown</dc:creator>
  <cp:lastModifiedBy>Giovambattista Ianni</cp:lastModifiedBy>
  <cp:revision>79</cp:revision>
  <cp:lastPrinted>2009-08-04T04:48:40Z</cp:lastPrinted>
  <dcterms:created xsi:type="dcterms:W3CDTF">2009-08-04T03:17:45Z</dcterms:created>
  <dcterms:modified xsi:type="dcterms:W3CDTF">2021-10-18T15:23:20Z</dcterms:modified>
</cp:coreProperties>
</file>