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80"/>
  </p:notesMasterIdLst>
  <p:handoutMasterIdLst>
    <p:handoutMasterId r:id="rId81"/>
  </p:handoutMasterIdLst>
  <p:sldIdLst>
    <p:sldId id="323" r:id="rId2"/>
    <p:sldId id="257" r:id="rId3"/>
    <p:sldId id="276" r:id="rId4"/>
    <p:sldId id="277" r:id="rId5"/>
    <p:sldId id="326" r:id="rId6"/>
    <p:sldId id="275" r:id="rId7"/>
    <p:sldId id="324" r:id="rId8"/>
    <p:sldId id="278" r:id="rId9"/>
    <p:sldId id="279" r:id="rId10"/>
    <p:sldId id="280" r:id="rId11"/>
    <p:sldId id="281" r:id="rId12"/>
    <p:sldId id="282" r:id="rId13"/>
    <p:sldId id="284" r:id="rId14"/>
    <p:sldId id="285" r:id="rId15"/>
    <p:sldId id="286" r:id="rId16"/>
    <p:sldId id="287" r:id="rId17"/>
    <p:sldId id="288" r:id="rId18"/>
    <p:sldId id="289" r:id="rId19"/>
    <p:sldId id="290" r:id="rId20"/>
    <p:sldId id="291" r:id="rId21"/>
    <p:sldId id="292" r:id="rId22"/>
    <p:sldId id="293" r:id="rId23"/>
    <p:sldId id="327" r:id="rId24"/>
    <p:sldId id="328" r:id="rId25"/>
    <p:sldId id="294" r:id="rId26"/>
    <p:sldId id="295" r:id="rId27"/>
    <p:sldId id="297" r:id="rId28"/>
    <p:sldId id="296" r:id="rId29"/>
    <p:sldId id="298" r:id="rId30"/>
    <p:sldId id="299" r:id="rId31"/>
    <p:sldId id="300" r:id="rId32"/>
    <p:sldId id="301" r:id="rId33"/>
    <p:sldId id="302" r:id="rId34"/>
    <p:sldId id="304" r:id="rId35"/>
    <p:sldId id="303" r:id="rId36"/>
    <p:sldId id="305" r:id="rId37"/>
    <p:sldId id="325" r:id="rId38"/>
    <p:sldId id="306" r:id="rId39"/>
    <p:sldId id="274" r:id="rId40"/>
    <p:sldId id="329" r:id="rId41"/>
    <p:sldId id="330" r:id="rId42"/>
    <p:sldId id="331" r:id="rId43"/>
    <p:sldId id="332" r:id="rId44"/>
    <p:sldId id="333" r:id="rId45"/>
    <p:sldId id="334" r:id="rId46"/>
    <p:sldId id="335" r:id="rId47"/>
    <p:sldId id="336" r:id="rId48"/>
    <p:sldId id="337" r:id="rId49"/>
    <p:sldId id="338" r:id="rId50"/>
    <p:sldId id="339" r:id="rId51"/>
    <p:sldId id="340" r:id="rId52"/>
    <p:sldId id="342" r:id="rId53"/>
    <p:sldId id="343" r:id="rId54"/>
    <p:sldId id="344" r:id="rId55"/>
    <p:sldId id="345" r:id="rId56"/>
    <p:sldId id="346" r:id="rId57"/>
    <p:sldId id="347" r:id="rId58"/>
    <p:sldId id="348" r:id="rId59"/>
    <p:sldId id="349" r:id="rId60"/>
    <p:sldId id="350" r:id="rId61"/>
    <p:sldId id="351" r:id="rId62"/>
    <p:sldId id="312" r:id="rId63"/>
    <p:sldId id="319" r:id="rId64"/>
    <p:sldId id="352" r:id="rId65"/>
    <p:sldId id="353" r:id="rId66"/>
    <p:sldId id="354" r:id="rId67"/>
    <p:sldId id="355" r:id="rId68"/>
    <p:sldId id="307" r:id="rId69"/>
    <p:sldId id="308" r:id="rId70"/>
    <p:sldId id="309" r:id="rId71"/>
    <p:sldId id="310" r:id="rId72"/>
    <p:sldId id="311" r:id="rId73"/>
    <p:sldId id="317" r:id="rId74"/>
    <p:sldId id="314" r:id="rId75"/>
    <p:sldId id="315" r:id="rId76"/>
    <p:sldId id="318" r:id="rId77"/>
    <p:sldId id="316" r:id="rId78"/>
    <p:sldId id="356" r:id="rId79"/>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1965" autoAdjust="0"/>
  </p:normalViewPr>
  <p:slideViewPr>
    <p:cSldViewPr>
      <p:cViewPr varScale="1">
        <p:scale>
          <a:sx n="90" d="100"/>
          <a:sy n="90" d="100"/>
        </p:scale>
        <p:origin x="3494"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7239"/>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a:extLst>
              <a:ext uri="{FF2B5EF4-FFF2-40B4-BE49-F238E27FC236}">
                <a16:creationId xmlns:a16="http://schemas.microsoft.com/office/drawing/2014/main" id="{C7B7F200-FF98-4BCB-813C-EBE4E903E47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151555" name="Rectangle 1027">
            <a:extLst>
              <a:ext uri="{FF2B5EF4-FFF2-40B4-BE49-F238E27FC236}">
                <a16:creationId xmlns:a16="http://schemas.microsoft.com/office/drawing/2014/main" id="{C165944B-45C5-4B7D-BE35-8DE8D2E7C3AF}"/>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51556" name="Rectangle 1028">
            <a:extLst>
              <a:ext uri="{FF2B5EF4-FFF2-40B4-BE49-F238E27FC236}">
                <a16:creationId xmlns:a16="http://schemas.microsoft.com/office/drawing/2014/main" id="{0F32EA62-5270-4E8E-838E-871B4928DDEF}"/>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151557" name="Rectangle 1029">
            <a:extLst>
              <a:ext uri="{FF2B5EF4-FFF2-40B4-BE49-F238E27FC236}">
                <a16:creationId xmlns:a16="http://schemas.microsoft.com/office/drawing/2014/main" id="{D69F238A-7C55-4C9A-A650-EF8FE859D51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A08B6F1-FEB4-48FB-A287-29222E9DF329}" type="slidenum">
              <a:rPr lang="en-US" altLang="it-IT"/>
              <a:pPr>
                <a:defRPr/>
              </a:pPr>
              <a:t>‹#›</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a:extLst>
              <a:ext uri="{FF2B5EF4-FFF2-40B4-BE49-F238E27FC236}">
                <a16:creationId xmlns:a16="http://schemas.microsoft.com/office/drawing/2014/main" id="{1EAA8394-F0E3-41F3-B4F7-192D1BF8EAC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a:extLst>
              <a:ext uri="{FF2B5EF4-FFF2-40B4-BE49-F238E27FC236}">
                <a16:creationId xmlns:a16="http://schemas.microsoft.com/office/drawing/2014/main" id="{BF6612D4-2719-4B33-90EF-474210EFF07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a:extLst>
              <a:ext uri="{FF2B5EF4-FFF2-40B4-BE49-F238E27FC236}">
                <a16:creationId xmlns:a16="http://schemas.microsoft.com/office/drawing/2014/main" id="{21D48D5B-88DD-421D-8F64-9D8FAD1EFEC4}"/>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a:extLst>
              <a:ext uri="{FF2B5EF4-FFF2-40B4-BE49-F238E27FC236}">
                <a16:creationId xmlns:a16="http://schemas.microsoft.com/office/drawing/2014/main" id="{85EE1D86-FFF4-44E3-A7C7-691E92A4F35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a:extLst>
              <a:ext uri="{FF2B5EF4-FFF2-40B4-BE49-F238E27FC236}">
                <a16:creationId xmlns:a16="http://schemas.microsoft.com/office/drawing/2014/main" id="{AF48F264-834B-4F9E-BE2E-A101B8D2A50B}"/>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a:extLst>
              <a:ext uri="{FF2B5EF4-FFF2-40B4-BE49-F238E27FC236}">
                <a16:creationId xmlns:a16="http://schemas.microsoft.com/office/drawing/2014/main" id="{0DFD0A8D-35B7-49D8-997D-E4704DC3BBE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3AD659B-F13B-4A01-93E7-723E5947D4AA}"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a:extLst>
              <a:ext uri="{FF2B5EF4-FFF2-40B4-BE49-F238E27FC236}">
                <a16:creationId xmlns:a16="http://schemas.microsoft.com/office/drawing/2014/main" id="{584BFECE-6094-46B6-9F81-E8E6262651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86A848-8F6C-47B4-B763-DDD29CA8CF05}" type="slidenum">
              <a:rPr lang="en-AU" altLang="it-IT" smtClean="0"/>
              <a:pPr>
                <a:spcBef>
                  <a:spcPct val="0"/>
                </a:spcBef>
              </a:pPr>
              <a:t>1</a:t>
            </a:fld>
            <a:endParaRPr lang="en-AU" altLang="it-IT"/>
          </a:p>
        </p:txBody>
      </p:sp>
      <p:sp>
        <p:nvSpPr>
          <p:cNvPr id="13315" name="Rectangle 2">
            <a:extLst>
              <a:ext uri="{FF2B5EF4-FFF2-40B4-BE49-F238E27FC236}">
                <a16:creationId xmlns:a16="http://schemas.microsoft.com/office/drawing/2014/main" id="{A8FC4F8F-48AE-47A0-AA36-0B1CD9A3E2D7}"/>
              </a:ext>
            </a:extLst>
          </p:cNvPr>
          <p:cNvSpPr>
            <a:spLocks noGrp="1" noRot="1" noChangeAspect="1" noChangeArrowheads="1" noTextEdit="1"/>
          </p:cNvSpPr>
          <p:nvPr>
            <p:ph type="sldImg"/>
          </p:nvPr>
        </p:nvSpPr>
        <p:spPr>
          <a:solidFill>
            <a:srgbClr val="FFFFFF"/>
          </a:solidFill>
          <a:ln/>
        </p:spPr>
      </p:sp>
      <p:sp>
        <p:nvSpPr>
          <p:cNvPr id="13316" name="Rectangle 3">
            <a:extLst>
              <a:ext uri="{FF2B5EF4-FFF2-40B4-BE49-F238E27FC236}">
                <a16:creationId xmlns:a16="http://schemas.microsoft.com/office/drawing/2014/main" id="{2B05E6DF-344D-4547-9C32-8B57458AF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3 – “Block Ciphers and the Data Encryption Standard”.</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a:extLst>
              <a:ext uri="{FF2B5EF4-FFF2-40B4-BE49-F238E27FC236}">
                <a16:creationId xmlns:a16="http://schemas.microsoft.com/office/drawing/2014/main" id="{5F7ACB70-1BB7-4CFD-88B8-622566AB7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5D6A0F6-4223-49E3-BD2D-9A3AA605E3D2}" type="slidenum">
              <a:rPr lang="en-AU" altLang="it-IT" smtClean="0"/>
              <a:pPr>
                <a:spcBef>
                  <a:spcPct val="0"/>
                </a:spcBef>
              </a:pPr>
              <a:t>10</a:t>
            </a:fld>
            <a:endParaRPr lang="en-AU" altLang="it-IT"/>
          </a:p>
        </p:txBody>
      </p:sp>
      <p:sp>
        <p:nvSpPr>
          <p:cNvPr id="31747" name="Rectangle 2">
            <a:extLst>
              <a:ext uri="{FF2B5EF4-FFF2-40B4-BE49-F238E27FC236}">
                <a16:creationId xmlns:a16="http://schemas.microsoft.com/office/drawing/2014/main" id="{9F6AA29D-DA94-4353-B3B2-9CF8942A6403}"/>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E38802AD-AFDE-4A2D-BDFE-2B5EA2A08C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Horst Feistel, working at IBM Thomas J Watson Research Labs devised a suitable invertible cipher structure in early 70's.</a:t>
            </a:r>
          </a:p>
          <a:p>
            <a:pPr eaLnBrk="1" hangingPunct="1"/>
            <a:r>
              <a:rPr lang="en-AU" altLang="it-IT">
                <a:latin typeface="Arial" panose="020B0604020202020204" pitchFamily="34" charset="0"/>
              </a:rPr>
              <a:t>One of Feistel's main contributions was the invention of a suitable structure which adapted Shannon's S-P network in an easily inverted structure. It partitions input block into two halves which are </a:t>
            </a:r>
            <a:r>
              <a:rPr lang="en-US" altLang="it-IT">
                <a:latin typeface="Arial" panose="020B0604020202020204" pitchFamily="34" charset="0"/>
              </a:rPr>
              <a:t>processed through multiple rounds which perform a substitution on left data half</a:t>
            </a:r>
            <a:r>
              <a:rPr lang="en-AU" altLang="it-IT">
                <a:latin typeface="Arial" panose="020B0604020202020204" pitchFamily="34" charset="0"/>
              </a:rPr>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CA688DB6-C63B-481B-97EE-4C91C891CA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621A807-3526-4DFB-AAB4-BE9FBB8280C7}" type="slidenum">
              <a:rPr lang="en-AU" altLang="it-IT" smtClean="0"/>
              <a:pPr>
                <a:spcBef>
                  <a:spcPct val="0"/>
                </a:spcBef>
              </a:pPr>
              <a:t>11</a:t>
            </a:fld>
            <a:endParaRPr lang="en-AU" altLang="it-IT"/>
          </a:p>
        </p:txBody>
      </p:sp>
      <p:sp>
        <p:nvSpPr>
          <p:cNvPr id="33795" name="Rectangle 1026">
            <a:extLst>
              <a:ext uri="{FF2B5EF4-FFF2-40B4-BE49-F238E27FC236}">
                <a16:creationId xmlns:a16="http://schemas.microsoft.com/office/drawing/2014/main" id="{5C0CD6C3-4431-46B9-9601-05AEE5E94BDC}"/>
              </a:ext>
            </a:extLst>
          </p:cNvPr>
          <p:cNvSpPr>
            <a:spLocks noGrp="1" noRot="1" noChangeAspect="1" noChangeArrowheads="1" noTextEdit="1"/>
          </p:cNvSpPr>
          <p:nvPr>
            <p:ph type="sldImg"/>
          </p:nvPr>
        </p:nvSpPr>
        <p:spPr>
          <a:ln/>
        </p:spPr>
      </p:sp>
      <p:sp>
        <p:nvSpPr>
          <p:cNvPr id="33796" name="Rectangle 1027">
            <a:extLst>
              <a:ext uri="{FF2B5EF4-FFF2-40B4-BE49-F238E27FC236}">
                <a16:creationId xmlns:a16="http://schemas.microsoft.com/office/drawing/2014/main" id="{24CD6104-65DB-438A-9BD7-2904A7E36F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p>
          <a:p>
            <a:pPr eaLnBrk="1" hangingPunct="1"/>
            <a:r>
              <a:rPr lang="en-US" altLang="it-IT">
                <a:latin typeface="Arial" panose="020B0604020202020204" pitchFamily="34" charset="0"/>
              </a:rPr>
              <a:t>The inputs to the encryption algorithm are a plaintext block of length 2w bits and a key K. The plaintext block is divided into two halves, L</a:t>
            </a:r>
            <a:r>
              <a:rPr lang="en-US" altLang="it-IT" baseline="-25000">
                <a:latin typeface="Arial" panose="020B0604020202020204" pitchFamily="34" charset="0"/>
              </a:rPr>
              <a:t>0</a:t>
            </a:r>
            <a:r>
              <a:rPr lang="en-US" altLang="it-IT">
                <a:latin typeface="Arial" panose="020B0604020202020204" pitchFamily="34" charset="0"/>
              </a:rPr>
              <a:t> and R</a:t>
            </a:r>
            <a:r>
              <a:rPr lang="en-US" altLang="it-IT" baseline="-25000">
                <a:latin typeface="Arial" panose="020B0604020202020204" pitchFamily="34" charset="0"/>
              </a:rPr>
              <a:t>0</a:t>
            </a:r>
            <a:r>
              <a:rPr lang="en-US" altLang="it-IT">
                <a:latin typeface="Arial" panose="020B0604020202020204" pitchFamily="34" charset="0"/>
              </a:rPr>
              <a:t>. The two halves of the data pass through n rounds of processing and then combine to produce the ciphertext block. Each round i has as inputs L</a:t>
            </a:r>
            <a:r>
              <a:rPr lang="en-US" altLang="it-IT" baseline="-25000">
                <a:latin typeface="Arial" panose="020B0604020202020204" pitchFamily="34" charset="0"/>
              </a:rPr>
              <a:t>i–1 </a:t>
            </a:r>
            <a:r>
              <a:rPr lang="en-US" altLang="it-IT">
                <a:latin typeface="Arial" panose="020B0604020202020204" pitchFamily="34" charset="0"/>
              </a:rPr>
              <a:t>and R</a:t>
            </a:r>
            <a:r>
              <a:rPr lang="en-US" altLang="it-IT" baseline="-25000">
                <a:latin typeface="Arial" panose="020B0604020202020204" pitchFamily="34" charset="0"/>
              </a:rPr>
              <a:t>i–1</a:t>
            </a:r>
            <a:r>
              <a:rPr lang="en-US" altLang="it-IT">
                <a:latin typeface="Arial" panose="020B0604020202020204" pitchFamily="34" charset="0"/>
              </a:rPr>
              <a:t>, derived from the previous round, as well as a subkey K</a:t>
            </a:r>
            <a:r>
              <a:rPr lang="en-US" altLang="it-IT" baseline="-25000">
                <a:latin typeface="Arial" panose="020B0604020202020204" pitchFamily="34" charset="0"/>
              </a:rPr>
              <a:t>i</a:t>
            </a:r>
            <a:r>
              <a:rPr lang="en-US" altLang="it-IT">
                <a:latin typeface="Arial" panose="020B0604020202020204" pitchFamily="34" charset="0"/>
              </a:rPr>
              <a:t>, derived from the overall K. In general, the subkeys K  are different from K and from each other.</a:t>
            </a:r>
          </a:p>
          <a:p>
            <a:pPr eaLnBrk="1" hangingPunct="1"/>
            <a:r>
              <a:rPr lang="en-AU" altLang="it-IT">
                <a:latin typeface="Arial" panose="020B0604020202020204" pitchFamily="34" charset="0"/>
              </a:rPr>
              <a:t>The process of decryption with a Feistel cipher is essentially the same as the encryption process. The rule is as follows: Use the ciphertext as input to the algorithm, but use the subkeys </a:t>
            </a:r>
            <a:r>
              <a:rPr lang="en-AU" altLang="it-IT" i="1">
                <a:latin typeface="Arial" panose="020B0604020202020204" pitchFamily="34" charset="0"/>
              </a:rPr>
              <a:t>K</a:t>
            </a:r>
            <a:r>
              <a:rPr lang="en-AU" altLang="it-IT" baseline="-25000">
                <a:latin typeface="Arial" panose="020B0604020202020204" pitchFamily="34" charset="0"/>
              </a:rPr>
              <a:t>i </a:t>
            </a:r>
            <a:r>
              <a:rPr lang="en-AU" altLang="it-IT">
                <a:latin typeface="Arial" panose="020B0604020202020204" pitchFamily="34" charset="0"/>
              </a:rPr>
              <a:t>in reverse order. That is, use </a:t>
            </a:r>
            <a:r>
              <a:rPr lang="en-AU" altLang="it-IT" i="1">
                <a:latin typeface="Arial" panose="020B0604020202020204" pitchFamily="34" charset="0"/>
              </a:rPr>
              <a:t>K</a:t>
            </a:r>
            <a:r>
              <a:rPr lang="en-AU" altLang="it-IT" i="1" baseline="-25000">
                <a:latin typeface="Arial" panose="020B0604020202020204" pitchFamily="34" charset="0"/>
              </a:rPr>
              <a:t>n</a:t>
            </a:r>
            <a:r>
              <a:rPr lang="en-AU" altLang="it-IT" baseline="-25000">
                <a:latin typeface="Arial" panose="020B0604020202020204" pitchFamily="34" charset="0"/>
              </a:rPr>
              <a:t> </a:t>
            </a:r>
            <a:r>
              <a:rPr lang="en-AU" altLang="it-IT">
                <a:latin typeface="Arial" panose="020B0604020202020204" pitchFamily="34" charset="0"/>
              </a:rPr>
              <a:t>in the first round, </a:t>
            </a:r>
            <a:r>
              <a:rPr lang="en-AU" altLang="it-IT" i="1">
                <a:latin typeface="Arial" panose="020B0604020202020204" pitchFamily="34" charset="0"/>
              </a:rPr>
              <a:t>K</a:t>
            </a:r>
            <a:r>
              <a:rPr lang="en-AU" altLang="it-IT" i="1" baseline="-25000">
                <a:latin typeface="Arial" panose="020B0604020202020204" pitchFamily="34" charset="0"/>
              </a:rPr>
              <a:t>n</a:t>
            </a:r>
            <a:r>
              <a:rPr lang="en-AU" altLang="it-IT" baseline="-25000">
                <a:latin typeface="Arial" panose="020B0604020202020204" pitchFamily="34" charset="0"/>
              </a:rPr>
              <a:t>–1 </a:t>
            </a:r>
            <a:r>
              <a:rPr lang="en-AU" altLang="it-IT">
                <a:latin typeface="Arial" panose="020B0604020202020204" pitchFamily="34" charset="0"/>
              </a:rPr>
              <a:t>in the second round, and so on until </a:t>
            </a:r>
            <a:r>
              <a:rPr lang="en-AU" altLang="it-IT" i="1">
                <a:latin typeface="Arial" panose="020B0604020202020204" pitchFamily="34" charset="0"/>
              </a:rPr>
              <a:t>K</a:t>
            </a:r>
            <a:r>
              <a:rPr lang="en-AU" altLang="it-IT" baseline="-25000">
                <a:latin typeface="Arial" panose="020B0604020202020204" pitchFamily="34" charset="0"/>
              </a:rPr>
              <a:t>1</a:t>
            </a:r>
            <a:r>
              <a:rPr lang="en-AU" altLang="it-IT">
                <a:latin typeface="Arial" panose="020B0604020202020204" pitchFamily="34" charset="0"/>
              </a:rPr>
              <a:t> is used in the last round. This is a nice feature because it means we need not implement two different algorithms, one for encryption and one for decryption.</a:t>
            </a:r>
            <a:r>
              <a:rPr lang="en-US" altLang="it-IT">
                <a:latin typeface="Arial" panose="020B0604020202020204" pitchFamily="34" charset="0"/>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AU" altLang="it-IT">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6DB14A93-A84A-4FF4-82AB-AC09E9D9B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36C61DD-DCB5-4785-B0D7-C12330D78908}" type="slidenum">
              <a:rPr lang="en-AU" altLang="it-IT" smtClean="0"/>
              <a:pPr>
                <a:spcBef>
                  <a:spcPct val="0"/>
                </a:spcBef>
              </a:pPr>
              <a:t>12</a:t>
            </a:fld>
            <a:endParaRPr lang="en-AU" altLang="it-IT"/>
          </a:p>
        </p:txBody>
      </p:sp>
      <p:sp>
        <p:nvSpPr>
          <p:cNvPr id="35843" name="Rectangle 1026">
            <a:extLst>
              <a:ext uri="{FF2B5EF4-FFF2-40B4-BE49-F238E27FC236}">
                <a16:creationId xmlns:a16="http://schemas.microsoft.com/office/drawing/2014/main" id="{7D3A04A3-E57F-4A57-82AC-4BC1B7E4660B}"/>
              </a:ext>
            </a:extLst>
          </p:cNvPr>
          <p:cNvSpPr>
            <a:spLocks noGrp="1" noRot="1" noChangeAspect="1" noChangeArrowheads="1" noTextEdit="1"/>
          </p:cNvSpPr>
          <p:nvPr>
            <p:ph type="sldImg"/>
          </p:nvPr>
        </p:nvSpPr>
        <p:spPr>
          <a:ln/>
        </p:spPr>
      </p:sp>
      <p:sp>
        <p:nvSpPr>
          <p:cNvPr id="35844" name="Rectangle 1027">
            <a:extLst>
              <a:ext uri="{FF2B5EF4-FFF2-40B4-BE49-F238E27FC236}">
                <a16:creationId xmlns:a16="http://schemas.microsoft.com/office/drawing/2014/main" id="{1720FF7B-00E1-4C37-A9DA-BAC6D1CC74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it-IT">
                <a:latin typeface="Arial" panose="020B0604020202020204" pitchFamily="34" charset="0"/>
                <a:cs typeface="Arial" panose="020B0604020202020204" pitchFamily="34" charset="0"/>
              </a:rPr>
              <a:t>The exact realization of a Feistel network depends on the choice of the following parameters and design features:</a:t>
            </a:r>
            <a:endParaRPr lang="en-AU" altLang="it-IT">
              <a:latin typeface="Arial" panose="020B0604020202020204" pitchFamily="34" charset="0"/>
              <a:cs typeface="Arial" panose="020B0604020202020204" pitchFamily="34" charset="0"/>
            </a:endParaRPr>
          </a:p>
          <a:p>
            <a:pPr eaLnBrk="1" hangingPunct="1">
              <a:lnSpc>
                <a:spcPct val="80000"/>
              </a:lnSpc>
              <a:buFontTx/>
              <a:buChar char="•"/>
            </a:pPr>
            <a:r>
              <a:rPr lang="en-AU" altLang="it-IT">
                <a:latin typeface="Arial" panose="020B0604020202020204" pitchFamily="34" charset="0"/>
                <a:cs typeface="Arial" panose="020B0604020202020204" pitchFamily="34" charset="0"/>
              </a:rPr>
              <a:t> block size  - increasing size improves security, but slows cipher </a:t>
            </a:r>
          </a:p>
          <a:p>
            <a:pPr eaLnBrk="1" hangingPunct="1">
              <a:lnSpc>
                <a:spcPct val="80000"/>
              </a:lnSpc>
              <a:buFontTx/>
              <a:buChar char="•"/>
            </a:pPr>
            <a:r>
              <a:rPr lang="en-AU" altLang="it-IT">
                <a:latin typeface="Arial" panose="020B0604020202020204" pitchFamily="34" charset="0"/>
                <a:cs typeface="Arial" panose="020B0604020202020204" pitchFamily="34" charset="0"/>
              </a:rPr>
              <a:t> key size - increasing size improves security, makes exhaustive key searching harder, but may slow cipher </a:t>
            </a:r>
          </a:p>
          <a:p>
            <a:pPr eaLnBrk="1" hangingPunct="1">
              <a:lnSpc>
                <a:spcPct val="80000"/>
              </a:lnSpc>
              <a:buFontTx/>
              <a:buChar char="•"/>
            </a:pPr>
            <a:r>
              <a:rPr lang="en-AU" altLang="it-IT">
                <a:latin typeface="Arial" panose="020B0604020202020204" pitchFamily="34" charset="0"/>
                <a:cs typeface="Arial" panose="020B0604020202020204" pitchFamily="34" charset="0"/>
              </a:rPr>
              <a:t> number of rounds - increasing number improves security, but slows cipher </a:t>
            </a:r>
          </a:p>
          <a:p>
            <a:pPr eaLnBrk="1" hangingPunct="1">
              <a:lnSpc>
                <a:spcPct val="80000"/>
              </a:lnSpc>
              <a:buFontTx/>
              <a:buChar char="•"/>
            </a:pPr>
            <a:r>
              <a:rPr lang="en-AU" altLang="it-IT">
                <a:latin typeface="Arial" panose="020B0604020202020204" pitchFamily="34" charset="0"/>
                <a:cs typeface="Arial" panose="020B0604020202020204" pitchFamily="34" charset="0"/>
              </a:rPr>
              <a:t> subkey generation algorithm - greater complexity can make analysis harder, but slows cipher </a:t>
            </a:r>
          </a:p>
          <a:p>
            <a:pPr eaLnBrk="1" hangingPunct="1">
              <a:lnSpc>
                <a:spcPct val="80000"/>
              </a:lnSpc>
              <a:buFontTx/>
              <a:buChar char="•"/>
            </a:pPr>
            <a:r>
              <a:rPr lang="en-AU" altLang="it-IT">
                <a:latin typeface="Arial" panose="020B0604020202020204" pitchFamily="34" charset="0"/>
                <a:cs typeface="Arial" panose="020B0604020202020204" pitchFamily="34" charset="0"/>
              </a:rPr>
              <a:t> round function - greater complexity can make analysis harder, but slows cipher </a:t>
            </a:r>
          </a:p>
          <a:p>
            <a:pPr eaLnBrk="1" hangingPunct="1">
              <a:lnSpc>
                <a:spcPct val="80000"/>
              </a:lnSpc>
              <a:buFontTx/>
              <a:buChar char="•"/>
            </a:pPr>
            <a:r>
              <a:rPr lang="en-US" altLang="it-IT">
                <a:latin typeface="Arial" panose="020B0604020202020204" pitchFamily="34" charset="0"/>
                <a:cs typeface="Arial" panose="020B0604020202020204" pitchFamily="34" charset="0"/>
              </a:rPr>
              <a:t> fast software en/decryption - more recent concern for practical use </a:t>
            </a:r>
          </a:p>
          <a:p>
            <a:pPr eaLnBrk="1" hangingPunct="1">
              <a:lnSpc>
                <a:spcPct val="80000"/>
              </a:lnSpc>
              <a:buFontTx/>
              <a:buChar char="•"/>
            </a:pPr>
            <a:r>
              <a:rPr lang="en-US" altLang="it-IT">
                <a:latin typeface="Arial" panose="020B0604020202020204" pitchFamily="34" charset="0"/>
                <a:cs typeface="Arial" panose="020B0604020202020204" pitchFamily="34" charset="0"/>
              </a:rPr>
              <a:t> ease of analysis - for easier validation &amp; testing of strength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9A910931-8E74-466C-AE35-B8465D8087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A663078-AF35-4F77-8A2E-D27F3391B2F1}" type="slidenum">
              <a:rPr lang="en-AU" altLang="it-IT" smtClean="0"/>
              <a:pPr>
                <a:spcBef>
                  <a:spcPct val="0"/>
                </a:spcBef>
              </a:pPr>
              <a:t>13</a:t>
            </a:fld>
            <a:endParaRPr lang="en-AU" altLang="it-IT"/>
          </a:p>
        </p:txBody>
      </p:sp>
      <p:sp>
        <p:nvSpPr>
          <p:cNvPr id="37891" name="Rectangle 2">
            <a:extLst>
              <a:ext uri="{FF2B5EF4-FFF2-40B4-BE49-F238E27FC236}">
                <a16:creationId xmlns:a16="http://schemas.microsoft.com/office/drawing/2014/main" id="{5D33B665-ACA6-4C67-8308-17ED7480EC9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CD595CF-31FE-4A18-850A-CFB8C9A12D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most widely used private key block cipher, is the Data Encryption Standard (DES). It was adopted in 1977 by the National Bureau of Standards as Federal Information Processing Standard 46 (FIPS PUB 46). DES encrypts data in 64-bit blocks using a 56-bit key. The DES enjoys widespread use. It has also been the subject of much controversy its security.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4542D61A-E386-4E03-B14B-3C5BCAA749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EC77C5C-200D-4133-B9C2-E4276FA8A03D}" type="slidenum">
              <a:rPr lang="en-AU" altLang="it-IT" smtClean="0"/>
              <a:pPr>
                <a:spcBef>
                  <a:spcPct val="0"/>
                </a:spcBef>
              </a:pPr>
              <a:t>14</a:t>
            </a:fld>
            <a:endParaRPr lang="en-AU" altLang="it-IT"/>
          </a:p>
        </p:txBody>
      </p:sp>
      <p:sp>
        <p:nvSpPr>
          <p:cNvPr id="39939" name="Rectangle 1026">
            <a:extLst>
              <a:ext uri="{FF2B5EF4-FFF2-40B4-BE49-F238E27FC236}">
                <a16:creationId xmlns:a16="http://schemas.microsoft.com/office/drawing/2014/main" id="{01EE5D20-F924-45A5-88BD-CD7FFF34F45E}"/>
              </a:ext>
            </a:extLst>
          </p:cNvPr>
          <p:cNvSpPr>
            <a:spLocks noGrp="1" noRot="1" noChangeAspect="1" noChangeArrowheads="1" noTextEdit="1"/>
          </p:cNvSpPr>
          <p:nvPr>
            <p:ph type="sldImg"/>
          </p:nvPr>
        </p:nvSpPr>
        <p:spPr>
          <a:ln/>
        </p:spPr>
      </p:sp>
      <p:sp>
        <p:nvSpPr>
          <p:cNvPr id="39940" name="Rectangle 1027">
            <a:extLst>
              <a:ext uri="{FF2B5EF4-FFF2-40B4-BE49-F238E27FC236}">
                <a16:creationId xmlns:a16="http://schemas.microsoft.com/office/drawing/2014/main" id="{164453DC-7AB5-4606-9EB4-ACF2CA1E26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In the late 1960s, IBM set up a research project in computer cryptography led by Horst Feistel. The project concluded in 1971 with the development of the LUCIFER algorithm. LUCIFER is a Feistel block cipher that operates on blocks of 64 bits, using a key size of 128 bits.</a:t>
            </a:r>
          </a:p>
          <a:p>
            <a:pPr eaLnBrk="1" hangingPunct="1"/>
            <a:r>
              <a:rPr lang="en-US" altLang="it-IT">
                <a:latin typeface="Arial" panose="020B0604020202020204" pitchFamily="34" charset="0"/>
                <a:cs typeface="Arial" panose="020B0604020202020204" pitchFamily="34" charset="0"/>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pPr eaLnBrk="1" hangingPunct="1"/>
            <a:r>
              <a:rPr lang="en-US" altLang="it-IT">
                <a:latin typeface="Arial" panose="020B0604020202020204" pitchFamily="34" charset="0"/>
                <a:cs typeface="Arial" panose="020B0604020202020204" pitchFamily="34" charset="0"/>
              </a:rPr>
              <a:t>In 1973, the National Bureau of Standards (NBS) issued a request for proposals for a national cipher standard. IBM submitted the modified LUCIFER. It was by far the best algorithm proposed and was adopted in 1977 as the Data Encryption Standard. </a:t>
            </a:r>
          </a:p>
          <a:p>
            <a:pPr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90C2B775-1470-43DB-9583-D703C85628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639244E-6BF8-476B-9545-FBFCE8E39A19}" type="slidenum">
              <a:rPr lang="en-AU" altLang="it-IT" smtClean="0"/>
              <a:pPr>
                <a:spcBef>
                  <a:spcPct val="0"/>
                </a:spcBef>
              </a:pPr>
              <a:t>15</a:t>
            </a:fld>
            <a:endParaRPr lang="en-AU" altLang="it-IT"/>
          </a:p>
        </p:txBody>
      </p:sp>
      <p:sp>
        <p:nvSpPr>
          <p:cNvPr id="41987" name="Rectangle 2">
            <a:extLst>
              <a:ext uri="{FF2B5EF4-FFF2-40B4-BE49-F238E27FC236}">
                <a16:creationId xmlns:a16="http://schemas.microsoft.com/office/drawing/2014/main" id="{DC3B97C6-B04B-48C6-8B46-43B073D7FB3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33CEDECB-6FB4-4385-96F7-40D65C0B2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Before its adoption as a standard, the proposed DES was subjected to intense &amp; continuing criticism over the size of its key &amp; the classified design criteria.</a:t>
            </a:r>
            <a:endParaRPr lang="en-AU" altLang="it-IT">
              <a:latin typeface="Arial" panose="020B0604020202020204" pitchFamily="34" charset="0"/>
            </a:endParaRPr>
          </a:p>
          <a:p>
            <a:pPr eaLnBrk="1" hangingPunct="1"/>
            <a:r>
              <a:rPr lang="en-AU" altLang="it-IT">
                <a:latin typeface="Arial" panose="020B0604020202020204" pitchFamily="34" charset="0"/>
              </a:rPr>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Diffie &amp; Hellman. </a:t>
            </a:r>
          </a:p>
          <a:p>
            <a:pPr eaLnBrk="1" hangingPunct="1"/>
            <a:r>
              <a:rPr lang="en-US" altLang="it-IT">
                <a:latin typeface="Arial" panose="020B0604020202020204" pitchFamily="34" charset="0"/>
              </a:rPr>
              <a:t>DES has flourished and is widely used, especially in financial applications. It is still standardized for legacy systems, with either AES or triple DES for new applications.</a:t>
            </a:r>
            <a:endParaRPr lang="en-AU" altLang="it-IT">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9780023E-07C6-4263-8FE4-4407FCF1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E120D28-506C-4FFB-B60D-E3513935AC93}" type="slidenum">
              <a:rPr lang="en-AU" altLang="it-IT" smtClean="0"/>
              <a:pPr>
                <a:spcBef>
                  <a:spcPct val="0"/>
                </a:spcBef>
              </a:pPr>
              <a:t>16</a:t>
            </a:fld>
            <a:endParaRPr lang="en-AU" altLang="it-IT"/>
          </a:p>
        </p:txBody>
      </p:sp>
      <p:sp>
        <p:nvSpPr>
          <p:cNvPr id="44035" name="Rectangle 2">
            <a:extLst>
              <a:ext uri="{FF2B5EF4-FFF2-40B4-BE49-F238E27FC236}">
                <a16:creationId xmlns:a16="http://schemas.microsoft.com/office/drawing/2014/main" id="{4DC72BF2-74B1-4C37-A2BA-0C60960510B6}"/>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E06B9DB9-EED4-4AA8-93EC-19BD2FF63E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overall scheme for DES encryption is illustrated in Stallings Figure 3.4, which takes as input 64-bits of data and of key.</a:t>
            </a:r>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The left side shows the basic process for enciphering a 64-bit data block which consists of: </a:t>
            </a:r>
          </a:p>
          <a:p>
            <a:pPr eaLnBrk="1" hangingPunct="1"/>
            <a:r>
              <a:rPr lang="en-AU" altLang="it-IT">
                <a:latin typeface="Arial" panose="020B0604020202020204" pitchFamily="34" charset="0"/>
                <a:cs typeface="Arial" panose="020B0604020202020204" pitchFamily="34" charset="0"/>
              </a:rPr>
              <a:t>- an initial permutation (IP) which shuffles the 64-bit input block</a:t>
            </a:r>
          </a:p>
          <a:p>
            <a:pPr eaLnBrk="1" hangingPunct="1"/>
            <a:r>
              <a:rPr lang="en-AU" altLang="it-IT">
                <a:latin typeface="Arial" panose="020B0604020202020204" pitchFamily="34" charset="0"/>
                <a:cs typeface="Arial" panose="020B0604020202020204" pitchFamily="34" charset="0"/>
              </a:rPr>
              <a:t>- 16 rounds of a complex key dependent round function involving substitutions &amp; permutations</a:t>
            </a:r>
          </a:p>
          <a:p>
            <a:pPr eaLnBrk="1" hangingPunct="1"/>
            <a:r>
              <a:rPr lang="en-AU" altLang="it-IT">
                <a:latin typeface="Arial" panose="020B0604020202020204" pitchFamily="34" charset="0"/>
                <a:cs typeface="Arial" panose="020B0604020202020204" pitchFamily="34" charset="0"/>
              </a:rPr>
              <a:t>- a final permutation, being the inverse of IP </a:t>
            </a:r>
            <a:endParaRPr lang="en-US" altLang="it-IT">
              <a:latin typeface="Arial" panose="020B0604020202020204" pitchFamily="34" charset="0"/>
              <a:cs typeface="Arial" panose="020B0604020202020204" pitchFamily="34" charset="0"/>
            </a:endParaRPr>
          </a:p>
          <a:p>
            <a:pPr eaLnBrk="1" hangingPunct="1"/>
            <a:r>
              <a:rPr lang="en-US" altLang="it-IT">
                <a:latin typeface="Arial" panose="020B0604020202020204" pitchFamily="34" charset="0"/>
                <a:cs typeface="Arial" panose="020B0604020202020204" pitchFamily="34" charset="0"/>
              </a:rPr>
              <a:t>The right side shows the handling of the 56-bit key and consists of:</a:t>
            </a:r>
          </a:p>
          <a:p>
            <a:pPr eaLnBrk="1" hangingPunct="1"/>
            <a:r>
              <a:rPr lang="en-AU" altLang="it-IT">
                <a:latin typeface="Arial" panose="020B0604020202020204" pitchFamily="34" charset="0"/>
                <a:cs typeface="Arial" panose="020B0604020202020204" pitchFamily="34" charset="0"/>
              </a:rPr>
              <a:t>- an initial permutation of the key (PC1) which selects 56-bits out of the 64-bits input, in two 28-bit halves </a:t>
            </a:r>
          </a:p>
          <a:p>
            <a:pPr eaLnBrk="1" hangingPunct="1"/>
            <a:r>
              <a:rPr lang="en-AU" altLang="it-IT">
                <a:latin typeface="Arial" panose="020B0604020202020204" pitchFamily="34" charset="0"/>
                <a:cs typeface="Arial" panose="020B0604020202020204" pitchFamily="34" charset="0"/>
              </a:rPr>
              <a:t>- 16 stages to generate the 48-bit subkeys using a left circular shift and a permutation of the two 28-bit halves </a:t>
            </a:r>
          </a:p>
          <a:p>
            <a:pPr eaLnBrk="1" hangingPunct="1"/>
            <a:endParaRPr lang="en-US"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a:extLst>
              <a:ext uri="{FF2B5EF4-FFF2-40B4-BE49-F238E27FC236}">
                <a16:creationId xmlns:a16="http://schemas.microsoft.com/office/drawing/2014/main" id="{D7DACEA8-02C6-4572-86B1-165A83851C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B6A8F12-8A9F-4823-96AC-68096A3DE28C}" type="slidenum">
              <a:rPr lang="en-AU" altLang="it-IT" smtClean="0"/>
              <a:pPr>
                <a:spcBef>
                  <a:spcPct val="0"/>
                </a:spcBef>
              </a:pPr>
              <a:t>17</a:t>
            </a:fld>
            <a:endParaRPr lang="en-AU" altLang="it-IT"/>
          </a:p>
        </p:txBody>
      </p:sp>
      <p:sp>
        <p:nvSpPr>
          <p:cNvPr id="46083" name="Rectangle 2">
            <a:extLst>
              <a:ext uri="{FF2B5EF4-FFF2-40B4-BE49-F238E27FC236}">
                <a16:creationId xmlns:a16="http://schemas.microsoft.com/office/drawing/2014/main" id="{B4B9CF51-9FCF-43A7-82CC-222921D09C9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BD7D3FE6-D891-4BA2-A9AB-59A76A0E27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Note that the bit numbering for DES reflects IBM mainframe practice, and is the opposite of what we now mostly use - so be careful! Numbers from Bit 1 (leftmost, most significant) to bit 32/48/64 etc (rightmost, least significant).</a:t>
            </a:r>
          </a:p>
          <a:p>
            <a:pPr eaLnBrk="1" hangingPunct="1"/>
            <a:r>
              <a:rPr lang="en-US" altLang="it-IT">
                <a:latin typeface="Arial" panose="020B0604020202020204" pitchFamily="34" charset="0"/>
                <a:cs typeface="Arial" panose="020B0604020202020204" pitchFamily="34" charset="0"/>
              </a:rPr>
              <a:t>For example, a 64-bit plaintext value of </a:t>
            </a:r>
            <a:r>
              <a:rPr lang="en-AU" altLang="it-IT">
                <a:latin typeface="Arial" panose="020B0604020202020204" pitchFamily="34" charset="0"/>
                <a:cs typeface="Arial" panose="020B0604020202020204" pitchFamily="34" charset="0"/>
              </a:rPr>
              <a:t>“675a6967 5e5a6b5a” (written in left &amp; right halves)  after permuting with IP becomes “ffb2194d 004df6fb”. </a:t>
            </a:r>
            <a:r>
              <a:rPr lang="en-US" altLang="it-IT">
                <a:latin typeface="Arial" panose="020B0604020202020204" pitchFamily="34" charset="0"/>
                <a:cs typeface="Arial" panose="020B0604020202020204" pitchFamily="34" charset="0"/>
              </a:rPr>
              <a:t>Note that example values are specified using hexadecimal. </a:t>
            </a:r>
          </a:p>
          <a:p>
            <a:pPr eaLnBrk="1" hangingPunct="1"/>
            <a:endParaRPr lang="en-US"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BA732F45-924F-465C-B55D-B46B977A17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41494AE-BC7E-4F7E-9AAD-A8175F41B91B}" type="slidenum">
              <a:rPr lang="en-AU" altLang="it-IT" smtClean="0"/>
              <a:pPr>
                <a:spcBef>
                  <a:spcPct val="0"/>
                </a:spcBef>
              </a:pPr>
              <a:t>18</a:t>
            </a:fld>
            <a:endParaRPr lang="en-AU" altLang="it-IT"/>
          </a:p>
        </p:txBody>
      </p:sp>
      <p:sp>
        <p:nvSpPr>
          <p:cNvPr id="48131" name="Rectangle 2">
            <a:extLst>
              <a:ext uri="{FF2B5EF4-FFF2-40B4-BE49-F238E27FC236}">
                <a16:creationId xmlns:a16="http://schemas.microsoft.com/office/drawing/2014/main" id="{283A1285-2E74-404E-85D5-EBCCF194C83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DAFB5211-F287-4CA0-8D5C-97B54AE82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We now review the internal structure of the DES round function F, which takes R half &amp; subkey, and processes them. The round key </a:t>
            </a:r>
            <a:r>
              <a:rPr lang="en-AU" altLang="it-IT" i="1">
                <a:latin typeface="Arial" panose="020B0604020202020204" pitchFamily="34" charset="0"/>
              </a:rPr>
              <a:t>K</a:t>
            </a:r>
            <a:r>
              <a:rPr lang="en-AU" altLang="it-IT" baseline="-25000">
                <a:latin typeface="Arial" panose="020B0604020202020204" pitchFamily="34" charset="0"/>
              </a:rPr>
              <a:t>i </a:t>
            </a:r>
            <a:r>
              <a:rPr lang="en-AU" altLang="it-IT">
                <a:latin typeface="Arial" panose="020B0604020202020204" pitchFamily="34" charset="0"/>
              </a:rPr>
              <a:t> </a:t>
            </a:r>
            <a:r>
              <a:rPr lang="en-US" altLang="it-IT">
                <a:latin typeface="Arial" panose="020B0604020202020204" pitchFamily="34" charset="0"/>
              </a:rPr>
              <a:t>is 48 bits. The R input is 32 bits. This R input is first expanded to 48 bits by using a table that defines a permutation plus an expansion that involves duplication of 16 of the R bits (Table 3.2c). The resulting 48 bits are XORed with </a:t>
            </a:r>
            <a:r>
              <a:rPr lang="en-AU" altLang="it-IT" i="1">
                <a:latin typeface="Arial" panose="020B0604020202020204" pitchFamily="34" charset="0"/>
              </a:rPr>
              <a:t>K</a:t>
            </a:r>
            <a:r>
              <a:rPr lang="en-AU" altLang="it-IT" baseline="-25000">
                <a:latin typeface="Arial" panose="020B0604020202020204" pitchFamily="34" charset="0"/>
              </a:rPr>
              <a:t>i  </a:t>
            </a:r>
            <a:r>
              <a:rPr lang="en-US" altLang="it-IT">
                <a:latin typeface="Arial" panose="020B0604020202020204" pitchFamily="34" charset="0"/>
              </a:rPr>
              <a:t>This 48-bit result passes through a substitution function that produces a 32-bit output, which is permuted as defined by Table 3.2d. This follows the classic structure for a feistel cipher.</a:t>
            </a:r>
          </a:p>
          <a:p>
            <a:pPr eaLnBrk="1" hangingPunct="1"/>
            <a:r>
              <a:rPr lang="en-US" altLang="it-IT">
                <a:latin typeface="Arial" panose="020B0604020202020204" pitchFamily="34" charset="0"/>
              </a:rPr>
              <a:t>Note that the s-boxes provide the “confusion” of data and key values, whilst the permutation P then spreads this as widely as possible, so each S-box output affects as many S-box inputs in the next round as possible, giving “diffusion”.</a:t>
            </a:r>
            <a:endParaRPr lang="en-AU" altLang="it-IT">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a16="http://schemas.microsoft.com/office/drawing/2014/main" id="{820C691D-F8CF-473E-B704-390A8B86BE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DDE51AB-7CAC-4FCB-BE1A-C6A99B913864}" type="slidenum">
              <a:rPr lang="en-AU" altLang="it-IT" smtClean="0"/>
              <a:pPr>
                <a:spcBef>
                  <a:spcPct val="0"/>
                </a:spcBef>
              </a:pPr>
              <a:t>19</a:t>
            </a:fld>
            <a:endParaRPr lang="en-AU" altLang="it-IT"/>
          </a:p>
        </p:txBody>
      </p:sp>
      <p:sp>
        <p:nvSpPr>
          <p:cNvPr id="50179" name="Rectangle 2">
            <a:extLst>
              <a:ext uri="{FF2B5EF4-FFF2-40B4-BE49-F238E27FC236}">
                <a16:creationId xmlns:a16="http://schemas.microsoft.com/office/drawing/2014/main" id="{FEC31067-EA25-4EE4-BB5F-DC7F2CB92012}"/>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539CC24F-4837-435D-8E92-8D0252F33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XORed with </a:t>
            </a:r>
            <a:r>
              <a:rPr lang="en-US" altLang="it-IT">
                <a:latin typeface="Arial" panose="020B0604020202020204" pitchFamily="34" charset="0"/>
              </a:rPr>
              <a:t>key </a:t>
            </a:r>
            <a:r>
              <a:rPr lang="en-AU" altLang="it-IT" i="1">
                <a:latin typeface="Arial" panose="020B0604020202020204" pitchFamily="34" charset="0"/>
              </a:rPr>
              <a:t>K</a:t>
            </a:r>
            <a:r>
              <a:rPr lang="en-AU" altLang="it-IT" baseline="-25000">
                <a:latin typeface="Arial" panose="020B0604020202020204" pitchFamily="34" charset="0"/>
              </a:rPr>
              <a:t>i </a:t>
            </a:r>
            <a:r>
              <a:rPr lang="en-US" altLang="it-IT">
                <a:latin typeface="Arial" panose="020B0604020202020204" pitchFamily="34" charset="0"/>
                <a:cs typeface="Arial" panose="020B0604020202020204" pitchFamily="34" charset="0"/>
              </a:rPr>
              <a:t>. This 48-bit result passes through a substitution function comprising 8 S-boxes which each map 6 input bits to 4 output bits, producing a 32-bit output, which is then permuted by permutation P as defined by Stallings Table 3.2d.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a:extLst>
              <a:ext uri="{FF2B5EF4-FFF2-40B4-BE49-F238E27FC236}">
                <a16:creationId xmlns:a16="http://schemas.microsoft.com/office/drawing/2014/main" id="{9B480D4E-BE7A-424E-9BFF-3014BE08C3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F62BAEB-562C-4F66-A9C6-6A9345DAF99D}" type="slidenum">
              <a:rPr lang="en-AU" altLang="it-IT" smtClean="0"/>
              <a:pPr>
                <a:spcBef>
                  <a:spcPct val="0"/>
                </a:spcBef>
              </a:pPr>
              <a:t>2</a:t>
            </a:fld>
            <a:endParaRPr lang="en-AU" altLang="it-IT"/>
          </a:p>
        </p:txBody>
      </p:sp>
      <p:sp>
        <p:nvSpPr>
          <p:cNvPr id="15363" name="Rectangle 1026">
            <a:extLst>
              <a:ext uri="{FF2B5EF4-FFF2-40B4-BE49-F238E27FC236}">
                <a16:creationId xmlns:a16="http://schemas.microsoft.com/office/drawing/2014/main" id="{529A802C-B79F-440A-BD14-AB14F334416C}"/>
              </a:ext>
            </a:extLst>
          </p:cNvPr>
          <p:cNvSpPr>
            <a:spLocks noGrp="1" noRot="1" noChangeAspect="1" noChangeArrowheads="1" noTextEdit="1"/>
          </p:cNvSpPr>
          <p:nvPr>
            <p:ph type="sldImg"/>
          </p:nvPr>
        </p:nvSpPr>
        <p:spPr>
          <a:ln/>
        </p:spPr>
      </p:sp>
      <p:sp>
        <p:nvSpPr>
          <p:cNvPr id="15364" name="Rectangle 1027">
            <a:extLst>
              <a:ext uri="{FF2B5EF4-FFF2-40B4-BE49-F238E27FC236}">
                <a16:creationId xmlns:a16="http://schemas.microsoft.com/office/drawing/2014/main" id="{BAE67D23-4846-4B03-B656-4F59537CF7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Intro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a16="http://schemas.microsoft.com/office/drawing/2014/main" id="{1A0A7C0D-469D-4C5D-B959-4B3E1D866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98F2CF1-1387-4303-BE61-A0E5C27E40D1}" type="slidenum">
              <a:rPr lang="en-AU" altLang="it-IT" smtClean="0"/>
              <a:pPr>
                <a:spcBef>
                  <a:spcPct val="0"/>
                </a:spcBef>
              </a:pPr>
              <a:t>20</a:t>
            </a:fld>
            <a:endParaRPr lang="en-AU" altLang="it-IT"/>
          </a:p>
        </p:txBody>
      </p:sp>
      <p:sp>
        <p:nvSpPr>
          <p:cNvPr id="52227" name="Rectangle 2">
            <a:extLst>
              <a:ext uri="{FF2B5EF4-FFF2-40B4-BE49-F238E27FC236}">
                <a16:creationId xmlns:a16="http://schemas.microsoft.com/office/drawing/2014/main" id="{121009F8-474B-4524-B6C7-3D05A892D77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4FA3988C-DC87-4B7A-93BC-35A8C9D32D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it-IT" i="1">
                <a:latin typeface="Arial" panose="020B0604020202020204" pitchFamily="34" charset="0"/>
              </a:rPr>
              <a:t>i </a:t>
            </a:r>
            <a:r>
              <a:rPr lang="en-AU" altLang="it-IT">
                <a:latin typeface="Arial" panose="020B0604020202020204" pitchFamily="34" charset="0"/>
              </a:rPr>
              <a:t>form a 2-bit binary number to select one of four substitutions defined by the four rows in the table for S</a:t>
            </a:r>
            <a:r>
              <a:rPr lang="en-AU" altLang="it-IT" i="1">
                <a:latin typeface="Arial" panose="020B0604020202020204" pitchFamily="34" charset="0"/>
              </a:rPr>
              <a:t>i</a:t>
            </a:r>
            <a:r>
              <a:rPr lang="en-AU" altLang="it-IT">
                <a:latin typeface="Arial" panose="020B0604020202020204" pitchFamily="34" charset="0"/>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altLang="it-IT">
              <a:latin typeface="Arial" panose="020B0604020202020204" pitchFamily="34" charset="0"/>
            </a:endParaRPr>
          </a:p>
          <a:p>
            <a:pPr eaLnBrk="1" hangingPunct="1"/>
            <a:r>
              <a:rPr lang="en-AU" altLang="it-IT">
                <a:latin typeface="Arial" panose="020B0604020202020204" pitchFamily="34" charset="0"/>
              </a:rPr>
              <a:t>The example lists 8 6-bit values (ie 18 in hex is 011000 in binary, 09 hex is 001001 binary, 12 hex is 010010  binary, 3d hex is 111101 binary etc), each of which is replaced following the process detailed above using the appropriate S-box. ie</a:t>
            </a:r>
          </a:p>
          <a:p>
            <a:pPr eaLnBrk="1" hangingPunct="1"/>
            <a:r>
              <a:rPr lang="en-AU" altLang="it-IT">
                <a:latin typeface="Arial" panose="020B0604020202020204" pitchFamily="34" charset="0"/>
              </a:rPr>
              <a:t>S1(011000) lookup row 00 col 1100 in S1 to get 5</a:t>
            </a:r>
          </a:p>
          <a:p>
            <a:pPr eaLnBrk="1" hangingPunct="1"/>
            <a:r>
              <a:rPr lang="en-AU" altLang="it-IT">
                <a:latin typeface="Arial" panose="020B0604020202020204" pitchFamily="34" charset="0"/>
              </a:rPr>
              <a:t>S2(001001) lookup row 01 col 0100 in S2 to get 15 = f in hex</a:t>
            </a:r>
          </a:p>
          <a:p>
            <a:pPr eaLnBrk="1" hangingPunct="1"/>
            <a:r>
              <a:rPr lang="en-AU" altLang="it-IT">
                <a:latin typeface="Arial" panose="020B0604020202020204" pitchFamily="34" charset="0"/>
              </a:rPr>
              <a:t>S3(010010) lookup row 00 col 1001 in S3 to get 13 = d in hex</a:t>
            </a:r>
          </a:p>
          <a:p>
            <a:pPr eaLnBrk="1" hangingPunct="1"/>
            <a:r>
              <a:rPr lang="en-AU" altLang="it-IT">
                <a:latin typeface="Arial" panose="020B0604020202020204" pitchFamily="34" charset="0"/>
              </a:rPr>
              <a:t>S4(111101) lookup row 11 col 1110 in S4 to get 2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a:extLst>
              <a:ext uri="{FF2B5EF4-FFF2-40B4-BE49-F238E27FC236}">
                <a16:creationId xmlns:a16="http://schemas.microsoft.com/office/drawing/2014/main" id="{9E0D5BC4-6C60-4603-B22E-14267DAF81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D7D71C6-9C21-4669-8814-E6E71072C0F0}" type="slidenum">
              <a:rPr lang="en-AU" altLang="it-IT" smtClean="0"/>
              <a:pPr>
                <a:spcBef>
                  <a:spcPct val="0"/>
                </a:spcBef>
              </a:pPr>
              <a:t>21</a:t>
            </a:fld>
            <a:endParaRPr lang="en-AU" altLang="it-IT"/>
          </a:p>
        </p:txBody>
      </p:sp>
      <p:sp>
        <p:nvSpPr>
          <p:cNvPr id="54275" name="Rectangle 2">
            <a:extLst>
              <a:ext uri="{FF2B5EF4-FFF2-40B4-BE49-F238E27FC236}">
                <a16:creationId xmlns:a16="http://schemas.microsoft.com/office/drawing/2014/main" id="{92E6E175-C37E-4638-A615-B6878BD9A77E}"/>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DB00EB5-45D5-4DEB-AC0E-B3DB5337482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The DES Key Schedule generates the subkeys needed for each data encryption round. A 64-bit </a:t>
            </a:r>
            <a:r>
              <a:rPr lang="en-US" altLang="it-IT">
                <a:latin typeface="Arial" panose="020B0604020202020204" pitchFamily="34" charset="0"/>
                <a:cs typeface="Arial" panose="020B0604020202020204" pitchFamily="34" charset="0"/>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a:extLst>
              <a:ext uri="{FF2B5EF4-FFF2-40B4-BE49-F238E27FC236}">
                <a16:creationId xmlns:a16="http://schemas.microsoft.com/office/drawing/2014/main" id="{7E3B38B5-DAAE-465F-A87B-AD8C39172B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33441B-878B-4B8D-B8A5-C22CDB5CC985}" type="slidenum">
              <a:rPr lang="en-AU" altLang="it-IT" smtClean="0"/>
              <a:pPr>
                <a:spcBef>
                  <a:spcPct val="0"/>
                </a:spcBef>
              </a:pPr>
              <a:t>22</a:t>
            </a:fld>
            <a:endParaRPr lang="en-AU" altLang="it-IT"/>
          </a:p>
        </p:txBody>
      </p:sp>
      <p:sp>
        <p:nvSpPr>
          <p:cNvPr id="56323" name="Rectangle 1026">
            <a:extLst>
              <a:ext uri="{FF2B5EF4-FFF2-40B4-BE49-F238E27FC236}">
                <a16:creationId xmlns:a16="http://schemas.microsoft.com/office/drawing/2014/main" id="{5F33D92B-6403-47C0-BD5E-251AD69AC3CA}"/>
              </a:ext>
            </a:extLst>
          </p:cNvPr>
          <p:cNvSpPr>
            <a:spLocks noGrp="1" noRot="1" noChangeAspect="1" noChangeArrowheads="1" noTextEdit="1"/>
          </p:cNvSpPr>
          <p:nvPr>
            <p:ph type="sldImg"/>
          </p:nvPr>
        </p:nvSpPr>
        <p:spPr>
          <a:ln/>
        </p:spPr>
      </p:sp>
      <p:sp>
        <p:nvSpPr>
          <p:cNvPr id="56324" name="Rectangle 1027">
            <a:extLst>
              <a:ext uri="{FF2B5EF4-FFF2-40B4-BE49-F238E27FC236}">
                <a16:creationId xmlns:a16="http://schemas.microsoft.com/office/drawing/2014/main" id="{E7297EE2-415E-41D9-94B1-FB191AADBD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As with any Feistel cipher, DES decryption uses the same algorithm as encryption except that the subkeys are used in reverse order SK16 .. SK1.</a:t>
            </a:r>
          </a:p>
          <a:p>
            <a:pPr eaLnBrk="1" hangingPunct="1"/>
            <a:r>
              <a:rPr lang="en-US" altLang="it-IT">
                <a:latin typeface="Arial" panose="020B0604020202020204" pitchFamily="34" charset="0"/>
                <a:cs typeface="Arial" panose="020B0604020202020204" pitchFamily="34" charset="0"/>
              </a:rPr>
              <a:t>If you trace through the DES overview diagram can see how each decryption step top to bottom with reversed subkeys, undoes the equivalent encryption step moving from bottom to top.</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7E931114-5BFA-4FFA-BEC2-7457EEE62F52}"/>
              </a:ext>
            </a:extLst>
          </p:cNvPr>
          <p:cNvSpPr>
            <a:spLocks noGrp="1" noRot="1" noChangeAspect="1" noChangeArrowheads="1" noTextEdit="1"/>
          </p:cNvSpPr>
          <p:nvPr>
            <p:ph type="sldImg"/>
          </p:nvPr>
        </p:nvSpPr>
        <p:spPr>
          <a:xfrm>
            <a:off x="381000" y="685800"/>
            <a:ext cx="6096000" cy="3429000"/>
          </a:xfrm>
          <a:ln/>
        </p:spPr>
      </p:sp>
      <p:sp>
        <p:nvSpPr>
          <p:cNvPr id="58371" name="Notes Placeholder 2">
            <a:extLst>
              <a:ext uri="{FF2B5EF4-FFF2-40B4-BE49-F238E27FC236}">
                <a16:creationId xmlns:a16="http://schemas.microsoft.com/office/drawing/2014/main" id="{2541AF47-3028-4225-8B47-184B294B2E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Can now work through an example, and consider some of its implications. In this example, the plaintext is a hexadecimal palindrome, with:  </a:t>
            </a:r>
          </a:p>
          <a:p>
            <a:pPr eaLnBrk="1" hangingPunct="1"/>
            <a:r>
              <a:rPr lang="en-US" altLang="it-IT">
                <a:latin typeface="Arial" panose="020B0604020202020204" pitchFamily="34" charset="0"/>
              </a:rPr>
              <a:t>Plaintext: 02468aceeca86420</a:t>
            </a:r>
          </a:p>
          <a:p>
            <a:pPr eaLnBrk="1" hangingPunct="1"/>
            <a:r>
              <a:rPr lang="en-US" altLang="it-IT">
                <a:latin typeface="Arial" panose="020B0604020202020204" pitchFamily="34" charset="0"/>
              </a:rPr>
              <a:t>Key: 0f1571c947d9e859</a:t>
            </a:r>
          </a:p>
          <a:p>
            <a:pPr eaLnBrk="1" hangingPunct="1"/>
            <a:r>
              <a:rPr lang="en-US" altLang="it-IT">
                <a:latin typeface="Arial" panose="020B0604020202020204" pitchFamily="34" charset="0"/>
              </a:rPr>
              <a:t>Ciphertext: da02ce3a89ecac3b</a:t>
            </a:r>
          </a:p>
          <a:p>
            <a:pPr eaLnBrk="1" hangingPunct="1"/>
            <a:r>
              <a:rPr lang="en-US" altLang="it-IT">
                <a:latin typeface="Arial" panose="020B0604020202020204" pitchFamily="34" charset="0"/>
              </a:rPr>
              <a:t>Table 3.5 shows the progression of the algorithm. The first row shows the 32-bit values of the left and right halves of data after the initial permutation. The next 16 rows show the results after each round. Also shown is the value of the 48-bit subkey generated for each round. The final row shows the left and right-hand values after the inverse initial permutation. These two values combined form the ciphertext. </a:t>
            </a:r>
          </a:p>
        </p:txBody>
      </p:sp>
      <p:sp>
        <p:nvSpPr>
          <p:cNvPr id="58372" name="Slide Number Placeholder 3">
            <a:extLst>
              <a:ext uri="{FF2B5EF4-FFF2-40B4-BE49-F238E27FC236}">
                <a16:creationId xmlns:a16="http://schemas.microsoft.com/office/drawing/2014/main" id="{98E303B2-2408-4ACF-9AF0-A714BB3C8D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AA35F2E-2844-4EDD-84A6-20905A551F0E}" type="slidenum">
              <a:rPr lang="en-AU" altLang="it-IT" smtClean="0"/>
              <a:pPr>
                <a:spcBef>
                  <a:spcPct val="0"/>
                </a:spcBef>
              </a:pPr>
              <a:t>23</a:t>
            </a:fld>
            <a:endParaRPr lang="en-AU" alt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DB2CA070-BBFB-47C3-B87A-ED7B96FCC00A}"/>
              </a:ext>
            </a:extLst>
          </p:cNvPr>
          <p:cNvSpPr>
            <a:spLocks noGrp="1" noRot="1" noChangeAspect="1" noChangeArrowheads="1" noTextEdit="1"/>
          </p:cNvSpPr>
          <p:nvPr>
            <p:ph type="sldImg"/>
          </p:nvPr>
        </p:nvSpPr>
        <p:spPr>
          <a:xfrm>
            <a:off x="381000" y="685800"/>
            <a:ext cx="6096000" cy="3429000"/>
          </a:xfrm>
          <a:ln/>
        </p:spPr>
      </p:sp>
      <p:sp>
        <p:nvSpPr>
          <p:cNvPr id="60419" name="Notes Placeholder 2">
            <a:extLst>
              <a:ext uri="{FF2B5EF4-FFF2-40B4-BE49-F238E27FC236}">
                <a16:creationId xmlns:a16="http://schemas.microsoft.com/office/drawing/2014/main" id="{D1736505-1C81-464B-8600-A7F147CC976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This is referred to as the avalanche effect. Using the example from Table 3.5, Table 3.6 shows the result when the fourth bit of the plaintext is changed, so that the plaintext is 12468aceeca86420. The second column of the table shows the intermediate 64-bit values at the end of each round for the two plaintexts. The third column shows the number of bits that differ between the two intermediate values. The table shows that after just three rounds, 18 bits differ between the two blocks. On completion, the two ciphertexts differ in 32 bit positions. Table 3.7 in the text shows a similar test using the original plaintext of with two keys that differ in only the fourth bit position. Again, the results show that about half of the bits in the ciphertext differ and that the avalanche effect is pronounced after just a few rounds.</a:t>
            </a:r>
          </a:p>
        </p:txBody>
      </p:sp>
      <p:sp>
        <p:nvSpPr>
          <p:cNvPr id="60420" name="Slide Number Placeholder 3">
            <a:extLst>
              <a:ext uri="{FF2B5EF4-FFF2-40B4-BE49-F238E27FC236}">
                <a16:creationId xmlns:a16="http://schemas.microsoft.com/office/drawing/2014/main" id="{A1A09712-5C6C-4EA3-85E7-E29422DD399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E57E75B-6BAB-450C-95FD-F75FBDF3D912}" type="slidenum">
              <a:rPr lang="en-AU" altLang="it-IT" smtClean="0"/>
              <a:pPr>
                <a:spcBef>
                  <a:spcPct val="0"/>
                </a:spcBef>
              </a:pPr>
              <a:t>24</a:t>
            </a:fld>
            <a:endParaRPr lang="en-AU" alt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a:extLst>
              <a:ext uri="{FF2B5EF4-FFF2-40B4-BE49-F238E27FC236}">
                <a16:creationId xmlns:a16="http://schemas.microsoft.com/office/drawing/2014/main" id="{B590BF91-1B22-4D31-B1BE-250DB6ACD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CC38B36-F288-486C-9D61-70E0D0B0CF10}" type="slidenum">
              <a:rPr lang="en-AU" altLang="it-IT" smtClean="0"/>
              <a:pPr>
                <a:spcBef>
                  <a:spcPct val="0"/>
                </a:spcBef>
              </a:pPr>
              <a:t>25</a:t>
            </a:fld>
            <a:endParaRPr lang="en-AU" altLang="it-IT"/>
          </a:p>
        </p:txBody>
      </p:sp>
      <p:sp>
        <p:nvSpPr>
          <p:cNvPr id="62467" name="Rectangle 2">
            <a:extLst>
              <a:ext uri="{FF2B5EF4-FFF2-40B4-BE49-F238E27FC236}">
                <a16:creationId xmlns:a16="http://schemas.microsoft.com/office/drawing/2014/main" id="{3ACA2613-12E6-4447-8BF3-8B5FB1BEC38F}"/>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3838483-8921-46D5-AA18-264EDAC546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a:extLst>
              <a:ext uri="{FF2B5EF4-FFF2-40B4-BE49-F238E27FC236}">
                <a16:creationId xmlns:a16="http://schemas.microsoft.com/office/drawing/2014/main" id="{524DF022-E977-43BC-9CFB-66ABDF411F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BB30E9E-A62D-4579-A891-E1B2633E340D}" type="slidenum">
              <a:rPr lang="en-AU" altLang="it-IT" smtClean="0"/>
              <a:pPr>
                <a:spcBef>
                  <a:spcPct val="0"/>
                </a:spcBef>
              </a:pPr>
              <a:t>26</a:t>
            </a:fld>
            <a:endParaRPr lang="en-AU" altLang="it-IT"/>
          </a:p>
        </p:txBody>
      </p:sp>
      <p:sp>
        <p:nvSpPr>
          <p:cNvPr id="64515" name="Rectangle 2">
            <a:extLst>
              <a:ext uri="{FF2B5EF4-FFF2-40B4-BE49-F238E27FC236}">
                <a16:creationId xmlns:a16="http://schemas.microsoft.com/office/drawing/2014/main" id="{EFA4E06B-7671-4206-89D8-BFAFBB29EAA5}"/>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75C20EF2-7B98-4490-90A6-38A766C29E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Since its adoption as a federal standard, there have been lingering concerns about the level of security provided by DES in two areas: key size and the nature of the algorithm.</a:t>
            </a:r>
            <a:endParaRPr lang="en-AU" altLang="it-IT">
              <a:latin typeface="Arial" panose="020B0604020202020204" pitchFamily="34" charset="0"/>
              <a:cs typeface="Arial" panose="020B0604020202020204" pitchFamily="34" charset="0"/>
            </a:endParaRPr>
          </a:p>
          <a:p>
            <a:pPr eaLnBrk="1" hangingPunct="1"/>
            <a:r>
              <a:rPr lang="en-US" altLang="it-IT">
                <a:latin typeface="Arial" panose="020B0604020202020204" pitchFamily="34" charset="0"/>
                <a:cs typeface="Arial" panose="020B0604020202020204" pitchFamily="34" charset="0"/>
              </a:rPr>
              <a:t>With a key length of 56 bits, there are 2</a:t>
            </a:r>
            <a:r>
              <a:rPr lang="en-US" altLang="it-IT" baseline="30000">
                <a:latin typeface="Arial" panose="020B0604020202020204" pitchFamily="34" charset="0"/>
                <a:cs typeface="Arial" panose="020B0604020202020204" pitchFamily="34" charset="0"/>
              </a:rPr>
              <a:t>56</a:t>
            </a:r>
            <a:r>
              <a:rPr lang="en-US" altLang="it-IT">
                <a:latin typeface="Arial" panose="020B0604020202020204" pitchFamily="34" charset="0"/>
                <a:cs typeface="Arial" panose="020B0604020202020204" pitchFamily="34" charset="0"/>
              </a:rPr>
              <a:t> possible keys, which is approximately 7.2*10</a:t>
            </a:r>
            <a:r>
              <a:rPr lang="en-US" altLang="it-IT" baseline="30000">
                <a:latin typeface="Arial" panose="020B0604020202020204" pitchFamily="34" charset="0"/>
                <a:cs typeface="Arial" panose="020B0604020202020204" pitchFamily="34" charset="0"/>
              </a:rPr>
              <a:t>16</a:t>
            </a:r>
            <a:r>
              <a:rPr lang="en-US" altLang="it-IT">
                <a:latin typeface="Arial" panose="020B0604020202020204" pitchFamily="34" charset="0"/>
                <a:cs typeface="Arial" panose="020B0604020202020204" pitchFamily="34" charset="0"/>
              </a:rPr>
              <a:t> keys. Thus a brute-force attack appeared impractical. </a:t>
            </a:r>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it-IT">
                <a:latin typeface="Arial" panose="020B0604020202020204" pitchFamily="34" charset="0"/>
                <a:cs typeface="Arial" panose="020B0604020202020204" pitchFamily="34" charset="0"/>
              </a:rPr>
              <a:t>There have been other demonstrated breaks of the DES using both large networks of computers &amp; dedicated h/w, including: </a:t>
            </a:r>
          </a:p>
          <a:p>
            <a:pPr eaLnBrk="1" hangingPunct="1"/>
            <a:r>
              <a:rPr lang="en-AU" altLang="it-IT">
                <a:latin typeface="Arial" panose="020B0604020202020204" pitchFamily="34" charset="0"/>
                <a:cs typeface="Arial" panose="020B0604020202020204" pitchFamily="34" charset="0"/>
              </a:rPr>
              <a:t>- 1997 on a large network of computers in a few months </a:t>
            </a:r>
          </a:p>
          <a:p>
            <a:pPr eaLnBrk="1" hangingPunct="1"/>
            <a:r>
              <a:rPr lang="en-AU" altLang="it-IT">
                <a:latin typeface="Arial" panose="020B0604020202020204" pitchFamily="34" charset="0"/>
                <a:cs typeface="Arial" panose="020B0604020202020204" pitchFamily="34" charset="0"/>
              </a:rPr>
              <a:t>- 1998 on dedicated h/w (EFF) in a few days </a:t>
            </a:r>
          </a:p>
          <a:p>
            <a:pPr eaLnBrk="1" hangingPunct="1"/>
            <a:r>
              <a:rPr lang="en-AU" altLang="it-IT">
                <a:latin typeface="Arial" panose="020B0604020202020204" pitchFamily="34" charset="0"/>
                <a:cs typeface="Arial" panose="020B0604020202020204" pitchFamily="34" charset="0"/>
              </a:rPr>
              <a:t>- 1999 above combined in 22hrs!</a:t>
            </a:r>
          </a:p>
          <a:p>
            <a:pPr eaLnBrk="1" hangingPunct="1"/>
            <a:r>
              <a:rPr lang="en-US" altLang="it-IT">
                <a:latin typeface="Arial" panose="020B0604020202020204" pitchFamily="34" charset="0"/>
                <a:cs typeface="Arial" panose="020B0604020202020204" pitchFamily="34" charset="0"/>
              </a:rPr>
              <a:t>It is important to note that there is more to a key-search attack than simply running through all possible keys. Unless known plaintext is provided, the analyst must be able to recognize plaintext as plaintext.</a:t>
            </a:r>
          </a:p>
          <a:p>
            <a:pPr eaLnBrk="1" hangingPunct="1"/>
            <a:r>
              <a:rPr lang="en-US" altLang="it-IT">
                <a:latin typeface="Arial" panose="020B0604020202020204" pitchFamily="34" charset="0"/>
                <a:cs typeface="Arial" panose="020B0604020202020204" pitchFamily="34" charset="0"/>
              </a:rPr>
              <a:t>Clearly must now consider alternatives to DES, the most important of which are AES and triple DES.</a:t>
            </a:r>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a:extLst>
              <a:ext uri="{FF2B5EF4-FFF2-40B4-BE49-F238E27FC236}">
                <a16:creationId xmlns:a16="http://schemas.microsoft.com/office/drawing/2014/main" id="{EA97B800-35A5-41BE-A4B0-6D25AACD7B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8C60398-287F-4BB9-9E6E-BE7374F1604B}" type="slidenum">
              <a:rPr lang="en-AU" altLang="it-IT" smtClean="0"/>
              <a:pPr>
                <a:spcBef>
                  <a:spcPct val="0"/>
                </a:spcBef>
              </a:pPr>
              <a:t>27</a:t>
            </a:fld>
            <a:endParaRPr lang="en-AU" altLang="it-IT"/>
          </a:p>
        </p:txBody>
      </p:sp>
      <p:sp>
        <p:nvSpPr>
          <p:cNvPr id="66563" name="Rectangle 1026">
            <a:extLst>
              <a:ext uri="{FF2B5EF4-FFF2-40B4-BE49-F238E27FC236}">
                <a16:creationId xmlns:a16="http://schemas.microsoft.com/office/drawing/2014/main" id="{E14B049D-CB7E-49BE-AFFB-5E052297DF9C}"/>
              </a:ext>
            </a:extLst>
          </p:cNvPr>
          <p:cNvSpPr>
            <a:spLocks noGrp="1" noRot="1" noChangeAspect="1" noChangeArrowheads="1" noTextEdit="1"/>
          </p:cNvSpPr>
          <p:nvPr>
            <p:ph type="sldImg"/>
          </p:nvPr>
        </p:nvSpPr>
        <p:spPr>
          <a:ln/>
        </p:spPr>
      </p:sp>
      <p:sp>
        <p:nvSpPr>
          <p:cNvPr id="66564" name="Rectangle 1027">
            <a:extLst>
              <a:ext uri="{FF2B5EF4-FFF2-40B4-BE49-F238E27FC236}">
                <a16:creationId xmlns:a16="http://schemas.microsoft.com/office/drawing/2014/main" id="{7CE39E06-F9C8-4C71-8917-F8CC39008E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it-IT">
                <a:latin typeface="Arial" panose="020B0604020202020204" pitchFamily="34" charset="0"/>
                <a:cs typeface="Arial" panose="020B0604020202020204" pitchFamily="34" charset="0"/>
              </a:rPr>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4760630E-DC0C-44B7-A385-95986E8F1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896CD61-5D67-48B2-9353-874840465509}" type="slidenum">
              <a:rPr lang="en-AU" altLang="it-IT" smtClean="0"/>
              <a:pPr>
                <a:spcBef>
                  <a:spcPct val="0"/>
                </a:spcBef>
              </a:pPr>
              <a:t>28</a:t>
            </a:fld>
            <a:endParaRPr lang="en-AU" altLang="it-IT"/>
          </a:p>
        </p:txBody>
      </p:sp>
      <p:sp>
        <p:nvSpPr>
          <p:cNvPr id="68611" name="Rectangle 2">
            <a:extLst>
              <a:ext uri="{FF2B5EF4-FFF2-40B4-BE49-F238E27FC236}">
                <a16:creationId xmlns:a16="http://schemas.microsoft.com/office/drawing/2014/main" id="{EF086E06-0770-4119-8024-81AFD37A1C66}"/>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F662616-E4AB-4E39-8083-136901046A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We will discuss timing attacks in more detail later, as they relate to public-key algorithms. However, 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 The AES analysis process has highlighted this attack approach, and showed that it is a concern particularly with smartcard implementations, though DES appears to be fairly resistant to a successful timing attack.</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a:extLst>
              <a:ext uri="{FF2B5EF4-FFF2-40B4-BE49-F238E27FC236}">
                <a16:creationId xmlns:a16="http://schemas.microsoft.com/office/drawing/2014/main" id="{664575EA-73D2-43D0-989B-946881120B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FD63299-4913-4FD7-B149-D5327A442DA1}" type="slidenum">
              <a:rPr lang="en-AU" altLang="it-IT" smtClean="0"/>
              <a:pPr>
                <a:spcBef>
                  <a:spcPct val="0"/>
                </a:spcBef>
              </a:pPr>
              <a:t>29</a:t>
            </a:fld>
            <a:endParaRPr lang="en-AU" altLang="it-IT"/>
          </a:p>
        </p:txBody>
      </p:sp>
      <p:sp>
        <p:nvSpPr>
          <p:cNvPr id="70659" name="Rectangle 2">
            <a:extLst>
              <a:ext uri="{FF2B5EF4-FFF2-40B4-BE49-F238E27FC236}">
                <a16:creationId xmlns:a16="http://schemas.microsoft.com/office/drawing/2014/main" id="{571045DC-928D-4CFB-8E07-B5DD4AA2B912}"/>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32E2F13-8BD3-484F-876B-0D6CD85791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Biham &amp; Shamir </a:t>
            </a:r>
            <a:r>
              <a:rPr lang="en-AU" altLang="it-IT">
                <a:latin typeface="Arial" panose="020B0604020202020204" pitchFamily="34" charset="0"/>
                <a:cs typeface="Arial" panose="020B0604020202020204" pitchFamily="34" charset="0"/>
              </a:rPr>
              <a:t>show Differential Cryptanalysis can be successfully used to cryptanalyse the DES with an effort on the order of 2</a:t>
            </a:r>
            <a:r>
              <a:rPr lang="en-AU" altLang="it-IT" baseline="30000">
                <a:latin typeface="Arial" panose="020B0604020202020204" pitchFamily="34" charset="0"/>
                <a:cs typeface="Arial" panose="020B0604020202020204" pitchFamily="34" charset="0"/>
              </a:rPr>
              <a:t>47 </a:t>
            </a:r>
            <a:r>
              <a:rPr lang="en-US" altLang="it-IT">
                <a:latin typeface="Arial" panose="020B0604020202020204" pitchFamily="34" charset="0"/>
                <a:cs typeface="Arial" panose="020B0604020202020204" pitchFamily="34" charset="0"/>
              </a:rPr>
              <a:t>encryptions, </a:t>
            </a:r>
            <a:r>
              <a:rPr lang="en-AU" altLang="it-IT">
                <a:latin typeface="Arial" panose="020B0604020202020204" pitchFamily="34" charset="0"/>
                <a:cs typeface="Arial" panose="020B0604020202020204" pitchFamily="34" charset="0"/>
              </a:rPr>
              <a:t>requiring 2</a:t>
            </a:r>
            <a:r>
              <a:rPr lang="en-AU" altLang="it-IT" baseline="30000">
                <a:latin typeface="Arial" panose="020B0604020202020204" pitchFamily="34" charset="0"/>
                <a:cs typeface="Arial" panose="020B0604020202020204" pitchFamily="34" charset="0"/>
              </a:rPr>
              <a:t>47</a:t>
            </a:r>
            <a:r>
              <a:rPr lang="en-AU" altLang="it-IT">
                <a:latin typeface="Arial" panose="020B0604020202020204" pitchFamily="34" charset="0"/>
                <a:cs typeface="Arial" panose="020B0604020202020204" pitchFamily="34" charset="0"/>
              </a:rPr>
              <a:t> chosen plaintexts.  </a:t>
            </a:r>
            <a:r>
              <a:rPr lang="en-US" altLang="it-IT">
                <a:latin typeface="Arial" panose="020B0604020202020204" pitchFamily="34" charset="0"/>
                <a:cs typeface="Arial" panose="020B0604020202020204" pitchFamily="34" charset="0"/>
              </a:rPr>
              <a:t>Although </a:t>
            </a:r>
            <a:r>
              <a:rPr lang="en-AU" altLang="it-IT">
                <a:latin typeface="Arial" panose="020B0604020202020204" pitchFamily="34" charset="0"/>
                <a:cs typeface="Arial" panose="020B0604020202020204" pitchFamily="34" charset="0"/>
              </a:rPr>
              <a:t>2</a:t>
            </a:r>
            <a:r>
              <a:rPr lang="en-AU" altLang="it-IT" baseline="30000">
                <a:latin typeface="Arial" panose="020B0604020202020204" pitchFamily="34" charset="0"/>
                <a:cs typeface="Arial" panose="020B0604020202020204" pitchFamily="34" charset="0"/>
              </a:rPr>
              <a:t>47</a:t>
            </a:r>
            <a:r>
              <a:rPr lang="en-US" altLang="it-IT">
                <a:latin typeface="Arial" panose="020B0604020202020204" pitchFamily="34" charset="0"/>
                <a:cs typeface="Arial" panose="020B0604020202020204" pitchFamily="34" charset="0"/>
              </a:rPr>
              <a:t> is certainly significantly less than </a:t>
            </a:r>
            <a:r>
              <a:rPr lang="en-AU" altLang="it-IT">
                <a:latin typeface="Arial" panose="020B0604020202020204" pitchFamily="34" charset="0"/>
                <a:cs typeface="Arial" panose="020B0604020202020204" pitchFamily="34" charset="0"/>
              </a:rPr>
              <a:t>2</a:t>
            </a:r>
            <a:r>
              <a:rPr lang="en-AU" altLang="it-IT" baseline="30000">
                <a:latin typeface="Arial" panose="020B0604020202020204" pitchFamily="34" charset="0"/>
                <a:cs typeface="Arial" panose="020B0604020202020204" pitchFamily="34" charset="0"/>
              </a:rPr>
              <a:t>55</a:t>
            </a:r>
            <a:r>
              <a:rPr lang="en-US" altLang="it-IT">
                <a:latin typeface="Arial" panose="020B0604020202020204" pitchFamily="34" charset="0"/>
                <a:cs typeface="Arial" panose="020B0604020202020204" pitchFamily="34" charset="0"/>
              </a:rPr>
              <a:t>, the need for the adversary to find </a:t>
            </a:r>
            <a:r>
              <a:rPr lang="en-AU" altLang="it-IT">
                <a:latin typeface="Arial" panose="020B0604020202020204" pitchFamily="34" charset="0"/>
                <a:cs typeface="Arial" panose="020B0604020202020204" pitchFamily="34" charset="0"/>
              </a:rPr>
              <a:t>2</a:t>
            </a:r>
            <a:r>
              <a:rPr lang="en-AU" altLang="it-IT" baseline="30000">
                <a:latin typeface="Arial" panose="020B0604020202020204" pitchFamily="34" charset="0"/>
                <a:cs typeface="Arial" panose="020B0604020202020204" pitchFamily="34" charset="0"/>
              </a:rPr>
              <a:t>47</a:t>
            </a:r>
            <a:r>
              <a:rPr lang="en-US" altLang="it-IT">
                <a:latin typeface="Arial" panose="020B0604020202020204" pitchFamily="34" charset="0"/>
                <a:cs typeface="Arial" panose="020B0604020202020204" pitchFamily="34" charset="0"/>
              </a:rPr>
              <a:t> chosen plaintexts makes this attack of only theoretical interest. </a:t>
            </a:r>
            <a:r>
              <a:rPr lang="en-AU" altLang="it-IT">
                <a:latin typeface="Arial" panose="020B0604020202020204" pitchFamily="34" charset="0"/>
                <a:cs typeface="Arial" panose="020B0604020202020204" pitchFamily="34" charset="0"/>
              </a:rPr>
              <a:t>They also </a:t>
            </a:r>
            <a:r>
              <a:rPr lang="en-US" altLang="it-IT">
                <a:latin typeface="Arial" panose="020B0604020202020204" pitchFamily="34" charset="0"/>
                <a:cs typeface="Arial" panose="020B0604020202020204" pitchFamily="34" charset="0"/>
              </a:rPr>
              <a:t>demonstrated this form of attack on a variety of encryption algorithms and hash functions.</a:t>
            </a:r>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Differential cryptanalysis was known to the IBM DES design team as early as 1974 (as a T attack), and influenced the design of the S-boxes and the permutation P to improve its resistance to it. Compare DES’s security with the cryptanalysis of an eight-round LUCIFER algorithm which requires only 256 chosen plaintexts, verses an attack on an eight-round version of DES requires 2</a:t>
            </a:r>
            <a:r>
              <a:rPr lang="en-AU" altLang="it-IT" baseline="30000">
                <a:latin typeface="Arial" panose="020B0604020202020204" pitchFamily="34" charset="0"/>
                <a:cs typeface="Arial" panose="020B0604020202020204" pitchFamily="34" charset="0"/>
              </a:rPr>
              <a:t>14</a:t>
            </a:r>
            <a:r>
              <a:rPr lang="en-AU" altLang="it-IT">
                <a:latin typeface="Arial" panose="020B0604020202020204" pitchFamily="34" charset="0"/>
                <a:cs typeface="Arial" panose="020B0604020202020204" pitchFamily="34" charset="0"/>
              </a:rPr>
              <a:t> chosen plaintexts.</a:t>
            </a:r>
          </a:p>
          <a:p>
            <a:pPr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a:extLst>
              <a:ext uri="{FF2B5EF4-FFF2-40B4-BE49-F238E27FC236}">
                <a16:creationId xmlns:a16="http://schemas.microsoft.com/office/drawing/2014/main" id="{AE8F8FE6-B041-40B0-A91A-1F35EB904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ED1C16-550A-4936-8332-80F3BB5676AE}" type="slidenum">
              <a:rPr lang="en-AU" altLang="it-IT" smtClean="0"/>
              <a:pPr>
                <a:spcBef>
                  <a:spcPct val="0"/>
                </a:spcBef>
              </a:pPr>
              <a:t>3</a:t>
            </a:fld>
            <a:endParaRPr lang="en-AU" altLang="it-IT"/>
          </a:p>
        </p:txBody>
      </p:sp>
      <p:sp>
        <p:nvSpPr>
          <p:cNvPr id="17411" name="Rectangle 2">
            <a:extLst>
              <a:ext uri="{FF2B5EF4-FFF2-40B4-BE49-F238E27FC236}">
                <a16:creationId xmlns:a16="http://schemas.microsoft.com/office/drawing/2014/main" id="{03910116-F4AE-4A9B-92EF-376812B220A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0D57787F-5BDC-467E-A375-07360B03E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objective of this chapter is to illustrate the principles of modern symmetric ciphers. For this purpose, we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such algorithm. Further, a detailed study of DES provides an understanding of the principles used in other symmetric ciphers. This chapter begins with a discussion of the general principles of symmetric block ciphers. Next, we cover full DES. Following this look at a specific algorithm, we return to a more general discussion of block cipher design.</a:t>
            </a:r>
            <a:endParaRPr lang="en-AU" altLang="it-IT">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a:extLst>
              <a:ext uri="{FF2B5EF4-FFF2-40B4-BE49-F238E27FC236}">
                <a16:creationId xmlns:a16="http://schemas.microsoft.com/office/drawing/2014/main" id="{7445A264-B516-498A-9DEB-7EEEF3150A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CBC98ED-0317-4CC8-9F38-F92683F3BAAC}" type="slidenum">
              <a:rPr lang="en-AU" altLang="it-IT" smtClean="0"/>
              <a:pPr>
                <a:spcBef>
                  <a:spcPct val="0"/>
                </a:spcBef>
              </a:pPr>
              <a:t>30</a:t>
            </a:fld>
            <a:endParaRPr lang="en-AU" altLang="it-IT"/>
          </a:p>
        </p:txBody>
      </p:sp>
      <p:sp>
        <p:nvSpPr>
          <p:cNvPr id="72707" name="Rectangle 1026">
            <a:extLst>
              <a:ext uri="{FF2B5EF4-FFF2-40B4-BE49-F238E27FC236}">
                <a16:creationId xmlns:a16="http://schemas.microsoft.com/office/drawing/2014/main" id="{8D487FE7-CC31-4333-AA7D-360BCB95CF42}"/>
              </a:ext>
            </a:extLst>
          </p:cNvPr>
          <p:cNvSpPr>
            <a:spLocks noGrp="1" noRot="1" noChangeAspect="1" noChangeArrowheads="1" noTextEdit="1"/>
          </p:cNvSpPr>
          <p:nvPr>
            <p:ph type="sldImg"/>
          </p:nvPr>
        </p:nvSpPr>
        <p:spPr>
          <a:ln/>
        </p:spPr>
      </p:sp>
      <p:sp>
        <p:nvSpPr>
          <p:cNvPr id="72708" name="Rectangle 1027">
            <a:extLst>
              <a:ext uri="{FF2B5EF4-FFF2-40B4-BE49-F238E27FC236}">
                <a16:creationId xmlns:a16="http://schemas.microsoft.com/office/drawing/2014/main" id="{DD802542-ECD5-4A23-AD90-F12FD51538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differential cryptanalysis attack is complex. The rationale behind differential cryptanalysis is to observe the behavior of pairs of text blocks evolving along each round of the cipher, instead of observing the evolution of a single text block. Each round of DES maps the right-hand input into the left-hand output and sets the right-hand output to be a function of the left-hand input and the subkey for this round, which means you </a:t>
            </a:r>
            <a:r>
              <a:rPr lang="en-AU" altLang="it-IT">
                <a:latin typeface="Arial" panose="020B0604020202020204" pitchFamily="34" charset="0"/>
                <a:cs typeface="Arial" panose="020B0604020202020204" pitchFamily="34" charset="0"/>
              </a:rPr>
              <a:t>cannot trace values back through cipher without knowing the value of the key. Differential Cryptanalysis compares two related pairs of encryptions, which can leak information about the key, given a sufficiently large number of suitable pairs.</a:t>
            </a:r>
          </a:p>
          <a:p>
            <a:pPr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a:extLst>
              <a:ext uri="{FF2B5EF4-FFF2-40B4-BE49-F238E27FC236}">
                <a16:creationId xmlns:a16="http://schemas.microsoft.com/office/drawing/2014/main" id="{ECC5D457-AF61-486E-9CF6-160D5D4F64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6D345D1-2271-4A1A-962C-94CB249B9166}" type="slidenum">
              <a:rPr lang="en-AU" altLang="it-IT" smtClean="0"/>
              <a:pPr>
                <a:spcBef>
                  <a:spcPct val="0"/>
                </a:spcBef>
              </a:pPr>
              <a:t>31</a:t>
            </a:fld>
            <a:endParaRPr lang="en-AU" altLang="it-IT"/>
          </a:p>
        </p:txBody>
      </p:sp>
      <p:sp>
        <p:nvSpPr>
          <p:cNvPr id="74755" name="Rectangle 2">
            <a:extLst>
              <a:ext uri="{FF2B5EF4-FFF2-40B4-BE49-F238E27FC236}">
                <a16:creationId xmlns:a16="http://schemas.microsoft.com/office/drawing/2014/main" id="{21E2CC24-1254-488D-9011-7A9F7781926E}"/>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6A8A9F1-8C60-4151-BD52-6ADF17A9DD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This attack is known as </a:t>
            </a:r>
            <a:r>
              <a:rPr lang="en-AU" altLang="it-IT" b="1">
                <a:latin typeface="Arial" panose="020B0604020202020204" pitchFamily="34" charset="0"/>
                <a:cs typeface="Arial" panose="020B0604020202020204" pitchFamily="34" charset="0"/>
              </a:rPr>
              <a:t>Differential Cryptanalysis</a:t>
            </a:r>
            <a:r>
              <a:rPr lang="en-AU" altLang="it-IT">
                <a:latin typeface="Arial" panose="020B0604020202020204" pitchFamily="34" charset="0"/>
                <a:cs typeface="Arial" panose="020B0604020202020204" pitchFamily="34" charset="0"/>
              </a:rPr>
              <a:t> because the analysis compares </a:t>
            </a:r>
            <a:r>
              <a:rPr lang="en-AU" altLang="it-IT" b="1">
                <a:latin typeface="Arial" panose="020B0604020202020204" pitchFamily="34" charset="0"/>
                <a:cs typeface="Arial" panose="020B0604020202020204" pitchFamily="34" charset="0"/>
              </a:rPr>
              <a:t>differences</a:t>
            </a:r>
            <a:r>
              <a:rPr lang="en-AU" altLang="it-IT">
                <a:latin typeface="Arial" panose="020B0604020202020204" pitchFamily="34" charset="0"/>
                <a:cs typeface="Arial" panose="020B0604020202020204" pitchFamily="34" charset="0"/>
              </a:rPr>
              <a:t> between two related encryptions, and looks for a </a:t>
            </a:r>
            <a:r>
              <a:rPr lang="en-AU" altLang="it-IT" b="1">
                <a:latin typeface="Arial" panose="020B0604020202020204" pitchFamily="34" charset="0"/>
                <a:cs typeface="Arial" panose="020B0604020202020204" pitchFamily="34" charset="0"/>
              </a:rPr>
              <a:t>known difference in</a:t>
            </a:r>
            <a:r>
              <a:rPr lang="en-AU" altLang="it-IT">
                <a:latin typeface="Arial" panose="020B0604020202020204" pitchFamily="34" charset="0"/>
                <a:cs typeface="Arial" panose="020B0604020202020204" pitchFamily="34" charset="0"/>
              </a:rPr>
              <a:t> leading to a </a:t>
            </a:r>
            <a:r>
              <a:rPr lang="en-AU" altLang="it-IT" b="1">
                <a:latin typeface="Arial" panose="020B0604020202020204" pitchFamily="34" charset="0"/>
                <a:cs typeface="Arial" panose="020B0604020202020204" pitchFamily="34" charset="0"/>
              </a:rPr>
              <a:t>known difference out</a:t>
            </a:r>
            <a:r>
              <a:rPr lang="en-AU" altLang="it-IT">
                <a:latin typeface="Arial" panose="020B0604020202020204" pitchFamily="34" charset="0"/>
                <a:cs typeface="Arial" panose="020B0604020202020204" pitchFamily="34" charset="0"/>
              </a:rPr>
              <a:t> with some (pretty small but still significant) probability. </a:t>
            </a:r>
            <a:r>
              <a:rPr lang="en-US" altLang="it-IT">
                <a:latin typeface="Arial" panose="020B0604020202020204" pitchFamily="34" charset="0"/>
                <a:cs typeface="Arial" panose="020B0604020202020204" pitchFamily="34" charset="0"/>
              </a:rPr>
              <a:t>If a number of such differences are determined, it is feasible to determine the subkey used in the function f.</a:t>
            </a:r>
          </a:p>
          <a:p>
            <a:pPr eaLnBrk="1" hangingPunct="1"/>
            <a:r>
              <a:rPr lang="en-US" altLang="it-IT">
                <a:latin typeface="Arial" panose="020B0604020202020204" pitchFamily="34" charset="0"/>
                <a:cs typeface="Arial" panose="020B0604020202020204" pitchFamily="34" charset="0"/>
              </a:rPr>
              <a:t>In differential cryptanalysis, we start with two messages, </a:t>
            </a:r>
            <a:r>
              <a:rPr lang="en-US" altLang="it-IT" i="1">
                <a:latin typeface="Arial" panose="020B0604020202020204" pitchFamily="34" charset="0"/>
                <a:cs typeface="Arial" panose="020B0604020202020204" pitchFamily="34" charset="0"/>
              </a:rPr>
              <a:t>m </a:t>
            </a:r>
            <a:r>
              <a:rPr lang="en-US" altLang="it-IT">
                <a:latin typeface="Arial" panose="020B0604020202020204" pitchFamily="34" charset="0"/>
                <a:cs typeface="Arial" panose="020B0604020202020204" pitchFamily="34" charset="0"/>
              </a:rPr>
              <a:t>and </a:t>
            </a:r>
            <a:r>
              <a:rPr lang="en-US" altLang="it-IT" i="1">
                <a:latin typeface="Arial" panose="020B0604020202020204" pitchFamily="34" charset="0"/>
                <a:cs typeface="Arial" panose="020B0604020202020204" pitchFamily="34" charset="0"/>
              </a:rPr>
              <a:t>m'</a:t>
            </a:r>
            <a:r>
              <a:rPr lang="en-US" altLang="it-IT">
                <a:latin typeface="Arial" panose="020B0604020202020204" pitchFamily="34" charset="0"/>
                <a:cs typeface="Arial" panose="020B0604020202020204" pitchFamily="34" charset="0"/>
              </a:rPr>
              <a:t>, with a known XOR difference dm = m xor m', and consider the difference between the intermediate message halves: dm  = m xor m'. Then we have </a:t>
            </a:r>
            <a:r>
              <a:rPr lang="en-AU" altLang="it-IT">
                <a:latin typeface="Arial" panose="020B0604020202020204" pitchFamily="34" charset="0"/>
                <a:cs typeface="Arial" panose="020B0604020202020204" pitchFamily="34" charset="0"/>
              </a:rPr>
              <a:t>the equation from Stallings section 3.4 which shows how this removes the influence of the key, hence enabling the analysis. </a:t>
            </a:r>
            <a:r>
              <a:rPr lang="en-US" altLang="it-IT">
                <a:latin typeface="Arial" panose="020B0604020202020204" pitchFamily="34" charset="0"/>
                <a:cs typeface="Arial" panose="020B0604020202020204" pitchFamily="34" charset="0"/>
              </a:rPr>
              <a:t>Suppose that many pairs of inputs to f with the same difference yield the same output difference if the same subkey is used. To put this more precisely, let us say that X may cause Y with probability p, if for a fraction p of the pairs in which the input XOR is X, the output XOR equals Y. We want to suppose that there are a number of values of X that have high probability of causing a particular output difference.</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3EE24F06-DA9A-493A-9A4E-C5AA35D864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9420262-887B-44C1-9725-79672B14B162}" type="slidenum">
              <a:rPr lang="en-AU" altLang="it-IT" smtClean="0"/>
              <a:pPr>
                <a:spcBef>
                  <a:spcPct val="0"/>
                </a:spcBef>
              </a:pPr>
              <a:t>32</a:t>
            </a:fld>
            <a:endParaRPr lang="en-AU" altLang="it-IT"/>
          </a:p>
        </p:txBody>
      </p:sp>
      <p:sp>
        <p:nvSpPr>
          <p:cNvPr id="76803" name="Rectangle 1026">
            <a:extLst>
              <a:ext uri="{FF2B5EF4-FFF2-40B4-BE49-F238E27FC236}">
                <a16:creationId xmlns:a16="http://schemas.microsoft.com/office/drawing/2014/main" id="{DF0E5AFB-8CF6-4691-BB93-5890F24F34A7}"/>
              </a:ext>
            </a:extLst>
          </p:cNvPr>
          <p:cNvSpPr>
            <a:spLocks noGrp="1" noRot="1" noChangeAspect="1" noChangeArrowheads="1" noTextEdit="1"/>
          </p:cNvSpPr>
          <p:nvPr>
            <p:ph type="sldImg"/>
          </p:nvPr>
        </p:nvSpPr>
        <p:spPr>
          <a:ln/>
        </p:spPr>
      </p:sp>
      <p:sp>
        <p:nvSpPr>
          <p:cNvPr id="76804" name="Rectangle 1027">
            <a:extLst>
              <a:ext uri="{FF2B5EF4-FFF2-40B4-BE49-F238E27FC236}">
                <a16:creationId xmlns:a16="http://schemas.microsoft.com/office/drawing/2014/main" id="{ED8CBE3C-C155-45DD-ACF5-03F5F653F9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overall strategy of differential cryptanalysis is based on these considerations for a single round. The procedure is to begin with two plaintext messages m and m’ with a given difference and trace through a probable pattern of differences after each round to yield a probable difference for the ciphertext. You submit m and m’ for encryption to determine the actual difference under the unknown key and compare the result to the probable difference. If there is a match, then suspect that all the probable patterns at all the intermediate rounds are correct. With that assumption, can make some deductions about the key bits. This procedure must be repeated many times to determine all the key bits.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a:extLst>
              <a:ext uri="{FF2B5EF4-FFF2-40B4-BE49-F238E27FC236}">
                <a16:creationId xmlns:a16="http://schemas.microsoft.com/office/drawing/2014/main" id="{4B5D2DEC-B1CF-40E3-B7DC-C10A3337A0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1905E6A-BC5C-485E-9AB8-A81FAF5CEE74}" type="slidenum">
              <a:rPr lang="en-AU" altLang="it-IT" smtClean="0"/>
              <a:pPr>
                <a:spcBef>
                  <a:spcPct val="0"/>
                </a:spcBef>
              </a:pPr>
              <a:t>33</a:t>
            </a:fld>
            <a:endParaRPr lang="en-AU" altLang="it-IT"/>
          </a:p>
        </p:txBody>
      </p:sp>
      <p:sp>
        <p:nvSpPr>
          <p:cNvPr id="78851" name="Rectangle 2">
            <a:extLst>
              <a:ext uri="{FF2B5EF4-FFF2-40B4-BE49-F238E27FC236}">
                <a16:creationId xmlns:a16="http://schemas.microsoft.com/office/drawing/2014/main" id="{FED8D117-A30C-4EA7-9398-A1BBD4CAD45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DD66D8B9-7568-4BD1-967E-5F2FC5F2B9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3.7 illustrates the propagation of differences through three rounds of DES. The probabilities shown on the right refer to the probability that a given set of intermediate differences will appear as a function of the input differences. Overall, after three rounds the probability that the output difference is as shown is equal to 0.25*1*0.25=0.0625. Since the output difference is the same as the input, this 3 round pattern can be iterated over a larger number of rounds, with probabilities multiplying to be successively smaller.</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a:extLst>
              <a:ext uri="{FF2B5EF4-FFF2-40B4-BE49-F238E27FC236}">
                <a16:creationId xmlns:a16="http://schemas.microsoft.com/office/drawing/2014/main" id="{BA445170-E97C-4C6F-9534-66B3B433CC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4C87EEF-61DC-4943-9122-948D29011D2B}" type="slidenum">
              <a:rPr lang="en-AU" altLang="it-IT" smtClean="0"/>
              <a:pPr>
                <a:spcBef>
                  <a:spcPct val="0"/>
                </a:spcBef>
              </a:pPr>
              <a:t>34</a:t>
            </a:fld>
            <a:endParaRPr lang="en-AU" altLang="it-IT"/>
          </a:p>
        </p:txBody>
      </p:sp>
      <p:sp>
        <p:nvSpPr>
          <p:cNvPr id="80899" name="Rectangle 2">
            <a:extLst>
              <a:ext uri="{FF2B5EF4-FFF2-40B4-BE49-F238E27FC236}">
                <a16:creationId xmlns:a16="http://schemas.microsoft.com/office/drawing/2014/main" id="{A59F0639-0B5A-4F76-8CE6-82AB190DFF6C}"/>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14983AC-6926-4B32-B0FB-10656A78CF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Differential Cryptanalysis</a:t>
            </a:r>
            <a:r>
              <a:rPr lang="en-US" altLang="it-IT">
                <a:latin typeface="Arial" panose="020B0604020202020204" pitchFamily="34" charset="0"/>
                <a:cs typeface="Arial" panose="020B0604020202020204" pitchFamily="34" charset="0"/>
              </a:rPr>
              <a:t> works by </a:t>
            </a:r>
            <a:r>
              <a:rPr lang="en-AU" altLang="it-IT">
                <a:latin typeface="Arial" panose="020B0604020202020204" pitchFamily="34" charset="0"/>
                <a:cs typeface="Arial" panose="020B0604020202020204" pitchFamily="34" charset="0"/>
              </a:rPr>
              <a:t>performing the attack by repeatedly encrypting plaintext pairs with known input XOR until obtain desired output XOR.</a:t>
            </a:r>
            <a:r>
              <a:rPr lang="en-US" altLang="it-IT">
                <a:latin typeface="Arial" panose="020B0604020202020204" pitchFamily="34" charset="0"/>
                <a:cs typeface="Arial" panose="020B0604020202020204" pitchFamily="34" charset="0"/>
              </a:rPr>
              <a:t> See [BIHA93] for detailed descriptions. Attack on full DES requires </a:t>
            </a:r>
            <a:r>
              <a:rPr lang="en-AU" altLang="it-IT">
                <a:latin typeface="Arial" panose="020B0604020202020204" pitchFamily="34" charset="0"/>
                <a:cs typeface="Arial" panose="020B0604020202020204" pitchFamily="34" charset="0"/>
              </a:rPr>
              <a:t>an effort on the order of 2</a:t>
            </a:r>
            <a:r>
              <a:rPr lang="en-AU" altLang="it-IT" baseline="30000">
                <a:latin typeface="Arial" panose="020B0604020202020204" pitchFamily="34" charset="0"/>
                <a:cs typeface="Arial" panose="020B0604020202020204" pitchFamily="34" charset="0"/>
              </a:rPr>
              <a:t>47 </a:t>
            </a:r>
            <a:r>
              <a:rPr lang="en-US" altLang="it-IT">
                <a:latin typeface="Arial" panose="020B0604020202020204" pitchFamily="34" charset="0"/>
                <a:cs typeface="Arial" panose="020B0604020202020204" pitchFamily="34" charset="0"/>
              </a:rPr>
              <a:t>encryptions</a:t>
            </a:r>
            <a:r>
              <a:rPr lang="en-AU" altLang="it-IT">
                <a:latin typeface="Arial" panose="020B0604020202020204" pitchFamily="34" charset="0"/>
                <a:cs typeface="Arial" panose="020B0604020202020204" pitchFamily="34" charset="0"/>
              </a:rPr>
              <a:t>, requiring 2</a:t>
            </a:r>
            <a:r>
              <a:rPr lang="en-AU" altLang="it-IT" baseline="30000">
                <a:latin typeface="Arial" panose="020B0604020202020204" pitchFamily="34" charset="0"/>
                <a:cs typeface="Arial" panose="020B0604020202020204" pitchFamily="34" charset="0"/>
              </a:rPr>
              <a:t>47</a:t>
            </a:r>
            <a:r>
              <a:rPr lang="en-AU" altLang="it-IT">
                <a:latin typeface="Arial" panose="020B0604020202020204" pitchFamily="34" charset="0"/>
                <a:cs typeface="Arial" panose="020B0604020202020204" pitchFamily="34" charset="0"/>
              </a:rPr>
              <a:t> chosen plaintexts to be encrypted, with a considerable amount of analysis – in practise exhaustive search is still easier, even though up to 2</a:t>
            </a:r>
            <a:r>
              <a:rPr lang="en-AU" altLang="it-IT" baseline="30000">
                <a:latin typeface="Arial" panose="020B0604020202020204" pitchFamily="34" charset="0"/>
                <a:cs typeface="Arial" panose="020B0604020202020204" pitchFamily="34" charset="0"/>
              </a:rPr>
              <a:t>55</a:t>
            </a:r>
            <a:r>
              <a:rPr lang="en-AU" altLang="it-IT">
                <a:latin typeface="Arial" panose="020B0604020202020204" pitchFamily="34" charset="0"/>
                <a:cs typeface="Arial" panose="020B0604020202020204" pitchFamily="34" charset="0"/>
              </a:rPr>
              <a:t> encryptions are required for this.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a:extLst>
              <a:ext uri="{FF2B5EF4-FFF2-40B4-BE49-F238E27FC236}">
                <a16:creationId xmlns:a16="http://schemas.microsoft.com/office/drawing/2014/main" id="{2BFAF777-7EB6-48C0-B841-39951DC3FB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733AA98-E597-48FE-8CF5-2E8B0A763843}" type="slidenum">
              <a:rPr lang="en-AU" altLang="it-IT" smtClean="0"/>
              <a:pPr>
                <a:spcBef>
                  <a:spcPct val="0"/>
                </a:spcBef>
              </a:pPr>
              <a:t>35</a:t>
            </a:fld>
            <a:endParaRPr lang="en-AU" altLang="it-IT"/>
          </a:p>
        </p:txBody>
      </p:sp>
      <p:sp>
        <p:nvSpPr>
          <p:cNvPr id="82947" name="Rectangle 2">
            <a:extLst>
              <a:ext uri="{FF2B5EF4-FFF2-40B4-BE49-F238E27FC236}">
                <a16:creationId xmlns:a16="http://schemas.microsoft.com/office/drawing/2014/main" id="{DAD25286-4188-4413-B53C-2DE7379426FA}"/>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D9484B7-7A4D-4713-93F2-AEC5E0E05A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more recent development is linear cryptanalysis. This attack is based on finding linear approximations to describe the transformations performed in DES. This method can find a DES key given 2^43 known plaintexts, as compared to 2^47 chosen plaintexts for differential cryptanalysis. Although this is a minor improvement, because it may be easier to acquire known plaintext rather than chosen plaintext, it still leaves linear cryptanalysis infeasible as an attack on DES.</a:t>
            </a:r>
            <a:r>
              <a:rPr lang="en-AU" altLang="it-IT">
                <a:latin typeface="Arial" panose="020B0604020202020204" pitchFamily="34" charset="0"/>
                <a:cs typeface="Arial" panose="020B0604020202020204" pitchFamily="34" charset="0"/>
              </a:rPr>
              <a:t> Again, this attack uses structure not seen before. </a:t>
            </a:r>
            <a:r>
              <a:rPr lang="en-US" altLang="it-IT">
                <a:latin typeface="Arial" panose="020B0604020202020204" pitchFamily="34" charset="0"/>
                <a:cs typeface="Arial" panose="020B0604020202020204" pitchFamily="34" charset="0"/>
              </a:rPr>
              <a:t>So far, little work has been done by other groups to validate the linear cryptanalytic approach.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a:extLst>
              <a:ext uri="{FF2B5EF4-FFF2-40B4-BE49-F238E27FC236}">
                <a16:creationId xmlns:a16="http://schemas.microsoft.com/office/drawing/2014/main" id="{49F79EC2-2937-41D3-B51F-5684526591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3D864A7-DBF7-49DA-B3E9-8C9E132D8580}" type="slidenum">
              <a:rPr lang="en-AU" altLang="it-IT" smtClean="0"/>
              <a:pPr>
                <a:spcBef>
                  <a:spcPct val="0"/>
                </a:spcBef>
              </a:pPr>
              <a:t>36</a:t>
            </a:fld>
            <a:endParaRPr lang="en-AU" altLang="it-IT"/>
          </a:p>
        </p:txBody>
      </p:sp>
      <p:sp>
        <p:nvSpPr>
          <p:cNvPr id="84995" name="Rectangle 2">
            <a:extLst>
              <a:ext uri="{FF2B5EF4-FFF2-40B4-BE49-F238E27FC236}">
                <a16:creationId xmlns:a16="http://schemas.microsoft.com/office/drawing/2014/main" id="{E46CFD5F-10E5-40C2-AF3B-FB27BF44F5C0}"/>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194439D0-A90F-4313-A5F1-08BC388A18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objective of linear cryptanalysis is to find an effective linear equation relating some plaintext, ciphertext and key bits that holds with probability p&lt;&gt;0.5 as shown. Once a proposed relation is determined, the procedure is to compute the results of the left-hand side of the equation for a large number of plaintext-ciphertext pairs, in order to determine whether the sum of the key bits is 0 or 1, thus giving 1 bit of info about them. This is repeated for other equations and many pairs to derive some of the key bit values.</a:t>
            </a:r>
            <a:r>
              <a:rPr lang="en-AU" altLang="it-IT">
                <a:latin typeface="Arial" panose="020B0604020202020204" pitchFamily="34" charset="0"/>
                <a:cs typeface="Arial" panose="020B0604020202020204" pitchFamily="34" charset="0"/>
              </a:rPr>
              <a:t> </a:t>
            </a:r>
            <a:r>
              <a:rPr lang="en-US" altLang="it-IT">
                <a:latin typeface="Arial" panose="020B0604020202020204" pitchFamily="34" charset="0"/>
                <a:cs typeface="Arial" panose="020B0604020202020204" pitchFamily="34" charset="0"/>
              </a:rPr>
              <a:t>Because we are dealing with linear equations, the problem can be approached one round of the cipher at a time, with the results combined. See [MATS93] for details.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a:extLst>
              <a:ext uri="{FF2B5EF4-FFF2-40B4-BE49-F238E27FC236}">
                <a16:creationId xmlns:a16="http://schemas.microsoft.com/office/drawing/2014/main" id="{A73CF7EA-3BD0-43BF-A4D3-19248BAB0C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D1BDA30-EC58-40E9-A543-495735CB9160}" type="slidenum">
              <a:rPr lang="en-AU" altLang="it-IT" smtClean="0"/>
              <a:pPr>
                <a:spcBef>
                  <a:spcPct val="0"/>
                </a:spcBef>
              </a:pPr>
              <a:t>37</a:t>
            </a:fld>
            <a:endParaRPr lang="en-AU" altLang="it-IT"/>
          </a:p>
        </p:txBody>
      </p:sp>
      <p:sp>
        <p:nvSpPr>
          <p:cNvPr id="87043" name="Rectangle 2">
            <a:extLst>
              <a:ext uri="{FF2B5EF4-FFF2-40B4-BE49-F238E27FC236}">
                <a16:creationId xmlns:a16="http://schemas.microsoft.com/office/drawing/2014/main" id="{D7DBA398-64F1-43A4-B23C-A18FE4DBC72A}"/>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BECB5B01-C8F1-4068-B43B-9FA8B6150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Although much progress has been made in designing block ciphers that are cryptographically strong, the basic principles have not changed all that much since the work of Feistel and the DES design team in the early 1970s.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a:extLst>
              <a:ext uri="{FF2B5EF4-FFF2-40B4-BE49-F238E27FC236}">
                <a16:creationId xmlns:a16="http://schemas.microsoft.com/office/drawing/2014/main" id="{5D5FED07-7145-49EB-A676-76F1DCBC6A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0D1F0D6-C3CA-4892-AFC5-168B29277285}" type="slidenum">
              <a:rPr lang="en-AU" altLang="it-IT" smtClean="0"/>
              <a:pPr>
                <a:spcBef>
                  <a:spcPct val="0"/>
                </a:spcBef>
              </a:pPr>
              <a:t>38</a:t>
            </a:fld>
            <a:endParaRPr lang="en-AU" altLang="it-IT"/>
          </a:p>
        </p:txBody>
      </p:sp>
      <p:sp>
        <p:nvSpPr>
          <p:cNvPr id="89091" name="Rectangle 2">
            <a:extLst>
              <a:ext uri="{FF2B5EF4-FFF2-40B4-BE49-F238E27FC236}">
                <a16:creationId xmlns:a16="http://schemas.microsoft.com/office/drawing/2014/main" id="{38F3D64F-7A94-458A-88A2-4CD1A9E87233}"/>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A0E83995-B3F2-4A38-8AC5-9F72E36737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sz="1100">
                <a:latin typeface="Arial" panose="020B0604020202020204" pitchFamily="34" charset="0"/>
                <a:cs typeface="Arial" panose="020B0604020202020204" pitchFamily="34" charset="0"/>
              </a:rPr>
              <a:t>The cryptographic strength of a Feistel cipher derives from three aspects of the design: the number of rounds, the function F, and the key schedule algorithm. Briefly discuss these.</a:t>
            </a:r>
          </a:p>
          <a:p>
            <a:pPr eaLnBrk="1" hangingPunct="1"/>
            <a:r>
              <a:rPr lang="en-US" altLang="it-IT" sz="1100">
                <a:latin typeface="Arial" panose="020B0604020202020204" pitchFamily="34" charset="0"/>
                <a:cs typeface="Arial" panose="020B0604020202020204" pitchFamily="34" charset="0"/>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pPr eaLnBrk="1" hangingPunct="1"/>
            <a:r>
              <a:rPr lang="en-US" altLang="it-IT" sz="1100">
                <a:latin typeface="Arial" panose="020B0604020202020204" pitchFamily="34" charset="0"/>
                <a:cs typeface="Arial" panose="020B0604020202020204" pitchFamily="34" charset="0"/>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pPr eaLnBrk="1" hangingPunct="1"/>
            <a:r>
              <a:rPr lang="en-US" altLang="it-IT" sz="1100">
                <a:latin typeface="Arial" panose="020B0604020202020204" pitchFamily="34" charset="0"/>
                <a:cs typeface="Arial" panose="020B0604020202020204" pitchFamily="34" charset="0"/>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pPr eaLnBrk="1" hangingPunct="1"/>
            <a:endParaRPr lang="en-US" altLang="it-IT" sz="1100">
              <a:latin typeface="Arial" panose="020B060402020202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a:extLst>
              <a:ext uri="{FF2B5EF4-FFF2-40B4-BE49-F238E27FC236}">
                <a16:creationId xmlns:a16="http://schemas.microsoft.com/office/drawing/2014/main" id="{A19D462B-AA10-41CD-A8B4-010F3A0A1E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DDF6D3C-246A-40AF-93B3-A718EC4F7FF3}" type="slidenum">
              <a:rPr lang="en-AU" altLang="it-IT" smtClean="0"/>
              <a:pPr>
                <a:spcBef>
                  <a:spcPct val="0"/>
                </a:spcBef>
              </a:pPr>
              <a:t>39</a:t>
            </a:fld>
            <a:endParaRPr lang="en-AU" altLang="it-IT"/>
          </a:p>
        </p:txBody>
      </p:sp>
      <p:sp>
        <p:nvSpPr>
          <p:cNvPr id="91139" name="Rectangle 2">
            <a:extLst>
              <a:ext uri="{FF2B5EF4-FFF2-40B4-BE49-F238E27FC236}">
                <a16:creationId xmlns:a16="http://schemas.microsoft.com/office/drawing/2014/main" id="{6889620C-5E4D-43FA-A475-27547C09EE5C}"/>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F5364C7A-9C58-40C7-AB32-6732DE80F1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Chapter 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9526121A-9FAE-4722-A6AF-D9FB5FF1F9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2AF137E-CBAA-4033-A8F6-AA085A69257A}" type="slidenum">
              <a:rPr lang="en-AU" altLang="it-IT" smtClean="0"/>
              <a:pPr>
                <a:spcBef>
                  <a:spcPct val="0"/>
                </a:spcBef>
              </a:pPr>
              <a:t>4</a:t>
            </a:fld>
            <a:endParaRPr lang="en-AU" altLang="it-IT"/>
          </a:p>
        </p:txBody>
      </p:sp>
      <p:sp>
        <p:nvSpPr>
          <p:cNvPr id="19459" name="Rectangle 2">
            <a:extLst>
              <a:ext uri="{FF2B5EF4-FFF2-40B4-BE49-F238E27FC236}">
                <a16:creationId xmlns:a16="http://schemas.microsoft.com/office/drawing/2014/main" id="{34B11F4F-E48B-4148-BF64-AA8A023F1A3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CB56BB2D-4C33-44E4-A6CA-AFD9BB42E9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929F867-9890-420A-9913-2309681E6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A7579C8-C327-47B1-8CC3-C87A107DA7B4}" type="slidenum">
              <a:rPr lang="en-AU" altLang="it-IT" smtClean="0"/>
              <a:pPr>
                <a:spcBef>
                  <a:spcPct val="0"/>
                </a:spcBef>
              </a:pPr>
              <a:t>40</a:t>
            </a:fld>
            <a:endParaRPr lang="en-AU" altLang="it-IT"/>
          </a:p>
        </p:txBody>
      </p:sp>
      <p:sp>
        <p:nvSpPr>
          <p:cNvPr id="93187" name="Rectangle 1026">
            <a:extLst>
              <a:ext uri="{FF2B5EF4-FFF2-40B4-BE49-F238E27FC236}">
                <a16:creationId xmlns:a16="http://schemas.microsoft.com/office/drawing/2014/main" id="{4292EACA-A5C2-47C0-885E-7F372CBD488A}"/>
              </a:ext>
            </a:extLst>
          </p:cNvPr>
          <p:cNvSpPr>
            <a:spLocks noGrp="1" noRot="1" noChangeAspect="1" noChangeArrowheads="1" noTextEdit="1"/>
          </p:cNvSpPr>
          <p:nvPr>
            <p:ph type="sldImg"/>
          </p:nvPr>
        </p:nvSpPr>
        <p:spPr>
          <a:solidFill>
            <a:srgbClr val="FFFFFF"/>
          </a:solidFill>
          <a:ln/>
        </p:spPr>
      </p:sp>
      <p:sp>
        <p:nvSpPr>
          <p:cNvPr id="93188" name="Rectangle 1027">
            <a:extLst>
              <a:ext uri="{FF2B5EF4-FFF2-40B4-BE49-F238E27FC236}">
                <a16:creationId xmlns:a16="http://schemas.microsoft.com/office/drawing/2014/main" id="{28C3AC24-AFF1-4553-B3A4-00BEA6B72F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a:t>
            </a:r>
            <a:r>
              <a:rPr lang="en-US" altLang="it-IT" sz="1000">
                <a:latin typeface="Arial" panose="020B0604020202020204" pitchFamily="34" charset="0"/>
              </a:rPr>
              <a:t>Chapter 5 –”</a:t>
            </a:r>
            <a:r>
              <a:rPr lang="en-AU" altLang="it-IT" sz="1000">
                <a:latin typeface="Arial" panose="020B0604020202020204" pitchFamily="34" charset="0"/>
              </a:rPr>
              <a:t>Advanced Encryption Standard</a:t>
            </a:r>
            <a:r>
              <a:rPr lang="en-US" altLang="it-IT">
                <a:latin typeface="Arial" panose="020B0604020202020204" pitchFamily="34" charset="0"/>
              </a:rPr>
              <a:t>”.</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D6D21D5-6CCE-4E6B-A9AC-52594EFF33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5D2A1A0-C9FD-4689-A9C9-01F77867A28D}" type="slidenum">
              <a:rPr lang="en-AU" altLang="it-IT" smtClean="0"/>
              <a:pPr>
                <a:spcBef>
                  <a:spcPct val="0"/>
                </a:spcBef>
              </a:pPr>
              <a:t>41</a:t>
            </a:fld>
            <a:endParaRPr lang="en-AU" altLang="it-IT"/>
          </a:p>
        </p:txBody>
      </p:sp>
      <p:sp>
        <p:nvSpPr>
          <p:cNvPr id="95235" name="Rectangle 2">
            <a:extLst>
              <a:ext uri="{FF2B5EF4-FFF2-40B4-BE49-F238E27FC236}">
                <a16:creationId xmlns:a16="http://schemas.microsoft.com/office/drawing/2014/main" id="{B99D36EC-4836-4D13-A823-01E4E6551B4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C90757F4-C7BE-4FA3-BD66-2545F4CA3A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Intro quote.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19FE55C-9A02-4D3B-A859-AC93F73EAF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BE86C73-AF44-4E13-894B-7D3E87AFA402}" type="slidenum">
              <a:rPr lang="en-AU" altLang="it-IT" smtClean="0"/>
              <a:pPr>
                <a:spcBef>
                  <a:spcPct val="0"/>
                </a:spcBef>
              </a:pPr>
              <a:t>42</a:t>
            </a:fld>
            <a:endParaRPr lang="en-AU" altLang="it-IT"/>
          </a:p>
        </p:txBody>
      </p:sp>
      <p:sp>
        <p:nvSpPr>
          <p:cNvPr id="97283" name="Rectangle 2">
            <a:extLst>
              <a:ext uri="{FF2B5EF4-FFF2-40B4-BE49-F238E27FC236}">
                <a16:creationId xmlns:a16="http://schemas.microsoft.com/office/drawing/2014/main" id="{8D837A6B-CB21-45A3-81F7-94C04B80ADF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5E5E0F6-84FD-4367-A234-2E592488CD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Advanced Encryption Standard (AES) was published by NIST (National Institute of Standards and Technology) in 2001. AES is a symmetric block cipher that is intended to replace DES as the approved standard for a wide range of applications.</a:t>
            </a:r>
            <a:r>
              <a:rPr lang="en-AU" altLang="it-IT">
                <a:latin typeface="Arial" panose="020B0604020202020204" pitchFamily="34" charset="0"/>
                <a:cs typeface="Arial" panose="020B0604020202020204" pitchFamily="34" charset="0"/>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it-IT">
                <a:latin typeface="Arial" panose="020B0604020202020204" pitchFamily="34" charset="0"/>
                <a:cs typeface="Arial" panose="020B0604020202020204" pitchFamily="34" charset="0"/>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20466E01-11DB-4536-8E06-007DC4F0C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769B7A3-2777-4071-8ADF-FF1A452DA3FC}" type="slidenum">
              <a:rPr lang="en-AU" altLang="it-IT" smtClean="0"/>
              <a:pPr>
                <a:spcBef>
                  <a:spcPct val="0"/>
                </a:spcBef>
              </a:pPr>
              <a:t>43</a:t>
            </a:fld>
            <a:endParaRPr lang="en-AU" altLang="it-IT"/>
          </a:p>
        </p:txBody>
      </p:sp>
      <p:sp>
        <p:nvSpPr>
          <p:cNvPr id="99331" name="Rectangle 2">
            <a:extLst>
              <a:ext uri="{FF2B5EF4-FFF2-40B4-BE49-F238E27FC236}">
                <a16:creationId xmlns:a16="http://schemas.microsoft.com/office/drawing/2014/main" id="{8F2C54CE-0504-49B7-8828-236F0E1AF72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25DF143-3D90-4998-87DF-78FA57768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p>
          <a:p>
            <a:pPr eaLnBrk="1" hangingPunct="1"/>
            <a:endParaRPr lang="en-US"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39AEE3D-4274-4E09-B4B0-01A7E82D7F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4A9B3F9-EB8A-487D-8DB3-FFB18D266297}" type="slidenum">
              <a:rPr lang="en-AU" altLang="it-IT" smtClean="0"/>
              <a:pPr>
                <a:spcBef>
                  <a:spcPct val="0"/>
                </a:spcBef>
              </a:pPr>
              <a:t>44</a:t>
            </a:fld>
            <a:endParaRPr lang="en-AU" altLang="it-IT"/>
          </a:p>
        </p:txBody>
      </p:sp>
      <p:sp>
        <p:nvSpPr>
          <p:cNvPr id="101379" name="Rectangle 2">
            <a:extLst>
              <a:ext uri="{FF2B5EF4-FFF2-40B4-BE49-F238E27FC236}">
                <a16:creationId xmlns:a16="http://schemas.microsoft.com/office/drawing/2014/main" id="{ABE03FC3-77A1-4D7D-B9CC-2AC90BBCD384}"/>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87230776-EE05-4F09-BE0B-184D7244D6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5.1 shows the overall encryption process in AES.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F8E01DB2-1FE2-4B05-9C36-165327F1C731}"/>
              </a:ext>
            </a:extLst>
          </p:cNvPr>
          <p:cNvSpPr>
            <a:spLocks noGrp="1" noRot="1" noChangeAspect="1" noChangeArrowheads="1" noTextEdit="1"/>
          </p:cNvSpPr>
          <p:nvPr>
            <p:ph type="sldImg"/>
          </p:nvPr>
        </p:nvSpPr>
        <p:spPr>
          <a:xfrm>
            <a:off x="381000" y="685800"/>
            <a:ext cx="6096000" cy="3429000"/>
          </a:xfrm>
          <a:ln/>
        </p:spPr>
      </p:sp>
      <p:sp>
        <p:nvSpPr>
          <p:cNvPr id="103427" name="Notes Placeholder 2">
            <a:extLst>
              <a:ext uri="{FF2B5EF4-FFF2-40B4-BE49-F238E27FC236}">
                <a16:creationId xmlns:a16="http://schemas.microsoft.com/office/drawing/2014/main" id="{3162DC45-8CE0-49E2-826B-35E100A57D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We now work through an example, and consider some of its implications. The plaintext, key, and resulting ciphertext are as follows:  </a:t>
            </a:r>
          </a:p>
          <a:p>
            <a:pPr eaLnBrk="1" hangingPunct="1"/>
            <a:r>
              <a:rPr lang="en-US" altLang="it-IT">
                <a:latin typeface="Arial" panose="020B0604020202020204" pitchFamily="34" charset="0"/>
              </a:rPr>
              <a:t>Plaintext: 0123456789abcdeffedcba9876543210 </a:t>
            </a:r>
          </a:p>
          <a:p>
            <a:pPr eaLnBrk="1" hangingPunct="1"/>
            <a:r>
              <a:rPr lang="en-US" altLang="it-IT">
                <a:latin typeface="Arial" panose="020B0604020202020204" pitchFamily="34" charset="0"/>
              </a:rPr>
              <a:t>Key: 0f1571c947d9e8590cb7add6af7f6798 </a:t>
            </a:r>
          </a:p>
          <a:p>
            <a:pPr eaLnBrk="1" hangingPunct="1"/>
            <a:r>
              <a:rPr lang="en-US" altLang="it-IT">
                <a:latin typeface="Arial" panose="020B0604020202020204" pitchFamily="34" charset="0"/>
              </a:rPr>
              <a:t>Ciphertext: ff0b844a0853bf7c6934ab4364148fb9 </a:t>
            </a:r>
          </a:p>
          <a:p>
            <a:pPr eaLnBrk="1" hangingPunct="1"/>
            <a:r>
              <a:rPr lang="en-US" altLang="it-IT">
                <a:latin typeface="Arial" panose="020B0604020202020204" pitchFamily="34" charset="0"/>
              </a:rPr>
              <a:t>Table 5.3 shows the expansion of the 16-byte key into 10 round keys. As previously explained, this process is performed word by word, with each four-byte word occupying one column of the word round key matrix. The left hand column shows the four round key words generated for each round. The right hand column shows the steps used to generate the auxiliary word used in key expansion. We begin, of course, with the key itself serving as the round key for round 0. </a:t>
            </a:r>
          </a:p>
        </p:txBody>
      </p:sp>
      <p:sp>
        <p:nvSpPr>
          <p:cNvPr id="103428" name="Slide Number Placeholder 3">
            <a:extLst>
              <a:ext uri="{FF2B5EF4-FFF2-40B4-BE49-F238E27FC236}">
                <a16:creationId xmlns:a16="http://schemas.microsoft.com/office/drawing/2014/main" id="{00CEA319-4C3C-40F5-9349-B0DB28FAE9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D68E85-E3B3-4C3F-8236-939B61C18D05}" type="slidenum">
              <a:rPr lang="en-AU" altLang="it-IT" smtClean="0"/>
              <a:pPr>
                <a:spcBef>
                  <a:spcPct val="0"/>
                </a:spcBef>
              </a:pPr>
              <a:t>45</a:t>
            </a:fld>
            <a:endParaRPr lang="en-AU" alt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FBD69444-E700-44A3-8160-3E0B4883855C}"/>
              </a:ext>
            </a:extLst>
          </p:cNvPr>
          <p:cNvSpPr>
            <a:spLocks noGrp="1" noRot="1" noChangeAspect="1" noChangeArrowheads="1" noTextEdit="1"/>
          </p:cNvSpPr>
          <p:nvPr>
            <p:ph type="sldImg"/>
          </p:nvPr>
        </p:nvSpPr>
        <p:spPr>
          <a:xfrm>
            <a:off x="381000" y="685800"/>
            <a:ext cx="6096000" cy="3429000"/>
          </a:xfrm>
          <a:ln/>
        </p:spPr>
      </p:sp>
      <p:sp>
        <p:nvSpPr>
          <p:cNvPr id="105475" name="Notes Placeholder 2">
            <a:extLst>
              <a:ext uri="{FF2B5EF4-FFF2-40B4-BE49-F238E27FC236}">
                <a16:creationId xmlns:a16="http://schemas.microsoft.com/office/drawing/2014/main" id="{E4E685AC-A905-494A-8E6D-935B95CF2CC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Next, Table 5.4 shows the progression of the state matrix through the AES encryption process. The first column shows the value of the state matrix at the start of a round. For the first row, the state matrix is just the matrix arrangement of the plaintext. The second, third, and fourth columns show the value of the state matrix for that round after the SubBytes, ShiftRows, and MixColumns transformations, respectively. The fifth column shows the round key. You can verify that these round keys equate with those shown in Table 5.3. The first column shows the value of the state matrix resulting from the bitwise XOR of the state after the preceding MixColumns with the round key for the preceding round. </a:t>
            </a:r>
          </a:p>
        </p:txBody>
      </p:sp>
      <p:sp>
        <p:nvSpPr>
          <p:cNvPr id="105476" name="Slide Number Placeholder 3">
            <a:extLst>
              <a:ext uri="{FF2B5EF4-FFF2-40B4-BE49-F238E27FC236}">
                <a16:creationId xmlns:a16="http://schemas.microsoft.com/office/drawing/2014/main" id="{C4C68C64-400B-4FF5-A1A1-AC96575E50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41629AB-825B-4E49-91F4-3268EDCD3DBD}" type="slidenum">
              <a:rPr lang="en-AU" altLang="it-IT" smtClean="0"/>
              <a:pPr>
                <a:spcBef>
                  <a:spcPct val="0"/>
                </a:spcBef>
              </a:pPr>
              <a:t>46</a:t>
            </a:fld>
            <a:endParaRPr lang="en-AU" alt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84CCFBCD-376F-42CA-B807-D5B712CFBEE1}"/>
              </a:ext>
            </a:extLst>
          </p:cNvPr>
          <p:cNvSpPr>
            <a:spLocks noGrp="1" noRot="1" noChangeAspect="1" noChangeArrowheads="1" noTextEdit="1"/>
          </p:cNvSpPr>
          <p:nvPr>
            <p:ph type="sldImg"/>
          </p:nvPr>
        </p:nvSpPr>
        <p:spPr>
          <a:xfrm>
            <a:off x="381000" y="685800"/>
            <a:ext cx="6096000" cy="3429000"/>
          </a:xfrm>
          <a:ln/>
        </p:spPr>
      </p:sp>
      <p:sp>
        <p:nvSpPr>
          <p:cNvPr id="107523" name="Notes Placeholder 2">
            <a:extLst>
              <a:ext uri="{FF2B5EF4-FFF2-40B4-BE49-F238E27FC236}">
                <a16:creationId xmlns:a16="http://schemas.microsoft.com/office/drawing/2014/main" id="{4C969391-BA08-440A-AD40-47EC3AB8FB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In any good cipher design, want the avalanche effect, in which a small change in plaintext or key produces a large change in the ciphertext. Using the example from Table 5.4, Table 5.5 shows the result when the eighth bit of the plaintext is changed. The second column of the table shows the value of the state matrix at the end of each round for the two plaintexts. Note that after just one round, 20 bits of the state vector differ. And after two rounds, close to half the bits differ. This magnitude of difference propagates through the remaining rounds. A bit difference in approximately half the positions in the most desirable outcome. </a:t>
            </a:r>
          </a:p>
        </p:txBody>
      </p:sp>
      <p:sp>
        <p:nvSpPr>
          <p:cNvPr id="107524" name="Slide Number Placeholder 3">
            <a:extLst>
              <a:ext uri="{FF2B5EF4-FFF2-40B4-BE49-F238E27FC236}">
                <a16:creationId xmlns:a16="http://schemas.microsoft.com/office/drawing/2014/main" id="{ACA5EA10-DD42-4C5B-A0E3-365CC14930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B876B2A-5F1E-4BB4-9A51-091343025F19}" type="slidenum">
              <a:rPr lang="en-AU" altLang="it-IT" smtClean="0"/>
              <a:pPr>
                <a:spcBef>
                  <a:spcPct val="0"/>
                </a:spcBef>
              </a:pPr>
              <a:t>47</a:t>
            </a:fld>
            <a:endParaRPr lang="en-AU" alt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C56F3BF0-AFC9-4151-ABC0-FF285F90F7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E6FCA1-A4F9-4021-ADC2-7411F44BD617}" type="slidenum">
              <a:rPr lang="en-AU" altLang="it-IT" smtClean="0"/>
              <a:pPr>
                <a:spcBef>
                  <a:spcPct val="0"/>
                </a:spcBef>
              </a:pPr>
              <a:t>48</a:t>
            </a:fld>
            <a:endParaRPr lang="en-AU" altLang="it-IT"/>
          </a:p>
        </p:txBody>
      </p:sp>
      <p:sp>
        <p:nvSpPr>
          <p:cNvPr id="109571" name="Rectangle 2">
            <a:extLst>
              <a:ext uri="{FF2B5EF4-FFF2-40B4-BE49-F238E27FC236}">
                <a16:creationId xmlns:a16="http://schemas.microsoft.com/office/drawing/2014/main" id="{01AC00FD-3A6F-4C89-93C1-F7964069CBBD}"/>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BBADC9E-EF8D-4E7E-843A-A49A1BD91C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it-IT">
                <a:latin typeface="Arial" panose="020B0604020202020204" pitchFamily="34" charset="0"/>
                <a:cs typeface="Arial" panose="020B0604020202020204" pitchFamily="34" charset="0"/>
              </a:rPr>
              <a:t>The developers of Rijndael believe that this compact, efficient implementation was probably one of the most important factors in the selection of Rijndael for AES.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928ADB56-A299-4A89-8BF1-F9CEB3A011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46779BE-8515-4745-A8D9-4626DF590D4A}" type="slidenum">
              <a:rPr lang="en-AU" altLang="it-IT" smtClean="0"/>
              <a:pPr>
                <a:spcBef>
                  <a:spcPct val="0"/>
                </a:spcBef>
              </a:pPr>
              <a:t>50</a:t>
            </a:fld>
            <a:endParaRPr lang="en-AU" altLang="it-IT"/>
          </a:p>
        </p:txBody>
      </p:sp>
      <p:sp>
        <p:nvSpPr>
          <p:cNvPr id="112643" name="Rectangle 2">
            <a:extLst>
              <a:ext uri="{FF2B5EF4-FFF2-40B4-BE49-F238E27FC236}">
                <a16:creationId xmlns:a16="http://schemas.microsoft.com/office/drawing/2014/main" id="{112EFD32-25C7-4638-8430-E4124915E07D}"/>
              </a:ext>
            </a:extLst>
          </p:cNvPr>
          <p:cNvSpPr>
            <a:spLocks noGrp="1" noRot="1" noChangeAspect="1" noChangeArrowheads="1" noTextEdit="1"/>
          </p:cNvSpPr>
          <p:nvPr>
            <p:ph type="sldImg"/>
          </p:nvPr>
        </p:nvSpPr>
        <p:spPr>
          <a:solidFill>
            <a:srgbClr val="FFFFFF"/>
          </a:solidFill>
          <a:ln/>
        </p:spPr>
      </p:sp>
      <p:sp>
        <p:nvSpPr>
          <p:cNvPr id="112644" name="Rectangle 3">
            <a:extLst>
              <a:ext uri="{FF2B5EF4-FFF2-40B4-BE49-F238E27FC236}">
                <a16:creationId xmlns:a16="http://schemas.microsoft.com/office/drawing/2014/main" id="{CD564E63-A43D-4747-B3DB-C2EE2CFE7E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6 – “</a:t>
            </a:r>
            <a:r>
              <a:rPr lang="en-AU" altLang="it-IT">
                <a:latin typeface="Arial" panose="020B0604020202020204" pitchFamily="34" charset="0"/>
              </a:rPr>
              <a:t>Block Cipher Operation</a:t>
            </a:r>
            <a:r>
              <a:rPr lang="en-US" altLang="it-IT">
                <a:latin typeface="Arial" panose="020B0604020202020204" pitchFamily="34" charset="0"/>
              </a:rPr>
              <a:t>”.</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944D38E1-8E85-4A93-9836-2F4742C62C06}"/>
              </a:ext>
            </a:extLst>
          </p:cNvPr>
          <p:cNvSpPr>
            <a:spLocks noGrp="1" noRot="1" noChangeAspect="1" noChangeArrowheads="1" noTextEdit="1"/>
          </p:cNvSpPr>
          <p:nvPr>
            <p:ph type="sldImg"/>
          </p:nvPr>
        </p:nvSpPr>
        <p:spPr>
          <a:xfrm>
            <a:off x="381000" y="685800"/>
            <a:ext cx="6096000" cy="3429000"/>
          </a:xfrm>
          <a:ln/>
        </p:spPr>
      </p:sp>
      <p:sp>
        <p:nvSpPr>
          <p:cNvPr id="21507" name="Notes Placeholder 2">
            <a:extLst>
              <a:ext uri="{FF2B5EF4-FFF2-40B4-BE49-F238E27FC236}">
                <a16:creationId xmlns:a16="http://schemas.microsoft.com/office/drawing/2014/main" id="{72220909-7C32-448C-8353-CE8B9BF5E18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block cipher is one in which a block of plaintext is treated as a whole and used to produce a ciphertext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Vernam cipher would be used (Figure 2.7), in which the keystream (k ) is as long as the plaintext bit stream (p). </a:t>
            </a:r>
          </a:p>
        </p:txBody>
      </p:sp>
      <p:sp>
        <p:nvSpPr>
          <p:cNvPr id="21508" name="Slide Number Placeholder 3">
            <a:extLst>
              <a:ext uri="{FF2B5EF4-FFF2-40B4-BE49-F238E27FC236}">
                <a16:creationId xmlns:a16="http://schemas.microsoft.com/office/drawing/2014/main" id="{4BAE3C2D-A4A0-40F2-8197-42D712923FB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91EF6FA-96C6-467C-A424-0FD7A299C972}" type="slidenum">
              <a:rPr lang="en-AU" altLang="it-IT" smtClean="0"/>
              <a:pPr>
                <a:spcBef>
                  <a:spcPct val="0"/>
                </a:spcBef>
              </a:pPr>
              <a:t>5</a:t>
            </a:fld>
            <a:endParaRPr lang="en-AU" alt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BBB36A8-FD75-452F-9F30-9565385125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0F8E2BB-8557-4A6A-9EE7-24FE4F776C1D}" type="slidenum">
              <a:rPr lang="en-AU" altLang="it-IT" smtClean="0"/>
              <a:pPr>
                <a:spcBef>
                  <a:spcPct val="0"/>
                </a:spcBef>
              </a:pPr>
              <a:t>51</a:t>
            </a:fld>
            <a:endParaRPr lang="en-AU" altLang="it-IT"/>
          </a:p>
        </p:txBody>
      </p:sp>
      <p:sp>
        <p:nvSpPr>
          <p:cNvPr id="114691" name="Rectangle 1026">
            <a:extLst>
              <a:ext uri="{FF2B5EF4-FFF2-40B4-BE49-F238E27FC236}">
                <a16:creationId xmlns:a16="http://schemas.microsoft.com/office/drawing/2014/main" id="{02A587A2-758F-4C8A-8BFF-38CB1BC9EC8E}"/>
              </a:ext>
            </a:extLst>
          </p:cNvPr>
          <p:cNvSpPr>
            <a:spLocks noGrp="1" noRot="1" noChangeAspect="1" noChangeArrowheads="1" noTextEdit="1"/>
          </p:cNvSpPr>
          <p:nvPr>
            <p:ph type="sldImg"/>
          </p:nvPr>
        </p:nvSpPr>
        <p:spPr>
          <a:ln/>
        </p:spPr>
      </p:sp>
      <p:sp>
        <p:nvSpPr>
          <p:cNvPr id="114692" name="Rectangle 1027">
            <a:extLst>
              <a:ext uri="{FF2B5EF4-FFF2-40B4-BE49-F238E27FC236}">
                <a16:creationId xmlns:a16="http://schemas.microsoft.com/office/drawing/2014/main" id="{9591B6F2-4929-4716-993A-6FBA2EA2F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Opening quote.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CE8EAADE-C4EA-4020-81B9-46F9D48E58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8E3772-C86F-42C7-9068-7A32F372F85B}" type="slidenum">
              <a:rPr lang="en-AU" altLang="it-IT" smtClean="0"/>
              <a:pPr>
                <a:spcBef>
                  <a:spcPct val="0"/>
                </a:spcBef>
              </a:pPr>
              <a:t>52</a:t>
            </a:fld>
            <a:endParaRPr lang="en-AU" altLang="it-IT"/>
          </a:p>
        </p:txBody>
      </p:sp>
      <p:sp>
        <p:nvSpPr>
          <p:cNvPr id="116739" name="Rectangle 1026">
            <a:extLst>
              <a:ext uri="{FF2B5EF4-FFF2-40B4-BE49-F238E27FC236}">
                <a16:creationId xmlns:a16="http://schemas.microsoft.com/office/drawing/2014/main" id="{4E470DF3-0914-4307-9936-C8B45F386433}"/>
              </a:ext>
            </a:extLst>
          </p:cNvPr>
          <p:cNvSpPr>
            <a:spLocks noGrp="1" noRot="1" noChangeAspect="1" noChangeArrowheads="1" noTextEdit="1"/>
          </p:cNvSpPr>
          <p:nvPr>
            <p:ph type="sldImg"/>
          </p:nvPr>
        </p:nvSpPr>
        <p:spPr>
          <a:ln/>
        </p:spPr>
      </p:sp>
      <p:sp>
        <p:nvSpPr>
          <p:cNvPr id="116740" name="Rectangle 1027">
            <a:extLst>
              <a:ext uri="{FF2B5EF4-FFF2-40B4-BE49-F238E27FC236}">
                <a16:creationId xmlns:a16="http://schemas.microsoft.com/office/drawing/2014/main" id="{CFDF9553-F3EA-48FD-AA67-942BFFD22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simplest form of multiple encryption has two encryption stages and two keys - Double-DES.</a:t>
            </a:r>
          </a:p>
          <a:p>
            <a:pPr eaLnBrk="1" hangingPunct="1"/>
            <a:r>
              <a:rPr lang="en-US" altLang="it-IT">
                <a:latin typeface="Arial" panose="020B0604020202020204" pitchFamily="34" charset="0"/>
              </a:rPr>
              <a:t>Have concern that there might be a single key that is equivalent to using 2 keys as above, not likely but only finally proved as impossible in 1992.</a:t>
            </a:r>
          </a:p>
          <a:p>
            <a:pPr eaLnBrk="1" hangingPunct="1"/>
            <a:r>
              <a:rPr lang="en-US" altLang="it-IT">
                <a:latin typeface="Arial" panose="020B0604020202020204" pitchFamily="34" charset="0"/>
              </a:rPr>
              <a:t>More seriously have the “meet-in-the-middle” attack, first described by Diffie in 1977. It is a known plaintext attack (ie have know pair (P,C), and attempts to find by trial-and-error a value X in the “middle” of the double-DES encryption of this pair, and chances of this are much better at O(2^56)  than exhaustive search at O(2^112).</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3B848CAC-E0B0-48C4-8985-241E5191D9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56AFAE6-B303-4B51-93E7-0E6C0A167A75}" type="slidenum">
              <a:rPr lang="en-AU" altLang="it-IT" smtClean="0"/>
              <a:pPr>
                <a:spcBef>
                  <a:spcPct val="0"/>
                </a:spcBef>
              </a:pPr>
              <a:t>53</a:t>
            </a:fld>
            <a:endParaRPr lang="en-AU" altLang="it-IT"/>
          </a:p>
        </p:txBody>
      </p:sp>
      <p:sp>
        <p:nvSpPr>
          <p:cNvPr id="118787" name="Rectangle 2">
            <a:extLst>
              <a:ext uri="{FF2B5EF4-FFF2-40B4-BE49-F238E27FC236}">
                <a16:creationId xmlns:a16="http://schemas.microsoft.com/office/drawing/2014/main" id="{E9625B0A-365A-4377-A481-254BB9CE73CF}"/>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DC1A5DD5-85EC-4E5C-A3CF-7C3726C708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Triple-DES with two keys is a popular alternative to single-DES, but suffers from being 3 times slower to run. The use of encryption &amp; decryption stages are equivalent, but the chosen structure allows for compatibility with single-DES implementations. 3DES with two keys is a relatively popular alternative to DES and has been adopted for use in the key management standards ANS X9.17 and ISO 8732. Currently, there are no practical cryptanalytic attacks on 3DES. Coppersmith notes that the cost of a brute-force key search on 3DES is on the order of 2^112 (=5*10^33) and estimates that the cost of differential cryptanalysis suffers an exponential growth, compared to single DES, exceeding 10^52. </a:t>
            </a:r>
          </a:p>
          <a:p>
            <a:pPr eaLnBrk="1" hangingPunct="1"/>
            <a:r>
              <a:rPr lang="en-AU" altLang="it-IT">
                <a:latin typeface="Arial" panose="020B0604020202020204" pitchFamily="34" charset="0"/>
                <a:cs typeface="Arial" panose="020B0604020202020204" pitchFamily="34" charset="0"/>
              </a:rPr>
              <a:t>There are </a:t>
            </a:r>
            <a:r>
              <a:rPr lang="en-US" altLang="it-IT">
                <a:latin typeface="Arial" panose="020B0604020202020204" pitchFamily="34" charset="0"/>
                <a:cs typeface="Arial" panose="020B0604020202020204" pitchFamily="34" charset="0"/>
              </a:rPr>
              <a:t>several proposed attacks on 3DES that, although not currently practical, give a flavor for the types of attacks that have been considered and that could form the basis for more successful future attacks. See text for details. </a:t>
            </a:r>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CFF8C125-DDCC-4C2D-B05A-043D2EF12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342EEC7-55A9-4DA8-94FB-C37F79817796}" type="slidenum">
              <a:rPr lang="en-AU" altLang="it-IT" smtClean="0"/>
              <a:pPr>
                <a:spcBef>
                  <a:spcPct val="0"/>
                </a:spcBef>
              </a:pPr>
              <a:t>54</a:t>
            </a:fld>
            <a:endParaRPr lang="en-AU" altLang="it-IT"/>
          </a:p>
        </p:txBody>
      </p:sp>
      <p:sp>
        <p:nvSpPr>
          <p:cNvPr id="120835" name="Rectangle 2">
            <a:extLst>
              <a:ext uri="{FF2B5EF4-FFF2-40B4-BE49-F238E27FC236}">
                <a16:creationId xmlns:a16="http://schemas.microsoft.com/office/drawing/2014/main" id="{D104C440-B82B-43E2-B8AD-EEB1888AC38E}"/>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773389F9-5D1E-47BB-8D94-E7DDA8B1C9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Although the attacks currently known appear impractical, anyone using two-key 3DES may feel some concern. Thus, many researchers now feel that three-key 3DES is the preferred alternative. Three-key 3DES has an effective key length of 168 bits and is defined as shown. A number of Internet-based applications have adopted three-key 3DES, including PGP and S/MIME.</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554FEB5-FF87-42D1-A356-39A0912532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E732CE-D79D-4A77-8CE3-97885CB05FBC}" type="slidenum">
              <a:rPr lang="en-AU" altLang="it-IT" smtClean="0"/>
              <a:pPr>
                <a:spcBef>
                  <a:spcPct val="0"/>
                </a:spcBef>
              </a:pPr>
              <a:t>55</a:t>
            </a:fld>
            <a:endParaRPr lang="en-AU" altLang="it-IT"/>
          </a:p>
        </p:txBody>
      </p:sp>
      <p:sp>
        <p:nvSpPr>
          <p:cNvPr id="122883" name="Rectangle 1026">
            <a:extLst>
              <a:ext uri="{FF2B5EF4-FFF2-40B4-BE49-F238E27FC236}">
                <a16:creationId xmlns:a16="http://schemas.microsoft.com/office/drawing/2014/main" id="{385744E8-47E8-4722-B71F-D3FCC7EDB5D1}"/>
              </a:ext>
            </a:extLst>
          </p:cNvPr>
          <p:cNvSpPr>
            <a:spLocks noGrp="1" noRot="1" noChangeAspect="1" noChangeArrowheads="1" noTextEdit="1"/>
          </p:cNvSpPr>
          <p:nvPr>
            <p:ph type="sldImg"/>
          </p:nvPr>
        </p:nvSpPr>
        <p:spPr>
          <a:solidFill>
            <a:srgbClr val="FFFFFF"/>
          </a:solidFill>
          <a:ln/>
        </p:spPr>
      </p:sp>
      <p:sp>
        <p:nvSpPr>
          <p:cNvPr id="122884" name="Rectangle 1027">
            <a:extLst>
              <a:ext uri="{FF2B5EF4-FFF2-40B4-BE49-F238E27FC236}">
                <a16:creationId xmlns:a16="http://schemas.microsoft.com/office/drawing/2014/main" id="{4C3727C8-E434-4A11-ACCD-1A6AAA195A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DES (or any block cipher) forms a basic building block, which en/decrypts a fixed sized block of data. However to use these in practise, we usually need to handle arbitrary amounts of data, which may be available in advance (in which case a block mode is appropriate), and may only be available a bit/byte at a time (in which case a stream mode is used). </a:t>
            </a:r>
            <a:r>
              <a:rPr lang="en-US" altLang="it-IT">
                <a:latin typeface="Arial" panose="020B0604020202020204" pitchFamily="34" charset="0"/>
              </a:rPr>
              <a:t>To apply a block cipher in a variety of applications, five "modes of operation" have been defined by NIST (SP 800-38A). In essence, a mode of operation is a technique for enhancing the effect of a cryptographic algorithm or adapting the algorithm for an application, such as applying a block cipher to a sequence of data blocks or a data stream. The five modes are intended to cover a wide variety of applications of encryption for which a block cipher could be used. These modes are intended for use with any symmetric block cipher, including triple DES and AES. </a:t>
            </a:r>
            <a:r>
              <a:rPr lang="en-US" altLang="it-IT">
                <a:latin typeface="Times-Roman" charset="0"/>
              </a:rPr>
              <a:t>. </a:t>
            </a:r>
            <a:endParaRPr lang="en-AU" altLang="it-IT">
              <a:latin typeface="Times-Roman"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31621557-CFF4-4FD2-8FF0-F33BE0C55F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A36F619-F597-4BA5-B57C-D36AA8CA3E54}" type="slidenum">
              <a:rPr lang="en-AU" altLang="it-IT" smtClean="0"/>
              <a:pPr>
                <a:spcBef>
                  <a:spcPct val="0"/>
                </a:spcBef>
              </a:pPr>
              <a:t>56</a:t>
            </a:fld>
            <a:endParaRPr lang="en-AU" altLang="it-IT"/>
          </a:p>
        </p:txBody>
      </p:sp>
      <p:sp>
        <p:nvSpPr>
          <p:cNvPr id="124931" name="Rectangle 2">
            <a:extLst>
              <a:ext uri="{FF2B5EF4-FFF2-40B4-BE49-F238E27FC236}">
                <a16:creationId xmlns:a16="http://schemas.microsoft.com/office/drawing/2014/main" id="{3BDF657E-790A-4347-ACE4-DF5CC3021F4F}"/>
              </a:ext>
            </a:extLst>
          </p:cNvPr>
          <p:cNvSpPr>
            <a:spLocks noGrp="1" noRot="1" noChangeAspect="1" noChangeArrowheads="1" noTextEdit="1"/>
          </p:cNvSpPr>
          <p:nvPr>
            <p:ph type="sldImg"/>
          </p:nvPr>
        </p:nvSpPr>
        <p:spPr>
          <a:solidFill>
            <a:srgbClr val="FFFFFF"/>
          </a:solidFill>
          <a:ln/>
        </p:spPr>
      </p:sp>
      <p:sp>
        <p:nvSpPr>
          <p:cNvPr id="124932" name="Rectangle 3">
            <a:extLst>
              <a:ext uri="{FF2B5EF4-FFF2-40B4-BE49-F238E27FC236}">
                <a16:creationId xmlns:a16="http://schemas.microsoft.com/office/drawing/2014/main" id="{D057D40C-F1EE-4FA8-9BD1-645EAC15E3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simplest mode is the electronic codebook (ECB) mode, in which plaintext is handled one block at a time and each block of plaintext is encrypted using the same key. The term codebook is used because, for a given key, there is a unique ciphertext for every b-bit block of plaintext. Therefore, we can imagine a gigantic codebook in which there is an entry for every possible b-bit plaintext pattern showing its corresponding ciphertext</a:t>
            </a:r>
            <a:r>
              <a:rPr lang="en-US" altLang="it-IT" i="1">
                <a:latin typeface="Arial" panose="020B0604020202020204" pitchFamily="34" charset="0"/>
                <a:cs typeface="Arial" panose="020B0604020202020204" pitchFamily="34" charset="0"/>
              </a:rPr>
              <a:t>. </a:t>
            </a:r>
            <a:r>
              <a:rPr lang="en-US" altLang="it-IT">
                <a:latin typeface="Arial" panose="020B0604020202020204" pitchFamily="34" charset="0"/>
                <a:cs typeface="Arial" panose="020B0604020202020204" pitchFamily="34" charset="0"/>
              </a:rPr>
              <a:t>For a message longer than b bits, the procedure is simply to break the message into b-bit blocks, padding the last block if necessary. Decryption is performed one block at a time, always using the same key. </a:t>
            </a:r>
            <a:r>
              <a:rPr lang="en-AU" altLang="it-IT">
                <a:latin typeface="Arial" panose="020B0604020202020204" pitchFamily="34" charset="0"/>
                <a:cs typeface="Arial" panose="020B0604020202020204" pitchFamily="34" charset="0"/>
              </a:rPr>
              <a:t>ECB is the simplest of the modes, and is used when only a single block of info needs to be sent (eg. a session key encrypted using a master key). </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8306D382-BBB5-41C6-A7DF-166701F69F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2DFDF64-70E3-4897-900D-B5D1D0735478}" type="slidenum">
              <a:rPr lang="en-AU" altLang="it-IT" smtClean="0"/>
              <a:pPr>
                <a:spcBef>
                  <a:spcPct val="0"/>
                </a:spcBef>
              </a:pPr>
              <a:t>57</a:t>
            </a:fld>
            <a:endParaRPr lang="en-AU" altLang="it-IT"/>
          </a:p>
        </p:txBody>
      </p:sp>
      <p:sp>
        <p:nvSpPr>
          <p:cNvPr id="126979" name="Rectangle 2">
            <a:extLst>
              <a:ext uri="{FF2B5EF4-FFF2-40B4-BE49-F238E27FC236}">
                <a16:creationId xmlns:a16="http://schemas.microsoft.com/office/drawing/2014/main" id="{18229FE7-3CA8-4733-8690-48CEF6815584}"/>
              </a:ext>
            </a:extLst>
          </p:cNvPr>
          <p:cNvSpPr>
            <a:spLocks noGrp="1" noRot="1" noChangeAspect="1" noChangeArrowheads="1" noTextEdit="1"/>
          </p:cNvSpPr>
          <p:nvPr>
            <p:ph type="sldImg"/>
          </p:nvPr>
        </p:nvSpPr>
        <p:spPr>
          <a:solidFill>
            <a:srgbClr val="FFFFFF"/>
          </a:solidFill>
          <a:ln/>
        </p:spPr>
      </p:sp>
      <p:sp>
        <p:nvSpPr>
          <p:cNvPr id="126980" name="Rectangle 3">
            <a:extLst>
              <a:ext uri="{FF2B5EF4-FFF2-40B4-BE49-F238E27FC236}">
                <a16:creationId xmlns:a16="http://schemas.microsoft.com/office/drawing/2014/main" id="{522486F3-DE66-4A9E-BC73-E5F95FB2F8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6.3 illustrates the Electronic Codebook (ECB) Mode.</a:t>
            </a:r>
            <a:endParaRPr lang="en-AU" altLang="it-IT">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D0F9663-43BF-4AE2-91CE-72B32F5DCA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80A760E-F48C-4051-B627-82C6F5679E4D}" type="slidenum">
              <a:rPr lang="en-AU" altLang="it-IT" smtClean="0"/>
              <a:pPr>
                <a:spcBef>
                  <a:spcPct val="0"/>
                </a:spcBef>
              </a:pPr>
              <a:t>58</a:t>
            </a:fld>
            <a:endParaRPr lang="en-AU" altLang="it-IT"/>
          </a:p>
        </p:txBody>
      </p:sp>
      <p:sp>
        <p:nvSpPr>
          <p:cNvPr id="129027" name="Rectangle 2">
            <a:extLst>
              <a:ext uri="{FF2B5EF4-FFF2-40B4-BE49-F238E27FC236}">
                <a16:creationId xmlns:a16="http://schemas.microsoft.com/office/drawing/2014/main" id="{DAA128D8-361F-497B-9A40-3DD885CCEE90}"/>
              </a:ext>
            </a:extLst>
          </p:cNvPr>
          <p:cNvSpPr>
            <a:spLocks noGrp="1" noRot="1" noChangeAspect="1" noChangeArrowheads="1" noTextEdit="1"/>
          </p:cNvSpPr>
          <p:nvPr>
            <p:ph type="sldImg"/>
          </p:nvPr>
        </p:nvSpPr>
        <p:spPr>
          <a:solidFill>
            <a:srgbClr val="FFFFFF"/>
          </a:solidFill>
          <a:ln/>
        </p:spPr>
      </p:sp>
      <p:sp>
        <p:nvSpPr>
          <p:cNvPr id="129028" name="Rectangle 3">
            <a:extLst>
              <a:ext uri="{FF2B5EF4-FFF2-40B4-BE49-F238E27FC236}">
                <a16:creationId xmlns:a16="http://schemas.microsoft.com/office/drawing/2014/main" id="{594C147F-DBA1-408C-B0BC-E572E2BFDA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For lengthy messages, the ECB mode may not be secure. If the message is highly structured, it may be possible for a cryptanalyst to exploit these regularities. If the message has repetitive elements, with a period of repetition a multiple of </a:t>
            </a:r>
            <a:r>
              <a:rPr lang="en-US" altLang="it-IT" i="1">
                <a:latin typeface="Arial" panose="020B0604020202020204" pitchFamily="34" charset="0"/>
              </a:rPr>
              <a:t>b </a:t>
            </a:r>
            <a:r>
              <a:rPr lang="en-US" altLang="it-IT">
                <a:latin typeface="Arial" panose="020B0604020202020204" pitchFamily="34" charset="0"/>
              </a:rPr>
              <a:t>bits, then these elements can be identified by the analyst. This may help in the analysis or may provide an opportunity for substituting or rearranging blocks. Hence </a:t>
            </a:r>
            <a:r>
              <a:rPr lang="en-AU" altLang="it-IT">
                <a:latin typeface="Arial" panose="020B0604020202020204" pitchFamily="34" charset="0"/>
              </a:rPr>
              <a:t>ECB is not appropriate for any quantity of data, since repetitions can be seen, esp. with graphics, and because the blocks can be shuffled/inserted without affecting the en/decryption of each block. Its main use is to send one or a very few blocks, eg a session encryption key.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1DEDEAE0-58C2-42DA-9DDE-D8ED3778545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68DE7E8-2C2D-4DAC-8F7D-F9DB1791BEDE}" type="slidenum">
              <a:rPr lang="en-AU" altLang="it-IT" smtClean="0"/>
              <a:pPr>
                <a:spcBef>
                  <a:spcPct val="0"/>
                </a:spcBef>
              </a:pPr>
              <a:t>59</a:t>
            </a:fld>
            <a:endParaRPr lang="en-AU" altLang="it-IT"/>
          </a:p>
        </p:txBody>
      </p:sp>
      <p:sp>
        <p:nvSpPr>
          <p:cNvPr id="131075" name="Rectangle 2">
            <a:extLst>
              <a:ext uri="{FF2B5EF4-FFF2-40B4-BE49-F238E27FC236}">
                <a16:creationId xmlns:a16="http://schemas.microsoft.com/office/drawing/2014/main" id="{EAD4B891-08EC-4552-BC37-C71AD1BC1356}"/>
              </a:ext>
            </a:extLst>
          </p:cNvPr>
          <p:cNvSpPr>
            <a:spLocks noGrp="1" noRot="1" noChangeAspect="1" noChangeArrowheads="1" noTextEdit="1"/>
          </p:cNvSpPr>
          <p:nvPr>
            <p:ph type="sldImg"/>
          </p:nvPr>
        </p:nvSpPr>
        <p:spPr>
          <a:solidFill>
            <a:srgbClr val="FFFFFF"/>
          </a:solidFill>
          <a:ln/>
        </p:spPr>
      </p:sp>
      <p:sp>
        <p:nvSpPr>
          <p:cNvPr id="131076" name="Rectangle 3">
            <a:extLst>
              <a:ext uri="{FF2B5EF4-FFF2-40B4-BE49-F238E27FC236}">
                <a16:creationId xmlns:a16="http://schemas.microsoft.com/office/drawing/2014/main" id="{0EAEB528-C188-4977-95BD-EA3BF99010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To overcome the problems of repetitions and order independence in ECB, want some way of making the ciphertext dependent on </a:t>
            </a:r>
            <a:r>
              <a:rPr lang="en-AU" altLang="it-IT" b="1">
                <a:latin typeface="Arial" panose="020B0604020202020204" pitchFamily="34" charset="0"/>
              </a:rPr>
              <a:t>all</a:t>
            </a:r>
            <a:r>
              <a:rPr lang="en-AU" altLang="it-IT">
                <a:latin typeface="Arial" panose="020B0604020202020204" pitchFamily="34" charset="0"/>
              </a:rPr>
              <a:t> blocks before it. The CBC provides this, by combining the previous ciphertext block with the current message block before encrypting. </a:t>
            </a:r>
            <a:r>
              <a:rPr lang="en-US" altLang="it-IT">
                <a:latin typeface="Arial" panose="020B0604020202020204" pitchFamily="34" charset="0"/>
              </a:rPr>
              <a:t>In effect, we have chained together the processing of the sequence of plaintext blocks. The input to the encryption function for each plaintext block bears no fixed relationship to the plaintext block. Therefore, repeating patterns of b bits are not exposed</a:t>
            </a:r>
            <a:r>
              <a:rPr lang="en-US" altLang="it-IT" i="1">
                <a:latin typeface="Arial" panose="020B0604020202020204" pitchFamily="34" charset="0"/>
              </a:rPr>
              <a:t>. </a:t>
            </a:r>
            <a:r>
              <a:rPr lang="en-US" altLang="it-IT">
                <a:latin typeface="Arial" panose="020B0604020202020204" pitchFamily="34" charset="0"/>
              </a:rPr>
              <a:t>For decryption, each cipher block is passed through the decryption algorithm. The result is XORed with the preceding ciphertext block to produce the plaintext block.</a:t>
            </a:r>
            <a:r>
              <a:rPr lang="en-US" altLang="it-IT" i="1">
                <a:latin typeface="Arial" panose="020B0604020202020204" pitchFamily="34" charset="0"/>
              </a:rPr>
              <a:t> </a:t>
            </a:r>
            <a:r>
              <a:rPr lang="en-US" altLang="it-IT">
                <a:latin typeface="Arial" panose="020B0604020202020204" pitchFamily="34" charset="0"/>
              </a:rPr>
              <a:t>To produce the first block of ciphertext, an initialization vector (IV) is XORed with the first block of plaintext. On decryption, the IV is XORed with the output of the decryption algorithm to recover the first block of plaintext. The IV is a data block that is that same size as the cipher block, and is either </a:t>
            </a:r>
            <a:r>
              <a:rPr lang="en-AU" altLang="it-IT">
                <a:latin typeface="Arial" panose="020B0604020202020204" pitchFamily="34" charset="0"/>
              </a:rPr>
              <a:t>well known (often all 0's), or otherwise is sent, ECB encrypted, just before starting CBC use. CBC mode is applicable whenever large amounts of data need to be sent securely, provided that all data is available in advance (eg email, FTP, web etc).</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E5D8EBA9-05C2-47CC-9820-768B7A63E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C3E4626-5C4D-41CB-8AB7-79F4B3F486AF}" type="slidenum">
              <a:rPr lang="en-AU" altLang="it-IT" smtClean="0"/>
              <a:pPr>
                <a:spcBef>
                  <a:spcPct val="0"/>
                </a:spcBef>
              </a:pPr>
              <a:t>60</a:t>
            </a:fld>
            <a:endParaRPr lang="en-AU" altLang="it-IT"/>
          </a:p>
        </p:txBody>
      </p:sp>
      <p:sp>
        <p:nvSpPr>
          <p:cNvPr id="133123" name="Rectangle 2">
            <a:extLst>
              <a:ext uri="{FF2B5EF4-FFF2-40B4-BE49-F238E27FC236}">
                <a16:creationId xmlns:a16="http://schemas.microsoft.com/office/drawing/2014/main" id="{060BEEDE-FACE-48B3-B4A3-1C68EF30E1C6}"/>
              </a:ext>
            </a:extLst>
          </p:cNvPr>
          <p:cNvSpPr>
            <a:spLocks noGrp="1" noRot="1" noChangeAspect="1" noChangeArrowheads="1" noTextEdit="1"/>
          </p:cNvSpPr>
          <p:nvPr>
            <p:ph type="sldImg"/>
          </p:nvPr>
        </p:nvSpPr>
        <p:spPr>
          <a:solidFill>
            <a:srgbClr val="FFFFFF"/>
          </a:solidFill>
          <a:ln/>
        </p:spPr>
      </p:sp>
      <p:sp>
        <p:nvSpPr>
          <p:cNvPr id="133124" name="Rectangle 3">
            <a:extLst>
              <a:ext uri="{FF2B5EF4-FFF2-40B4-BE49-F238E27FC236}">
                <a16:creationId xmlns:a16="http://schemas.microsoft.com/office/drawing/2014/main" id="{2AC6F770-28E4-4C59-A757-20D5A1AD73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6.4 illustrates the </a:t>
            </a:r>
            <a:r>
              <a:rPr lang="en-AU" altLang="it-IT">
                <a:latin typeface="Arial" panose="020B0604020202020204" pitchFamily="34" charset="0"/>
              </a:rPr>
              <a:t>Cipher Block Chaining (CBC)</a:t>
            </a:r>
            <a:r>
              <a:rPr lang="en-US" altLang="it-IT">
                <a:latin typeface="Arial" panose="020B0604020202020204" pitchFamily="34" charset="0"/>
              </a:rPr>
              <a:t> Mode.</a:t>
            </a:r>
            <a:endParaRPr lang="en-AU" altLang="it-I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8E9EE6E8-CE98-400D-9412-47FA4E2380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DB3EC6D-A199-441F-8ED1-46062F0D135E}" type="slidenum">
              <a:rPr lang="en-AU" altLang="it-IT" smtClean="0"/>
              <a:pPr>
                <a:spcBef>
                  <a:spcPct val="0"/>
                </a:spcBef>
              </a:pPr>
              <a:t>6</a:t>
            </a:fld>
            <a:endParaRPr lang="en-AU" altLang="it-IT"/>
          </a:p>
        </p:txBody>
      </p:sp>
      <p:sp>
        <p:nvSpPr>
          <p:cNvPr id="23555" name="Rectangle 2">
            <a:extLst>
              <a:ext uri="{FF2B5EF4-FFF2-40B4-BE49-F238E27FC236}">
                <a16:creationId xmlns:a16="http://schemas.microsoft.com/office/drawing/2014/main" id="{B13DB90A-7567-4489-BB26-75DEFFB5BBA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DCC1522-8D93-4E45-88B7-F9D029592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Most symmetric block encryption algorithms in current use are based on a structure referred to as a Feistel block cipher. A block cipher operates on a plaintext block of n bits to produce a ciphertext block of n bits. </a:t>
            </a:r>
            <a:r>
              <a:rPr lang="en-AU" altLang="it-IT">
                <a:latin typeface="Arial" panose="020B0604020202020204" pitchFamily="34" charset="0"/>
                <a:cs typeface="Arial" panose="020B0604020202020204" pitchFamily="34" charset="0"/>
              </a:rPr>
              <a:t>An arbitrary reversible substitution cipher for a large block size is not practical, however, from an implementation and performance point of view. In general, for an </a:t>
            </a:r>
            <a:r>
              <a:rPr lang="en-AU" altLang="it-IT" i="1">
                <a:latin typeface="Arial" panose="020B0604020202020204" pitchFamily="34" charset="0"/>
                <a:cs typeface="Arial" panose="020B0604020202020204" pitchFamily="34" charset="0"/>
              </a:rPr>
              <a:t>n</a:t>
            </a:r>
            <a:r>
              <a:rPr lang="en-AU" altLang="it-IT">
                <a:latin typeface="Arial" panose="020B0604020202020204" pitchFamily="34" charset="0"/>
                <a:cs typeface="Arial" panose="020B0604020202020204" pitchFamily="34" charset="0"/>
              </a:rPr>
              <a:t>-bit general substitution block cipher, the size of the key is </a:t>
            </a:r>
            <a:r>
              <a:rPr lang="en-AU" altLang="it-IT" i="1">
                <a:latin typeface="Arial" panose="020B0604020202020204" pitchFamily="34" charset="0"/>
                <a:cs typeface="Arial" panose="020B0604020202020204" pitchFamily="34" charset="0"/>
              </a:rPr>
              <a:t>n x</a:t>
            </a:r>
            <a:r>
              <a:rPr lang="en-AU" altLang="it-IT">
                <a:latin typeface="Arial" panose="020B0604020202020204" pitchFamily="34" charset="0"/>
                <a:cs typeface="Arial" panose="020B0604020202020204" pitchFamily="34" charset="0"/>
              </a:rPr>
              <a:t> 2</a:t>
            </a:r>
            <a:r>
              <a:rPr lang="en-AU" altLang="it-IT" i="1" baseline="30000">
                <a:latin typeface="Arial" panose="020B0604020202020204" pitchFamily="34" charset="0"/>
                <a:cs typeface="Arial" panose="020B0604020202020204" pitchFamily="34" charset="0"/>
              </a:rPr>
              <a:t>n</a:t>
            </a:r>
            <a:r>
              <a:rPr lang="en-AU" altLang="it-IT">
                <a:latin typeface="Arial" panose="020B0604020202020204" pitchFamily="34" charset="0"/>
                <a:cs typeface="Arial" panose="020B0604020202020204" pitchFamily="34" charset="0"/>
              </a:rPr>
              <a:t>. For a 64-bit block, which is a desirable length to thwart statistical attacks, the key size is 64x 2</a:t>
            </a:r>
            <a:r>
              <a:rPr lang="en-AU" altLang="it-IT" baseline="30000">
                <a:latin typeface="Arial" panose="020B0604020202020204" pitchFamily="34" charset="0"/>
                <a:cs typeface="Arial" panose="020B0604020202020204" pitchFamily="34" charset="0"/>
              </a:rPr>
              <a:t>64</a:t>
            </a:r>
            <a:r>
              <a:rPr lang="en-AU" altLang="it-IT">
                <a:latin typeface="Arial" panose="020B0604020202020204" pitchFamily="34" charset="0"/>
                <a:cs typeface="Arial" panose="020B0604020202020204" pitchFamily="34" charset="0"/>
              </a:rPr>
              <a:t> = 2</a:t>
            </a:r>
            <a:r>
              <a:rPr lang="en-AU" altLang="it-IT" baseline="30000">
                <a:latin typeface="Arial" panose="020B0604020202020204" pitchFamily="34" charset="0"/>
                <a:cs typeface="Arial" panose="020B0604020202020204" pitchFamily="34" charset="0"/>
              </a:rPr>
              <a:t>70</a:t>
            </a:r>
            <a:r>
              <a:rPr lang="en-AU" altLang="it-IT">
                <a:latin typeface="Arial" panose="020B0604020202020204" pitchFamily="34" charset="0"/>
                <a:cs typeface="Arial" panose="020B0604020202020204" pitchFamily="34" charset="0"/>
              </a:rPr>
              <a:t> = 10</a:t>
            </a:r>
            <a:r>
              <a:rPr lang="en-AU" altLang="it-IT" baseline="30000">
                <a:latin typeface="Arial" panose="020B0604020202020204" pitchFamily="34" charset="0"/>
                <a:cs typeface="Arial" panose="020B0604020202020204" pitchFamily="34" charset="0"/>
              </a:rPr>
              <a:t>21</a:t>
            </a:r>
            <a:r>
              <a:rPr lang="en-AU" altLang="it-IT">
                <a:latin typeface="Arial" panose="020B0604020202020204" pitchFamily="34" charset="0"/>
                <a:cs typeface="Arial" panose="020B0604020202020204" pitchFamily="34" charset="0"/>
              </a:rPr>
              <a:t> bits. </a:t>
            </a:r>
            <a:r>
              <a:rPr lang="en-US" altLang="it-IT">
                <a:latin typeface="Arial" panose="020B0604020202020204" pitchFamily="34" charset="0"/>
                <a:cs typeface="Arial" panose="020B0604020202020204" pitchFamily="34" charset="0"/>
              </a:rPr>
              <a:t>In considering these difficulties, Feistel points out that what is needed is an approximation to the ideal block cipher system for large n, built up out of components that are easily realizable.</a:t>
            </a:r>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BA086174-4C4E-497F-B0E0-F8B1E787ED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0C7BE7-6165-4801-AE7C-C6008D6F4EE3}" type="slidenum">
              <a:rPr lang="en-AU" altLang="it-IT" smtClean="0"/>
              <a:pPr>
                <a:spcBef>
                  <a:spcPct val="0"/>
                </a:spcBef>
              </a:pPr>
              <a:t>61</a:t>
            </a:fld>
            <a:endParaRPr lang="en-AU" altLang="it-IT"/>
          </a:p>
        </p:txBody>
      </p:sp>
      <p:sp>
        <p:nvSpPr>
          <p:cNvPr id="135171" name="Rectangle 2">
            <a:extLst>
              <a:ext uri="{FF2B5EF4-FFF2-40B4-BE49-F238E27FC236}">
                <a16:creationId xmlns:a16="http://schemas.microsoft.com/office/drawing/2014/main" id="{908FB79A-A3CF-402A-A7E4-B453D8CA5A2C}"/>
              </a:ext>
            </a:extLst>
          </p:cNvPr>
          <p:cNvSpPr>
            <a:spLocks noGrp="1" noRot="1" noChangeAspect="1" noChangeArrowheads="1" noTextEdit="1"/>
          </p:cNvSpPr>
          <p:nvPr>
            <p:ph type="sldImg"/>
          </p:nvPr>
        </p:nvSpPr>
        <p:spPr>
          <a:solidFill>
            <a:srgbClr val="FFFFFF"/>
          </a:solidFill>
          <a:ln/>
        </p:spPr>
      </p:sp>
      <p:sp>
        <p:nvSpPr>
          <p:cNvPr id="135172" name="Rectangle 3">
            <a:extLst>
              <a:ext uri="{FF2B5EF4-FFF2-40B4-BE49-F238E27FC236}">
                <a16:creationId xmlns:a16="http://schemas.microsoft.com/office/drawing/2014/main" id="{4E9791F6-0409-4B39-B95D-C10267A4BC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One issue that arises with block modes is how to handle the last block, which may well not be complete. In general have to pad this block (typically with 0's), and then must recognise padding at other end - may be obvious (eg in text the 0 value should usually not occur), or otherwise must explicitly have the last byte as a count of how much padding was used (including the count). Note that if this is done, if the last block IS an even multiple of 8 bytes or has exactly the same form as pad+count, then will have to add an extra block, all padding so as to have a count in the last byte. There are other, more esoteric, “ciphertext stealing” modes, which avoid the need for an extra block.</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D7A3D194-7ECD-4B16-BB3A-A8B1AE255B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F27EDC5-64C0-451B-9BBC-FF28371092C9}" type="slidenum">
              <a:rPr lang="en-AU" altLang="it-IT" smtClean="0"/>
              <a:pPr>
                <a:spcBef>
                  <a:spcPct val="0"/>
                </a:spcBef>
              </a:pPr>
              <a:t>62</a:t>
            </a:fld>
            <a:endParaRPr lang="en-AU" altLang="it-IT"/>
          </a:p>
        </p:txBody>
      </p:sp>
      <p:sp>
        <p:nvSpPr>
          <p:cNvPr id="137219" name="Rectangle 2">
            <a:extLst>
              <a:ext uri="{FF2B5EF4-FFF2-40B4-BE49-F238E27FC236}">
                <a16:creationId xmlns:a16="http://schemas.microsoft.com/office/drawing/2014/main" id="{5E49BA1E-F0FC-482C-860C-B4B862B81487}"/>
              </a:ext>
            </a:extLst>
          </p:cNvPr>
          <p:cNvSpPr>
            <a:spLocks noGrp="1" noRot="1" noChangeAspect="1" noChangeArrowheads="1" noTextEdit="1"/>
          </p:cNvSpPr>
          <p:nvPr>
            <p:ph type="sldImg"/>
          </p:nvPr>
        </p:nvSpPr>
        <p:spPr>
          <a:solidFill>
            <a:srgbClr val="FFFFFF"/>
          </a:solidFill>
          <a:ln/>
        </p:spPr>
      </p:sp>
      <p:sp>
        <p:nvSpPr>
          <p:cNvPr id="137220" name="Rectangle 3">
            <a:extLst>
              <a:ext uri="{FF2B5EF4-FFF2-40B4-BE49-F238E27FC236}">
                <a16:creationId xmlns:a16="http://schemas.microsoft.com/office/drawing/2014/main" id="{38116187-653C-411E-B45A-9A04F893A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CBC is the block mode generally used. The chaining provides an avalanche effect, which means the encrypted message cannot be changed or rearranged without totally destroying the subsequent data.</a:t>
            </a:r>
            <a:r>
              <a:rPr lang="en-AU" altLang="it-IT">
                <a:latin typeface="Arial" panose="020B0604020202020204" pitchFamily="34" charset="0"/>
              </a:rPr>
              <a:t> However there is the issue of ensuring that the IV is either fixed or sent encrypted in ECB mode to stop attacks on 1st block.</a:t>
            </a:r>
          </a:p>
          <a:p>
            <a:pPr eaLnBrk="1" hangingPunct="1"/>
            <a:endParaRPr lang="en-AU" altLang="it-IT">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C693BDF0-A38E-4F3E-A74E-BDF31E0DD72B}"/>
              </a:ext>
            </a:extLst>
          </p:cNvPr>
          <p:cNvSpPr>
            <a:spLocks noGrp="1" noRot="1" noChangeAspect="1" noChangeArrowheads="1" noTextEdit="1"/>
          </p:cNvSpPr>
          <p:nvPr>
            <p:ph type="sldImg"/>
          </p:nvPr>
        </p:nvSpPr>
        <p:spPr>
          <a:xfrm>
            <a:off x="381000" y="685800"/>
            <a:ext cx="6096000" cy="3429000"/>
          </a:xfrm>
          <a:ln/>
        </p:spPr>
      </p:sp>
      <p:sp>
        <p:nvSpPr>
          <p:cNvPr id="139267" name="Notes Placeholder 2">
            <a:extLst>
              <a:ext uri="{FF2B5EF4-FFF2-40B4-BE49-F238E27FC236}">
                <a16:creationId xmlns:a16="http://schemas.microsoft.com/office/drawing/2014/main" id="{8C4ED77C-F77E-40FF-AC01-AFD38154FA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For AES, DES, or any block cipher, encryption is performed on a block of </a:t>
            </a:r>
            <a:r>
              <a:rPr lang="en-US" altLang="it-IT" i="1">
                <a:latin typeface="Arial" panose="020B0604020202020204" pitchFamily="34" charset="0"/>
              </a:rPr>
              <a:t>b </a:t>
            </a:r>
            <a:r>
              <a:rPr lang="en-US" altLang="it-IT">
                <a:latin typeface="Arial" panose="020B0604020202020204" pitchFamily="34" charset="0"/>
              </a:rPr>
              <a:t>bits. However, it is possible to convert a block cipher into a stream cipher, using one of the three modes to be discussed in this and the next two sections: cipher feedback (CFB) mode, output feedback (OFB) mode, and counter (CTR) mode. A stream cipher eliminates the need to pad a message to be an integral number of blocks. It also can operate in real time. Thus, if a character stream is being transmitted, each character can be encrypted and transmitted immediately using a character-oriented stream cipher.</a:t>
            </a:r>
            <a:r>
              <a:rPr lang="en-AU" altLang="it-IT">
                <a:latin typeface="Arial" panose="020B0604020202020204" pitchFamily="34" charset="0"/>
              </a:rPr>
              <a:t> Idea here is to use the block cipher essentially as a </a:t>
            </a:r>
            <a:r>
              <a:rPr lang="en-AU" altLang="it-IT" b="1">
                <a:latin typeface="Arial" panose="020B0604020202020204" pitchFamily="34" charset="0"/>
              </a:rPr>
              <a:t>pseudo-random number,</a:t>
            </a:r>
            <a:r>
              <a:rPr lang="en-AU" altLang="it-IT">
                <a:latin typeface="Arial" panose="020B0604020202020204" pitchFamily="34" charset="0"/>
              </a:rPr>
              <a:t> and to combine these "random" bits with the message. </a:t>
            </a:r>
            <a:r>
              <a:rPr lang="en-US" altLang="it-IT">
                <a:latin typeface="Arial" panose="020B0604020202020204" pitchFamily="34" charset="0"/>
              </a:rPr>
              <a:t>One desirable property of a stream cipher is that the ciphertext be of the same length as the plaintext. Thus, if 8-bit characters are being transmitted, each character should be encrypted to produce a ciphertext output of 8 bits. If more than 8 bits are produced, transmission capacity is wasted.</a:t>
            </a:r>
            <a:endParaRPr lang="en-AU" altLang="it-IT">
              <a:latin typeface="Arial" panose="020B0604020202020204" pitchFamily="34" charset="0"/>
            </a:endParaRPr>
          </a:p>
          <a:p>
            <a:endParaRPr lang="en-US" altLang="it-IT">
              <a:latin typeface="Arial" panose="020B0604020202020204" pitchFamily="34" charset="0"/>
            </a:endParaRPr>
          </a:p>
        </p:txBody>
      </p:sp>
      <p:sp>
        <p:nvSpPr>
          <p:cNvPr id="139268" name="Slide Number Placeholder 3">
            <a:extLst>
              <a:ext uri="{FF2B5EF4-FFF2-40B4-BE49-F238E27FC236}">
                <a16:creationId xmlns:a16="http://schemas.microsoft.com/office/drawing/2014/main" id="{EEAE71D5-A3DA-43A6-9DB9-32B7555ABF6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41FB2C4-2ABB-414D-A979-B1ED79B27A35}" type="slidenum">
              <a:rPr lang="en-AU" altLang="it-IT" smtClean="0"/>
              <a:pPr>
                <a:spcBef>
                  <a:spcPct val="0"/>
                </a:spcBef>
              </a:pPr>
              <a:t>63</a:t>
            </a:fld>
            <a:endParaRPr lang="en-AU" altLang="it-I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05DE8358-5B8A-449D-B4FB-E6980FE46C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07CEBF4-112C-4A4E-B0D6-76D0637EF513}" type="slidenum">
              <a:rPr lang="en-AU" altLang="it-IT" smtClean="0"/>
              <a:pPr>
                <a:spcBef>
                  <a:spcPct val="0"/>
                </a:spcBef>
              </a:pPr>
              <a:t>64</a:t>
            </a:fld>
            <a:endParaRPr lang="en-AU" altLang="it-IT"/>
          </a:p>
        </p:txBody>
      </p:sp>
      <p:sp>
        <p:nvSpPr>
          <p:cNvPr id="141315" name="Rectangle 2">
            <a:extLst>
              <a:ext uri="{FF2B5EF4-FFF2-40B4-BE49-F238E27FC236}">
                <a16:creationId xmlns:a16="http://schemas.microsoft.com/office/drawing/2014/main" id="{653CAE90-4337-40EA-B629-C8F2CD65615D}"/>
              </a:ext>
            </a:extLst>
          </p:cNvPr>
          <p:cNvSpPr>
            <a:spLocks noGrp="1" noRot="1" noChangeAspect="1" noChangeArrowheads="1" noTextEdit="1"/>
          </p:cNvSpPr>
          <p:nvPr>
            <p:ph type="sldImg"/>
          </p:nvPr>
        </p:nvSpPr>
        <p:spPr>
          <a:solidFill>
            <a:srgbClr val="FFFFFF"/>
          </a:solidFill>
          <a:ln/>
        </p:spPr>
      </p:sp>
      <p:sp>
        <p:nvSpPr>
          <p:cNvPr id="141316" name="Rectangle 3">
            <a:extLst>
              <a:ext uri="{FF2B5EF4-FFF2-40B4-BE49-F238E27FC236}">
                <a16:creationId xmlns:a16="http://schemas.microsoft.com/office/drawing/2014/main" id="{C4AB08D1-86A8-4614-AB09-8E3A0F77998E}"/>
              </a:ext>
            </a:extLst>
          </p:cNvPr>
          <p:cNvSpPr>
            <a:spLocks noGrp="1" noChangeArrowheads="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Cipher feedback (CFB) mode is one alternative. As with CBC, the units of plaintext are chained together, so that the ciphertext of any plaintext unit is a function of all the preceding plaintext. In this case, rather than units of </a:t>
            </a:r>
            <a:r>
              <a:rPr lang="en-US" altLang="it-IT" i="1">
                <a:latin typeface="Arial" panose="020B0604020202020204" pitchFamily="34" charset="0"/>
              </a:rPr>
              <a:t>b </a:t>
            </a:r>
            <a:r>
              <a:rPr lang="en-US" altLang="it-IT">
                <a:latin typeface="Arial" panose="020B0604020202020204" pitchFamily="34" charset="0"/>
              </a:rPr>
              <a:t>bits, the plaintext is divided into segments of s bits</a:t>
            </a:r>
            <a:r>
              <a:rPr lang="en-US" altLang="it-IT" i="1">
                <a:latin typeface="Arial" panose="020B0604020202020204" pitchFamily="34" charset="0"/>
              </a:rPr>
              <a:t>. </a:t>
            </a:r>
            <a:r>
              <a:rPr lang="en-US" altLang="it-IT">
                <a:latin typeface="Arial" panose="020B0604020202020204" pitchFamily="34" charset="0"/>
              </a:rPr>
              <a:t>The input to the encryption function is a b-bit shift register that is initially set to some initialization vector (IV). The leftmost (most significant) s bits of the output of the encryption function are XORed with the first segment of plaintext P1 to produce the first unit of ciphertext C1, which is then transmitted. In addition, the contents of the shift register are shifted left by s bits and C1 is placed in the rightmost (least significant) s bits of the shift register. This process continues until all plaintext units have been encrypted.  For decryption, the same scheme is used, except that the received ciphertext unit is XORed with the output of the encryption function to produce the plaintext unit. Note that it is the encryption function that is used, not the decryption function. </a:t>
            </a:r>
            <a:endParaRPr lang="en-AU" altLang="it-IT">
              <a:latin typeface="Arial" panose="020B0604020202020204" pitchFamily="34" charset="0"/>
            </a:endParaRPr>
          </a:p>
          <a:p>
            <a:pPr eaLnBrk="1" hangingPunct="1"/>
            <a:r>
              <a:rPr lang="en-AU" altLang="it-IT">
                <a:latin typeface="Arial" panose="020B0604020202020204" pitchFamily="34" charset="0"/>
              </a:rPr>
              <a:t>As originally defined, CFB was to "consume" as much of the "random" output as needed for each message unit (bit/byte) before "bumping" bits out of the buffer and re-encrypting. This is wasteful though, and slows the encryption down as more encryptions are needed. An alternate way to think of it is to generate a block of "random" bits, consume them as message bits/bytes arrive, and when they're used up, only then feed a full block of ciphertext back. This is CFB-64 or CFB-128 mode (depending on the block size of the cipher used eg DES or AES respectively). CFB is the usual choice for quantities of stream oriented data, and for authentication use. </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33D8F44E-3828-4DBE-AF26-A9B55737B6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224EC1D-9655-4775-B0A3-073A121C0253}" type="slidenum">
              <a:rPr lang="en-AU" altLang="it-IT" smtClean="0"/>
              <a:pPr>
                <a:spcBef>
                  <a:spcPct val="0"/>
                </a:spcBef>
              </a:pPr>
              <a:t>65</a:t>
            </a:fld>
            <a:endParaRPr lang="en-AU" altLang="it-IT"/>
          </a:p>
        </p:txBody>
      </p:sp>
      <p:sp>
        <p:nvSpPr>
          <p:cNvPr id="143363" name="Rectangle 2">
            <a:extLst>
              <a:ext uri="{FF2B5EF4-FFF2-40B4-BE49-F238E27FC236}">
                <a16:creationId xmlns:a16="http://schemas.microsoft.com/office/drawing/2014/main" id="{917E63DA-A13C-46B4-B289-93FED45CA24F}"/>
              </a:ext>
            </a:extLst>
          </p:cNvPr>
          <p:cNvSpPr>
            <a:spLocks noGrp="1" noRot="1" noChangeAspect="1" noChangeArrowheads="1" noTextEdit="1"/>
          </p:cNvSpPr>
          <p:nvPr>
            <p:ph type="sldImg"/>
          </p:nvPr>
        </p:nvSpPr>
        <p:spPr>
          <a:solidFill>
            <a:srgbClr val="FFFFFF"/>
          </a:solidFill>
          <a:ln/>
        </p:spPr>
      </p:sp>
      <p:sp>
        <p:nvSpPr>
          <p:cNvPr id="143364" name="Rectangle 3">
            <a:extLst>
              <a:ext uri="{FF2B5EF4-FFF2-40B4-BE49-F238E27FC236}">
                <a16:creationId xmlns:a16="http://schemas.microsoft.com/office/drawing/2014/main" id="{4C028FB4-6078-4C0B-8054-34E494799B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6.5 illustrates the operation of s-bit </a:t>
            </a:r>
            <a:r>
              <a:rPr lang="en-AU" altLang="it-IT">
                <a:latin typeface="Arial" panose="020B0604020202020204" pitchFamily="34" charset="0"/>
              </a:rPr>
              <a:t>Cipher FeedBack (CFB)</a:t>
            </a:r>
            <a:r>
              <a:rPr lang="en-US" altLang="it-IT">
                <a:latin typeface="Arial" panose="020B0604020202020204" pitchFamily="34" charset="0"/>
              </a:rPr>
              <a:t> Mode.</a:t>
            </a:r>
            <a:endParaRPr lang="en-AU" altLang="it-IT">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4BE0352-5DC6-4B6C-B6CA-E2D4345E43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EFBCFA-AE3E-4CD6-B213-58D485A9836C}" type="slidenum">
              <a:rPr lang="en-AU" altLang="it-IT" smtClean="0"/>
              <a:pPr>
                <a:spcBef>
                  <a:spcPct val="0"/>
                </a:spcBef>
              </a:pPr>
              <a:t>66</a:t>
            </a:fld>
            <a:endParaRPr lang="en-AU" altLang="it-IT"/>
          </a:p>
        </p:txBody>
      </p:sp>
      <p:sp>
        <p:nvSpPr>
          <p:cNvPr id="145411" name="Rectangle 2">
            <a:extLst>
              <a:ext uri="{FF2B5EF4-FFF2-40B4-BE49-F238E27FC236}">
                <a16:creationId xmlns:a16="http://schemas.microsoft.com/office/drawing/2014/main" id="{8500F93B-05A5-4F45-9E3B-53C2B53634F0}"/>
              </a:ext>
            </a:extLst>
          </p:cNvPr>
          <p:cNvSpPr>
            <a:spLocks noGrp="1" noRot="1" noChangeAspect="1" noChangeArrowheads="1" noTextEdit="1"/>
          </p:cNvSpPr>
          <p:nvPr>
            <p:ph type="sldImg"/>
          </p:nvPr>
        </p:nvSpPr>
        <p:spPr>
          <a:solidFill>
            <a:srgbClr val="FFFFFF"/>
          </a:solidFill>
          <a:ln/>
        </p:spPr>
      </p:sp>
      <p:sp>
        <p:nvSpPr>
          <p:cNvPr id="145412" name="Rectangle 3">
            <a:extLst>
              <a:ext uri="{FF2B5EF4-FFF2-40B4-BE49-F238E27FC236}">
                <a16:creationId xmlns:a16="http://schemas.microsoft.com/office/drawing/2014/main" id="{2E7AD9DD-E644-4A99-9F4C-625C646465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CFB is the usual stream mode. As long as can keep up with the input, doing encryptions every 8 bytes. A possible problem is that if its used over a "noisy" link, then any corrupted bit will destroy values in the current and next blocks (since the current block feeds as input to create the random bits for the next). So either must use over a reliable network transport layer (typical) or use OFB/CTR.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935032E8-AFC4-41AD-9419-577ABC5DCF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715B99F-5C22-4A58-B6F3-F8E7106020B4}" type="slidenum">
              <a:rPr lang="en-AU" altLang="it-IT" smtClean="0"/>
              <a:pPr>
                <a:spcBef>
                  <a:spcPct val="0"/>
                </a:spcBef>
              </a:pPr>
              <a:t>67</a:t>
            </a:fld>
            <a:endParaRPr lang="en-AU" altLang="it-IT"/>
          </a:p>
        </p:txBody>
      </p:sp>
      <p:sp>
        <p:nvSpPr>
          <p:cNvPr id="147459" name="Rectangle 2">
            <a:extLst>
              <a:ext uri="{FF2B5EF4-FFF2-40B4-BE49-F238E27FC236}">
                <a16:creationId xmlns:a16="http://schemas.microsoft.com/office/drawing/2014/main" id="{6196800B-3D48-477D-91AD-EE643C1770B1}"/>
              </a:ext>
            </a:extLst>
          </p:cNvPr>
          <p:cNvSpPr>
            <a:spLocks noGrp="1" noRot="1" noChangeAspect="1" noChangeArrowheads="1" noTextEdit="1"/>
          </p:cNvSpPr>
          <p:nvPr>
            <p:ph type="sldImg"/>
          </p:nvPr>
        </p:nvSpPr>
        <p:spPr>
          <a:solidFill>
            <a:srgbClr val="FFFFFF"/>
          </a:solidFill>
          <a:ln/>
        </p:spPr>
      </p:sp>
      <p:sp>
        <p:nvSpPr>
          <p:cNvPr id="147460" name="Rectangle 3">
            <a:extLst>
              <a:ext uri="{FF2B5EF4-FFF2-40B4-BE49-F238E27FC236}">
                <a16:creationId xmlns:a16="http://schemas.microsoft.com/office/drawing/2014/main" id="{8E18C71C-CE53-4B43-849D-3A24B2B7AD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rPr>
              <a:t>An alternative to CFB is OFB. Here the generation of the "random" bits is independent of the message being encrypted. </a:t>
            </a:r>
            <a:r>
              <a:rPr lang="en-US" altLang="it-IT">
                <a:latin typeface="Arial" panose="020B0604020202020204" pitchFamily="34" charset="0"/>
              </a:rPr>
              <a:t>The output feedback (OFB) mode is similar in structure to that of CFB, except that the output of the encryption function is fed back to the shift register in OFB, whereas in CFB the ciphertext unit is fed back to the shift register. The other difference is that the OFB mode operates on full blocks of plaintext and ciphertext, not on an </a:t>
            </a:r>
            <a:r>
              <a:rPr lang="en-US" altLang="it-IT" i="1">
                <a:latin typeface="Arial" panose="020B0604020202020204" pitchFamily="34" charset="0"/>
              </a:rPr>
              <a:t>s-</a:t>
            </a:r>
            <a:r>
              <a:rPr lang="en-US" altLang="it-IT">
                <a:latin typeface="Arial" panose="020B0604020202020204" pitchFamily="34" charset="0"/>
              </a:rPr>
              <a:t>bit subset</a:t>
            </a:r>
            <a:r>
              <a:rPr lang="en-US" altLang="it-IT" i="1">
                <a:latin typeface="Arial" panose="020B0604020202020204" pitchFamily="34" charset="0"/>
              </a:rPr>
              <a:t>. </a:t>
            </a:r>
            <a:r>
              <a:rPr lang="en-AU" altLang="it-IT">
                <a:latin typeface="Arial" panose="020B0604020202020204" pitchFamily="34" charset="0"/>
              </a:rPr>
              <a:t>The advantage is that firstly, they can be computed in advance, which is good for bursty traffic, and secondly, any bit error only affects a single bit. Thus this is good for noisy links (eg satellite TV transmissions etc).</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2B0A7326-8633-4161-86F5-9429C0BC5F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871ABD8-75B8-4EC0-BD15-73566574B5D9}" type="slidenum">
              <a:rPr lang="en-AU" altLang="it-IT" smtClean="0"/>
              <a:pPr>
                <a:spcBef>
                  <a:spcPct val="0"/>
                </a:spcBef>
              </a:pPr>
              <a:t>68</a:t>
            </a:fld>
            <a:endParaRPr lang="en-AU" altLang="it-IT"/>
          </a:p>
        </p:txBody>
      </p:sp>
      <p:sp>
        <p:nvSpPr>
          <p:cNvPr id="149507" name="Rectangle 2">
            <a:extLst>
              <a:ext uri="{FF2B5EF4-FFF2-40B4-BE49-F238E27FC236}">
                <a16:creationId xmlns:a16="http://schemas.microsoft.com/office/drawing/2014/main" id="{8C32E8B2-EA2A-4FB0-9F81-C7BE6523275A}"/>
              </a:ext>
            </a:extLst>
          </p:cNvPr>
          <p:cNvSpPr>
            <a:spLocks noGrp="1" noRot="1" noChangeAspect="1" noChangeArrowheads="1" noTextEdit="1"/>
          </p:cNvSpPr>
          <p:nvPr>
            <p:ph type="sldImg"/>
          </p:nvPr>
        </p:nvSpPr>
        <p:spPr>
          <a:solidFill>
            <a:srgbClr val="FFFFFF"/>
          </a:solidFill>
          <a:ln/>
        </p:spPr>
      </p:sp>
      <p:sp>
        <p:nvSpPr>
          <p:cNvPr id="149508" name="Rectangle 3">
            <a:extLst>
              <a:ext uri="{FF2B5EF4-FFF2-40B4-BE49-F238E27FC236}">
                <a16:creationId xmlns:a16="http://schemas.microsoft.com/office/drawing/2014/main" id="{80A1E50B-4B7C-413C-9AFA-8B0304D13A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6.6 illustrates the </a:t>
            </a:r>
            <a:r>
              <a:rPr lang="en-AU" altLang="it-IT">
                <a:latin typeface="Arial" panose="020B0604020202020204" pitchFamily="34" charset="0"/>
              </a:rPr>
              <a:t>Output FeedBack (OFB)</a:t>
            </a:r>
            <a:r>
              <a:rPr lang="en-US" altLang="it-IT">
                <a:latin typeface="Arial" panose="020B0604020202020204" pitchFamily="34" charset="0"/>
              </a:rPr>
              <a:t> Mode.</a:t>
            </a:r>
            <a:endParaRPr lang="en-AU" altLang="it-IT">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0037F854-2E68-424A-B473-AAA472ACCB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E06C10E-CFD6-41CA-A7E9-8C4876A13EAB}" type="slidenum">
              <a:rPr lang="en-AU" altLang="it-IT" smtClean="0"/>
              <a:pPr>
                <a:spcBef>
                  <a:spcPct val="0"/>
                </a:spcBef>
              </a:pPr>
              <a:t>69</a:t>
            </a:fld>
            <a:endParaRPr lang="en-AU" altLang="it-IT"/>
          </a:p>
        </p:txBody>
      </p:sp>
      <p:sp>
        <p:nvSpPr>
          <p:cNvPr id="151555" name="Rectangle 2">
            <a:extLst>
              <a:ext uri="{FF2B5EF4-FFF2-40B4-BE49-F238E27FC236}">
                <a16:creationId xmlns:a16="http://schemas.microsoft.com/office/drawing/2014/main" id="{33D93119-B9F9-4A0E-86A3-926387270013}"/>
              </a:ext>
            </a:extLst>
          </p:cNvPr>
          <p:cNvSpPr>
            <a:spLocks noGrp="1" noRot="1" noChangeAspect="1" noChangeArrowheads="1" noTextEdit="1"/>
          </p:cNvSpPr>
          <p:nvPr>
            <p:ph type="sldImg"/>
          </p:nvPr>
        </p:nvSpPr>
        <p:spPr>
          <a:solidFill>
            <a:srgbClr val="FFFFFF"/>
          </a:solidFill>
          <a:ln/>
        </p:spPr>
      </p:sp>
      <p:sp>
        <p:nvSpPr>
          <p:cNvPr id="151556" name="Rectangle 3">
            <a:extLst>
              <a:ext uri="{FF2B5EF4-FFF2-40B4-BE49-F238E27FC236}">
                <a16:creationId xmlns:a16="http://schemas.microsoft.com/office/drawing/2014/main" id="{2BB5C170-8369-4FA3-AD03-17B2995A46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As with CBC and CFB, the OFB mode requires an initialization vector. In the case of OFB, the IV must be a nonce; that is, the IV must be unique to each execution of the encryption operation. The reason for this is that the sequence of encryption output blocks, </a:t>
            </a:r>
            <a:r>
              <a:rPr lang="en-US" altLang="it-IT" i="1">
                <a:latin typeface="Arial" panose="020B0604020202020204" pitchFamily="34" charset="0"/>
              </a:rPr>
              <a:t>Oi.</a:t>
            </a:r>
            <a:r>
              <a:rPr lang="en-US" altLang="it-IT">
                <a:latin typeface="Arial" panose="020B0604020202020204" pitchFamily="34" charset="0"/>
              </a:rPr>
              <a:t> , depends only on the key and the IV, and does not depend on the plaintext. Therefore, for a  given key and IV, the stream of output bits used to XOR with the stream of plaintext bits is fixed. If two different messages had an identical block of plaintext in the identical position, then an attacker would be able to determine that portion of the O  stream. </a:t>
            </a:r>
            <a:endParaRPr lang="en-AU" altLang="it-IT">
              <a:latin typeface="Arial" panose="020B0604020202020204" pitchFamily="34" charset="0"/>
            </a:endParaRPr>
          </a:p>
          <a:p>
            <a:pPr eaLnBrk="1" hangingPunct="1"/>
            <a:r>
              <a:rPr lang="en-US" altLang="it-IT">
                <a:latin typeface="Arial" panose="020B0604020202020204" pitchFamily="34" charset="0"/>
              </a:rPr>
              <a:t>One advantage of the OFB method is that bit errors in transmission do not propagate. The disadvantage of OFB is that it is more vulnerable to a message stream modification attack than is CFB. </a:t>
            </a:r>
            <a:endParaRPr lang="en-AU" altLang="it-IT">
              <a:latin typeface="Arial" panose="020B0604020202020204" pitchFamily="34" charset="0"/>
            </a:endParaRPr>
          </a:p>
          <a:p>
            <a:pPr eaLnBrk="1" hangingPunct="1"/>
            <a:r>
              <a:rPr lang="en-US" altLang="it-IT">
                <a:latin typeface="Arial" panose="020B0604020202020204" pitchFamily="34" charset="0"/>
              </a:rPr>
              <a:t>OFB has the structure of a typical stream cipher, in that the cipher generates a stream of bits as a function of an initial value and a key, and that stream of bits is XORed with the plaintext bits. </a:t>
            </a:r>
            <a:r>
              <a:rPr lang="en-AU" altLang="it-IT">
                <a:latin typeface="Arial" panose="020B0604020202020204" pitchFamily="34" charset="0"/>
              </a:rPr>
              <a:t>Hence the sender &amp; receiver need to remain in sync, or all data is lost. Also, research has shown that you should only ever use a full block feedback ie OFB-64/128 mode. Hence </a:t>
            </a:r>
            <a:r>
              <a:rPr lang="en-US" altLang="it-IT">
                <a:latin typeface="Arial" panose="020B0604020202020204" pitchFamily="34" charset="0"/>
              </a:rPr>
              <a:t>OFB encrypts plaintext a full block at a time, where typically a block is 64 or 128 bits.</a:t>
            </a:r>
            <a:endParaRPr lang="en-AU" altLang="it-IT">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00397D6-F966-4718-9ADE-35A9239DF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EA80AA-6194-4370-BDE4-68EEFFD13B7F}" type="slidenum">
              <a:rPr lang="en-AU" altLang="it-IT" smtClean="0"/>
              <a:pPr>
                <a:spcBef>
                  <a:spcPct val="0"/>
                </a:spcBef>
              </a:pPr>
              <a:t>70</a:t>
            </a:fld>
            <a:endParaRPr lang="en-AU" altLang="it-IT"/>
          </a:p>
        </p:txBody>
      </p:sp>
      <p:sp>
        <p:nvSpPr>
          <p:cNvPr id="153603" name="Rectangle 2">
            <a:extLst>
              <a:ext uri="{FF2B5EF4-FFF2-40B4-BE49-F238E27FC236}">
                <a16:creationId xmlns:a16="http://schemas.microsoft.com/office/drawing/2014/main" id="{A2F946CC-F277-4452-8D66-A3F1980F7389}"/>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331E7ED3-4BEB-41C8-B370-2DBE720CC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Counter (CTR) mode is a variant of OFB, but which encrypts a counter value (hence name). Although it was proposed many years before, it has only recently been standardized for use with AES along with the other existing 4 modes. It is being used with  applications in ATM (asynchronous transfer mode) network security and IPSec (IP security).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As with the OFB mode, the initial counter value must be a nonce; be different for all of the messages encrypted using the same key. Further, all counter values across all messages must be unique. If, contrary to this requirement, a counter value is used multiple times, then the confidentiality of all of the plaintext blocks corresponding to that counter value may be compromised.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B01AD450-49D3-4658-92C1-EE27D3DD89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F584D79-1FD1-4019-B4D1-04A2D237F146}" type="slidenum">
              <a:rPr lang="en-AU" altLang="it-IT" smtClean="0"/>
              <a:pPr>
                <a:spcBef>
                  <a:spcPct val="0"/>
                </a:spcBef>
              </a:pPr>
              <a:t>7</a:t>
            </a:fld>
            <a:endParaRPr lang="en-AU" altLang="it-IT"/>
          </a:p>
        </p:txBody>
      </p:sp>
      <p:sp>
        <p:nvSpPr>
          <p:cNvPr id="25603" name="Rectangle 2">
            <a:extLst>
              <a:ext uri="{FF2B5EF4-FFF2-40B4-BE49-F238E27FC236}">
                <a16:creationId xmlns:a16="http://schemas.microsoft.com/office/drawing/2014/main" id="{383EF2F5-3810-44F0-AC7A-2B669890C1E8}"/>
              </a:ext>
            </a:extLst>
          </p:cNvPr>
          <p:cNvSpPr>
            <a:spLocks noGrp="1" noRot="1" noChangeAspect="1" noChangeArrowheads="1" noTextEdit="1"/>
          </p:cNvSpPr>
          <p:nvPr>
            <p:ph type="sldImg"/>
          </p:nvPr>
        </p:nvSpPr>
        <p:spPr>
          <a:solidFill>
            <a:srgbClr val="FFFFFF"/>
          </a:solidFill>
          <a:ln/>
        </p:spPr>
      </p:sp>
      <p:sp>
        <p:nvSpPr>
          <p:cNvPr id="25604" name="Rectangle 3">
            <a:extLst>
              <a:ext uri="{FF2B5EF4-FFF2-40B4-BE49-F238E27FC236}">
                <a16:creationId xmlns:a16="http://schemas.microsoft.com/office/drawing/2014/main" id="{DE945EED-410F-42FD-B70F-A9858FDBA4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it-IT">
                <a:latin typeface="Arial" panose="020B0604020202020204" pitchFamily="34" charset="0"/>
                <a:cs typeface="Arial" panose="020B0604020202020204" pitchFamily="34" charset="0"/>
              </a:rPr>
              <a:t>Feistel refers to an </a:t>
            </a:r>
            <a:r>
              <a:rPr lang="en-AU" altLang="it-IT" i="1">
                <a:latin typeface="Arial" panose="020B0604020202020204" pitchFamily="34" charset="0"/>
                <a:cs typeface="Arial" panose="020B0604020202020204" pitchFamily="34" charset="0"/>
              </a:rPr>
              <a:t>n</a:t>
            </a:r>
            <a:r>
              <a:rPr lang="en-AU" altLang="it-IT">
                <a:latin typeface="Arial" panose="020B0604020202020204" pitchFamily="34" charset="0"/>
                <a:cs typeface="Arial" panose="020B0604020202020204" pitchFamily="34" charset="0"/>
              </a:rPr>
              <a:t>-bit general substitution as an ideal block cipher, because it allows for the maximum number of possible encryption mappings from the plaintext to ciphertext block. </a:t>
            </a:r>
            <a:r>
              <a:rPr lang="en-US" altLang="it-IT">
                <a:latin typeface="Arial" panose="020B0604020202020204" pitchFamily="34" charset="0"/>
                <a:cs typeface="Arial" panose="020B0604020202020204" pitchFamily="34" charset="0"/>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it-IT">
                <a:latin typeface="Arial" panose="020B0604020202020204" pitchFamily="34" charset="0"/>
                <a:cs typeface="Arial" panose="020B0604020202020204" pitchFamily="34" charset="0"/>
              </a:rPr>
              <a:t>Stallings Figure 3.2. It illustrates a tiny 4-bit substitution to show that each possible input can be arbitrarily mapped to any output - which is why its complexity grows so rapidly.</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C48C657-97AC-4791-93F6-8DC743AD5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8780A6B-E4F6-4C2A-BE77-233B25C61CC7}" type="slidenum">
              <a:rPr lang="en-AU" altLang="it-IT" smtClean="0"/>
              <a:pPr>
                <a:spcBef>
                  <a:spcPct val="0"/>
                </a:spcBef>
              </a:pPr>
              <a:t>71</a:t>
            </a:fld>
            <a:endParaRPr lang="en-AU" altLang="it-IT"/>
          </a:p>
        </p:txBody>
      </p:sp>
      <p:sp>
        <p:nvSpPr>
          <p:cNvPr id="155651" name="Rectangle 2">
            <a:extLst>
              <a:ext uri="{FF2B5EF4-FFF2-40B4-BE49-F238E27FC236}">
                <a16:creationId xmlns:a16="http://schemas.microsoft.com/office/drawing/2014/main" id="{0F1EB336-DF2A-4922-B187-9320BEDD7A3D}"/>
              </a:ext>
            </a:extLst>
          </p:cNvPr>
          <p:cNvSpPr>
            <a:spLocks noGrp="1" noRot="1" noChangeAspect="1" noChangeArrowheads="1" noTextEdit="1"/>
          </p:cNvSpPr>
          <p:nvPr>
            <p:ph type="sldImg"/>
          </p:nvPr>
        </p:nvSpPr>
        <p:spPr>
          <a:solidFill>
            <a:srgbClr val="FFFFFF"/>
          </a:solidFill>
          <a:ln/>
        </p:spPr>
      </p:sp>
      <p:sp>
        <p:nvSpPr>
          <p:cNvPr id="155652" name="Rectangle 3">
            <a:extLst>
              <a:ext uri="{FF2B5EF4-FFF2-40B4-BE49-F238E27FC236}">
                <a16:creationId xmlns:a16="http://schemas.microsoft.com/office/drawing/2014/main" id="{0216F929-98CA-4FDF-8E63-86F670EDFF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6.7 illustrates the Counter (CTR) Mode.</a:t>
            </a:r>
            <a:endParaRPr lang="en-AU" altLang="it-IT">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8E764AA-A9EC-47AA-B11A-AF451BEAC8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FC12906-B2EF-4354-AD90-967B3E15598E}" type="slidenum">
              <a:rPr lang="en-AU" altLang="it-IT" smtClean="0"/>
              <a:pPr>
                <a:spcBef>
                  <a:spcPct val="0"/>
                </a:spcBef>
              </a:pPr>
              <a:t>72</a:t>
            </a:fld>
            <a:endParaRPr lang="en-AU" altLang="it-IT"/>
          </a:p>
        </p:txBody>
      </p:sp>
      <p:sp>
        <p:nvSpPr>
          <p:cNvPr id="157699" name="Rectangle 2">
            <a:extLst>
              <a:ext uri="{FF2B5EF4-FFF2-40B4-BE49-F238E27FC236}">
                <a16:creationId xmlns:a16="http://schemas.microsoft.com/office/drawing/2014/main" id="{A57F9E92-2008-4B44-9E62-0268DA9F4715}"/>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013348C4-81D1-4DFF-8D1E-BFDF87446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CTR mode has a number of advantages in parallel h/w &amp; s/w efficiency, can preprocess the output values in advance of needing to encrypt, can get random access to encrypted data blocks, and is simple. But like OFB have issue of not reusing the same key+counter value.</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4DE787A7-0673-420D-BF54-4599C3A6D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D9AC95D-64C6-4852-AC0D-99F86A835FFA}" type="slidenum">
              <a:rPr lang="en-AU" altLang="it-IT" smtClean="0"/>
              <a:pPr>
                <a:spcBef>
                  <a:spcPct val="0"/>
                </a:spcBef>
              </a:pPr>
              <a:t>73</a:t>
            </a:fld>
            <a:endParaRPr lang="en-AU" altLang="it-IT"/>
          </a:p>
        </p:txBody>
      </p:sp>
      <p:sp>
        <p:nvSpPr>
          <p:cNvPr id="159747" name="Rectangle 2">
            <a:extLst>
              <a:ext uri="{FF2B5EF4-FFF2-40B4-BE49-F238E27FC236}">
                <a16:creationId xmlns:a16="http://schemas.microsoft.com/office/drawing/2014/main" id="{FAD52C2B-82A5-4C3D-B648-09CDCBBD4F43}"/>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E2184D49-0957-4F55-937A-40ACD775C0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Note that, with the exception of ECB, all of the NIST-approved block cipher modes of operation involve feedback. This is clearly seen in Stallings Figure 6.8. To highlight the feedback mechanism, it is useful to think of the encryption function as taking input from a input register whose length equals the encryption block length and with output stored in an output register. The input register is updated one block at a time by the feedback mechanism. After each update, the encryption algorithm is executed, producing a result in the output register. Meanwhile, a block of plaintext is accessed. Note that both OFB and CTR produce output that is independent of both the plaintext and the ciphertext. Thus, they are natural candidates for stream ciphers that encrypt plaintext by XOR one full block at a time. </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EE3450C3-8A7A-4A79-A457-814B3ECB5E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63258A-1804-42DF-B8DD-0D3A7D6A7EBE}" type="slidenum">
              <a:rPr lang="en-AU" altLang="it-IT" smtClean="0"/>
              <a:pPr>
                <a:spcBef>
                  <a:spcPct val="0"/>
                </a:spcBef>
              </a:pPr>
              <a:t>74</a:t>
            </a:fld>
            <a:endParaRPr lang="en-AU" altLang="it-IT"/>
          </a:p>
        </p:txBody>
      </p:sp>
      <p:sp>
        <p:nvSpPr>
          <p:cNvPr id="161795" name="Rectangle 2">
            <a:extLst>
              <a:ext uri="{FF2B5EF4-FFF2-40B4-BE49-F238E27FC236}">
                <a16:creationId xmlns:a16="http://schemas.microsoft.com/office/drawing/2014/main" id="{1C370316-0851-42BB-A668-07348A7C39DB}"/>
              </a:ext>
            </a:extLst>
          </p:cNvPr>
          <p:cNvSpPr>
            <a:spLocks noGrp="1" noRot="1" noChangeAspect="1" noChangeArrowheads="1" noTextEdit="1"/>
          </p:cNvSpPr>
          <p:nvPr>
            <p:ph type="sldImg"/>
          </p:nvPr>
        </p:nvSpPr>
        <p:spPr>
          <a:ln/>
        </p:spPr>
      </p:sp>
      <p:sp>
        <p:nvSpPr>
          <p:cNvPr id="161796" name="Rectangle 3">
            <a:extLst>
              <a:ext uri="{FF2B5EF4-FFF2-40B4-BE49-F238E27FC236}">
                <a16:creationId xmlns:a16="http://schemas.microsoft.com/office/drawing/2014/main" id="{484EF77F-A49B-48A4-AAA4-2EBD9CCF2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NIST is currently in the process of approving an additional block cipher mode of operation, XTS-AES. This mode is also an IEEE standard, IEEE Std 1619-2007, which describes a method of encryption for data stored in sector-based devices. The XTS-AES mode is based on the concept of a tweakable block cipher. The requirements for encrypting stored data, also referred to as "data at rest" differ somewhat from those for transmitted data (see text for list). Encryption of a single block involves two instances of the AES algorithm with two keys, and a number of parameters (see text). In essence, the parameter </a:t>
            </a:r>
            <a:r>
              <a:rPr lang="en-US" altLang="it-IT" i="1">
                <a:latin typeface="Arial" panose="020B0604020202020204" pitchFamily="34" charset="0"/>
              </a:rPr>
              <a:t>j </a:t>
            </a:r>
            <a:r>
              <a:rPr lang="en-US" altLang="it-IT">
                <a:latin typeface="Arial" panose="020B0604020202020204" pitchFamily="34" charset="0"/>
              </a:rPr>
              <a:t> is the block number within the sector, and i is the 128-bit tweak for the sector. Each data unit (sector) is assigned a tweak value that is a nonnegative integer. The tweak values are assigned consecutively, starting from an arbitrary nonnegative integer. </a:t>
            </a:r>
          </a:p>
          <a:p>
            <a:pPr eaLnBrk="1" hangingPunct="1"/>
            <a:r>
              <a:rPr lang="en-US" altLang="it-IT">
                <a:latin typeface="Arial" panose="020B0604020202020204" pitchFamily="34" charset="0"/>
              </a:rPr>
              <a:t>The plaintext of a sector or data unit is organized in to blocks of 128 bits, hence the input to the XTS-AES algorithm consists of m 128-bit blocks and possibly a final partial block. For encryption and decryption, each block is treated independently and encrypted. The only exception occurs when the last block has less than 128 bits. In that case, the last two blocks are encrypted/decrypted using a </a:t>
            </a:r>
            <a:r>
              <a:rPr lang="en-US" altLang="it-IT" b="1">
                <a:latin typeface="Arial" panose="020B0604020202020204" pitchFamily="34" charset="0"/>
              </a:rPr>
              <a:t>ciphertext- stealing </a:t>
            </a:r>
            <a:r>
              <a:rPr lang="en-US" altLang="it-IT">
                <a:latin typeface="Arial" panose="020B0604020202020204" pitchFamily="34" charset="0"/>
              </a:rPr>
              <a:t>technique instead of padding.</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A783D6E3-D99D-4624-BBE9-D664EFE29F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0AE4002-DFE0-4B3C-A6C7-75AC773C4071}" type="slidenum">
              <a:rPr lang="en-AU" altLang="it-IT" smtClean="0"/>
              <a:pPr>
                <a:spcBef>
                  <a:spcPct val="0"/>
                </a:spcBef>
              </a:pPr>
              <a:t>75</a:t>
            </a:fld>
            <a:endParaRPr lang="en-AU" altLang="it-IT"/>
          </a:p>
        </p:txBody>
      </p:sp>
      <p:sp>
        <p:nvSpPr>
          <p:cNvPr id="163843" name="Rectangle 2">
            <a:extLst>
              <a:ext uri="{FF2B5EF4-FFF2-40B4-BE49-F238E27FC236}">
                <a16:creationId xmlns:a16="http://schemas.microsoft.com/office/drawing/2014/main" id="{8CA7A5B4-325B-401A-B624-1FD382C6839A}"/>
              </a:ext>
            </a:extLst>
          </p:cNvPr>
          <p:cNvSpPr>
            <a:spLocks noGrp="1" noRot="1" noChangeAspect="1" noChangeArrowheads="1" noTextEdit="1"/>
          </p:cNvSpPr>
          <p:nvPr>
            <p:ph type="sldImg"/>
          </p:nvPr>
        </p:nvSpPr>
        <p:spPr>
          <a:solidFill>
            <a:srgbClr val="FFFFFF"/>
          </a:solidFill>
          <a:ln/>
        </p:spPr>
      </p:sp>
      <p:sp>
        <p:nvSpPr>
          <p:cNvPr id="163844" name="Rectangle 3">
            <a:extLst>
              <a:ext uri="{FF2B5EF4-FFF2-40B4-BE49-F238E27FC236}">
                <a16:creationId xmlns:a16="http://schemas.microsoft.com/office/drawing/2014/main" id="{8979780D-4E3E-4B07-AAA8-78910D29EE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6.9 illustrates the operation of the XTS-AES mode on a single block.</a:t>
            </a:r>
            <a:endParaRPr lang="en-AU" altLang="it-IT">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E817231F-150A-411E-A67F-DDFC97A2ED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07265E1-A9BA-4AD5-B4F5-F83172BB7D4E}" type="slidenum">
              <a:rPr lang="en-AU" altLang="it-IT" smtClean="0"/>
              <a:pPr>
                <a:spcBef>
                  <a:spcPct val="0"/>
                </a:spcBef>
              </a:pPr>
              <a:t>76</a:t>
            </a:fld>
            <a:endParaRPr lang="en-AU" altLang="it-IT"/>
          </a:p>
        </p:txBody>
      </p:sp>
      <p:sp>
        <p:nvSpPr>
          <p:cNvPr id="165891" name="Rectangle 2">
            <a:extLst>
              <a:ext uri="{FF2B5EF4-FFF2-40B4-BE49-F238E27FC236}">
                <a16:creationId xmlns:a16="http://schemas.microsoft.com/office/drawing/2014/main" id="{57D6CDA5-9E39-4766-BB85-0BBF4CEF9993}"/>
              </a:ext>
            </a:extLst>
          </p:cNvPr>
          <p:cNvSpPr>
            <a:spLocks noGrp="1" noRot="1" noChangeAspect="1" noChangeArrowheads="1" noTextEdit="1"/>
          </p:cNvSpPr>
          <p:nvPr>
            <p:ph type="sldImg"/>
          </p:nvPr>
        </p:nvSpPr>
        <p:spPr>
          <a:solidFill>
            <a:srgbClr val="FFFFFF"/>
          </a:solidFill>
          <a:ln/>
        </p:spPr>
      </p:sp>
      <p:sp>
        <p:nvSpPr>
          <p:cNvPr id="165892" name="Rectangle 3">
            <a:extLst>
              <a:ext uri="{FF2B5EF4-FFF2-40B4-BE49-F238E27FC236}">
                <a16:creationId xmlns:a16="http://schemas.microsoft.com/office/drawing/2014/main" id="{750B4591-C5C4-47EC-BF55-8CF9820A49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6.10 illustrates the </a:t>
            </a:r>
            <a:r>
              <a:rPr lang="en-US" altLang="it-IT" b="1">
                <a:latin typeface="Arial" panose="020B0604020202020204" pitchFamily="34" charset="0"/>
              </a:rPr>
              <a:t>ciphertext- stealing </a:t>
            </a:r>
            <a:r>
              <a:rPr lang="en-US" altLang="it-IT">
                <a:latin typeface="Arial" panose="020B0604020202020204" pitchFamily="34" charset="0"/>
              </a:rPr>
              <a:t>technique used in XTS-AES. This ensures that the encrypted data remains the same size as the original plaintext, which it must to fit on a block-oriented storage device. See text for more details.</a:t>
            </a:r>
            <a:endParaRPr lang="en-AU" altLang="it-IT">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C7B288EA-43A6-4024-8DA9-A4E2A536D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2615450-E80D-4D63-A3D1-7E1B61C30C23}" type="slidenum">
              <a:rPr lang="en-AU" altLang="it-IT" smtClean="0"/>
              <a:pPr>
                <a:spcBef>
                  <a:spcPct val="0"/>
                </a:spcBef>
              </a:pPr>
              <a:t>77</a:t>
            </a:fld>
            <a:endParaRPr lang="en-AU" altLang="it-IT"/>
          </a:p>
        </p:txBody>
      </p:sp>
      <p:sp>
        <p:nvSpPr>
          <p:cNvPr id="167939" name="Rectangle 2">
            <a:extLst>
              <a:ext uri="{FF2B5EF4-FFF2-40B4-BE49-F238E27FC236}">
                <a16:creationId xmlns:a16="http://schemas.microsoft.com/office/drawing/2014/main" id="{7FFDE5BB-4B3F-44ED-91CF-21E3DB9CC460}"/>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1B370F92-DC81-4DE0-98B5-B45617537B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XTS-AES mode, like CTR mode, is suitable for parallel operation: because there is no chaining, multiple blocks can be encrypted or decrypted simultaneously. Unlike CTR mode, XTS-AES mode includes a nonce (the parameter</a:t>
            </a:r>
            <a:r>
              <a:rPr lang="en-US" altLang="it-IT" i="1">
                <a:latin typeface="Arial" panose="020B0604020202020204" pitchFamily="34" charset="0"/>
              </a:rPr>
              <a:t> i) </a:t>
            </a:r>
            <a:r>
              <a:rPr lang="en-US" altLang="it-IT">
                <a:latin typeface="Arial" panose="020B0604020202020204" pitchFamily="34" charset="0"/>
              </a:rPr>
              <a:t>as well as a counter (parameter </a:t>
            </a:r>
            <a:r>
              <a:rPr lang="en-US" altLang="it-IT" i="1">
                <a:latin typeface="Arial" panose="020B0604020202020204" pitchFamily="34" charset="0"/>
              </a:rPr>
              <a:t>j). </a:t>
            </a:r>
            <a:endParaRPr lang="en-US" altLang="it-IT">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8DD8B573-3902-4F30-A81B-B0ED4CF46D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59B2BF3-1C5C-4CB0-85A2-7CED4C63EF2B}" type="slidenum">
              <a:rPr lang="en-AU" altLang="it-IT" smtClean="0"/>
              <a:pPr>
                <a:spcBef>
                  <a:spcPct val="0"/>
                </a:spcBef>
              </a:pPr>
              <a:t>78</a:t>
            </a:fld>
            <a:endParaRPr lang="en-AU" altLang="it-IT"/>
          </a:p>
        </p:txBody>
      </p:sp>
      <p:sp>
        <p:nvSpPr>
          <p:cNvPr id="169987" name="Rectangle 2">
            <a:extLst>
              <a:ext uri="{FF2B5EF4-FFF2-40B4-BE49-F238E27FC236}">
                <a16:creationId xmlns:a16="http://schemas.microsoft.com/office/drawing/2014/main" id="{2FF11C05-FDB7-4049-ACB8-6D7D4873B556}"/>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67E3DCFD-2655-407C-B50B-EBBE3C7AE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Chapter 6 summary.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EBAFCE5A-CB95-423F-A5FC-B3C58824FF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FAEE1D4-67A0-4DD0-979A-E6EBCC4026DB}" type="slidenum">
              <a:rPr lang="en-AU" altLang="it-IT" smtClean="0"/>
              <a:pPr>
                <a:spcBef>
                  <a:spcPct val="0"/>
                </a:spcBef>
              </a:pPr>
              <a:t>8</a:t>
            </a:fld>
            <a:endParaRPr lang="en-AU" altLang="it-IT"/>
          </a:p>
        </p:txBody>
      </p:sp>
      <p:sp>
        <p:nvSpPr>
          <p:cNvPr id="27651" name="Rectangle 2">
            <a:extLst>
              <a:ext uri="{FF2B5EF4-FFF2-40B4-BE49-F238E27FC236}">
                <a16:creationId xmlns:a16="http://schemas.microsoft.com/office/drawing/2014/main" id="{3D4C1380-C59E-4D68-92E0-BB47414884A7}"/>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994934F-2FC4-4C2D-88E3-D5768D5BC2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Feistel proposed that we can approximate the ideal block cipher by utilizing the concept of a product cipher, which is the execution of two or more simple ciphers in sequence in such a way that the final result or product is cryptographically stronger than any of the component ciphers. In particular, Feistel proposed the use of a cipher that alternates substitutions and permutations, as a practical application of a proposal by Claude Shannon.</a:t>
            </a:r>
            <a:r>
              <a:rPr lang="en-AU" altLang="it-IT">
                <a:latin typeface="Arial" panose="020B0604020202020204" pitchFamily="34" charset="0"/>
              </a:rPr>
              <a:t> 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it-IT" i="1">
                <a:latin typeface="Arial" panose="020B0604020202020204" pitchFamily="34" charset="0"/>
              </a:rPr>
              <a:t>confusion</a:t>
            </a:r>
            <a:r>
              <a:rPr lang="en-AU" altLang="it-IT">
                <a:latin typeface="Arial" panose="020B0604020202020204" pitchFamily="34" charset="0"/>
              </a:rPr>
              <a:t> and </a:t>
            </a:r>
            <a:r>
              <a:rPr lang="en-AU" altLang="it-IT" i="1">
                <a:latin typeface="Arial" panose="020B0604020202020204" pitchFamily="34" charset="0"/>
              </a:rPr>
              <a:t>diffusion</a:t>
            </a:r>
            <a:r>
              <a:rPr lang="en-AU" altLang="it-IT">
                <a:latin typeface="Arial" panose="020B0604020202020204" pitchFamily="34" charset="0"/>
              </a:rPr>
              <a:t>, notionally provided by S-boxes and P-boxes (in conjunction with S-boxes).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a:extLst>
              <a:ext uri="{FF2B5EF4-FFF2-40B4-BE49-F238E27FC236}">
                <a16:creationId xmlns:a16="http://schemas.microsoft.com/office/drawing/2014/main" id="{BCC5530A-E196-408E-80D9-6D1648C791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FF96ABF-909B-4DCE-A3C3-615AB2609FDF}" type="slidenum">
              <a:rPr lang="en-AU" altLang="it-IT" smtClean="0"/>
              <a:pPr>
                <a:spcBef>
                  <a:spcPct val="0"/>
                </a:spcBef>
              </a:pPr>
              <a:t>9</a:t>
            </a:fld>
            <a:endParaRPr lang="en-AU" altLang="it-IT"/>
          </a:p>
        </p:txBody>
      </p:sp>
      <p:sp>
        <p:nvSpPr>
          <p:cNvPr id="29699" name="Rectangle 2">
            <a:extLst>
              <a:ext uri="{FF2B5EF4-FFF2-40B4-BE49-F238E27FC236}">
                <a16:creationId xmlns:a16="http://schemas.microsoft.com/office/drawing/2014/main" id="{FC770683-19E2-499A-A9C4-E9E13D01EA83}"/>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AB92F9B-68F5-4342-80BA-AA20D314D5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Times-Roman" charset="0"/>
              </a:rPr>
              <a:t>The terms diffusion and confusion were introduced by Claude Shannon to capture the two basic building blocks for any cryptographic system. </a:t>
            </a:r>
            <a:r>
              <a:rPr lang="en-US" altLang="it-IT">
                <a:latin typeface="Arial" panose="020B0604020202020204" pitchFamily="34" charset="0"/>
              </a:rPr>
              <a:t>Shannon's concern was to thwart cryptanalysis based on statistical analysis. </a:t>
            </a:r>
            <a:r>
              <a:rPr lang="en-AU" altLang="it-IT">
                <a:latin typeface="Arial" panose="020B0604020202020204" pitchFamily="34" charset="0"/>
              </a:rPr>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it-IT" b="1">
                <a:latin typeface="Arial" panose="020B0604020202020204" pitchFamily="34" charset="0"/>
              </a:rPr>
              <a:t> </a:t>
            </a:r>
            <a:r>
              <a:rPr lang="en-AU" altLang="it-IT">
                <a:latin typeface="Arial" panose="020B0604020202020204" pitchFamily="34" charset="0"/>
              </a:rPr>
              <a:t>seeks to make the relationship between the statistics of the ciphertext and the value of the encryption key as complex as possible, again to thwart attempts to discover the key.</a:t>
            </a:r>
            <a:endParaRPr lang="en-US" altLang="it-IT">
              <a:latin typeface="Arial" panose="020B0604020202020204" pitchFamily="34" charset="0"/>
            </a:endParaRPr>
          </a:p>
          <a:p>
            <a:pPr eaLnBrk="1" hangingPunct="1"/>
            <a:r>
              <a:rPr lang="en-AU" altLang="it-IT">
                <a:latin typeface="Arial" panose="020B0604020202020204" pitchFamily="34" charset="0"/>
              </a:rPr>
              <a:t>So successful are diffusion and confusion in capturing the essence of the desired attributes of a block cipher that they have become the cornerstone of modern block cipher design.</a:t>
            </a:r>
          </a:p>
          <a:p>
            <a:pPr eaLnBrk="1" hangingPunct="1"/>
            <a:endParaRPr lang="en-AU" altLang="it-IT">
              <a:latin typeface="Arial" panose="020B0604020202020204" pitchFamily="34" charset="0"/>
            </a:endParaRPr>
          </a:p>
          <a:p>
            <a:pPr eaLnBrk="1" hangingPunct="1"/>
            <a:endParaRPr lang="en-AU" altLang="it-IT">
              <a:latin typeface="Arial" panose="020B0604020202020204" pitchFamily="34" charset="0"/>
            </a:endParaRPr>
          </a:p>
          <a:p>
            <a:pPr eaLnBrk="1" hangingPunct="1"/>
            <a:endParaRPr lang="en-AU" altLang="it-IT">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12">
            <a:extLst>
              <a:ext uri="{FF2B5EF4-FFF2-40B4-BE49-F238E27FC236}">
                <a16:creationId xmlns:a16="http://schemas.microsoft.com/office/drawing/2014/main" id="{CF33A8EA-F1DE-4050-AA2A-BC584A84AFB8}"/>
              </a:ext>
            </a:extLst>
          </p:cNvPr>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29" name="Titolo 28"/>
          <p:cNvSpPr>
            <a:spLocks noGrp="1"/>
          </p:cNvSpPr>
          <p:nvPr>
            <p:ph type="ctrTitle"/>
          </p:nvPr>
        </p:nvSpPr>
        <p:spPr>
          <a:xfrm>
            <a:off x="508000" y="4853412"/>
            <a:ext cx="11277600" cy="1222375"/>
          </a:xfrm>
        </p:spPr>
        <p:txBody>
          <a:bodyPr anchor="t"/>
          <a:lstStyle/>
          <a:p>
            <a:r>
              <a:rPr lang="it-IT"/>
              <a:t>Fare clic per modificare lo stile del titolo</a:t>
            </a:r>
            <a:endParaRPr lang="en-US"/>
          </a:p>
        </p:txBody>
      </p:sp>
      <p:sp>
        <p:nvSpPr>
          <p:cNvPr id="9" name="Sottotitolo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a:t>Fare clic per modificare lo stile del sottotitolo dello schema</a:t>
            </a:r>
            <a:endParaRPr lang="en-US"/>
          </a:p>
        </p:txBody>
      </p:sp>
      <p:sp>
        <p:nvSpPr>
          <p:cNvPr id="5" name="Segnaposto data 15">
            <a:extLst>
              <a:ext uri="{FF2B5EF4-FFF2-40B4-BE49-F238E27FC236}">
                <a16:creationId xmlns:a16="http://schemas.microsoft.com/office/drawing/2014/main" id="{58401C82-A49D-40C6-9EED-5B7F93794925}"/>
              </a:ext>
            </a:extLst>
          </p:cNvPr>
          <p:cNvSpPr>
            <a:spLocks noGrp="1"/>
          </p:cNvSpPr>
          <p:nvPr>
            <p:ph type="dt" sz="half" idx="10"/>
          </p:nvPr>
        </p:nvSpPr>
        <p:spPr/>
        <p:txBody>
          <a:bodyPr/>
          <a:lstStyle>
            <a:lvl1pPr>
              <a:defRPr/>
            </a:lvl1pPr>
          </a:lstStyle>
          <a:p>
            <a:pPr>
              <a:defRPr/>
            </a:pPr>
            <a:endParaRPr lang="en-US"/>
          </a:p>
        </p:txBody>
      </p:sp>
      <p:sp>
        <p:nvSpPr>
          <p:cNvPr id="6" name="Segnaposto piè di pagina 1">
            <a:extLst>
              <a:ext uri="{FF2B5EF4-FFF2-40B4-BE49-F238E27FC236}">
                <a16:creationId xmlns:a16="http://schemas.microsoft.com/office/drawing/2014/main" id="{7625E3CB-839B-49E0-AF0D-01AEFB04883A}"/>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14">
            <a:extLst>
              <a:ext uri="{FF2B5EF4-FFF2-40B4-BE49-F238E27FC236}">
                <a16:creationId xmlns:a16="http://schemas.microsoft.com/office/drawing/2014/main" id="{2AF93D20-CBFA-4FC1-88CD-A3A54B54BF7A}"/>
              </a:ext>
            </a:extLst>
          </p:cNvPr>
          <p:cNvSpPr>
            <a:spLocks noGrp="1"/>
          </p:cNvSpPr>
          <p:nvPr>
            <p:ph type="sldNum" sz="quarter" idx="12"/>
          </p:nvPr>
        </p:nvSpPr>
        <p:spPr>
          <a:xfrm>
            <a:off x="10972801" y="6473825"/>
            <a:ext cx="1011767" cy="247650"/>
          </a:xfrm>
        </p:spPr>
        <p:txBody>
          <a:bodyPr/>
          <a:lstStyle>
            <a:lvl1pPr>
              <a:defRPr/>
            </a:lvl1pPr>
          </a:lstStyle>
          <a:p>
            <a:pPr>
              <a:defRPr/>
            </a:pPr>
            <a:fld id="{266F9BD7-BECF-47EE-A0E8-502D7141C889}" type="slidenum">
              <a:rPr lang="en-US" altLang="it-IT"/>
              <a:pPr>
                <a:defRPr/>
              </a:pPr>
              <a:t>‹#›</a:t>
            </a:fld>
            <a:endParaRPr lang="en-US" altLang="it-IT"/>
          </a:p>
        </p:txBody>
      </p:sp>
    </p:spTree>
    <p:extLst>
      <p:ext uri="{BB962C8B-B14F-4D97-AF65-F5344CB8AC3E}">
        <p14:creationId xmlns:p14="http://schemas.microsoft.com/office/powerpoint/2010/main" val="3705476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a:extLst>
              <a:ext uri="{FF2B5EF4-FFF2-40B4-BE49-F238E27FC236}">
                <a16:creationId xmlns:a16="http://schemas.microsoft.com/office/drawing/2014/main" id="{E9030462-E4F7-4BC4-BC25-CD601ACBF766}"/>
              </a:ext>
            </a:extLst>
          </p:cNvPr>
          <p:cNvSpPr>
            <a:spLocks noGrp="1"/>
          </p:cNvSpPr>
          <p:nvPr>
            <p:ph type="dt" sz="half" idx="10"/>
          </p:nvPr>
        </p:nvSpPr>
        <p:spPr/>
        <p:txBody>
          <a:bodyPr/>
          <a:lstStyle>
            <a:lvl1pPr>
              <a:defRPr/>
            </a:lvl1pPr>
          </a:lstStyle>
          <a:p>
            <a:pPr>
              <a:defRPr/>
            </a:pPr>
            <a:endParaRPr lang="en-US"/>
          </a:p>
        </p:txBody>
      </p:sp>
      <p:sp>
        <p:nvSpPr>
          <p:cNvPr id="5" name="Segnaposto piè di pagina 27">
            <a:extLst>
              <a:ext uri="{FF2B5EF4-FFF2-40B4-BE49-F238E27FC236}">
                <a16:creationId xmlns:a16="http://schemas.microsoft.com/office/drawing/2014/main" id="{30835B4B-AF64-48F3-A746-03E89F4BCB2E}"/>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4">
            <a:extLst>
              <a:ext uri="{FF2B5EF4-FFF2-40B4-BE49-F238E27FC236}">
                <a16:creationId xmlns:a16="http://schemas.microsoft.com/office/drawing/2014/main" id="{4B819790-A666-4968-9741-383995ACC356}"/>
              </a:ext>
            </a:extLst>
          </p:cNvPr>
          <p:cNvSpPr>
            <a:spLocks noGrp="1"/>
          </p:cNvSpPr>
          <p:nvPr>
            <p:ph type="sldNum" sz="quarter" idx="12"/>
          </p:nvPr>
        </p:nvSpPr>
        <p:spPr/>
        <p:txBody>
          <a:bodyPr/>
          <a:lstStyle>
            <a:lvl1pPr>
              <a:defRPr/>
            </a:lvl1pPr>
          </a:lstStyle>
          <a:p>
            <a:pPr>
              <a:defRPr/>
            </a:pPr>
            <a:fld id="{96D37582-A96D-42A8-AD6E-A6CD0FC85E28}" type="slidenum">
              <a:rPr lang="en-US" altLang="it-IT"/>
              <a:pPr>
                <a:defRPr/>
              </a:pPr>
              <a:t>‹#›</a:t>
            </a:fld>
            <a:endParaRPr lang="en-US" altLang="it-IT"/>
          </a:p>
        </p:txBody>
      </p:sp>
    </p:spTree>
    <p:extLst>
      <p:ext uri="{BB962C8B-B14F-4D97-AF65-F5344CB8AC3E}">
        <p14:creationId xmlns:p14="http://schemas.microsoft.com/office/powerpoint/2010/main" val="56668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144000" y="549277"/>
            <a:ext cx="24384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09600" y="549277"/>
            <a:ext cx="83312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7FF58107-091B-4043-9AD5-B423D4E84C06}"/>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FF91C364-1B47-46ED-9719-6BED30383725}"/>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7A24F4D3-9FDA-44C8-B136-24F7C08ADBB4}"/>
              </a:ext>
            </a:extLst>
          </p:cNvPr>
          <p:cNvSpPr>
            <a:spLocks noGrp="1"/>
          </p:cNvSpPr>
          <p:nvPr>
            <p:ph type="sldNum" sz="quarter" idx="12"/>
          </p:nvPr>
        </p:nvSpPr>
        <p:spPr/>
        <p:txBody>
          <a:bodyPr/>
          <a:lstStyle>
            <a:lvl1pPr>
              <a:defRPr/>
            </a:lvl1pPr>
          </a:lstStyle>
          <a:p>
            <a:pPr>
              <a:defRPr/>
            </a:pPr>
            <a:fld id="{AD806DF9-6588-417D-AAFC-5BD877EC472A}" type="slidenum">
              <a:rPr lang="en-US" altLang="it-IT"/>
              <a:pPr>
                <a:defRPr/>
              </a:pPr>
              <a:t>‹#›</a:t>
            </a:fld>
            <a:endParaRPr lang="en-US" altLang="it-IT"/>
          </a:p>
        </p:txBody>
      </p:sp>
    </p:spTree>
    <p:extLst>
      <p:ext uri="{BB962C8B-B14F-4D97-AF65-F5344CB8AC3E}">
        <p14:creationId xmlns:p14="http://schemas.microsoft.com/office/powerpoint/2010/main" val="95619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24">
            <a:extLst>
              <a:ext uri="{FF2B5EF4-FFF2-40B4-BE49-F238E27FC236}">
                <a16:creationId xmlns:a16="http://schemas.microsoft.com/office/drawing/2014/main" id="{42D5B0B6-B6B1-4878-BCE1-04716C86D605}"/>
              </a:ext>
            </a:extLst>
          </p:cNvPr>
          <p:cNvSpPr>
            <a:spLocks noGrp="1"/>
          </p:cNvSpPr>
          <p:nvPr>
            <p:ph type="dt" sz="half" idx="10"/>
          </p:nvPr>
        </p:nvSpPr>
        <p:spPr/>
        <p:txBody>
          <a:bodyPr/>
          <a:lstStyle>
            <a:lvl1pPr>
              <a:defRPr/>
            </a:lvl1pPr>
          </a:lstStyle>
          <a:p>
            <a:pPr>
              <a:defRPr/>
            </a:pPr>
            <a:endParaRPr lang="en-US"/>
          </a:p>
        </p:txBody>
      </p:sp>
      <p:sp>
        <p:nvSpPr>
          <p:cNvPr id="5" name="Segnaposto piè di pagina 18">
            <a:extLst>
              <a:ext uri="{FF2B5EF4-FFF2-40B4-BE49-F238E27FC236}">
                <a16:creationId xmlns:a16="http://schemas.microsoft.com/office/drawing/2014/main" id="{709A7586-0522-43D6-B1C6-CFCF27CDA556}"/>
              </a:ext>
            </a:extLst>
          </p:cNvPr>
          <p:cNvSpPr>
            <a:spLocks noGrp="1"/>
          </p:cNvSpPr>
          <p:nvPr>
            <p:ph type="ftr" sz="quarter" idx="11"/>
          </p:nvPr>
        </p:nvSpPr>
        <p:spPr>
          <a:xfrm>
            <a:off x="4775200" y="76201"/>
            <a:ext cx="3860800" cy="288925"/>
          </a:xfrm>
        </p:spPr>
        <p:txBody>
          <a:bodyPr/>
          <a:lstStyle>
            <a:lvl1pPr>
              <a:defRPr/>
            </a:lvl1pPr>
          </a:lstStyle>
          <a:p>
            <a:pPr>
              <a:defRPr/>
            </a:pPr>
            <a:endParaRPr lang="en-US"/>
          </a:p>
        </p:txBody>
      </p:sp>
      <p:sp>
        <p:nvSpPr>
          <p:cNvPr id="6" name="Segnaposto numero diapositiva 15">
            <a:extLst>
              <a:ext uri="{FF2B5EF4-FFF2-40B4-BE49-F238E27FC236}">
                <a16:creationId xmlns:a16="http://schemas.microsoft.com/office/drawing/2014/main" id="{A89BAA3E-D04A-45D5-8911-DED5CE80C753}"/>
              </a:ext>
            </a:extLst>
          </p:cNvPr>
          <p:cNvSpPr>
            <a:spLocks noGrp="1"/>
          </p:cNvSpPr>
          <p:nvPr>
            <p:ph type="sldNum" sz="quarter" idx="12"/>
          </p:nvPr>
        </p:nvSpPr>
        <p:spPr>
          <a:xfrm>
            <a:off x="10972801" y="6473825"/>
            <a:ext cx="1011767" cy="247650"/>
          </a:xfrm>
        </p:spPr>
        <p:txBody>
          <a:bodyPr/>
          <a:lstStyle>
            <a:lvl1pPr>
              <a:defRPr/>
            </a:lvl1pPr>
          </a:lstStyle>
          <a:p>
            <a:pPr>
              <a:defRPr/>
            </a:pPr>
            <a:fld id="{16BCC392-6A5A-40FB-A560-6E420EEBB5D0}" type="slidenum">
              <a:rPr lang="en-US" altLang="it-IT"/>
              <a:pPr>
                <a:defRPr/>
              </a:pPr>
              <a:t>‹#›</a:t>
            </a:fld>
            <a:endParaRPr lang="en-US" altLang="it-IT"/>
          </a:p>
        </p:txBody>
      </p:sp>
    </p:spTree>
    <p:extLst>
      <p:ext uri="{BB962C8B-B14F-4D97-AF65-F5344CB8AC3E}">
        <p14:creationId xmlns:p14="http://schemas.microsoft.com/office/powerpoint/2010/main" val="155322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12">
            <a:extLst>
              <a:ext uri="{FF2B5EF4-FFF2-40B4-BE49-F238E27FC236}">
                <a16:creationId xmlns:a16="http://schemas.microsoft.com/office/drawing/2014/main" id="{56889C0D-FF99-492D-A964-38D8112C97FB}"/>
              </a:ext>
            </a:extLst>
          </p:cNvPr>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6" name="Segnaposto testo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240633" y="2947086"/>
            <a:ext cx="11582400" cy="1184825"/>
          </a:xfrm>
        </p:spPr>
        <p:txBody>
          <a:bodyPr rtlCol="0" anchor="t"/>
          <a:lstStyle>
            <a:lvl1pPr algn="r">
              <a:defRPr/>
            </a:lvl1pPr>
          </a:lstStyle>
          <a:p>
            <a:r>
              <a:rPr lang="it-IT"/>
              <a:t>Fare clic per modificare lo stile del titolo</a:t>
            </a:r>
            <a:endParaRPr lang="en-US"/>
          </a:p>
        </p:txBody>
      </p:sp>
      <p:sp>
        <p:nvSpPr>
          <p:cNvPr id="5" name="Segnaposto data 18">
            <a:extLst>
              <a:ext uri="{FF2B5EF4-FFF2-40B4-BE49-F238E27FC236}">
                <a16:creationId xmlns:a16="http://schemas.microsoft.com/office/drawing/2014/main" id="{E1BEE76D-D091-45D5-832F-EFF1B6AD5515}"/>
              </a:ext>
            </a:extLst>
          </p:cNvPr>
          <p:cNvSpPr>
            <a:spLocks noGrp="1"/>
          </p:cNvSpPr>
          <p:nvPr>
            <p:ph type="dt" sz="half" idx="10"/>
          </p:nvPr>
        </p:nvSpPr>
        <p:spPr/>
        <p:txBody>
          <a:bodyPr/>
          <a:lstStyle>
            <a:lvl1pPr>
              <a:defRPr/>
            </a:lvl1pPr>
          </a:lstStyle>
          <a:p>
            <a:pPr>
              <a:defRPr/>
            </a:pPr>
            <a:endParaRPr lang="en-US"/>
          </a:p>
        </p:txBody>
      </p:sp>
      <p:sp>
        <p:nvSpPr>
          <p:cNvPr id="7" name="Segnaposto piè di pagina 10">
            <a:extLst>
              <a:ext uri="{FF2B5EF4-FFF2-40B4-BE49-F238E27FC236}">
                <a16:creationId xmlns:a16="http://schemas.microsoft.com/office/drawing/2014/main" id="{D3C3817A-DA1F-4E27-8ED9-3BAD412443A0}"/>
              </a:ext>
            </a:extLst>
          </p:cNvPr>
          <p:cNvSpPr>
            <a:spLocks noGrp="1"/>
          </p:cNvSpPr>
          <p:nvPr>
            <p:ph type="ftr" sz="quarter" idx="11"/>
          </p:nvPr>
        </p:nvSpPr>
        <p:spPr/>
        <p:txBody>
          <a:bodyPr/>
          <a:lstStyle>
            <a:lvl1pPr>
              <a:defRPr/>
            </a:lvl1pPr>
          </a:lstStyle>
          <a:p>
            <a:pPr>
              <a:defRPr/>
            </a:pPr>
            <a:endParaRPr lang="en-US"/>
          </a:p>
        </p:txBody>
      </p:sp>
      <p:sp>
        <p:nvSpPr>
          <p:cNvPr id="9" name="Segnaposto numero diapositiva 15">
            <a:extLst>
              <a:ext uri="{FF2B5EF4-FFF2-40B4-BE49-F238E27FC236}">
                <a16:creationId xmlns:a16="http://schemas.microsoft.com/office/drawing/2014/main" id="{B845021D-9641-4536-B677-87B8A9093AE8}"/>
              </a:ext>
            </a:extLst>
          </p:cNvPr>
          <p:cNvSpPr>
            <a:spLocks noGrp="1"/>
          </p:cNvSpPr>
          <p:nvPr>
            <p:ph type="sldNum" sz="quarter" idx="12"/>
          </p:nvPr>
        </p:nvSpPr>
        <p:spPr/>
        <p:txBody>
          <a:bodyPr/>
          <a:lstStyle>
            <a:lvl1pPr>
              <a:defRPr/>
            </a:lvl1pPr>
          </a:lstStyle>
          <a:p>
            <a:pPr>
              <a:defRPr/>
            </a:pPr>
            <a:fld id="{229599EC-1974-4E8F-B83F-3ADFA0E14464}" type="slidenum">
              <a:rPr lang="en-US" altLang="it-IT"/>
              <a:pPr>
                <a:defRPr/>
              </a:pPr>
              <a:t>‹#›</a:t>
            </a:fld>
            <a:endParaRPr lang="en-US" altLang="it-IT"/>
          </a:p>
        </p:txBody>
      </p:sp>
    </p:spTree>
    <p:extLst>
      <p:ext uri="{BB962C8B-B14F-4D97-AF65-F5344CB8AC3E}">
        <p14:creationId xmlns:p14="http://schemas.microsoft.com/office/powerpoint/2010/main" val="8334839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a:extLst>
              <a:ext uri="{FF2B5EF4-FFF2-40B4-BE49-F238E27FC236}">
                <a16:creationId xmlns:a16="http://schemas.microsoft.com/office/drawing/2014/main" id="{EA8EDD31-0AFA-4729-958C-FC77947E65CB}"/>
              </a:ext>
            </a:extLst>
          </p:cNvPr>
          <p:cNvSpPr>
            <a:spLocks noGrp="1"/>
          </p:cNvSpPr>
          <p:nvPr>
            <p:ph type="dt" sz="half" idx="10"/>
          </p:nvPr>
        </p:nvSpPr>
        <p:spPr/>
        <p:txBody>
          <a:bodyPr/>
          <a:lstStyle>
            <a:lvl1pPr>
              <a:defRPr/>
            </a:lvl1pPr>
          </a:lstStyle>
          <a:p>
            <a:pPr>
              <a:defRPr/>
            </a:pPr>
            <a:endParaRPr lang="en-US"/>
          </a:p>
        </p:txBody>
      </p:sp>
      <p:sp>
        <p:nvSpPr>
          <p:cNvPr id="6" name="Segnaposto piè di pagina 27">
            <a:extLst>
              <a:ext uri="{FF2B5EF4-FFF2-40B4-BE49-F238E27FC236}">
                <a16:creationId xmlns:a16="http://schemas.microsoft.com/office/drawing/2014/main" id="{0113BCBC-2625-4937-9936-B94251FE6B42}"/>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4">
            <a:extLst>
              <a:ext uri="{FF2B5EF4-FFF2-40B4-BE49-F238E27FC236}">
                <a16:creationId xmlns:a16="http://schemas.microsoft.com/office/drawing/2014/main" id="{5AAB237C-81E0-437B-8A5F-964711BCBA0D}"/>
              </a:ext>
            </a:extLst>
          </p:cNvPr>
          <p:cNvSpPr>
            <a:spLocks noGrp="1"/>
          </p:cNvSpPr>
          <p:nvPr>
            <p:ph type="sldNum" sz="quarter" idx="12"/>
          </p:nvPr>
        </p:nvSpPr>
        <p:spPr/>
        <p:txBody>
          <a:bodyPr/>
          <a:lstStyle>
            <a:lvl1pPr>
              <a:defRPr/>
            </a:lvl1pPr>
          </a:lstStyle>
          <a:p>
            <a:pPr>
              <a:defRPr/>
            </a:pPr>
            <a:fld id="{6FA957C0-6B08-4D45-ABBE-89A32A787398}" type="slidenum">
              <a:rPr lang="en-US" altLang="it-IT"/>
              <a:pPr>
                <a:defRPr/>
              </a:pPr>
              <a:t>‹#›</a:t>
            </a:fld>
            <a:endParaRPr lang="en-US" altLang="it-IT"/>
          </a:p>
        </p:txBody>
      </p:sp>
    </p:spTree>
    <p:extLst>
      <p:ext uri="{BB962C8B-B14F-4D97-AF65-F5344CB8AC3E}">
        <p14:creationId xmlns:p14="http://schemas.microsoft.com/office/powerpoint/2010/main" val="215127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12">
            <a:extLst>
              <a:ext uri="{FF2B5EF4-FFF2-40B4-BE49-F238E27FC236}">
                <a16:creationId xmlns:a16="http://schemas.microsoft.com/office/drawing/2014/main" id="{4DE98D53-C306-4E1F-A588-7F9D1B8DF05F}"/>
              </a:ext>
            </a:extLst>
          </p:cNvPr>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29" name="Titolo 28"/>
          <p:cNvSpPr>
            <a:spLocks noGrp="1"/>
          </p:cNvSpPr>
          <p:nvPr>
            <p:ph type="title"/>
          </p:nvPr>
        </p:nvSpPr>
        <p:spPr>
          <a:xfrm>
            <a:off x="406400" y="5410200"/>
            <a:ext cx="114808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a:extLst>
              <a:ext uri="{FF2B5EF4-FFF2-40B4-BE49-F238E27FC236}">
                <a16:creationId xmlns:a16="http://schemas.microsoft.com/office/drawing/2014/main" id="{E9C7AEB5-E232-43E3-AD03-2D6730DCC689}"/>
              </a:ext>
            </a:extLst>
          </p:cNvPr>
          <p:cNvSpPr>
            <a:spLocks noGrp="1"/>
          </p:cNvSpPr>
          <p:nvPr>
            <p:ph type="dt" sz="half" idx="10"/>
          </p:nvPr>
        </p:nvSpPr>
        <p:spPr/>
        <p:txBody>
          <a:bodyPr/>
          <a:lstStyle>
            <a:lvl1pPr>
              <a:defRPr/>
            </a:lvl1pPr>
          </a:lstStyle>
          <a:p>
            <a:pPr>
              <a:defRPr/>
            </a:pPr>
            <a:endParaRPr lang="en-US"/>
          </a:p>
        </p:txBody>
      </p:sp>
      <p:sp>
        <p:nvSpPr>
          <p:cNvPr id="9" name="Segnaposto piè di pagina 5">
            <a:extLst>
              <a:ext uri="{FF2B5EF4-FFF2-40B4-BE49-F238E27FC236}">
                <a16:creationId xmlns:a16="http://schemas.microsoft.com/office/drawing/2014/main" id="{7EDEF252-A3A8-4400-9E94-BF725E0B2730}"/>
              </a:ext>
            </a:extLst>
          </p:cNvPr>
          <p:cNvSpPr>
            <a:spLocks noGrp="1"/>
          </p:cNvSpPr>
          <p:nvPr>
            <p:ph type="ftr" sz="quarter" idx="11"/>
          </p:nvPr>
        </p:nvSpPr>
        <p:spPr/>
        <p:txBody>
          <a:bodyPr/>
          <a:lstStyle>
            <a:lvl1pPr>
              <a:defRPr/>
            </a:lvl1pPr>
          </a:lstStyle>
          <a:p>
            <a:pPr>
              <a:defRPr/>
            </a:pPr>
            <a:endParaRPr lang="en-US"/>
          </a:p>
        </p:txBody>
      </p:sp>
      <p:sp>
        <p:nvSpPr>
          <p:cNvPr id="10" name="Segnaposto numero diapositiva 6">
            <a:extLst>
              <a:ext uri="{FF2B5EF4-FFF2-40B4-BE49-F238E27FC236}">
                <a16:creationId xmlns:a16="http://schemas.microsoft.com/office/drawing/2014/main" id="{FF3D558D-C04C-4B73-9D7E-B802691F6230}"/>
              </a:ext>
            </a:extLst>
          </p:cNvPr>
          <p:cNvSpPr>
            <a:spLocks noGrp="1"/>
          </p:cNvSpPr>
          <p:nvPr>
            <p:ph type="sldNum" sz="quarter" idx="12"/>
          </p:nvPr>
        </p:nvSpPr>
        <p:spPr>
          <a:xfrm>
            <a:off x="10972800" y="6477000"/>
            <a:ext cx="1016000" cy="247650"/>
          </a:xfrm>
        </p:spPr>
        <p:txBody>
          <a:bodyPr/>
          <a:lstStyle>
            <a:lvl1pPr>
              <a:defRPr/>
            </a:lvl1pPr>
          </a:lstStyle>
          <a:p>
            <a:pPr>
              <a:defRPr/>
            </a:pPr>
            <a:fld id="{64E45EC1-D085-42DF-B28E-D0A3D0D3CEA7}" type="slidenum">
              <a:rPr lang="en-US" altLang="it-IT"/>
              <a:pPr>
                <a:defRPr/>
              </a:pPr>
              <a:t>‹#›</a:t>
            </a:fld>
            <a:endParaRPr lang="en-US" altLang="it-IT"/>
          </a:p>
        </p:txBody>
      </p:sp>
    </p:spTree>
    <p:extLst>
      <p:ext uri="{BB962C8B-B14F-4D97-AF65-F5344CB8AC3E}">
        <p14:creationId xmlns:p14="http://schemas.microsoft.com/office/powerpoint/2010/main" val="396717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3" name="Segnaposto data 10">
            <a:extLst>
              <a:ext uri="{FF2B5EF4-FFF2-40B4-BE49-F238E27FC236}">
                <a16:creationId xmlns:a16="http://schemas.microsoft.com/office/drawing/2014/main" id="{9DCA8BCC-A28B-4285-A4E2-6CAD609E9604}"/>
              </a:ext>
            </a:extLst>
          </p:cNvPr>
          <p:cNvSpPr>
            <a:spLocks noGrp="1"/>
          </p:cNvSpPr>
          <p:nvPr>
            <p:ph type="dt" sz="half" idx="10"/>
          </p:nvPr>
        </p:nvSpPr>
        <p:spPr/>
        <p:txBody>
          <a:bodyPr/>
          <a:lstStyle>
            <a:lvl1pPr>
              <a:defRPr/>
            </a:lvl1pPr>
          </a:lstStyle>
          <a:p>
            <a:pPr>
              <a:defRPr/>
            </a:pPr>
            <a:endParaRPr lang="en-US"/>
          </a:p>
        </p:txBody>
      </p:sp>
      <p:sp>
        <p:nvSpPr>
          <p:cNvPr id="4" name="Segnaposto piè di pagina 27">
            <a:extLst>
              <a:ext uri="{FF2B5EF4-FFF2-40B4-BE49-F238E27FC236}">
                <a16:creationId xmlns:a16="http://schemas.microsoft.com/office/drawing/2014/main" id="{C90E9406-9C1D-4EAE-BDD8-070FAB80A1DB}"/>
              </a:ext>
            </a:extLst>
          </p:cNvPr>
          <p:cNvSpPr>
            <a:spLocks noGrp="1"/>
          </p:cNvSpPr>
          <p:nvPr>
            <p:ph type="ftr" sz="quarter" idx="11"/>
          </p:nvPr>
        </p:nvSpPr>
        <p:spPr/>
        <p:txBody>
          <a:bodyPr/>
          <a:lstStyle>
            <a:lvl1pPr>
              <a:defRPr/>
            </a:lvl1pPr>
          </a:lstStyle>
          <a:p>
            <a:pPr>
              <a:defRPr/>
            </a:pPr>
            <a:endParaRPr lang="en-US"/>
          </a:p>
        </p:txBody>
      </p:sp>
      <p:sp>
        <p:nvSpPr>
          <p:cNvPr id="5" name="Segnaposto numero diapositiva 4">
            <a:extLst>
              <a:ext uri="{FF2B5EF4-FFF2-40B4-BE49-F238E27FC236}">
                <a16:creationId xmlns:a16="http://schemas.microsoft.com/office/drawing/2014/main" id="{2AF5707A-80B8-442B-8886-03E1FC51744D}"/>
              </a:ext>
            </a:extLst>
          </p:cNvPr>
          <p:cNvSpPr>
            <a:spLocks noGrp="1"/>
          </p:cNvSpPr>
          <p:nvPr>
            <p:ph type="sldNum" sz="quarter" idx="12"/>
          </p:nvPr>
        </p:nvSpPr>
        <p:spPr/>
        <p:txBody>
          <a:bodyPr/>
          <a:lstStyle>
            <a:lvl1pPr>
              <a:defRPr/>
            </a:lvl1pPr>
          </a:lstStyle>
          <a:p>
            <a:pPr>
              <a:defRPr/>
            </a:pPr>
            <a:fld id="{6D290C38-0770-47AA-B306-DB7CDD6BE319}" type="slidenum">
              <a:rPr lang="en-US" altLang="it-IT"/>
              <a:pPr>
                <a:defRPr/>
              </a:pPr>
              <a:t>‹#›</a:t>
            </a:fld>
            <a:endParaRPr lang="en-US" altLang="it-IT"/>
          </a:p>
        </p:txBody>
      </p:sp>
    </p:spTree>
    <p:extLst>
      <p:ext uri="{BB962C8B-B14F-4D97-AF65-F5344CB8AC3E}">
        <p14:creationId xmlns:p14="http://schemas.microsoft.com/office/powerpoint/2010/main" val="25097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a:extLst>
              <a:ext uri="{FF2B5EF4-FFF2-40B4-BE49-F238E27FC236}">
                <a16:creationId xmlns:a16="http://schemas.microsoft.com/office/drawing/2014/main" id="{E0F2B6DD-F298-41E0-9D1B-5E8D2E4A0744}"/>
              </a:ext>
            </a:extLst>
          </p:cNvPr>
          <p:cNvSpPr>
            <a:spLocks noGrp="1"/>
          </p:cNvSpPr>
          <p:nvPr>
            <p:ph type="dt" sz="half" idx="10"/>
          </p:nvPr>
        </p:nvSpPr>
        <p:spPr/>
        <p:txBody>
          <a:bodyPr/>
          <a:lstStyle>
            <a:lvl1pPr>
              <a:defRPr/>
            </a:lvl1pPr>
          </a:lstStyle>
          <a:p>
            <a:pPr>
              <a:defRPr/>
            </a:pPr>
            <a:endParaRPr lang="en-US"/>
          </a:p>
        </p:txBody>
      </p:sp>
      <p:sp>
        <p:nvSpPr>
          <p:cNvPr id="3" name="Segnaposto piè di pagina 23">
            <a:extLst>
              <a:ext uri="{FF2B5EF4-FFF2-40B4-BE49-F238E27FC236}">
                <a16:creationId xmlns:a16="http://schemas.microsoft.com/office/drawing/2014/main" id="{8339AEE7-78C9-4046-A488-35E9375825F8}"/>
              </a:ext>
            </a:extLst>
          </p:cNvPr>
          <p:cNvSpPr>
            <a:spLocks noGrp="1"/>
          </p:cNvSpPr>
          <p:nvPr>
            <p:ph type="ftr" sz="quarter" idx="11"/>
          </p:nvPr>
        </p:nvSpPr>
        <p:spPr/>
        <p:txBody>
          <a:bodyPr/>
          <a:lstStyle>
            <a:lvl1pPr>
              <a:defRPr/>
            </a:lvl1pPr>
          </a:lstStyle>
          <a:p>
            <a:pPr>
              <a:defRPr/>
            </a:pPr>
            <a:endParaRPr lang="en-US"/>
          </a:p>
        </p:txBody>
      </p:sp>
      <p:sp>
        <p:nvSpPr>
          <p:cNvPr id="4" name="Segnaposto numero diapositiva 6">
            <a:extLst>
              <a:ext uri="{FF2B5EF4-FFF2-40B4-BE49-F238E27FC236}">
                <a16:creationId xmlns:a16="http://schemas.microsoft.com/office/drawing/2014/main" id="{C60423F3-7CC7-4E02-A3CA-4EB290063FAF}"/>
              </a:ext>
            </a:extLst>
          </p:cNvPr>
          <p:cNvSpPr>
            <a:spLocks noGrp="1"/>
          </p:cNvSpPr>
          <p:nvPr>
            <p:ph type="sldNum" sz="quarter" idx="12"/>
          </p:nvPr>
        </p:nvSpPr>
        <p:spPr/>
        <p:txBody>
          <a:bodyPr/>
          <a:lstStyle>
            <a:lvl1pPr>
              <a:defRPr/>
            </a:lvl1pPr>
          </a:lstStyle>
          <a:p>
            <a:pPr>
              <a:defRPr/>
            </a:pPr>
            <a:fld id="{841BA753-F7FA-4502-92CF-F9052B4E5551}" type="slidenum">
              <a:rPr lang="en-US" altLang="it-IT"/>
              <a:pPr>
                <a:defRPr/>
              </a:pPr>
              <a:t>‹#›</a:t>
            </a:fld>
            <a:endParaRPr lang="en-US" altLang="it-IT"/>
          </a:p>
        </p:txBody>
      </p:sp>
    </p:spTree>
    <p:extLst>
      <p:ext uri="{BB962C8B-B14F-4D97-AF65-F5344CB8AC3E}">
        <p14:creationId xmlns:p14="http://schemas.microsoft.com/office/powerpoint/2010/main" val="368884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12">
            <a:extLst>
              <a:ext uri="{FF2B5EF4-FFF2-40B4-BE49-F238E27FC236}">
                <a16:creationId xmlns:a16="http://schemas.microsoft.com/office/drawing/2014/main" id="{6488E45F-05B5-4974-A980-EFD951845884}"/>
              </a:ext>
            </a:extLst>
          </p:cNvPr>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2" name="Titolo 11"/>
          <p:cNvSpPr>
            <a:spLocks noGrp="1"/>
          </p:cNvSpPr>
          <p:nvPr>
            <p:ph type="title"/>
          </p:nvPr>
        </p:nvSpPr>
        <p:spPr>
          <a:xfrm>
            <a:off x="609600" y="5486400"/>
            <a:ext cx="112776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a:extLst>
              <a:ext uri="{FF2B5EF4-FFF2-40B4-BE49-F238E27FC236}">
                <a16:creationId xmlns:a16="http://schemas.microsoft.com/office/drawing/2014/main" id="{B2B8F9E7-2A87-4251-833F-F79D3B420171}"/>
              </a:ext>
            </a:extLst>
          </p:cNvPr>
          <p:cNvSpPr>
            <a:spLocks noGrp="1"/>
          </p:cNvSpPr>
          <p:nvPr>
            <p:ph type="dt" sz="half" idx="10"/>
          </p:nvPr>
        </p:nvSpPr>
        <p:spPr/>
        <p:txBody>
          <a:bodyPr/>
          <a:lstStyle>
            <a:lvl1pPr>
              <a:defRPr/>
            </a:lvl1pPr>
          </a:lstStyle>
          <a:p>
            <a:pPr>
              <a:defRPr/>
            </a:pPr>
            <a:endParaRPr lang="en-US"/>
          </a:p>
        </p:txBody>
      </p:sp>
      <p:sp>
        <p:nvSpPr>
          <p:cNvPr id="7" name="Segnaposto piè di pagina 28">
            <a:extLst>
              <a:ext uri="{FF2B5EF4-FFF2-40B4-BE49-F238E27FC236}">
                <a16:creationId xmlns:a16="http://schemas.microsoft.com/office/drawing/2014/main" id="{0B5A5DD3-6F61-4107-BF51-E627CEF40808}"/>
              </a:ext>
            </a:extLst>
          </p:cNvPr>
          <p:cNvSpPr>
            <a:spLocks noGrp="1"/>
          </p:cNvSpPr>
          <p:nvPr>
            <p:ph type="ftr" sz="quarter" idx="11"/>
          </p:nvPr>
        </p:nvSpPr>
        <p:spPr/>
        <p:txBody>
          <a:bodyPr/>
          <a:lstStyle>
            <a:lvl1pPr>
              <a:defRPr/>
            </a:lvl1pPr>
          </a:lstStyle>
          <a:p>
            <a:pPr>
              <a:defRPr/>
            </a:pPr>
            <a:endParaRPr lang="en-US"/>
          </a:p>
        </p:txBody>
      </p:sp>
      <p:sp>
        <p:nvSpPr>
          <p:cNvPr id="8" name="Segnaposto numero diapositiva 6">
            <a:extLst>
              <a:ext uri="{FF2B5EF4-FFF2-40B4-BE49-F238E27FC236}">
                <a16:creationId xmlns:a16="http://schemas.microsoft.com/office/drawing/2014/main" id="{798C2CD7-0240-4D86-8212-2014B5DE1DF3}"/>
              </a:ext>
            </a:extLst>
          </p:cNvPr>
          <p:cNvSpPr>
            <a:spLocks noGrp="1"/>
          </p:cNvSpPr>
          <p:nvPr>
            <p:ph type="sldNum" sz="quarter" idx="12"/>
          </p:nvPr>
        </p:nvSpPr>
        <p:spPr/>
        <p:txBody>
          <a:bodyPr/>
          <a:lstStyle>
            <a:lvl1pPr>
              <a:defRPr/>
            </a:lvl1pPr>
          </a:lstStyle>
          <a:p>
            <a:pPr>
              <a:defRPr/>
            </a:pPr>
            <a:fld id="{35B62A7B-3700-465B-BDD3-DC92DA7951E1}" type="slidenum">
              <a:rPr lang="en-US" altLang="it-IT"/>
              <a:pPr>
                <a:defRPr/>
              </a:pPr>
              <a:t>‹#›</a:t>
            </a:fld>
            <a:endParaRPr lang="en-US" altLang="it-IT"/>
          </a:p>
        </p:txBody>
      </p:sp>
    </p:spTree>
    <p:extLst>
      <p:ext uri="{BB962C8B-B14F-4D97-AF65-F5344CB8AC3E}">
        <p14:creationId xmlns:p14="http://schemas.microsoft.com/office/powerpoint/2010/main" val="725167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508000" y="4993760"/>
            <a:ext cx="78232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a:extLst>
              <a:ext uri="{FF2B5EF4-FFF2-40B4-BE49-F238E27FC236}">
                <a16:creationId xmlns:a16="http://schemas.microsoft.com/office/drawing/2014/main" id="{E89B2ED0-73E4-41E5-9ACF-468A0958FE42}"/>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2AA82175-044F-4CE5-8647-1CFDB0F560EC}"/>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30">
            <a:extLst>
              <a:ext uri="{FF2B5EF4-FFF2-40B4-BE49-F238E27FC236}">
                <a16:creationId xmlns:a16="http://schemas.microsoft.com/office/drawing/2014/main" id="{93AB0F68-CB4D-4DDA-9499-0844E9D92485}"/>
              </a:ext>
            </a:extLst>
          </p:cNvPr>
          <p:cNvSpPr>
            <a:spLocks noGrp="1"/>
          </p:cNvSpPr>
          <p:nvPr>
            <p:ph type="sldNum" sz="quarter" idx="12"/>
          </p:nvPr>
        </p:nvSpPr>
        <p:spPr/>
        <p:txBody>
          <a:bodyPr/>
          <a:lstStyle>
            <a:lvl1pPr>
              <a:defRPr/>
            </a:lvl1pPr>
          </a:lstStyle>
          <a:p>
            <a:pPr>
              <a:defRPr/>
            </a:pPr>
            <a:fld id="{442EE4D6-41F5-4E09-9A48-FB0F199B9733}" type="slidenum">
              <a:rPr lang="en-US" altLang="it-IT"/>
              <a:pPr>
                <a:defRPr/>
              </a:pPr>
              <a:t>‹#›</a:t>
            </a:fld>
            <a:endParaRPr lang="en-US" altLang="it-IT"/>
          </a:p>
        </p:txBody>
      </p:sp>
    </p:spTree>
    <p:extLst>
      <p:ext uri="{BB962C8B-B14F-4D97-AF65-F5344CB8AC3E}">
        <p14:creationId xmlns:p14="http://schemas.microsoft.com/office/powerpoint/2010/main" val="104209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a:extLst>
              <a:ext uri="{FF2B5EF4-FFF2-40B4-BE49-F238E27FC236}">
                <a16:creationId xmlns:a16="http://schemas.microsoft.com/office/drawing/2014/main" id="{B49DA9F1-6A94-47C1-8C16-D68E2C03E0DA}"/>
              </a:ext>
            </a:extLst>
          </p:cNvPr>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029" name="Segnaposto testo 7">
            <a:extLst>
              <a:ext uri="{FF2B5EF4-FFF2-40B4-BE49-F238E27FC236}">
                <a16:creationId xmlns:a16="http://schemas.microsoft.com/office/drawing/2014/main" id="{49A75317-B968-41C2-B9A8-51732942DA36}"/>
              </a:ext>
            </a:extLst>
          </p:cNvPr>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a:extLst>
              <a:ext uri="{FF2B5EF4-FFF2-40B4-BE49-F238E27FC236}">
                <a16:creationId xmlns:a16="http://schemas.microsoft.com/office/drawing/2014/main" id="{CC8C2A44-E2DD-4CD2-BF30-473B57A26976}"/>
              </a:ext>
            </a:extLst>
          </p:cNvPr>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endParaRPr lang="en-US"/>
          </a:p>
        </p:txBody>
      </p:sp>
      <p:sp>
        <p:nvSpPr>
          <p:cNvPr id="28" name="Segnaposto piè di pagina 27">
            <a:extLst>
              <a:ext uri="{FF2B5EF4-FFF2-40B4-BE49-F238E27FC236}">
                <a16:creationId xmlns:a16="http://schemas.microsoft.com/office/drawing/2014/main" id="{6B734D6E-A518-4E20-84C5-8464C2E5DDC6}"/>
              </a:ext>
            </a:extLst>
          </p:cNvPr>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egnaposto numero diapositiva 4">
            <a:extLst>
              <a:ext uri="{FF2B5EF4-FFF2-40B4-BE49-F238E27FC236}">
                <a16:creationId xmlns:a16="http://schemas.microsoft.com/office/drawing/2014/main" id="{69270230-A9FA-4656-9818-15649390FCD7}"/>
              </a:ext>
            </a:extLst>
          </p:cNvPr>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D38E27"/>
                </a:solidFill>
              </a:defRPr>
            </a:lvl1pPr>
          </a:lstStyle>
          <a:p>
            <a:pPr>
              <a:defRPr/>
            </a:pPr>
            <a:fld id="{8F92CBD6-A86D-48F1-BF5D-FD5B1B8EA0F5}" type="slidenum">
              <a:rPr lang="en-US" altLang="it-IT"/>
              <a:pPr>
                <a:defRPr/>
              </a:pPr>
              <a:t>‹#›</a:t>
            </a:fld>
            <a:endParaRPr lang="en-US" altLang="it-IT"/>
          </a:p>
        </p:txBody>
      </p:sp>
      <p:sp>
        <p:nvSpPr>
          <p:cNvPr id="10" name="Segnaposto titolo 9">
            <a:extLst>
              <a:ext uri="{FF2B5EF4-FFF2-40B4-BE49-F238E27FC236}">
                <a16:creationId xmlns:a16="http://schemas.microsoft.com/office/drawing/2014/main" id="{6E61EB40-45F7-4603-84CA-B5323B4E3A2C}"/>
              </a:ext>
            </a:extLst>
          </p:cNvPr>
          <p:cNvSpPr>
            <a:spLocks noGrp="1"/>
          </p:cNvSpPr>
          <p:nvPr>
            <p:ph type="title"/>
          </p:nvPr>
        </p:nvSpPr>
        <p:spPr>
          <a:xfrm>
            <a:off x="406400" y="457200"/>
            <a:ext cx="11582400" cy="838200"/>
          </a:xfrm>
          <a:prstGeom prst="rect">
            <a:avLst/>
          </a:prstGeom>
        </p:spPr>
        <p:txBody>
          <a:bodyPr vert="horz" anchor="ctr">
            <a:normAutofit/>
          </a:bodyPr>
          <a:lstStyle/>
          <a:p>
            <a:r>
              <a:rPr lang="it-IT"/>
              <a:t>Fare clic per modificare lo stile del titolo</a:t>
            </a:r>
            <a:endParaRPr lang="en-US"/>
          </a:p>
        </p:txBody>
      </p:sp>
      <p:sp>
        <p:nvSpPr>
          <p:cNvPr id="9" name="Connettore 1 8">
            <a:extLst>
              <a:ext uri="{FF2B5EF4-FFF2-40B4-BE49-F238E27FC236}">
                <a16:creationId xmlns:a16="http://schemas.microsoft.com/office/drawing/2014/main" id="{9C4F8FE5-704A-4345-A932-22D9DE36BCCC}"/>
              </a:ext>
            </a:extLst>
          </p:cNvPr>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2" name="Connettore 1 11">
            <a:extLst>
              <a:ext uri="{FF2B5EF4-FFF2-40B4-BE49-F238E27FC236}">
                <a16:creationId xmlns:a16="http://schemas.microsoft.com/office/drawing/2014/main" id="{C6A961AB-ED1F-487B-B524-6C76134B6A61}"/>
              </a:ext>
            </a:extLst>
          </p:cNvPr>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74" r:id="rId4"/>
    <p:sldLayoutId id="2147483780" r:id="rId5"/>
    <p:sldLayoutId id="2147483775" r:id="rId6"/>
    <p:sldLayoutId id="2147483781" r:id="rId7"/>
    <p:sldLayoutId id="2147483782" r:id="rId8"/>
    <p:sldLayoutId id="2147483783" r:id="rId9"/>
    <p:sldLayoutId id="2147483776" r:id="rId10"/>
    <p:sldLayoutId id="2147483784"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a:extLst>
              <a:ext uri="{FF2B5EF4-FFF2-40B4-BE49-F238E27FC236}">
                <a16:creationId xmlns:a16="http://schemas.microsoft.com/office/drawing/2014/main" id="{88BAE56E-79DE-4081-BF8F-22C4CC7F5198}"/>
              </a:ext>
            </a:extLst>
          </p:cNvPr>
          <p:cNvSpPr>
            <a:spLocks noGrp="1" noChangeArrowheads="1"/>
          </p:cNvSpPr>
          <p:nvPr>
            <p:ph type="body" idx="1"/>
          </p:nvPr>
        </p:nvSpPr>
        <p:spPr>
          <a:xfrm>
            <a:off x="508000" y="1676400"/>
            <a:ext cx="11277600" cy="1219200"/>
          </a:xfrm>
        </p:spPr>
        <p:txBody>
          <a:bodyPr wrap="square" anchor="b">
            <a:normAutofit/>
          </a:bodyPr>
          <a:lstStyle/>
          <a:p>
            <a:pPr eaLnBrk="1" fontAlgn="auto" hangingPunct="1">
              <a:lnSpc>
                <a:spcPct val="90000"/>
              </a:lnSpc>
              <a:spcAft>
                <a:spcPts val="0"/>
              </a:spcAft>
              <a:defRPr/>
            </a:pPr>
            <a:r>
              <a:rPr lang="en-US" sz="1700"/>
              <a:t>Fifth Edition</a:t>
            </a:r>
          </a:p>
          <a:p>
            <a:pPr eaLnBrk="1" fontAlgn="auto" hangingPunct="1">
              <a:lnSpc>
                <a:spcPct val="90000"/>
              </a:lnSpc>
              <a:spcAft>
                <a:spcPts val="0"/>
              </a:spcAft>
              <a:defRPr/>
            </a:pPr>
            <a:r>
              <a:rPr lang="en-US" sz="1700"/>
              <a:t>by William Stallings	</a:t>
            </a:r>
          </a:p>
          <a:p>
            <a:pPr eaLnBrk="1" fontAlgn="auto" hangingPunct="1">
              <a:lnSpc>
                <a:spcPct val="90000"/>
              </a:lnSpc>
              <a:spcAft>
                <a:spcPts val="0"/>
              </a:spcAft>
              <a:defRPr/>
            </a:pPr>
            <a:r>
              <a:rPr lang="en-US" sz="1700"/>
              <a:t>Lecture slides by Lawrie Brown</a:t>
            </a:r>
          </a:p>
          <a:p>
            <a:pPr eaLnBrk="1" fontAlgn="auto" hangingPunct="1">
              <a:lnSpc>
                <a:spcPct val="90000"/>
              </a:lnSpc>
              <a:spcAft>
                <a:spcPts val="0"/>
              </a:spcAft>
              <a:defRPr/>
            </a:pPr>
            <a:r>
              <a:rPr lang="en-US" sz="1700"/>
              <a:t>Adapted by G. Ianni for the Network and Security course at Università della Calabria </a:t>
            </a:r>
            <a:endParaRPr lang="en-AU" sz="1700"/>
          </a:p>
          <a:p>
            <a:pPr eaLnBrk="1" fontAlgn="auto" hangingPunct="1">
              <a:lnSpc>
                <a:spcPct val="90000"/>
              </a:lnSpc>
              <a:spcAft>
                <a:spcPts val="0"/>
              </a:spcAft>
              <a:defRPr/>
            </a:pPr>
            <a:endParaRPr lang="en-AU" sz="1700"/>
          </a:p>
        </p:txBody>
      </p:sp>
      <p:sp>
        <p:nvSpPr>
          <p:cNvPr id="132098" name="Rectangle 2">
            <a:extLst>
              <a:ext uri="{FF2B5EF4-FFF2-40B4-BE49-F238E27FC236}">
                <a16:creationId xmlns:a16="http://schemas.microsoft.com/office/drawing/2014/main" id="{1FD11756-68CE-44DA-ACD0-C23563D45E6E}"/>
              </a:ext>
            </a:extLst>
          </p:cNvPr>
          <p:cNvSpPr>
            <a:spLocks noGrp="1" noChangeArrowheads="1"/>
          </p:cNvSpPr>
          <p:nvPr>
            <p:ph type="title"/>
          </p:nvPr>
        </p:nvSpPr>
        <p:spPr>
          <a:xfrm>
            <a:off x="240633" y="2947086"/>
            <a:ext cx="11582400" cy="1184825"/>
          </a:xfrm>
        </p:spPr>
        <p:txBody>
          <a:bodyPr anchor="t">
            <a:normAutofit/>
          </a:bodyPr>
          <a:lstStyle/>
          <a:p>
            <a:pPr eaLnBrk="1" fontAlgn="auto" hangingPunct="1">
              <a:lnSpc>
                <a:spcPct val="90000"/>
              </a:lnSpc>
              <a:spcAft>
                <a:spcPts val="0"/>
              </a:spcAft>
              <a:defRPr/>
            </a:pPr>
            <a:r>
              <a:rPr lang="en-US"/>
              <a:t>Cryptography and Network Security</a:t>
            </a:r>
            <a:br>
              <a:rPr lang="en-US"/>
            </a:br>
            <a:r>
              <a:rPr lang="en-US"/>
              <a:t>Chapter 3</a:t>
            </a:r>
            <a:endParaRPr lang="en-A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1B7154B-A91F-4FC2-8387-AA681AB6B1C8}"/>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Feistel Cipher Structure</a:t>
            </a:r>
          </a:p>
        </p:txBody>
      </p:sp>
      <p:sp>
        <p:nvSpPr>
          <p:cNvPr id="30723" name="Rectangle 3">
            <a:extLst>
              <a:ext uri="{FF2B5EF4-FFF2-40B4-BE49-F238E27FC236}">
                <a16:creationId xmlns:a16="http://schemas.microsoft.com/office/drawing/2014/main" id="{C21741CF-5767-4D6F-BC50-36186CD4A89F}"/>
              </a:ext>
            </a:extLst>
          </p:cNvPr>
          <p:cNvSpPr>
            <a:spLocks noGrp="1"/>
          </p:cNvSpPr>
          <p:nvPr>
            <p:ph idx="1"/>
          </p:nvPr>
        </p:nvSpPr>
        <p:spPr/>
        <p:txBody>
          <a:bodyPr/>
          <a:lstStyle/>
          <a:p>
            <a:pPr eaLnBrk="1" hangingPunct="1"/>
            <a:r>
              <a:rPr lang="en-AU" altLang="it-IT"/>
              <a:t>Horst Feistel devised the </a:t>
            </a:r>
            <a:r>
              <a:rPr lang="en-AU" altLang="it-IT" b="1"/>
              <a:t>feistel cipher</a:t>
            </a:r>
            <a:endParaRPr lang="en-AU" altLang="it-IT"/>
          </a:p>
          <a:p>
            <a:pPr lvl="1" eaLnBrk="1" hangingPunct="1"/>
            <a:r>
              <a:rPr lang="en-US" altLang="it-IT"/>
              <a:t>based on concept of invertible product cipher</a:t>
            </a:r>
            <a:endParaRPr lang="en-AU" altLang="it-IT"/>
          </a:p>
          <a:p>
            <a:pPr eaLnBrk="1" hangingPunct="1"/>
            <a:r>
              <a:rPr lang="en-AU" altLang="it-IT"/>
              <a:t>partitions input block into two halves</a:t>
            </a:r>
          </a:p>
          <a:p>
            <a:pPr lvl="1" eaLnBrk="1" hangingPunct="1"/>
            <a:r>
              <a:rPr lang="en-US" altLang="it-IT"/>
              <a:t>process through multiple rounds which</a:t>
            </a:r>
          </a:p>
          <a:p>
            <a:pPr lvl="1" eaLnBrk="1" hangingPunct="1"/>
            <a:r>
              <a:rPr lang="en-US" altLang="it-IT"/>
              <a:t>perform a substitution on left data half</a:t>
            </a:r>
            <a:endParaRPr lang="en-AU" altLang="it-IT"/>
          </a:p>
          <a:p>
            <a:pPr lvl="1" eaLnBrk="1" hangingPunct="1"/>
            <a:r>
              <a:rPr lang="en-AU" altLang="it-IT"/>
              <a:t>based on round function of right half &amp; subkey</a:t>
            </a:r>
          </a:p>
          <a:p>
            <a:pPr lvl="1" eaLnBrk="1" hangingPunct="1"/>
            <a:r>
              <a:rPr lang="en-AU" altLang="it-IT"/>
              <a:t>then have permutation swapping halves</a:t>
            </a:r>
          </a:p>
          <a:p>
            <a:pPr eaLnBrk="1" hangingPunct="1"/>
            <a:r>
              <a:rPr lang="en-AU" altLang="it-IT"/>
              <a:t>implements Shannon’s S-P net concept</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16D08952-C07C-4CC3-8DCE-51B80824BCC4}"/>
              </a:ext>
            </a:extLst>
          </p:cNvPr>
          <p:cNvSpPr>
            <a:spLocks noGrp="1" noChangeArrowheads="1"/>
          </p:cNvSpPr>
          <p:nvPr>
            <p:ph type="title"/>
          </p:nvPr>
        </p:nvSpPr>
        <p:spPr>
          <a:xfrm>
            <a:off x="2057400" y="1"/>
            <a:ext cx="8229600" cy="1292225"/>
          </a:xfrm>
        </p:spPr>
        <p:txBody>
          <a:bodyPr/>
          <a:lstStyle/>
          <a:p>
            <a:pPr eaLnBrk="1" fontAlgn="auto" hangingPunct="1">
              <a:spcAft>
                <a:spcPts val="0"/>
              </a:spcAft>
              <a:defRPr/>
            </a:pPr>
            <a:r>
              <a:rPr lang="en-AU">
                <a:ea typeface="ＭＳ Ｐゴシック" pitchFamily="-107" charset="-128"/>
              </a:rPr>
              <a:t>Feistel Cipher Structure</a:t>
            </a:r>
          </a:p>
        </p:txBody>
      </p:sp>
      <p:pic>
        <p:nvPicPr>
          <p:cNvPr id="32771" name="Picture 5">
            <a:extLst>
              <a:ext uri="{FF2B5EF4-FFF2-40B4-BE49-F238E27FC236}">
                <a16:creationId xmlns:a16="http://schemas.microsoft.com/office/drawing/2014/main" id="{28BE799E-BC77-40EE-AC5C-B1653917B6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990600"/>
            <a:ext cx="4176713" cy="5753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DC451F5-BF49-4B41-8F05-027933E3A4C2}"/>
              </a:ext>
            </a:extLst>
          </p:cNvPr>
          <p:cNvSpPr>
            <a:spLocks noGrp="1" noChangeArrowheads="1"/>
          </p:cNvSpPr>
          <p:nvPr>
            <p:ph type="title"/>
          </p:nvPr>
        </p:nvSpPr>
        <p:spPr>
          <a:xfrm>
            <a:off x="1752600" y="277814"/>
            <a:ext cx="8686800" cy="1139825"/>
          </a:xfrm>
        </p:spPr>
        <p:txBody>
          <a:bodyPr/>
          <a:lstStyle/>
          <a:p>
            <a:pPr eaLnBrk="1" fontAlgn="auto" hangingPunct="1">
              <a:spcAft>
                <a:spcPts val="0"/>
              </a:spcAft>
              <a:defRPr/>
            </a:pPr>
            <a:r>
              <a:rPr lang="en-AU">
                <a:ea typeface="ＭＳ Ｐゴシック" pitchFamily="-107" charset="-128"/>
              </a:rPr>
              <a:t>Feistel Cipher Design Elements</a:t>
            </a:r>
          </a:p>
        </p:txBody>
      </p:sp>
      <p:sp>
        <p:nvSpPr>
          <p:cNvPr id="34819" name="Rectangle 3">
            <a:extLst>
              <a:ext uri="{FF2B5EF4-FFF2-40B4-BE49-F238E27FC236}">
                <a16:creationId xmlns:a16="http://schemas.microsoft.com/office/drawing/2014/main" id="{67A47071-A8F1-4A74-9C6E-E4874A05B8D0}"/>
              </a:ext>
            </a:extLst>
          </p:cNvPr>
          <p:cNvSpPr>
            <a:spLocks noGrp="1"/>
          </p:cNvSpPr>
          <p:nvPr>
            <p:ph idx="1"/>
          </p:nvPr>
        </p:nvSpPr>
        <p:spPr/>
        <p:txBody>
          <a:bodyPr/>
          <a:lstStyle/>
          <a:p>
            <a:pPr eaLnBrk="1" hangingPunct="1">
              <a:lnSpc>
                <a:spcPct val="80000"/>
              </a:lnSpc>
              <a:buFont typeface="Wingdings" panose="05000000000000000000" pitchFamily="2" charset="2"/>
              <a:buChar char="Ø"/>
            </a:pPr>
            <a:r>
              <a:rPr lang="en-AU" altLang="it-IT">
                <a:ea typeface="MS PGothic" panose="020B0600070205080204" pitchFamily="34" charset="-128"/>
              </a:rPr>
              <a:t>block size </a:t>
            </a:r>
          </a:p>
          <a:p>
            <a:pPr eaLnBrk="1" hangingPunct="1">
              <a:lnSpc>
                <a:spcPct val="80000"/>
              </a:lnSpc>
              <a:buFont typeface="Wingdings" panose="05000000000000000000" pitchFamily="2" charset="2"/>
              <a:buChar char="Ø"/>
            </a:pPr>
            <a:r>
              <a:rPr lang="en-AU" altLang="it-IT">
                <a:ea typeface="MS PGothic" panose="020B0600070205080204" pitchFamily="34" charset="-128"/>
              </a:rPr>
              <a:t>key size </a:t>
            </a:r>
          </a:p>
          <a:p>
            <a:pPr eaLnBrk="1" hangingPunct="1">
              <a:lnSpc>
                <a:spcPct val="80000"/>
              </a:lnSpc>
              <a:buFont typeface="Wingdings" panose="05000000000000000000" pitchFamily="2" charset="2"/>
              <a:buChar char="Ø"/>
            </a:pPr>
            <a:r>
              <a:rPr lang="en-AU" altLang="it-IT">
                <a:ea typeface="MS PGothic" panose="020B0600070205080204" pitchFamily="34" charset="-128"/>
              </a:rPr>
              <a:t>number of rounds </a:t>
            </a:r>
          </a:p>
          <a:p>
            <a:pPr eaLnBrk="1" hangingPunct="1">
              <a:lnSpc>
                <a:spcPct val="80000"/>
              </a:lnSpc>
              <a:buFont typeface="Wingdings" panose="05000000000000000000" pitchFamily="2" charset="2"/>
              <a:buChar char="Ø"/>
            </a:pPr>
            <a:r>
              <a:rPr lang="en-AU" altLang="it-IT">
                <a:ea typeface="MS PGothic" panose="020B0600070205080204" pitchFamily="34" charset="-128"/>
              </a:rPr>
              <a:t>subkey generation algorithm</a:t>
            </a:r>
          </a:p>
          <a:p>
            <a:pPr eaLnBrk="1" hangingPunct="1">
              <a:lnSpc>
                <a:spcPct val="80000"/>
              </a:lnSpc>
              <a:buFont typeface="Wingdings" panose="05000000000000000000" pitchFamily="2" charset="2"/>
              <a:buChar char="Ø"/>
            </a:pPr>
            <a:r>
              <a:rPr lang="en-AU" altLang="it-IT">
                <a:ea typeface="MS PGothic" panose="020B0600070205080204" pitchFamily="34" charset="-128"/>
              </a:rPr>
              <a:t>round function </a:t>
            </a:r>
          </a:p>
          <a:p>
            <a:pPr eaLnBrk="1" hangingPunct="1">
              <a:lnSpc>
                <a:spcPct val="80000"/>
              </a:lnSpc>
              <a:buFont typeface="Wingdings" panose="05000000000000000000" pitchFamily="2" charset="2"/>
              <a:buChar char="Ø"/>
            </a:pPr>
            <a:r>
              <a:rPr lang="en-US" altLang="it-IT">
                <a:ea typeface="MS PGothic" panose="020B0600070205080204" pitchFamily="34" charset="-128"/>
              </a:rPr>
              <a:t>fast software en/decryption</a:t>
            </a:r>
          </a:p>
          <a:p>
            <a:pPr eaLnBrk="1" hangingPunct="1">
              <a:lnSpc>
                <a:spcPct val="80000"/>
              </a:lnSpc>
              <a:buFont typeface="Wingdings" panose="05000000000000000000" pitchFamily="2" charset="2"/>
              <a:buChar char="Ø"/>
            </a:pPr>
            <a:r>
              <a:rPr lang="en-US" altLang="it-IT">
                <a:ea typeface="MS PGothic" panose="020B0600070205080204" pitchFamily="34" charset="-128"/>
              </a:rPr>
              <a:t>ease of analysis</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AF85E88-1293-4D39-A9EE-AD419D6E373B}"/>
              </a:ext>
            </a:extLst>
          </p:cNvPr>
          <p:cNvSpPr>
            <a:spLocks noGrp="1" noChangeArrowheads="1"/>
          </p:cNvSpPr>
          <p:nvPr>
            <p:ph type="title"/>
          </p:nvPr>
        </p:nvSpPr>
        <p:spPr/>
        <p:txBody>
          <a:bodyPr/>
          <a:lstStyle/>
          <a:p>
            <a:pPr eaLnBrk="1" fontAlgn="auto" hangingPunct="1">
              <a:spcAft>
                <a:spcPts val="0"/>
              </a:spcAft>
              <a:defRPr/>
            </a:pPr>
            <a:r>
              <a:rPr lang="en-AU" sz="4000">
                <a:ea typeface="ＭＳ Ｐゴシック" pitchFamily="-107" charset="-128"/>
              </a:rPr>
              <a:t>Data Encryption Standard (DES)</a:t>
            </a:r>
          </a:p>
        </p:txBody>
      </p:sp>
      <p:sp>
        <p:nvSpPr>
          <p:cNvPr id="36867" name="Rectangle 3">
            <a:extLst>
              <a:ext uri="{FF2B5EF4-FFF2-40B4-BE49-F238E27FC236}">
                <a16:creationId xmlns:a16="http://schemas.microsoft.com/office/drawing/2014/main" id="{606C6462-B402-4F09-AEFC-5A4885CF8A4B}"/>
              </a:ext>
            </a:extLst>
          </p:cNvPr>
          <p:cNvSpPr>
            <a:spLocks noGrp="1"/>
          </p:cNvSpPr>
          <p:nvPr>
            <p:ph idx="1"/>
          </p:nvPr>
        </p:nvSpPr>
        <p:spPr/>
        <p:txBody>
          <a:bodyPr/>
          <a:lstStyle/>
          <a:p>
            <a:pPr eaLnBrk="1" hangingPunct="1">
              <a:lnSpc>
                <a:spcPct val="90000"/>
              </a:lnSpc>
            </a:pPr>
            <a:r>
              <a:rPr lang="en-AU" altLang="it-IT"/>
              <a:t>most widely used block cipher in world </a:t>
            </a:r>
          </a:p>
          <a:p>
            <a:pPr eaLnBrk="1" hangingPunct="1">
              <a:lnSpc>
                <a:spcPct val="90000"/>
              </a:lnSpc>
            </a:pPr>
            <a:r>
              <a:rPr lang="en-AU" altLang="it-IT"/>
              <a:t>adopted in 1977 by NBS (now NIST)</a:t>
            </a:r>
          </a:p>
          <a:p>
            <a:pPr lvl="1" eaLnBrk="1" hangingPunct="1">
              <a:lnSpc>
                <a:spcPct val="90000"/>
              </a:lnSpc>
            </a:pPr>
            <a:r>
              <a:rPr lang="en-US" altLang="it-IT"/>
              <a:t>as FIPS PUB 46</a:t>
            </a:r>
            <a:endParaRPr lang="en-AU" altLang="it-IT"/>
          </a:p>
          <a:p>
            <a:pPr eaLnBrk="1" hangingPunct="1">
              <a:lnSpc>
                <a:spcPct val="90000"/>
              </a:lnSpc>
            </a:pPr>
            <a:r>
              <a:rPr lang="en-US" altLang="it-IT"/>
              <a:t>encrypts 64-bit data using 56-bit key</a:t>
            </a:r>
          </a:p>
          <a:p>
            <a:pPr eaLnBrk="1" hangingPunct="1">
              <a:lnSpc>
                <a:spcPct val="90000"/>
              </a:lnSpc>
            </a:pPr>
            <a:r>
              <a:rPr lang="en-US" altLang="it-IT"/>
              <a:t>has widespread use</a:t>
            </a:r>
          </a:p>
          <a:p>
            <a:pPr eaLnBrk="1" hangingPunct="1">
              <a:lnSpc>
                <a:spcPct val="90000"/>
              </a:lnSpc>
            </a:pPr>
            <a:r>
              <a:rPr lang="en-US" altLang="it-IT"/>
              <a:t>has been considerable controversy over its security</a:t>
            </a:r>
            <a:endParaRPr lang="en-AU" altLang="it-IT"/>
          </a:p>
          <a:p>
            <a:pPr eaLnBrk="1" hangingPunct="1">
              <a:lnSpc>
                <a:spcPct val="90000"/>
              </a:lnSpc>
            </a:pPr>
            <a:endParaRPr lang="en-AU" altLang="it-IT"/>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0623F6C-61AC-4B5E-8898-F912B3FB28C4}"/>
              </a:ext>
            </a:extLst>
          </p:cNvPr>
          <p:cNvSpPr>
            <a:spLocks noGrp="1" noChangeArrowheads="1"/>
          </p:cNvSpPr>
          <p:nvPr>
            <p:ph type="title"/>
          </p:nvPr>
        </p:nvSpPr>
        <p:spPr/>
        <p:txBody>
          <a:bodyPr/>
          <a:lstStyle/>
          <a:p>
            <a:pPr eaLnBrk="1" fontAlgn="auto" hangingPunct="1">
              <a:spcAft>
                <a:spcPts val="0"/>
              </a:spcAft>
              <a:defRPr/>
            </a:pPr>
            <a:r>
              <a:rPr lang="en-US"/>
              <a:t>DES History</a:t>
            </a:r>
            <a:endParaRPr lang="en-AU"/>
          </a:p>
        </p:txBody>
      </p:sp>
      <p:sp>
        <p:nvSpPr>
          <p:cNvPr id="38915" name="Rectangle 3">
            <a:extLst>
              <a:ext uri="{FF2B5EF4-FFF2-40B4-BE49-F238E27FC236}">
                <a16:creationId xmlns:a16="http://schemas.microsoft.com/office/drawing/2014/main" id="{839FBF91-92EF-428C-AC3C-546612FED2B1}"/>
              </a:ext>
            </a:extLst>
          </p:cNvPr>
          <p:cNvSpPr>
            <a:spLocks noGrp="1"/>
          </p:cNvSpPr>
          <p:nvPr>
            <p:ph idx="1"/>
          </p:nvPr>
        </p:nvSpPr>
        <p:spPr/>
        <p:txBody>
          <a:bodyPr/>
          <a:lstStyle/>
          <a:p>
            <a:pPr eaLnBrk="1" hangingPunct="1">
              <a:lnSpc>
                <a:spcPct val="90000"/>
              </a:lnSpc>
            </a:pPr>
            <a:r>
              <a:rPr lang="en-US" altLang="it-IT"/>
              <a:t>IBM developed Lucifer cipher</a:t>
            </a:r>
          </a:p>
          <a:p>
            <a:pPr lvl="1" eaLnBrk="1" hangingPunct="1">
              <a:lnSpc>
                <a:spcPct val="90000"/>
              </a:lnSpc>
            </a:pPr>
            <a:r>
              <a:rPr lang="en-US" altLang="it-IT"/>
              <a:t>by team led by Feistel in late 60’s</a:t>
            </a:r>
          </a:p>
          <a:p>
            <a:pPr lvl="1" eaLnBrk="1" hangingPunct="1">
              <a:lnSpc>
                <a:spcPct val="90000"/>
              </a:lnSpc>
            </a:pPr>
            <a:r>
              <a:rPr lang="en-US" altLang="it-IT"/>
              <a:t>used 64-bit data blocks with 128-bit key</a:t>
            </a:r>
          </a:p>
          <a:p>
            <a:pPr eaLnBrk="1" hangingPunct="1">
              <a:lnSpc>
                <a:spcPct val="90000"/>
              </a:lnSpc>
            </a:pPr>
            <a:r>
              <a:rPr lang="en-US" altLang="it-IT"/>
              <a:t>then redeveloped as a commercial cipher with input from NSA and others</a:t>
            </a:r>
            <a:endParaRPr lang="en-AU" altLang="it-IT"/>
          </a:p>
          <a:p>
            <a:pPr eaLnBrk="1" hangingPunct="1">
              <a:lnSpc>
                <a:spcPct val="90000"/>
              </a:lnSpc>
            </a:pPr>
            <a:r>
              <a:rPr lang="en-US" altLang="it-IT"/>
              <a:t>in 1973 NBS issued request for proposals for a national cipher standard</a:t>
            </a:r>
          </a:p>
          <a:p>
            <a:pPr eaLnBrk="1" hangingPunct="1">
              <a:lnSpc>
                <a:spcPct val="90000"/>
              </a:lnSpc>
            </a:pPr>
            <a:r>
              <a:rPr lang="en-US" altLang="it-IT"/>
              <a:t>IBM submitted their revised Lucifer which was eventually accepted as the DES</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E2DA5910-DD7C-43AE-9C77-C262D7D6C41F}"/>
              </a:ext>
            </a:extLst>
          </p:cNvPr>
          <p:cNvSpPr>
            <a:spLocks noGrp="1" noChangeArrowheads="1"/>
          </p:cNvSpPr>
          <p:nvPr>
            <p:ph type="title"/>
          </p:nvPr>
        </p:nvSpPr>
        <p:spPr>
          <a:xfrm>
            <a:off x="1981200" y="304801"/>
            <a:ext cx="8229600" cy="1139825"/>
          </a:xfrm>
        </p:spPr>
        <p:txBody>
          <a:bodyPr/>
          <a:lstStyle/>
          <a:p>
            <a:pPr eaLnBrk="1" fontAlgn="auto" hangingPunct="1">
              <a:spcAft>
                <a:spcPts val="0"/>
              </a:spcAft>
              <a:defRPr/>
            </a:pPr>
            <a:r>
              <a:rPr lang="en-AU">
                <a:ea typeface="ＭＳ Ｐゴシック" pitchFamily="-107" charset="-128"/>
              </a:rPr>
              <a:t>DES Design Controversy</a:t>
            </a:r>
          </a:p>
        </p:txBody>
      </p:sp>
      <p:sp>
        <p:nvSpPr>
          <p:cNvPr id="40963" name="Rectangle 3">
            <a:extLst>
              <a:ext uri="{FF2B5EF4-FFF2-40B4-BE49-F238E27FC236}">
                <a16:creationId xmlns:a16="http://schemas.microsoft.com/office/drawing/2014/main" id="{9C524E3D-DD54-4839-9DF3-3143D193B0ED}"/>
              </a:ext>
            </a:extLst>
          </p:cNvPr>
          <p:cNvSpPr>
            <a:spLocks noGrp="1"/>
          </p:cNvSpPr>
          <p:nvPr>
            <p:ph idx="1"/>
          </p:nvPr>
        </p:nvSpPr>
        <p:spPr>
          <a:xfrm>
            <a:off x="1905000" y="1600200"/>
            <a:ext cx="8229600" cy="5257800"/>
          </a:xfrm>
        </p:spPr>
        <p:txBody>
          <a:bodyPr/>
          <a:lstStyle/>
          <a:p>
            <a:pPr eaLnBrk="1" hangingPunct="1">
              <a:lnSpc>
                <a:spcPct val="90000"/>
              </a:lnSpc>
            </a:pPr>
            <a:r>
              <a:rPr lang="en-AU" altLang="it-IT"/>
              <a:t>although DES standard is public</a:t>
            </a:r>
          </a:p>
          <a:p>
            <a:pPr eaLnBrk="1" hangingPunct="1">
              <a:lnSpc>
                <a:spcPct val="90000"/>
              </a:lnSpc>
            </a:pPr>
            <a:r>
              <a:rPr lang="en-AU" altLang="it-IT"/>
              <a:t>was considerable controversy over design </a:t>
            </a:r>
          </a:p>
          <a:p>
            <a:pPr lvl="1" eaLnBrk="1" hangingPunct="1">
              <a:lnSpc>
                <a:spcPct val="90000"/>
              </a:lnSpc>
            </a:pPr>
            <a:r>
              <a:rPr lang="en-AU" altLang="it-IT"/>
              <a:t>in choice of 56-bit key (vs Lucifer 128-bit)</a:t>
            </a:r>
          </a:p>
          <a:p>
            <a:pPr lvl="1" eaLnBrk="1" hangingPunct="1">
              <a:lnSpc>
                <a:spcPct val="90000"/>
              </a:lnSpc>
            </a:pPr>
            <a:r>
              <a:rPr lang="en-AU" altLang="it-IT"/>
              <a:t>and because design criteria were classified </a:t>
            </a:r>
          </a:p>
          <a:p>
            <a:pPr eaLnBrk="1" hangingPunct="1">
              <a:lnSpc>
                <a:spcPct val="90000"/>
              </a:lnSpc>
            </a:pPr>
            <a:r>
              <a:rPr lang="en-US" altLang="it-IT"/>
              <a:t>subsequent events and public analysis show in fact design was appropriate</a:t>
            </a:r>
          </a:p>
          <a:p>
            <a:pPr eaLnBrk="1" hangingPunct="1">
              <a:lnSpc>
                <a:spcPct val="90000"/>
              </a:lnSpc>
            </a:pPr>
            <a:r>
              <a:rPr lang="en-US" altLang="it-IT"/>
              <a:t>use of DES has flourished</a:t>
            </a:r>
          </a:p>
          <a:p>
            <a:pPr lvl="1" eaLnBrk="1" hangingPunct="1">
              <a:lnSpc>
                <a:spcPct val="90000"/>
              </a:lnSpc>
            </a:pPr>
            <a:r>
              <a:rPr lang="en-US" altLang="it-IT"/>
              <a:t>especially in financial applications</a:t>
            </a:r>
          </a:p>
          <a:p>
            <a:pPr lvl="1" eaLnBrk="1" hangingPunct="1">
              <a:lnSpc>
                <a:spcPct val="90000"/>
              </a:lnSpc>
            </a:pPr>
            <a:r>
              <a:rPr lang="en-AU" altLang="it-IT"/>
              <a:t>still standardised for legacy application use</a:t>
            </a:r>
          </a:p>
          <a:p>
            <a:pPr eaLnBrk="1" hangingPunct="1">
              <a:lnSpc>
                <a:spcPct val="90000"/>
              </a:lnSpc>
            </a:pPr>
            <a:endParaRPr lang="en-AU" altLang="it-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84A2FF7-557B-4D8E-8A4E-99470E96A39D}"/>
              </a:ext>
            </a:extLst>
          </p:cNvPr>
          <p:cNvSpPr>
            <a:spLocks noGrp="1" noChangeArrowheads="1"/>
          </p:cNvSpPr>
          <p:nvPr>
            <p:ph type="title"/>
          </p:nvPr>
        </p:nvSpPr>
        <p:spPr>
          <a:xfrm>
            <a:off x="1981200" y="1"/>
            <a:ext cx="8229600" cy="1139825"/>
          </a:xfrm>
        </p:spPr>
        <p:txBody>
          <a:bodyPr/>
          <a:lstStyle/>
          <a:p>
            <a:pPr eaLnBrk="1" fontAlgn="auto" hangingPunct="1">
              <a:spcAft>
                <a:spcPts val="0"/>
              </a:spcAft>
              <a:defRPr/>
            </a:pPr>
            <a:r>
              <a:rPr lang="en-US"/>
              <a:t>DES Encryption Overview</a:t>
            </a:r>
            <a:endParaRPr lang="en-AU"/>
          </a:p>
        </p:txBody>
      </p:sp>
      <p:pic>
        <p:nvPicPr>
          <p:cNvPr id="43011" name="Picture 5">
            <a:extLst>
              <a:ext uri="{FF2B5EF4-FFF2-40B4-BE49-F238E27FC236}">
                <a16:creationId xmlns:a16="http://schemas.microsoft.com/office/drawing/2014/main" id="{4D2666AD-3F2B-41FD-ACF8-93FBF30E7A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050926"/>
            <a:ext cx="4832350" cy="58070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D53D951-9ED6-4FD6-91D3-567B046A3C08}"/>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Initial Permutation IP</a:t>
            </a:r>
          </a:p>
        </p:txBody>
      </p:sp>
      <p:sp>
        <p:nvSpPr>
          <p:cNvPr id="45059" name="Rectangle 3">
            <a:extLst>
              <a:ext uri="{FF2B5EF4-FFF2-40B4-BE49-F238E27FC236}">
                <a16:creationId xmlns:a16="http://schemas.microsoft.com/office/drawing/2014/main" id="{69418693-16BA-4D71-8014-67C4E7E2E0DC}"/>
              </a:ext>
            </a:extLst>
          </p:cNvPr>
          <p:cNvSpPr>
            <a:spLocks noGrp="1"/>
          </p:cNvSpPr>
          <p:nvPr>
            <p:ph idx="1"/>
          </p:nvPr>
        </p:nvSpPr>
        <p:spPr>
          <a:xfrm>
            <a:off x="1981200" y="1676401"/>
            <a:ext cx="8458200" cy="4454525"/>
          </a:xfrm>
        </p:spPr>
        <p:txBody>
          <a:bodyPr/>
          <a:lstStyle/>
          <a:p>
            <a:pPr eaLnBrk="1" hangingPunct="1">
              <a:buFont typeface="Wingdings" panose="05000000000000000000" pitchFamily="2" charset="2"/>
              <a:buChar char="Ø"/>
            </a:pPr>
            <a:r>
              <a:rPr lang="en-AU" altLang="it-IT">
                <a:ea typeface="MS PGothic" panose="020B0600070205080204" pitchFamily="34" charset="-128"/>
              </a:rPr>
              <a:t>first step of the data computation </a:t>
            </a:r>
          </a:p>
          <a:p>
            <a:pPr eaLnBrk="1" hangingPunct="1">
              <a:buFont typeface="Wingdings" panose="05000000000000000000" pitchFamily="2" charset="2"/>
              <a:buChar char="Ø"/>
            </a:pPr>
            <a:r>
              <a:rPr lang="en-AU" altLang="it-IT">
                <a:ea typeface="MS PGothic" panose="020B0600070205080204" pitchFamily="34" charset="-128"/>
              </a:rPr>
              <a:t>IP reorders the input data bits </a:t>
            </a:r>
          </a:p>
          <a:p>
            <a:pPr eaLnBrk="1" hangingPunct="1">
              <a:buFont typeface="Wingdings" panose="05000000000000000000" pitchFamily="2" charset="2"/>
              <a:buChar char="Ø"/>
            </a:pPr>
            <a:r>
              <a:rPr lang="en-AU" altLang="it-IT">
                <a:ea typeface="MS PGothic" panose="020B0600070205080204" pitchFamily="34" charset="-128"/>
              </a:rPr>
              <a:t>even bits to LH half, odd bits to RH half </a:t>
            </a:r>
          </a:p>
          <a:p>
            <a:pPr eaLnBrk="1" hangingPunct="1">
              <a:buFont typeface="Wingdings" panose="05000000000000000000" pitchFamily="2" charset="2"/>
              <a:buChar char="Ø"/>
            </a:pPr>
            <a:r>
              <a:rPr lang="en-AU" altLang="it-IT">
                <a:ea typeface="MS PGothic" panose="020B0600070205080204" pitchFamily="34" charset="-128"/>
              </a:rPr>
              <a:t>quite regular in structure (easy in h/w)</a:t>
            </a:r>
          </a:p>
          <a:p>
            <a:pPr eaLnBrk="1" hangingPunct="1">
              <a:buFont typeface="Wingdings" panose="05000000000000000000" pitchFamily="2" charset="2"/>
              <a:buChar char="Ø"/>
            </a:pPr>
            <a:r>
              <a:rPr lang="en-AU" altLang="it-IT">
                <a:ea typeface="MS PGothic" panose="020B0600070205080204" pitchFamily="34" charset="-128"/>
              </a:rPr>
              <a:t>example:</a:t>
            </a:r>
          </a:p>
          <a:p>
            <a:pPr eaLnBrk="1" hangingPunct="1">
              <a:buFont typeface="Wingdings" panose="05000000000000000000" pitchFamily="2" charset="2"/>
              <a:buNone/>
            </a:pPr>
            <a:r>
              <a:rPr lang="en-AU" altLang="it-IT" sz="2000">
                <a:latin typeface="Courier New" panose="02070309020205020404" pitchFamily="49" charset="0"/>
                <a:ea typeface="MS PGothic" panose="020B0600070205080204" pitchFamily="34" charset="-128"/>
              </a:rPr>
              <a:t>	</a:t>
            </a:r>
          </a:p>
          <a:p>
            <a:pPr eaLnBrk="1" hangingPunct="1">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	IP(675a6967 5e5a6b5a) = (ffb2194d 004df6fb)</a:t>
            </a:r>
            <a:r>
              <a:rPr lang="en-AU" altLang="it-IT" sz="2400">
                <a:ea typeface="MS PGothic" panose="020B0600070205080204" pitchFamily="34" charset="-128"/>
              </a:rPr>
              <a:t> </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D86F5D95-ED3F-4839-ADB3-58DD471CEA69}"/>
              </a:ext>
            </a:extLst>
          </p:cNvPr>
          <p:cNvSpPr>
            <a:spLocks noGrp="1" noChangeArrowheads="1"/>
          </p:cNvSpPr>
          <p:nvPr>
            <p:ph type="title"/>
          </p:nvPr>
        </p:nvSpPr>
        <p:spPr/>
        <p:txBody>
          <a:bodyPr/>
          <a:lstStyle/>
          <a:p>
            <a:pPr eaLnBrk="1" fontAlgn="auto" hangingPunct="1">
              <a:spcAft>
                <a:spcPts val="0"/>
              </a:spcAft>
              <a:defRPr/>
            </a:pPr>
            <a:r>
              <a:rPr lang="en-US"/>
              <a:t>DES Round Structure</a:t>
            </a:r>
            <a:endParaRPr lang="en-AU"/>
          </a:p>
        </p:txBody>
      </p:sp>
      <p:sp>
        <p:nvSpPr>
          <p:cNvPr id="47107" name="Rectangle 3">
            <a:extLst>
              <a:ext uri="{FF2B5EF4-FFF2-40B4-BE49-F238E27FC236}">
                <a16:creationId xmlns:a16="http://schemas.microsoft.com/office/drawing/2014/main" id="{1B0DCD92-664D-4194-A07A-F61F6FE86B85}"/>
              </a:ext>
            </a:extLst>
          </p:cNvPr>
          <p:cNvSpPr>
            <a:spLocks noGrp="1"/>
          </p:cNvSpPr>
          <p:nvPr>
            <p:ph idx="1"/>
          </p:nvPr>
        </p:nvSpPr>
        <p:spPr/>
        <p:txBody>
          <a:bodyPr/>
          <a:lstStyle/>
          <a:p>
            <a:pPr eaLnBrk="1" hangingPunct="1">
              <a:lnSpc>
                <a:spcPct val="90000"/>
              </a:lnSpc>
            </a:pPr>
            <a:r>
              <a:rPr lang="en-US" altLang="it-IT"/>
              <a:t>uses two 32-bit L &amp; R halves</a:t>
            </a:r>
          </a:p>
          <a:p>
            <a:pPr eaLnBrk="1" hangingPunct="1">
              <a:lnSpc>
                <a:spcPct val="90000"/>
              </a:lnSpc>
            </a:pPr>
            <a:r>
              <a:rPr lang="en-AU" altLang="it-IT"/>
              <a:t>as for any Feistel cipher can describe as:</a:t>
            </a:r>
          </a:p>
          <a:p>
            <a:pPr lvl="1" eaLnBrk="1" hangingPunct="1">
              <a:lnSpc>
                <a:spcPct val="90000"/>
              </a:lnSpc>
              <a:buFont typeface="Wingdings" panose="05000000000000000000" pitchFamily="2" charset="2"/>
              <a:buNone/>
            </a:pPr>
            <a:r>
              <a:rPr lang="en-AU" altLang="it-IT" i="1"/>
              <a:t>L</a:t>
            </a:r>
            <a:r>
              <a:rPr lang="en-AU" altLang="it-IT" i="1" baseline="-25000"/>
              <a:t>i</a:t>
            </a:r>
            <a:r>
              <a:rPr lang="en-AU" altLang="it-IT" i="1"/>
              <a:t> </a:t>
            </a:r>
            <a:r>
              <a:rPr lang="en-AU" altLang="it-IT"/>
              <a:t>= </a:t>
            </a:r>
            <a:r>
              <a:rPr lang="en-AU" altLang="it-IT" i="1"/>
              <a:t>R</a:t>
            </a:r>
            <a:r>
              <a:rPr lang="en-AU" altLang="it-IT" i="1" baseline="-25000"/>
              <a:t>i</a:t>
            </a:r>
            <a:r>
              <a:rPr lang="en-AU" altLang="it-IT" baseline="-25000"/>
              <a:t>–1</a:t>
            </a:r>
          </a:p>
          <a:p>
            <a:pPr lvl="1" eaLnBrk="1" hangingPunct="1">
              <a:lnSpc>
                <a:spcPct val="90000"/>
              </a:lnSpc>
              <a:buFont typeface="Wingdings" panose="05000000000000000000" pitchFamily="2" charset="2"/>
              <a:buNone/>
            </a:pPr>
            <a:r>
              <a:rPr lang="en-AU" altLang="it-IT" i="1"/>
              <a:t>R</a:t>
            </a:r>
            <a:r>
              <a:rPr lang="en-AU" altLang="it-IT" i="1" baseline="-25000"/>
              <a:t>i</a:t>
            </a:r>
            <a:r>
              <a:rPr lang="en-AU" altLang="it-IT" i="1"/>
              <a:t> </a:t>
            </a:r>
            <a:r>
              <a:rPr lang="en-AU" altLang="it-IT"/>
              <a:t>= </a:t>
            </a:r>
            <a:r>
              <a:rPr lang="en-AU" altLang="it-IT" i="1"/>
              <a:t>L</a:t>
            </a:r>
            <a:r>
              <a:rPr lang="en-AU" altLang="it-IT" i="1" baseline="-25000"/>
              <a:t>i</a:t>
            </a:r>
            <a:r>
              <a:rPr lang="en-AU" altLang="it-IT" baseline="-25000"/>
              <a:t>–1</a:t>
            </a:r>
            <a:r>
              <a:rPr lang="en-AU" altLang="it-IT"/>
              <a:t> </a:t>
            </a:r>
            <a:r>
              <a:rPr lang="en-AU" altLang="it-IT">
                <a:sym typeface="Symbol" panose="05050102010706020507" pitchFamily="18" charset="2"/>
              </a:rPr>
              <a:t></a:t>
            </a:r>
            <a:r>
              <a:rPr lang="en-AU" altLang="it-IT"/>
              <a:t> F(</a:t>
            </a:r>
            <a:r>
              <a:rPr lang="en-AU" altLang="it-IT" i="1"/>
              <a:t>R</a:t>
            </a:r>
            <a:r>
              <a:rPr lang="en-AU" altLang="it-IT" i="1" baseline="-25000"/>
              <a:t>i</a:t>
            </a:r>
            <a:r>
              <a:rPr lang="en-AU" altLang="it-IT" baseline="-25000"/>
              <a:t>–1</a:t>
            </a:r>
            <a:r>
              <a:rPr lang="en-AU" altLang="it-IT"/>
              <a:t>, </a:t>
            </a:r>
            <a:r>
              <a:rPr lang="en-AU" altLang="it-IT" i="1"/>
              <a:t>K</a:t>
            </a:r>
            <a:r>
              <a:rPr lang="en-AU" altLang="it-IT" i="1" baseline="-25000"/>
              <a:t>i</a:t>
            </a:r>
            <a:r>
              <a:rPr lang="en-AU" altLang="it-IT"/>
              <a:t>)</a:t>
            </a:r>
          </a:p>
          <a:p>
            <a:pPr eaLnBrk="1" hangingPunct="1">
              <a:lnSpc>
                <a:spcPct val="90000"/>
              </a:lnSpc>
            </a:pPr>
            <a:r>
              <a:rPr lang="en-US" altLang="it-IT"/>
              <a:t>F takes 32-bit R half and 48-bit subkey:</a:t>
            </a:r>
          </a:p>
          <a:p>
            <a:pPr lvl="1" eaLnBrk="1" hangingPunct="1">
              <a:lnSpc>
                <a:spcPct val="90000"/>
              </a:lnSpc>
            </a:pPr>
            <a:r>
              <a:rPr lang="en-US" altLang="it-IT"/>
              <a:t>expands R to 48-bits using perm E</a:t>
            </a:r>
          </a:p>
          <a:p>
            <a:pPr lvl="1" eaLnBrk="1" hangingPunct="1">
              <a:lnSpc>
                <a:spcPct val="90000"/>
              </a:lnSpc>
            </a:pPr>
            <a:r>
              <a:rPr lang="en-US" altLang="it-IT"/>
              <a:t>adds to subkey using XOR</a:t>
            </a:r>
          </a:p>
          <a:p>
            <a:pPr lvl="1" eaLnBrk="1" hangingPunct="1">
              <a:lnSpc>
                <a:spcPct val="90000"/>
              </a:lnSpc>
            </a:pPr>
            <a:r>
              <a:rPr lang="en-US" altLang="it-IT"/>
              <a:t>passes through 8 S-boxes to get 32-bit result</a:t>
            </a:r>
          </a:p>
          <a:p>
            <a:pPr lvl="1" eaLnBrk="1" hangingPunct="1">
              <a:lnSpc>
                <a:spcPct val="90000"/>
              </a:lnSpc>
            </a:pPr>
            <a:r>
              <a:rPr lang="en-US" altLang="it-IT"/>
              <a:t>finally permutes using 32-bit perm P</a:t>
            </a:r>
            <a:endParaRPr lang="en-AU" altLang="it-IT"/>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C2C62AD-4693-4BAF-8886-3F56FD914FAC}"/>
              </a:ext>
            </a:extLst>
          </p:cNvPr>
          <p:cNvSpPr>
            <a:spLocks noGrp="1" noChangeArrowheads="1"/>
          </p:cNvSpPr>
          <p:nvPr>
            <p:ph type="title"/>
          </p:nvPr>
        </p:nvSpPr>
        <p:spPr/>
        <p:txBody>
          <a:bodyPr/>
          <a:lstStyle/>
          <a:p>
            <a:pPr eaLnBrk="1" fontAlgn="auto" hangingPunct="1">
              <a:spcAft>
                <a:spcPts val="0"/>
              </a:spcAft>
              <a:defRPr/>
            </a:pPr>
            <a:r>
              <a:rPr lang="en-US"/>
              <a:t>DES Round Structure</a:t>
            </a:r>
            <a:endParaRPr lang="en-AU"/>
          </a:p>
        </p:txBody>
      </p:sp>
      <p:pic>
        <p:nvPicPr>
          <p:cNvPr id="49155" name="Picture 5">
            <a:extLst>
              <a:ext uri="{FF2B5EF4-FFF2-40B4-BE49-F238E27FC236}">
                <a16:creationId xmlns:a16="http://schemas.microsoft.com/office/drawing/2014/main" id="{45DE9954-DD70-402E-AADA-DDBAC438C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76400"/>
            <a:ext cx="6592888" cy="4713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DC63D61-3A4D-4DE3-A5D5-0A3F485B54F8}"/>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sz="4000"/>
              <a:t>Chapter 3 – Block Ciphers and the Data Encryption Standard</a:t>
            </a:r>
            <a:endParaRPr lang="en-AU" sz="4000"/>
          </a:p>
        </p:txBody>
      </p:sp>
      <p:sp>
        <p:nvSpPr>
          <p:cNvPr id="14339" name="Rectangle 3">
            <a:extLst>
              <a:ext uri="{FF2B5EF4-FFF2-40B4-BE49-F238E27FC236}">
                <a16:creationId xmlns:a16="http://schemas.microsoft.com/office/drawing/2014/main" id="{45033CF0-F774-41E6-B4BB-9A0506C4E043}"/>
              </a:ext>
            </a:extLst>
          </p:cNvPr>
          <p:cNvSpPr>
            <a:spLocks noGrp="1"/>
          </p:cNvSpPr>
          <p:nvPr>
            <p:ph idx="1"/>
          </p:nvPr>
        </p:nvSpPr>
        <p:spPr>
          <a:xfrm>
            <a:off x="2063750" y="2133600"/>
            <a:ext cx="8229600" cy="3989388"/>
          </a:xfrm>
        </p:spPr>
        <p:txBody>
          <a:bodyPr/>
          <a:lstStyle/>
          <a:p>
            <a:pPr eaLnBrk="1" hangingPunct="1">
              <a:lnSpc>
                <a:spcPct val="80000"/>
              </a:lnSpc>
              <a:buFont typeface="Wingdings" panose="05000000000000000000" pitchFamily="2" charset="2"/>
              <a:buNone/>
            </a:pPr>
            <a:r>
              <a:rPr lang="en-AU" altLang="it-IT" sz="2800" i="1"/>
              <a:t>All the afternoon Mungo had been working on Stern's code, principally with the aid of the latest messages which he had copied down at the Nevin Square drop. Stern was very confident. He must be well aware London Central knew about that drop. It was obvious that they didn't care how often Mungo read their messages, so confident were they in the impenetrability of the code.</a:t>
            </a:r>
          </a:p>
          <a:p>
            <a:pPr eaLnBrk="1" hangingPunct="1">
              <a:lnSpc>
                <a:spcPct val="80000"/>
              </a:lnSpc>
              <a:buFont typeface="Wingdings" panose="05000000000000000000" pitchFamily="2" charset="2"/>
              <a:buNone/>
            </a:pPr>
            <a:r>
              <a:rPr lang="en-AU" altLang="it-IT" sz="2800" b="1"/>
              <a:t>	—</a:t>
            </a:r>
            <a:r>
              <a:rPr lang="en-AU" altLang="it-IT" sz="2800" b="1" i="1"/>
              <a:t>Talking to Strange Men, </a:t>
            </a:r>
            <a:r>
              <a:rPr lang="en-AU" altLang="it-IT" sz="2800" b="1"/>
              <a:t>Ruth Rendell</a:t>
            </a:r>
            <a:endParaRPr lang="en-AU" altLang="it-IT" sz="2800"/>
          </a:p>
          <a:p>
            <a:pPr eaLnBrk="1" hangingPunct="1">
              <a:lnSpc>
                <a:spcPct val="80000"/>
              </a:lnSpc>
              <a:buFont typeface="Wingdings" panose="05000000000000000000" pitchFamily="2" charset="2"/>
              <a:buNone/>
            </a:pPr>
            <a:endParaRPr lang="en-AU" altLang="it-IT" sz="2800"/>
          </a:p>
          <a:p>
            <a:pPr eaLnBrk="1" hangingPunct="1">
              <a:lnSpc>
                <a:spcPct val="80000"/>
              </a:lnSpc>
            </a:pPr>
            <a:endParaRPr lang="en-AU" altLang="it-IT" sz="28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0356A52-2F0A-470F-8695-F23EE8B93E22}"/>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Substitution Boxes S</a:t>
            </a:r>
          </a:p>
        </p:txBody>
      </p:sp>
      <p:sp>
        <p:nvSpPr>
          <p:cNvPr id="51203" name="Rectangle 3">
            <a:extLst>
              <a:ext uri="{FF2B5EF4-FFF2-40B4-BE49-F238E27FC236}">
                <a16:creationId xmlns:a16="http://schemas.microsoft.com/office/drawing/2014/main" id="{A81B5337-1C52-4F6B-A4F8-ABDABFA1C319}"/>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AU" altLang="it-IT">
                <a:ea typeface="MS PGothic" panose="020B0600070205080204" pitchFamily="34" charset="-128"/>
              </a:rPr>
              <a:t>have eight S-boxes which map 6 to 4 bits </a:t>
            </a:r>
          </a:p>
          <a:p>
            <a:pPr eaLnBrk="1" hangingPunct="1">
              <a:lnSpc>
                <a:spcPct val="90000"/>
              </a:lnSpc>
              <a:buFont typeface="Wingdings" panose="05000000000000000000" pitchFamily="2" charset="2"/>
              <a:buChar char="Ø"/>
            </a:pPr>
            <a:r>
              <a:rPr lang="en-AU" altLang="it-IT">
                <a:ea typeface="MS PGothic" panose="020B0600070205080204" pitchFamily="34" charset="-128"/>
              </a:rPr>
              <a:t>each S-box is actually 4 little 4 bit boxes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outer bits 1 &amp; 6 (</a:t>
            </a:r>
            <a:r>
              <a:rPr lang="en-AU" altLang="it-IT" b="1">
                <a:ea typeface="MS PGothic" panose="020B0600070205080204" pitchFamily="34" charset="-128"/>
              </a:rPr>
              <a:t>row</a:t>
            </a:r>
            <a:r>
              <a:rPr lang="en-AU" altLang="it-IT">
                <a:ea typeface="MS PGothic" panose="020B0600070205080204" pitchFamily="34" charset="-128"/>
              </a:rPr>
              <a:t> bits) select one row of 4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inner bits 2-5 (</a:t>
            </a:r>
            <a:r>
              <a:rPr lang="en-AU" altLang="it-IT" b="1">
                <a:ea typeface="MS PGothic" panose="020B0600070205080204" pitchFamily="34" charset="-128"/>
              </a:rPr>
              <a:t>col</a:t>
            </a:r>
            <a:r>
              <a:rPr lang="en-AU" altLang="it-IT">
                <a:ea typeface="MS PGothic" panose="020B0600070205080204" pitchFamily="34" charset="-128"/>
              </a:rPr>
              <a:t> bits) are substituted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result is 8 lots of 4 bits, or 32 bits</a:t>
            </a:r>
          </a:p>
          <a:p>
            <a:pPr eaLnBrk="1" hangingPunct="1">
              <a:lnSpc>
                <a:spcPct val="90000"/>
              </a:lnSpc>
              <a:buFont typeface="Wingdings" panose="05000000000000000000" pitchFamily="2" charset="2"/>
              <a:buChar char="Ø"/>
            </a:pPr>
            <a:r>
              <a:rPr lang="en-US" altLang="it-IT">
                <a:ea typeface="MS PGothic" panose="020B0600070205080204" pitchFamily="34" charset="-128"/>
              </a:rPr>
              <a:t>row selection depends on both data &amp; key</a:t>
            </a:r>
          </a:p>
          <a:p>
            <a:pPr lvl="1" eaLnBrk="1" hangingPunct="1">
              <a:lnSpc>
                <a:spcPct val="90000"/>
              </a:lnSpc>
              <a:buFont typeface="Wingdings" panose="05000000000000000000" pitchFamily="2" charset="2"/>
              <a:buChar char="l"/>
            </a:pPr>
            <a:r>
              <a:rPr lang="en-US" altLang="it-IT">
                <a:ea typeface="MS PGothic" panose="020B0600070205080204" pitchFamily="34" charset="-128"/>
              </a:rPr>
              <a:t>feature known as autoclaving (autokeying)</a:t>
            </a:r>
            <a:endParaRPr lang="en-AU" altLang="it-IT">
              <a:ea typeface="MS PGothic" panose="020B0600070205080204" pitchFamily="34" charset="-128"/>
            </a:endParaRPr>
          </a:p>
          <a:p>
            <a:pPr eaLnBrk="1" hangingPunct="1">
              <a:lnSpc>
                <a:spcPct val="90000"/>
              </a:lnSpc>
              <a:buFont typeface="Wingdings" panose="05000000000000000000" pitchFamily="2" charset="2"/>
              <a:buChar char="Ø"/>
            </a:pPr>
            <a:r>
              <a:rPr lang="en-AU" altLang="it-IT">
                <a:ea typeface="MS PGothic" panose="020B0600070205080204" pitchFamily="34" charset="-128"/>
              </a:rPr>
              <a:t>example:</a:t>
            </a:r>
          </a:p>
          <a:p>
            <a:pPr lvl="1" eaLnBrk="1" hangingPunct="1">
              <a:lnSpc>
                <a:spcPct val="90000"/>
              </a:lnSpc>
              <a:buFont typeface="Wingdings" panose="05000000000000000000" pitchFamily="2" charset="2"/>
              <a:buChar char="l"/>
            </a:pPr>
            <a:r>
              <a:rPr lang="en-AU" altLang="it-IT" sz="2400">
                <a:latin typeface="Courier New" panose="02070309020205020404" pitchFamily="49" charset="0"/>
                <a:ea typeface="MS PGothic" panose="020B0600070205080204" pitchFamily="34" charset="-128"/>
              </a:rPr>
              <a:t>S(18 09 12 3d 11 17 38 39) = 5fd25e03</a:t>
            </a:r>
            <a:r>
              <a:rPr lang="en-AU" altLang="it-IT" sz="2400">
                <a:ea typeface="MS PGothic" panose="020B0600070205080204" pitchFamily="34" charset="-128"/>
              </a:rPr>
              <a:t>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EB53DCC-2814-4E4E-A8D1-E558DCBDBAB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DES Key Schedule</a:t>
            </a:r>
          </a:p>
        </p:txBody>
      </p:sp>
      <p:sp>
        <p:nvSpPr>
          <p:cNvPr id="53251" name="Rectangle 3">
            <a:extLst>
              <a:ext uri="{FF2B5EF4-FFF2-40B4-BE49-F238E27FC236}">
                <a16:creationId xmlns:a16="http://schemas.microsoft.com/office/drawing/2014/main" id="{A1949B58-2474-4CE8-BEDE-1AE293162FBF}"/>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forms subkeys used in each round</a:t>
            </a:r>
          </a:p>
          <a:p>
            <a:pPr lvl="1" eaLnBrk="1" hangingPunct="1">
              <a:buFont typeface="Wingdings" panose="05000000000000000000" pitchFamily="2" charset="2"/>
              <a:buChar char="l"/>
            </a:pPr>
            <a:r>
              <a:rPr lang="en-AU" altLang="it-IT">
                <a:ea typeface="MS PGothic" panose="020B0600070205080204" pitchFamily="34" charset="-128"/>
              </a:rPr>
              <a:t>initial permutation of the key (PC1) which selects 56-bits in two 28-bit halves </a:t>
            </a:r>
          </a:p>
          <a:p>
            <a:pPr lvl="1" eaLnBrk="1" hangingPunct="1">
              <a:buFont typeface="Wingdings" panose="05000000000000000000" pitchFamily="2" charset="2"/>
              <a:buChar char="l"/>
            </a:pPr>
            <a:r>
              <a:rPr lang="en-AU" altLang="it-IT">
                <a:ea typeface="MS PGothic" panose="020B0600070205080204" pitchFamily="34" charset="-128"/>
              </a:rPr>
              <a:t>16 stages consisting of: </a:t>
            </a:r>
          </a:p>
          <a:p>
            <a:pPr lvl="2" eaLnBrk="1" hangingPunct="1"/>
            <a:r>
              <a:rPr lang="en-AU" altLang="it-IT">
                <a:ea typeface="MS PGothic" panose="020B0600070205080204" pitchFamily="34" charset="-128"/>
              </a:rPr>
              <a:t>rotating </a:t>
            </a:r>
            <a:r>
              <a:rPr lang="en-AU" altLang="it-IT" b="1">
                <a:ea typeface="MS PGothic" panose="020B0600070205080204" pitchFamily="34" charset="-128"/>
              </a:rPr>
              <a:t>each half</a:t>
            </a:r>
            <a:r>
              <a:rPr lang="en-AU" altLang="it-IT">
                <a:ea typeface="MS PGothic" panose="020B0600070205080204" pitchFamily="34" charset="-128"/>
              </a:rPr>
              <a:t> separately either 1 or 2 places depending on the </a:t>
            </a:r>
            <a:r>
              <a:rPr lang="en-AU" altLang="it-IT" b="1">
                <a:ea typeface="MS PGothic" panose="020B0600070205080204" pitchFamily="34" charset="-128"/>
              </a:rPr>
              <a:t>key rotation schedule</a:t>
            </a:r>
            <a:r>
              <a:rPr lang="en-AU" altLang="it-IT">
                <a:ea typeface="MS PGothic" panose="020B0600070205080204" pitchFamily="34" charset="-128"/>
              </a:rPr>
              <a:t> K</a:t>
            </a:r>
          </a:p>
          <a:p>
            <a:pPr lvl="2" eaLnBrk="1" hangingPunct="1"/>
            <a:r>
              <a:rPr lang="en-AU" altLang="it-IT">
                <a:ea typeface="MS PGothic" panose="020B0600070205080204" pitchFamily="34" charset="-128"/>
              </a:rPr>
              <a:t>selecting 24-bits from each half &amp; permuting them by PC2 for use in round function F </a:t>
            </a:r>
          </a:p>
          <a:p>
            <a:pPr eaLnBrk="1" hangingPunct="1">
              <a:buFont typeface="Wingdings" panose="05000000000000000000" pitchFamily="2" charset="2"/>
              <a:buChar char="Ø"/>
            </a:pPr>
            <a:r>
              <a:rPr lang="en-AU" altLang="it-IT">
                <a:ea typeface="MS PGothic" panose="020B0600070205080204" pitchFamily="34" charset="-128"/>
              </a:rPr>
              <a:t>note practical use issues in h/w vs s/w</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FEADB24-9949-4284-A215-2B949D0FD349}"/>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DES Decryption</a:t>
            </a:r>
          </a:p>
        </p:txBody>
      </p:sp>
      <p:sp>
        <p:nvSpPr>
          <p:cNvPr id="55299" name="Rectangle 3">
            <a:extLst>
              <a:ext uri="{FF2B5EF4-FFF2-40B4-BE49-F238E27FC236}">
                <a16:creationId xmlns:a16="http://schemas.microsoft.com/office/drawing/2014/main" id="{E9CBD529-09E7-4FDA-A40E-9BBBE3994F92}"/>
              </a:ext>
            </a:extLst>
          </p:cNvPr>
          <p:cNvSpPr>
            <a:spLocks noGrp="1"/>
          </p:cNvSpPr>
          <p:nvPr>
            <p:ph idx="1"/>
          </p:nvPr>
        </p:nvSpPr>
        <p:spPr/>
        <p:txBody>
          <a:bodyPr/>
          <a:lstStyle/>
          <a:p>
            <a:pPr eaLnBrk="1" hangingPunct="1"/>
            <a:r>
              <a:rPr lang="en-AU" altLang="it-IT" sz="2800"/>
              <a:t>decrypt must unwind steps of data computation </a:t>
            </a:r>
          </a:p>
          <a:p>
            <a:pPr eaLnBrk="1" hangingPunct="1"/>
            <a:r>
              <a:rPr lang="en-AU" altLang="it-IT" sz="2800"/>
              <a:t>with Feistel design, do encryption steps again  using subkeys in reverse order (SK16 … SK1)</a:t>
            </a:r>
          </a:p>
          <a:p>
            <a:pPr lvl="1" eaLnBrk="1" hangingPunct="1"/>
            <a:r>
              <a:rPr lang="en-AU" altLang="it-IT" sz="2400"/>
              <a:t>IP undoes final FP step of encryption </a:t>
            </a:r>
          </a:p>
          <a:p>
            <a:pPr lvl="1" eaLnBrk="1" hangingPunct="1"/>
            <a:r>
              <a:rPr lang="en-AU" altLang="it-IT" sz="2400"/>
              <a:t>1st round with SK16 undoes 16th encrypt round</a:t>
            </a:r>
          </a:p>
          <a:p>
            <a:pPr lvl="1" eaLnBrk="1" hangingPunct="1"/>
            <a:r>
              <a:rPr lang="en-US" altLang="it-IT" sz="2400"/>
              <a:t>….</a:t>
            </a:r>
            <a:endParaRPr lang="en-AU" altLang="it-IT" sz="2400"/>
          </a:p>
          <a:p>
            <a:pPr lvl="1" eaLnBrk="1" hangingPunct="1"/>
            <a:r>
              <a:rPr lang="en-AU" altLang="it-IT" sz="2400"/>
              <a:t>16th round with SK1 undoes 1st encrypt round </a:t>
            </a:r>
          </a:p>
          <a:p>
            <a:pPr lvl="1" eaLnBrk="1" hangingPunct="1"/>
            <a:r>
              <a:rPr lang="en-AU" altLang="it-IT" sz="2400"/>
              <a:t>then final FP undoes initial encryption IP </a:t>
            </a:r>
          </a:p>
          <a:p>
            <a:pPr lvl="1" eaLnBrk="1" hangingPunct="1"/>
            <a:r>
              <a:rPr lang="en-AU" altLang="it-IT" sz="2400"/>
              <a:t>thus recovering original data value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6992-137A-4846-AFF5-B25CF0BB1F77}"/>
              </a:ext>
            </a:extLst>
          </p:cNvPr>
          <p:cNvSpPr>
            <a:spLocks noGrp="1"/>
          </p:cNvSpPr>
          <p:nvPr>
            <p:ph type="title"/>
          </p:nvPr>
        </p:nvSpPr>
        <p:spPr/>
        <p:txBody>
          <a:bodyPr/>
          <a:lstStyle/>
          <a:p>
            <a:pPr eaLnBrk="1" fontAlgn="auto" hangingPunct="1">
              <a:spcAft>
                <a:spcPts val="0"/>
              </a:spcAft>
              <a:defRPr/>
            </a:pPr>
            <a:r>
              <a:rPr lang="en-AU"/>
              <a:t>DES Example</a:t>
            </a:r>
            <a:endParaRPr lang="en-US"/>
          </a:p>
        </p:txBody>
      </p:sp>
      <p:pic>
        <p:nvPicPr>
          <p:cNvPr id="57347" name="Picture 3">
            <a:extLst>
              <a:ext uri="{FF2B5EF4-FFF2-40B4-BE49-F238E27FC236}">
                <a16:creationId xmlns:a16="http://schemas.microsoft.com/office/drawing/2014/main" id="{CA1C239E-935B-4DE1-9A34-FA5C21A510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524000"/>
            <a:ext cx="5422900" cy="5080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B9CA1-44FC-4B81-B8DE-AA928482FEAB}"/>
              </a:ext>
            </a:extLst>
          </p:cNvPr>
          <p:cNvSpPr>
            <a:spLocks noGrp="1"/>
          </p:cNvSpPr>
          <p:nvPr>
            <p:ph type="title"/>
          </p:nvPr>
        </p:nvSpPr>
        <p:spPr/>
        <p:txBody>
          <a:bodyPr/>
          <a:lstStyle/>
          <a:p>
            <a:pPr eaLnBrk="1" fontAlgn="auto" hangingPunct="1">
              <a:spcAft>
                <a:spcPts val="0"/>
              </a:spcAft>
              <a:defRPr/>
            </a:pPr>
            <a:r>
              <a:rPr lang="en-US">
                <a:ea typeface="ＭＳ Ｐゴシック" pitchFamily="-107" charset="-128"/>
              </a:rPr>
              <a:t>Avalanche in DES</a:t>
            </a:r>
          </a:p>
        </p:txBody>
      </p:sp>
      <p:pic>
        <p:nvPicPr>
          <p:cNvPr id="59395" name="Picture 3">
            <a:extLst>
              <a:ext uri="{FF2B5EF4-FFF2-40B4-BE49-F238E27FC236}">
                <a16:creationId xmlns:a16="http://schemas.microsoft.com/office/drawing/2014/main" id="{44516020-0528-4755-8B64-D4B36A6EE7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524000"/>
            <a:ext cx="5562600" cy="47117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4137CD0-B6B8-4C70-9A3B-B31519ECFF56}"/>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Avalanche Effect </a:t>
            </a:r>
          </a:p>
        </p:txBody>
      </p:sp>
      <p:sp>
        <p:nvSpPr>
          <p:cNvPr id="61443" name="Rectangle 3">
            <a:extLst>
              <a:ext uri="{FF2B5EF4-FFF2-40B4-BE49-F238E27FC236}">
                <a16:creationId xmlns:a16="http://schemas.microsoft.com/office/drawing/2014/main" id="{3E6D3D87-54C7-4EA8-9A4F-C4345F0A97FE}"/>
              </a:ext>
            </a:extLst>
          </p:cNvPr>
          <p:cNvSpPr>
            <a:spLocks noGrp="1"/>
          </p:cNvSpPr>
          <p:nvPr>
            <p:ph idx="1"/>
          </p:nvPr>
        </p:nvSpPr>
        <p:spPr/>
        <p:txBody>
          <a:bodyPr/>
          <a:lstStyle/>
          <a:p>
            <a:pPr eaLnBrk="1" hangingPunct="1"/>
            <a:r>
              <a:rPr lang="en-US" altLang="it-IT"/>
              <a:t>key desirable property of encryption alg</a:t>
            </a:r>
          </a:p>
          <a:p>
            <a:pPr eaLnBrk="1" hangingPunct="1"/>
            <a:r>
              <a:rPr lang="en-AU" altLang="it-IT"/>
              <a:t>where a change of </a:t>
            </a:r>
            <a:r>
              <a:rPr lang="en-AU" altLang="it-IT" b="1"/>
              <a:t>one </a:t>
            </a:r>
            <a:r>
              <a:rPr lang="en-AU" altLang="it-IT"/>
              <a:t>input or key bit results in changing approx </a:t>
            </a:r>
            <a:r>
              <a:rPr lang="en-AU" altLang="it-IT" b="1"/>
              <a:t>half</a:t>
            </a:r>
            <a:r>
              <a:rPr lang="en-AU" altLang="it-IT"/>
              <a:t> output bits</a:t>
            </a:r>
          </a:p>
          <a:p>
            <a:pPr eaLnBrk="1" hangingPunct="1"/>
            <a:r>
              <a:rPr lang="en-US" altLang="it-IT"/>
              <a:t>making attempts to “home-in” by guessing keys impossible</a:t>
            </a:r>
          </a:p>
          <a:p>
            <a:pPr eaLnBrk="1" hangingPunct="1"/>
            <a:r>
              <a:rPr lang="en-US" altLang="it-IT"/>
              <a:t>DES exhibits strong avalanche</a:t>
            </a:r>
            <a:endParaRPr lang="en-AU" altLang="it-IT"/>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AFD7298-3C6B-4155-B24B-70ED9AA063AC}"/>
              </a:ext>
            </a:extLst>
          </p:cNvPr>
          <p:cNvSpPr>
            <a:spLocks noGrp="1" noChangeArrowheads="1"/>
          </p:cNvSpPr>
          <p:nvPr>
            <p:ph type="title"/>
          </p:nvPr>
        </p:nvSpPr>
        <p:spPr/>
        <p:txBody>
          <a:bodyPr/>
          <a:lstStyle/>
          <a:p>
            <a:pPr eaLnBrk="1" fontAlgn="auto" hangingPunct="1">
              <a:spcAft>
                <a:spcPts val="0"/>
              </a:spcAft>
              <a:defRPr/>
            </a:pPr>
            <a:r>
              <a:rPr lang="en-US"/>
              <a:t>Strength of DES – Key Size</a:t>
            </a:r>
            <a:endParaRPr lang="en-AU"/>
          </a:p>
        </p:txBody>
      </p:sp>
      <p:sp>
        <p:nvSpPr>
          <p:cNvPr id="63491" name="Rectangle 3">
            <a:extLst>
              <a:ext uri="{FF2B5EF4-FFF2-40B4-BE49-F238E27FC236}">
                <a16:creationId xmlns:a16="http://schemas.microsoft.com/office/drawing/2014/main" id="{9FD65948-6011-490D-B079-34DF19406E48}"/>
              </a:ext>
            </a:extLst>
          </p:cNvPr>
          <p:cNvSpPr>
            <a:spLocks noGrp="1"/>
          </p:cNvSpPr>
          <p:nvPr>
            <p:ph idx="1"/>
          </p:nvPr>
        </p:nvSpPr>
        <p:spPr/>
        <p:txBody>
          <a:bodyPr/>
          <a:lstStyle/>
          <a:p>
            <a:pPr eaLnBrk="1" hangingPunct="1"/>
            <a:r>
              <a:rPr lang="en-US" altLang="it-IT"/>
              <a:t>56-bit keys have 2</a:t>
            </a:r>
            <a:r>
              <a:rPr lang="en-US" altLang="it-IT" baseline="30000"/>
              <a:t>56</a:t>
            </a:r>
            <a:r>
              <a:rPr lang="en-US" altLang="it-IT"/>
              <a:t> = 7.2 x 10</a:t>
            </a:r>
            <a:r>
              <a:rPr lang="en-US" altLang="it-IT" baseline="30000"/>
              <a:t>16</a:t>
            </a:r>
            <a:r>
              <a:rPr lang="en-US" altLang="it-IT"/>
              <a:t> values</a:t>
            </a:r>
          </a:p>
          <a:p>
            <a:pPr eaLnBrk="1" hangingPunct="1"/>
            <a:r>
              <a:rPr lang="en-US" altLang="it-IT"/>
              <a:t>brute force search looks hard</a:t>
            </a:r>
          </a:p>
          <a:p>
            <a:pPr eaLnBrk="1" hangingPunct="1"/>
            <a:r>
              <a:rPr lang="en-US" altLang="it-IT"/>
              <a:t>recent advances have shown is possible</a:t>
            </a:r>
          </a:p>
          <a:p>
            <a:pPr lvl="1" eaLnBrk="1" hangingPunct="1"/>
            <a:r>
              <a:rPr lang="en-AU" altLang="it-IT"/>
              <a:t>in 1997 on Internet in a few months </a:t>
            </a:r>
          </a:p>
          <a:p>
            <a:pPr lvl="1" eaLnBrk="1" hangingPunct="1"/>
            <a:r>
              <a:rPr lang="en-AU" altLang="it-IT"/>
              <a:t>in 1998 on dedicated h/w (EFF) in a few days </a:t>
            </a:r>
          </a:p>
          <a:p>
            <a:pPr lvl="1" eaLnBrk="1" hangingPunct="1"/>
            <a:r>
              <a:rPr lang="en-AU" altLang="it-IT"/>
              <a:t>in 1999 above combined in 22hrs!</a:t>
            </a:r>
          </a:p>
          <a:p>
            <a:pPr eaLnBrk="1" hangingPunct="1"/>
            <a:r>
              <a:rPr lang="en-US" altLang="it-IT" b="1"/>
              <a:t>still must be able to recognize plaintext</a:t>
            </a:r>
          </a:p>
          <a:p>
            <a:pPr eaLnBrk="1" hangingPunct="1"/>
            <a:r>
              <a:rPr lang="en-US" altLang="it-IT"/>
              <a:t>DES is nowadays OBSOLETE</a:t>
            </a:r>
            <a:endParaRPr lang="en-AU" altLang="it-IT"/>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4FCA210-5E6A-40E6-AA50-3B09E97A20D4}"/>
              </a:ext>
            </a:extLst>
          </p:cNvPr>
          <p:cNvSpPr>
            <a:spLocks noGrp="1" noChangeArrowheads="1"/>
          </p:cNvSpPr>
          <p:nvPr>
            <p:ph type="title"/>
          </p:nvPr>
        </p:nvSpPr>
        <p:spPr/>
        <p:txBody>
          <a:bodyPr>
            <a:normAutofit/>
          </a:bodyPr>
          <a:lstStyle/>
          <a:p>
            <a:pPr eaLnBrk="1" fontAlgn="auto" hangingPunct="1">
              <a:spcAft>
                <a:spcPts val="0"/>
              </a:spcAft>
              <a:defRPr/>
            </a:pPr>
            <a:r>
              <a:rPr lang="en-US" sz="4000"/>
              <a:t>Strength of DES – Analytic Attacks</a:t>
            </a:r>
            <a:endParaRPr lang="en-AU" sz="4000"/>
          </a:p>
        </p:txBody>
      </p:sp>
      <p:sp>
        <p:nvSpPr>
          <p:cNvPr id="65539" name="Rectangle 3">
            <a:extLst>
              <a:ext uri="{FF2B5EF4-FFF2-40B4-BE49-F238E27FC236}">
                <a16:creationId xmlns:a16="http://schemas.microsoft.com/office/drawing/2014/main" id="{25418FD9-12AE-4CEC-9EAC-352BA452B960}"/>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sz="2800">
                <a:ea typeface="MS PGothic" panose="020B0600070205080204" pitchFamily="34" charset="-128"/>
              </a:rPr>
              <a:t>now have several analytic attacks on DES</a:t>
            </a:r>
          </a:p>
          <a:p>
            <a:pPr eaLnBrk="1" hangingPunct="1">
              <a:lnSpc>
                <a:spcPct val="90000"/>
              </a:lnSpc>
              <a:buFont typeface="Wingdings" panose="05000000000000000000" pitchFamily="2" charset="2"/>
              <a:buChar char="Ø"/>
            </a:pPr>
            <a:r>
              <a:rPr lang="en-US" altLang="it-IT" sz="2800">
                <a:ea typeface="MS PGothic" panose="020B0600070205080204" pitchFamily="34" charset="-128"/>
              </a:rPr>
              <a:t>these </a:t>
            </a:r>
            <a:r>
              <a:rPr lang="en-AU" altLang="it-IT" sz="2800">
                <a:ea typeface="MS PGothic" panose="020B0600070205080204" pitchFamily="34" charset="-128"/>
              </a:rPr>
              <a:t>utilise some deep structure of the cipher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by gathering information about encryptions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can eventually recover some/all of the sub-key bits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if necessary then exhaustively search for the rest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generally these are statistical attacks</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differential cryptanalysis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linear cryptanalysis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related key attacks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67C04E0-843F-421B-883F-25F17FAA31B2}"/>
              </a:ext>
            </a:extLst>
          </p:cNvPr>
          <p:cNvSpPr>
            <a:spLocks noGrp="1" noChangeArrowheads="1"/>
          </p:cNvSpPr>
          <p:nvPr>
            <p:ph type="title"/>
          </p:nvPr>
        </p:nvSpPr>
        <p:spPr/>
        <p:txBody>
          <a:bodyPr/>
          <a:lstStyle/>
          <a:p>
            <a:pPr eaLnBrk="1" fontAlgn="auto" hangingPunct="1">
              <a:spcAft>
                <a:spcPts val="0"/>
              </a:spcAft>
              <a:defRPr/>
            </a:pPr>
            <a:r>
              <a:rPr lang="en-US" sz="4000"/>
              <a:t>Strength of DES – Timing Attacks</a:t>
            </a:r>
            <a:endParaRPr lang="en-AU" sz="4000"/>
          </a:p>
        </p:txBody>
      </p:sp>
      <p:sp>
        <p:nvSpPr>
          <p:cNvPr id="67587" name="Rectangle 3">
            <a:extLst>
              <a:ext uri="{FF2B5EF4-FFF2-40B4-BE49-F238E27FC236}">
                <a16:creationId xmlns:a16="http://schemas.microsoft.com/office/drawing/2014/main" id="{DE4D30F3-5F92-407F-8BD7-4A5F2FB81459}"/>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attacks actual implementation of cipher</a:t>
            </a:r>
          </a:p>
          <a:p>
            <a:pPr eaLnBrk="1" hangingPunct="1">
              <a:buFont typeface="Wingdings" panose="05000000000000000000" pitchFamily="2" charset="2"/>
              <a:buChar char="Ø"/>
            </a:pPr>
            <a:r>
              <a:rPr lang="en-AU" altLang="it-IT">
                <a:ea typeface="MS PGothic" panose="020B0600070205080204" pitchFamily="34" charset="-128"/>
              </a:rPr>
              <a:t>use knowledge of consequences of implementation to derive information about  some/all subkey bits</a:t>
            </a:r>
          </a:p>
          <a:p>
            <a:pPr eaLnBrk="1" hangingPunct="1">
              <a:buFont typeface="Wingdings" panose="05000000000000000000" pitchFamily="2" charset="2"/>
              <a:buChar char="Ø"/>
            </a:pPr>
            <a:r>
              <a:rPr lang="en-AU" altLang="it-IT">
                <a:ea typeface="MS PGothic" panose="020B0600070205080204" pitchFamily="34" charset="-128"/>
              </a:rPr>
              <a:t>specifically use fact that calculations can take varying times depending on the value of the inputs to it</a:t>
            </a:r>
          </a:p>
          <a:p>
            <a:pPr eaLnBrk="1" hangingPunct="1">
              <a:buFont typeface="Wingdings" panose="05000000000000000000" pitchFamily="2" charset="2"/>
              <a:buChar char="Ø"/>
            </a:pPr>
            <a:r>
              <a:rPr lang="en-AU" altLang="it-IT">
                <a:ea typeface="MS PGothic" panose="020B0600070205080204" pitchFamily="34" charset="-128"/>
              </a:rPr>
              <a:t>particularly problematic on smartcards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28FB343-6F46-4192-A65D-974E4E58FBF9}"/>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Differential Cryptanalysis</a:t>
            </a:r>
          </a:p>
        </p:txBody>
      </p:sp>
      <p:sp>
        <p:nvSpPr>
          <p:cNvPr id="69635" name="Rectangle 3">
            <a:extLst>
              <a:ext uri="{FF2B5EF4-FFF2-40B4-BE49-F238E27FC236}">
                <a16:creationId xmlns:a16="http://schemas.microsoft.com/office/drawing/2014/main" id="{3302431E-831D-4BDF-9BAA-53881E79E7D9}"/>
              </a:ext>
            </a:extLst>
          </p:cNvPr>
          <p:cNvSpPr>
            <a:spLocks noGrp="1"/>
          </p:cNvSpPr>
          <p:nvPr>
            <p:ph idx="1"/>
          </p:nvPr>
        </p:nvSpPr>
        <p:spPr/>
        <p:txBody>
          <a:bodyPr/>
          <a:lstStyle/>
          <a:p>
            <a:pPr eaLnBrk="1" hangingPunct="1">
              <a:lnSpc>
                <a:spcPct val="90000"/>
              </a:lnSpc>
            </a:pPr>
            <a:r>
              <a:rPr lang="en-AU" altLang="it-IT"/>
              <a:t>one of the most significant recent (public) advances in cryptanalysis </a:t>
            </a:r>
          </a:p>
          <a:p>
            <a:pPr eaLnBrk="1" hangingPunct="1">
              <a:lnSpc>
                <a:spcPct val="90000"/>
              </a:lnSpc>
            </a:pPr>
            <a:r>
              <a:rPr lang="en-AU" altLang="it-IT"/>
              <a:t>known by NSA in 70's cf DES design</a:t>
            </a:r>
          </a:p>
          <a:p>
            <a:pPr eaLnBrk="1" hangingPunct="1">
              <a:lnSpc>
                <a:spcPct val="90000"/>
              </a:lnSpc>
            </a:pPr>
            <a:r>
              <a:rPr lang="en-US" altLang="it-IT"/>
              <a:t>Murphy, Biham &amp; Shamir published in 90’s</a:t>
            </a:r>
            <a:endParaRPr lang="en-AU" altLang="it-IT"/>
          </a:p>
          <a:p>
            <a:pPr eaLnBrk="1" hangingPunct="1">
              <a:lnSpc>
                <a:spcPct val="90000"/>
              </a:lnSpc>
            </a:pPr>
            <a:r>
              <a:rPr lang="en-AU" altLang="it-IT"/>
              <a:t>powerful method to analyse block ciphers </a:t>
            </a:r>
          </a:p>
          <a:p>
            <a:pPr eaLnBrk="1" hangingPunct="1">
              <a:lnSpc>
                <a:spcPct val="90000"/>
              </a:lnSpc>
            </a:pPr>
            <a:r>
              <a:rPr lang="en-AU" altLang="it-IT"/>
              <a:t>used to analyse most current block ciphers with varying degrees of success</a:t>
            </a:r>
          </a:p>
          <a:p>
            <a:pPr eaLnBrk="1" hangingPunct="1">
              <a:lnSpc>
                <a:spcPct val="90000"/>
              </a:lnSpc>
            </a:pPr>
            <a:r>
              <a:rPr lang="en-US" altLang="it-IT"/>
              <a:t>DES reasonably resistant to it, cf Lucifer</a:t>
            </a:r>
            <a:endParaRPr lang="en-AU" altLang="it-IT"/>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1C02E87-5BA4-47C9-BCD8-348532D9C5D9}"/>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Modern Block Ciphers</a:t>
            </a:r>
          </a:p>
        </p:txBody>
      </p:sp>
      <p:sp>
        <p:nvSpPr>
          <p:cNvPr id="16387" name="Rectangle 3">
            <a:extLst>
              <a:ext uri="{FF2B5EF4-FFF2-40B4-BE49-F238E27FC236}">
                <a16:creationId xmlns:a16="http://schemas.microsoft.com/office/drawing/2014/main" id="{0A042BB9-8D5F-4242-A6B1-51DC1417A327}"/>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now look at modern block ciphers</a:t>
            </a:r>
          </a:p>
          <a:p>
            <a:pPr eaLnBrk="1" hangingPunct="1">
              <a:buFont typeface="Wingdings" panose="05000000000000000000" pitchFamily="2" charset="2"/>
              <a:buChar char="Ø"/>
            </a:pPr>
            <a:r>
              <a:rPr lang="en-AU" altLang="it-IT">
                <a:ea typeface="MS PGothic" panose="020B0600070205080204" pitchFamily="34" charset="-128"/>
              </a:rPr>
              <a:t>one of the most widely used types of cryptographic algorithms </a:t>
            </a:r>
          </a:p>
          <a:p>
            <a:pPr eaLnBrk="1" hangingPunct="1">
              <a:buFont typeface="Wingdings" panose="05000000000000000000" pitchFamily="2" charset="2"/>
              <a:buChar char="Ø"/>
            </a:pPr>
            <a:r>
              <a:rPr lang="en-AU" altLang="it-IT">
                <a:ea typeface="MS PGothic" panose="020B0600070205080204" pitchFamily="34" charset="-128"/>
              </a:rPr>
              <a:t>provide secrecy /authentication services</a:t>
            </a:r>
          </a:p>
          <a:p>
            <a:pPr eaLnBrk="1" hangingPunct="1">
              <a:buFont typeface="Wingdings" panose="05000000000000000000" pitchFamily="2" charset="2"/>
              <a:buChar char="Ø"/>
            </a:pPr>
            <a:r>
              <a:rPr lang="en-AU" altLang="it-IT">
                <a:ea typeface="MS PGothic" panose="020B0600070205080204" pitchFamily="34" charset="-128"/>
              </a:rPr>
              <a:t>focus on DES (Data Encryption Standard)</a:t>
            </a:r>
          </a:p>
          <a:p>
            <a:pPr eaLnBrk="1" hangingPunct="1">
              <a:buFont typeface="Wingdings" panose="05000000000000000000" pitchFamily="2" charset="2"/>
              <a:buChar char="Ø"/>
            </a:pPr>
            <a:r>
              <a:rPr lang="en-AU" altLang="it-IT">
                <a:ea typeface="MS PGothic" panose="020B0600070205080204" pitchFamily="34" charset="-128"/>
              </a:rPr>
              <a:t>to illustrate block cipher design principles</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C3E6924-86B3-494C-8530-47FE5C2B23BF}"/>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Differential Cryptanalysis</a:t>
            </a:r>
          </a:p>
        </p:txBody>
      </p:sp>
      <p:sp>
        <p:nvSpPr>
          <p:cNvPr id="71683" name="Rectangle 3">
            <a:extLst>
              <a:ext uri="{FF2B5EF4-FFF2-40B4-BE49-F238E27FC236}">
                <a16:creationId xmlns:a16="http://schemas.microsoft.com/office/drawing/2014/main" id="{A404EFC7-B0CF-435F-B113-126B97E1ED1C}"/>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a statistical attack against Feistel ciphers </a:t>
            </a:r>
          </a:p>
          <a:p>
            <a:pPr eaLnBrk="1" hangingPunct="1">
              <a:buFont typeface="Wingdings" panose="05000000000000000000" pitchFamily="2" charset="2"/>
              <a:buChar char="Ø"/>
            </a:pPr>
            <a:r>
              <a:rPr lang="en-AU" altLang="it-IT">
                <a:ea typeface="MS PGothic" panose="020B0600070205080204" pitchFamily="34" charset="-128"/>
              </a:rPr>
              <a:t>uses cipher structure not previously used </a:t>
            </a:r>
          </a:p>
          <a:p>
            <a:pPr eaLnBrk="1" hangingPunct="1">
              <a:buFont typeface="Wingdings" panose="05000000000000000000" pitchFamily="2" charset="2"/>
              <a:buChar char="Ø"/>
            </a:pPr>
            <a:r>
              <a:rPr lang="en-AU" altLang="it-IT">
                <a:ea typeface="MS PGothic" panose="020B0600070205080204" pitchFamily="34" charset="-128"/>
              </a:rPr>
              <a:t>design of S-P networks has output of function </a:t>
            </a:r>
            <a:r>
              <a:rPr lang="en-AU" altLang="it-IT" i="1">
                <a:ea typeface="MS PGothic" panose="020B0600070205080204" pitchFamily="34" charset="-128"/>
              </a:rPr>
              <a:t>f</a:t>
            </a:r>
            <a:r>
              <a:rPr lang="en-AU" altLang="it-IT">
                <a:ea typeface="MS PGothic" panose="020B0600070205080204" pitchFamily="34" charset="-128"/>
              </a:rPr>
              <a:t> influenced by both input &amp; key</a:t>
            </a:r>
          </a:p>
          <a:p>
            <a:pPr eaLnBrk="1" hangingPunct="1">
              <a:buFont typeface="Wingdings" panose="05000000000000000000" pitchFamily="2" charset="2"/>
              <a:buChar char="Ø"/>
            </a:pPr>
            <a:r>
              <a:rPr lang="en-AU" altLang="it-IT">
                <a:ea typeface="MS PGothic" panose="020B0600070205080204" pitchFamily="34" charset="-128"/>
              </a:rPr>
              <a:t>hence cannot trace values back through cipher without knowing value of the key </a:t>
            </a:r>
          </a:p>
          <a:p>
            <a:pPr eaLnBrk="1" hangingPunct="1">
              <a:buFont typeface="Wingdings" panose="05000000000000000000" pitchFamily="2" charset="2"/>
              <a:buChar char="Ø"/>
            </a:pPr>
            <a:r>
              <a:rPr lang="en-AU" altLang="it-IT">
                <a:ea typeface="MS PGothic" panose="020B0600070205080204" pitchFamily="34" charset="-128"/>
              </a:rPr>
              <a:t>differential cryptanalysis compares two related pairs of encryptions</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76AC5A6-9999-48F0-B5EE-986D8E5F008C}"/>
              </a:ext>
            </a:extLst>
          </p:cNvPr>
          <p:cNvSpPr>
            <a:spLocks noGrp="1" noChangeArrowheads="1"/>
          </p:cNvSpPr>
          <p:nvPr>
            <p:ph type="title"/>
          </p:nvPr>
        </p:nvSpPr>
        <p:spPr/>
        <p:txBody>
          <a:bodyPr>
            <a:normAutofit fontScale="90000"/>
          </a:bodyPr>
          <a:lstStyle/>
          <a:p>
            <a:pPr eaLnBrk="1" fontAlgn="auto" hangingPunct="1">
              <a:spcAft>
                <a:spcPts val="0"/>
              </a:spcAft>
              <a:defRPr/>
            </a:pPr>
            <a:r>
              <a:rPr lang="en-AU" sz="4000">
                <a:ea typeface="ＭＳ Ｐゴシック" pitchFamily="-107" charset="-128"/>
              </a:rPr>
              <a:t>Differential Cryptanalysis Compares Pairs of Encryptions </a:t>
            </a:r>
          </a:p>
        </p:txBody>
      </p:sp>
      <p:sp>
        <p:nvSpPr>
          <p:cNvPr id="73731" name="Rectangle 3">
            <a:extLst>
              <a:ext uri="{FF2B5EF4-FFF2-40B4-BE49-F238E27FC236}">
                <a16:creationId xmlns:a16="http://schemas.microsoft.com/office/drawing/2014/main" id="{3BF0CA1C-CAE2-4F46-A123-21B2D0279934}"/>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with a known difference in the input </a:t>
            </a:r>
          </a:p>
          <a:p>
            <a:pPr eaLnBrk="1" hangingPunct="1">
              <a:buFont typeface="Wingdings" panose="05000000000000000000" pitchFamily="2" charset="2"/>
              <a:buChar char="Ø"/>
            </a:pPr>
            <a:r>
              <a:rPr lang="en-AU" altLang="it-IT">
                <a:ea typeface="MS PGothic" panose="020B0600070205080204" pitchFamily="34" charset="-128"/>
              </a:rPr>
              <a:t>searching for a known difference in output</a:t>
            </a:r>
          </a:p>
          <a:p>
            <a:pPr eaLnBrk="1" hangingPunct="1">
              <a:buFont typeface="Wingdings" panose="05000000000000000000" pitchFamily="2" charset="2"/>
              <a:buChar char="Ø"/>
            </a:pPr>
            <a:r>
              <a:rPr lang="en-AU" altLang="it-IT">
                <a:ea typeface="MS PGothic" panose="020B0600070205080204" pitchFamily="34" charset="-128"/>
              </a:rPr>
              <a:t>when same subkeys are used</a:t>
            </a:r>
          </a:p>
        </p:txBody>
      </p:sp>
      <p:pic>
        <p:nvPicPr>
          <p:cNvPr id="73732" name="Picture 6">
            <a:extLst>
              <a:ext uri="{FF2B5EF4-FFF2-40B4-BE49-F238E27FC236}">
                <a16:creationId xmlns:a16="http://schemas.microsoft.com/office/drawing/2014/main" id="{931AE080-C1F3-4155-8897-5C7F5F5D8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3810000"/>
            <a:ext cx="8016875" cy="18034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8C4D2C2-1EB7-46DC-9381-B880E73E1379}"/>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Differential Cryptanalysis</a:t>
            </a:r>
          </a:p>
        </p:txBody>
      </p:sp>
      <p:sp>
        <p:nvSpPr>
          <p:cNvPr id="75779" name="Rectangle 3">
            <a:extLst>
              <a:ext uri="{FF2B5EF4-FFF2-40B4-BE49-F238E27FC236}">
                <a16:creationId xmlns:a16="http://schemas.microsoft.com/office/drawing/2014/main" id="{BA7853D8-9525-47D0-AAC1-878F64E4AD48}"/>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have some input difference giving some output difference with probability p</a:t>
            </a:r>
          </a:p>
          <a:p>
            <a:pPr eaLnBrk="1" hangingPunct="1">
              <a:buFont typeface="Wingdings" panose="05000000000000000000" pitchFamily="2" charset="2"/>
              <a:buChar char="Ø"/>
            </a:pPr>
            <a:r>
              <a:rPr lang="en-US" altLang="it-IT">
                <a:ea typeface="MS PGothic" panose="020B0600070205080204" pitchFamily="34" charset="-128"/>
              </a:rPr>
              <a:t>if find instances of some higher probability input / output difference pairs occurring</a:t>
            </a:r>
          </a:p>
          <a:p>
            <a:pPr eaLnBrk="1" hangingPunct="1">
              <a:buFont typeface="Wingdings" panose="05000000000000000000" pitchFamily="2" charset="2"/>
              <a:buChar char="Ø"/>
            </a:pPr>
            <a:r>
              <a:rPr lang="en-US" altLang="it-IT">
                <a:ea typeface="MS PGothic" panose="020B0600070205080204" pitchFamily="34" charset="-128"/>
              </a:rPr>
              <a:t>can infer subkey that was used in round</a:t>
            </a:r>
          </a:p>
          <a:p>
            <a:pPr eaLnBrk="1" hangingPunct="1">
              <a:buFont typeface="Wingdings" panose="05000000000000000000" pitchFamily="2" charset="2"/>
              <a:buChar char="Ø"/>
            </a:pPr>
            <a:r>
              <a:rPr lang="en-US" altLang="it-IT">
                <a:ea typeface="MS PGothic" panose="020B0600070205080204" pitchFamily="34" charset="-128"/>
              </a:rPr>
              <a:t>then must iterate process over many rounds (with decreasing probabilities)</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92EFEB3-253F-4FC2-B503-E2D7CEE0EED4}"/>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Differential Cryptanalysis</a:t>
            </a:r>
          </a:p>
        </p:txBody>
      </p:sp>
      <p:pic>
        <p:nvPicPr>
          <p:cNvPr id="77827" name="Picture 5">
            <a:extLst>
              <a:ext uri="{FF2B5EF4-FFF2-40B4-BE49-F238E27FC236}">
                <a16:creationId xmlns:a16="http://schemas.microsoft.com/office/drawing/2014/main" id="{EE25F085-9B4E-478D-B0FF-D5893AEC10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295400"/>
            <a:ext cx="4127500" cy="5391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766AC20-8F62-422A-B437-8232E2CD3B9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Differential Cryptanalysis</a:t>
            </a:r>
          </a:p>
        </p:txBody>
      </p:sp>
      <p:sp>
        <p:nvSpPr>
          <p:cNvPr id="79875" name="Rectangle 3">
            <a:extLst>
              <a:ext uri="{FF2B5EF4-FFF2-40B4-BE49-F238E27FC236}">
                <a16:creationId xmlns:a16="http://schemas.microsoft.com/office/drawing/2014/main" id="{70F79FBE-D66A-4EDA-A0F8-4321B417D3A1}"/>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AU" altLang="it-IT" sz="2400">
                <a:ea typeface="MS PGothic" panose="020B0600070205080204" pitchFamily="34" charset="-128"/>
              </a:rPr>
              <a:t>perform attack by repeatedly encrypting plaintext pairs with known input XOR until obtain desired output XOR </a:t>
            </a:r>
          </a:p>
          <a:p>
            <a:pPr eaLnBrk="1" hangingPunct="1">
              <a:lnSpc>
                <a:spcPct val="90000"/>
              </a:lnSpc>
              <a:buFont typeface="Wingdings" panose="05000000000000000000" pitchFamily="2" charset="2"/>
              <a:buChar char="Ø"/>
            </a:pPr>
            <a:r>
              <a:rPr lang="en-AU" altLang="it-IT" sz="2400">
                <a:ea typeface="MS PGothic" panose="020B0600070205080204" pitchFamily="34" charset="-128"/>
              </a:rPr>
              <a:t>when found</a:t>
            </a:r>
          </a:p>
          <a:p>
            <a:pPr lvl="1" eaLnBrk="1" hangingPunct="1">
              <a:lnSpc>
                <a:spcPct val="90000"/>
              </a:lnSpc>
              <a:buFont typeface="Wingdings" panose="05000000000000000000" pitchFamily="2" charset="2"/>
              <a:buChar char="l"/>
            </a:pPr>
            <a:r>
              <a:rPr lang="en-AU" altLang="it-IT" sz="2000">
                <a:ea typeface="MS PGothic" panose="020B0600070205080204" pitchFamily="34" charset="-128"/>
              </a:rPr>
              <a:t>if intermediate rounds match required XOR have a </a:t>
            </a:r>
            <a:r>
              <a:rPr lang="en-AU" altLang="it-IT" sz="2000" b="1">
                <a:ea typeface="MS PGothic" panose="020B0600070205080204" pitchFamily="34" charset="-128"/>
              </a:rPr>
              <a:t>right pair</a:t>
            </a:r>
          </a:p>
          <a:p>
            <a:pPr lvl="1" eaLnBrk="1" hangingPunct="1">
              <a:lnSpc>
                <a:spcPct val="90000"/>
              </a:lnSpc>
              <a:buFont typeface="Wingdings" panose="05000000000000000000" pitchFamily="2" charset="2"/>
              <a:buChar char="l"/>
            </a:pPr>
            <a:r>
              <a:rPr lang="en-AU" altLang="it-IT" sz="2000">
                <a:ea typeface="MS PGothic" panose="020B0600070205080204" pitchFamily="34" charset="-128"/>
              </a:rPr>
              <a:t>if not then have a </a:t>
            </a:r>
            <a:r>
              <a:rPr lang="en-AU" altLang="it-IT" sz="2000" b="1">
                <a:ea typeface="MS PGothic" panose="020B0600070205080204" pitchFamily="34" charset="-128"/>
              </a:rPr>
              <a:t>wrong pair</a:t>
            </a:r>
            <a:r>
              <a:rPr lang="en-AU" altLang="it-IT" sz="2000">
                <a:ea typeface="MS PGothic" panose="020B0600070205080204" pitchFamily="34" charset="-128"/>
              </a:rPr>
              <a:t>, relative ratio is S/N for attack </a:t>
            </a:r>
          </a:p>
          <a:p>
            <a:pPr eaLnBrk="1" hangingPunct="1">
              <a:lnSpc>
                <a:spcPct val="90000"/>
              </a:lnSpc>
              <a:buFont typeface="Wingdings" panose="05000000000000000000" pitchFamily="2" charset="2"/>
              <a:buChar char="Ø"/>
            </a:pPr>
            <a:r>
              <a:rPr lang="en-AU" altLang="it-IT" sz="2400">
                <a:ea typeface="MS PGothic" panose="020B0600070205080204" pitchFamily="34" charset="-128"/>
              </a:rPr>
              <a:t>can then deduce keys values for the rounds</a:t>
            </a:r>
          </a:p>
          <a:p>
            <a:pPr lvl="1" eaLnBrk="1" hangingPunct="1">
              <a:lnSpc>
                <a:spcPct val="90000"/>
              </a:lnSpc>
              <a:buFont typeface="Wingdings" panose="05000000000000000000" pitchFamily="2" charset="2"/>
              <a:buChar char="l"/>
            </a:pPr>
            <a:r>
              <a:rPr lang="en-AU" altLang="it-IT" sz="2000">
                <a:ea typeface="MS PGothic" panose="020B0600070205080204" pitchFamily="34" charset="-128"/>
              </a:rPr>
              <a:t>right pairs suggest same key bits</a:t>
            </a:r>
          </a:p>
          <a:p>
            <a:pPr lvl="1" eaLnBrk="1" hangingPunct="1">
              <a:lnSpc>
                <a:spcPct val="90000"/>
              </a:lnSpc>
              <a:buFont typeface="Wingdings" panose="05000000000000000000" pitchFamily="2" charset="2"/>
              <a:buChar char="l"/>
            </a:pPr>
            <a:r>
              <a:rPr lang="en-AU" altLang="it-IT" sz="2000">
                <a:ea typeface="MS PGothic" panose="020B0600070205080204" pitchFamily="34" charset="-128"/>
              </a:rPr>
              <a:t>wrong pairs give random values </a:t>
            </a:r>
          </a:p>
          <a:p>
            <a:pPr eaLnBrk="1" hangingPunct="1">
              <a:lnSpc>
                <a:spcPct val="90000"/>
              </a:lnSpc>
              <a:buFont typeface="Wingdings" panose="05000000000000000000" pitchFamily="2" charset="2"/>
              <a:buChar char="Ø"/>
            </a:pPr>
            <a:r>
              <a:rPr lang="en-AU" altLang="it-IT" sz="2400">
                <a:ea typeface="MS PGothic" panose="020B0600070205080204" pitchFamily="34" charset="-128"/>
              </a:rPr>
              <a:t>for large numbers of rounds, probability is so low that more pairs are required than exist with 64-bit inputs </a:t>
            </a:r>
          </a:p>
          <a:p>
            <a:pPr eaLnBrk="1" hangingPunct="1">
              <a:lnSpc>
                <a:spcPct val="90000"/>
              </a:lnSpc>
              <a:buFont typeface="Wingdings" panose="05000000000000000000" pitchFamily="2" charset="2"/>
              <a:buChar char="Ø"/>
            </a:pPr>
            <a:r>
              <a:rPr lang="en-AU" altLang="it-IT" sz="2400">
                <a:ea typeface="MS PGothic" panose="020B0600070205080204" pitchFamily="34" charset="-128"/>
              </a:rPr>
              <a:t>Biham and Shamir have shown how a 13-round iterated characteristic can break the full 16-round DES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92A0390-EAD7-4E6C-9218-68883FCA43B0}"/>
              </a:ext>
            </a:extLst>
          </p:cNvPr>
          <p:cNvSpPr>
            <a:spLocks noGrp="1" noChangeArrowheads="1"/>
          </p:cNvSpPr>
          <p:nvPr>
            <p:ph type="title"/>
          </p:nvPr>
        </p:nvSpPr>
        <p:spPr/>
        <p:txBody>
          <a:bodyPr/>
          <a:lstStyle/>
          <a:p>
            <a:pPr eaLnBrk="1" fontAlgn="auto" hangingPunct="1">
              <a:spcAft>
                <a:spcPts val="0"/>
              </a:spcAft>
              <a:defRPr/>
            </a:pPr>
            <a:r>
              <a:rPr lang="en-US"/>
              <a:t>Linear Cryptanalysis</a:t>
            </a:r>
            <a:endParaRPr lang="en-AU"/>
          </a:p>
        </p:txBody>
      </p:sp>
      <p:sp>
        <p:nvSpPr>
          <p:cNvPr id="81923" name="Rectangle 3">
            <a:extLst>
              <a:ext uri="{FF2B5EF4-FFF2-40B4-BE49-F238E27FC236}">
                <a16:creationId xmlns:a16="http://schemas.microsoft.com/office/drawing/2014/main" id="{B4835DD6-DA42-487E-B390-6C87AA8D41FE}"/>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AU" altLang="it-IT">
                <a:ea typeface="MS PGothic" panose="020B0600070205080204" pitchFamily="34" charset="-128"/>
              </a:rPr>
              <a:t>another recent development </a:t>
            </a:r>
          </a:p>
          <a:p>
            <a:pPr eaLnBrk="1" hangingPunct="1">
              <a:lnSpc>
                <a:spcPct val="90000"/>
              </a:lnSpc>
              <a:buFont typeface="Wingdings" panose="05000000000000000000" pitchFamily="2" charset="2"/>
              <a:buChar char="Ø"/>
            </a:pPr>
            <a:r>
              <a:rPr lang="en-AU" altLang="it-IT">
                <a:ea typeface="MS PGothic" panose="020B0600070205080204" pitchFamily="34" charset="-128"/>
              </a:rPr>
              <a:t>also a statistical method </a:t>
            </a:r>
          </a:p>
          <a:p>
            <a:pPr eaLnBrk="1" hangingPunct="1">
              <a:lnSpc>
                <a:spcPct val="90000"/>
              </a:lnSpc>
              <a:buFont typeface="Wingdings" panose="05000000000000000000" pitchFamily="2" charset="2"/>
              <a:buChar char="Ø"/>
            </a:pPr>
            <a:r>
              <a:rPr lang="en-US" altLang="it-IT">
                <a:ea typeface="MS PGothic" panose="020B0600070205080204" pitchFamily="34" charset="-128"/>
              </a:rPr>
              <a:t>must be iterated over rounds, with decreasing probabilities</a:t>
            </a:r>
            <a:endParaRPr lang="en-AU" altLang="it-IT">
              <a:ea typeface="MS PGothic" panose="020B0600070205080204" pitchFamily="34" charset="-128"/>
            </a:endParaRPr>
          </a:p>
          <a:p>
            <a:pPr eaLnBrk="1" hangingPunct="1">
              <a:lnSpc>
                <a:spcPct val="90000"/>
              </a:lnSpc>
              <a:buFont typeface="Wingdings" panose="05000000000000000000" pitchFamily="2" charset="2"/>
              <a:buChar char="Ø"/>
            </a:pPr>
            <a:r>
              <a:rPr lang="en-AU" altLang="it-IT">
                <a:ea typeface="MS PGothic" panose="020B0600070205080204" pitchFamily="34" charset="-128"/>
              </a:rPr>
              <a:t>developed by Matsui et al in early 90's</a:t>
            </a:r>
          </a:p>
          <a:p>
            <a:pPr eaLnBrk="1" hangingPunct="1">
              <a:lnSpc>
                <a:spcPct val="90000"/>
              </a:lnSpc>
              <a:buFont typeface="Wingdings" panose="05000000000000000000" pitchFamily="2" charset="2"/>
              <a:buChar char="Ø"/>
            </a:pPr>
            <a:r>
              <a:rPr lang="en-US" altLang="it-IT">
                <a:ea typeface="MS PGothic" panose="020B0600070205080204" pitchFamily="34" charset="-128"/>
              </a:rPr>
              <a:t>based on finding linear approximations</a:t>
            </a:r>
          </a:p>
          <a:p>
            <a:pPr eaLnBrk="1" hangingPunct="1">
              <a:lnSpc>
                <a:spcPct val="90000"/>
              </a:lnSpc>
              <a:buFont typeface="Wingdings" panose="05000000000000000000" pitchFamily="2" charset="2"/>
              <a:buChar char="Ø"/>
            </a:pPr>
            <a:r>
              <a:rPr lang="en-US" altLang="it-IT">
                <a:ea typeface="MS PGothic" panose="020B0600070205080204" pitchFamily="34" charset="-128"/>
              </a:rPr>
              <a:t>can attack DES with </a:t>
            </a:r>
            <a:r>
              <a:rPr lang="en-AU" altLang="it-IT">
                <a:ea typeface="MS PGothic" panose="020B0600070205080204" pitchFamily="34" charset="-128"/>
              </a:rPr>
              <a:t>2</a:t>
            </a:r>
            <a:r>
              <a:rPr lang="en-AU" altLang="it-IT" baseline="30000">
                <a:ea typeface="MS PGothic" panose="020B0600070205080204" pitchFamily="34" charset="-128"/>
              </a:rPr>
              <a:t>43</a:t>
            </a:r>
            <a:r>
              <a:rPr lang="en-AU" altLang="it-IT">
                <a:ea typeface="MS PGothic" panose="020B0600070205080204" pitchFamily="34" charset="-128"/>
              </a:rPr>
              <a:t> known plaintexts, easier but still in practise infeasible</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A6C03BB-DBDA-4191-84D2-66F61917A07E}"/>
              </a:ext>
            </a:extLst>
          </p:cNvPr>
          <p:cNvSpPr>
            <a:spLocks noGrp="1" noChangeArrowheads="1"/>
          </p:cNvSpPr>
          <p:nvPr>
            <p:ph type="title"/>
          </p:nvPr>
        </p:nvSpPr>
        <p:spPr/>
        <p:txBody>
          <a:bodyPr/>
          <a:lstStyle/>
          <a:p>
            <a:pPr eaLnBrk="1" fontAlgn="auto" hangingPunct="1">
              <a:spcAft>
                <a:spcPts val="0"/>
              </a:spcAft>
              <a:defRPr/>
            </a:pPr>
            <a:r>
              <a:rPr lang="en-US"/>
              <a:t>Linear Cryptanalysis</a:t>
            </a:r>
            <a:endParaRPr lang="en-AU"/>
          </a:p>
        </p:txBody>
      </p:sp>
      <p:sp>
        <p:nvSpPr>
          <p:cNvPr id="83971" name="Rectangle 3">
            <a:extLst>
              <a:ext uri="{FF2B5EF4-FFF2-40B4-BE49-F238E27FC236}">
                <a16:creationId xmlns:a16="http://schemas.microsoft.com/office/drawing/2014/main" id="{83C50012-DB4F-42F1-B76D-BE9B25E87A39}"/>
              </a:ext>
            </a:extLst>
          </p:cNvPr>
          <p:cNvSpPr>
            <a:spLocks noGrp="1"/>
          </p:cNvSpPr>
          <p:nvPr>
            <p:ph idx="1"/>
          </p:nvPr>
        </p:nvSpPr>
        <p:spPr/>
        <p:txBody>
          <a:bodyPr/>
          <a:lstStyle/>
          <a:p>
            <a:pPr eaLnBrk="1" hangingPunct="1"/>
            <a:r>
              <a:rPr lang="en-AU" altLang="it-IT"/>
              <a:t>find linear approximations with prob p != ½</a:t>
            </a:r>
          </a:p>
          <a:p>
            <a:pPr lvl="1" eaLnBrk="1" hangingPunct="1">
              <a:buFont typeface="Wingdings" panose="05000000000000000000" pitchFamily="2" charset="2"/>
              <a:buNone/>
            </a:pPr>
            <a:r>
              <a:rPr lang="en-AU" altLang="it-IT" sz="2400">
                <a:latin typeface="Courier New" panose="02070309020205020404" pitchFamily="49" charset="0"/>
              </a:rPr>
              <a:t>P[i</a:t>
            </a:r>
            <a:r>
              <a:rPr lang="en-AU" altLang="it-IT" sz="2400" baseline="-25000">
                <a:latin typeface="Courier New" panose="02070309020205020404" pitchFamily="49" charset="0"/>
              </a:rPr>
              <a:t>1</a:t>
            </a:r>
            <a:r>
              <a:rPr lang="en-AU" altLang="it-IT" sz="2400">
                <a:latin typeface="Courier New" panose="02070309020205020404" pitchFamily="49" charset="0"/>
              </a:rPr>
              <a:t>,i</a:t>
            </a:r>
            <a:r>
              <a:rPr lang="en-AU" altLang="it-IT" sz="2400" baseline="-25000">
                <a:latin typeface="Courier New" panose="02070309020205020404" pitchFamily="49" charset="0"/>
              </a:rPr>
              <a:t>2</a:t>
            </a:r>
            <a:r>
              <a:rPr lang="en-AU" altLang="it-IT" sz="2400">
                <a:latin typeface="Courier New" panose="02070309020205020404" pitchFamily="49" charset="0"/>
              </a:rPr>
              <a:t>,...,i</a:t>
            </a:r>
            <a:r>
              <a:rPr lang="en-AU" altLang="it-IT" sz="2400" baseline="-25000">
                <a:latin typeface="Courier New" panose="02070309020205020404" pitchFamily="49" charset="0"/>
              </a:rPr>
              <a:t>a</a:t>
            </a:r>
            <a:r>
              <a:rPr lang="en-AU" altLang="it-IT" sz="2400">
                <a:latin typeface="Courier New" panose="02070309020205020404" pitchFamily="49" charset="0"/>
              </a:rPr>
              <a:t>] </a:t>
            </a:r>
            <a:r>
              <a:rPr lang="en-AU" altLang="it-IT" sz="2400">
                <a:latin typeface="Courier New" panose="02070309020205020404" pitchFamily="49" charset="0"/>
                <a:sym typeface="Symbol" panose="05050102010706020507" pitchFamily="18" charset="2"/>
              </a:rPr>
              <a:t> </a:t>
            </a:r>
            <a:r>
              <a:rPr lang="en-AU" altLang="it-IT" sz="2400">
                <a:latin typeface="Courier New" panose="02070309020205020404" pitchFamily="49" charset="0"/>
              </a:rPr>
              <a:t>C[j</a:t>
            </a:r>
            <a:r>
              <a:rPr lang="en-AU" altLang="it-IT" sz="2400" baseline="-25000">
                <a:latin typeface="Courier New" panose="02070309020205020404" pitchFamily="49" charset="0"/>
              </a:rPr>
              <a:t>1</a:t>
            </a:r>
            <a:r>
              <a:rPr lang="en-AU" altLang="it-IT" sz="2400">
                <a:latin typeface="Courier New" panose="02070309020205020404" pitchFamily="49" charset="0"/>
              </a:rPr>
              <a:t>,j</a:t>
            </a:r>
            <a:r>
              <a:rPr lang="en-AU" altLang="it-IT" sz="2400" baseline="-25000">
                <a:latin typeface="Courier New" panose="02070309020205020404" pitchFamily="49" charset="0"/>
              </a:rPr>
              <a:t>2</a:t>
            </a:r>
            <a:r>
              <a:rPr lang="en-AU" altLang="it-IT" sz="2400">
                <a:latin typeface="Courier New" panose="02070309020205020404" pitchFamily="49" charset="0"/>
              </a:rPr>
              <a:t>,...,j</a:t>
            </a:r>
            <a:r>
              <a:rPr lang="en-AU" altLang="it-IT" sz="2400" baseline="-25000">
                <a:latin typeface="Courier New" panose="02070309020205020404" pitchFamily="49" charset="0"/>
              </a:rPr>
              <a:t>b</a:t>
            </a:r>
            <a:r>
              <a:rPr lang="en-AU" altLang="it-IT" sz="2400">
                <a:latin typeface="Courier New" panose="02070309020205020404" pitchFamily="49" charset="0"/>
              </a:rPr>
              <a:t>] = K[k</a:t>
            </a:r>
            <a:r>
              <a:rPr lang="en-AU" altLang="it-IT" sz="2400" baseline="-25000">
                <a:latin typeface="Courier New" panose="02070309020205020404" pitchFamily="49" charset="0"/>
              </a:rPr>
              <a:t>1</a:t>
            </a:r>
            <a:r>
              <a:rPr lang="en-AU" altLang="it-IT" sz="2400">
                <a:latin typeface="Courier New" panose="02070309020205020404" pitchFamily="49" charset="0"/>
              </a:rPr>
              <a:t>,k</a:t>
            </a:r>
            <a:r>
              <a:rPr lang="en-AU" altLang="it-IT" sz="2400" baseline="-25000">
                <a:latin typeface="Courier New" panose="02070309020205020404" pitchFamily="49" charset="0"/>
              </a:rPr>
              <a:t>2</a:t>
            </a:r>
            <a:r>
              <a:rPr lang="en-AU" altLang="it-IT" sz="2400">
                <a:latin typeface="Courier New" panose="02070309020205020404" pitchFamily="49" charset="0"/>
              </a:rPr>
              <a:t>,...,k</a:t>
            </a:r>
            <a:r>
              <a:rPr lang="en-AU" altLang="it-IT" sz="2400" baseline="-25000">
                <a:latin typeface="Courier New" panose="02070309020205020404" pitchFamily="49" charset="0"/>
              </a:rPr>
              <a:t>c</a:t>
            </a:r>
            <a:r>
              <a:rPr lang="en-AU" altLang="it-IT" sz="2400">
                <a:latin typeface="Courier New" panose="02070309020205020404" pitchFamily="49" charset="0"/>
              </a:rPr>
              <a:t>]</a:t>
            </a:r>
          </a:p>
          <a:p>
            <a:pPr lvl="1" eaLnBrk="1" hangingPunct="1">
              <a:buFont typeface="Wingdings" panose="05000000000000000000" pitchFamily="2" charset="2"/>
              <a:buNone/>
            </a:pPr>
            <a:r>
              <a:rPr lang="en-AU" altLang="it-IT" sz="2400">
                <a:latin typeface="Courier New" panose="02070309020205020404" pitchFamily="49" charset="0"/>
              </a:rPr>
              <a:t>where i</a:t>
            </a:r>
            <a:r>
              <a:rPr lang="en-AU" altLang="it-IT" sz="2400" baseline="-25000">
                <a:latin typeface="Courier New" panose="02070309020205020404" pitchFamily="49" charset="0"/>
              </a:rPr>
              <a:t>a</a:t>
            </a:r>
            <a:r>
              <a:rPr lang="en-AU" altLang="it-IT" sz="2400">
                <a:latin typeface="Courier New" panose="02070309020205020404" pitchFamily="49" charset="0"/>
              </a:rPr>
              <a:t>,j</a:t>
            </a:r>
            <a:r>
              <a:rPr lang="en-AU" altLang="it-IT" sz="2400" baseline="-25000">
                <a:latin typeface="Courier New" panose="02070309020205020404" pitchFamily="49" charset="0"/>
              </a:rPr>
              <a:t>b</a:t>
            </a:r>
            <a:r>
              <a:rPr lang="en-AU" altLang="it-IT" sz="2400">
                <a:latin typeface="Courier New" panose="02070309020205020404" pitchFamily="49" charset="0"/>
              </a:rPr>
              <a:t>,k</a:t>
            </a:r>
            <a:r>
              <a:rPr lang="en-AU" altLang="it-IT" sz="2400" baseline="-25000">
                <a:latin typeface="Courier New" panose="02070309020205020404" pitchFamily="49" charset="0"/>
              </a:rPr>
              <a:t>c</a:t>
            </a:r>
            <a:r>
              <a:rPr lang="en-AU" altLang="it-IT" sz="2400">
                <a:latin typeface="Courier New" panose="02070309020205020404" pitchFamily="49" charset="0"/>
              </a:rPr>
              <a:t> are bit locations in P,C,K</a:t>
            </a:r>
            <a:r>
              <a:rPr lang="en-AU" altLang="it-IT"/>
              <a:t> </a:t>
            </a:r>
          </a:p>
          <a:p>
            <a:pPr eaLnBrk="1" hangingPunct="1"/>
            <a:r>
              <a:rPr lang="en-US" altLang="it-IT"/>
              <a:t>gives linear equation for key bits</a:t>
            </a:r>
            <a:endParaRPr lang="en-AU" altLang="it-IT"/>
          </a:p>
          <a:p>
            <a:pPr eaLnBrk="1" hangingPunct="1"/>
            <a:r>
              <a:rPr lang="en-AU" altLang="it-IT"/>
              <a:t>get one key bit using max likelihood alg</a:t>
            </a:r>
          </a:p>
          <a:p>
            <a:pPr eaLnBrk="1" hangingPunct="1"/>
            <a:r>
              <a:rPr lang="en-AU" altLang="it-IT"/>
              <a:t>using a large number of trial encryptions </a:t>
            </a:r>
          </a:p>
          <a:p>
            <a:pPr eaLnBrk="1" hangingPunct="1"/>
            <a:r>
              <a:rPr lang="en-AU" altLang="it-IT"/>
              <a:t>effectiveness given by: </a:t>
            </a:r>
            <a:r>
              <a:rPr lang="en-AU" altLang="it-IT">
                <a:latin typeface="Courier New" panose="02070309020205020404" pitchFamily="49" charset="0"/>
              </a:rPr>
              <a:t>|p–</a:t>
            </a:r>
            <a:r>
              <a:rPr lang="en-AU" altLang="it-IT" baseline="30000">
                <a:latin typeface="Courier New" panose="02070309020205020404" pitchFamily="49" charset="0"/>
              </a:rPr>
              <a:t>1</a:t>
            </a:r>
            <a:r>
              <a:rPr lang="en-AU" altLang="it-IT">
                <a:latin typeface="Courier New" panose="02070309020205020404" pitchFamily="49" charset="0"/>
              </a:rPr>
              <a:t>/</a:t>
            </a:r>
            <a:r>
              <a:rPr lang="en-AU" altLang="it-IT" sz="2800" baseline="-25000">
                <a:latin typeface="Courier New" panose="02070309020205020404" pitchFamily="49" charset="0"/>
              </a:rPr>
              <a:t>2</a:t>
            </a:r>
            <a:r>
              <a:rPr lang="en-AU" altLang="it-IT">
                <a:latin typeface="Courier New" panose="02070309020205020404" pitchFamily="49" charset="0"/>
              </a:rPr>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E20A6B9E-708F-4873-9A04-02FBD6B0DF8B}"/>
              </a:ext>
            </a:extLst>
          </p:cNvPr>
          <p:cNvSpPr>
            <a:spLocks noGrp="1" noChangeArrowheads="1"/>
          </p:cNvSpPr>
          <p:nvPr>
            <p:ph type="title"/>
          </p:nvPr>
        </p:nvSpPr>
        <p:spPr/>
        <p:txBody>
          <a:bodyPr/>
          <a:lstStyle/>
          <a:p>
            <a:pPr eaLnBrk="1" fontAlgn="auto" hangingPunct="1">
              <a:spcAft>
                <a:spcPts val="0"/>
              </a:spcAft>
              <a:defRPr/>
            </a:pPr>
            <a:r>
              <a:rPr lang="en-US"/>
              <a:t>DES Design Criteria</a:t>
            </a:r>
            <a:endParaRPr lang="en-AU"/>
          </a:p>
        </p:txBody>
      </p:sp>
      <p:sp>
        <p:nvSpPr>
          <p:cNvPr id="86019" name="Rectangle 3">
            <a:extLst>
              <a:ext uri="{FF2B5EF4-FFF2-40B4-BE49-F238E27FC236}">
                <a16:creationId xmlns:a16="http://schemas.microsoft.com/office/drawing/2014/main" id="{66620331-B96D-41FE-8636-7C13E02F5B6C}"/>
              </a:ext>
            </a:extLst>
          </p:cNvPr>
          <p:cNvSpPr>
            <a:spLocks noGrp="1"/>
          </p:cNvSpPr>
          <p:nvPr>
            <p:ph idx="1"/>
          </p:nvPr>
        </p:nvSpPr>
        <p:spPr/>
        <p:txBody>
          <a:bodyPr/>
          <a:lstStyle/>
          <a:p>
            <a:pPr eaLnBrk="1" hangingPunct="1"/>
            <a:r>
              <a:rPr lang="en-US" altLang="it-IT"/>
              <a:t>as reported by Coppersmith in [COPP94]</a:t>
            </a:r>
          </a:p>
          <a:p>
            <a:pPr eaLnBrk="1" hangingPunct="1"/>
            <a:r>
              <a:rPr lang="en-US" altLang="it-IT"/>
              <a:t>7 criteria for S-boxes provide for </a:t>
            </a:r>
          </a:p>
          <a:p>
            <a:pPr lvl="1" eaLnBrk="1" hangingPunct="1"/>
            <a:r>
              <a:rPr lang="en-US" altLang="it-IT"/>
              <a:t>non-linearity</a:t>
            </a:r>
          </a:p>
          <a:p>
            <a:pPr lvl="1" eaLnBrk="1" hangingPunct="1"/>
            <a:r>
              <a:rPr lang="en-US" altLang="it-IT"/>
              <a:t>resistance to differential cryptanalysis</a:t>
            </a:r>
          </a:p>
          <a:p>
            <a:pPr lvl="1" eaLnBrk="1" hangingPunct="1"/>
            <a:r>
              <a:rPr lang="en-US" altLang="it-IT"/>
              <a:t>good confusion</a:t>
            </a:r>
          </a:p>
          <a:p>
            <a:pPr eaLnBrk="1" hangingPunct="1"/>
            <a:r>
              <a:rPr lang="en-US" altLang="it-IT"/>
              <a:t>3 criteria for permutation P provide for </a:t>
            </a:r>
          </a:p>
          <a:p>
            <a:pPr lvl="1" eaLnBrk="1" hangingPunct="1"/>
            <a:r>
              <a:rPr lang="en-US" altLang="it-IT"/>
              <a:t>increased diffusion</a:t>
            </a:r>
          </a:p>
          <a:p>
            <a:pPr eaLnBrk="1" hangingPunct="1"/>
            <a:endParaRPr lang="en-AU" altLang="it-IT"/>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696510B1-7D17-4FAD-BA21-288C4FB95FFF}"/>
              </a:ext>
            </a:extLst>
          </p:cNvPr>
          <p:cNvSpPr>
            <a:spLocks noGrp="1" noChangeArrowheads="1"/>
          </p:cNvSpPr>
          <p:nvPr>
            <p:ph type="title"/>
          </p:nvPr>
        </p:nvSpPr>
        <p:spPr/>
        <p:txBody>
          <a:bodyPr/>
          <a:lstStyle/>
          <a:p>
            <a:pPr eaLnBrk="1" fontAlgn="auto" hangingPunct="1">
              <a:spcAft>
                <a:spcPts val="0"/>
              </a:spcAft>
              <a:defRPr/>
            </a:pPr>
            <a:r>
              <a:rPr lang="en-US"/>
              <a:t>Block Cipher Design</a:t>
            </a:r>
            <a:endParaRPr lang="en-AU"/>
          </a:p>
        </p:txBody>
      </p:sp>
      <p:sp>
        <p:nvSpPr>
          <p:cNvPr id="88067" name="Rectangle 3">
            <a:extLst>
              <a:ext uri="{FF2B5EF4-FFF2-40B4-BE49-F238E27FC236}">
                <a16:creationId xmlns:a16="http://schemas.microsoft.com/office/drawing/2014/main" id="{98DE503C-523E-4807-9415-27B55FC44122}"/>
              </a:ext>
            </a:extLst>
          </p:cNvPr>
          <p:cNvSpPr>
            <a:spLocks noGrp="1"/>
          </p:cNvSpPr>
          <p:nvPr>
            <p:ph idx="1"/>
          </p:nvPr>
        </p:nvSpPr>
        <p:spPr>
          <a:xfrm>
            <a:off x="1981200" y="1676400"/>
            <a:ext cx="8229600" cy="4876800"/>
          </a:xfrm>
        </p:spPr>
        <p:txBody>
          <a:bodyPr/>
          <a:lstStyle/>
          <a:p>
            <a:pPr eaLnBrk="1" hangingPunct="1">
              <a:lnSpc>
                <a:spcPct val="90000"/>
              </a:lnSpc>
            </a:pPr>
            <a:r>
              <a:rPr lang="en-US" altLang="it-IT"/>
              <a:t>basic principles still like Feistel’s in 1970’s</a:t>
            </a:r>
          </a:p>
          <a:p>
            <a:pPr eaLnBrk="1" hangingPunct="1">
              <a:lnSpc>
                <a:spcPct val="90000"/>
              </a:lnSpc>
            </a:pPr>
            <a:r>
              <a:rPr lang="en-US" altLang="it-IT"/>
              <a:t>number of rounds</a:t>
            </a:r>
          </a:p>
          <a:p>
            <a:pPr lvl="1" eaLnBrk="1" hangingPunct="1">
              <a:lnSpc>
                <a:spcPct val="90000"/>
              </a:lnSpc>
            </a:pPr>
            <a:r>
              <a:rPr lang="en-US" altLang="it-IT"/>
              <a:t>more is better, exhaustive search best attack</a:t>
            </a:r>
          </a:p>
          <a:p>
            <a:pPr eaLnBrk="1" hangingPunct="1">
              <a:lnSpc>
                <a:spcPct val="90000"/>
              </a:lnSpc>
            </a:pPr>
            <a:r>
              <a:rPr lang="en-US" altLang="it-IT"/>
              <a:t>function f:</a:t>
            </a:r>
          </a:p>
          <a:p>
            <a:pPr lvl="1" eaLnBrk="1" hangingPunct="1">
              <a:lnSpc>
                <a:spcPct val="90000"/>
              </a:lnSpc>
            </a:pPr>
            <a:r>
              <a:rPr lang="en-US" altLang="it-IT"/>
              <a:t>provides “confusion”, is nonlinear, avalanche</a:t>
            </a:r>
          </a:p>
          <a:p>
            <a:pPr lvl="1" eaLnBrk="1" hangingPunct="1">
              <a:lnSpc>
                <a:spcPct val="90000"/>
              </a:lnSpc>
            </a:pPr>
            <a:r>
              <a:rPr lang="en-US" altLang="it-IT"/>
              <a:t>have issues of how S-boxes are selected</a:t>
            </a:r>
          </a:p>
          <a:p>
            <a:pPr eaLnBrk="1" hangingPunct="1">
              <a:lnSpc>
                <a:spcPct val="90000"/>
              </a:lnSpc>
            </a:pPr>
            <a:r>
              <a:rPr lang="en-US" altLang="it-IT"/>
              <a:t>key schedule</a:t>
            </a:r>
          </a:p>
          <a:p>
            <a:pPr lvl="1" eaLnBrk="1" hangingPunct="1">
              <a:lnSpc>
                <a:spcPct val="90000"/>
              </a:lnSpc>
            </a:pPr>
            <a:r>
              <a:rPr lang="en-US" altLang="it-IT"/>
              <a:t>complex subkey creation, key avalanche</a:t>
            </a:r>
          </a:p>
          <a:p>
            <a:pPr lvl="1" eaLnBrk="1" hangingPunct="1">
              <a:lnSpc>
                <a:spcPct val="90000"/>
              </a:lnSpc>
            </a:pPr>
            <a:endParaRPr lang="en-AU" altLang="it-IT"/>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3AE036C-92AF-4B93-B51E-84759502709B}"/>
              </a:ext>
            </a:extLst>
          </p:cNvPr>
          <p:cNvSpPr>
            <a:spLocks noGrp="1" noChangeArrowheads="1"/>
          </p:cNvSpPr>
          <p:nvPr>
            <p:ph type="title"/>
          </p:nvPr>
        </p:nvSpPr>
        <p:spPr/>
        <p:txBody>
          <a:bodyPr/>
          <a:lstStyle/>
          <a:p>
            <a:pPr eaLnBrk="1" fontAlgn="auto" hangingPunct="1">
              <a:spcAft>
                <a:spcPts val="0"/>
              </a:spcAft>
              <a:defRPr/>
            </a:pPr>
            <a:r>
              <a:rPr lang="en-US"/>
              <a:t>Summary</a:t>
            </a:r>
            <a:endParaRPr lang="en-AU"/>
          </a:p>
        </p:txBody>
      </p:sp>
      <p:sp>
        <p:nvSpPr>
          <p:cNvPr id="90115" name="Rectangle 3">
            <a:extLst>
              <a:ext uri="{FF2B5EF4-FFF2-40B4-BE49-F238E27FC236}">
                <a16:creationId xmlns:a16="http://schemas.microsoft.com/office/drawing/2014/main" id="{9E713CCA-A722-4E12-9026-27D4D6404F08}"/>
              </a:ext>
            </a:extLst>
          </p:cNvPr>
          <p:cNvSpPr>
            <a:spLocks noGrp="1"/>
          </p:cNvSpPr>
          <p:nvPr>
            <p:ph idx="1"/>
          </p:nvPr>
        </p:nvSpPr>
        <p:spPr>
          <a:xfrm>
            <a:off x="1981200" y="1676400"/>
            <a:ext cx="8229600" cy="4876800"/>
          </a:xfrm>
        </p:spPr>
        <p:txBody>
          <a:bodyPr/>
          <a:lstStyle/>
          <a:p>
            <a:pPr eaLnBrk="1" hangingPunct="1"/>
            <a:r>
              <a:rPr lang="en-US" altLang="it-IT"/>
              <a:t>have considered:</a:t>
            </a:r>
          </a:p>
          <a:p>
            <a:pPr lvl="1" eaLnBrk="1" hangingPunct="1"/>
            <a:r>
              <a:rPr lang="en-US" altLang="it-IT"/>
              <a:t>block vs stream ciphers</a:t>
            </a:r>
          </a:p>
          <a:p>
            <a:pPr lvl="1" eaLnBrk="1" hangingPunct="1"/>
            <a:r>
              <a:rPr lang="en-US" altLang="it-IT"/>
              <a:t>Feistel cipher design &amp; structure</a:t>
            </a:r>
          </a:p>
          <a:p>
            <a:pPr lvl="1" eaLnBrk="1" hangingPunct="1"/>
            <a:r>
              <a:rPr lang="en-US" altLang="it-IT"/>
              <a:t>DES</a:t>
            </a:r>
          </a:p>
          <a:p>
            <a:pPr lvl="2" eaLnBrk="1" hangingPunct="1"/>
            <a:r>
              <a:rPr lang="en-US" altLang="it-IT"/>
              <a:t>details</a:t>
            </a:r>
          </a:p>
          <a:p>
            <a:pPr lvl="2" eaLnBrk="1" hangingPunct="1"/>
            <a:r>
              <a:rPr lang="en-US" altLang="it-IT"/>
              <a:t>strength</a:t>
            </a:r>
          </a:p>
          <a:p>
            <a:pPr lvl="1" eaLnBrk="1" hangingPunct="1"/>
            <a:r>
              <a:rPr lang="en-US" altLang="it-IT"/>
              <a:t>Differential &amp; Linear Cryptanalysis</a:t>
            </a:r>
          </a:p>
          <a:p>
            <a:pPr lvl="1" eaLnBrk="1" hangingPunct="1"/>
            <a:r>
              <a:rPr lang="en-US" altLang="it-IT"/>
              <a:t>block cipher design principles</a:t>
            </a:r>
            <a:endParaRPr lang="en-AU" altLang="it-IT"/>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61F6F71-D885-4A68-9DF0-8562AF14FBAF}"/>
              </a:ext>
            </a:extLst>
          </p:cNvPr>
          <p:cNvSpPr>
            <a:spLocks noGrp="1" noChangeArrowheads="1"/>
          </p:cNvSpPr>
          <p:nvPr>
            <p:ph type="title"/>
          </p:nvPr>
        </p:nvSpPr>
        <p:spPr/>
        <p:txBody>
          <a:bodyPr/>
          <a:lstStyle/>
          <a:p>
            <a:pPr eaLnBrk="1" fontAlgn="auto" hangingPunct="1">
              <a:spcAft>
                <a:spcPts val="0"/>
              </a:spcAft>
              <a:defRPr/>
            </a:pPr>
            <a:r>
              <a:rPr lang="en-US"/>
              <a:t>Block vs Stream Ciphers</a:t>
            </a:r>
            <a:endParaRPr lang="en-AU"/>
          </a:p>
        </p:txBody>
      </p:sp>
      <p:sp>
        <p:nvSpPr>
          <p:cNvPr id="18435" name="Rectangle 3">
            <a:extLst>
              <a:ext uri="{FF2B5EF4-FFF2-40B4-BE49-F238E27FC236}">
                <a16:creationId xmlns:a16="http://schemas.microsoft.com/office/drawing/2014/main" id="{E44B0D9A-62C8-46C2-A3EE-2F5DDEBADCB5}"/>
              </a:ext>
            </a:extLst>
          </p:cNvPr>
          <p:cNvSpPr>
            <a:spLocks noGrp="1"/>
          </p:cNvSpPr>
          <p:nvPr>
            <p:ph idx="1"/>
          </p:nvPr>
        </p:nvSpPr>
        <p:spPr>
          <a:xfrm>
            <a:off x="1981200" y="1524000"/>
            <a:ext cx="8229600" cy="5029200"/>
          </a:xfrm>
        </p:spPr>
        <p:txBody>
          <a:bodyPr/>
          <a:lstStyle/>
          <a:p>
            <a:pPr eaLnBrk="1" hangingPunct="1"/>
            <a:r>
              <a:rPr lang="en-AU" altLang="it-IT"/>
              <a:t>block ciphers process messages in blocks, each of which is then en/decrypted </a:t>
            </a:r>
          </a:p>
          <a:p>
            <a:pPr eaLnBrk="1" hangingPunct="1"/>
            <a:r>
              <a:rPr lang="en-AU" altLang="it-IT"/>
              <a:t>like a substitution on very big characters</a:t>
            </a:r>
          </a:p>
          <a:p>
            <a:pPr lvl="1" eaLnBrk="1" hangingPunct="1"/>
            <a:r>
              <a:rPr lang="en-AU" altLang="it-IT"/>
              <a:t>64-bits or more </a:t>
            </a:r>
          </a:p>
          <a:p>
            <a:pPr eaLnBrk="1" hangingPunct="1"/>
            <a:r>
              <a:rPr lang="en-US" altLang="it-IT"/>
              <a:t>stream ciphers </a:t>
            </a:r>
            <a:r>
              <a:rPr lang="en-AU" altLang="it-IT"/>
              <a:t>process messages a bit or byte at a time when en/decrypting</a:t>
            </a:r>
          </a:p>
          <a:p>
            <a:pPr eaLnBrk="1" hangingPunct="1"/>
            <a:r>
              <a:rPr lang="en-US" altLang="it-IT"/>
              <a:t>many current ciphers are block ciphers</a:t>
            </a:r>
          </a:p>
          <a:p>
            <a:pPr lvl="1" eaLnBrk="1" hangingPunct="1"/>
            <a:r>
              <a:rPr lang="en-US" altLang="it-IT"/>
              <a:t>better analysed</a:t>
            </a:r>
          </a:p>
          <a:p>
            <a:pPr lvl="1" eaLnBrk="1" hangingPunct="1"/>
            <a:r>
              <a:rPr lang="en-US" altLang="it-IT"/>
              <a:t>broader range of applications</a:t>
            </a:r>
            <a:endParaRPr lang="en-AU" altLang="it-IT"/>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1026">
            <a:extLst>
              <a:ext uri="{FF2B5EF4-FFF2-40B4-BE49-F238E27FC236}">
                <a16:creationId xmlns:a16="http://schemas.microsoft.com/office/drawing/2014/main" id="{2ECDA330-6B52-4A83-9DFF-60BB63BF3DE0}"/>
              </a:ext>
            </a:extLst>
          </p:cNvPr>
          <p:cNvSpPr>
            <a:spLocks noGrp="1" noChangeArrowheads="1"/>
          </p:cNvSpPr>
          <p:nvPr>
            <p:ph type="ctrTitle"/>
          </p:nvPr>
        </p:nvSpPr>
        <p:spPr>
          <a:xfrm>
            <a:off x="2362200" y="457201"/>
            <a:ext cx="7848600" cy="2765425"/>
          </a:xfrm>
        </p:spPr>
        <p:txBody>
          <a:bodyPr/>
          <a:lstStyle/>
          <a:p>
            <a:pPr eaLnBrk="1" fontAlgn="auto" hangingPunct="1">
              <a:spcAft>
                <a:spcPts val="0"/>
              </a:spcAft>
              <a:defRPr/>
            </a:pPr>
            <a:r>
              <a:rPr lang="en-US">
                <a:ea typeface="ＭＳ Ｐゴシック" pitchFamily="34" charset="-128"/>
              </a:rPr>
              <a:t>Cryptography and Network Security</a:t>
            </a:r>
            <a:br>
              <a:rPr lang="en-US">
                <a:ea typeface="ＭＳ Ｐゴシック" pitchFamily="34" charset="-128"/>
              </a:rPr>
            </a:br>
            <a:r>
              <a:rPr lang="en-US">
                <a:ea typeface="ＭＳ Ｐゴシック" pitchFamily="34" charset="-128"/>
              </a:rPr>
              <a:t>Chapter 5</a:t>
            </a:r>
            <a:endParaRPr lang="en-AU">
              <a:ea typeface="ＭＳ Ｐゴシック" pitchFamily="34" charset="-128"/>
            </a:endParaRPr>
          </a:p>
        </p:txBody>
      </p:sp>
      <p:sp>
        <p:nvSpPr>
          <p:cNvPr id="72707" name="Rectangle 1027">
            <a:extLst>
              <a:ext uri="{FF2B5EF4-FFF2-40B4-BE49-F238E27FC236}">
                <a16:creationId xmlns:a16="http://schemas.microsoft.com/office/drawing/2014/main" id="{38DEA069-6A1D-4257-BB67-7B61FFC1F8DD}"/>
              </a:ext>
            </a:extLst>
          </p:cNvPr>
          <p:cNvSpPr>
            <a:spLocks noGrp="1" noChangeArrowheads="1"/>
          </p:cNvSpPr>
          <p:nvPr>
            <p:ph type="subTitle" idx="1"/>
          </p:nvPr>
        </p:nvSpPr>
        <p:spPr>
          <a:xfrm>
            <a:off x="1847850" y="2708276"/>
            <a:ext cx="6400800" cy="2671763"/>
          </a:xfrm>
        </p:spPr>
        <p:txBody>
          <a:bodyPr>
            <a:normAutofit/>
          </a:bodyPr>
          <a:lstStyle/>
          <a:p>
            <a:pPr eaLnBrk="1" fontAlgn="auto" hangingPunct="1">
              <a:spcAft>
                <a:spcPts val="0"/>
              </a:spcAft>
              <a:defRPr/>
            </a:pPr>
            <a:r>
              <a:rPr lang="en-US" dirty="0">
                <a:ea typeface="ＭＳ Ｐゴシック" pitchFamily="34" charset="-128"/>
              </a:rPr>
              <a:t>Fifth Edition</a:t>
            </a:r>
          </a:p>
          <a:p>
            <a:pPr eaLnBrk="1" fontAlgn="auto" hangingPunct="1">
              <a:spcAft>
                <a:spcPts val="0"/>
              </a:spcAft>
              <a:defRPr/>
            </a:pPr>
            <a:r>
              <a:rPr lang="en-US" dirty="0">
                <a:ea typeface="ＭＳ Ｐゴシック" pitchFamily="34" charset="-128"/>
              </a:rPr>
              <a:t>by William Stallings	</a:t>
            </a:r>
          </a:p>
          <a:p>
            <a:pPr eaLnBrk="1" fontAlgn="auto" hangingPunct="1">
              <a:spcAft>
                <a:spcPts val="0"/>
              </a:spcAft>
              <a:defRPr/>
            </a:pPr>
            <a:r>
              <a:rPr lang="en-US" dirty="0">
                <a:ea typeface="ＭＳ Ｐゴシック" pitchFamily="34" charset="-128"/>
              </a:rPr>
              <a:t>Lecture slides by </a:t>
            </a:r>
            <a:r>
              <a:rPr lang="en-US" dirty="0" err="1">
                <a:ea typeface="ＭＳ Ｐゴシック" pitchFamily="34" charset="-128"/>
              </a:rPr>
              <a:t>Lawrie</a:t>
            </a:r>
            <a:r>
              <a:rPr lang="en-US" dirty="0">
                <a:ea typeface="ＭＳ Ｐゴシック" pitchFamily="34" charset="-128"/>
              </a:rPr>
              <a:t> Brown</a:t>
            </a:r>
          </a:p>
          <a:p>
            <a:pPr eaLnBrk="1" fontAlgn="auto" hangingPunct="1">
              <a:spcAft>
                <a:spcPts val="0"/>
              </a:spcAft>
              <a:defRPr/>
            </a:pPr>
            <a:r>
              <a:rPr lang="en-US" sz="2000" dirty="0">
                <a:ea typeface="ＭＳ Ｐゴシック" pitchFamily="34" charset="-128"/>
              </a:rPr>
              <a:t>Adapted by G. </a:t>
            </a:r>
            <a:r>
              <a:rPr lang="en-US" sz="2000" dirty="0" err="1">
                <a:ea typeface="ＭＳ Ｐゴシック" pitchFamily="34" charset="-128"/>
              </a:rPr>
              <a:t>Ianni</a:t>
            </a:r>
            <a:r>
              <a:rPr lang="en-US" sz="2000" dirty="0">
                <a:ea typeface="ＭＳ Ｐゴシック" pitchFamily="34" charset="-128"/>
              </a:rPr>
              <a:t> for the Network and Computer Security course at </a:t>
            </a:r>
            <a:r>
              <a:rPr lang="en-US" sz="2000" dirty="0" err="1">
                <a:ea typeface="ＭＳ Ｐゴシック" pitchFamily="34" charset="-128"/>
              </a:rPr>
              <a:t>Università</a:t>
            </a:r>
            <a:r>
              <a:rPr lang="en-US" sz="2000" dirty="0">
                <a:ea typeface="ＭＳ Ｐゴシック" pitchFamily="34" charset="-128"/>
              </a:rPr>
              <a:t> </a:t>
            </a:r>
            <a:r>
              <a:rPr lang="en-US" sz="2000" dirty="0" err="1">
                <a:ea typeface="ＭＳ Ｐゴシック" pitchFamily="34" charset="-128"/>
              </a:rPr>
              <a:t>della</a:t>
            </a:r>
            <a:r>
              <a:rPr lang="en-US" sz="2000" dirty="0">
                <a:ea typeface="ＭＳ Ｐゴシック" pitchFamily="34" charset="-128"/>
              </a:rPr>
              <a:t> Calabria </a:t>
            </a:r>
            <a:endParaRPr lang="en-AU" sz="2000" dirty="0">
              <a:ea typeface="ＭＳ Ｐゴシック" pitchFamily="34" charset="-128"/>
            </a:endParaRPr>
          </a:p>
          <a:p>
            <a:pPr eaLnBrk="1" fontAlgn="auto" hangingPunct="1">
              <a:spcAft>
                <a:spcPts val="0"/>
              </a:spcAft>
              <a:defRPr/>
            </a:pPr>
            <a:endParaRPr lang="en-AU" dirty="0">
              <a:ea typeface="ＭＳ Ｐゴシック"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E509F83-A581-45E0-86FC-F9BDCDAB9297}"/>
              </a:ext>
            </a:extLst>
          </p:cNvPr>
          <p:cNvSpPr>
            <a:spLocks noGrp="1" noChangeArrowheads="1"/>
          </p:cNvSpPr>
          <p:nvPr>
            <p:ph type="title"/>
          </p:nvPr>
        </p:nvSpPr>
        <p:spPr>
          <a:xfrm>
            <a:off x="2063750" y="476250"/>
            <a:ext cx="8229600" cy="1143000"/>
          </a:xfrm>
        </p:spPr>
        <p:txBody>
          <a:bodyPr>
            <a:normAutofit fontScale="90000"/>
          </a:bodyPr>
          <a:lstStyle/>
          <a:p>
            <a:pPr eaLnBrk="1" fontAlgn="auto" hangingPunct="1">
              <a:spcAft>
                <a:spcPts val="0"/>
              </a:spcAft>
              <a:defRPr/>
            </a:pPr>
            <a:r>
              <a:rPr lang="en-US" sz="4000">
                <a:ea typeface="ＭＳ Ｐゴシック" pitchFamily="34" charset="-128"/>
              </a:rPr>
              <a:t>Chapter 5 –</a:t>
            </a:r>
            <a:r>
              <a:rPr lang="en-AU" sz="4000">
                <a:ea typeface="ＭＳ Ｐゴシック" pitchFamily="34" charset="-128"/>
              </a:rPr>
              <a:t>Advanced Encryption Standard</a:t>
            </a:r>
            <a:br>
              <a:rPr lang="en-AU" sz="4000">
                <a:ea typeface="ＭＳ Ｐゴシック" pitchFamily="34" charset="-128"/>
              </a:rPr>
            </a:br>
            <a:endParaRPr lang="en-AU" sz="4000">
              <a:ea typeface="ＭＳ Ｐゴシック" pitchFamily="34" charset="-128"/>
            </a:endParaRPr>
          </a:p>
        </p:txBody>
      </p:sp>
      <p:sp>
        <p:nvSpPr>
          <p:cNvPr id="94211" name="Rectangle 3">
            <a:extLst>
              <a:ext uri="{FF2B5EF4-FFF2-40B4-BE49-F238E27FC236}">
                <a16:creationId xmlns:a16="http://schemas.microsoft.com/office/drawing/2014/main" id="{CF7E4699-5041-411C-AB81-40BD855A3325}"/>
              </a:ext>
            </a:extLst>
          </p:cNvPr>
          <p:cNvSpPr>
            <a:spLocks noGrp="1"/>
          </p:cNvSpPr>
          <p:nvPr>
            <p:ph idx="1"/>
          </p:nvPr>
        </p:nvSpPr>
        <p:spPr>
          <a:xfrm>
            <a:off x="2063750" y="2133600"/>
            <a:ext cx="8229600" cy="3989388"/>
          </a:xfrm>
        </p:spPr>
        <p:txBody>
          <a:bodyPr/>
          <a:lstStyle/>
          <a:p>
            <a:pPr eaLnBrk="1" hangingPunct="1">
              <a:buFont typeface="Wingdings" panose="05000000000000000000" pitchFamily="2" charset="2"/>
              <a:buNone/>
            </a:pPr>
            <a:r>
              <a:rPr lang="en-AU" altLang="it-IT" i="1">
                <a:ea typeface="MS PGothic" panose="020B0600070205080204" pitchFamily="34" charset="-128"/>
              </a:rPr>
              <a:t>"It seems very simple."</a:t>
            </a:r>
          </a:p>
          <a:p>
            <a:pPr eaLnBrk="1" hangingPunct="1">
              <a:buFont typeface="Wingdings" panose="05000000000000000000" pitchFamily="2" charset="2"/>
              <a:buNone/>
            </a:pPr>
            <a:r>
              <a:rPr lang="en-AU" altLang="it-IT" i="1">
                <a:ea typeface="MS PGothic" panose="020B0600070205080204" pitchFamily="34" charset="-128"/>
              </a:rPr>
              <a:t>"It is very simple. But if you don't know what the key is it's virtually indecipherable."</a:t>
            </a:r>
          </a:p>
          <a:p>
            <a:pPr eaLnBrk="1" hangingPunct="1">
              <a:buFont typeface="Wingdings" panose="05000000000000000000" pitchFamily="2" charset="2"/>
              <a:buNone/>
            </a:pPr>
            <a:r>
              <a:rPr lang="en-AU" altLang="it-IT" b="1">
                <a:ea typeface="MS PGothic" panose="020B0600070205080204" pitchFamily="34" charset="-128"/>
              </a:rPr>
              <a:t>—</a:t>
            </a:r>
            <a:r>
              <a:rPr lang="en-AU" altLang="it-IT" b="1" i="1">
                <a:ea typeface="MS PGothic" panose="020B0600070205080204" pitchFamily="34" charset="-128"/>
              </a:rPr>
              <a:t>Talking to Strange Men, </a:t>
            </a:r>
            <a:r>
              <a:rPr lang="en-AU" altLang="it-IT" b="1">
                <a:ea typeface="MS PGothic" panose="020B0600070205080204" pitchFamily="34" charset="-128"/>
              </a:rPr>
              <a:t>Ruth Rendell</a:t>
            </a:r>
            <a:endParaRPr lang="en-AU" altLang="it-IT">
              <a:ea typeface="MS PGothic" panose="020B0600070205080204" pitchFamily="34" charset="-128"/>
            </a:endParaRPr>
          </a:p>
          <a:p>
            <a:pPr eaLnBrk="1" hangingPunct="1">
              <a:buFont typeface="Wingdings" panose="05000000000000000000" pitchFamily="2" charset="2"/>
              <a:buNone/>
            </a:pPr>
            <a:endParaRPr lang="en-AU" altLang="it-IT">
              <a:ea typeface="MS PGothic" panose="020B0600070205080204" pitchFamily="34" charset="-128"/>
            </a:endParaRPr>
          </a:p>
          <a:p>
            <a:pPr eaLnBrk="1" hangingPunct="1"/>
            <a:endParaRPr lang="en-AU" altLang="it-IT">
              <a:ea typeface="MS PGothic" panose="020B0600070205080204"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B0261347-4758-478D-ABDA-7AFDD3627601}"/>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Origins</a:t>
            </a:r>
            <a:endParaRPr lang="en-AU">
              <a:ea typeface="ＭＳ Ｐゴシック" pitchFamily="34" charset="-128"/>
            </a:endParaRPr>
          </a:p>
        </p:txBody>
      </p:sp>
      <p:sp>
        <p:nvSpPr>
          <p:cNvPr id="96259" name="Rectangle 3">
            <a:extLst>
              <a:ext uri="{FF2B5EF4-FFF2-40B4-BE49-F238E27FC236}">
                <a16:creationId xmlns:a16="http://schemas.microsoft.com/office/drawing/2014/main" id="{87489C99-4DCA-4B9B-B0B8-305082207E00}"/>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clear a replacement for DES was needed</a:t>
            </a:r>
          </a:p>
          <a:p>
            <a:pPr lvl="1" eaLnBrk="1" hangingPunct="1">
              <a:lnSpc>
                <a:spcPct val="90000"/>
              </a:lnSpc>
            </a:pPr>
            <a:r>
              <a:rPr lang="en-US" altLang="it-IT" sz="2400">
                <a:ea typeface="MS PGothic" panose="020B0600070205080204" pitchFamily="34" charset="-128"/>
              </a:rPr>
              <a:t>have theoretical attacks that can break it</a:t>
            </a:r>
          </a:p>
          <a:p>
            <a:pPr lvl="1" eaLnBrk="1" hangingPunct="1">
              <a:lnSpc>
                <a:spcPct val="90000"/>
              </a:lnSpc>
            </a:pPr>
            <a:r>
              <a:rPr lang="en-US" altLang="it-IT" sz="2400">
                <a:ea typeface="MS PGothic" panose="020B0600070205080204" pitchFamily="34" charset="-128"/>
              </a:rPr>
              <a:t>have demonstrated exhaustive key search attacks</a:t>
            </a:r>
            <a:endParaRPr lang="en-AU" altLang="it-IT" sz="2400">
              <a:ea typeface="MS PGothic" panose="020B0600070205080204" pitchFamily="34" charset="-128"/>
            </a:endParaRPr>
          </a:p>
          <a:p>
            <a:pPr eaLnBrk="1" hangingPunct="1">
              <a:lnSpc>
                <a:spcPct val="90000"/>
              </a:lnSpc>
            </a:pPr>
            <a:r>
              <a:rPr lang="en-AU" altLang="it-IT" sz="2800">
                <a:ea typeface="MS PGothic" panose="020B0600070205080204" pitchFamily="34" charset="-128"/>
              </a:rPr>
              <a:t>can use Triple-DES – but slow, has small blocks</a:t>
            </a:r>
          </a:p>
          <a:p>
            <a:pPr eaLnBrk="1" hangingPunct="1">
              <a:lnSpc>
                <a:spcPct val="90000"/>
              </a:lnSpc>
            </a:pPr>
            <a:r>
              <a:rPr lang="en-AU" altLang="it-IT" sz="2800">
                <a:ea typeface="MS PGothic" panose="020B0600070205080204" pitchFamily="34" charset="-128"/>
              </a:rPr>
              <a:t>US NIST issued call for ciphers in 1997</a:t>
            </a:r>
          </a:p>
          <a:p>
            <a:pPr eaLnBrk="1" hangingPunct="1">
              <a:lnSpc>
                <a:spcPct val="90000"/>
              </a:lnSpc>
            </a:pPr>
            <a:r>
              <a:rPr lang="en-AU" altLang="it-IT" sz="2800">
                <a:ea typeface="MS PGothic" panose="020B0600070205080204" pitchFamily="34" charset="-128"/>
              </a:rPr>
              <a:t>15 candidates accepted in Jun 98 </a:t>
            </a:r>
          </a:p>
          <a:p>
            <a:pPr eaLnBrk="1" hangingPunct="1">
              <a:lnSpc>
                <a:spcPct val="90000"/>
              </a:lnSpc>
            </a:pPr>
            <a:r>
              <a:rPr lang="en-AU" altLang="it-IT" sz="2800">
                <a:ea typeface="MS PGothic" panose="020B0600070205080204" pitchFamily="34" charset="-128"/>
              </a:rPr>
              <a:t>5 were shortlisted in Aug-99 </a:t>
            </a:r>
          </a:p>
          <a:p>
            <a:pPr eaLnBrk="1" hangingPunct="1">
              <a:lnSpc>
                <a:spcPct val="90000"/>
              </a:lnSpc>
            </a:pPr>
            <a:r>
              <a:rPr lang="en-AU" altLang="it-IT" sz="2800">
                <a:ea typeface="MS PGothic" panose="020B0600070205080204" pitchFamily="34" charset="-128"/>
              </a:rPr>
              <a:t>Rijndael was selected as the AES in Oct-2000</a:t>
            </a:r>
          </a:p>
          <a:p>
            <a:pPr eaLnBrk="1" hangingPunct="1">
              <a:lnSpc>
                <a:spcPct val="90000"/>
              </a:lnSpc>
            </a:pPr>
            <a:r>
              <a:rPr lang="en-AU" altLang="it-IT" sz="2800">
                <a:ea typeface="MS PGothic" panose="020B0600070205080204" pitchFamily="34" charset="-128"/>
              </a:rPr>
              <a:t>issued as FIPS PUB 197 standard in Nov-2001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7CA2D5B-E47C-4EC9-83DC-9FFB0FC068B7}"/>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rPr>
              <a:t>The AES Cipher - Rijndael </a:t>
            </a:r>
          </a:p>
        </p:txBody>
      </p:sp>
      <p:sp>
        <p:nvSpPr>
          <p:cNvPr id="98307" name="Rectangle 3">
            <a:extLst>
              <a:ext uri="{FF2B5EF4-FFF2-40B4-BE49-F238E27FC236}">
                <a16:creationId xmlns:a16="http://schemas.microsoft.com/office/drawing/2014/main" id="{117A64E4-7140-436D-A51F-FF4DF34F38FC}"/>
              </a:ext>
            </a:extLst>
          </p:cNvPr>
          <p:cNvSpPr>
            <a:spLocks noGrp="1"/>
          </p:cNvSpPr>
          <p:nvPr>
            <p:ph idx="1"/>
          </p:nvPr>
        </p:nvSpPr>
        <p:spPr/>
        <p:txBody>
          <a:bodyPr/>
          <a:lstStyle/>
          <a:p>
            <a:pPr eaLnBrk="1" hangingPunct="1">
              <a:lnSpc>
                <a:spcPct val="90000"/>
              </a:lnSpc>
            </a:pPr>
            <a:r>
              <a:rPr lang="en-AU" altLang="it-IT" sz="2400">
                <a:ea typeface="MS PGothic" panose="020B0600070205080204" pitchFamily="34" charset="-128"/>
              </a:rPr>
              <a:t>designed by Rijmen-Daemen in Belgium </a:t>
            </a:r>
          </a:p>
          <a:p>
            <a:pPr eaLnBrk="1" hangingPunct="1">
              <a:lnSpc>
                <a:spcPct val="90000"/>
              </a:lnSpc>
            </a:pPr>
            <a:r>
              <a:rPr lang="en-AU" altLang="it-IT" sz="2400">
                <a:ea typeface="MS PGothic" panose="020B0600070205080204" pitchFamily="34" charset="-128"/>
              </a:rPr>
              <a:t>has 128/192/256 bit keys, 128 bit data </a:t>
            </a:r>
          </a:p>
          <a:p>
            <a:pPr eaLnBrk="1" hangingPunct="1">
              <a:lnSpc>
                <a:spcPct val="90000"/>
              </a:lnSpc>
            </a:pPr>
            <a:r>
              <a:rPr lang="en-AU" altLang="it-IT" sz="2400">
                <a:ea typeface="MS PGothic" panose="020B0600070205080204" pitchFamily="34" charset="-128"/>
              </a:rPr>
              <a:t>an </a:t>
            </a:r>
            <a:r>
              <a:rPr lang="en-AU" altLang="it-IT" sz="2400" b="1">
                <a:ea typeface="MS PGothic" panose="020B0600070205080204" pitchFamily="34" charset="-128"/>
              </a:rPr>
              <a:t>iterative</a:t>
            </a:r>
            <a:r>
              <a:rPr lang="en-AU" altLang="it-IT" sz="2400">
                <a:ea typeface="MS PGothic" panose="020B0600070205080204" pitchFamily="34" charset="-128"/>
              </a:rPr>
              <a:t> rather than </a:t>
            </a:r>
            <a:r>
              <a:rPr lang="en-AU" altLang="it-IT" sz="2400" b="1">
                <a:ea typeface="MS PGothic" panose="020B0600070205080204" pitchFamily="34" charset="-128"/>
              </a:rPr>
              <a:t>feistel</a:t>
            </a:r>
            <a:r>
              <a:rPr lang="en-AU" altLang="it-IT" sz="2400">
                <a:ea typeface="MS PGothic" panose="020B0600070205080204" pitchFamily="34" charset="-128"/>
              </a:rPr>
              <a:t> cipher</a:t>
            </a:r>
          </a:p>
          <a:p>
            <a:pPr lvl="1" eaLnBrk="1" hangingPunct="1">
              <a:lnSpc>
                <a:spcPct val="90000"/>
              </a:lnSpc>
            </a:pPr>
            <a:r>
              <a:rPr lang="en-US" altLang="it-IT" sz="2000">
                <a:ea typeface="MS PGothic" panose="020B0600070205080204" pitchFamily="34" charset="-128"/>
              </a:rPr>
              <a:t>processes </a:t>
            </a:r>
            <a:r>
              <a:rPr lang="en-AU" altLang="it-IT" sz="2000">
                <a:ea typeface="MS PGothic" panose="020B0600070205080204" pitchFamily="34" charset="-128"/>
              </a:rPr>
              <a:t>data as block of 4 columns of 4 bytes</a:t>
            </a:r>
          </a:p>
          <a:p>
            <a:pPr lvl="1" eaLnBrk="1" hangingPunct="1">
              <a:lnSpc>
                <a:spcPct val="90000"/>
              </a:lnSpc>
            </a:pPr>
            <a:r>
              <a:rPr lang="en-US" altLang="it-IT" sz="2000">
                <a:ea typeface="MS PGothic" panose="020B0600070205080204" pitchFamily="34" charset="-128"/>
              </a:rPr>
              <a:t>operates on entire data block in every round</a:t>
            </a:r>
            <a:endParaRPr lang="en-AU" altLang="it-IT" sz="2000">
              <a:ea typeface="MS PGothic" panose="020B0600070205080204" pitchFamily="34" charset="-128"/>
            </a:endParaRPr>
          </a:p>
          <a:p>
            <a:pPr eaLnBrk="1" hangingPunct="1">
              <a:lnSpc>
                <a:spcPct val="90000"/>
              </a:lnSpc>
            </a:pPr>
            <a:r>
              <a:rPr lang="en-US" altLang="it-IT" sz="2400">
                <a:ea typeface="MS PGothic" panose="020B0600070205080204" pitchFamily="34" charset="-128"/>
              </a:rPr>
              <a:t>designed to be:</a:t>
            </a:r>
          </a:p>
          <a:p>
            <a:pPr lvl="1" eaLnBrk="1" hangingPunct="1">
              <a:lnSpc>
                <a:spcPct val="90000"/>
              </a:lnSpc>
            </a:pPr>
            <a:r>
              <a:rPr lang="en-US" altLang="it-IT" sz="2000">
                <a:ea typeface="MS PGothic" panose="020B0600070205080204" pitchFamily="34" charset="-128"/>
              </a:rPr>
              <a:t>resistant against known attacks</a:t>
            </a:r>
          </a:p>
          <a:p>
            <a:pPr lvl="1" eaLnBrk="1" hangingPunct="1">
              <a:lnSpc>
                <a:spcPct val="90000"/>
              </a:lnSpc>
            </a:pPr>
            <a:r>
              <a:rPr lang="en-US" altLang="it-IT" sz="2000">
                <a:ea typeface="MS PGothic" panose="020B0600070205080204" pitchFamily="34" charset="-128"/>
              </a:rPr>
              <a:t>speed and code compactness on many CPUs. Easy to be implemented on hardware and software. Can be parallelized</a:t>
            </a:r>
          </a:p>
          <a:p>
            <a:pPr lvl="1" eaLnBrk="1" hangingPunct="1">
              <a:lnSpc>
                <a:spcPct val="90000"/>
              </a:lnSpc>
            </a:pPr>
            <a:r>
              <a:rPr lang="en-US" altLang="it-IT" sz="2000">
                <a:ea typeface="MS PGothic" panose="020B0600070205080204" pitchFamily="34" charset="-128"/>
              </a:rPr>
              <a:t>Implementations hard to be attacked</a:t>
            </a:r>
          </a:p>
          <a:p>
            <a:pPr lvl="1" eaLnBrk="1" hangingPunct="1">
              <a:lnSpc>
                <a:spcPct val="90000"/>
              </a:lnSpc>
            </a:pPr>
            <a:r>
              <a:rPr lang="en-US" altLang="it-IT" sz="2000">
                <a:ea typeface="MS PGothic" panose="020B0600070205080204" pitchFamily="34" charset="-128"/>
              </a:rPr>
              <a:t>“Agile” key switching</a:t>
            </a:r>
          </a:p>
          <a:p>
            <a:pPr lvl="1" eaLnBrk="1" hangingPunct="1">
              <a:lnSpc>
                <a:spcPct val="90000"/>
              </a:lnSpc>
            </a:pPr>
            <a:r>
              <a:rPr lang="en-US" altLang="it-IT" sz="2000">
                <a:ea typeface="MS PGothic" panose="020B0600070205080204" pitchFamily="34" charset="-128"/>
              </a:rPr>
              <a:t>design simplicity</a:t>
            </a:r>
            <a:endParaRPr lang="en-AU" altLang="it-IT" sz="2000">
              <a:ea typeface="MS PGothic" panose="020B0600070205080204" pitchFamily="34" charset="-128"/>
            </a:endParaRPr>
          </a:p>
          <a:p>
            <a:pPr eaLnBrk="1" hangingPunct="1">
              <a:lnSpc>
                <a:spcPct val="90000"/>
              </a:lnSpc>
            </a:pPr>
            <a:endParaRPr lang="en-AU" altLang="it-IT" sz="2800">
              <a:ea typeface="MS PGothic" panose="020B0600070205080204" pitchFamily="34" charset="-128"/>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B336B4B-0466-4778-87A2-2BC707553C4C}"/>
              </a:ext>
            </a:extLst>
          </p:cNvPr>
          <p:cNvSpPr>
            <a:spLocks noGrp="1" noChangeArrowheads="1"/>
          </p:cNvSpPr>
          <p:nvPr>
            <p:ph type="title"/>
          </p:nvPr>
        </p:nvSpPr>
        <p:spPr>
          <a:xfrm>
            <a:off x="1752600" y="990600"/>
            <a:ext cx="3505200" cy="4522788"/>
          </a:xfrm>
        </p:spPr>
        <p:txBody>
          <a:bodyPr/>
          <a:lstStyle/>
          <a:p>
            <a:pPr eaLnBrk="1" fontAlgn="auto" hangingPunct="1">
              <a:spcAft>
                <a:spcPts val="0"/>
              </a:spcAft>
              <a:defRPr/>
            </a:pPr>
            <a:r>
              <a:rPr lang="en-AU">
                <a:ea typeface="ＭＳ Ｐゴシック" pitchFamily="-107" charset="-128"/>
              </a:rPr>
              <a:t>AES Encryption Process</a:t>
            </a:r>
          </a:p>
        </p:txBody>
      </p:sp>
      <p:pic>
        <p:nvPicPr>
          <p:cNvPr id="100355" name="Picture 3">
            <a:extLst>
              <a:ext uri="{FF2B5EF4-FFF2-40B4-BE49-F238E27FC236}">
                <a16:creationId xmlns:a16="http://schemas.microsoft.com/office/drawing/2014/main" id="{67E2C602-3F31-4DCC-9C49-EA16138166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28600"/>
            <a:ext cx="4662488" cy="63563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B138-D036-43D4-8510-84548B6E154D}"/>
              </a:ext>
            </a:extLst>
          </p:cNvPr>
          <p:cNvSpPr>
            <a:spLocks noGrp="1"/>
          </p:cNvSpPr>
          <p:nvPr>
            <p:ph type="title"/>
          </p:nvPr>
        </p:nvSpPr>
        <p:spPr>
          <a:xfrm>
            <a:off x="1676400" y="304800"/>
            <a:ext cx="3429000" cy="5589588"/>
          </a:xfrm>
        </p:spPr>
        <p:txBody>
          <a:bodyPr/>
          <a:lstStyle/>
          <a:p>
            <a:pPr eaLnBrk="1" fontAlgn="auto" hangingPunct="1">
              <a:spcAft>
                <a:spcPts val="0"/>
              </a:spcAft>
              <a:defRPr/>
            </a:pPr>
            <a:r>
              <a:rPr lang="en-US">
                <a:ea typeface="ＭＳ Ｐゴシック" pitchFamily="-107" charset="-128"/>
              </a:rPr>
              <a:t>AES Example Key Expansion</a:t>
            </a:r>
          </a:p>
        </p:txBody>
      </p:sp>
      <p:pic>
        <p:nvPicPr>
          <p:cNvPr id="102403" name="Picture 3">
            <a:extLst>
              <a:ext uri="{FF2B5EF4-FFF2-40B4-BE49-F238E27FC236}">
                <a16:creationId xmlns:a16="http://schemas.microsoft.com/office/drawing/2014/main" id="{CF496E28-B784-4FB4-A4EE-02A41A753C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07950"/>
            <a:ext cx="5486400" cy="66182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6490-3266-4829-8F34-FAE68A4B926C}"/>
              </a:ext>
            </a:extLst>
          </p:cNvPr>
          <p:cNvSpPr>
            <a:spLocks noGrp="1"/>
          </p:cNvSpPr>
          <p:nvPr>
            <p:ph type="title"/>
          </p:nvPr>
        </p:nvSpPr>
        <p:spPr>
          <a:xfrm>
            <a:off x="1676400" y="304800"/>
            <a:ext cx="3429000" cy="5589588"/>
          </a:xfrm>
        </p:spPr>
        <p:txBody>
          <a:bodyPr/>
          <a:lstStyle/>
          <a:p>
            <a:pPr eaLnBrk="1" fontAlgn="auto" hangingPunct="1">
              <a:spcAft>
                <a:spcPts val="0"/>
              </a:spcAft>
              <a:defRPr/>
            </a:pPr>
            <a:r>
              <a:rPr lang="en-US">
                <a:ea typeface="ＭＳ Ｐゴシック" pitchFamily="-107" charset="-128"/>
              </a:rPr>
              <a:t>AES Example Encryption</a:t>
            </a:r>
          </a:p>
        </p:txBody>
      </p:sp>
      <p:pic>
        <p:nvPicPr>
          <p:cNvPr id="104451" name="Picture 4">
            <a:extLst>
              <a:ext uri="{FF2B5EF4-FFF2-40B4-BE49-F238E27FC236}">
                <a16:creationId xmlns:a16="http://schemas.microsoft.com/office/drawing/2014/main" id="{EF0ED010-5401-4CE3-A8F5-6748B4430C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07950"/>
            <a:ext cx="4803775" cy="6681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78C1-9D01-46BA-9FE5-273E66C5FF81}"/>
              </a:ext>
            </a:extLst>
          </p:cNvPr>
          <p:cNvSpPr>
            <a:spLocks noGrp="1"/>
          </p:cNvSpPr>
          <p:nvPr>
            <p:ph type="title"/>
          </p:nvPr>
        </p:nvSpPr>
        <p:spPr>
          <a:xfrm>
            <a:off x="1676400" y="304800"/>
            <a:ext cx="3429000" cy="5589588"/>
          </a:xfrm>
        </p:spPr>
        <p:txBody>
          <a:bodyPr/>
          <a:lstStyle/>
          <a:p>
            <a:pPr eaLnBrk="1" fontAlgn="auto" hangingPunct="1">
              <a:spcAft>
                <a:spcPts val="0"/>
              </a:spcAft>
              <a:defRPr/>
            </a:pPr>
            <a:r>
              <a:rPr lang="en-US">
                <a:ea typeface="ＭＳ Ｐゴシック" pitchFamily="-107" charset="-128"/>
              </a:rPr>
              <a:t>AES Example Avalanche</a:t>
            </a:r>
          </a:p>
        </p:txBody>
      </p:sp>
      <p:pic>
        <p:nvPicPr>
          <p:cNvPr id="106499" name="Picture 3">
            <a:extLst>
              <a:ext uri="{FF2B5EF4-FFF2-40B4-BE49-F238E27FC236}">
                <a16:creationId xmlns:a16="http://schemas.microsoft.com/office/drawing/2014/main" id="{BEBA9774-367E-4C6B-8810-A1F259F64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28600"/>
            <a:ext cx="5257800" cy="6388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D9F33A4-CD7A-4A8C-A0BB-5CB0EDAE57F9}"/>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Implementation Aspects</a:t>
            </a:r>
            <a:endParaRPr lang="en-AU">
              <a:ea typeface="ＭＳ Ｐゴシック" pitchFamily="34" charset="-128"/>
            </a:endParaRPr>
          </a:p>
        </p:txBody>
      </p:sp>
      <p:sp>
        <p:nvSpPr>
          <p:cNvPr id="108547" name="Rectangle 3">
            <a:extLst>
              <a:ext uri="{FF2B5EF4-FFF2-40B4-BE49-F238E27FC236}">
                <a16:creationId xmlns:a16="http://schemas.microsoft.com/office/drawing/2014/main" id="{40FB34E9-8DA4-4238-AA57-21DAD7175D99}"/>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sz="2800">
                <a:ea typeface="MS PGothic" panose="020B0600070205080204" pitchFamily="34" charset="-128"/>
              </a:rPr>
              <a:t>can efficiently implement on 32-bit CPU</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redefine steps to use 32-bit words</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can precompute 4 tables of 256-words</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then each column in each round can be computed using 4 table lookups + 4 XORs</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at a cost of 4Kb to store tables</a:t>
            </a:r>
          </a:p>
          <a:p>
            <a:pPr eaLnBrk="1" hangingPunct="1">
              <a:lnSpc>
                <a:spcPct val="90000"/>
              </a:lnSpc>
              <a:buFont typeface="Wingdings" panose="05000000000000000000" pitchFamily="2" charset="2"/>
              <a:buChar char="Ø"/>
            </a:pPr>
            <a:r>
              <a:rPr lang="en-US" altLang="it-IT" sz="2800">
                <a:ea typeface="MS PGothic" panose="020B0600070205080204" pitchFamily="34" charset="-128"/>
              </a:rPr>
              <a:t>designers believe this very efficient implementation was a key factor in its selection as the AES cipher</a:t>
            </a:r>
          </a:p>
          <a:p>
            <a:pPr eaLnBrk="1" hangingPunct="1">
              <a:lnSpc>
                <a:spcPct val="90000"/>
              </a:lnSpc>
              <a:buFont typeface="Wingdings" panose="05000000000000000000" pitchFamily="2" charset="2"/>
              <a:buChar char="Ø"/>
            </a:pPr>
            <a:r>
              <a:rPr lang="en-US" altLang="it-IT">
                <a:ea typeface="MS PGothic" panose="020B0600070205080204" pitchFamily="34" charset="-128"/>
              </a:rPr>
              <a:t>Available in Intel hardware  (AES-NI instructions)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AC48-7695-4E09-8DB1-B6FB66DECC56}"/>
              </a:ext>
            </a:extLst>
          </p:cNvPr>
          <p:cNvSpPr>
            <a:spLocks noGrp="1"/>
          </p:cNvSpPr>
          <p:nvPr>
            <p:ph type="title"/>
          </p:nvPr>
        </p:nvSpPr>
        <p:spPr/>
        <p:txBody>
          <a:bodyPr/>
          <a:lstStyle/>
          <a:p>
            <a:pPr>
              <a:defRPr/>
            </a:pPr>
            <a:r>
              <a:rPr lang="en-US" dirty="0"/>
              <a:t>Other symmetric BLOCK ciphers	</a:t>
            </a:r>
            <a:endParaRPr lang="it-IT" dirty="0"/>
          </a:p>
        </p:txBody>
      </p:sp>
      <p:sp>
        <p:nvSpPr>
          <p:cNvPr id="110595" name="Content Placeholder 2">
            <a:extLst>
              <a:ext uri="{FF2B5EF4-FFF2-40B4-BE49-F238E27FC236}">
                <a16:creationId xmlns:a16="http://schemas.microsoft.com/office/drawing/2014/main" id="{3B278BA2-6830-4492-8468-144ABE6A96E6}"/>
              </a:ext>
            </a:extLst>
          </p:cNvPr>
          <p:cNvSpPr>
            <a:spLocks noGrp="1"/>
          </p:cNvSpPr>
          <p:nvPr>
            <p:ph idx="1"/>
          </p:nvPr>
        </p:nvSpPr>
        <p:spPr/>
        <p:txBody>
          <a:bodyPr/>
          <a:lstStyle/>
          <a:p>
            <a:r>
              <a:rPr lang="en-US" altLang="it-IT" sz="2400"/>
              <a:t>ARIA (AES-based), LEA, SEED - S. Korea</a:t>
            </a:r>
          </a:p>
          <a:p>
            <a:r>
              <a:rPr lang="en-US" altLang="it-IT" sz="2400"/>
              <a:t>Camellia  - Japan, NTT+Mitsubishi, EU recommended</a:t>
            </a:r>
          </a:p>
          <a:p>
            <a:r>
              <a:rPr lang="en-US" altLang="it-IT" sz="2400"/>
              <a:t>CAST5, IDEA (PGP)</a:t>
            </a:r>
          </a:p>
          <a:p>
            <a:r>
              <a:rPr lang="en-US" altLang="it-IT" sz="2400"/>
              <a:t>Blowfish, twofish</a:t>
            </a:r>
          </a:p>
          <a:p>
            <a:r>
              <a:rPr lang="en-US" altLang="it-IT" sz="2400"/>
              <a:t>Sm4 – China</a:t>
            </a:r>
          </a:p>
          <a:p>
            <a:r>
              <a:rPr lang="en-US" altLang="it-IT" sz="2400"/>
              <a:t>GOST - Russia</a:t>
            </a:r>
          </a:p>
          <a:p>
            <a:r>
              <a:rPr lang="en-US" altLang="it-IT" sz="2400"/>
              <a:t>Stream ciphers (more later): RC4, CHACHA</a:t>
            </a:r>
          </a:p>
          <a:p>
            <a:endParaRPr lang="it-IT" altLang="it-IT"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987F-F836-474D-A847-6D21C46F1715}"/>
              </a:ext>
            </a:extLst>
          </p:cNvPr>
          <p:cNvSpPr>
            <a:spLocks noGrp="1"/>
          </p:cNvSpPr>
          <p:nvPr>
            <p:ph type="title"/>
          </p:nvPr>
        </p:nvSpPr>
        <p:spPr>
          <a:xfrm>
            <a:off x="1981200" y="1"/>
            <a:ext cx="8229600" cy="1139825"/>
          </a:xfrm>
        </p:spPr>
        <p:txBody>
          <a:bodyPr/>
          <a:lstStyle/>
          <a:p>
            <a:pPr eaLnBrk="1" fontAlgn="auto" hangingPunct="1">
              <a:spcAft>
                <a:spcPts val="0"/>
              </a:spcAft>
              <a:defRPr/>
            </a:pPr>
            <a:r>
              <a:rPr lang="en-US">
                <a:ea typeface="ＭＳ Ｐゴシック" pitchFamily="-107" charset="-128"/>
              </a:rPr>
              <a:t>Block vs Stream Ciphers</a:t>
            </a:r>
          </a:p>
        </p:txBody>
      </p:sp>
      <p:pic>
        <p:nvPicPr>
          <p:cNvPr id="20483" name="Picture 3">
            <a:extLst>
              <a:ext uri="{FF2B5EF4-FFF2-40B4-BE49-F238E27FC236}">
                <a16:creationId xmlns:a16="http://schemas.microsoft.com/office/drawing/2014/main" id="{38A3ABE2-63FD-48CD-A740-772746F47A5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1" y="1066801"/>
            <a:ext cx="5516563" cy="56483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1026">
            <a:extLst>
              <a:ext uri="{FF2B5EF4-FFF2-40B4-BE49-F238E27FC236}">
                <a16:creationId xmlns:a16="http://schemas.microsoft.com/office/drawing/2014/main" id="{02CFB6AE-E70D-4891-AB5B-5ED56CA21C07}"/>
              </a:ext>
            </a:extLst>
          </p:cNvPr>
          <p:cNvSpPr>
            <a:spLocks noGrp="1" noChangeArrowheads="1"/>
          </p:cNvSpPr>
          <p:nvPr>
            <p:ph type="ctrTitle"/>
          </p:nvPr>
        </p:nvSpPr>
        <p:spPr>
          <a:xfrm>
            <a:off x="2362200" y="457201"/>
            <a:ext cx="7848600" cy="2765425"/>
          </a:xfrm>
        </p:spPr>
        <p:txBody>
          <a:bodyPr/>
          <a:lstStyle/>
          <a:p>
            <a:pPr eaLnBrk="1" fontAlgn="auto" hangingPunct="1">
              <a:spcAft>
                <a:spcPts val="0"/>
              </a:spcAft>
              <a:defRPr/>
            </a:pPr>
            <a:r>
              <a:rPr lang="en-US">
                <a:ea typeface="ＭＳ Ｐゴシック" pitchFamily="34" charset="-128"/>
              </a:rPr>
              <a:t>Cryptography and Network Security</a:t>
            </a:r>
            <a:br>
              <a:rPr lang="en-US">
                <a:ea typeface="ＭＳ Ｐゴシック" pitchFamily="34" charset="-128"/>
              </a:rPr>
            </a:br>
            <a:r>
              <a:rPr lang="en-US">
                <a:ea typeface="ＭＳ Ｐゴシック" pitchFamily="34" charset="-128"/>
              </a:rPr>
              <a:t>Chapter 6</a:t>
            </a:r>
            <a:endParaRPr lang="en-AU">
              <a:ea typeface="ＭＳ Ｐゴシック" pitchFamily="34" charset="-128"/>
            </a:endParaRPr>
          </a:p>
        </p:txBody>
      </p:sp>
      <p:sp>
        <p:nvSpPr>
          <p:cNvPr id="73731" name="Rectangle 1027">
            <a:extLst>
              <a:ext uri="{FF2B5EF4-FFF2-40B4-BE49-F238E27FC236}">
                <a16:creationId xmlns:a16="http://schemas.microsoft.com/office/drawing/2014/main" id="{9E06B9FD-055C-45DB-8C2C-97A1132246DA}"/>
              </a:ext>
            </a:extLst>
          </p:cNvPr>
          <p:cNvSpPr>
            <a:spLocks noGrp="1" noChangeArrowheads="1"/>
          </p:cNvSpPr>
          <p:nvPr>
            <p:ph type="subTitle" idx="1"/>
          </p:nvPr>
        </p:nvSpPr>
        <p:spPr>
          <a:xfrm>
            <a:off x="1774825" y="3060701"/>
            <a:ext cx="6400800" cy="2671763"/>
          </a:xfrm>
        </p:spPr>
        <p:txBody>
          <a:bodyPr>
            <a:normAutofit/>
          </a:bodyPr>
          <a:lstStyle/>
          <a:p>
            <a:pPr eaLnBrk="1" fontAlgn="auto" hangingPunct="1">
              <a:spcAft>
                <a:spcPts val="0"/>
              </a:spcAft>
              <a:defRPr/>
            </a:pPr>
            <a:r>
              <a:rPr lang="en-US" dirty="0">
                <a:ea typeface="ＭＳ Ｐゴシック" pitchFamily="34" charset="-128"/>
              </a:rPr>
              <a:t>Fifth Edition</a:t>
            </a:r>
          </a:p>
          <a:p>
            <a:pPr eaLnBrk="1" fontAlgn="auto" hangingPunct="1">
              <a:spcAft>
                <a:spcPts val="0"/>
              </a:spcAft>
              <a:defRPr/>
            </a:pPr>
            <a:r>
              <a:rPr lang="en-US" dirty="0">
                <a:ea typeface="ＭＳ Ｐゴシック" pitchFamily="34" charset="-128"/>
              </a:rPr>
              <a:t>by William Stallings	</a:t>
            </a:r>
          </a:p>
          <a:p>
            <a:pPr eaLnBrk="1" fontAlgn="auto" hangingPunct="1">
              <a:spcAft>
                <a:spcPts val="0"/>
              </a:spcAft>
              <a:defRPr/>
            </a:pPr>
            <a:r>
              <a:rPr lang="en-US" dirty="0">
                <a:ea typeface="ＭＳ Ｐゴシック" pitchFamily="34" charset="-128"/>
              </a:rPr>
              <a:t>Lecture slides by </a:t>
            </a:r>
            <a:r>
              <a:rPr lang="en-US" dirty="0" err="1">
                <a:ea typeface="ＭＳ Ｐゴシック" pitchFamily="34" charset="-128"/>
              </a:rPr>
              <a:t>Lawrie</a:t>
            </a:r>
            <a:r>
              <a:rPr lang="en-US" dirty="0">
                <a:ea typeface="ＭＳ Ｐゴシック" pitchFamily="34" charset="-128"/>
              </a:rPr>
              <a:t> Brown</a:t>
            </a:r>
          </a:p>
          <a:p>
            <a:pPr eaLnBrk="1" fontAlgn="auto" hangingPunct="1">
              <a:spcAft>
                <a:spcPts val="0"/>
              </a:spcAft>
              <a:defRPr/>
            </a:pPr>
            <a:r>
              <a:rPr lang="en-US" dirty="0">
                <a:ea typeface="ＭＳ Ｐゴシック" pitchFamily="34" charset="-128"/>
              </a:rPr>
              <a:t>Adapted by G. </a:t>
            </a:r>
            <a:r>
              <a:rPr lang="en-US" dirty="0" err="1">
                <a:ea typeface="ＭＳ Ｐゴシック" pitchFamily="34" charset="-128"/>
              </a:rPr>
              <a:t>Ianni</a:t>
            </a:r>
            <a:r>
              <a:rPr lang="en-US" dirty="0">
                <a:ea typeface="ＭＳ Ｐゴシック" pitchFamily="34" charset="-128"/>
              </a:rPr>
              <a:t> for the Network and Computer Security course at </a:t>
            </a:r>
            <a:r>
              <a:rPr lang="en-US" dirty="0" err="1">
                <a:ea typeface="ＭＳ Ｐゴシック" pitchFamily="34" charset="-128"/>
              </a:rPr>
              <a:t>Università</a:t>
            </a:r>
            <a:r>
              <a:rPr lang="en-US" dirty="0">
                <a:ea typeface="ＭＳ Ｐゴシック" pitchFamily="34" charset="-128"/>
              </a:rPr>
              <a:t> </a:t>
            </a:r>
            <a:r>
              <a:rPr lang="en-US" dirty="0" err="1">
                <a:ea typeface="ＭＳ Ｐゴシック" pitchFamily="34" charset="-128"/>
              </a:rPr>
              <a:t>della</a:t>
            </a:r>
            <a:r>
              <a:rPr lang="en-US" dirty="0">
                <a:ea typeface="ＭＳ Ｐゴシック" pitchFamily="34" charset="-128"/>
              </a:rPr>
              <a:t> Calabria </a:t>
            </a:r>
            <a:endParaRPr lang="en-AU" dirty="0">
              <a:ea typeface="ＭＳ Ｐゴシック" pitchFamily="34" charset="-128"/>
            </a:endParaRPr>
          </a:p>
          <a:p>
            <a:pPr eaLnBrk="1" fontAlgn="auto" hangingPunct="1">
              <a:spcAft>
                <a:spcPts val="0"/>
              </a:spcAft>
              <a:defRPr/>
            </a:pPr>
            <a:endParaRPr lang="en-AU" dirty="0">
              <a:ea typeface="ＭＳ Ｐゴシック" pitchFamily="34" charset="-12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ED89AAD-60AD-4ADA-AE89-E3ABA905F0DC}"/>
              </a:ext>
            </a:extLst>
          </p:cNvPr>
          <p:cNvSpPr>
            <a:spLocks noGrp="1" noChangeArrowheads="1"/>
          </p:cNvSpPr>
          <p:nvPr>
            <p:ph type="title"/>
          </p:nvPr>
        </p:nvSpPr>
        <p:spPr>
          <a:xfrm>
            <a:off x="1992313" y="476250"/>
            <a:ext cx="8229600" cy="1428750"/>
          </a:xfrm>
        </p:spPr>
        <p:txBody>
          <a:bodyPr/>
          <a:lstStyle/>
          <a:p>
            <a:pPr eaLnBrk="1" fontAlgn="auto" hangingPunct="1">
              <a:spcAft>
                <a:spcPts val="0"/>
              </a:spcAft>
              <a:defRPr/>
            </a:pPr>
            <a:r>
              <a:rPr lang="en-US" sz="4000">
                <a:ea typeface="ＭＳ Ｐゴシック" pitchFamily="34" charset="-128"/>
              </a:rPr>
              <a:t>Chapter 6 – </a:t>
            </a:r>
            <a:r>
              <a:rPr lang="en-AU" sz="4000">
                <a:ea typeface="ＭＳ Ｐゴシック" pitchFamily="34" charset="-128"/>
              </a:rPr>
              <a:t>Block Cipher Operation</a:t>
            </a:r>
          </a:p>
        </p:txBody>
      </p:sp>
      <p:sp>
        <p:nvSpPr>
          <p:cNvPr id="113667" name="Rectangle 3">
            <a:extLst>
              <a:ext uri="{FF2B5EF4-FFF2-40B4-BE49-F238E27FC236}">
                <a16:creationId xmlns:a16="http://schemas.microsoft.com/office/drawing/2014/main" id="{39470D06-EE14-4547-8293-51AF5518954B}"/>
              </a:ext>
            </a:extLst>
          </p:cNvPr>
          <p:cNvSpPr>
            <a:spLocks noGrp="1"/>
          </p:cNvSpPr>
          <p:nvPr>
            <p:ph idx="1"/>
          </p:nvPr>
        </p:nvSpPr>
        <p:spPr>
          <a:xfrm>
            <a:off x="2063750" y="2133600"/>
            <a:ext cx="8229600" cy="3989388"/>
          </a:xfrm>
        </p:spPr>
        <p:txBody>
          <a:bodyPr/>
          <a:lstStyle/>
          <a:p>
            <a:pPr eaLnBrk="1" hangingPunct="1">
              <a:lnSpc>
                <a:spcPct val="90000"/>
              </a:lnSpc>
              <a:buFont typeface="Wingdings" panose="05000000000000000000" pitchFamily="2" charset="2"/>
              <a:buNone/>
            </a:pPr>
            <a:r>
              <a:rPr lang="en-US" altLang="it-IT" i="1">
                <a:ea typeface="MS PGothic" panose="020B0600070205080204" pitchFamily="34" charset="-128"/>
              </a:rPr>
              <a:t>Many savages at the present day regard their names as vital parts of themselves, and therefore take great pains to conceal their real names, lest these should give to evil-disposed persons a handle by which to injure their owners. </a:t>
            </a:r>
          </a:p>
          <a:p>
            <a:pPr eaLnBrk="1" hangingPunct="1">
              <a:lnSpc>
                <a:spcPct val="90000"/>
              </a:lnSpc>
              <a:buFont typeface="Wingdings" panose="05000000000000000000" pitchFamily="2" charset="2"/>
              <a:buNone/>
            </a:pPr>
            <a:r>
              <a:rPr lang="en-US" altLang="it-IT" b="1">
                <a:ea typeface="MS PGothic" panose="020B0600070205080204" pitchFamily="34" charset="-128"/>
              </a:rPr>
              <a:t>— </a:t>
            </a:r>
            <a:r>
              <a:rPr lang="en-US" altLang="it-IT" b="1" i="1">
                <a:ea typeface="MS PGothic" panose="020B0600070205080204" pitchFamily="34" charset="-128"/>
              </a:rPr>
              <a:t>The Golden Bough, Sir James George Frazer</a:t>
            </a:r>
            <a:endParaRPr lang="en-AU" altLang="it-IT">
              <a:ea typeface="MS PGothic" panose="020B0600070205080204" pitchFamily="34" charset="-128"/>
            </a:endParaRPr>
          </a:p>
          <a:p>
            <a:pPr eaLnBrk="1" hangingPunct="1">
              <a:lnSpc>
                <a:spcPct val="90000"/>
              </a:lnSpc>
            </a:pPr>
            <a:endParaRPr lang="en-AU" altLang="it-IT">
              <a:ea typeface="MS PGothic"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E5B9BF5-F3BC-4049-99DE-DC86B436F71C}"/>
              </a:ext>
            </a:extLst>
          </p:cNvPr>
          <p:cNvSpPr>
            <a:spLocks noGrp="1" noChangeArrowheads="1"/>
          </p:cNvSpPr>
          <p:nvPr>
            <p:ph type="title"/>
          </p:nvPr>
        </p:nvSpPr>
        <p:spPr/>
        <p:txBody>
          <a:bodyPr/>
          <a:lstStyle/>
          <a:p>
            <a:pPr eaLnBrk="1" fontAlgn="auto" hangingPunct="1">
              <a:spcAft>
                <a:spcPts val="0"/>
              </a:spcAft>
              <a:defRPr/>
            </a:pPr>
            <a:r>
              <a:rPr lang="en-US" dirty="0">
                <a:ea typeface="ＭＳ Ｐゴシック" pitchFamily="34" charset="-128"/>
              </a:rPr>
              <a:t>Double-DES?</a:t>
            </a:r>
            <a:endParaRPr lang="en-AU" dirty="0">
              <a:ea typeface="ＭＳ Ｐゴシック" pitchFamily="34" charset="-128"/>
            </a:endParaRPr>
          </a:p>
        </p:txBody>
      </p:sp>
      <p:sp>
        <p:nvSpPr>
          <p:cNvPr id="115715" name="Rectangle 3">
            <a:extLst>
              <a:ext uri="{FF2B5EF4-FFF2-40B4-BE49-F238E27FC236}">
                <a16:creationId xmlns:a16="http://schemas.microsoft.com/office/drawing/2014/main" id="{341C95ED-0092-4D6E-9B9C-87CBE733E10C}"/>
              </a:ext>
            </a:extLst>
          </p:cNvPr>
          <p:cNvSpPr>
            <a:spLocks noGrp="1"/>
          </p:cNvSpPr>
          <p:nvPr>
            <p:ph idx="1"/>
          </p:nvPr>
        </p:nvSpPr>
        <p:spPr>
          <a:xfrm>
            <a:off x="1981200" y="1676400"/>
            <a:ext cx="8229600" cy="4953000"/>
          </a:xfrm>
        </p:spPr>
        <p:txBody>
          <a:bodyPr/>
          <a:lstStyle/>
          <a:p>
            <a:pPr eaLnBrk="1" hangingPunct="1"/>
            <a:r>
              <a:rPr lang="en-US" altLang="it-IT" sz="2800" dirty="0">
                <a:ea typeface="MS PGothic" panose="020B0600070205080204" pitchFamily="34" charset="-128"/>
              </a:rPr>
              <a:t>could use 2 DES encrypts on each block</a:t>
            </a:r>
          </a:p>
          <a:p>
            <a:pPr lvl="1" eaLnBrk="1" hangingPunct="1"/>
            <a:r>
              <a:rPr lang="en-US" altLang="it-IT" sz="2400" dirty="0">
                <a:latin typeface="Courier New" panose="02070309020205020404" pitchFamily="49" charset="0"/>
                <a:ea typeface="MS PGothic" panose="020B0600070205080204" pitchFamily="34" charset="-128"/>
              </a:rPr>
              <a:t>C = E</a:t>
            </a:r>
            <a:r>
              <a:rPr lang="en-US" altLang="it-IT" sz="2400" baseline="-25000" dirty="0">
                <a:latin typeface="Courier New" panose="02070309020205020404" pitchFamily="49" charset="0"/>
                <a:ea typeface="MS PGothic" panose="020B0600070205080204" pitchFamily="34" charset="-128"/>
              </a:rPr>
              <a:t>K2</a:t>
            </a:r>
            <a:r>
              <a:rPr lang="en-US" altLang="it-IT" sz="2400" dirty="0">
                <a:latin typeface="Courier New" panose="02070309020205020404" pitchFamily="49" charset="0"/>
                <a:ea typeface="MS PGothic" panose="020B0600070205080204" pitchFamily="34" charset="-128"/>
              </a:rPr>
              <a:t>(E</a:t>
            </a:r>
            <a:r>
              <a:rPr lang="en-US" altLang="it-IT" sz="2400" baseline="-25000" dirty="0">
                <a:latin typeface="Courier New" panose="02070309020205020404" pitchFamily="49" charset="0"/>
                <a:ea typeface="MS PGothic" panose="020B0600070205080204" pitchFamily="34" charset="-128"/>
              </a:rPr>
              <a:t>K1</a:t>
            </a:r>
            <a:r>
              <a:rPr lang="en-US" altLang="it-IT" sz="2400" dirty="0">
                <a:latin typeface="Courier New" panose="02070309020205020404" pitchFamily="49" charset="0"/>
                <a:ea typeface="MS PGothic" panose="020B0600070205080204" pitchFamily="34" charset="-128"/>
              </a:rPr>
              <a:t>(P))</a:t>
            </a:r>
            <a:endParaRPr lang="en-US" altLang="it-IT" sz="2400" dirty="0">
              <a:ea typeface="MS PGothic" panose="020B0600070205080204" pitchFamily="34" charset="-128"/>
            </a:endParaRPr>
          </a:p>
          <a:p>
            <a:pPr eaLnBrk="1" hangingPunct="1"/>
            <a:r>
              <a:rPr lang="en-US" altLang="it-IT" sz="2800" dirty="0">
                <a:ea typeface="MS PGothic" panose="020B0600070205080204" pitchFamily="34" charset="-128"/>
              </a:rPr>
              <a:t>issue of reduction to single stage</a:t>
            </a:r>
          </a:p>
          <a:p>
            <a:pPr eaLnBrk="1" hangingPunct="1"/>
            <a:r>
              <a:rPr lang="en-US" altLang="it-IT" sz="2800" dirty="0">
                <a:ea typeface="MS PGothic" panose="020B0600070205080204" pitchFamily="34" charset="-128"/>
              </a:rPr>
              <a:t>and have “meet-in-the-middle” attack, with known P and C</a:t>
            </a:r>
          </a:p>
          <a:p>
            <a:pPr lvl="1" eaLnBrk="1" hangingPunct="1"/>
            <a:r>
              <a:rPr lang="en-US" altLang="it-IT" sz="2400" dirty="0">
                <a:ea typeface="MS PGothic" panose="020B0600070205080204" pitchFamily="34" charset="-128"/>
              </a:rPr>
              <a:t>works whenever one uses a cipher twice</a:t>
            </a:r>
          </a:p>
          <a:p>
            <a:pPr lvl="1" eaLnBrk="1" hangingPunct="1"/>
            <a:r>
              <a:rPr lang="en-US" altLang="it-IT" sz="2400" dirty="0">
                <a:ea typeface="MS PGothic" panose="020B0600070205080204" pitchFamily="34" charset="-128"/>
              </a:rPr>
              <a:t>since </a:t>
            </a:r>
            <a:r>
              <a:rPr lang="en-US" altLang="it-IT" sz="2400" dirty="0">
                <a:latin typeface="Courier New" panose="02070309020205020404" pitchFamily="49" charset="0"/>
                <a:ea typeface="MS PGothic" panose="020B0600070205080204" pitchFamily="34" charset="-128"/>
              </a:rPr>
              <a:t>X = E</a:t>
            </a:r>
            <a:r>
              <a:rPr lang="en-US" altLang="it-IT" sz="2400" baseline="-25000" dirty="0">
                <a:latin typeface="Courier New" panose="02070309020205020404" pitchFamily="49" charset="0"/>
                <a:ea typeface="MS PGothic" panose="020B0600070205080204" pitchFamily="34" charset="-128"/>
              </a:rPr>
              <a:t>K1</a:t>
            </a:r>
            <a:r>
              <a:rPr lang="en-US" altLang="it-IT" sz="2400" dirty="0">
                <a:latin typeface="Courier New" panose="02070309020205020404" pitchFamily="49" charset="0"/>
                <a:ea typeface="MS PGothic" panose="020B0600070205080204" pitchFamily="34" charset="-128"/>
              </a:rPr>
              <a:t>(P) = D</a:t>
            </a:r>
            <a:r>
              <a:rPr lang="en-US" altLang="it-IT" sz="2400" baseline="-25000" dirty="0">
                <a:latin typeface="Courier New" panose="02070309020205020404" pitchFamily="49" charset="0"/>
                <a:ea typeface="MS PGothic" panose="020B0600070205080204" pitchFamily="34" charset="-128"/>
              </a:rPr>
              <a:t>K2</a:t>
            </a:r>
            <a:r>
              <a:rPr lang="en-US" altLang="it-IT" sz="2400" dirty="0">
                <a:latin typeface="Courier New" panose="02070309020205020404" pitchFamily="49" charset="0"/>
                <a:ea typeface="MS PGothic" panose="020B0600070205080204" pitchFamily="34" charset="-128"/>
              </a:rPr>
              <a:t>(C)</a:t>
            </a:r>
          </a:p>
          <a:p>
            <a:pPr lvl="1" eaLnBrk="1" hangingPunct="1"/>
            <a:r>
              <a:rPr lang="en-US" altLang="it-IT" sz="2400" dirty="0">
                <a:ea typeface="MS PGothic" panose="020B0600070205080204" pitchFamily="34" charset="-128"/>
              </a:rPr>
              <a:t>attack by encrypting P with all keys and store them</a:t>
            </a:r>
          </a:p>
          <a:p>
            <a:pPr lvl="1" eaLnBrk="1" hangingPunct="1"/>
            <a:r>
              <a:rPr lang="en-US" altLang="it-IT" sz="2400" dirty="0">
                <a:ea typeface="MS PGothic" panose="020B0600070205080204" pitchFamily="34" charset="-128"/>
              </a:rPr>
              <a:t>then decrypt C with all possible keys and match X value</a:t>
            </a:r>
          </a:p>
          <a:p>
            <a:pPr lvl="1" eaLnBrk="1" hangingPunct="1"/>
            <a:r>
              <a:rPr lang="en-US" altLang="it-IT" sz="2400" dirty="0">
                <a:ea typeface="MS PGothic" panose="020B0600070205080204" pitchFamily="34" charset="-128"/>
              </a:rPr>
              <a:t>can show it takes </a:t>
            </a:r>
            <a:r>
              <a:rPr lang="en-US" altLang="it-IT" sz="2400" dirty="0">
                <a:latin typeface="Courier New" panose="02070309020205020404" pitchFamily="49" charset="0"/>
                <a:ea typeface="MS PGothic" panose="020B0600070205080204" pitchFamily="34" charset="-128"/>
              </a:rPr>
              <a:t>O(2</a:t>
            </a:r>
            <a:r>
              <a:rPr lang="en-US" altLang="it-IT" sz="2400" baseline="30000" dirty="0">
                <a:latin typeface="Courier New" panose="02070309020205020404" pitchFamily="49" charset="0"/>
                <a:ea typeface="MS PGothic" panose="020B0600070205080204" pitchFamily="34" charset="-128"/>
              </a:rPr>
              <a:t>56</a:t>
            </a:r>
            <a:r>
              <a:rPr lang="en-US" altLang="it-IT" sz="2400" dirty="0">
                <a:latin typeface="Courier New" panose="02070309020205020404" pitchFamily="49" charset="0"/>
                <a:ea typeface="MS PGothic" panose="020B0600070205080204" pitchFamily="34" charset="-128"/>
              </a:rPr>
              <a:t>)</a:t>
            </a:r>
            <a:r>
              <a:rPr lang="en-US" altLang="it-IT" sz="2400" dirty="0">
                <a:ea typeface="MS PGothic" panose="020B0600070205080204" pitchFamily="34" charset="-128"/>
              </a:rPr>
              <a:t> steps and not </a:t>
            </a:r>
            <a:r>
              <a:rPr lang="en-US" altLang="it-IT" sz="2400" dirty="0">
                <a:latin typeface="Courier New" panose="02070309020205020404" pitchFamily="49" charset="0"/>
                <a:ea typeface="MS PGothic" panose="020B0600070205080204" pitchFamily="34" charset="-128"/>
              </a:rPr>
              <a:t>O(2</a:t>
            </a:r>
            <a:r>
              <a:rPr lang="en-US" altLang="it-IT" sz="2400" baseline="30000" dirty="0">
                <a:latin typeface="Courier New" panose="02070309020205020404" pitchFamily="49" charset="0"/>
                <a:ea typeface="MS PGothic" panose="020B0600070205080204" pitchFamily="34" charset="-128"/>
              </a:rPr>
              <a:t>112</a:t>
            </a:r>
            <a:r>
              <a:rPr lang="en-US" altLang="it-IT" sz="2400" dirty="0">
                <a:latin typeface="Courier New" panose="02070309020205020404" pitchFamily="49" charset="0"/>
                <a:ea typeface="MS PGothic" panose="020B0600070205080204" pitchFamily="34" charset="-128"/>
              </a:rPr>
              <a:t>)</a:t>
            </a:r>
            <a:r>
              <a:rPr lang="en-US" altLang="it-IT" sz="2400" dirty="0">
                <a:ea typeface="MS PGothic" panose="020B0600070205080204" pitchFamily="34" charset="-128"/>
              </a:rPr>
              <a:t> </a:t>
            </a:r>
            <a:endParaRPr lang="en-AU" altLang="it-IT" sz="2400" dirty="0">
              <a:ea typeface="MS PGothic" panose="020B0600070205080204" pitchFamily="34" charset="-128"/>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8C7DC16-D06A-43A5-A33C-75F376E1C27F}"/>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Triple-DES with Two-Keys</a:t>
            </a:r>
            <a:endParaRPr lang="en-AU">
              <a:ea typeface="ＭＳ Ｐゴシック" pitchFamily="34" charset="-128"/>
            </a:endParaRPr>
          </a:p>
        </p:txBody>
      </p:sp>
      <p:sp>
        <p:nvSpPr>
          <p:cNvPr id="117763" name="Rectangle 3">
            <a:extLst>
              <a:ext uri="{FF2B5EF4-FFF2-40B4-BE49-F238E27FC236}">
                <a16:creationId xmlns:a16="http://schemas.microsoft.com/office/drawing/2014/main" id="{B60C65D3-E28E-4A64-B487-BFCBFB50F68E}"/>
              </a:ext>
            </a:extLst>
          </p:cNvPr>
          <p:cNvSpPr>
            <a:spLocks noGrp="1"/>
          </p:cNvSpPr>
          <p:nvPr>
            <p:ph idx="1"/>
          </p:nvPr>
        </p:nvSpPr>
        <p:spPr>
          <a:xfrm>
            <a:off x="1981200" y="1676400"/>
            <a:ext cx="8229600" cy="4876800"/>
          </a:xfrm>
        </p:spPr>
        <p:txBody>
          <a:bodyPr/>
          <a:lstStyle/>
          <a:p>
            <a:pPr eaLnBrk="1" hangingPunct="1">
              <a:lnSpc>
                <a:spcPct val="90000"/>
              </a:lnSpc>
            </a:pPr>
            <a:r>
              <a:rPr lang="en-US" altLang="it-IT">
                <a:ea typeface="MS PGothic" panose="020B0600070205080204" pitchFamily="34" charset="-128"/>
              </a:rPr>
              <a:t>hence must use 3 encryptions</a:t>
            </a:r>
          </a:p>
          <a:p>
            <a:pPr lvl="1" eaLnBrk="1" hangingPunct="1">
              <a:lnSpc>
                <a:spcPct val="90000"/>
              </a:lnSpc>
            </a:pPr>
            <a:r>
              <a:rPr lang="en-US" altLang="it-IT">
                <a:ea typeface="MS PGothic" panose="020B0600070205080204" pitchFamily="34" charset="-128"/>
              </a:rPr>
              <a:t>would seem to need 3 distinct keys</a:t>
            </a:r>
          </a:p>
          <a:p>
            <a:pPr eaLnBrk="1" hangingPunct="1">
              <a:lnSpc>
                <a:spcPct val="90000"/>
              </a:lnSpc>
            </a:pPr>
            <a:r>
              <a:rPr lang="en-US" altLang="it-IT">
                <a:ea typeface="MS PGothic" panose="020B0600070205080204" pitchFamily="34" charset="-128"/>
              </a:rPr>
              <a:t>but can use 2 keys with E-D-E sequence</a:t>
            </a:r>
          </a:p>
          <a:p>
            <a:pPr lvl="1" eaLnBrk="1" hangingPunct="1">
              <a:lnSpc>
                <a:spcPct val="90000"/>
              </a:lnSpc>
            </a:pPr>
            <a:r>
              <a:rPr lang="en-US" altLang="it-IT">
                <a:latin typeface="Courier New" panose="02070309020205020404" pitchFamily="49" charset="0"/>
                <a:ea typeface="MS PGothic" panose="020B0600070205080204" pitchFamily="34" charset="-128"/>
              </a:rPr>
              <a:t>C = E</a:t>
            </a:r>
            <a:r>
              <a:rPr lang="en-US" altLang="it-IT" baseline="-25000">
                <a:latin typeface="Courier New" panose="02070309020205020404" pitchFamily="49" charset="0"/>
                <a:ea typeface="MS PGothic" panose="020B0600070205080204" pitchFamily="34" charset="-128"/>
              </a:rPr>
              <a:t>K1</a:t>
            </a:r>
            <a:r>
              <a:rPr lang="en-US" altLang="it-IT">
                <a:latin typeface="Courier New" panose="02070309020205020404" pitchFamily="49" charset="0"/>
                <a:ea typeface="MS PGothic" panose="020B0600070205080204" pitchFamily="34" charset="-128"/>
              </a:rPr>
              <a:t>(D</a:t>
            </a:r>
            <a:r>
              <a:rPr lang="en-US" altLang="it-IT" baseline="-25000">
                <a:latin typeface="Courier New" panose="02070309020205020404" pitchFamily="49" charset="0"/>
                <a:ea typeface="MS PGothic" panose="020B0600070205080204" pitchFamily="34" charset="-128"/>
              </a:rPr>
              <a:t>K2</a:t>
            </a:r>
            <a:r>
              <a:rPr lang="en-US" altLang="it-IT">
                <a:latin typeface="Courier New" panose="02070309020205020404" pitchFamily="49" charset="0"/>
                <a:ea typeface="MS PGothic" panose="020B0600070205080204" pitchFamily="34" charset="-128"/>
              </a:rPr>
              <a:t>(E</a:t>
            </a:r>
            <a:r>
              <a:rPr lang="en-US" altLang="it-IT" baseline="-25000">
                <a:latin typeface="Courier New" panose="02070309020205020404" pitchFamily="49" charset="0"/>
                <a:ea typeface="MS PGothic" panose="020B0600070205080204" pitchFamily="34" charset="-128"/>
              </a:rPr>
              <a:t>K1</a:t>
            </a:r>
            <a:r>
              <a:rPr lang="en-US" altLang="it-IT">
                <a:latin typeface="Courier New" panose="02070309020205020404" pitchFamily="49" charset="0"/>
                <a:ea typeface="MS PGothic" panose="020B0600070205080204" pitchFamily="34" charset="-128"/>
              </a:rPr>
              <a:t>(P)))</a:t>
            </a:r>
            <a:endParaRPr lang="en-US" altLang="it-IT">
              <a:ea typeface="MS PGothic" panose="020B0600070205080204" pitchFamily="34" charset="-128"/>
            </a:endParaRPr>
          </a:p>
          <a:p>
            <a:pPr lvl="1" eaLnBrk="1" hangingPunct="1">
              <a:lnSpc>
                <a:spcPct val="90000"/>
              </a:lnSpc>
            </a:pPr>
            <a:r>
              <a:rPr lang="en-US" altLang="it-IT">
                <a:ea typeface="MS PGothic" panose="020B0600070205080204" pitchFamily="34" charset="-128"/>
              </a:rPr>
              <a:t>nb encrypt &amp; decrypt equivalent in security</a:t>
            </a:r>
          </a:p>
          <a:p>
            <a:pPr lvl="1" eaLnBrk="1" hangingPunct="1">
              <a:lnSpc>
                <a:spcPct val="90000"/>
              </a:lnSpc>
            </a:pPr>
            <a:r>
              <a:rPr lang="en-US" altLang="it-IT">
                <a:ea typeface="MS PGothic" panose="020B0600070205080204" pitchFamily="34" charset="-128"/>
              </a:rPr>
              <a:t>if </a:t>
            </a:r>
            <a:r>
              <a:rPr lang="en-US" altLang="it-IT">
                <a:latin typeface="Courier New" panose="02070309020205020404" pitchFamily="49" charset="0"/>
                <a:ea typeface="MS PGothic" panose="020B0600070205080204" pitchFamily="34" charset="-128"/>
              </a:rPr>
              <a:t>K1=K2</a:t>
            </a:r>
            <a:r>
              <a:rPr lang="en-US" altLang="it-IT">
                <a:ea typeface="MS PGothic" panose="020B0600070205080204" pitchFamily="34" charset="-128"/>
              </a:rPr>
              <a:t> then can work with single DES</a:t>
            </a:r>
          </a:p>
          <a:p>
            <a:pPr eaLnBrk="1" hangingPunct="1">
              <a:lnSpc>
                <a:spcPct val="90000"/>
              </a:lnSpc>
            </a:pPr>
            <a:r>
              <a:rPr lang="en-US" altLang="it-IT">
                <a:ea typeface="MS PGothic" panose="020B0600070205080204" pitchFamily="34" charset="-128"/>
              </a:rPr>
              <a:t>standardized in ANSI X9.17 &amp; ISO8732</a:t>
            </a:r>
          </a:p>
          <a:p>
            <a:pPr eaLnBrk="1" hangingPunct="1">
              <a:lnSpc>
                <a:spcPct val="90000"/>
              </a:lnSpc>
            </a:pPr>
            <a:endParaRPr lang="en-AU" altLang="it-IT">
              <a:ea typeface="MS PGothic" panose="020B0600070205080204" pitchFamily="34"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D88A3000-FB69-47CA-A5CC-4ADBAA3C2E86}"/>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Triple-DES with Three-Keys</a:t>
            </a:r>
            <a:endParaRPr lang="en-AU">
              <a:ea typeface="ＭＳ Ｐゴシック" pitchFamily="34" charset="-128"/>
            </a:endParaRPr>
          </a:p>
        </p:txBody>
      </p:sp>
      <p:sp>
        <p:nvSpPr>
          <p:cNvPr id="119811" name="Rectangle 3">
            <a:extLst>
              <a:ext uri="{FF2B5EF4-FFF2-40B4-BE49-F238E27FC236}">
                <a16:creationId xmlns:a16="http://schemas.microsoft.com/office/drawing/2014/main" id="{3350AD0B-B448-482A-8BD4-9494C54FDA34}"/>
              </a:ext>
            </a:extLst>
          </p:cNvPr>
          <p:cNvSpPr>
            <a:spLocks noGrp="1"/>
          </p:cNvSpPr>
          <p:nvPr>
            <p:ph idx="1"/>
          </p:nvPr>
        </p:nvSpPr>
        <p:spPr/>
        <p:txBody>
          <a:bodyPr/>
          <a:lstStyle/>
          <a:p>
            <a:pPr eaLnBrk="1" hangingPunct="1"/>
            <a:r>
              <a:rPr lang="en-US" altLang="it-IT">
                <a:ea typeface="MS PGothic" panose="020B0600070205080204" pitchFamily="34" charset="-128"/>
              </a:rPr>
              <a:t>can use Triple-DES with Three-Keys to avoid even these</a:t>
            </a:r>
          </a:p>
          <a:p>
            <a:pPr lvl="1" eaLnBrk="1" hangingPunct="1"/>
            <a:r>
              <a:rPr lang="en-US" altLang="it-IT">
                <a:latin typeface="Courier New" panose="02070309020205020404" pitchFamily="49" charset="0"/>
                <a:ea typeface="MS PGothic" panose="020B0600070205080204" pitchFamily="34" charset="-128"/>
              </a:rPr>
              <a:t>C = E</a:t>
            </a:r>
            <a:r>
              <a:rPr lang="en-US" altLang="it-IT" baseline="-25000">
                <a:latin typeface="Courier New" panose="02070309020205020404" pitchFamily="49" charset="0"/>
                <a:ea typeface="MS PGothic" panose="020B0600070205080204" pitchFamily="34" charset="-128"/>
              </a:rPr>
              <a:t>K3</a:t>
            </a:r>
            <a:r>
              <a:rPr lang="en-US" altLang="it-IT">
                <a:latin typeface="Courier New" panose="02070309020205020404" pitchFamily="49" charset="0"/>
                <a:ea typeface="MS PGothic" panose="020B0600070205080204" pitchFamily="34" charset="-128"/>
              </a:rPr>
              <a:t>(D</a:t>
            </a:r>
            <a:r>
              <a:rPr lang="en-US" altLang="it-IT" baseline="-25000">
                <a:latin typeface="Courier New" panose="02070309020205020404" pitchFamily="49" charset="0"/>
                <a:ea typeface="MS PGothic" panose="020B0600070205080204" pitchFamily="34" charset="-128"/>
              </a:rPr>
              <a:t>K2</a:t>
            </a:r>
            <a:r>
              <a:rPr lang="en-US" altLang="it-IT">
                <a:latin typeface="Courier New" panose="02070309020205020404" pitchFamily="49" charset="0"/>
                <a:ea typeface="MS PGothic" panose="020B0600070205080204" pitchFamily="34" charset="-128"/>
              </a:rPr>
              <a:t>(E</a:t>
            </a:r>
            <a:r>
              <a:rPr lang="en-US" altLang="it-IT" baseline="-25000">
                <a:latin typeface="Courier New" panose="02070309020205020404" pitchFamily="49" charset="0"/>
                <a:ea typeface="MS PGothic" panose="020B0600070205080204" pitchFamily="34" charset="-128"/>
              </a:rPr>
              <a:t>K1</a:t>
            </a:r>
            <a:r>
              <a:rPr lang="en-US" altLang="it-IT">
                <a:latin typeface="Courier New" panose="02070309020205020404" pitchFamily="49" charset="0"/>
                <a:ea typeface="MS PGothic" panose="020B0600070205080204" pitchFamily="34" charset="-128"/>
              </a:rPr>
              <a:t>(P)))</a:t>
            </a:r>
            <a:endParaRPr lang="en-US" altLang="it-IT">
              <a:ea typeface="MS PGothic" panose="020B0600070205080204" pitchFamily="34" charset="-128"/>
            </a:endParaRPr>
          </a:p>
          <a:p>
            <a:pPr eaLnBrk="1" hangingPunct="1"/>
            <a:r>
              <a:rPr lang="en-US" altLang="it-IT">
                <a:ea typeface="MS PGothic" panose="020B0600070205080204" pitchFamily="34" charset="-128"/>
              </a:rPr>
              <a:t>has been adopted by some Internet applications, eg PGP, S/MIME</a:t>
            </a:r>
          </a:p>
          <a:p>
            <a:pPr eaLnBrk="1" hangingPunct="1">
              <a:lnSpc>
                <a:spcPct val="90000"/>
              </a:lnSpc>
            </a:pPr>
            <a:r>
              <a:rPr lang="en-US" altLang="it-IT">
                <a:ea typeface="MS PGothic" panose="020B0600070205080204" pitchFamily="34" charset="-128"/>
              </a:rPr>
              <a:t>Deprecated by NIST in 2017</a:t>
            </a:r>
          </a:p>
          <a:p>
            <a:pPr eaLnBrk="1" hangingPunct="1">
              <a:lnSpc>
                <a:spcPct val="90000"/>
              </a:lnSpc>
            </a:pPr>
            <a:r>
              <a:rPr lang="en-US" altLang="it-IT">
                <a:ea typeface="MS PGothic" panose="020B0600070205080204" pitchFamily="34" charset="-128"/>
              </a:rPr>
              <a:t>Security key length equivalence: </a:t>
            </a:r>
          </a:p>
          <a:p>
            <a:pPr lvl="1" eaLnBrk="1" hangingPunct="1">
              <a:lnSpc>
                <a:spcPct val="90000"/>
              </a:lnSpc>
            </a:pPr>
            <a:r>
              <a:rPr lang="en-US" altLang="it-IT">
                <a:ea typeface="MS PGothic" panose="020B0600070205080204" pitchFamily="34" charset="-128"/>
              </a:rPr>
              <a:t>80 bits (instead of 168)</a:t>
            </a:r>
          </a:p>
          <a:p>
            <a:pPr eaLnBrk="1" hangingPunct="1"/>
            <a:endParaRPr lang="en-AU" altLang="it-IT">
              <a:ea typeface="MS PGothic" panose="020B0600070205080204" pitchFamily="34"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8E587A3-F5CD-4F35-B06B-B4177C0F6C6C}"/>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Modes of Operation</a:t>
            </a:r>
            <a:endParaRPr lang="en-AU">
              <a:ea typeface="ＭＳ Ｐゴシック" pitchFamily="34" charset="-128"/>
            </a:endParaRPr>
          </a:p>
        </p:txBody>
      </p:sp>
      <p:sp>
        <p:nvSpPr>
          <p:cNvPr id="121859" name="Rectangle 3">
            <a:extLst>
              <a:ext uri="{FF2B5EF4-FFF2-40B4-BE49-F238E27FC236}">
                <a16:creationId xmlns:a16="http://schemas.microsoft.com/office/drawing/2014/main" id="{162F097C-7425-47F5-A72C-B05DDBBAFFCC}"/>
              </a:ext>
            </a:extLst>
          </p:cNvPr>
          <p:cNvSpPr>
            <a:spLocks noGrp="1"/>
          </p:cNvSpPr>
          <p:nvPr>
            <p:ph idx="1"/>
          </p:nvPr>
        </p:nvSpPr>
        <p:spPr>
          <a:xfrm>
            <a:off x="1981200" y="1676400"/>
            <a:ext cx="8229600" cy="4876800"/>
          </a:xfrm>
        </p:spPr>
        <p:txBody>
          <a:bodyPr/>
          <a:lstStyle/>
          <a:p>
            <a:pPr eaLnBrk="1" hangingPunct="1"/>
            <a:r>
              <a:rPr lang="en-AU" altLang="it-IT">
                <a:ea typeface="MS PGothic" panose="020B0600070205080204" pitchFamily="34" charset="-128"/>
              </a:rPr>
              <a:t>block ciphers encrypt fixed size blocks</a:t>
            </a:r>
          </a:p>
          <a:p>
            <a:pPr lvl="1" eaLnBrk="1" hangingPunct="1"/>
            <a:r>
              <a:rPr lang="en-AU" altLang="it-IT">
                <a:ea typeface="MS PGothic" panose="020B0600070205080204" pitchFamily="34" charset="-128"/>
              </a:rPr>
              <a:t>eg. DES encrypts 64-bit blocks with 56-bit key </a:t>
            </a:r>
          </a:p>
          <a:p>
            <a:pPr eaLnBrk="1" hangingPunct="1"/>
            <a:r>
              <a:rPr lang="en-AU" altLang="it-IT">
                <a:ea typeface="MS PGothic" panose="020B0600070205080204" pitchFamily="34" charset="-128"/>
              </a:rPr>
              <a:t>need some way to en/decrypt arbitrary amounts of data in practise</a:t>
            </a:r>
          </a:p>
          <a:p>
            <a:pPr eaLnBrk="1" hangingPunct="1"/>
            <a:r>
              <a:rPr lang="en-US" altLang="it-IT">
                <a:ea typeface="MS PGothic" panose="020B0600070205080204" pitchFamily="34" charset="-128"/>
              </a:rPr>
              <a:t>NIST SP 800-38A</a:t>
            </a:r>
            <a:r>
              <a:rPr lang="en-AU" altLang="it-IT">
                <a:ea typeface="MS PGothic" panose="020B0600070205080204" pitchFamily="34" charset="-128"/>
              </a:rPr>
              <a:t> defines 5 modes</a:t>
            </a:r>
            <a:endParaRPr lang="en-AU" altLang="it-IT" b="1">
              <a:ea typeface="MS PGothic" panose="020B0600070205080204" pitchFamily="34" charset="-128"/>
            </a:endParaRPr>
          </a:p>
          <a:p>
            <a:pPr eaLnBrk="1" hangingPunct="1"/>
            <a:r>
              <a:rPr lang="en-US" altLang="it-IT">
                <a:ea typeface="MS PGothic" panose="020B0600070205080204" pitchFamily="34" charset="-128"/>
              </a:rPr>
              <a:t>have </a:t>
            </a:r>
            <a:r>
              <a:rPr lang="en-US" altLang="it-IT" b="1">
                <a:ea typeface="MS PGothic" panose="020B0600070205080204" pitchFamily="34" charset="-128"/>
              </a:rPr>
              <a:t>block</a:t>
            </a:r>
            <a:r>
              <a:rPr lang="en-US" altLang="it-IT">
                <a:ea typeface="MS PGothic" panose="020B0600070205080204" pitchFamily="34" charset="-128"/>
              </a:rPr>
              <a:t> and </a:t>
            </a:r>
            <a:r>
              <a:rPr lang="en-US" altLang="it-IT" b="1">
                <a:ea typeface="MS PGothic" panose="020B0600070205080204" pitchFamily="34" charset="-128"/>
              </a:rPr>
              <a:t>stream</a:t>
            </a:r>
            <a:r>
              <a:rPr lang="en-US" altLang="it-IT">
                <a:ea typeface="MS PGothic" panose="020B0600070205080204" pitchFamily="34" charset="-128"/>
              </a:rPr>
              <a:t> modes</a:t>
            </a:r>
          </a:p>
          <a:p>
            <a:pPr eaLnBrk="1" hangingPunct="1"/>
            <a:r>
              <a:rPr lang="en-US" altLang="it-IT">
                <a:ea typeface="MS PGothic" panose="020B0600070205080204" pitchFamily="34" charset="-128"/>
              </a:rPr>
              <a:t>to cover a wide variety of applications</a:t>
            </a:r>
          </a:p>
          <a:p>
            <a:pPr eaLnBrk="1" hangingPunct="1"/>
            <a:r>
              <a:rPr lang="en-US" altLang="it-IT">
                <a:ea typeface="MS PGothic" panose="020B0600070205080204" pitchFamily="34" charset="-128"/>
              </a:rPr>
              <a:t>can be used with any block cipher</a:t>
            </a:r>
            <a:endParaRPr lang="en-AU" altLang="it-IT">
              <a:ea typeface="MS PGothic" panose="020B0600070205080204" pitchFamily="34" charset="-128"/>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0DAE128-6DA3-4FCE-837E-45FC72627AD4}"/>
              </a:ext>
            </a:extLst>
          </p:cNvPr>
          <p:cNvSpPr>
            <a:spLocks noGrp="1" noChangeArrowheads="1"/>
          </p:cNvSpPr>
          <p:nvPr>
            <p:ph type="title"/>
          </p:nvPr>
        </p:nvSpPr>
        <p:spPr/>
        <p:txBody>
          <a:bodyPr/>
          <a:lstStyle/>
          <a:p>
            <a:pPr eaLnBrk="1" fontAlgn="auto" hangingPunct="1">
              <a:spcAft>
                <a:spcPts val="0"/>
              </a:spcAft>
              <a:defRPr/>
            </a:pPr>
            <a:r>
              <a:rPr lang="en-AU" sz="4000">
                <a:ea typeface="ＭＳ Ｐゴシック" pitchFamily="-107" charset="-128"/>
                <a:cs typeface="ＭＳ Ｐゴシック" pitchFamily="-107" charset="-128"/>
              </a:rPr>
              <a:t>Electronic Codebook Book (ECB)</a:t>
            </a:r>
          </a:p>
        </p:txBody>
      </p:sp>
      <p:sp>
        <p:nvSpPr>
          <p:cNvPr id="123907" name="Rectangle 3">
            <a:extLst>
              <a:ext uri="{FF2B5EF4-FFF2-40B4-BE49-F238E27FC236}">
                <a16:creationId xmlns:a16="http://schemas.microsoft.com/office/drawing/2014/main" id="{622F5BDD-2C44-46DA-9E51-BE351B39F33A}"/>
              </a:ext>
            </a:extLst>
          </p:cNvPr>
          <p:cNvSpPr>
            <a:spLocks noGrp="1"/>
          </p:cNvSpPr>
          <p:nvPr>
            <p:ph idx="1"/>
          </p:nvPr>
        </p:nvSpPr>
        <p:spPr>
          <a:xfrm>
            <a:off x="1981200" y="1600200"/>
            <a:ext cx="8229600" cy="4852988"/>
          </a:xfrm>
        </p:spPr>
        <p:txBody>
          <a:bodyPr/>
          <a:lstStyle/>
          <a:p>
            <a:pPr eaLnBrk="1" hangingPunct="1"/>
            <a:r>
              <a:rPr lang="en-AU" altLang="it-IT">
                <a:ea typeface="MS PGothic" panose="020B0600070205080204" pitchFamily="34" charset="-128"/>
              </a:rPr>
              <a:t>message is broken into independent blocks which are encrypted </a:t>
            </a:r>
          </a:p>
          <a:p>
            <a:pPr eaLnBrk="1" hangingPunct="1"/>
            <a:r>
              <a:rPr lang="en-AU" altLang="it-IT">
                <a:ea typeface="MS PGothic" panose="020B0600070205080204" pitchFamily="34" charset="-128"/>
              </a:rPr>
              <a:t>each block is a value which is substituted, like a codebook, hence name </a:t>
            </a:r>
          </a:p>
          <a:p>
            <a:pPr eaLnBrk="1" hangingPunct="1"/>
            <a:r>
              <a:rPr lang="en-AU" altLang="it-IT">
                <a:ea typeface="MS PGothic" panose="020B0600070205080204" pitchFamily="34" charset="-128"/>
              </a:rPr>
              <a:t>each block is encoded independently of the other blocks </a:t>
            </a:r>
          </a:p>
          <a:p>
            <a:pPr lvl="1" eaLnBrk="1" hangingPunct="1">
              <a:buFont typeface="Wingdings" panose="05000000000000000000" pitchFamily="2" charset="2"/>
              <a:buNone/>
            </a:pPr>
            <a:r>
              <a:rPr lang="en-AU" altLang="it-IT">
                <a:latin typeface="Courier New" panose="02070309020205020404" pitchFamily="49" charset="0"/>
                <a:ea typeface="MS PGothic" panose="020B0600070205080204" pitchFamily="34" charset="-128"/>
              </a:rPr>
              <a:t>C</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 E</a:t>
            </a:r>
            <a:r>
              <a:rPr lang="en-AU" altLang="it-IT" baseline="-25000">
                <a:latin typeface="Courier New" panose="02070309020205020404" pitchFamily="49" charset="0"/>
                <a:ea typeface="MS PGothic" panose="020B0600070205080204" pitchFamily="34" charset="-128"/>
              </a:rPr>
              <a:t>K</a:t>
            </a:r>
            <a:r>
              <a:rPr lang="en-AU" altLang="it-IT">
                <a:latin typeface="Courier New" panose="02070309020205020404" pitchFamily="49" charset="0"/>
                <a:ea typeface="MS PGothic" panose="020B0600070205080204" pitchFamily="34" charset="-128"/>
              </a:rPr>
              <a:t>(P</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a:t>
            </a:r>
            <a:endParaRPr lang="en-AU" altLang="it-IT">
              <a:ea typeface="MS PGothic" panose="020B0600070205080204" pitchFamily="34" charset="-128"/>
            </a:endParaRPr>
          </a:p>
          <a:p>
            <a:pPr eaLnBrk="1" hangingPunct="1"/>
            <a:r>
              <a:rPr lang="en-US" altLang="it-IT">
                <a:ea typeface="MS PGothic" panose="020B0600070205080204" pitchFamily="34" charset="-128"/>
              </a:rPr>
              <a:t>uses: secure transmission of single values		</a:t>
            </a:r>
            <a:endParaRPr lang="en-AU" altLang="it-IT">
              <a:ea typeface="MS PGothic" panose="020B0600070205080204"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FCD5F68-1EF6-45C6-9A3A-F92A7D2C7513}"/>
              </a:ext>
            </a:extLst>
          </p:cNvPr>
          <p:cNvSpPr>
            <a:spLocks noGrp="1" noChangeArrowheads="1"/>
          </p:cNvSpPr>
          <p:nvPr>
            <p:ph type="title"/>
          </p:nvPr>
        </p:nvSpPr>
        <p:spPr>
          <a:xfrm>
            <a:off x="1524000" y="228600"/>
            <a:ext cx="2667000" cy="5970588"/>
          </a:xfrm>
        </p:spPr>
        <p:txBody>
          <a:bodyPr/>
          <a:lstStyle/>
          <a:p>
            <a:pPr eaLnBrk="1" fontAlgn="auto" hangingPunct="1">
              <a:spcAft>
                <a:spcPts val="0"/>
              </a:spcAft>
              <a:defRPr/>
            </a:pPr>
            <a:r>
              <a:rPr lang="en-AU" sz="4000">
                <a:ea typeface="ＭＳ Ｐゴシック" pitchFamily="-107" charset="-128"/>
                <a:cs typeface="ＭＳ Ｐゴシック" pitchFamily="-107" charset="-128"/>
              </a:rPr>
              <a:t>Electronic Codebook Book (ECB)</a:t>
            </a:r>
          </a:p>
        </p:txBody>
      </p:sp>
      <p:pic>
        <p:nvPicPr>
          <p:cNvPr id="125955" name="Picture 6">
            <a:extLst>
              <a:ext uri="{FF2B5EF4-FFF2-40B4-BE49-F238E27FC236}">
                <a16:creationId xmlns:a16="http://schemas.microsoft.com/office/drawing/2014/main" id="{518652BD-D746-4260-A41F-F91BB779D0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1" y="457201"/>
            <a:ext cx="6196013" cy="61642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5780378-9B68-4B7C-8AF5-16C31C1122C5}"/>
              </a:ext>
            </a:extLst>
          </p:cNvPr>
          <p:cNvSpPr>
            <a:spLocks noGrp="1" noChangeArrowheads="1"/>
          </p:cNvSpPr>
          <p:nvPr>
            <p:ph type="title"/>
          </p:nvPr>
        </p:nvSpPr>
        <p:spPr>
          <a:xfrm>
            <a:off x="1752600" y="277814"/>
            <a:ext cx="8686800" cy="1139825"/>
          </a:xfrm>
        </p:spPr>
        <p:txBody>
          <a:bodyPr>
            <a:normAutofit fontScale="90000"/>
          </a:bodyPr>
          <a:lstStyle/>
          <a:p>
            <a:pPr eaLnBrk="1" fontAlgn="auto" hangingPunct="1">
              <a:spcAft>
                <a:spcPts val="0"/>
              </a:spcAft>
              <a:defRPr/>
            </a:pPr>
            <a:r>
              <a:rPr lang="en-AU" sz="4000">
                <a:ea typeface="ＭＳ Ｐゴシック" pitchFamily="-107" charset="-128"/>
                <a:cs typeface="ＭＳ Ｐゴシック" pitchFamily="-107" charset="-128"/>
              </a:rPr>
              <a:t>Advantages and Limitations of ECB</a:t>
            </a:r>
          </a:p>
        </p:txBody>
      </p:sp>
      <p:sp>
        <p:nvSpPr>
          <p:cNvPr id="128003" name="Rectangle 3">
            <a:extLst>
              <a:ext uri="{FF2B5EF4-FFF2-40B4-BE49-F238E27FC236}">
                <a16:creationId xmlns:a16="http://schemas.microsoft.com/office/drawing/2014/main" id="{7FF54D20-FE30-4587-B07D-1297BFAB6BA2}"/>
              </a:ext>
            </a:extLst>
          </p:cNvPr>
          <p:cNvSpPr>
            <a:spLocks noGrp="1"/>
          </p:cNvSpPr>
          <p:nvPr>
            <p:ph idx="1"/>
          </p:nvPr>
        </p:nvSpPr>
        <p:spPr>
          <a:xfrm>
            <a:off x="1981200" y="1676401"/>
            <a:ext cx="8686800" cy="4454525"/>
          </a:xfrm>
        </p:spPr>
        <p:txBody>
          <a:bodyPr/>
          <a:lstStyle/>
          <a:p>
            <a:pPr eaLnBrk="1" hangingPunct="1">
              <a:lnSpc>
                <a:spcPct val="90000"/>
              </a:lnSpc>
              <a:buFont typeface="Wingdings" panose="05000000000000000000" pitchFamily="2" charset="2"/>
              <a:buChar char="Ø"/>
            </a:pPr>
            <a:r>
              <a:rPr lang="en-AU" altLang="it-IT">
                <a:ea typeface="MS PGothic" panose="020B0600070205080204" pitchFamily="34" charset="-128"/>
              </a:rPr>
              <a:t>message repetitions may show in ciphertext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if aligned with message block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particularly with data such graphics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or with messages that change very little, which become a code-book analysis problem </a:t>
            </a:r>
          </a:p>
          <a:p>
            <a:pPr eaLnBrk="1" hangingPunct="1">
              <a:lnSpc>
                <a:spcPct val="90000"/>
              </a:lnSpc>
              <a:buFont typeface="Wingdings" panose="05000000000000000000" pitchFamily="2" charset="2"/>
              <a:buChar char="Ø"/>
            </a:pPr>
            <a:r>
              <a:rPr lang="en-AU" altLang="it-IT">
                <a:ea typeface="MS PGothic" panose="020B0600070205080204" pitchFamily="34" charset="-128"/>
              </a:rPr>
              <a:t>weakness is due to the encrypted message blocks being independent </a:t>
            </a:r>
          </a:p>
          <a:p>
            <a:pPr eaLnBrk="1" hangingPunct="1">
              <a:lnSpc>
                <a:spcPct val="90000"/>
              </a:lnSpc>
              <a:buFont typeface="Wingdings" panose="05000000000000000000" pitchFamily="2" charset="2"/>
              <a:buChar char="Ø"/>
            </a:pPr>
            <a:r>
              <a:rPr lang="en-AU" altLang="it-IT">
                <a:ea typeface="MS PGothic" panose="020B0600070205080204" pitchFamily="34" charset="-128"/>
              </a:rPr>
              <a:t>main use is sending a few blocks of data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8C6DCD02-00AA-4868-AF29-7D9CB9A3E917}"/>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cs typeface="ＭＳ Ｐゴシック" pitchFamily="-107" charset="-128"/>
              </a:rPr>
              <a:t>Cipher Block Chaining (CBC) </a:t>
            </a:r>
          </a:p>
        </p:txBody>
      </p:sp>
      <p:sp>
        <p:nvSpPr>
          <p:cNvPr id="130051" name="Rectangle 3">
            <a:extLst>
              <a:ext uri="{FF2B5EF4-FFF2-40B4-BE49-F238E27FC236}">
                <a16:creationId xmlns:a16="http://schemas.microsoft.com/office/drawing/2014/main" id="{350CE031-D3AD-4A20-811F-D6424B762586}"/>
              </a:ext>
            </a:extLst>
          </p:cNvPr>
          <p:cNvSpPr>
            <a:spLocks noGrp="1"/>
          </p:cNvSpPr>
          <p:nvPr>
            <p:ph idx="1"/>
          </p:nvPr>
        </p:nvSpPr>
        <p:spPr>
          <a:xfrm>
            <a:off x="1981200" y="1676400"/>
            <a:ext cx="8229600" cy="4953000"/>
          </a:xfrm>
        </p:spPr>
        <p:txBody>
          <a:bodyPr/>
          <a:lstStyle/>
          <a:p>
            <a:pPr eaLnBrk="1" hangingPunct="1"/>
            <a:r>
              <a:rPr lang="en-AU" altLang="it-IT">
                <a:ea typeface="MS PGothic" panose="020B0600070205080204" pitchFamily="34" charset="-128"/>
              </a:rPr>
              <a:t>message is broken into blocks </a:t>
            </a:r>
          </a:p>
          <a:p>
            <a:pPr eaLnBrk="1" hangingPunct="1"/>
            <a:r>
              <a:rPr lang="en-AU" altLang="it-IT">
                <a:ea typeface="MS PGothic" panose="020B0600070205080204" pitchFamily="34" charset="-128"/>
              </a:rPr>
              <a:t>linked together in encryption operation </a:t>
            </a:r>
          </a:p>
          <a:p>
            <a:pPr eaLnBrk="1" hangingPunct="1"/>
            <a:r>
              <a:rPr lang="en-AU" altLang="it-IT">
                <a:ea typeface="MS PGothic" panose="020B0600070205080204" pitchFamily="34" charset="-128"/>
              </a:rPr>
              <a:t>each previous cipher blocks is chained with current plaintext block, hence name </a:t>
            </a:r>
          </a:p>
          <a:p>
            <a:pPr eaLnBrk="1" hangingPunct="1"/>
            <a:r>
              <a:rPr lang="en-AU" altLang="it-IT">
                <a:ea typeface="MS PGothic" panose="020B0600070205080204" pitchFamily="34" charset="-128"/>
              </a:rPr>
              <a:t>use Initial Vector (IV) to start process </a:t>
            </a:r>
          </a:p>
          <a:p>
            <a:pPr lvl="1" eaLnBrk="1" hangingPunct="1">
              <a:buFont typeface="Wingdings" panose="05000000000000000000" pitchFamily="2" charset="2"/>
              <a:buNone/>
            </a:pPr>
            <a:r>
              <a:rPr lang="en-AU" altLang="it-IT">
                <a:latin typeface="Courier New" panose="02070309020205020404" pitchFamily="49" charset="0"/>
                <a:ea typeface="MS PGothic" panose="020B0600070205080204" pitchFamily="34" charset="-128"/>
              </a:rPr>
              <a:t>C</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 E</a:t>
            </a:r>
            <a:r>
              <a:rPr lang="en-AU" altLang="it-IT" baseline="-25000">
                <a:latin typeface="Courier New" panose="02070309020205020404" pitchFamily="49" charset="0"/>
                <a:ea typeface="MS PGothic" panose="020B0600070205080204" pitchFamily="34" charset="-128"/>
              </a:rPr>
              <a:t>K</a:t>
            </a:r>
            <a:r>
              <a:rPr lang="en-AU" altLang="it-IT">
                <a:latin typeface="Courier New" panose="02070309020205020404" pitchFamily="49" charset="0"/>
                <a:ea typeface="MS PGothic" panose="020B0600070205080204" pitchFamily="34" charset="-128"/>
              </a:rPr>
              <a:t>(P</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XOR C</a:t>
            </a:r>
            <a:r>
              <a:rPr lang="en-AU" altLang="it-IT" baseline="-25000">
                <a:latin typeface="Courier New" panose="02070309020205020404" pitchFamily="49" charset="0"/>
                <a:ea typeface="MS PGothic" panose="020B0600070205080204" pitchFamily="34" charset="-128"/>
              </a:rPr>
              <a:t>i-1</a:t>
            </a:r>
            <a:r>
              <a:rPr lang="en-AU" altLang="it-IT">
                <a:latin typeface="Courier New" panose="02070309020205020404" pitchFamily="49" charset="0"/>
                <a:ea typeface="MS PGothic" panose="020B0600070205080204" pitchFamily="34" charset="-128"/>
              </a:rPr>
              <a:t>)</a:t>
            </a:r>
          </a:p>
          <a:p>
            <a:pPr lvl="1" eaLnBrk="1" hangingPunct="1">
              <a:buFont typeface="Wingdings" panose="05000000000000000000" pitchFamily="2" charset="2"/>
              <a:buNone/>
            </a:pPr>
            <a:r>
              <a:rPr lang="en-AU" altLang="it-IT">
                <a:latin typeface="Courier New" panose="02070309020205020404" pitchFamily="49" charset="0"/>
                <a:ea typeface="MS PGothic" panose="020B0600070205080204" pitchFamily="34" charset="-128"/>
              </a:rPr>
              <a:t>C</a:t>
            </a:r>
            <a:r>
              <a:rPr lang="en-AU" altLang="it-IT" baseline="-25000">
                <a:latin typeface="Courier New" panose="02070309020205020404" pitchFamily="49" charset="0"/>
                <a:ea typeface="MS PGothic" panose="020B0600070205080204" pitchFamily="34" charset="-128"/>
              </a:rPr>
              <a:t>-1</a:t>
            </a:r>
            <a:r>
              <a:rPr lang="en-AU" altLang="it-IT">
                <a:latin typeface="Courier New" panose="02070309020205020404" pitchFamily="49" charset="0"/>
                <a:ea typeface="MS PGothic" panose="020B0600070205080204" pitchFamily="34" charset="-128"/>
              </a:rPr>
              <a:t> = IV</a:t>
            </a:r>
            <a:r>
              <a:rPr lang="en-AU" altLang="it-IT">
                <a:ea typeface="MS PGothic" panose="020B0600070205080204" pitchFamily="34" charset="-128"/>
              </a:rPr>
              <a:t> </a:t>
            </a:r>
          </a:p>
          <a:p>
            <a:pPr eaLnBrk="1" hangingPunct="1"/>
            <a:r>
              <a:rPr lang="en-US" altLang="it-IT">
                <a:ea typeface="MS PGothic" panose="020B0600070205080204" pitchFamily="34" charset="-128"/>
              </a:rPr>
              <a:t>uses: bulk data encryption, authentication, TCP</a:t>
            </a:r>
            <a:endParaRPr lang="en-AU" altLang="it-IT">
              <a:ea typeface="MS PGothic"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4E51BA6-806A-45A7-A3AB-A8CC53C5106B}"/>
              </a:ext>
            </a:extLst>
          </p:cNvPr>
          <p:cNvSpPr>
            <a:spLocks noGrp="1" noChangeArrowheads="1"/>
          </p:cNvSpPr>
          <p:nvPr>
            <p:ph type="title"/>
          </p:nvPr>
        </p:nvSpPr>
        <p:spPr/>
        <p:txBody>
          <a:bodyPr/>
          <a:lstStyle/>
          <a:p>
            <a:pPr eaLnBrk="1" fontAlgn="auto" hangingPunct="1">
              <a:spcAft>
                <a:spcPts val="0"/>
              </a:spcAft>
              <a:defRPr/>
            </a:pPr>
            <a:r>
              <a:rPr lang="en-US"/>
              <a:t>Block Cipher Principles</a:t>
            </a:r>
            <a:endParaRPr lang="en-AU"/>
          </a:p>
        </p:txBody>
      </p:sp>
      <p:sp>
        <p:nvSpPr>
          <p:cNvPr id="22531" name="Rectangle 3">
            <a:extLst>
              <a:ext uri="{FF2B5EF4-FFF2-40B4-BE49-F238E27FC236}">
                <a16:creationId xmlns:a16="http://schemas.microsoft.com/office/drawing/2014/main" id="{BB6259A5-2203-4916-8441-6D7D1837D03F}"/>
              </a:ext>
            </a:extLst>
          </p:cNvPr>
          <p:cNvSpPr>
            <a:spLocks noGrp="1"/>
          </p:cNvSpPr>
          <p:nvPr>
            <p:ph idx="1"/>
          </p:nvPr>
        </p:nvSpPr>
        <p:spPr/>
        <p:txBody>
          <a:bodyPr/>
          <a:lstStyle/>
          <a:p>
            <a:pPr eaLnBrk="1" hangingPunct="1">
              <a:lnSpc>
                <a:spcPct val="90000"/>
              </a:lnSpc>
            </a:pPr>
            <a:r>
              <a:rPr lang="en-US" altLang="it-IT" sz="2800"/>
              <a:t>most symmetric block ciphers are based on a </a:t>
            </a:r>
            <a:r>
              <a:rPr lang="en-US" altLang="it-IT" sz="2800" b="1"/>
              <a:t>Feistel Cipher Structure</a:t>
            </a:r>
          </a:p>
          <a:p>
            <a:pPr eaLnBrk="1" hangingPunct="1">
              <a:lnSpc>
                <a:spcPct val="90000"/>
              </a:lnSpc>
            </a:pPr>
            <a:r>
              <a:rPr lang="en-US" altLang="it-IT" sz="2800"/>
              <a:t>needed since must be able to </a:t>
            </a:r>
            <a:r>
              <a:rPr lang="en-US" altLang="it-IT" sz="2800" b="1"/>
              <a:t>decrypt</a:t>
            </a:r>
            <a:r>
              <a:rPr lang="en-US" altLang="it-IT" sz="2800"/>
              <a:t> ciphertext to recover messages efficiently</a:t>
            </a:r>
          </a:p>
          <a:p>
            <a:pPr eaLnBrk="1" hangingPunct="1">
              <a:lnSpc>
                <a:spcPct val="90000"/>
              </a:lnSpc>
            </a:pPr>
            <a:r>
              <a:rPr lang="en-AU" altLang="it-IT" sz="2800"/>
              <a:t>block ciphers look like an extremely large substitution </a:t>
            </a:r>
          </a:p>
          <a:p>
            <a:pPr eaLnBrk="1" hangingPunct="1">
              <a:lnSpc>
                <a:spcPct val="90000"/>
              </a:lnSpc>
            </a:pPr>
            <a:r>
              <a:rPr lang="en-AU" altLang="it-IT" sz="2800"/>
              <a:t>would need table of 2</a:t>
            </a:r>
            <a:r>
              <a:rPr lang="en-AU" altLang="it-IT" sz="2800" baseline="30000"/>
              <a:t>64</a:t>
            </a:r>
            <a:r>
              <a:rPr lang="en-AU" altLang="it-IT" sz="2800"/>
              <a:t> entries for a 64-bit block </a:t>
            </a:r>
          </a:p>
          <a:p>
            <a:pPr eaLnBrk="1" hangingPunct="1">
              <a:lnSpc>
                <a:spcPct val="90000"/>
              </a:lnSpc>
            </a:pPr>
            <a:r>
              <a:rPr lang="en-AU" altLang="it-IT" sz="2800"/>
              <a:t>instead create from smaller building blocks </a:t>
            </a:r>
          </a:p>
          <a:p>
            <a:pPr eaLnBrk="1" hangingPunct="1">
              <a:lnSpc>
                <a:spcPct val="90000"/>
              </a:lnSpc>
            </a:pPr>
            <a:r>
              <a:rPr lang="en-AU" altLang="it-IT" sz="2800"/>
              <a:t>using idea of a product cipher </a:t>
            </a:r>
          </a:p>
          <a:p>
            <a:pPr eaLnBrk="1" hangingPunct="1">
              <a:lnSpc>
                <a:spcPct val="90000"/>
              </a:lnSpc>
            </a:pPr>
            <a:endParaRPr lang="en-US" altLang="it-IT" sz="2800"/>
          </a:p>
          <a:p>
            <a:pPr eaLnBrk="1" hangingPunct="1">
              <a:lnSpc>
                <a:spcPct val="90000"/>
              </a:lnSpc>
            </a:pPr>
            <a:endParaRPr lang="en-AU" altLang="it-IT" sz="2800"/>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a:extLst>
              <a:ext uri="{FF2B5EF4-FFF2-40B4-BE49-F238E27FC236}">
                <a16:creationId xmlns:a16="http://schemas.microsoft.com/office/drawing/2014/main" id="{EB279736-1DAC-4200-97B4-50B11AC3C3D3}"/>
              </a:ext>
            </a:extLst>
          </p:cNvPr>
          <p:cNvSpPr>
            <a:spLocks noGrp="1" noChangeArrowheads="1"/>
          </p:cNvSpPr>
          <p:nvPr>
            <p:ph type="title"/>
          </p:nvPr>
        </p:nvSpPr>
        <p:spPr>
          <a:xfrm>
            <a:off x="1524000" y="228600"/>
            <a:ext cx="2743200" cy="5867400"/>
          </a:xfrm>
        </p:spPr>
        <p:txBody>
          <a:bodyPr/>
          <a:lstStyle/>
          <a:p>
            <a:pPr eaLnBrk="1" fontAlgn="auto" hangingPunct="1">
              <a:spcAft>
                <a:spcPts val="0"/>
              </a:spcAft>
              <a:defRPr/>
            </a:pPr>
            <a:r>
              <a:rPr lang="en-AU">
                <a:ea typeface="ＭＳ Ｐゴシック" pitchFamily="-107" charset="-128"/>
                <a:cs typeface="ＭＳ Ｐゴシック" pitchFamily="-107" charset="-128"/>
              </a:rPr>
              <a:t>Cipher Block Chaining (CBC)</a:t>
            </a:r>
          </a:p>
        </p:txBody>
      </p:sp>
      <p:pic>
        <p:nvPicPr>
          <p:cNvPr id="132099" name="Picture 6">
            <a:extLst>
              <a:ext uri="{FF2B5EF4-FFF2-40B4-BE49-F238E27FC236}">
                <a16:creationId xmlns:a16="http://schemas.microsoft.com/office/drawing/2014/main" id="{C4D9608A-45C4-47D0-97B5-7584A5C2A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81001"/>
            <a:ext cx="6249988" cy="60880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84D0029-7234-4C28-AEAA-A45938FE4270}"/>
              </a:ext>
            </a:extLst>
          </p:cNvPr>
          <p:cNvSpPr>
            <a:spLocks noGrp="1" noChangeArrowheads="1"/>
          </p:cNvSpPr>
          <p:nvPr>
            <p:ph type="title"/>
          </p:nvPr>
        </p:nvSpPr>
        <p:spPr/>
        <p:txBody>
          <a:bodyPr/>
          <a:lstStyle/>
          <a:p>
            <a:pPr eaLnBrk="1" fontAlgn="auto" hangingPunct="1">
              <a:spcAft>
                <a:spcPts val="0"/>
              </a:spcAft>
              <a:defRPr/>
            </a:pPr>
            <a:r>
              <a:rPr lang="en-AU" sz="4000">
                <a:ea typeface="ＭＳ Ｐゴシック" pitchFamily="-107" charset="-128"/>
                <a:cs typeface="ＭＳ Ｐゴシック" pitchFamily="-107" charset="-128"/>
              </a:rPr>
              <a:t>Message Padding</a:t>
            </a:r>
          </a:p>
        </p:txBody>
      </p:sp>
      <p:sp>
        <p:nvSpPr>
          <p:cNvPr id="134147" name="Rectangle 3">
            <a:extLst>
              <a:ext uri="{FF2B5EF4-FFF2-40B4-BE49-F238E27FC236}">
                <a16:creationId xmlns:a16="http://schemas.microsoft.com/office/drawing/2014/main" id="{2CCFA393-F6F8-462D-A39D-84B324C5B4B2}"/>
              </a:ext>
            </a:extLst>
          </p:cNvPr>
          <p:cNvSpPr>
            <a:spLocks noGrp="1"/>
          </p:cNvSpPr>
          <p:nvPr>
            <p:ph idx="1"/>
          </p:nvPr>
        </p:nvSpPr>
        <p:spPr>
          <a:xfrm>
            <a:off x="1919288" y="1341438"/>
            <a:ext cx="8458200" cy="4953000"/>
          </a:xfrm>
        </p:spPr>
        <p:txBody>
          <a:bodyPr/>
          <a:lstStyle/>
          <a:p>
            <a:pPr eaLnBrk="1" hangingPunct="1">
              <a:lnSpc>
                <a:spcPct val="90000"/>
              </a:lnSpc>
              <a:buFont typeface="Wingdings" panose="05000000000000000000" pitchFamily="2" charset="2"/>
              <a:buChar char="Ø"/>
            </a:pPr>
            <a:r>
              <a:rPr lang="en-AU" altLang="it-IT" sz="2800">
                <a:ea typeface="MS PGothic" panose="020B0600070205080204" pitchFamily="34" charset="-128"/>
              </a:rPr>
              <a:t>at end of message must handle a possible last short block </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which is not as large as blocksize of cipher</a:t>
            </a:r>
          </a:p>
          <a:p>
            <a:pPr lvl="1" eaLnBrk="1" hangingPunct="1">
              <a:lnSpc>
                <a:spcPct val="90000"/>
              </a:lnSpc>
              <a:buFont typeface="Wingdings" panose="05000000000000000000" pitchFamily="2" charset="2"/>
              <a:buChar char="l"/>
            </a:pPr>
            <a:r>
              <a:rPr lang="en-US" altLang="it-IT" sz="2400">
                <a:ea typeface="MS PGothic" panose="020B0600070205080204" pitchFamily="34" charset="-128"/>
              </a:rPr>
              <a:t>pad either with known non-data value (eg nulls)</a:t>
            </a:r>
            <a:endParaRPr lang="en-AU" altLang="it-IT" sz="2400">
              <a:ea typeface="MS PGothic" panose="020B0600070205080204" pitchFamily="34" charset="-128"/>
            </a:endParaRP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or pad last block along with count of pad size</a:t>
            </a:r>
            <a:r>
              <a:rPr lang="en-AU" altLang="it-IT" sz="2000">
                <a:ea typeface="MS PGothic" panose="020B0600070205080204" pitchFamily="34" charset="-128"/>
              </a:rPr>
              <a:t> </a:t>
            </a:r>
          </a:p>
          <a:p>
            <a:pPr lvl="2" eaLnBrk="1" hangingPunct="1">
              <a:lnSpc>
                <a:spcPct val="90000"/>
              </a:lnSpc>
            </a:pPr>
            <a:r>
              <a:rPr lang="en-AU" altLang="it-IT" sz="1800">
                <a:ea typeface="MS PGothic" panose="020B0600070205080204" pitchFamily="34" charset="-128"/>
              </a:rPr>
              <a:t>eg. [ b1 b2 b3 0 0 0 0 5] </a:t>
            </a:r>
          </a:p>
          <a:p>
            <a:pPr lvl="2" eaLnBrk="1" hangingPunct="1">
              <a:lnSpc>
                <a:spcPct val="90000"/>
              </a:lnSpc>
            </a:pPr>
            <a:r>
              <a:rPr lang="en-AU" altLang="it-IT" sz="1800">
                <a:ea typeface="MS PGothic" panose="020B0600070205080204" pitchFamily="34" charset="-128"/>
              </a:rPr>
              <a:t>means have 3 data bytes, then 5 bytes pad+count</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this may require an extra entire block over those in message</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there are other, more esoteric modes, which avoid the need for an extra block</a:t>
            </a:r>
          </a:p>
          <a:p>
            <a:pPr eaLnBrk="1" hangingPunct="1">
              <a:lnSpc>
                <a:spcPct val="90000"/>
              </a:lnSpc>
              <a:buFont typeface="Wingdings" panose="05000000000000000000" pitchFamily="2" charset="2"/>
              <a:buChar char="Ø"/>
            </a:pPr>
            <a:r>
              <a:rPr lang="en-AU" altLang="it-IT" sz="2800" b="1">
                <a:ea typeface="MS PGothic" panose="020B0600070205080204" pitchFamily="34" charset="-128"/>
              </a:rPr>
              <a:t>Bad Padding + CBC = Problems (see BEAST attack)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FBAE59A-BB22-4E88-A96A-CFE890020AF1}"/>
              </a:ext>
            </a:extLst>
          </p:cNvPr>
          <p:cNvSpPr>
            <a:spLocks noGrp="1" noChangeArrowheads="1"/>
          </p:cNvSpPr>
          <p:nvPr>
            <p:ph type="title"/>
          </p:nvPr>
        </p:nvSpPr>
        <p:spPr/>
        <p:txBody>
          <a:bodyPr>
            <a:normAutofit/>
          </a:bodyPr>
          <a:lstStyle/>
          <a:p>
            <a:pPr eaLnBrk="1" fontAlgn="auto" hangingPunct="1">
              <a:spcAft>
                <a:spcPts val="0"/>
              </a:spcAft>
              <a:defRPr/>
            </a:pPr>
            <a:r>
              <a:rPr lang="en-AU" sz="4000">
                <a:ea typeface="ＭＳ Ｐゴシック" pitchFamily="-107" charset="-128"/>
                <a:cs typeface="ＭＳ Ｐゴシック" pitchFamily="-107" charset="-128"/>
              </a:rPr>
              <a:t>Advantages and Limitations of CBC</a:t>
            </a:r>
          </a:p>
        </p:txBody>
      </p:sp>
      <p:sp>
        <p:nvSpPr>
          <p:cNvPr id="136195" name="Rectangle 3">
            <a:extLst>
              <a:ext uri="{FF2B5EF4-FFF2-40B4-BE49-F238E27FC236}">
                <a16:creationId xmlns:a16="http://schemas.microsoft.com/office/drawing/2014/main" id="{31566A8D-4863-44AF-8C7A-3969EFBE8DED}"/>
              </a:ext>
            </a:extLst>
          </p:cNvPr>
          <p:cNvSpPr>
            <a:spLocks noGrp="1"/>
          </p:cNvSpPr>
          <p:nvPr>
            <p:ph idx="1"/>
          </p:nvPr>
        </p:nvSpPr>
        <p:spPr>
          <a:xfrm>
            <a:off x="1981200" y="1676400"/>
            <a:ext cx="8458200" cy="4953000"/>
          </a:xfrm>
        </p:spPr>
        <p:txBody>
          <a:bodyPr/>
          <a:lstStyle/>
          <a:p>
            <a:pPr eaLnBrk="1" hangingPunct="1">
              <a:lnSpc>
                <a:spcPct val="90000"/>
              </a:lnSpc>
              <a:buFont typeface="Wingdings" panose="05000000000000000000" pitchFamily="2" charset="2"/>
              <a:buChar char="Ø"/>
            </a:pPr>
            <a:r>
              <a:rPr lang="en-AU" altLang="it-IT" dirty="0">
                <a:ea typeface="MS PGothic" panose="020B0600070205080204" pitchFamily="34" charset="-128"/>
              </a:rPr>
              <a:t>a ciphertext block depends on </a:t>
            </a:r>
            <a:r>
              <a:rPr lang="en-AU" altLang="it-IT" b="1" dirty="0">
                <a:ea typeface="MS PGothic" panose="020B0600070205080204" pitchFamily="34" charset="-128"/>
              </a:rPr>
              <a:t>all</a:t>
            </a:r>
            <a:r>
              <a:rPr lang="en-AU" altLang="it-IT" dirty="0">
                <a:ea typeface="MS PGothic" panose="020B0600070205080204" pitchFamily="34" charset="-128"/>
              </a:rPr>
              <a:t> blocks before it</a:t>
            </a:r>
          </a:p>
          <a:p>
            <a:pPr eaLnBrk="1" hangingPunct="1">
              <a:lnSpc>
                <a:spcPct val="90000"/>
              </a:lnSpc>
              <a:buFont typeface="Wingdings" panose="05000000000000000000" pitchFamily="2" charset="2"/>
              <a:buChar char="Ø"/>
            </a:pPr>
            <a:r>
              <a:rPr lang="en-AU" altLang="it-IT" dirty="0">
                <a:ea typeface="MS PGothic" panose="020B0600070205080204" pitchFamily="34" charset="-128"/>
              </a:rPr>
              <a:t>any change to a block affects all following ciphertext blocks</a:t>
            </a:r>
          </a:p>
          <a:p>
            <a:pPr eaLnBrk="1" hangingPunct="1">
              <a:lnSpc>
                <a:spcPct val="90000"/>
              </a:lnSpc>
              <a:buFont typeface="Wingdings" panose="05000000000000000000" pitchFamily="2" charset="2"/>
              <a:buChar char="Ø"/>
            </a:pPr>
            <a:r>
              <a:rPr lang="en-AU" altLang="it-IT" dirty="0">
                <a:ea typeface="MS PGothic" panose="020B0600070205080204" pitchFamily="34" charset="-128"/>
              </a:rPr>
              <a:t>need </a:t>
            </a:r>
            <a:r>
              <a:rPr lang="en-AU" altLang="it-IT" b="1" dirty="0">
                <a:ea typeface="MS PGothic" panose="020B0600070205080204" pitchFamily="34" charset="-128"/>
              </a:rPr>
              <a:t>Initialization Vector</a:t>
            </a:r>
            <a:r>
              <a:rPr lang="en-AU" altLang="it-IT" dirty="0">
                <a:ea typeface="MS PGothic" panose="020B0600070205080204" pitchFamily="34" charset="-128"/>
              </a:rPr>
              <a:t> (IV) </a:t>
            </a:r>
          </a:p>
          <a:p>
            <a:pPr lvl="1" eaLnBrk="1" hangingPunct="1">
              <a:lnSpc>
                <a:spcPct val="90000"/>
              </a:lnSpc>
              <a:buFont typeface="Wingdings" panose="05000000000000000000" pitchFamily="2" charset="2"/>
              <a:buChar char="l"/>
            </a:pPr>
            <a:r>
              <a:rPr lang="en-AU" altLang="it-IT" sz="2400" dirty="0">
                <a:ea typeface="MS PGothic" panose="020B0600070205080204" pitchFamily="34" charset="-128"/>
              </a:rPr>
              <a:t>which must be known to sender &amp; receiver </a:t>
            </a:r>
          </a:p>
          <a:p>
            <a:pPr lvl="1" eaLnBrk="1" hangingPunct="1">
              <a:lnSpc>
                <a:spcPct val="90000"/>
              </a:lnSpc>
              <a:buFont typeface="Wingdings" panose="05000000000000000000" pitchFamily="2" charset="2"/>
              <a:buChar char="l"/>
            </a:pPr>
            <a:r>
              <a:rPr lang="en-AU" altLang="it-IT" sz="2400" dirty="0">
                <a:ea typeface="MS PGothic" panose="020B0600070205080204" pitchFamily="34" charset="-128"/>
              </a:rPr>
              <a:t>if sent in clear, an attacker can change bits of first block, and change IV to compensate </a:t>
            </a:r>
          </a:p>
          <a:p>
            <a:pPr lvl="1" eaLnBrk="1" hangingPunct="1">
              <a:lnSpc>
                <a:spcPct val="90000"/>
              </a:lnSpc>
              <a:buFont typeface="Wingdings" panose="05000000000000000000" pitchFamily="2" charset="2"/>
              <a:buChar char="l"/>
            </a:pPr>
            <a:r>
              <a:rPr lang="en-AU" altLang="it-IT" sz="2400" dirty="0">
                <a:ea typeface="MS PGothic" panose="020B0600070205080204" pitchFamily="34" charset="-128"/>
              </a:rPr>
              <a:t>hence IV must either be a fixed value (as in EFTPOS) </a:t>
            </a:r>
          </a:p>
          <a:p>
            <a:pPr lvl="1" eaLnBrk="1" hangingPunct="1">
              <a:lnSpc>
                <a:spcPct val="90000"/>
              </a:lnSpc>
              <a:buFont typeface="Wingdings" panose="05000000000000000000" pitchFamily="2" charset="2"/>
              <a:buChar char="l"/>
            </a:pPr>
            <a:r>
              <a:rPr lang="en-AU" altLang="it-IT" sz="2400" dirty="0">
                <a:ea typeface="MS PGothic" panose="020B0600070205080204" pitchFamily="34" charset="-128"/>
              </a:rPr>
              <a:t>or must be sent encrypted in ECB mode before the rest of message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9DF6-33EF-4C57-A90C-2791329EB3D3}"/>
              </a:ext>
            </a:extLst>
          </p:cNvPr>
          <p:cNvSpPr>
            <a:spLocks noGrp="1"/>
          </p:cNvSpPr>
          <p:nvPr>
            <p:ph type="title"/>
          </p:nvPr>
        </p:nvSpPr>
        <p:spPr/>
        <p:txBody>
          <a:bodyPr/>
          <a:lstStyle/>
          <a:p>
            <a:pPr eaLnBrk="1" fontAlgn="auto" hangingPunct="1">
              <a:spcAft>
                <a:spcPts val="0"/>
              </a:spcAft>
              <a:defRPr/>
            </a:pPr>
            <a:r>
              <a:rPr lang="en-US">
                <a:ea typeface="ＭＳ Ｐゴシック" pitchFamily="-107" charset="-128"/>
                <a:cs typeface="ＭＳ Ｐゴシック" pitchFamily="-107" charset="-128"/>
              </a:rPr>
              <a:t>Stream Modes of Operation</a:t>
            </a:r>
          </a:p>
        </p:txBody>
      </p:sp>
      <p:sp>
        <p:nvSpPr>
          <p:cNvPr id="138243" name="Content Placeholder 2">
            <a:extLst>
              <a:ext uri="{FF2B5EF4-FFF2-40B4-BE49-F238E27FC236}">
                <a16:creationId xmlns:a16="http://schemas.microsoft.com/office/drawing/2014/main" id="{752FCD44-F42E-426C-AD2C-80F03E76EFDD}"/>
              </a:ext>
            </a:extLst>
          </p:cNvPr>
          <p:cNvSpPr>
            <a:spLocks noGrp="1"/>
          </p:cNvSpPr>
          <p:nvPr>
            <p:ph idx="1"/>
          </p:nvPr>
        </p:nvSpPr>
        <p:spPr>
          <a:xfrm>
            <a:off x="1981200" y="1447800"/>
            <a:ext cx="8229600" cy="5029200"/>
          </a:xfrm>
        </p:spPr>
        <p:txBody>
          <a:bodyPr/>
          <a:lstStyle/>
          <a:p>
            <a:pPr eaLnBrk="1" hangingPunct="1"/>
            <a:r>
              <a:rPr lang="en-US" altLang="it-IT">
                <a:ea typeface="MS PGothic" panose="020B0600070205080204" pitchFamily="34" charset="-128"/>
              </a:rPr>
              <a:t>block modes encrypt entire block</a:t>
            </a:r>
          </a:p>
          <a:p>
            <a:pPr eaLnBrk="1" hangingPunct="1"/>
            <a:r>
              <a:rPr lang="en-US" altLang="it-IT">
                <a:ea typeface="MS PGothic" panose="020B0600070205080204" pitchFamily="34" charset="-128"/>
              </a:rPr>
              <a:t>may need to operate on smaller units</a:t>
            </a:r>
          </a:p>
          <a:p>
            <a:pPr lvl="1" eaLnBrk="1" hangingPunct="1"/>
            <a:r>
              <a:rPr lang="en-US" altLang="it-IT">
                <a:ea typeface="MS PGothic" panose="020B0600070205080204" pitchFamily="34" charset="-128"/>
              </a:rPr>
              <a:t>real time data</a:t>
            </a:r>
          </a:p>
          <a:p>
            <a:pPr eaLnBrk="1" hangingPunct="1"/>
            <a:r>
              <a:rPr lang="en-US" altLang="it-IT">
                <a:ea typeface="MS PGothic" panose="020B0600070205080204" pitchFamily="34" charset="-128"/>
              </a:rPr>
              <a:t>convert block cipher into  stream cipher</a:t>
            </a:r>
          </a:p>
          <a:p>
            <a:pPr lvl="1" eaLnBrk="1" hangingPunct="1"/>
            <a:r>
              <a:rPr lang="en-US" altLang="it-IT">
                <a:ea typeface="MS PGothic" panose="020B0600070205080204" pitchFamily="34" charset="-128"/>
              </a:rPr>
              <a:t>cipher feedback (CFB) mode</a:t>
            </a:r>
          </a:p>
          <a:p>
            <a:pPr lvl="1" eaLnBrk="1" hangingPunct="1"/>
            <a:r>
              <a:rPr lang="en-US" altLang="it-IT">
                <a:ea typeface="MS PGothic" panose="020B0600070205080204" pitchFamily="34" charset="-128"/>
              </a:rPr>
              <a:t>output feedback (OFB) mode</a:t>
            </a:r>
          </a:p>
          <a:p>
            <a:pPr lvl="1" eaLnBrk="1" hangingPunct="1"/>
            <a:r>
              <a:rPr lang="en-US" altLang="it-IT">
                <a:ea typeface="MS PGothic" panose="020B0600070205080204" pitchFamily="34" charset="-128"/>
              </a:rPr>
              <a:t>counter (CTR) mode</a:t>
            </a:r>
          </a:p>
          <a:p>
            <a:pPr eaLnBrk="1" hangingPunct="1"/>
            <a:r>
              <a:rPr lang="en-US" altLang="it-IT">
                <a:ea typeface="MS PGothic" panose="020B0600070205080204" pitchFamily="34" charset="-128"/>
              </a:rPr>
              <a:t>use block cipher as some form of </a:t>
            </a:r>
            <a:r>
              <a:rPr lang="en-AU" altLang="it-IT" b="1">
                <a:ea typeface="MS PGothic" panose="020B0600070205080204" pitchFamily="34" charset="-128"/>
              </a:rPr>
              <a:t>pseudo-random number </a:t>
            </a:r>
            <a:r>
              <a:rPr lang="en-AU" altLang="it-IT">
                <a:ea typeface="MS PGothic" panose="020B0600070205080204" pitchFamily="34" charset="-128"/>
              </a:rPr>
              <a:t>generator</a:t>
            </a:r>
            <a:endParaRPr lang="en-US" altLang="it-IT">
              <a:ea typeface="MS PGothic" panose="020B0600070205080204" pitchFamily="34" charset="-128"/>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8185910-D38C-4AB3-A542-8AE75761CE7A}"/>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cs typeface="ＭＳ Ｐゴシック" pitchFamily="-107" charset="-128"/>
              </a:rPr>
              <a:t>Cipher FeedBack (CFB)</a:t>
            </a:r>
          </a:p>
        </p:txBody>
      </p:sp>
      <p:sp>
        <p:nvSpPr>
          <p:cNvPr id="140291" name="Rectangle 3">
            <a:extLst>
              <a:ext uri="{FF2B5EF4-FFF2-40B4-BE49-F238E27FC236}">
                <a16:creationId xmlns:a16="http://schemas.microsoft.com/office/drawing/2014/main" id="{B658E7FD-1A66-4AAC-8E41-44A5A14D336C}"/>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message is treated as a stream of bits </a:t>
            </a:r>
          </a:p>
          <a:p>
            <a:pPr eaLnBrk="1" hangingPunct="1">
              <a:lnSpc>
                <a:spcPct val="90000"/>
              </a:lnSpc>
            </a:pPr>
            <a:r>
              <a:rPr lang="en-AU" altLang="it-IT" sz="2800">
                <a:ea typeface="MS PGothic" panose="020B0600070205080204" pitchFamily="34" charset="-128"/>
              </a:rPr>
              <a:t>added to the output of the block cipher </a:t>
            </a:r>
          </a:p>
          <a:p>
            <a:pPr eaLnBrk="1" hangingPunct="1">
              <a:lnSpc>
                <a:spcPct val="90000"/>
              </a:lnSpc>
            </a:pPr>
            <a:r>
              <a:rPr lang="en-AU" altLang="it-IT" sz="2800">
                <a:ea typeface="MS PGothic" panose="020B0600070205080204" pitchFamily="34" charset="-128"/>
              </a:rPr>
              <a:t>result is feed back for next stage (hence name) </a:t>
            </a:r>
          </a:p>
          <a:p>
            <a:pPr eaLnBrk="1" hangingPunct="1">
              <a:lnSpc>
                <a:spcPct val="90000"/>
              </a:lnSpc>
            </a:pPr>
            <a:r>
              <a:rPr lang="en-AU" altLang="it-IT" sz="2800">
                <a:ea typeface="MS PGothic" panose="020B0600070205080204" pitchFamily="34" charset="-128"/>
              </a:rPr>
              <a:t>standard allows any number of bit (1,8, 64 or 128 etc) to be feed back </a:t>
            </a:r>
          </a:p>
          <a:p>
            <a:pPr lvl="1" eaLnBrk="1" hangingPunct="1">
              <a:lnSpc>
                <a:spcPct val="90000"/>
              </a:lnSpc>
            </a:pPr>
            <a:r>
              <a:rPr lang="en-AU" altLang="it-IT" sz="2400">
                <a:ea typeface="MS PGothic" panose="020B0600070205080204" pitchFamily="34" charset="-128"/>
              </a:rPr>
              <a:t>denoted CFB-1, CFB-8, CFB-64, CFB-128 etc </a:t>
            </a:r>
          </a:p>
          <a:p>
            <a:pPr eaLnBrk="1" hangingPunct="1">
              <a:lnSpc>
                <a:spcPct val="90000"/>
              </a:lnSpc>
            </a:pPr>
            <a:r>
              <a:rPr lang="en-AU" altLang="it-IT" sz="2800">
                <a:ea typeface="MS PGothic" panose="020B0600070205080204" pitchFamily="34" charset="-128"/>
              </a:rPr>
              <a:t>most efficient to use all bits in block (64 or 128)</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P</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XOR E</a:t>
            </a:r>
            <a:r>
              <a:rPr lang="en-AU" altLang="it-IT" sz="2400"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i-1</a:t>
            </a:r>
            <a:r>
              <a:rPr lang="en-AU" altLang="it-IT" sz="2400">
                <a:latin typeface="Courier New" panose="02070309020205020404" pitchFamily="49" charset="0"/>
                <a:ea typeface="MS PGothic" panose="020B0600070205080204" pitchFamily="34" charset="-128"/>
              </a:rPr>
              <a:t>)</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-1</a:t>
            </a:r>
            <a:r>
              <a:rPr lang="en-AU" altLang="it-IT" sz="2400">
                <a:latin typeface="Courier New" panose="02070309020205020404" pitchFamily="49" charset="0"/>
                <a:ea typeface="MS PGothic" panose="020B0600070205080204" pitchFamily="34" charset="-128"/>
              </a:rPr>
              <a:t> = IV</a:t>
            </a:r>
            <a:r>
              <a:rPr lang="en-AU" altLang="it-IT" sz="2400">
                <a:ea typeface="MS PGothic" panose="020B0600070205080204" pitchFamily="34" charset="-128"/>
              </a:rPr>
              <a:t> </a:t>
            </a:r>
          </a:p>
          <a:p>
            <a:pPr eaLnBrk="1" hangingPunct="1">
              <a:lnSpc>
                <a:spcPct val="90000"/>
              </a:lnSpc>
            </a:pPr>
            <a:r>
              <a:rPr lang="en-US" altLang="it-IT" sz="2800">
                <a:ea typeface="MS PGothic" panose="020B0600070205080204" pitchFamily="34" charset="-128"/>
              </a:rPr>
              <a:t>uses: stream data encryption, authentication</a:t>
            </a:r>
            <a:endParaRPr lang="en-AU" altLang="it-IT" sz="2800">
              <a:ea typeface="MS PGothic" panose="020B0600070205080204" pitchFamily="34" charset="-128"/>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D28568A-0C5B-4EEE-8B56-C7AF0263F7DB}"/>
              </a:ext>
            </a:extLst>
          </p:cNvPr>
          <p:cNvSpPr>
            <a:spLocks noGrp="1" noChangeArrowheads="1"/>
          </p:cNvSpPr>
          <p:nvPr>
            <p:ph type="title"/>
          </p:nvPr>
        </p:nvSpPr>
        <p:spPr>
          <a:xfrm>
            <a:off x="1524000" y="228600"/>
            <a:ext cx="3124200" cy="6096000"/>
          </a:xfrm>
        </p:spPr>
        <p:txBody>
          <a:bodyPr/>
          <a:lstStyle/>
          <a:p>
            <a:pPr eaLnBrk="1" fontAlgn="auto" hangingPunct="1">
              <a:spcAft>
                <a:spcPts val="0"/>
              </a:spcAft>
              <a:defRPr/>
            </a:pPr>
            <a:r>
              <a:rPr lang="en-AU">
                <a:ea typeface="ＭＳ Ｐゴシック" pitchFamily="-107" charset="-128"/>
                <a:cs typeface="ＭＳ Ｐゴシック" pitchFamily="-107" charset="-128"/>
              </a:rPr>
              <a:t>s-bit</a:t>
            </a:r>
            <a:br>
              <a:rPr lang="en-AU">
                <a:ea typeface="ＭＳ Ｐゴシック" pitchFamily="-107" charset="-128"/>
                <a:cs typeface="ＭＳ Ｐゴシック" pitchFamily="-107" charset="-128"/>
              </a:rPr>
            </a:br>
            <a:r>
              <a:rPr lang="en-AU">
                <a:ea typeface="ＭＳ Ｐゴシック" pitchFamily="-107" charset="-128"/>
                <a:cs typeface="ＭＳ Ｐゴシック" pitchFamily="-107" charset="-128"/>
              </a:rPr>
              <a:t>Cipher FeedBack (CFB-s)</a:t>
            </a:r>
          </a:p>
        </p:txBody>
      </p:sp>
      <p:pic>
        <p:nvPicPr>
          <p:cNvPr id="142339" name="Picture 5">
            <a:extLst>
              <a:ext uri="{FF2B5EF4-FFF2-40B4-BE49-F238E27FC236}">
                <a16:creationId xmlns:a16="http://schemas.microsoft.com/office/drawing/2014/main" id="{E55A59A8-1313-44FE-996C-3399EC36D9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52400"/>
            <a:ext cx="5756275" cy="65532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6018924-C867-4D1F-BA32-0DEEFF083E45}"/>
              </a:ext>
            </a:extLst>
          </p:cNvPr>
          <p:cNvSpPr>
            <a:spLocks noGrp="1" noChangeArrowheads="1"/>
          </p:cNvSpPr>
          <p:nvPr>
            <p:ph type="title"/>
          </p:nvPr>
        </p:nvSpPr>
        <p:spPr/>
        <p:txBody>
          <a:bodyPr>
            <a:normAutofit/>
          </a:bodyPr>
          <a:lstStyle/>
          <a:p>
            <a:pPr eaLnBrk="1" fontAlgn="auto" hangingPunct="1">
              <a:spcAft>
                <a:spcPts val="0"/>
              </a:spcAft>
              <a:defRPr/>
            </a:pPr>
            <a:r>
              <a:rPr lang="en-AU" sz="4000">
                <a:ea typeface="ＭＳ Ｐゴシック" pitchFamily="-107" charset="-128"/>
                <a:cs typeface="ＭＳ Ｐゴシック" pitchFamily="-107" charset="-128"/>
              </a:rPr>
              <a:t>Advantages and Limitations of CFB</a:t>
            </a:r>
          </a:p>
        </p:txBody>
      </p:sp>
      <p:sp>
        <p:nvSpPr>
          <p:cNvPr id="144387" name="Rectangle 3">
            <a:extLst>
              <a:ext uri="{FF2B5EF4-FFF2-40B4-BE49-F238E27FC236}">
                <a16:creationId xmlns:a16="http://schemas.microsoft.com/office/drawing/2014/main" id="{43B749EF-165A-498B-807E-448F883A454C}"/>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appropriate when data arrives in bits/bytes </a:t>
            </a:r>
          </a:p>
          <a:p>
            <a:pPr eaLnBrk="1" hangingPunct="1">
              <a:buFont typeface="Wingdings" panose="05000000000000000000" pitchFamily="2" charset="2"/>
              <a:buChar char="Ø"/>
            </a:pPr>
            <a:r>
              <a:rPr lang="en-AU" altLang="it-IT">
                <a:ea typeface="MS PGothic" panose="020B0600070205080204" pitchFamily="34" charset="-128"/>
              </a:rPr>
              <a:t>most common stream mode </a:t>
            </a:r>
          </a:p>
          <a:p>
            <a:pPr eaLnBrk="1" hangingPunct="1">
              <a:buFont typeface="Wingdings" panose="05000000000000000000" pitchFamily="2" charset="2"/>
              <a:buChar char="Ø"/>
            </a:pPr>
            <a:r>
              <a:rPr lang="en-AU" altLang="it-IT">
                <a:ea typeface="MS PGothic" panose="020B0600070205080204" pitchFamily="34" charset="-128"/>
              </a:rPr>
              <a:t>limitation is need to stall while do block encryption after every n-bits </a:t>
            </a:r>
          </a:p>
          <a:p>
            <a:pPr eaLnBrk="1" hangingPunct="1">
              <a:buFont typeface="Wingdings" panose="05000000000000000000" pitchFamily="2" charset="2"/>
              <a:buChar char="Ø"/>
            </a:pPr>
            <a:r>
              <a:rPr lang="en-AU" altLang="it-IT">
                <a:ea typeface="MS PGothic" panose="020B0600070205080204" pitchFamily="34" charset="-128"/>
              </a:rPr>
              <a:t>note that the block cipher is used in </a:t>
            </a:r>
            <a:r>
              <a:rPr lang="en-AU" altLang="it-IT" b="1">
                <a:ea typeface="MS PGothic" panose="020B0600070205080204" pitchFamily="34" charset="-128"/>
              </a:rPr>
              <a:t>encryption</a:t>
            </a:r>
            <a:r>
              <a:rPr lang="en-AU" altLang="it-IT">
                <a:ea typeface="MS PGothic" panose="020B0600070205080204" pitchFamily="34" charset="-128"/>
              </a:rPr>
              <a:t> mode at </a:t>
            </a:r>
            <a:r>
              <a:rPr lang="en-AU" altLang="it-IT" b="1">
                <a:ea typeface="MS PGothic" panose="020B0600070205080204" pitchFamily="34" charset="-128"/>
              </a:rPr>
              <a:t>both</a:t>
            </a:r>
            <a:r>
              <a:rPr lang="en-AU" altLang="it-IT">
                <a:ea typeface="MS PGothic" panose="020B0600070205080204" pitchFamily="34" charset="-128"/>
              </a:rPr>
              <a:t> ends </a:t>
            </a:r>
          </a:p>
          <a:p>
            <a:pPr eaLnBrk="1" hangingPunct="1">
              <a:buFont typeface="Wingdings" panose="05000000000000000000" pitchFamily="2" charset="2"/>
              <a:buChar char="Ø"/>
            </a:pPr>
            <a:r>
              <a:rPr lang="en-AU" altLang="it-IT">
                <a:ea typeface="MS PGothic" panose="020B0600070205080204" pitchFamily="34" charset="-128"/>
              </a:rPr>
              <a:t>errors propagate for several blocks after the error </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D2CF216D-E0D5-4BDF-9A6C-40A858D11D3D}"/>
              </a:ext>
            </a:extLst>
          </p:cNvPr>
          <p:cNvSpPr>
            <a:spLocks noGrp="1" noChangeArrowheads="1"/>
          </p:cNvSpPr>
          <p:nvPr>
            <p:ph type="title"/>
          </p:nvPr>
        </p:nvSpPr>
        <p:spPr/>
        <p:txBody>
          <a:bodyPr/>
          <a:lstStyle/>
          <a:p>
            <a:pPr eaLnBrk="1" fontAlgn="auto" hangingPunct="1">
              <a:spcAft>
                <a:spcPts val="0"/>
              </a:spcAft>
              <a:defRPr/>
            </a:pPr>
            <a:r>
              <a:rPr lang="en-AU">
                <a:ea typeface="ＭＳ Ｐゴシック" pitchFamily="-107" charset="-128"/>
                <a:cs typeface="ＭＳ Ｐゴシック" pitchFamily="-107" charset="-128"/>
              </a:rPr>
              <a:t>Output FeedBack (OFB)</a:t>
            </a:r>
          </a:p>
        </p:txBody>
      </p:sp>
      <p:sp>
        <p:nvSpPr>
          <p:cNvPr id="146435" name="Rectangle 3">
            <a:extLst>
              <a:ext uri="{FF2B5EF4-FFF2-40B4-BE49-F238E27FC236}">
                <a16:creationId xmlns:a16="http://schemas.microsoft.com/office/drawing/2014/main" id="{DD22D28F-D02C-4589-B9EE-D3162C1465D2}"/>
              </a:ext>
            </a:extLst>
          </p:cNvPr>
          <p:cNvSpPr>
            <a:spLocks noGrp="1"/>
          </p:cNvSpPr>
          <p:nvPr>
            <p:ph idx="1"/>
          </p:nvPr>
        </p:nvSpPr>
        <p:spPr>
          <a:xfrm>
            <a:off x="1981200" y="1676400"/>
            <a:ext cx="8458200" cy="4800600"/>
          </a:xfrm>
        </p:spPr>
        <p:txBody>
          <a:bodyPr/>
          <a:lstStyle/>
          <a:p>
            <a:pPr eaLnBrk="1" hangingPunct="1">
              <a:lnSpc>
                <a:spcPct val="90000"/>
              </a:lnSpc>
            </a:pPr>
            <a:r>
              <a:rPr lang="en-AU" altLang="it-IT">
                <a:ea typeface="MS PGothic" panose="020B0600070205080204" pitchFamily="34" charset="-128"/>
              </a:rPr>
              <a:t>message is treated as a stream of bits </a:t>
            </a:r>
          </a:p>
          <a:p>
            <a:pPr eaLnBrk="1" hangingPunct="1">
              <a:lnSpc>
                <a:spcPct val="90000"/>
              </a:lnSpc>
            </a:pPr>
            <a:r>
              <a:rPr lang="en-AU" altLang="it-IT">
                <a:ea typeface="MS PGothic" panose="020B0600070205080204" pitchFamily="34" charset="-128"/>
              </a:rPr>
              <a:t>output of cipher is added to message </a:t>
            </a:r>
          </a:p>
          <a:p>
            <a:pPr eaLnBrk="1" hangingPunct="1">
              <a:lnSpc>
                <a:spcPct val="90000"/>
              </a:lnSpc>
            </a:pPr>
            <a:r>
              <a:rPr lang="en-AU" altLang="it-IT">
                <a:ea typeface="MS PGothic" panose="020B0600070205080204" pitchFamily="34" charset="-128"/>
              </a:rPr>
              <a:t>output is then feed back (hence name) </a:t>
            </a:r>
          </a:p>
          <a:p>
            <a:pPr eaLnBrk="1" hangingPunct="1">
              <a:lnSpc>
                <a:spcPct val="90000"/>
              </a:lnSpc>
            </a:pPr>
            <a:r>
              <a:rPr lang="en-AU" altLang="it-IT">
                <a:ea typeface="MS PGothic" panose="020B0600070205080204" pitchFamily="34" charset="-128"/>
              </a:rPr>
              <a:t>feedback is independent of message </a:t>
            </a:r>
          </a:p>
          <a:p>
            <a:pPr eaLnBrk="1" hangingPunct="1">
              <a:lnSpc>
                <a:spcPct val="90000"/>
              </a:lnSpc>
            </a:pPr>
            <a:r>
              <a:rPr lang="en-AU" altLang="it-IT">
                <a:ea typeface="MS PGothic" panose="020B0600070205080204" pitchFamily="34" charset="-128"/>
              </a:rPr>
              <a:t>can be computed in advance</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O</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E</a:t>
            </a:r>
            <a:r>
              <a:rPr lang="en-AU" altLang="it-IT" sz="2400"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(O</a:t>
            </a:r>
            <a:r>
              <a:rPr lang="en-AU" altLang="it-IT" sz="2400" baseline="-25000">
                <a:latin typeface="Courier New" panose="02070309020205020404" pitchFamily="49" charset="0"/>
                <a:ea typeface="MS PGothic" panose="020B0600070205080204" pitchFamily="34" charset="-128"/>
              </a:rPr>
              <a:t>i-1</a:t>
            </a:r>
            <a:r>
              <a:rPr lang="en-AU" altLang="it-IT" sz="2400">
                <a:latin typeface="Courier New" panose="02070309020205020404" pitchFamily="49" charset="0"/>
                <a:ea typeface="MS PGothic" panose="020B0600070205080204" pitchFamily="34" charset="-128"/>
              </a:rPr>
              <a:t>)</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P</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XOR O</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O</a:t>
            </a:r>
            <a:r>
              <a:rPr lang="en-AU" altLang="it-IT" sz="2400" baseline="-25000">
                <a:latin typeface="Courier New" panose="02070309020205020404" pitchFamily="49" charset="0"/>
                <a:ea typeface="MS PGothic" panose="020B0600070205080204" pitchFamily="34" charset="-128"/>
              </a:rPr>
              <a:t>-1</a:t>
            </a:r>
            <a:r>
              <a:rPr lang="en-AU" altLang="it-IT" sz="2400">
                <a:latin typeface="Courier New" panose="02070309020205020404" pitchFamily="49" charset="0"/>
                <a:ea typeface="MS PGothic" panose="020B0600070205080204" pitchFamily="34" charset="-128"/>
              </a:rPr>
              <a:t> = IV</a:t>
            </a:r>
          </a:p>
          <a:p>
            <a:pPr eaLnBrk="1" hangingPunct="1">
              <a:lnSpc>
                <a:spcPct val="90000"/>
              </a:lnSpc>
            </a:pPr>
            <a:r>
              <a:rPr lang="en-US" altLang="it-IT">
                <a:ea typeface="MS PGothic" panose="020B0600070205080204" pitchFamily="34" charset="-128"/>
              </a:rPr>
              <a:t>uses: stream encryption on noisy channels, UDP</a:t>
            </a:r>
            <a:endParaRPr lang="en-AU" altLang="it-IT">
              <a:ea typeface="MS PGothic" panose="020B0600070205080204" pitchFamily="34"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3886529F-A907-42CC-BE3D-B4E97050B6D3}"/>
              </a:ext>
            </a:extLst>
          </p:cNvPr>
          <p:cNvSpPr>
            <a:spLocks noGrp="1" noChangeArrowheads="1"/>
          </p:cNvSpPr>
          <p:nvPr>
            <p:ph type="title"/>
          </p:nvPr>
        </p:nvSpPr>
        <p:spPr>
          <a:xfrm>
            <a:off x="1524000" y="304800"/>
            <a:ext cx="2895600" cy="5818188"/>
          </a:xfrm>
        </p:spPr>
        <p:txBody>
          <a:bodyPr/>
          <a:lstStyle/>
          <a:p>
            <a:pPr eaLnBrk="1" fontAlgn="auto" hangingPunct="1">
              <a:spcAft>
                <a:spcPts val="0"/>
              </a:spcAft>
              <a:defRPr/>
            </a:pPr>
            <a:r>
              <a:rPr lang="en-AU">
                <a:ea typeface="ＭＳ Ｐゴシック" pitchFamily="-107" charset="-128"/>
                <a:cs typeface="ＭＳ Ｐゴシック" pitchFamily="-107" charset="-128"/>
              </a:rPr>
              <a:t>Output FeedBack (OFB)</a:t>
            </a:r>
          </a:p>
        </p:txBody>
      </p:sp>
      <p:pic>
        <p:nvPicPr>
          <p:cNvPr id="148483" name="Picture 6">
            <a:extLst>
              <a:ext uri="{FF2B5EF4-FFF2-40B4-BE49-F238E27FC236}">
                <a16:creationId xmlns:a16="http://schemas.microsoft.com/office/drawing/2014/main" id="{456A74B4-7EE0-4D12-9D67-BE130F24A4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8638" y="152401"/>
            <a:ext cx="6229350" cy="64119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C3C13D5-091F-4171-87EE-34EDB5883B86}"/>
              </a:ext>
            </a:extLst>
          </p:cNvPr>
          <p:cNvSpPr>
            <a:spLocks noGrp="1" noChangeArrowheads="1"/>
          </p:cNvSpPr>
          <p:nvPr>
            <p:ph type="title"/>
          </p:nvPr>
        </p:nvSpPr>
        <p:spPr/>
        <p:txBody>
          <a:bodyPr>
            <a:normAutofit/>
          </a:bodyPr>
          <a:lstStyle/>
          <a:p>
            <a:pPr eaLnBrk="1" fontAlgn="auto" hangingPunct="1">
              <a:spcAft>
                <a:spcPts val="0"/>
              </a:spcAft>
              <a:defRPr/>
            </a:pPr>
            <a:r>
              <a:rPr lang="en-AU" sz="4000">
                <a:ea typeface="ＭＳ Ｐゴシック" pitchFamily="-107" charset="-128"/>
                <a:cs typeface="ＭＳ Ｐゴシック" pitchFamily="-107" charset="-128"/>
              </a:rPr>
              <a:t>Advantages and Limitations of OFB</a:t>
            </a:r>
          </a:p>
        </p:txBody>
      </p:sp>
      <p:sp>
        <p:nvSpPr>
          <p:cNvPr id="150531" name="Rectangle 3">
            <a:extLst>
              <a:ext uri="{FF2B5EF4-FFF2-40B4-BE49-F238E27FC236}">
                <a16:creationId xmlns:a16="http://schemas.microsoft.com/office/drawing/2014/main" id="{6F6972E5-7054-4B11-B6EB-975F2F5EE72F}"/>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AU" altLang="it-IT" sz="2800">
                <a:ea typeface="MS PGothic" panose="020B0600070205080204" pitchFamily="34" charset="-128"/>
              </a:rPr>
              <a:t>needs an IV which is unique for each use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if ever reuse attacker can recover outputs</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bit errors do not propagate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more vulnerable to message stream modification</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sender &amp; receiver must remain in sync</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only use with full block feedback</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subsequent research has shown that only </a:t>
            </a:r>
            <a:r>
              <a:rPr lang="en-AU" altLang="it-IT" sz="2400" b="1">
                <a:ea typeface="MS PGothic" panose="020B0600070205080204" pitchFamily="34" charset="-128"/>
              </a:rPr>
              <a:t>full block feedback</a:t>
            </a:r>
            <a:r>
              <a:rPr lang="en-AU" altLang="it-IT" sz="2400">
                <a:ea typeface="MS PGothic" panose="020B0600070205080204" pitchFamily="34" charset="-128"/>
              </a:rPr>
              <a:t> (ie OFB-64 or OFB-128) should ever be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AA4AEED-04FB-45A6-A2AE-B8ACA6805B53}"/>
              </a:ext>
            </a:extLst>
          </p:cNvPr>
          <p:cNvSpPr>
            <a:spLocks noGrp="1" noChangeArrowheads="1"/>
          </p:cNvSpPr>
          <p:nvPr>
            <p:ph type="title"/>
          </p:nvPr>
        </p:nvSpPr>
        <p:spPr/>
        <p:txBody>
          <a:bodyPr/>
          <a:lstStyle/>
          <a:p>
            <a:pPr eaLnBrk="1" fontAlgn="auto" hangingPunct="1">
              <a:spcAft>
                <a:spcPts val="0"/>
              </a:spcAft>
              <a:defRPr/>
            </a:pPr>
            <a:r>
              <a:rPr lang="en-US"/>
              <a:t>Ideal Block Cipher</a:t>
            </a:r>
            <a:endParaRPr lang="en-AU"/>
          </a:p>
        </p:txBody>
      </p:sp>
      <p:pic>
        <p:nvPicPr>
          <p:cNvPr id="24579" name="Picture 5">
            <a:extLst>
              <a:ext uri="{FF2B5EF4-FFF2-40B4-BE49-F238E27FC236}">
                <a16:creationId xmlns:a16="http://schemas.microsoft.com/office/drawing/2014/main" id="{D275595A-0FF1-45D7-984F-4C3BEAB21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447801"/>
            <a:ext cx="6464300" cy="49768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DD2552EE-AF12-4DB8-B5F2-712744BA3622}"/>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Counter (CTR)</a:t>
            </a:r>
            <a:endParaRPr lang="en-AU">
              <a:ea typeface="ＭＳ Ｐゴシック" pitchFamily="34" charset="-128"/>
            </a:endParaRPr>
          </a:p>
        </p:txBody>
      </p:sp>
      <p:sp>
        <p:nvSpPr>
          <p:cNvPr id="152579" name="Rectangle 3">
            <a:extLst>
              <a:ext uri="{FF2B5EF4-FFF2-40B4-BE49-F238E27FC236}">
                <a16:creationId xmlns:a16="http://schemas.microsoft.com/office/drawing/2014/main" id="{08039662-4519-48F1-84D5-C88D7411F940}"/>
              </a:ext>
            </a:extLst>
          </p:cNvPr>
          <p:cNvSpPr>
            <a:spLocks noGrp="1"/>
          </p:cNvSpPr>
          <p:nvPr>
            <p:ph idx="1"/>
          </p:nvPr>
        </p:nvSpPr>
        <p:spPr/>
        <p:txBody>
          <a:bodyPr/>
          <a:lstStyle/>
          <a:p>
            <a:pPr eaLnBrk="1" hangingPunct="1"/>
            <a:r>
              <a:rPr lang="en-US" altLang="it-IT">
                <a:ea typeface="MS PGothic" panose="020B0600070205080204" pitchFamily="34" charset="-128"/>
              </a:rPr>
              <a:t>a “new” mode, though proposed early on</a:t>
            </a:r>
          </a:p>
          <a:p>
            <a:pPr eaLnBrk="1" hangingPunct="1"/>
            <a:r>
              <a:rPr lang="en-US" altLang="it-IT">
                <a:ea typeface="MS PGothic" panose="020B0600070205080204" pitchFamily="34" charset="-128"/>
              </a:rPr>
              <a:t>similar to OFB but encrypts counter value rather than any feedback value</a:t>
            </a:r>
          </a:p>
          <a:p>
            <a:pPr eaLnBrk="1" hangingPunct="1"/>
            <a:r>
              <a:rPr lang="en-US" altLang="it-IT">
                <a:ea typeface="MS PGothic" panose="020B0600070205080204" pitchFamily="34" charset="-128"/>
              </a:rPr>
              <a:t>must have a different key &amp; counter value for every plaintext block (never reused)</a:t>
            </a:r>
          </a:p>
          <a:p>
            <a:pPr lvl="1" eaLnBrk="1" hangingPunct="1">
              <a:buFont typeface="Wingdings" panose="05000000000000000000" pitchFamily="2" charset="2"/>
              <a:buNone/>
            </a:pPr>
            <a:r>
              <a:rPr lang="en-AU" altLang="it-IT">
                <a:latin typeface="Courier New" panose="02070309020205020404" pitchFamily="49" charset="0"/>
                <a:ea typeface="MS PGothic" panose="020B0600070205080204" pitchFamily="34" charset="-128"/>
              </a:rPr>
              <a:t>O</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 E</a:t>
            </a:r>
            <a:r>
              <a:rPr lang="en-AU" altLang="it-IT" baseline="-25000">
                <a:latin typeface="Courier New" panose="02070309020205020404" pitchFamily="49" charset="0"/>
                <a:ea typeface="MS PGothic" panose="020B0600070205080204" pitchFamily="34" charset="-128"/>
              </a:rPr>
              <a:t>K</a:t>
            </a:r>
            <a:r>
              <a:rPr lang="en-AU" altLang="it-IT">
                <a:latin typeface="Courier New" panose="02070309020205020404" pitchFamily="49" charset="0"/>
                <a:ea typeface="MS PGothic" panose="020B0600070205080204" pitchFamily="34" charset="-128"/>
              </a:rPr>
              <a:t>(i)</a:t>
            </a:r>
            <a:endParaRPr lang="en-US" altLang="it-IT">
              <a:ea typeface="MS PGothic" panose="020B0600070205080204" pitchFamily="34" charset="-128"/>
            </a:endParaRPr>
          </a:p>
          <a:p>
            <a:pPr lvl="1" eaLnBrk="1" hangingPunct="1">
              <a:buFont typeface="Wingdings" panose="05000000000000000000" pitchFamily="2" charset="2"/>
              <a:buNone/>
            </a:pPr>
            <a:r>
              <a:rPr lang="en-AU" altLang="it-IT">
                <a:latin typeface="Courier New" panose="02070309020205020404" pitchFamily="49" charset="0"/>
                <a:ea typeface="MS PGothic" panose="020B0600070205080204" pitchFamily="34" charset="-128"/>
              </a:rPr>
              <a:t>C</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 P</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XOR O</a:t>
            </a:r>
            <a:r>
              <a:rPr lang="en-AU" altLang="it-IT" baseline="-25000">
                <a:latin typeface="Courier New" panose="02070309020205020404" pitchFamily="49" charset="0"/>
                <a:ea typeface="MS PGothic" panose="020B0600070205080204" pitchFamily="34" charset="-128"/>
              </a:rPr>
              <a:t>i</a:t>
            </a:r>
            <a:r>
              <a:rPr lang="en-AU" altLang="it-IT">
                <a:latin typeface="Courier New" panose="02070309020205020404" pitchFamily="49" charset="0"/>
                <a:ea typeface="MS PGothic" panose="020B0600070205080204" pitchFamily="34" charset="-128"/>
              </a:rPr>
              <a:t> </a:t>
            </a:r>
          </a:p>
          <a:p>
            <a:pPr eaLnBrk="1" hangingPunct="1"/>
            <a:r>
              <a:rPr lang="en-US" altLang="it-IT">
                <a:ea typeface="MS PGothic" panose="020B0600070205080204" pitchFamily="34" charset="-128"/>
              </a:rPr>
              <a:t>uses: high-speed network encryptions, UDP</a:t>
            </a:r>
            <a:endParaRPr lang="en-AU" altLang="it-IT">
              <a:ea typeface="MS PGothic" panose="020B0600070205080204" pitchFamily="34" charset="-128"/>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61D58E22-B614-4E9A-B4EC-AED0BB891631}"/>
              </a:ext>
            </a:extLst>
          </p:cNvPr>
          <p:cNvSpPr>
            <a:spLocks noGrp="1" noChangeArrowheads="1"/>
          </p:cNvSpPr>
          <p:nvPr>
            <p:ph type="title"/>
          </p:nvPr>
        </p:nvSpPr>
        <p:spPr>
          <a:xfrm>
            <a:off x="1524000" y="304800"/>
            <a:ext cx="2667000" cy="5818188"/>
          </a:xfrm>
        </p:spPr>
        <p:txBody>
          <a:bodyPr/>
          <a:lstStyle/>
          <a:p>
            <a:pPr eaLnBrk="1" fontAlgn="auto" hangingPunct="1">
              <a:spcAft>
                <a:spcPts val="0"/>
              </a:spcAft>
              <a:defRPr/>
            </a:pPr>
            <a:r>
              <a:rPr lang="en-US">
                <a:ea typeface="ＭＳ Ｐゴシック" pitchFamily="34" charset="-128"/>
              </a:rPr>
              <a:t>Counter (CTR)</a:t>
            </a:r>
            <a:endParaRPr lang="en-AU">
              <a:ea typeface="ＭＳ Ｐゴシック" pitchFamily="34" charset="-128"/>
            </a:endParaRPr>
          </a:p>
        </p:txBody>
      </p:sp>
      <p:pic>
        <p:nvPicPr>
          <p:cNvPr id="154627" name="Picture 6">
            <a:extLst>
              <a:ext uri="{FF2B5EF4-FFF2-40B4-BE49-F238E27FC236}">
                <a16:creationId xmlns:a16="http://schemas.microsoft.com/office/drawing/2014/main" id="{792324BD-D5AF-495C-BB78-66E92F5DC9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1" y="228600"/>
            <a:ext cx="6315075" cy="64452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A36D2C7-3E11-48B8-A272-82D417DE7F56}"/>
              </a:ext>
            </a:extLst>
          </p:cNvPr>
          <p:cNvSpPr>
            <a:spLocks noGrp="1" noChangeArrowheads="1"/>
          </p:cNvSpPr>
          <p:nvPr>
            <p:ph type="title"/>
          </p:nvPr>
        </p:nvSpPr>
        <p:spPr/>
        <p:txBody>
          <a:bodyPr>
            <a:normAutofit/>
          </a:bodyPr>
          <a:lstStyle/>
          <a:p>
            <a:pPr eaLnBrk="1" fontAlgn="auto" hangingPunct="1">
              <a:spcAft>
                <a:spcPts val="0"/>
              </a:spcAft>
              <a:defRPr/>
            </a:pPr>
            <a:r>
              <a:rPr lang="en-AU" sz="4000">
                <a:ea typeface="ＭＳ Ｐゴシック" pitchFamily="-107" charset="-128"/>
                <a:cs typeface="ＭＳ Ｐゴシック" pitchFamily="-107" charset="-128"/>
              </a:rPr>
              <a:t>Advantages and Limitations of CTR</a:t>
            </a:r>
          </a:p>
        </p:txBody>
      </p:sp>
      <p:sp>
        <p:nvSpPr>
          <p:cNvPr id="156675" name="Rectangle 3">
            <a:extLst>
              <a:ext uri="{FF2B5EF4-FFF2-40B4-BE49-F238E27FC236}">
                <a16:creationId xmlns:a16="http://schemas.microsoft.com/office/drawing/2014/main" id="{CD47FBED-F8FE-415A-8A1C-778AA5433C51}"/>
              </a:ext>
            </a:extLst>
          </p:cNvPr>
          <p:cNvSpPr>
            <a:spLocks noGrp="1"/>
          </p:cNvSpPr>
          <p:nvPr>
            <p:ph idx="1"/>
          </p:nvPr>
        </p:nvSpPr>
        <p:spPr/>
        <p:txBody>
          <a:bodyPr/>
          <a:lstStyle/>
          <a:p>
            <a:pPr eaLnBrk="1" hangingPunct="1"/>
            <a:r>
              <a:rPr lang="en-US" altLang="it-IT">
                <a:ea typeface="MS PGothic" panose="020B0600070205080204" pitchFamily="34" charset="-128"/>
              </a:rPr>
              <a:t>efficiency</a:t>
            </a:r>
          </a:p>
          <a:p>
            <a:pPr lvl="1" eaLnBrk="1" hangingPunct="1"/>
            <a:r>
              <a:rPr lang="en-US" altLang="it-IT">
                <a:ea typeface="MS PGothic" panose="020B0600070205080204" pitchFamily="34" charset="-128"/>
              </a:rPr>
              <a:t>can do parallel encryptions in h/w or s/w</a:t>
            </a:r>
          </a:p>
          <a:p>
            <a:pPr lvl="1" eaLnBrk="1" hangingPunct="1"/>
            <a:r>
              <a:rPr lang="en-US" altLang="it-IT">
                <a:ea typeface="MS PGothic" panose="020B0600070205080204" pitchFamily="34" charset="-128"/>
              </a:rPr>
              <a:t>can preprocess in advance of need</a:t>
            </a:r>
          </a:p>
          <a:p>
            <a:pPr lvl="1" eaLnBrk="1" hangingPunct="1"/>
            <a:r>
              <a:rPr lang="en-US" altLang="it-IT">
                <a:ea typeface="MS PGothic" panose="020B0600070205080204" pitchFamily="34" charset="-128"/>
              </a:rPr>
              <a:t>good for bursty high speed links</a:t>
            </a:r>
          </a:p>
          <a:p>
            <a:pPr eaLnBrk="1" hangingPunct="1"/>
            <a:r>
              <a:rPr lang="en-US" altLang="it-IT">
                <a:ea typeface="MS PGothic" panose="020B0600070205080204" pitchFamily="34" charset="-128"/>
              </a:rPr>
              <a:t>random access to encrypted data blocks</a:t>
            </a:r>
          </a:p>
          <a:p>
            <a:pPr eaLnBrk="1" hangingPunct="1"/>
            <a:r>
              <a:rPr lang="en-US" altLang="it-IT">
                <a:ea typeface="MS PGothic" panose="020B0600070205080204" pitchFamily="34" charset="-128"/>
              </a:rPr>
              <a:t>provable security (good as other modes)</a:t>
            </a:r>
          </a:p>
          <a:p>
            <a:pPr eaLnBrk="1" hangingPunct="1"/>
            <a:r>
              <a:rPr lang="en-US" altLang="it-IT">
                <a:ea typeface="MS PGothic" panose="020B0600070205080204" pitchFamily="34" charset="-128"/>
              </a:rPr>
              <a:t>but must ensure </a:t>
            </a:r>
            <a:r>
              <a:rPr lang="en-US" altLang="it-IT" b="1">
                <a:ea typeface="MS PGothic" panose="020B0600070205080204" pitchFamily="34" charset="-128"/>
              </a:rPr>
              <a:t>never reuse </a:t>
            </a:r>
            <a:r>
              <a:rPr lang="en-US" altLang="it-IT">
                <a:ea typeface="MS PGothic" panose="020B0600070205080204" pitchFamily="34" charset="-128"/>
              </a:rPr>
              <a:t>key/counter values, otherwise could break (cf OFB)</a:t>
            </a:r>
            <a:endParaRPr lang="en-AU" altLang="it-IT">
              <a:ea typeface="MS PGothic" panose="020B0600070205080204" pitchFamily="34" charset="-128"/>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65EA48E4-B985-4C9F-BBC5-58B76E026D7C}"/>
              </a:ext>
            </a:extLst>
          </p:cNvPr>
          <p:cNvSpPr>
            <a:spLocks noGrp="1" noChangeArrowheads="1"/>
          </p:cNvSpPr>
          <p:nvPr>
            <p:ph type="title"/>
          </p:nvPr>
        </p:nvSpPr>
        <p:spPr>
          <a:xfrm>
            <a:off x="1524000" y="228600"/>
            <a:ext cx="3429000" cy="5791200"/>
          </a:xfrm>
        </p:spPr>
        <p:txBody>
          <a:bodyPr/>
          <a:lstStyle/>
          <a:p>
            <a:pPr eaLnBrk="1" fontAlgn="auto" hangingPunct="1">
              <a:spcAft>
                <a:spcPts val="0"/>
              </a:spcAft>
              <a:defRPr/>
            </a:pPr>
            <a:r>
              <a:rPr lang="en-US">
                <a:ea typeface="ＭＳ Ｐゴシック" pitchFamily="34" charset="-128"/>
              </a:rPr>
              <a:t>Feedback Character-istics</a:t>
            </a:r>
            <a:endParaRPr lang="en-AU">
              <a:ea typeface="ＭＳ Ｐゴシック" pitchFamily="34" charset="-128"/>
            </a:endParaRPr>
          </a:p>
        </p:txBody>
      </p:sp>
      <p:pic>
        <p:nvPicPr>
          <p:cNvPr id="158723" name="Picture 3">
            <a:extLst>
              <a:ext uri="{FF2B5EF4-FFF2-40B4-BE49-F238E27FC236}">
                <a16:creationId xmlns:a16="http://schemas.microsoft.com/office/drawing/2014/main" id="{E757C94F-35A2-4A18-822F-DA2FD129B3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07950"/>
            <a:ext cx="5486400" cy="66246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3E0155F-85B3-4469-852F-9745BF957FE1}"/>
              </a:ext>
            </a:extLst>
          </p:cNvPr>
          <p:cNvSpPr>
            <a:spLocks noGrp="1" noChangeArrowheads="1"/>
          </p:cNvSpPr>
          <p:nvPr>
            <p:ph type="title"/>
          </p:nvPr>
        </p:nvSpPr>
        <p:spPr>
          <a:xfrm>
            <a:off x="1981200" y="277814"/>
            <a:ext cx="8229600" cy="1322387"/>
          </a:xfrm>
        </p:spPr>
        <p:txBody>
          <a:bodyPr/>
          <a:lstStyle/>
          <a:p>
            <a:pPr eaLnBrk="1" fontAlgn="auto" hangingPunct="1">
              <a:spcAft>
                <a:spcPts val="0"/>
              </a:spcAft>
              <a:defRPr/>
            </a:pPr>
            <a:r>
              <a:rPr lang="en-US">
                <a:ea typeface="ＭＳ Ｐゴシック" pitchFamily="34" charset="-128"/>
              </a:rPr>
              <a:t>XTS-AES Mode</a:t>
            </a:r>
            <a:endParaRPr lang="en-AU">
              <a:ea typeface="ＭＳ Ｐゴシック" pitchFamily="34" charset="-128"/>
            </a:endParaRPr>
          </a:p>
        </p:txBody>
      </p:sp>
      <p:sp>
        <p:nvSpPr>
          <p:cNvPr id="105475" name="Rectangle 3">
            <a:extLst>
              <a:ext uri="{FF2B5EF4-FFF2-40B4-BE49-F238E27FC236}">
                <a16:creationId xmlns:a16="http://schemas.microsoft.com/office/drawing/2014/main" id="{E1DF8A69-0343-4391-8C02-066C3A6DA61A}"/>
              </a:ext>
            </a:extLst>
          </p:cNvPr>
          <p:cNvSpPr>
            <a:spLocks noGrp="1" noChangeArrowheads="1"/>
          </p:cNvSpPr>
          <p:nvPr>
            <p:ph idx="1"/>
          </p:nvPr>
        </p:nvSpPr>
        <p:spPr>
          <a:xfrm>
            <a:off x="1981200" y="1447800"/>
            <a:ext cx="8229600" cy="5029200"/>
          </a:xfrm>
        </p:spPr>
        <p:txBody>
          <a:bodyPr>
            <a:normAutofit fontScale="92500" lnSpcReduction="10000"/>
          </a:bodyPr>
          <a:lstStyle/>
          <a:p>
            <a:pPr eaLnBrk="1" fontAlgn="auto" hangingPunct="1">
              <a:spcAft>
                <a:spcPts val="0"/>
              </a:spcAft>
              <a:buFont typeface="Wingdings 2"/>
              <a:buChar char=""/>
              <a:defRPr/>
            </a:pPr>
            <a:r>
              <a:rPr lang="en-US"/>
              <a:t>new mode, for block oriented storage use</a:t>
            </a:r>
          </a:p>
          <a:p>
            <a:pPr lvl="1" eaLnBrk="1" fontAlgn="auto" hangingPunct="1">
              <a:spcAft>
                <a:spcPts val="0"/>
              </a:spcAft>
              <a:buFont typeface="Wingdings 2"/>
              <a:buChar char=""/>
              <a:defRPr/>
            </a:pPr>
            <a:r>
              <a:rPr lang="en-US"/>
              <a:t>in IEEE Std 1619-2007</a:t>
            </a:r>
          </a:p>
          <a:p>
            <a:pPr eaLnBrk="1" fontAlgn="auto" hangingPunct="1">
              <a:spcAft>
                <a:spcPts val="0"/>
              </a:spcAft>
              <a:buFont typeface="Wingdings 2"/>
              <a:buChar char=""/>
              <a:defRPr/>
            </a:pPr>
            <a:r>
              <a:rPr lang="en-US"/>
              <a:t>concept of tweakable block cipher</a:t>
            </a:r>
          </a:p>
          <a:p>
            <a:pPr eaLnBrk="1" fontAlgn="auto" hangingPunct="1">
              <a:spcAft>
                <a:spcPts val="0"/>
              </a:spcAft>
              <a:buFont typeface="Wingdings 2"/>
              <a:buChar char=""/>
              <a:defRPr/>
            </a:pPr>
            <a:r>
              <a:rPr lang="en-US"/>
              <a:t>different requirements to transmitted data</a:t>
            </a:r>
          </a:p>
          <a:p>
            <a:pPr eaLnBrk="1" fontAlgn="auto" hangingPunct="1">
              <a:spcAft>
                <a:spcPts val="0"/>
              </a:spcAft>
              <a:buFont typeface="Wingdings 2"/>
              <a:buChar char=""/>
              <a:defRPr/>
            </a:pPr>
            <a:r>
              <a:rPr lang="en-US"/>
              <a:t>uses AES twice for each block</a:t>
            </a:r>
          </a:p>
          <a:p>
            <a:pPr lvl="1" eaLnBrk="1" fontAlgn="auto" hangingPunct="1">
              <a:spcAft>
                <a:spcPts val="0"/>
              </a:spcAft>
              <a:buNone/>
              <a:defRPr/>
            </a:pPr>
            <a:r>
              <a:rPr lang="en-AU">
                <a:latin typeface="Courier New" pitchFamily="49" charset="0"/>
              </a:rPr>
              <a:t>T</a:t>
            </a:r>
            <a:r>
              <a:rPr lang="en-AU" baseline="-25000">
                <a:latin typeface="Courier New" pitchFamily="49" charset="0"/>
              </a:rPr>
              <a:t>j</a:t>
            </a:r>
            <a:r>
              <a:rPr lang="en-AU">
                <a:latin typeface="Courier New" pitchFamily="49" charset="0"/>
              </a:rPr>
              <a:t> = E</a:t>
            </a:r>
            <a:r>
              <a:rPr lang="en-AU" baseline="-25000">
                <a:latin typeface="Courier New" pitchFamily="49" charset="0"/>
              </a:rPr>
              <a:t>K2</a:t>
            </a:r>
            <a:r>
              <a:rPr lang="en-AU">
                <a:latin typeface="Courier New" pitchFamily="49" charset="0"/>
              </a:rPr>
              <a:t>(i) XOR α</a:t>
            </a:r>
            <a:r>
              <a:rPr lang="en-AU" baseline="30000">
                <a:latin typeface="Courier New" pitchFamily="49" charset="0"/>
              </a:rPr>
              <a:t>j</a:t>
            </a:r>
            <a:r>
              <a:rPr lang="en-AU">
                <a:latin typeface="Courier New" pitchFamily="49" charset="0"/>
              </a:rPr>
              <a:t> </a:t>
            </a:r>
            <a:endParaRPr lang="en-US"/>
          </a:p>
          <a:p>
            <a:pPr lvl="1" eaLnBrk="1" fontAlgn="auto" hangingPunct="1">
              <a:spcAft>
                <a:spcPts val="0"/>
              </a:spcAft>
              <a:buNone/>
              <a:defRPr/>
            </a:pPr>
            <a:r>
              <a:rPr lang="en-AU">
                <a:latin typeface="Courier New" pitchFamily="49" charset="0"/>
              </a:rPr>
              <a:t>C</a:t>
            </a:r>
            <a:r>
              <a:rPr lang="en-AU" baseline="-25000">
                <a:latin typeface="Courier New" pitchFamily="49" charset="0"/>
              </a:rPr>
              <a:t>j</a:t>
            </a:r>
            <a:r>
              <a:rPr lang="en-AU">
                <a:latin typeface="Courier New" pitchFamily="49" charset="0"/>
              </a:rPr>
              <a:t> = E</a:t>
            </a:r>
            <a:r>
              <a:rPr lang="en-AU" baseline="-25000">
                <a:latin typeface="Courier New" pitchFamily="49" charset="0"/>
              </a:rPr>
              <a:t>K1</a:t>
            </a:r>
            <a:r>
              <a:rPr lang="en-AU">
                <a:latin typeface="Courier New" pitchFamily="49" charset="0"/>
              </a:rPr>
              <a:t>(P</a:t>
            </a:r>
            <a:r>
              <a:rPr lang="en-AU" baseline="-25000">
                <a:latin typeface="Courier New" pitchFamily="49" charset="0"/>
              </a:rPr>
              <a:t>j</a:t>
            </a:r>
            <a:r>
              <a:rPr lang="en-AU">
                <a:latin typeface="Courier New" pitchFamily="49" charset="0"/>
              </a:rPr>
              <a:t> XOR T</a:t>
            </a:r>
            <a:r>
              <a:rPr lang="en-AU" baseline="-25000">
                <a:latin typeface="Courier New" pitchFamily="49" charset="0"/>
              </a:rPr>
              <a:t>j</a:t>
            </a:r>
            <a:r>
              <a:rPr lang="en-AU">
                <a:latin typeface="Courier New" pitchFamily="49" charset="0"/>
              </a:rPr>
              <a:t>) XOR T</a:t>
            </a:r>
            <a:r>
              <a:rPr lang="en-AU" baseline="-25000">
                <a:latin typeface="Courier New" pitchFamily="49" charset="0"/>
              </a:rPr>
              <a:t>j</a:t>
            </a:r>
          </a:p>
          <a:p>
            <a:pPr lvl="1" eaLnBrk="1" fontAlgn="auto" hangingPunct="1">
              <a:spcAft>
                <a:spcPts val="0"/>
              </a:spcAft>
              <a:buNone/>
              <a:defRPr/>
            </a:pPr>
            <a:r>
              <a:rPr lang="en-AU"/>
              <a:t>where </a:t>
            </a:r>
            <a:r>
              <a:rPr lang="en-US"/>
              <a:t>i</a:t>
            </a:r>
            <a:r>
              <a:rPr lang="en-AU"/>
              <a:t> is tweak &amp; j is sector no</a:t>
            </a:r>
          </a:p>
          <a:p>
            <a:pPr eaLnBrk="1" fontAlgn="auto" hangingPunct="1">
              <a:spcAft>
                <a:spcPts val="0"/>
              </a:spcAft>
              <a:buFont typeface="Wingdings 2"/>
              <a:buChar char=""/>
              <a:defRPr/>
            </a:pPr>
            <a:r>
              <a:rPr lang="en-US"/>
              <a:t>each sector may have multiple blocks</a:t>
            </a:r>
          </a:p>
          <a:p>
            <a:pPr eaLnBrk="1" fontAlgn="auto" hangingPunct="1">
              <a:spcAft>
                <a:spcPts val="0"/>
              </a:spcAft>
              <a:buNone/>
              <a:defRPr/>
            </a:pPr>
            <a:r>
              <a:rPr lang="en-AU">
                <a:latin typeface="Courier New" pitchFamily="49" charset="0"/>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B3CF2DB8-E3A4-4EAC-9501-8E89BBC70798}"/>
              </a:ext>
            </a:extLst>
          </p:cNvPr>
          <p:cNvSpPr>
            <a:spLocks noGrp="1" noChangeArrowheads="1"/>
          </p:cNvSpPr>
          <p:nvPr>
            <p:ph type="title"/>
          </p:nvPr>
        </p:nvSpPr>
        <p:spPr>
          <a:xfrm>
            <a:off x="1524000" y="304800"/>
            <a:ext cx="3276600" cy="5818188"/>
          </a:xfrm>
        </p:spPr>
        <p:txBody>
          <a:bodyPr/>
          <a:lstStyle/>
          <a:p>
            <a:pPr eaLnBrk="1" fontAlgn="auto" hangingPunct="1">
              <a:spcAft>
                <a:spcPts val="0"/>
              </a:spcAft>
              <a:defRPr/>
            </a:pPr>
            <a:r>
              <a:rPr lang="en-US">
                <a:ea typeface="ＭＳ Ｐゴシック" pitchFamily="34" charset="-128"/>
              </a:rPr>
              <a:t>XTS-AES Mode</a:t>
            </a:r>
            <a:br>
              <a:rPr lang="en-US">
                <a:ea typeface="ＭＳ Ｐゴシック" pitchFamily="34" charset="-128"/>
              </a:rPr>
            </a:br>
            <a:r>
              <a:rPr lang="en-US">
                <a:ea typeface="ＭＳ Ｐゴシック" pitchFamily="34" charset="-128"/>
              </a:rPr>
              <a:t>per block</a:t>
            </a:r>
            <a:endParaRPr lang="en-AU">
              <a:ea typeface="ＭＳ Ｐゴシック" pitchFamily="34" charset="-128"/>
            </a:endParaRPr>
          </a:p>
        </p:txBody>
      </p:sp>
      <p:pic>
        <p:nvPicPr>
          <p:cNvPr id="162819" name="Picture 3">
            <a:extLst>
              <a:ext uri="{FF2B5EF4-FFF2-40B4-BE49-F238E27FC236}">
                <a16:creationId xmlns:a16="http://schemas.microsoft.com/office/drawing/2014/main" id="{9F68F2F4-09BF-4BF1-8008-C38C86939D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5001" y="107950"/>
            <a:ext cx="4437063" cy="6661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Rectangle 1026">
            <a:extLst>
              <a:ext uri="{FF2B5EF4-FFF2-40B4-BE49-F238E27FC236}">
                <a16:creationId xmlns:a16="http://schemas.microsoft.com/office/drawing/2014/main" id="{3BF603EA-ED4B-4125-96B6-83372248A777}"/>
              </a:ext>
            </a:extLst>
          </p:cNvPr>
          <p:cNvSpPr>
            <a:spLocks noGrp="1" noChangeArrowheads="1"/>
          </p:cNvSpPr>
          <p:nvPr>
            <p:ph type="title"/>
          </p:nvPr>
        </p:nvSpPr>
        <p:spPr>
          <a:xfrm>
            <a:off x="1524000" y="304800"/>
            <a:ext cx="2819400" cy="5818188"/>
          </a:xfrm>
        </p:spPr>
        <p:txBody>
          <a:bodyPr/>
          <a:lstStyle/>
          <a:p>
            <a:pPr eaLnBrk="1" fontAlgn="auto" hangingPunct="1">
              <a:spcAft>
                <a:spcPts val="0"/>
              </a:spcAft>
              <a:defRPr/>
            </a:pPr>
            <a:r>
              <a:rPr lang="en-US">
                <a:ea typeface="ＭＳ Ｐゴシック" pitchFamily="34" charset="-128"/>
              </a:rPr>
              <a:t>XTS-AES</a:t>
            </a:r>
            <a:br>
              <a:rPr lang="en-US">
                <a:ea typeface="ＭＳ Ｐゴシック" pitchFamily="34" charset="-128"/>
              </a:rPr>
            </a:br>
            <a:r>
              <a:rPr lang="en-US">
                <a:ea typeface="ＭＳ Ｐゴシック" pitchFamily="34" charset="-128"/>
              </a:rPr>
              <a:t>Mode</a:t>
            </a:r>
            <a:br>
              <a:rPr lang="en-US">
                <a:ea typeface="ＭＳ Ｐゴシック" pitchFamily="34" charset="-128"/>
              </a:rPr>
            </a:br>
            <a:r>
              <a:rPr lang="en-US">
                <a:ea typeface="ＭＳ Ｐゴシック" pitchFamily="34" charset="-128"/>
              </a:rPr>
              <a:t>Overview</a:t>
            </a:r>
            <a:endParaRPr lang="en-AU">
              <a:ea typeface="ＭＳ Ｐゴシック" pitchFamily="34" charset="-128"/>
            </a:endParaRPr>
          </a:p>
        </p:txBody>
      </p:sp>
      <p:pic>
        <p:nvPicPr>
          <p:cNvPr id="164867" name="Picture 4">
            <a:extLst>
              <a:ext uri="{FF2B5EF4-FFF2-40B4-BE49-F238E27FC236}">
                <a16:creationId xmlns:a16="http://schemas.microsoft.com/office/drawing/2014/main" id="{90FAB238-641D-47EC-AFF3-DA216C5459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07950"/>
            <a:ext cx="6281737" cy="65738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396BDCA-2180-4905-AB46-0C84E0030CDD}"/>
              </a:ext>
            </a:extLst>
          </p:cNvPr>
          <p:cNvSpPr>
            <a:spLocks noGrp="1" noChangeArrowheads="1"/>
          </p:cNvSpPr>
          <p:nvPr>
            <p:ph type="title"/>
          </p:nvPr>
        </p:nvSpPr>
        <p:spPr/>
        <p:txBody>
          <a:bodyPr>
            <a:normAutofit/>
          </a:bodyPr>
          <a:lstStyle/>
          <a:p>
            <a:pPr eaLnBrk="1" fontAlgn="auto" hangingPunct="1">
              <a:spcAft>
                <a:spcPts val="0"/>
              </a:spcAft>
              <a:defRPr/>
            </a:pPr>
            <a:r>
              <a:rPr lang="en-AU" sz="4000">
                <a:ea typeface="ＭＳ Ｐゴシック" pitchFamily="34" charset="-128"/>
              </a:rPr>
              <a:t>Advantages and Limitations of </a:t>
            </a:r>
            <a:r>
              <a:rPr lang="en-US" sz="4000">
                <a:ea typeface="ＭＳ Ｐゴシック" pitchFamily="34" charset="-128"/>
              </a:rPr>
              <a:t>XTS-AES</a:t>
            </a:r>
            <a:endParaRPr lang="en-AU" sz="4000">
              <a:ea typeface="ＭＳ Ｐゴシック" pitchFamily="34" charset="-128"/>
            </a:endParaRPr>
          </a:p>
        </p:txBody>
      </p:sp>
      <p:sp>
        <p:nvSpPr>
          <p:cNvPr id="166915" name="Rectangle 3">
            <a:extLst>
              <a:ext uri="{FF2B5EF4-FFF2-40B4-BE49-F238E27FC236}">
                <a16:creationId xmlns:a16="http://schemas.microsoft.com/office/drawing/2014/main" id="{1BD280F3-30A2-4A53-A450-09D10ADDC883}"/>
              </a:ext>
            </a:extLst>
          </p:cNvPr>
          <p:cNvSpPr>
            <a:spLocks noGrp="1"/>
          </p:cNvSpPr>
          <p:nvPr>
            <p:ph idx="1"/>
          </p:nvPr>
        </p:nvSpPr>
        <p:spPr/>
        <p:txBody>
          <a:bodyPr/>
          <a:lstStyle/>
          <a:p>
            <a:pPr eaLnBrk="1" hangingPunct="1">
              <a:buFont typeface="Wingdings" panose="05000000000000000000" pitchFamily="2" charset="2"/>
              <a:buChar char="Ø"/>
            </a:pPr>
            <a:r>
              <a:rPr lang="en-US" altLang="it-IT">
                <a:ea typeface="MS PGothic" panose="020B0600070205080204" pitchFamily="34" charset="-128"/>
              </a:rPr>
              <a:t>efficiency</a:t>
            </a:r>
          </a:p>
          <a:p>
            <a:pPr lvl="1" eaLnBrk="1" hangingPunct="1">
              <a:buFont typeface="Wingdings" panose="05000000000000000000" pitchFamily="2" charset="2"/>
              <a:buChar char="l"/>
            </a:pPr>
            <a:r>
              <a:rPr lang="en-US" altLang="it-IT">
                <a:ea typeface="MS PGothic" panose="020B0600070205080204" pitchFamily="34" charset="-128"/>
              </a:rPr>
              <a:t>can do parallel encryptions in h/w or s/w</a:t>
            </a:r>
          </a:p>
          <a:p>
            <a:pPr lvl="1" eaLnBrk="1" hangingPunct="1">
              <a:buFont typeface="Wingdings" panose="05000000000000000000" pitchFamily="2" charset="2"/>
              <a:buChar char="l"/>
            </a:pPr>
            <a:r>
              <a:rPr lang="en-US" altLang="it-IT">
                <a:ea typeface="MS PGothic" panose="020B0600070205080204" pitchFamily="34" charset="-128"/>
              </a:rPr>
              <a:t>random access to encrypted data blocks</a:t>
            </a:r>
          </a:p>
          <a:p>
            <a:pPr eaLnBrk="1" hangingPunct="1">
              <a:buFont typeface="Wingdings" panose="05000000000000000000" pitchFamily="2" charset="2"/>
              <a:buChar char="Ø"/>
            </a:pPr>
            <a:r>
              <a:rPr lang="en-US" altLang="it-IT">
                <a:ea typeface="MS PGothic" panose="020B0600070205080204" pitchFamily="34" charset="-128"/>
              </a:rPr>
              <a:t>has both nonce &amp; counter</a:t>
            </a:r>
          </a:p>
          <a:p>
            <a:pPr eaLnBrk="1" hangingPunct="1">
              <a:buFont typeface="Wingdings" panose="05000000000000000000" pitchFamily="2" charset="2"/>
              <a:buChar char="Ø"/>
            </a:pPr>
            <a:r>
              <a:rPr lang="en-US" altLang="it-IT">
                <a:ea typeface="MS PGothic" panose="020B0600070205080204" pitchFamily="34" charset="-128"/>
              </a:rPr>
              <a:t>addresses security concerned related to stored data</a:t>
            </a:r>
          </a:p>
        </p:txBody>
      </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441A192-54DE-4A99-838E-695E10A4D689}"/>
              </a:ext>
            </a:extLst>
          </p:cNvPr>
          <p:cNvSpPr>
            <a:spLocks noGrp="1" noChangeArrowheads="1"/>
          </p:cNvSpPr>
          <p:nvPr>
            <p:ph type="title"/>
          </p:nvPr>
        </p:nvSpPr>
        <p:spPr/>
        <p:txBody>
          <a:bodyPr/>
          <a:lstStyle/>
          <a:p>
            <a:pPr eaLnBrk="1" fontAlgn="auto" hangingPunct="1">
              <a:spcAft>
                <a:spcPts val="0"/>
              </a:spcAft>
              <a:defRPr/>
            </a:pPr>
            <a:r>
              <a:rPr lang="en-US">
                <a:ea typeface="ＭＳ Ｐゴシック" pitchFamily="34" charset="-128"/>
              </a:rPr>
              <a:t>Summary</a:t>
            </a:r>
            <a:endParaRPr lang="en-AU">
              <a:ea typeface="ＭＳ Ｐゴシック" pitchFamily="34" charset="-128"/>
            </a:endParaRPr>
          </a:p>
        </p:txBody>
      </p:sp>
      <p:sp>
        <p:nvSpPr>
          <p:cNvPr id="168963" name="Rectangle 3">
            <a:extLst>
              <a:ext uri="{FF2B5EF4-FFF2-40B4-BE49-F238E27FC236}">
                <a16:creationId xmlns:a16="http://schemas.microsoft.com/office/drawing/2014/main" id="{803F33A1-2E5D-41EC-9D58-98C181FF1847}"/>
              </a:ext>
            </a:extLst>
          </p:cNvPr>
          <p:cNvSpPr>
            <a:spLocks noGrp="1"/>
          </p:cNvSpPr>
          <p:nvPr>
            <p:ph idx="1"/>
          </p:nvPr>
        </p:nvSpPr>
        <p:spPr/>
        <p:txBody>
          <a:bodyPr/>
          <a:lstStyle/>
          <a:p>
            <a:pPr eaLnBrk="1" hangingPunct="1"/>
            <a:r>
              <a:rPr lang="en-US" altLang="it-IT">
                <a:ea typeface="MS PGothic" panose="020B0600070205080204" pitchFamily="34" charset="-128"/>
              </a:rPr>
              <a:t>Multiple Encryption &amp; Triple-DES</a:t>
            </a:r>
          </a:p>
          <a:p>
            <a:pPr eaLnBrk="1" hangingPunct="1"/>
            <a:r>
              <a:rPr lang="en-US" altLang="it-IT">
                <a:ea typeface="MS PGothic" panose="020B0600070205080204" pitchFamily="34" charset="-128"/>
              </a:rPr>
              <a:t>Modes of Operation </a:t>
            </a:r>
          </a:p>
          <a:p>
            <a:pPr lvl="1" eaLnBrk="1" hangingPunct="1"/>
            <a:r>
              <a:rPr lang="en-US" altLang="it-IT">
                <a:ea typeface="MS PGothic" panose="020B0600070205080204" pitchFamily="34" charset="-128"/>
              </a:rPr>
              <a:t>ECB, CBC, CFB, OFB, CTR, XTS-AES</a:t>
            </a:r>
          </a:p>
          <a:p>
            <a:pPr lvl="1" eaLnBrk="1" hangingPunct="1"/>
            <a:endParaRPr lang="en-AU" altLang="it-IT">
              <a:ea typeface="MS PGothic" panose="020B0600070205080204" pitchFamily="34"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CF935FE-48EF-432B-A63E-FA30DED9CDFA}"/>
              </a:ext>
            </a:extLst>
          </p:cNvPr>
          <p:cNvSpPr>
            <a:spLocks noGrp="1" noChangeArrowheads="1"/>
          </p:cNvSpPr>
          <p:nvPr>
            <p:ph type="title"/>
          </p:nvPr>
        </p:nvSpPr>
        <p:spPr>
          <a:xfrm>
            <a:off x="1752600" y="277814"/>
            <a:ext cx="8686800" cy="1139825"/>
          </a:xfrm>
        </p:spPr>
        <p:txBody>
          <a:bodyPr>
            <a:normAutofit fontScale="90000"/>
          </a:bodyPr>
          <a:lstStyle/>
          <a:p>
            <a:pPr eaLnBrk="1" fontAlgn="auto" hangingPunct="1">
              <a:spcAft>
                <a:spcPts val="0"/>
              </a:spcAft>
              <a:defRPr/>
            </a:pPr>
            <a:r>
              <a:rPr lang="en-AU" sz="4000">
                <a:ea typeface="ＭＳ Ｐゴシック" pitchFamily="-107" charset="-128"/>
              </a:rPr>
              <a:t>Claude Shannon and Substitution-Permutation Ciphers</a:t>
            </a:r>
          </a:p>
        </p:txBody>
      </p:sp>
      <p:sp>
        <p:nvSpPr>
          <p:cNvPr id="26627" name="Rectangle 3">
            <a:extLst>
              <a:ext uri="{FF2B5EF4-FFF2-40B4-BE49-F238E27FC236}">
                <a16:creationId xmlns:a16="http://schemas.microsoft.com/office/drawing/2014/main" id="{264FA4BE-0A0D-4899-8915-7314BFCCC9C6}"/>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Claude Shannon introduced idea of substitution-permutation (S-P) networks in 1949 paper</a:t>
            </a:r>
          </a:p>
          <a:p>
            <a:pPr eaLnBrk="1" hangingPunct="1">
              <a:buFont typeface="Wingdings" panose="05000000000000000000" pitchFamily="2" charset="2"/>
              <a:buChar char="Ø"/>
            </a:pPr>
            <a:r>
              <a:rPr lang="en-AU" altLang="it-IT" sz="2800">
                <a:ea typeface="MS PGothic" panose="020B0600070205080204" pitchFamily="34" charset="-128"/>
              </a:rPr>
              <a:t>form basis of modern block ciphers </a:t>
            </a:r>
          </a:p>
          <a:p>
            <a:pPr eaLnBrk="1" hangingPunct="1">
              <a:buFont typeface="Wingdings" panose="05000000000000000000" pitchFamily="2" charset="2"/>
              <a:buChar char="Ø"/>
            </a:pPr>
            <a:r>
              <a:rPr lang="en-AU" altLang="it-IT" sz="2800">
                <a:ea typeface="MS PGothic" panose="020B0600070205080204" pitchFamily="34" charset="-128"/>
              </a:rPr>
              <a:t>S-P nets are based on the two primitive cryptographic operations seen before: </a:t>
            </a:r>
          </a:p>
          <a:p>
            <a:pPr lvl="1" eaLnBrk="1" hangingPunct="1">
              <a:buFont typeface="Wingdings" panose="05000000000000000000" pitchFamily="2" charset="2"/>
              <a:buChar char="l"/>
            </a:pPr>
            <a:r>
              <a:rPr lang="en-AU" altLang="it-IT" sz="2400" i="1">
                <a:ea typeface="MS PGothic" panose="020B0600070205080204" pitchFamily="34" charset="-128"/>
              </a:rPr>
              <a:t>substitution</a:t>
            </a:r>
            <a:r>
              <a:rPr lang="en-AU" altLang="it-IT" sz="2400">
                <a:ea typeface="MS PGothic" panose="020B0600070205080204" pitchFamily="34" charset="-128"/>
              </a:rPr>
              <a:t> (S-box)</a:t>
            </a:r>
          </a:p>
          <a:p>
            <a:pPr lvl="1" eaLnBrk="1" hangingPunct="1">
              <a:buFont typeface="Wingdings" panose="05000000000000000000" pitchFamily="2" charset="2"/>
              <a:buChar char="l"/>
            </a:pPr>
            <a:r>
              <a:rPr lang="en-AU" altLang="it-IT" sz="2400" i="1">
                <a:ea typeface="MS PGothic" panose="020B0600070205080204" pitchFamily="34" charset="-128"/>
              </a:rPr>
              <a:t>permutation </a:t>
            </a:r>
            <a:r>
              <a:rPr lang="en-AU" altLang="it-IT" sz="2400">
                <a:ea typeface="MS PGothic" panose="020B0600070205080204" pitchFamily="34" charset="-128"/>
              </a:rPr>
              <a:t>(P-box)</a:t>
            </a:r>
          </a:p>
          <a:p>
            <a:pPr eaLnBrk="1" hangingPunct="1">
              <a:buFont typeface="Wingdings" panose="05000000000000000000" pitchFamily="2" charset="2"/>
              <a:buChar char="Ø"/>
            </a:pPr>
            <a:r>
              <a:rPr lang="en-AU" altLang="it-IT" sz="2800">
                <a:ea typeface="MS PGothic" panose="020B0600070205080204" pitchFamily="34" charset="-128"/>
              </a:rPr>
              <a:t>provide </a:t>
            </a:r>
            <a:r>
              <a:rPr lang="en-AU" altLang="it-IT" sz="2800" i="1">
                <a:ea typeface="MS PGothic" panose="020B0600070205080204" pitchFamily="34" charset="-128"/>
              </a:rPr>
              <a:t>confusion</a:t>
            </a:r>
            <a:r>
              <a:rPr lang="en-AU" altLang="it-IT" sz="2800">
                <a:ea typeface="MS PGothic" panose="020B0600070205080204" pitchFamily="34" charset="-128"/>
              </a:rPr>
              <a:t> &amp; </a:t>
            </a:r>
            <a:r>
              <a:rPr lang="en-AU" altLang="it-IT" sz="2800" i="1">
                <a:ea typeface="MS PGothic" panose="020B0600070205080204" pitchFamily="34" charset="-128"/>
              </a:rPr>
              <a:t>diffusion</a:t>
            </a:r>
            <a:r>
              <a:rPr lang="en-AU" altLang="it-IT" sz="2800">
                <a:ea typeface="MS PGothic" panose="020B0600070205080204" pitchFamily="34" charset="-128"/>
              </a:rPr>
              <a:t> of message &amp; key</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7722EFE-16A6-4542-B7C6-E82179ADAFE3}"/>
              </a:ext>
            </a:extLst>
          </p:cNvPr>
          <p:cNvSpPr>
            <a:spLocks noGrp="1" noChangeArrowheads="1"/>
          </p:cNvSpPr>
          <p:nvPr>
            <p:ph type="title"/>
          </p:nvPr>
        </p:nvSpPr>
        <p:spPr/>
        <p:txBody>
          <a:bodyPr/>
          <a:lstStyle/>
          <a:p>
            <a:pPr eaLnBrk="1" fontAlgn="auto" hangingPunct="1">
              <a:spcAft>
                <a:spcPts val="0"/>
              </a:spcAft>
              <a:defRPr/>
            </a:pPr>
            <a:r>
              <a:rPr lang="en-US"/>
              <a:t>Confusion and Diffusion</a:t>
            </a:r>
            <a:endParaRPr lang="en-AU"/>
          </a:p>
        </p:txBody>
      </p:sp>
      <p:sp>
        <p:nvSpPr>
          <p:cNvPr id="28675" name="Rectangle 3">
            <a:extLst>
              <a:ext uri="{FF2B5EF4-FFF2-40B4-BE49-F238E27FC236}">
                <a16:creationId xmlns:a16="http://schemas.microsoft.com/office/drawing/2014/main" id="{9D65C9ED-5BC0-4850-866D-A96D15880069}"/>
              </a:ext>
            </a:extLst>
          </p:cNvPr>
          <p:cNvSpPr>
            <a:spLocks noGrp="1"/>
          </p:cNvSpPr>
          <p:nvPr>
            <p:ph idx="1"/>
          </p:nvPr>
        </p:nvSpPr>
        <p:spPr/>
        <p:txBody>
          <a:bodyPr/>
          <a:lstStyle/>
          <a:p>
            <a:pPr eaLnBrk="1" hangingPunct="1">
              <a:lnSpc>
                <a:spcPct val="90000"/>
              </a:lnSpc>
            </a:pPr>
            <a:r>
              <a:rPr lang="en-US" altLang="it-IT"/>
              <a:t>cipher needs to completely obscure statistical properties of original message</a:t>
            </a:r>
          </a:p>
          <a:p>
            <a:pPr eaLnBrk="1" hangingPunct="1">
              <a:lnSpc>
                <a:spcPct val="90000"/>
              </a:lnSpc>
            </a:pPr>
            <a:r>
              <a:rPr lang="en-US" altLang="it-IT"/>
              <a:t>a one-time pad does this</a:t>
            </a:r>
          </a:p>
          <a:p>
            <a:pPr eaLnBrk="1" hangingPunct="1">
              <a:lnSpc>
                <a:spcPct val="90000"/>
              </a:lnSpc>
            </a:pPr>
            <a:r>
              <a:rPr lang="en-US" altLang="it-IT"/>
              <a:t>more practically Shannon suggested combining S &amp; P elements to obtain:</a:t>
            </a:r>
          </a:p>
          <a:p>
            <a:pPr eaLnBrk="1" hangingPunct="1">
              <a:lnSpc>
                <a:spcPct val="90000"/>
              </a:lnSpc>
            </a:pPr>
            <a:r>
              <a:rPr lang="en-AU" altLang="it-IT" b="1"/>
              <a:t>diffusion</a:t>
            </a:r>
            <a:r>
              <a:rPr lang="en-AU" altLang="it-IT"/>
              <a:t> – dissipates statistical structure of plaintext over bulk of ciphertext</a:t>
            </a:r>
          </a:p>
          <a:p>
            <a:pPr eaLnBrk="1" hangingPunct="1">
              <a:lnSpc>
                <a:spcPct val="90000"/>
              </a:lnSpc>
            </a:pPr>
            <a:r>
              <a:rPr lang="en-AU" altLang="it-IT" b="1"/>
              <a:t>confusion</a:t>
            </a:r>
            <a:r>
              <a:rPr lang="en-AU" altLang="it-IT"/>
              <a:t> – makes relationship between ciphertext and key as complex as possible</a:t>
            </a:r>
            <a:endParaRPr lang="en-AU" altLang="it-IT" i="1"/>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
  <TotalTime>0</TotalTime>
  <Words>12834</Words>
  <Application>Microsoft Office PowerPoint</Application>
  <PresentationFormat>Widescreen</PresentationFormat>
  <Paragraphs>675</Paragraphs>
  <Slides>78</Slides>
  <Notes>77</Notes>
  <HiddenSlides>40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Courier New</vt:lpstr>
      <vt:lpstr>Franklin Gothic Book</vt:lpstr>
      <vt:lpstr>Franklin Gothic Medium</vt:lpstr>
      <vt:lpstr>Times-Roman</vt:lpstr>
      <vt:lpstr>Wingdings</vt:lpstr>
      <vt:lpstr>Wingdings 2</vt:lpstr>
      <vt:lpstr>Terra</vt:lpstr>
      <vt:lpstr>Cryptography and Network Security Chapter 3</vt:lpstr>
      <vt:lpstr>Chapter 3 – Block Ciphers and the Data Encryption Standard</vt:lpstr>
      <vt:lpstr>Modern Block Ciphers</vt:lpstr>
      <vt:lpstr>Block vs Stream Ciphers</vt:lpstr>
      <vt:lpstr>Block vs Stream Ciphers</vt:lpstr>
      <vt:lpstr>Block Cipher Principles</vt:lpstr>
      <vt:lpstr>Ideal Block Cipher</vt:lpstr>
      <vt:lpstr>Claude Shannon and Substitution-Permutation Ciphers</vt:lpstr>
      <vt:lpstr>Confusion and Diffusion</vt:lpstr>
      <vt:lpstr>Feistel Cipher Structure</vt:lpstr>
      <vt:lpstr>Feistel Cipher Structure</vt:lpstr>
      <vt:lpstr>Feistel Cipher Design Elements</vt:lpstr>
      <vt:lpstr>Data Encryption Standard (DES)</vt:lpstr>
      <vt:lpstr>DES History</vt:lpstr>
      <vt:lpstr>DES Design Controversy</vt:lpstr>
      <vt:lpstr>DES Encryption Overview</vt:lpstr>
      <vt:lpstr>Initial Permutation IP</vt:lpstr>
      <vt:lpstr>DES Round Structure</vt:lpstr>
      <vt:lpstr>DES Round Structure</vt:lpstr>
      <vt:lpstr>Substitution Boxes S</vt:lpstr>
      <vt:lpstr>DES Key Schedule</vt:lpstr>
      <vt:lpstr>DES Decryption</vt:lpstr>
      <vt:lpstr>DES Example</vt:lpstr>
      <vt:lpstr>Avalanche in DES</vt:lpstr>
      <vt:lpstr>Avalanche Effect </vt:lpstr>
      <vt:lpstr>Strength of DES – Key Size</vt:lpstr>
      <vt:lpstr>Strength of DES – Analytic Attacks</vt:lpstr>
      <vt:lpstr>Strength of DES – Timing Attacks</vt:lpstr>
      <vt:lpstr>Differential Cryptanalysis</vt:lpstr>
      <vt:lpstr>Differential Cryptanalysis</vt:lpstr>
      <vt:lpstr>Differential Cryptanalysis Compares Pairs of Encryptions </vt:lpstr>
      <vt:lpstr>Differential Cryptanalysis</vt:lpstr>
      <vt:lpstr>Differential Cryptanalysis</vt:lpstr>
      <vt:lpstr>Differential Cryptanalysis</vt:lpstr>
      <vt:lpstr>Linear Cryptanalysis</vt:lpstr>
      <vt:lpstr>Linear Cryptanalysis</vt:lpstr>
      <vt:lpstr>DES Design Criteria</vt:lpstr>
      <vt:lpstr>Block Cipher Design</vt:lpstr>
      <vt:lpstr>Summary</vt:lpstr>
      <vt:lpstr>Cryptography and Network Security Chapter 5</vt:lpstr>
      <vt:lpstr>Chapter 5 –Advanced Encryption Standard </vt:lpstr>
      <vt:lpstr>Origins</vt:lpstr>
      <vt:lpstr>The AES Cipher - Rijndael </vt:lpstr>
      <vt:lpstr>AES Encryption Process</vt:lpstr>
      <vt:lpstr>AES Example Key Expansion</vt:lpstr>
      <vt:lpstr>AES Example Encryption</vt:lpstr>
      <vt:lpstr>AES Example Avalanche</vt:lpstr>
      <vt:lpstr>Implementation Aspects</vt:lpstr>
      <vt:lpstr>Other symmetric BLOCK ciphers </vt:lpstr>
      <vt:lpstr>Cryptography and Network Security Chapter 6</vt:lpstr>
      <vt:lpstr>Chapter 6 – Block Cipher Operation</vt:lpstr>
      <vt:lpstr>Double-DES?</vt:lpstr>
      <vt:lpstr>Triple-DES with Two-Keys</vt:lpstr>
      <vt:lpstr>Triple-DES with Three-Keys</vt:lpstr>
      <vt:lpstr>Modes of Operation</vt:lpstr>
      <vt:lpstr>Electronic Codebook Book (ECB)</vt:lpstr>
      <vt:lpstr>Electronic Codebook Book (ECB)</vt:lpstr>
      <vt:lpstr>Advantages and Limitations of ECB</vt:lpstr>
      <vt:lpstr>Cipher Block Chaining (CBC) </vt:lpstr>
      <vt:lpstr>Cipher Block Chaining (CBC)</vt:lpstr>
      <vt:lpstr>Message Padding</vt:lpstr>
      <vt:lpstr>Advantages and Limitations of CBC</vt:lpstr>
      <vt:lpstr>Stream Modes of Operation</vt:lpstr>
      <vt:lpstr>Cipher FeedBack (CFB)</vt:lpstr>
      <vt:lpstr>s-bit Cipher FeedBack (CFB-s)</vt:lpstr>
      <vt:lpstr>Advantages and Limitations of CFB</vt:lpstr>
      <vt:lpstr>Output FeedBack (OFB)</vt:lpstr>
      <vt:lpstr>Output FeedBack (OFB)</vt:lpstr>
      <vt:lpstr>Advantages and Limitations of OFB</vt:lpstr>
      <vt:lpstr>Counter (CTR)</vt:lpstr>
      <vt:lpstr>Counter (CTR)</vt:lpstr>
      <vt:lpstr>Advantages and Limitations of CTR</vt:lpstr>
      <vt:lpstr>Feedback Character-istics</vt:lpstr>
      <vt:lpstr>XTS-AES Mode</vt:lpstr>
      <vt:lpstr>XTS-AES Mode per block</vt:lpstr>
      <vt:lpstr>XTS-AES Mode Overview</vt:lpstr>
      <vt:lpstr>Advantages and Limitations of XTS-AES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Giovambattista Ianni</cp:lastModifiedBy>
  <cp:revision>69</cp:revision>
  <cp:lastPrinted>2009-08-04T06:08:06Z</cp:lastPrinted>
  <dcterms:created xsi:type="dcterms:W3CDTF">2009-08-04T04:51:59Z</dcterms:created>
  <dcterms:modified xsi:type="dcterms:W3CDTF">2021-10-13T14:33:30Z</dcterms:modified>
  <cp:category/>
</cp:coreProperties>
</file>