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8" r:id="rId1"/>
  </p:sldMasterIdLst>
  <p:notesMasterIdLst>
    <p:notesMasterId r:id="rId24"/>
  </p:notesMasterIdLst>
  <p:sldIdLst>
    <p:sldId id="295" r:id="rId2"/>
    <p:sldId id="257" r:id="rId3"/>
    <p:sldId id="315" r:id="rId4"/>
    <p:sldId id="323" r:id="rId5"/>
    <p:sldId id="321" r:id="rId6"/>
    <p:sldId id="322" r:id="rId7"/>
    <p:sldId id="316" r:id="rId8"/>
    <p:sldId id="324" r:id="rId9"/>
    <p:sldId id="325" r:id="rId10"/>
    <p:sldId id="317" r:id="rId11"/>
    <p:sldId id="320" r:id="rId12"/>
    <p:sldId id="318" r:id="rId13"/>
    <p:sldId id="319" r:id="rId14"/>
    <p:sldId id="289" r:id="rId15"/>
    <p:sldId id="313" r:id="rId16"/>
    <p:sldId id="290" r:id="rId17"/>
    <p:sldId id="291" r:id="rId18"/>
    <p:sldId id="292" r:id="rId19"/>
    <p:sldId id="293" r:id="rId20"/>
    <p:sldId id="314" r:id="rId21"/>
    <p:sldId id="294" r:id="rId22"/>
    <p:sldId id="274" r:id="rId23"/>
  </p:sldIdLst>
  <p:sldSz cx="9144000" cy="6858000" type="screen4x3"/>
  <p:notesSz cx="6858000" cy="9144000"/>
  <p:defaultTextStyle>
    <a:defPPr>
      <a:defRPr lang="en-AU"/>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gray"/>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61890" autoAdjust="0"/>
  </p:normalViewPr>
  <p:slideViewPr>
    <p:cSldViewPr>
      <p:cViewPr>
        <p:scale>
          <a:sx n="55" d="100"/>
          <a:sy n="55" d="100"/>
        </p:scale>
        <p:origin x="2246" y="17"/>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124" d="100"/>
          <a:sy n="124" d="100"/>
        </p:scale>
        <p:origin x="-1592"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BCBC7D77-7751-40C6-9A64-4F343F8CC29F}"/>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107" charset="0"/>
                <a:ea typeface="+mn-ea"/>
              </a:defRPr>
            </a:lvl1pPr>
          </a:lstStyle>
          <a:p>
            <a:pPr>
              <a:defRPr/>
            </a:pPr>
            <a:endParaRPr lang="en-US"/>
          </a:p>
        </p:txBody>
      </p:sp>
      <p:sp>
        <p:nvSpPr>
          <p:cNvPr id="22531" name="Rectangle 3">
            <a:extLst>
              <a:ext uri="{FF2B5EF4-FFF2-40B4-BE49-F238E27FC236}">
                <a16:creationId xmlns:a16="http://schemas.microsoft.com/office/drawing/2014/main" id="{5DF7C634-45F8-42E5-97B4-012EE2AF563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107" charset="0"/>
                <a:ea typeface="+mn-ea"/>
              </a:defRPr>
            </a:lvl1pPr>
          </a:lstStyle>
          <a:p>
            <a:pPr>
              <a:defRPr/>
            </a:pPr>
            <a:endParaRPr lang="en-US"/>
          </a:p>
        </p:txBody>
      </p:sp>
      <p:sp>
        <p:nvSpPr>
          <p:cNvPr id="2052" name="Rectangle 4">
            <a:extLst>
              <a:ext uri="{FF2B5EF4-FFF2-40B4-BE49-F238E27FC236}">
                <a16:creationId xmlns:a16="http://schemas.microsoft.com/office/drawing/2014/main" id="{955C27C3-71CA-4D30-B373-603888AA7B8D}"/>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Rectangle 5">
            <a:extLst>
              <a:ext uri="{FF2B5EF4-FFF2-40B4-BE49-F238E27FC236}">
                <a16:creationId xmlns:a16="http://schemas.microsoft.com/office/drawing/2014/main" id="{61C4B56C-2F9B-4F5D-839C-D53A74CD08AF}"/>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a:extLst>
              <a:ext uri="{FF2B5EF4-FFF2-40B4-BE49-F238E27FC236}">
                <a16:creationId xmlns:a16="http://schemas.microsoft.com/office/drawing/2014/main" id="{91C26DCC-D48B-43DF-9028-0326527718CC}"/>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107" charset="0"/>
                <a:ea typeface="+mn-ea"/>
              </a:defRPr>
            </a:lvl1pPr>
          </a:lstStyle>
          <a:p>
            <a:pPr>
              <a:defRPr/>
            </a:pPr>
            <a:endParaRPr lang="en-US"/>
          </a:p>
        </p:txBody>
      </p:sp>
      <p:sp>
        <p:nvSpPr>
          <p:cNvPr id="22535" name="Rectangle 7">
            <a:extLst>
              <a:ext uri="{FF2B5EF4-FFF2-40B4-BE49-F238E27FC236}">
                <a16:creationId xmlns:a16="http://schemas.microsoft.com/office/drawing/2014/main" id="{8D114313-3313-41CF-A671-5BB8E27CDC84}"/>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BD53BE47-43D7-4760-8B6C-852FFD482238}" type="slidenum">
              <a:rPr lang="en-AU" altLang="it-IT"/>
              <a:pPr>
                <a:defRPr/>
              </a:pPr>
              <a:t>‹#›</a:t>
            </a:fld>
            <a:endParaRPr lang="en-AU" altLang="it-IT"/>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a:extLst>
              <a:ext uri="{FF2B5EF4-FFF2-40B4-BE49-F238E27FC236}">
                <a16:creationId xmlns:a16="http://schemas.microsoft.com/office/drawing/2014/main" id="{1DA07770-1C9A-4476-AC3A-FC9D65FCC33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BF4B6DF5-B91D-4804-8634-18C398AEC9B8}" type="slidenum">
              <a:rPr lang="en-AU" altLang="it-IT"/>
              <a:pPr>
                <a:spcBef>
                  <a:spcPct val="0"/>
                </a:spcBef>
              </a:pPr>
              <a:t>1</a:t>
            </a:fld>
            <a:endParaRPr lang="en-AU" altLang="it-IT"/>
          </a:p>
        </p:txBody>
      </p:sp>
      <p:sp>
        <p:nvSpPr>
          <p:cNvPr id="4099" name="Rectangle 2">
            <a:extLst>
              <a:ext uri="{FF2B5EF4-FFF2-40B4-BE49-F238E27FC236}">
                <a16:creationId xmlns:a16="http://schemas.microsoft.com/office/drawing/2014/main" id="{DA094B55-E145-4DC8-868E-53D2343F505B}"/>
              </a:ext>
            </a:extLst>
          </p:cNvPr>
          <p:cNvSpPr>
            <a:spLocks noChangeArrowheads="1" noTextEdit="1"/>
          </p:cNvSpPr>
          <p:nvPr>
            <p:ph type="sldImg"/>
          </p:nvPr>
        </p:nvSpPr>
        <p:spPr>
          <a:solidFill>
            <a:srgbClr val="FFFFFF"/>
          </a:solidFill>
          <a:ln/>
        </p:spPr>
      </p:sp>
      <p:sp>
        <p:nvSpPr>
          <p:cNvPr id="4100" name="Rectangle 3">
            <a:extLst>
              <a:ext uri="{FF2B5EF4-FFF2-40B4-BE49-F238E27FC236}">
                <a16:creationId xmlns:a16="http://schemas.microsoft.com/office/drawing/2014/main" id="{DCE949A5-E0DA-4D8B-A076-DBD6A22BCB28}"/>
              </a:ext>
            </a:extLst>
          </p:cNvPr>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rPr>
              <a:t>Lecture slides by Lawrie Brown for “Cryptography and Network Security”, 5/e, by William Stallings, Chapter 7 – “Stream Ciphers and Random Number Generation”.</a:t>
            </a:r>
            <a:endParaRPr lang="en-AU" altLang="it-IT">
              <a:latin typeface="Arial" panose="020B0604020202020204" pitchFamily="34" charset="0"/>
            </a:endParaRPr>
          </a:p>
          <a:p>
            <a:pPr eaLnBrk="1" hangingPunct="1"/>
            <a:endParaRPr lang="en-US" altLang="it-IT">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31">
            <a:extLst>
              <a:ext uri="{FF2B5EF4-FFF2-40B4-BE49-F238E27FC236}">
                <a16:creationId xmlns:a16="http://schemas.microsoft.com/office/drawing/2014/main" id="{8E17CA24-8A6E-451E-8A54-99CE57358A3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E4A1C225-C21C-4121-9A39-EF43ECC829F6}" type="slidenum">
              <a:rPr lang="en-AU" altLang="it-IT"/>
              <a:pPr>
                <a:spcBef>
                  <a:spcPct val="0"/>
                </a:spcBef>
              </a:pPr>
              <a:t>11</a:t>
            </a:fld>
            <a:endParaRPr lang="en-AU" altLang="it-IT"/>
          </a:p>
        </p:txBody>
      </p:sp>
      <p:sp>
        <p:nvSpPr>
          <p:cNvPr id="23555" name="Rectangle 2">
            <a:extLst>
              <a:ext uri="{FF2B5EF4-FFF2-40B4-BE49-F238E27FC236}">
                <a16:creationId xmlns:a16="http://schemas.microsoft.com/office/drawing/2014/main" id="{53DF8650-0F67-4369-B301-D16DA428B2AB}"/>
              </a:ext>
            </a:extLst>
          </p:cNvPr>
          <p:cNvSpPr>
            <a:spLocks noRot="1" noChangeArrowheads="1" noTextEdit="1"/>
          </p:cNvSpPr>
          <p:nvPr>
            <p:ph type="sldImg"/>
          </p:nvPr>
        </p:nvSpPr>
        <p:spPr>
          <a:ln/>
        </p:spPr>
      </p:sp>
      <p:sp>
        <p:nvSpPr>
          <p:cNvPr id="23556" name="Rectangle 3">
            <a:extLst>
              <a:ext uri="{FF2B5EF4-FFF2-40B4-BE49-F238E27FC236}">
                <a16:creationId xmlns:a16="http://schemas.microsoft.com/office/drawing/2014/main" id="{FA716232-8F42-4AA0-B31E-32172080CDF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it-IT">
                <a:latin typeface="Arial" panose="020B0604020202020204" pitchFamily="34" charset="0"/>
              </a:rPr>
              <a:t>A popular approach to generating secure pseudorandom number is known as the Blum, Blum, Shub (BBS) generator, after its developers [BLUM86]. It has perhaps the strongest public proof of its cryptographic strength of any PRNG. It is </a:t>
            </a:r>
            <a:r>
              <a:rPr lang="en-AU" altLang="it-IT">
                <a:latin typeface="Arial" panose="020B0604020202020204" pitchFamily="34" charset="0"/>
              </a:rPr>
              <a:t>based on public key algorithms, and hence is very slow, but has a very high level of security. It is </a:t>
            </a:r>
            <a:r>
              <a:rPr lang="en-US" altLang="it-IT">
                <a:latin typeface="Arial" panose="020B0604020202020204" pitchFamily="34" charset="0"/>
              </a:rPr>
              <a:t>referred to as a cryptographically secure pseudorandom bit generator (CSPRBG), being in practice unpredictable.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31">
            <a:extLst>
              <a:ext uri="{FF2B5EF4-FFF2-40B4-BE49-F238E27FC236}">
                <a16:creationId xmlns:a16="http://schemas.microsoft.com/office/drawing/2014/main" id="{96147993-4514-42BA-8310-19324FD2E31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E09E30D6-5668-45DD-B63B-26B542CC9045}" type="slidenum">
              <a:rPr lang="en-AU" altLang="it-IT"/>
              <a:pPr>
                <a:spcBef>
                  <a:spcPct val="0"/>
                </a:spcBef>
              </a:pPr>
              <a:t>12</a:t>
            </a:fld>
            <a:endParaRPr lang="en-AU" altLang="it-IT"/>
          </a:p>
        </p:txBody>
      </p:sp>
      <p:sp>
        <p:nvSpPr>
          <p:cNvPr id="25603" name="Rectangle 2">
            <a:extLst>
              <a:ext uri="{FF2B5EF4-FFF2-40B4-BE49-F238E27FC236}">
                <a16:creationId xmlns:a16="http://schemas.microsoft.com/office/drawing/2014/main" id="{66AB518F-ABF0-4B77-8369-A20056676D65}"/>
              </a:ext>
            </a:extLst>
          </p:cNvPr>
          <p:cNvSpPr>
            <a:spLocks noRot="1" noChangeArrowheads="1" noTextEdit="1"/>
          </p:cNvSpPr>
          <p:nvPr>
            <p:ph type="sldImg"/>
          </p:nvPr>
        </p:nvSpPr>
        <p:spPr>
          <a:ln/>
        </p:spPr>
      </p:sp>
      <p:sp>
        <p:nvSpPr>
          <p:cNvPr id="25604" name="Rectangle 3">
            <a:extLst>
              <a:ext uri="{FF2B5EF4-FFF2-40B4-BE49-F238E27FC236}">
                <a16:creationId xmlns:a16="http://schemas.microsoft.com/office/drawing/2014/main" id="{EDEDBF62-6066-4244-9E62-5D60998ED5A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it-IT">
                <a:latin typeface="Arial" panose="020B0604020202020204" pitchFamily="34" charset="0"/>
              </a:rPr>
              <a:t>A popular approach to PRNG construction is to use a symmetric block cipher as the heart of the PRNG mechanism. For any block of plaintext, a symmetric block cipher produces an output block that is apparently random. That is, there are no patterns or regularities in the ciphertext that provide information that can be used to deduce the plaintext. Thus, a symmetric block cipher is a good candidate for building a pseudorandom number generator. If an established, standardized block cipher is used, such as DES or AES, then the security characteristics of the PRNG can be established. Further, many applications already make use of DES or AES, so the inclusion of the block cipher as part of the PRNG algorithm is straightforward. Two approaches that use a block cipher to build a PNRG have gained widespread acceptance: the CTR mode and the OFB mode. The CTR mode is recommended in SP 800-90, in the ANSI standard X9.82 (</a:t>
            </a:r>
            <a:r>
              <a:rPr lang="en-US" altLang="it-IT" i="1">
                <a:latin typeface="Arial" panose="020B0604020202020204" pitchFamily="34" charset="0"/>
              </a:rPr>
              <a:t>Random Number Generation)</a:t>
            </a:r>
            <a:r>
              <a:rPr lang="en-US" altLang="it-IT">
                <a:latin typeface="Arial" panose="020B0604020202020204" pitchFamily="34" charset="0"/>
              </a:rPr>
              <a:t>, and RFC 4086. The OFB mode is recommended in X9.82 and RFC 4086. Stallings Figure 7.3 illustrates the two methods. In each case, the seed consists of two parts: the encryption key value and a value V that will be updated after each block of pseudorandom numbers is generated. In the CTR case, the value of </a:t>
            </a:r>
            <a:r>
              <a:rPr lang="en-US" altLang="it-IT" i="1">
                <a:latin typeface="Arial" panose="020B0604020202020204" pitchFamily="34" charset="0"/>
              </a:rPr>
              <a:t>V </a:t>
            </a:r>
            <a:r>
              <a:rPr lang="en-US" altLang="it-IT">
                <a:latin typeface="Arial" panose="020B0604020202020204" pitchFamily="34" charset="0"/>
              </a:rPr>
              <a:t>is incremented by 1 after each encryption</a:t>
            </a:r>
            <a:r>
              <a:rPr lang="en-US" altLang="it-IT" i="1">
                <a:latin typeface="Arial" panose="020B0604020202020204" pitchFamily="34" charset="0"/>
              </a:rPr>
              <a:t>.  </a:t>
            </a:r>
            <a:r>
              <a:rPr lang="en-US" altLang="it-IT">
                <a:latin typeface="Arial" panose="020B0604020202020204" pitchFamily="34" charset="0"/>
              </a:rPr>
              <a:t>In the case of OFV, the value of </a:t>
            </a:r>
            <a:r>
              <a:rPr lang="en-US" altLang="it-IT" i="1">
                <a:latin typeface="Arial" panose="020B0604020202020204" pitchFamily="34" charset="0"/>
              </a:rPr>
              <a:t>V </a:t>
            </a:r>
            <a:r>
              <a:rPr lang="en-US" altLang="it-IT">
                <a:latin typeface="Arial" panose="020B0604020202020204" pitchFamily="34" charset="0"/>
              </a:rPr>
              <a:t>is updated to equal the value of the preceding PRNG block. In both cases, pseudorandom bits are produced on block at a time.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031">
            <a:extLst>
              <a:ext uri="{FF2B5EF4-FFF2-40B4-BE49-F238E27FC236}">
                <a16:creationId xmlns:a16="http://schemas.microsoft.com/office/drawing/2014/main" id="{16D0E17D-A471-47E4-AC53-02E599638AA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28921B50-022C-4215-B51D-B9EBC654574B}" type="slidenum">
              <a:rPr lang="en-AU" altLang="it-IT"/>
              <a:pPr>
                <a:spcBef>
                  <a:spcPct val="0"/>
                </a:spcBef>
              </a:pPr>
              <a:t>13</a:t>
            </a:fld>
            <a:endParaRPr lang="en-AU" altLang="it-IT"/>
          </a:p>
        </p:txBody>
      </p:sp>
      <p:sp>
        <p:nvSpPr>
          <p:cNvPr id="27651" name="Rectangle 2">
            <a:extLst>
              <a:ext uri="{FF2B5EF4-FFF2-40B4-BE49-F238E27FC236}">
                <a16:creationId xmlns:a16="http://schemas.microsoft.com/office/drawing/2014/main" id="{CC718751-98BC-4F89-869E-B84EC944BFBA}"/>
              </a:ext>
            </a:extLst>
          </p:cNvPr>
          <p:cNvSpPr>
            <a:spLocks noChangeArrowheads="1" noTextEdit="1"/>
          </p:cNvSpPr>
          <p:nvPr>
            <p:ph type="sldImg"/>
          </p:nvPr>
        </p:nvSpPr>
        <p:spPr>
          <a:solidFill>
            <a:srgbClr val="FFFFFF"/>
          </a:solidFill>
          <a:ln/>
        </p:spPr>
      </p:sp>
      <p:sp>
        <p:nvSpPr>
          <p:cNvPr id="27652" name="Rectangle 3">
            <a:extLst>
              <a:ext uri="{FF2B5EF4-FFF2-40B4-BE49-F238E27FC236}">
                <a16:creationId xmlns:a16="http://schemas.microsoft.com/office/drawing/2014/main" id="{47A90742-0CF0-469F-A3CE-271058218784}"/>
              </a:ext>
            </a:extLst>
          </p:cNvPr>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it-IT">
                <a:latin typeface="Arial" panose="020B0604020202020204" pitchFamily="34" charset="0"/>
                <a:cs typeface="Arial" panose="020B0604020202020204" pitchFamily="34" charset="0"/>
              </a:rPr>
              <a:t>One of the strongest (cryptographically speaking) PRNGs is specified in ANSI X9.17.  It uses date/time &amp; seed inputs and 3 triple-DES encryptions to generate a new seed &amp; random value. See discussion &amp; illustration in Stallings section 7.3 &amp; Figure 7.4 where:</a:t>
            </a:r>
          </a:p>
          <a:p>
            <a:r>
              <a:rPr lang="en-US" altLang="it-IT">
                <a:latin typeface="Arial" panose="020B0604020202020204" pitchFamily="34" charset="0"/>
                <a:cs typeface="Arial" panose="020B0604020202020204" pitchFamily="34" charset="0"/>
              </a:rPr>
              <a:t>DTi - Date/time value at the beginning of ith generation stage </a:t>
            </a:r>
          </a:p>
          <a:p>
            <a:r>
              <a:rPr lang="en-US" altLang="it-IT">
                <a:latin typeface="Arial" panose="020B0604020202020204" pitchFamily="34" charset="0"/>
                <a:cs typeface="Arial" panose="020B0604020202020204" pitchFamily="34" charset="0"/>
              </a:rPr>
              <a:t>Vi  - Seed value at the beginning of ith generation stage</a:t>
            </a:r>
          </a:p>
          <a:p>
            <a:r>
              <a:rPr lang="en-US" altLang="it-IT">
                <a:latin typeface="Arial" panose="020B0604020202020204" pitchFamily="34" charset="0"/>
                <a:cs typeface="Arial" panose="020B0604020202020204" pitchFamily="34" charset="0"/>
              </a:rPr>
              <a:t>Ri - Pseudorandom number produced by the ith generation stage </a:t>
            </a:r>
          </a:p>
          <a:p>
            <a:r>
              <a:rPr lang="en-US" altLang="it-IT">
                <a:latin typeface="Arial" panose="020B0604020202020204" pitchFamily="34" charset="0"/>
                <a:cs typeface="Arial" panose="020B0604020202020204" pitchFamily="34" charset="0"/>
              </a:rPr>
              <a:t>K1, K2 - DES keys used for each stage</a:t>
            </a:r>
          </a:p>
          <a:p>
            <a:r>
              <a:rPr lang="en-US" altLang="it-IT">
                <a:latin typeface="Arial" panose="020B0604020202020204" pitchFamily="34" charset="0"/>
                <a:cs typeface="Arial" panose="020B0604020202020204" pitchFamily="34" charset="0"/>
              </a:rPr>
              <a:t>Then compute successive values as:</a:t>
            </a:r>
          </a:p>
          <a:p>
            <a:r>
              <a:rPr lang="en-US" altLang="it-IT">
                <a:latin typeface="Arial" panose="020B0604020202020204" pitchFamily="34" charset="0"/>
                <a:cs typeface="Arial" panose="020B0604020202020204" pitchFamily="34" charset="0"/>
              </a:rPr>
              <a:t>Ri     = EDE([K1, K2], [Vi XOR EDE([K1, K2], DTi)])</a:t>
            </a:r>
          </a:p>
          <a:p>
            <a:r>
              <a:rPr lang="en-US" altLang="it-IT">
                <a:latin typeface="Arial" panose="020B0604020202020204" pitchFamily="34" charset="0"/>
                <a:cs typeface="Arial" panose="020B0604020202020204" pitchFamily="34" charset="0"/>
              </a:rPr>
              <a:t>Vi+1 = EDE([K1, K2], [Ri  XOR EDE([K1, K2], DTi)])</a:t>
            </a:r>
          </a:p>
          <a:p>
            <a:r>
              <a:rPr lang="en-US" altLang="it-IT">
                <a:latin typeface="Arial" panose="020B0604020202020204" pitchFamily="34" charset="0"/>
                <a:cs typeface="Arial" panose="020B0604020202020204" pitchFamily="34" charset="0"/>
              </a:rPr>
              <a:t>Several factors contribute to the cryptographic strength of this method. The technique involves a 112-bit key and three EDE encryptions for a total of nine DES encryptions. The scheme is driven by two pseudorandom inputs, the date and time value, and a seed produced by the generator that is distinct from the pseudo-random number produced by the generator. Thus the amount of material that must be compromised by an opponent is overwhelming.</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04C5B45B-4508-4276-A436-CDC943D12B4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53414712-892B-4064-8CEF-9C2B0E306D87}" type="slidenum">
              <a:rPr lang="en-AU" altLang="it-IT"/>
              <a:pPr>
                <a:spcBef>
                  <a:spcPct val="0"/>
                </a:spcBef>
              </a:pPr>
              <a:t>14</a:t>
            </a:fld>
            <a:endParaRPr lang="en-AU" altLang="it-IT"/>
          </a:p>
        </p:txBody>
      </p:sp>
      <p:sp>
        <p:nvSpPr>
          <p:cNvPr id="29699" name="Rectangle 2">
            <a:extLst>
              <a:ext uri="{FF2B5EF4-FFF2-40B4-BE49-F238E27FC236}">
                <a16:creationId xmlns:a16="http://schemas.microsoft.com/office/drawing/2014/main" id="{573C84B4-A507-4409-B9BF-809EE1BC0950}"/>
              </a:ext>
            </a:extLst>
          </p:cNvPr>
          <p:cNvSpPr>
            <a:spLocks noRot="1" noChangeArrowheads="1" noTextEdit="1"/>
          </p:cNvSpPr>
          <p:nvPr>
            <p:ph type="sldImg"/>
          </p:nvPr>
        </p:nvSpPr>
        <p:spPr>
          <a:ln/>
        </p:spPr>
      </p:sp>
      <p:sp>
        <p:nvSpPr>
          <p:cNvPr id="29700" name="Rectangle 3">
            <a:extLst>
              <a:ext uri="{FF2B5EF4-FFF2-40B4-BE49-F238E27FC236}">
                <a16:creationId xmlns:a16="http://schemas.microsoft.com/office/drawing/2014/main" id="{D6261838-94A7-40D9-8D20-706578E0F7E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rPr>
              <a:t>A typical stream cipher encrypts plaintext one byte at a time, although a stream cipher may be designed to operate on one bit at a time or on units larger than a byte at a time. In a stream cipher, a key is input to a pseudorandom bit generator that produces a stream of 8-bit numbers that are apparently random. The output of the generator, called a </a:t>
            </a:r>
            <a:r>
              <a:rPr lang="en-US" altLang="it-IT" b="1">
                <a:latin typeface="Arial" panose="020B0604020202020204" pitchFamily="34" charset="0"/>
              </a:rPr>
              <a:t>keystream</a:t>
            </a:r>
            <a:r>
              <a:rPr lang="en-US" altLang="it-IT">
                <a:latin typeface="Arial" panose="020B0604020202020204" pitchFamily="34" charset="0"/>
              </a:rPr>
              <a:t>, is combined one byte at a time with the plaintext stream using the bitwise exclusive-OR (XOR) operation. The stream cipher is similar to the one-time pad discussed in Chapter 2. The difference is that a one-time pad uses a genuine random number stream, whereas a stream cipher uses a pseudorandom number stream. But rely on the </a:t>
            </a:r>
            <a:r>
              <a:rPr lang="en-AU" altLang="it-IT">
                <a:latin typeface="Arial" panose="020B0604020202020204" pitchFamily="34" charset="0"/>
              </a:rPr>
              <a:t>randomness of </a:t>
            </a:r>
            <a:r>
              <a:rPr lang="en-AU" altLang="it-IT" b="1">
                <a:latin typeface="Arial" panose="020B0604020202020204" pitchFamily="34" charset="0"/>
              </a:rPr>
              <a:t>stream key</a:t>
            </a:r>
            <a:r>
              <a:rPr lang="en-AU" altLang="it-IT">
                <a:latin typeface="Arial" panose="020B0604020202020204" pitchFamily="34" charset="0"/>
              </a:rPr>
              <a:t> completely destroys statistically properties in message</a:t>
            </a:r>
            <a:r>
              <a:rPr lang="en-AU" altLang="it-IT" sz="1000">
                <a:latin typeface="Arial" panose="020B0604020202020204" pitchFamily="34" charset="0"/>
              </a:rPr>
              <a:t>. However, you </a:t>
            </a:r>
            <a:r>
              <a:rPr lang="en-US" altLang="it-IT">
                <a:latin typeface="Arial" panose="020B0604020202020204" pitchFamily="34" charset="0"/>
              </a:rPr>
              <a:t>must never reuse a stream key since</a:t>
            </a:r>
            <a:r>
              <a:rPr lang="en-US" altLang="it-IT" sz="1000">
                <a:latin typeface="Arial" panose="020B0604020202020204" pitchFamily="34" charset="0"/>
              </a:rPr>
              <a:t> </a:t>
            </a:r>
            <a:r>
              <a:rPr lang="en-US" altLang="it-IT">
                <a:latin typeface="Arial" panose="020B0604020202020204" pitchFamily="34" charset="0"/>
              </a:rPr>
              <a:t>otherwise you can recover messages (as with a book cipher).</a:t>
            </a:r>
            <a:endParaRPr lang="en-AU" altLang="it-IT" sz="1000">
              <a:latin typeface="Arial" panose="020B0604020202020204" pitchFamily="34" charset="0"/>
            </a:endParaRPr>
          </a:p>
          <a:p>
            <a:pPr lvl="1" eaLnBrk="1" hangingPunct="1"/>
            <a:endParaRPr lang="en-US" altLang="it-IT" sz="1000">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EE2BD699-AFA5-48FE-9AF2-209752C0F4F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B9F660D4-9957-47A5-AF01-97134ED4F259}" type="slidenum">
              <a:rPr lang="en-AU" altLang="it-IT"/>
              <a:pPr>
                <a:spcBef>
                  <a:spcPct val="0"/>
                </a:spcBef>
              </a:pPr>
              <a:t>15</a:t>
            </a:fld>
            <a:endParaRPr lang="en-AU" altLang="it-IT"/>
          </a:p>
        </p:txBody>
      </p:sp>
      <p:sp>
        <p:nvSpPr>
          <p:cNvPr id="31747" name="Rectangle 2">
            <a:extLst>
              <a:ext uri="{FF2B5EF4-FFF2-40B4-BE49-F238E27FC236}">
                <a16:creationId xmlns:a16="http://schemas.microsoft.com/office/drawing/2014/main" id="{987AE9A2-990A-444D-9C68-7CF4376F4161}"/>
              </a:ext>
            </a:extLst>
          </p:cNvPr>
          <p:cNvSpPr>
            <a:spLocks noRot="1" noChangeArrowheads="1" noTextEdit="1"/>
          </p:cNvSpPr>
          <p:nvPr>
            <p:ph type="sldImg"/>
          </p:nvPr>
        </p:nvSpPr>
        <p:spPr>
          <a:ln/>
        </p:spPr>
      </p:sp>
      <p:sp>
        <p:nvSpPr>
          <p:cNvPr id="31748" name="Rectangle 3">
            <a:extLst>
              <a:ext uri="{FF2B5EF4-FFF2-40B4-BE49-F238E27FC236}">
                <a16:creationId xmlns:a16="http://schemas.microsoft.com/office/drawing/2014/main" id="{994B1FB7-466B-4A69-BFFD-8E92002017E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rPr>
              <a:t>Stallings Figure 7.5 illustrates the general structure of a stream cipher, where  a key is input to a pseudorandom bit generator that produces an apparently random keystream of bits, and which are XOR’d with message to encrypt it, and XOR’d again to decrypt it by the receiver.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859869F2-E074-46D1-8B0E-2CBE2E83BED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64D86315-5D22-4043-9E57-1C61C7B8B1A5}" type="slidenum">
              <a:rPr lang="en-AU" altLang="it-IT"/>
              <a:pPr>
                <a:spcBef>
                  <a:spcPct val="0"/>
                </a:spcBef>
              </a:pPr>
              <a:t>16</a:t>
            </a:fld>
            <a:endParaRPr lang="en-AU" altLang="it-IT"/>
          </a:p>
        </p:txBody>
      </p:sp>
      <p:sp>
        <p:nvSpPr>
          <p:cNvPr id="33795" name="Rectangle 2">
            <a:extLst>
              <a:ext uri="{FF2B5EF4-FFF2-40B4-BE49-F238E27FC236}">
                <a16:creationId xmlns:a16="http://schemas.microsoft.com/office/drawing/2014/main" id="{110860EE-6B69-4A9F-95C9-AD1E40D6DF9A}"/>
              </a:ext>
            </a:extLst>
          </p:cNvPr>
          <p:cNvSpPr>
            <a:spLocks noRot="1" noChangeArrowheads="1" noTextEdit="1"/>
          </p:cNvSpPr>
          <p:nvPr>
            <p:ph type="sldImg"/>
          </p:nvPr>
        </p:nvSpPr>
        <p:spPr>
          <a:ln/>
        </p:spPr>
      </p:sp>
      <p:sp>
        <p:nvSpPr>
          <p:cNvPr id="33796" name="Rectangle 3">
            <a:extLst>
              <a:ext uri="{FF2B5EF4-FFF2-40B4-BE49-F238E27FC236}">
                <a16:creationId xmlns:a16="http://schemas.microsoft.com/office/drawing/2014/main" id="{234EA5B8-3790-4616-B432-930E176B97A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ltLang="it-IT">
                <a:latin typeface="Arial" panose="020B0604020202020204" pitchFamily="34" charset="0"/>
              </a:rPr>
              <a:t>[KUMA97] lists the following important design considerations for a stream cipher: </a:t>
            </a:r>
          </a:p>
          <a:p>
            <a:pPr marL="228600" indent="-228600" eaLnBrk="1" hangingPunct="1">
              <a:buFont typeface="Times" panose="02020603050405020304" pitchFamily="18" charset="0"/>
              <a:buAutoNum type="arabicPeriod"/>
            </a:pPr>
            <a:r>
              <a:rPr lang="en-US" altLang="it-IT">
                <a:latin typeface="Arial" panose="020B0604020202020204" pitchFamily="34" charset="0"/>
              </a:rPr>
              <a:t>The encryption sequence should have a large period, the longer the period of repeat the more difficult it will be to do cryptanalysis.</a:t>
            </a:r>
          </a:p>
          <a:p>
            <a:pPr marL="228600" indent="-228600" eaLnBrk="1" hangingPunct="1">
              <a:buFont typeface="Times" panose="02020603050405020304" pitchFamily="18" charset="0"/>
              <a:buAutoNum type="arabicPeriod"/>
            </a:pPr>
            <a:r>
              <a:rPr lang="en-US" altLang="it-IT">
                <a:latin typeface="Arial" panose="020B0604020202020204" pitchFamily="34" charset="0"/>
              </a:rPr>
              <a:t> The keystream should approximate the properties of a true random number stream as close as possible, the more random-appearing the keystream is, the more randomized the ciphertext is, making cryptanalysis more difficult. </a:t>
            </a:r>
          </a:p>
          <a:p>
            <a:pPr marL="228600" indent="-228600" eaLnBrk="1" hangingPunct="1">
              <a:buFont typeface="Times" panose="02020603050405020304" pitchFamily="18" charset="0"/>
              <a:buAutoNum type="arabicPeriod"/>
            </a:pPr>
            <a:r>
              <a:rPr lang="en-US" altLang="it-IT">
                <a:latin typeface="Arial" panose="020B0604020202020204" pitchFamily="34" charset="0"/>
              </a:rPr>
              <a:t> To guard against brute-force attacks, the key needs to be sufficiently long. The same considerations as apply for block ciphers are valid here .Thus, with current technology, a key length of at least 128 bits is desirable.</a:t>
            </a:r>
            <a:endParaRPr lang="en-AU" altLang="it-IT">
              <a:latin typeface="Arial" panose="020B0604020202020204" pitchFamily="34" charset="0"/>
            </a:endParaRPr>
          </a:p>
          <a:p>
            <a:pPr marL="228600" indent="-228600" eaLnBrk="1" hangingPunct="1">
              <a:buFont typeface="Times" panose="02020603050405020304" pitchFamily="18" charset="0"/>
              <a:buNone/>
            </a:pPr>
            <a:r>
              <a:rPr lang="en-US" altLang="it-IT">
                <a:latin typeface="Arial" panose="020B0604020202020204" pitchFamily="34" charset="0"/>
              </a:rPr>
              <a:t>With a properly designed pseudorandom number generator, a stream cipher can be as secure as block cipher of comparable key length. The primary advantage of a stream cipher is that stream ciphers are almost always faster and use far less code than do block ciphers. A stream cipher can be constructed with any cryptographically strong PRNG.</a:t>
            </a:r>
            <a:endParaRPr lang="en-AU" altLang="it-IT">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AE5855E6-FD1B-4DA8-B557-12D7D05C4EB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3A27290E-774A-4964-BF40-1306C7CE0CA9}" type="slidenum">
              <a:rPr lang="en-AU" altLang="it-IT"/>
              <a:pPr>
                <a:spcBef>
                  <a:spcPct val="0"/>
                </a:spcBef>
              </a:pPr>
              <a:t>17</a:t>
            </a:fld>
            <a:endParaRPr lang="en-AU" altLang="it-IT"/>
          </a:p>
        </p:txBody>
      </p:sp>
      <p:sp>
        <p:nvSpPr>
          <p:cNvPr id="35843" name="Rectangle 2">
            <a:extLst>
              <a:ext uri="{FF2B5EF4-FFF2-40B4-BE49-F238E27FC236}">
                <a16:creationId xmlns:a16="http://schemas.microsoft.com/office/drawing/2014/main" id="{A6AEEDB1-FEDD-40A9-9A67-06D8BF991A78}"/>
              </a:ext>
            </a:extLst>
          </p:cNvPr>
          <p:cNvSpPr>
            <a:spLocks noRot="1" noChangeArrowheads="1" noTextEdit="1"/>
          </p:cNvSpPr>
          <p:nvPr>
            <p:ph type="sldImg"/>
          </p:nvPr>
        </p:nvSpPr>
        <p:spPr>
          <a:ln/>
        </p:spPr>
      </p:sp>
      <p:sp>
        <p:nvSpPr>
          <p:cNvPr id="35844" name="Rectangle 3">
            <a:extLst>
              <a:ext uri="{FF2B5EF4-FFF2-40B4-BE49-F238E27FC236}">
                <a16:creationId xmlns:a16="http://schemas.microsoft.com/office/drawing/2014/main" id="{EB30BDF6-D42B-47D0-A4B2-C655EAB3AE5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cs typeface="Arial" panose="020B0604020202020204" pitchFamily="34" charset="0"/>
              </a:rPr>
              <a:t>RC4 is a stream cipher designed in 1987 by Ron Rivest for RSA Security. It is a variable key-size stream cipher with byte-oriented operations. The algorithm is based on the use of a random permutation. Analysis shows that the period of the cipher is overwhelmingly likely to be greater than 10^100. Eight to sixteen machine operations are required per output byte, and the cipher can be expected to run very quickly in software. RC4 is probably the most widely used stream cipher. It is used in the SSL/TLS secure web protocol, &amp; in the WEP &amp; WPA wireless LAN security protocols. RC4 was kept as a trade secret by RSA Security, but in September 1994 was anonymously posted on the Internet on the Cypherpunks anonymous remailers list. In brief, the RC4 </a:t>
            </a:r>
            <a:r>
              <a:rPr lang="en-AU" altLang="it-IT">
                <a:latin typeface="Arial" panose="020B0604020202020204" pitchFamily="34" charset="0"/>
                <a:cs typeface="Arial" panose="020B0604020202020204" pitchFamily="34" charset="0"/>
              </a:rPr>
              <a:t>key is ued to form a random permutation of all 8-bit values, it then uses that permutation to scramble input info processed a byte at a time.</a:t>
            </a:r>
            <a:endParaRPr lang="en-US" altLang="it-IT">
              <a:latin typeface="Arial" panose="020B0604020202020204" pitchFamily="34" charset="0"/>
              <a:cs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2DA48FF2-41FF-4C4D-AE32-623D63C1FA2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43C4C1CF-C318-4520-8A09-FA66735524ED}" type="slidenum">
              <a:rPr lang="en-AU" altLang="it-IT"/>
              <a:pPr>
                <a:spcBef>
                  <a:spcPct val="0"/>
                </a:spcBef>
              </a:pPr>
              <a:t>18</a:t>
            </a:fld>
            <a:endParaRPr lang="en-AU" altLang="it-IT"/>
          </a:p>
        </p:txBody>
      </p:sp>
      <p:sp>
        <p:nvSpPr>
          <p:cNvPr id="37891" name="Rectangle 2">
            <a:extLst>
              <a:ext uri="{FF2B5EF4-FFF2-40B4-BE49-F238E27FC236}">
                <a16:creationId xmlns:a16="http://schemas.microsoft.com/office/drawing/2014/main" id="{664ECF6E-44EA-406A-B5B4-0DE7EBB447E5}"/>
              </a:ext>
            </a:extLst>
          </p:cNvPr>
          <p:cNvSpPr>
            <a:spLocks noRot="1" noChangeArrowheads="1" noTextEdit="1"/>
          </p:cNvSpPr>
          <p:nvPr>
            <p:ph type="sldImg"/>
          </p:nvPr>
        </p:nvSpPr>
        <p:spPr>
          <a:ln/>
        </p:spPr>
      </p:sp>
      <p:sp>
        <p:nvSpPr>
          <p:cNvPr id="37892" name="Rectangle 3">
            <a:extLst>
              <a:ext uri="{FF2B5EF4-FFF2-40B4-BE49-F238E27FC236}">
                <a16:creationId xmlns:a16="http://schemas.microsoft.com/office/drawing/2014/main" id="{8A7C7849-33F5-4BE5-A284-13D9AE3B27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rPr>
              <a:t>The RC4 algorithm is remarkably simple and quite easy to explain. It uses a variable-length key of from 1 to 256 bytes. </a:t>
            </a:r>
            <a:r>
              <a:rPr lang="en-AU" altLang="it-IT">
                <a:latin typeface="Arial" panose="020B0604020202020204" pitchFamily="34" charset="0"/>
              </a:rPr>
              <a:t>The RC4 key schedule initialises the state S to the numbers 0..255, and then walks through each entry in turn, using its current value plus the next byte of key to pick another entry in the array, and swaps their values over. After doing this 256 times, the result is a well and truly shuffled array. The total number of possible states is 256! - a truly enormous number, much larger even than the 2048-bit (256*8) max key allowed can select.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D63B529E-F889-463F-9947-50218C2B948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145DEF68-5281-4F38-8216-0D506A05BC1D}" type="slidenum">
              <a:rPr lang="en-AU" altLang="it-IT"/>
              <a:pPr>
                <a:spcBef>
                  <a:spcPct val="0"/>
                </a:spcBef>
              </a:pPr>
              <a:t>19</a:t>
            </a:fld>
            <a:endParaRPr lang="en-AU" altLang="it-IT"/>
          </a:p>
        </p:txBody>
      </p:sp>
      <p:sp>
        <p:nvSpPr>
          <p:cNvPr id="39939" name="Rectangle 2">
            <a:extLst>
              <a:ext uri="{FF2B5EF4-FFF2-40B4-BE49-F238E27FC236}">
                <a16:creationId xmlns:a16="http://schemas.microsoft.com/office/drawing/2014/main" id="{AA16A012-ADF4-44F3-8D27-AF12405A0446}"/>
              </a:ext>
            </a:extLst>
          </p:cNvPr>
          <p:cNvSpPr>
            <a:spLocks noRot="1" noChangeArrowheads="1" noTextEdit="1"/>
          </p:cNvSpPr>
          <p:nvPr>
            <p:ph type="sldImg"/>
          </p:nvPr>
        </p:nvSpPr>
        <p:spPr>
          <a:ln/>
        </p:spPr>
      </p:sp>
      <p:sp>
        <p:nvSpPr>
          <p:cNvPr id="39940" name="Rectangle 3">
            <a:extLst>
              <a:ext uri="{FF2B5EF4-FFF2-40B4-BE49-F238E27FC236}">
                <a16:creationId xmlns:a16="http://schemas.microsoft.com/office/drawing/2014/main" id="{624B5B48-4D9E-402F-AFD9-AEE838A71A6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rPr>
              <a:t>To form the stream key for en/decryption (which are identical), RC4 continues to shuffle the permutation array S by continuing to swap each element in turn with some other entry, and using the sum of these two entry values to select another value from the permutation to use as the stream key, which is then XOR’d with the current message byte.</a:t>
            </a:r>
            <a:endParaRPr lang="en-AU" altLang="it-IT">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491B3AAC-ACB8-49CE-AC46-BC2C61494DA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4844B1D6-E328-4854-95A7-EDFD1CE977A2}" type="slidenum">
              <a:rPr lang="en-AU" altLang="it-IT"/>
              <a:pPr>
                <a:spcBef>
                  <a:spcPct val="0"/>
                </a:spcBef>
              </a:pPr>
              <a:t>20</a:t>
            </a:fld>
            <a:endParaRPr lang="en-AU" altLang="it-IT"/>
          </a:p>
        </p:txBody>
      </p:sp>
      <p:sp>
        <p:nvSpPr>
          <p:cNvPr id="41987" name="Rectangle 2">
            <a:extLst>
              <a:ext uri="{FF2B5EF4-FFF2-40B4-BE49-F238E27FC236}">
                <a16:creationId xmlns:a16="http://schemas.microsoft.com/office/drawing/2014/main" id="{9073D8F6-BA9B-4AE5-8C3F-DB5672502881}"/>
              </a:ext>
            </a:extLst>
          </p:cNvPr>
          <p:cNvSpPr>
            <a:spLocks noChangeArrowheads="1" noTextEdit="1"/>
          </p:cNvSpPr>
          <p:nvPr>
            <p:ph type="sldImg"/>
          </p:nvPr>
        </p:nvSpPr>
        <p:spPr>
          <a:solidFill>
            <a:srgbClr val="FFFFFF"/>
          </a:solidFill>
          <a:ln/>
        </p:spPr>
      </p:sp>
      <p:sp>
        <p:nvSpPr>
          <p:cNvPr id="41988" name="Rectangle 3">
            <a:extLst>
              <a:ext uri="{FF2B5EF4-FFF2-40B4-BE49-F238E27FC236}">
                <a16:creationId xmlns:a16="http://schemas.microsoft.com/office/drawing/2014/main" id="{049BBAEA-BBD8-42D9-BA26-3F34F6EBA74E}"/>
              </a:ext>
            </a:extLst>
          </p:cNvPr>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rPr>
              <a:t>Stallings Figure 7.6 illustrates the general structure of RC4.</a:t>
            </a:r>
            <a:endParaRPr lang="en-AU" altLang="it-IT">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9CF0A00D-E536-4DF7-B57D-285BB3C685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4CA2BF25-F762-4C4A-9EC8-10AF806FCB11}" type="slidenum">
              <a:rPr lang="en-AU" altLang="it-IT"/>
              <a:pPr>
                <a:spcBef>
                  <a:spcPct val="0"/>
                </a:spcBef>
              </a:pPr>
              <a:t>2</a:t>
            </a:fld>
            <a:endParaRPr lang="en-AU" altLang="it-IT"/>
          </a:p>
        </p:txBody>
      </p:sp>
      <p:sp>
        <p:nvSpPr>
          <p:cNvPr id="6147" name="Rectangle 1026">
            <a:extLst>
              <a:ext uri="{FF2B5EF4-FFF2-40B4-BE49-F238E27FC236}">
                <a16:creationId xmlns:a16="http://schemas.microsoft.com/office/drawing/2014/main" id="{F0D71CF4-2184-42DF-9B98-E408E7378234}"/>
              </a:ext>
            </a:extLst>
          </p:cNvPr>
          <p:cNvSpPr>
            <a:spLocks noRot="1" noChangeArrowheads="1" noTextEdit="1"/>
          </p:cNvSpPr>
          <p:nvPr>
            <p:ph type="sldImg"/>
          </p:nvPr>
        </p:nvSpPr>
        <p:spPr>
          <a:ln/>
        </p:spPr>
      </p:sp>
      <p:sp>
        <p:nvSpPr>
          <p:cNvPr id="6148" name="Rectangle 1027">
            <a:extLst>
              <a:ext uri="{FF2B5EF4-FFF2-40B4-BE49-F238E27FC236}">
                <a16:creationId xmlns:a16="http://schemas.microsoft.com/office/drawing/2014/main" id="{B865E0C3-A676-494A-B878-AFE777F524C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rPr>
              <a:t>Opening quote.</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21FD1C92-811A-40C4-814E-A31AA5F2DDF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675D9A55-8BA1-4A9B-895A-D0DBDAA364EE}" type="slidenum">
              <a:rPr lang="en-AU" altLang="it-IT"/>
              <a:pPr>
                <a:spcBef>
                  <a:spcPct val="0"/>
                </a:spcBef>
              </a:pPr>
              <a:t>21</a:t>
            </a:fld>
            <a:endParaRPr lang="en-AU" altLang="it-IT"/>
          </a:p>
        </p:txBody>
      </p:sp>
      <p:sp>
        <p:nvSpPr>
          <p:cNvPr id="44035" name="Rectangle 2">
            <a:extLst>
              <a:ext uri="{FF2B5EF4-FFF2-40B4-BE49-F238E27FC236}">
                <a16:creationId xmlns:a16="http://schemas.microsoft.com/office/drawing/2014/main" id="{51287D45-CE03-47BC-9B9B-32D7FF7CE313}"/>
              </a:ext>
            </a:extLst>
          </p:cNvPr>
          <p:cNvSpPr>
            <a:spLocks noRot="1" noChangeArrowheads="1" noTextEdit="1"/>
          </p:cNvSpPr>
          <p:nvPr>
            <p:ph type="sldImg"/>
          </p:nvPr>
        </p:nvSpPr>
        <p:spPr>
          <a:ln/>
        </p:spPr>
      </p:sp>
      <p:sp>
        <p:nvSpPr>
          <p:cNvPr id="44036" name="Rectangle 3">
            <a:extLst>
              <a:ext uri="{FF2B5EF4-FFF2-40B4-BE49-F238E27FC236}">
                <a16:creationId xmlns:a16="http://schemas.microsoft.com/office/drawing/2014/main" id="{6F72C658-AC72-4C5D-A8DB-4C0BC60681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cs typeface="Arial" panose="020B0604020202020204" pitchFamily="34" charset="0"/>
              </a:rPr>
              <a:t>A number of papers have been published analyzing methods of attacking RC4, but none of these approaches is practical against RC4 with a reasonable key length, such as 128 bits.</a:t>
            </a:r>
          </a:p>
          <a:p>
            <a:pPr eaLnBrk="1" hangingPunct="1"/>
            <a:r>
              <a:rPr lang="en-US" altLang="it-IT">
                <a:latin typeface="Arial" panose="020B0604020202020204" pitchFamily="34" charset="0"/>
                <a:cs typeface="Arial" panose="020B0604020202020204" pitchFamily="34" charset="0"/>
              </a:rPr>
              <a:t>A more serious problem occurs in its use in the WEP protocol, not with RC4 itself but the way in which keys are generated for use as input to RC4.</a:t>
            </a:r>
            <a:endParaRPr lang="en-AU" altLang="it-IT">
              <a:latin typeface="Arial" panose="020B0604020202020204" pitchFamily="34" charset="0"/>
              <a:cs typeface="Arial" panose="020B0604020202020204" pitchFamily="34" charset="0"/>
            </a:endParaRPr>
          </a:p>
          <a:p>
            <a:pPr eaLnBrk="1" hangingPunct="1"/>
            <a:r>
              <a:rPr lang="en-AU" altLang="it-IT">
                <a:latin typeface="Arial" panose="020B0604020202020204" pitchFamily="34" charset="0"/>
                <a:cs typeface="Arial" panose="020B0604020202020204" pitchFamily="34" charset="0"/>
              </a:rPr>
              <a:t>Currently RC4 its regarded as quite secure, if used correctly, with a sufficiently large key.</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95792020-E65A-4626-A92B-CD58687EAD0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E04BAF36-C343-43D8-93A9-CFAF589229C8}" type="slidenum">
              <a:rPr lang="en-AU" altLang="it-IT"/>
              <a:pPr>
                <a:spcBef>
                  <a:spcPct val="0"/>
                </a:spcBef>
              </a:pPr>
              <a:t>22</a:t>
            </a:fld>
            <a:endParaRPr lang="en-AU" altLang="it-IT"/>
          </a:p>
        </p:txBody>
      </p:sp>
      <p:sp>
        <p:nvSpPr>
          <p:cNvPr id="46083" name="Rectangle 2">
            <a:extLst>
              <a:ext uri="{FF2B5EF4-FFF2-40B4-BE49-F238E27FC236}">
                <a16:creationId xmlns:a16="http://schemas.microsoft.com/office/drawing/2014/main" id="{A03F9C86-D12F-4149-A808-009670843310}"/>
              </a:ext>
            </a:extLst>
          </p:cNvPr>
          <p:cNvSpPr>
            <a:spLocks noRot="1" noChangeArrowheads="1" noTextEdit="1"/>
          </p:cNvSpPr>
          <p:nvPr>
            <p:ph type="sldImg"/>
          </p:nvPr>
        </p:nvSpPr>
        <p:spPr>
          <a:ln/>
        </p:spPr>
      </p:sp>
      <p:sp>
        <p:nvSpPr>
          <p:cNvPr id="46084" name="Rectangle 3">
            <a:extLst>
              <a:ext uri="{FF2B5EF4-FFF2-40B4-BE49-F238E27FC236}">
                <a16:creationId xmlns:a16="http://schemas.microsoft.com/office/drawing/2014/main" id="{10FE8DBB-3DC5-4A37-8541-6402564F6EF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rPr>
              <a:t>Chapter 7 summary.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31">
            <a:extLst>
              <a:ext uri="{FF2B5EF4-FFF2-40B4-BE49-F238E27FC236}">
                <a16:creationId xmlns:a16="http://schemas.microsoft.com/office/drawing/2014/main" id="{6B542037-0720-4173-B614-D98FF1C14D8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6369D7A6-69D0-4F11-8990-A8CC3FA0F94B}" type="slidenum">
              <a:rPr lang="en-AU" altLang="it-IT"/>
              <a:pPr>
                <a:spcBef>
                  <a:spcPct val="0"/>
                </a:spcBef>
              </a:pPr>
              <a:t>3</a:t>
            </a:fld>
            <a:endParaRPr lang="en-AU" altLang="it-IT"/>
          </a:p>
        </p:txBody>
      </p:sp>
      <p:sp>
        <p:nvSpPr>
          <p:cNvPr id="8195" name="Rectangle 2">
            <a:extLst>
              <a:ext uri="{FF2B5EF4-FFF2-40B4-BE49-F238E27FC236}">
                <a16:creationId xmlns:a16="http://schemas.microsoft.com/office/drawing/2014/main" id="{82810C1E-119B-4A31-9FCE-1A166DA17401}"/>
              </a:ext>
            </a:extLst>
          </p:cNvPr>
          <p:cNvSpPr>
            <a:spLocks noRot="1" noChangeArrowheads="1" noTextEdit="1"/>
          </p:cNvSpPr>
          <p:nvPr>
            <p:ph type="sldImg"/>
          </p:nvPr>
        </p:nvSpPr>
        <p:spPr>
          <a:ln/>
        </p:spPr>
      </p:sp>
      <p:sp>
        <p:nvSpPr>
          <p:cNvPr id="8196" name="Rectangle 3">
            <a:extLst>
              <a:ext uri="{FF2B5EF4-FFF2-40B4-BE49-F238E27FC236}">
                <a16:creationId xmlns:a16="http://schemas.microsoft.com/office/drawing/2014/main" id="{0B0ABC16-BAC4-4D8D-939F-242787A98E2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it-IT">
                <a:latin typeface="Arial" panose="020B0604020202020204" pitchFamily="34" charset="0"/>
              </a:rPr>
              <a:t>Random numbers play an important role in the use of encryption for various network security applications. In this section, we provide a brief overview of the use of random numbers in cryptography and network security and then focus on the principles of pseudorandom number generation. </a:t>
            </a:r>
            <a:r>
              <a:rPr lang="en-AU" altLang="it-IT">
                <a:latin typeface="Arial" panose="020B0604020202020204" pitchFamily="34" charset="0"/>
              </a:rPr>
              <a:t>Getting good random numbers is important, but difficult. You don't want someone guessing the key you're using to protect your communications because your "random numbers" weren't (as happened in an early release of Netscape SSL). </a:t>
            </a:r>
            <a:r>
              <a:rPr lang="en-US" altLang="it-IT">
                <a:latin typeface="Arial" panose="020B0604020202020204" pitchFamily="34" charset="0"/>
              </a:rPr>
              <a:t>Traditionally, the concern in the generation of a sequence of allegedly random numbers has been that the sequence of numbers be random in some well-defined statistical sense </a:t>
            </a:r>
            <a:r>
              <a:rPr lang="en-AU" altLang="it-IT">
                <a:latin typeface="Arial" panose="020B0604020202020204" pitchFamily="34" charset="0"/>
              </a:rPr>
              <a:t>(with uniform distribution &amp; independent). </a:t>
            </a:r>
            <a:r>
              <a:rPr lang="en-US" altLang="it-IT">
                <a:latin typeface="Arial" panose="020B0604020202020204" pitchFamily="34" charset="0"/>
              </a:rPr>
              <a:t>In applications such as reciprocal authentication, session key generation, and stream ciphers, the requirement is not just that the sequence of numbers be statistically random but that the successive members of the sequence are unpredictable </a:t>
            </a:r>
            <a:r>
              <a:rPr lang="en-AU" altLang="it-IT">
                <a:latin typeface="Arial" panose="020B0604020202020204" pitchFamily="34" charset="0"/>
              </a:rPr>
              <a:t>(so that it is not possible to predict future values having observed previous values). </a:t>
            </a:r>
            <a:r>
              <a:rPr lang="en-US" altLang="it-IT">
                <a:latin typeface="Arial" panose="020B0604020202020204" pitchFamily="34" charset="0"/>
              </a:rPr>
              <a:t>With "true" random sequences, each number is statistically independent of other numbers in the sequence and therefore unpredictable. However, as is discussed shortly, true random numbers are seldom used; rather, sequences of numbers that appear to be random are generated by some algorithm. </a:t>
            </a:r>
            <a:endParaRPr lang="en-AU" altLang="it-IT">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a:extLst>
              <a:ext uri="{FF2B5EF4-FFF2-40B4-BE49-F238E27FC236}">
                <a16:creationId xmlns:a16="http://schemas.microsoft.com/office/drawing/2014/main" id="{7FB30C7D-515B-481A-B797-694ED70E3BE5}"/>
              </a:ext>
            </a:extLst>
          </p:cNvPr>
          <p:cNvSpPr>
            <a:spLocks noGrp="1" noRot="1" noChangeAspect="1" noChangeArrowheads="1" noTextEdit="1"/>
          </p:cNvSpPr>
          <p:nvPr>
            <p:ph type="sldImg"/>
          </p:nvPr>
        </p:nvSpPr>
        <p:spPr>
          <a:ln/>
        </p:spPr>
      </p:sp>
      <p:sp>
        <p:nvSpPr>
          <p:cNvPr id="10243" name="Notes Placeholder 2">
            <a:extLst>
              <a:ext uri="{FF2B5EF4-FFF2-40B4-BE49-F238E27FC236}">
                <a16:creationId xmlns:a16="http://schemas.microsoft.com/office/drawing/2014/main" id="{3152297D-7156-43BA-9E47-AE962741DF5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it-IT">
                <a:latin typeface="Arial" panose="020B0604020202020204" pitchFamily="34" charset="0"/>
              </a:rPr>
              <a:t>Stallings Figure 7.1 contrasts a true random number generator (TRNG) with two forms of pseudorandom number generators. A TRNG takes as input a source that is effectively random; the source is often referred to as an </a:t>
            </a:r>
            <a:r>
              <a:rPr lang="en-US" altLang="it-IT" b="1">
                <a:latin typeface="Arial" panose="020B0604020202020204" pitchFamily="34" charset="0"/>
              </a:rPr>
              <a:t>entropy source.</a:t>
            </a:r>
            <a:r>
              <a:rPr lang="en-US" altLang="it-IT">
                <a:latin typeface="Arial" panose="020B0604020202020204" pitchFamily="34" charset="0"/>
              </a:rPr>
              <a:t> In contrast, a PRNG takes as input a fixed value, called the </a:t>
            </a:r>
            <a:r>
              <a:rPr lang="en-US" altLang="it-IT" b="1">
                <a:latin typeface="Arial" panose="020B0604020202020204" pitchFamily="34" charset="0"/>
              </a:rPr>
              <a:t>seed</a:t>
            </a:r>
            <a:r>
              <a:rPr lang="en-US" altLang="it-IT">
                <a:latin typeface="Arial" panose="020B0604020202020204" pitchFamily="34" charset="0"/>
              </a:rPr>
              <a:t>, and produces a sequence of output bits using a deterministic algorithm. Typically, as shown, there is some feedback path by which some of the results of the algorithm are fed back as input as additional output bits are produced. The important thing to note is that the output bit stream is determined solely by the input value or values, so that an adversary who knows the algorithm and the seed can reproduce the entire bit stream. </a:t>
            </a:r>
          </a:p>
          <a:p>
            <a:r>
              <a:rPr lang="en-US" altLang="it-IT">
                <a:latin typeface="Arial" panose="020B0604020202020204" pitchFamily="34" charset="0"/>
              </a:rPr>
              <a:t>Figure 7.1 shows two different forms of PRNGs, based on application; </a:t>
            </a:r>
          </a:p>
          <a:p>
            <a:r>
              <a:rPr lang="en-US" altLang="it-IT">
                <a:latin typeface="Arial" panose="020B0604020202020204" pitchFamily="34" charset="0"/>
              </a:rPr>
              <a:t> • </a:t>
            </a:r>
            <a:r>
              <a:rPr lang="en-US" altLang="it-IT" b="1">
                <a:latin typeface="Arial" panose="020B0604020202020204" pitchFamily="34" charset="0"/>
              </a:rPr>
              <a:t>Pseudorandom number generator: </a:t>
            </a:r>
            <a:r>
              <a:rPr lang="en-US" altLang="it-IT">
                <a:latin typeface="Arial" panose="020B0604020202020204" pitchFamily="34" charset="0"/>
              </a:rPr>
              <a:t>An algorithm that is used to produce an open-ended sequence of bits is referred to as a PRNG. A common application for an open-ended sequence of bits is as input to a symmetric stream cipher, as discussed in Section 7.4. Also, see Figure 3.1a. </a:t>
            </a:r>
          </a:p>
          <a:p>
            <a:r>
              <a:rPr lang="en-US" altLang="it-IT" b="1">
                <a:latin typeface="Arial" panose="020B0604020202020204" pitchFamily="34" charset="0"/>
              </a:rPr>
              <a:t>• Pseudorandom function (PRF): </a:t>
            </a:r>
            <a:r>
              <a:rPr lang="en-US" altLang="it-IT">
                <a:latin typeface="Arial" panose="020B0604020202020204" pitchFamily="34" charset="0"/>
              </a:rPr>
              <a:t>A PRF is used to produced a pseudorandom string of bits of some fixed length. Examples are the symmetric encryption keys and nonces. Typically, the PRF takes as input a seed plus some context specific values, such as a user ID or an application ID. </a:t>
            </a:r>
          </a:p>
          <a:p>
            <a:endParaRPr lang="en-US" altLang="it-IT">
              <a:latin typeface="Arial" panose="020B0604020202020204" pitchFamily="34" charset="0"/>
            </a:endParaRPr>
          </a:p>
        </p:txBody>
      </p:sp>
      <p:sp>
        <p:nvSpPr>
          <p:cNvPr id="10244" name="Slide Number Placeholder 3">
            <a:extLst>
              <a:ext uri="{FF2B5EF4-FFF2-40B4-BE49-F238E27FC236}">
                <a16:creationId xmlns:a16="http://schemas.microsoft.com/office/drawing/2014/main" id="{7A6E7536-B031-45B3-A406-F2E132015D8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B80D1D7E-7829-4E79-B819-E85124D07A54}" type="slidenum">
              <a:rPr lang="en-AU" altLang="it-IT"/>
              <a:pPr>
                <a:spcBef>
                  <a:spcPct val="0"/>
                </a:spcBef>
              </a:pPr>
              <a:t>4</a:t>
            </a:fld>
            <a:endParaRPr lang="en-AU" altLang="it-IT"/>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031">
            <a:extLst>
              <a:ext uri="{FF2B5EF4-FFF2-40B4-BE49-F238E27FC236}">
                <a16:creationId xmlns:a16="http://schemas.microsoft.com/office/drawing/2014/main" id="{46A72FAD-F1FC-4D91-A031-F21FC8DBCA3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B7940A26-6594-4312-A625-5F31E677F9F4}" type="slidenum">
              <a:rPr lang="en-AU" altLang="it-IT"/>
              <a:pPr>
                <a:spcBef>
                  <a:spcPct val="0"/>
                </a:spcBef>
              </a:pPr>
              <a:t>5</a:t>
            </a:fld>
            <a:endParaRPr lang="en-AU" altLang="it-IT"/>
          </a:p>
        </p:txBody>
      </p:sp>
      <p:sp>
        <p:nvSpPr>
          <p:cNvPr id="12291" name="Rectangle 2">
            <a:extLst>
              <a:ext uri="{FF2B5EF4-FFF2-40B4-BE49-F238E27FC236}">
                <a16:creationId xmlns:a16="http://schemas.microsoft.com/office/drawing/2014/main" id="{01AE0620-02F6-4906-B584-7E0DC46FE355}"/>
              </a:ext>
            </a:extLst>
          </p:cNvPr>
          <p:cNvSpPr>
            <a:spLocks noRot="1" noChangeArrowheads="1" noTextEdit="1"/>
          </p:cNvSpPr>
          <p:nvPr>
            <p:ph type="sldImg"/>
          </p:nvPr>
        </p:nvSpPr>
        <p:spPr>
          <a:ln/>
        </p:spPr>
      </p:sp>
      <p:sp>
        <p:nvSpPr>
          <p:cNvPr id="12292" name="Rectangle 3">
            <a:extLst>
              <a:ext uri="{FF2B5EF4-FFF2-40B4-BE49-F238E27FC236}">
                <a16:creationId xmlns:a16="http://schemas.microsoft.com/office/drawing/2014/main" id="{898B7006-9F54-4B1B-99DC-1ED1729A8B4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it-IT">
                <a:latin typeface="Arial" panose="020B0604020202020204" pitchFamily="34" charset="0"/>
              </a:rPr>
              <a:t>A true random number generator (TRNG) uses a nondeterministic source to produce randomness. Most operate by measuring unpredictable natural processes, such as pulse detectors of ionizing radiation events, gas discharge tubes, and leaky capacitors. Special hardware is usually needed for this. A true random number generator may produce an output that is biased in some way. Various methods of modifying a bit stream to reduce or eliminate the bias have been developed. These are referred to as </a:t>
            </a:r>
            <a:r>
              <a:rPr lang="en-US" altLang="it-IT" i="1">
                <a:latin typeface="Arial" panose="020B0604020202020204" pitchFamily="34" charset="0"/>
              </a:rPr>
              <a:t>deskewing algorithms</a:t>
            </a:r>
            <a:r>
              <a:rPr lang="en-US" altLang="it-IT">
                <a:latin typeface="Arial" panose="020B0604020202020204" pitchFamily="34" charset="0"/>
              </a:rPr>
              <a:t>. One approach to deskew is to pass the bit stream through a hash function such as MD5 or SHA-1. RFC 4086 recommends collecting input from multiple hardware sources and then mixing these using a hash function to produce random output.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031">
            <a:extLst>
              <a:ext uri="{FF2B5EF4-FFF2-40B4-BE49-F238E27FC236}">
                <a16:creationId xmlns:a16="http://schemas.microsoft.com/office/drawing/2014/main" id="{881C89BF-7485-4B74-B60B-D58C4F8CD07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7EE0EE6B-0537-484E-9881-A06A42DBD9D5}" type="slidenum">
              <a:rPr lang="en-AU" altLang="it-IT"/>
              <a:pPr>
                <a:spcBef>
                  <a:spcPct val="0"/>
                </a:spcBef>
              </a:pPr>
              <a:t>6</a:t>
            </a:fld>
            <a:endParaRPr lang="en-AU" altLang="it-IT"/>
          </a:p>
        </p:txBody>
      </p:sp>
      <p:sp>
        <p:nvSpPr>
          <p:cNvPr id="14339" name="Rectangle 2">
            <a:extLst>
              <a:ext uri="{FF2B5EF4-FFF2-40B4-BE49-F238E27FC236}">
                <a16:creationId xmlns:a16="http://schemas.microsoft.com/office/drawing/2014/main" id="{811C672D-E56C-4B6F-A1C1-663C4E3A19C1}"/>
              </a:ext>
            </a:extLst>
          </p:cNvPr>
          <p:cNvSpPr>
            <a:spLocks noRot="1" noChangeArrowheads="1" noTextEdit="1"/>
          </p:cNvSpPr>
          <p:nvPr>
            <p:ph type="sldImg"/>
          </p:nvPr>
        </p:nvSpPr>
        <p:spPr>
          <a:ln/>
        </p:spPr>
      </p:sp>
      <p:sp>
        <p:nvSpPr>
          <p:cNvPr id="14340" name="Rectangle 3">
            <a:extLst>
              <a:ext uri="{FF2B5EF4-FFF2-40B4-BE49-F238E27FC236}">
                <a16:creationId xmlns:a16="http://schemas.microsoft.com/office/drawing/2014/main" id="{14CA941D-3840-4A29-A687-D8B386F46BD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it-IT">
                <a:latin typeface="Arial" panose="020B0604020202020204" pitchFamily="34" charset="0"/>
                <a:cs typeface="Arial" panose="020B0604020202020204" pitchFamily="34" charset="0"/>
              </a:rPr>
              <a:t>Another alternative is to dip into a published collection of good-quality random numbers (e.g., [RAND55], [TIPP27]). However, these collections provide a very limited source of numbers compared to the potential requirements of a sizable network security application. But they can be of use in the design of random tables for cryptographic functions (cf. Khafre). Furthermore, although the numbers in these books do indeed exhibit statistical randomness, they are predictable because an opponent who knows that the book is in use can obtain a copy.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031">
            <a:extLst>
              <a:ext uri="{FF2B5EF4-FFF2-40B4-BE49-F238E27FC236}">
                <a16:creationId xmlns:a16="http://schemas.microsoft.com/office/drawing/2014/main" id="{B5F7FE50-7029-489B-958E-68A14249E66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41019CE2-ED22-4612-9E51-88025B22D53F}" type="slidenum">
              <a:rPr lang="en-AU" altLang="it-IT"/>
              <a:pPr>
                <a:spcBef>
                  <a:spcPct val="0"/>
                </a:spcBef>
              </a:pPr>
              <a:t>7</a:t>
            </a:fld>
            <a:endParaRPr lang="en-AU" altLang="it-IT"/>
          </a:p>
        </p:txBody>
      </p:sp>
      <p:sp>
        <p:nvSpPr>
          <p:cNvPr id="16387" name="Rectangle 2">
            <a:extLst>
              <a:ext uri="{FF2B5EF4-FFF2-40B4-BE49-F238E27FC236}">
                <a16:creationId xmlns:a16="http://schemas.microsoft.com/office/drawing/2014/main" id="{2C663012-5220-488A-A61A-E65337C56FF8}"/>
              </a:ext>
            </a:extLst>
          </p:cNvPr>
          <p:cNvSpPr>
            <a:spLocks noRot="1" noChangeArrowheads="1" noTextEdit="1"/>
          </p:cNvSpPr>
          <p:nvPr>
            <p:ph type="sldImg"/>
          </p:nvPr>
        </p:nvSpPr>
        <p:spPr>
          <a:ln/>
        </p:spPr>
      </p:sp>
      <p:sp>
        <p:nvSpPr>
          <p:cNvPr id="16388" name="Rectangle 3">
            <a:extLst>
              <a:ext uri="{FF2B5EF4-FFF2-40B4-BE49-F238E27FC236}">
                <a16:creationId xmlns:a16="http://schemas.microsoft.com/office/drawing/2014/main" id="{6905622A-0CF0-4C51-B012-C0C7C7B0AC9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it-IT">
                <a:latin typeface="Arial" panose="020B0604020202020204" pitchFamily="34" charset="0"/>
              </a:rPr>
              <a:t>Cryptographic applications typically make use of deterministic algorithmic techniques for random number generation, producing sequences of numbers that are not statistically random, but if the algorithm is good, the resulting sequences will pass many reasonable tests of randomness. Such numbers are referred to as pseudorandom numbers, created by “</a:t>
            </a:r>
            <a:r>
              <a:rPr lang="en-AU" altLang="it-IT">
                <a:latin typeface="Arial" panose="020B0604020202020204" pitchFamily="34" charset="0"/>
              </a:rPr>
              <a:t>Pseudorandom Number Generators (PRNGs)”.</a:t>
            </a:r>
            <a:endParaRPr lang="en-US" altLang="it-IT">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a:extLst>
              <a:ext uri="{FF2B5EF4-FFF2-40B4-BE49-F238E27FC236}">
                <a16:creationId xmlns:a16="http://schemas.microsoft.com/office/drawing/2014/main" id="{11EAE9DC-5FE5-454E-8369-9E02EF70F808}"/>
              </a:ext>
            </a:extLst>
          </p:cNvPr>
          <p:cNvSpPr>
            <a:spLocks noGrp="1" noRot="1" noChangeAspect="1" noChangeArrowheads="1" noTextEdit="1"/>
          </p:cNvSpPr>
          <p:nvPr>
            <p:ph type="sldImg"/>
          </p:nvPr>
        </p:nvSpPr>
        <p:spPr>
          <a:ln/>
        </p:spPr>
      </p:sp>
      <p:sp>
        <p:nvSpPr>
          <p:cNvPr id="18435" name="Notes Placeholder 2">
            <a:extLst>
              <a:ext uri="{FF2B5EF4-FFF2-40B4-BE49-F238E27FC236}">
                <a16:creationId xmlns:a16="http://schemas.microsoft.com/office/drawing/2014/main" id="{36F08110-F438-45FB-9E65-02037E250F4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en-US" altLang="it-IT">
                <a:latin typeface="Arial" panose="020B0604020202020204" pitchFamily="34" charset="0"/>
              </a:rPr>
              <a:t>When a PRNG or PRF is used for a cryptographic application, then the basic requirement is that an adversary who does not know the seed is unable to determine the pseudorandom string. This general requirement for secrecy of the output of a PRNG or PRF leads to specific requirements in the areas of randomness, unpredictability, and the characteristics of the seed.</a:t>
            </a:r>
          </a:p>
          <a:p>
            <a:pPr marL="0" lvl="1"/>
            <a:r>
              <a:rPr lang="en-US" altLang="it-IT">
                <a:latin typeface="Arial" panose="020B0604020202020204" pitchFamily="34" charset="0"/>
              </a:rPr>
              <a:t> In terms of randomness, the requirement for a PRNG is that the generated bit stream appear random even though it is deterministic. NIST SP 800-22 (</a:t>
            </a:r>
            <a:r>
              <a:rPr lang="en-US" altLang="it-IT" i="1">
                <a:latin typeface="Arial" panose="020B0604020202020204" pitchFamily="34" charset="0"/>
              </a:rPr>
              <a:t>A Statistical Test Suite for Random and Pseudorandom Number Generators for Cryptographic Applications) </a:t>
            </a:r>
            <a:r>
              <a:rPr lang="en-US" altLang="it-IT">
                <a:latin typeface="Arial" panose="020B0604020202020204" pitchFamily="34" charset="0"/>
              </a:rPr>
              <a:t>specifies that the tests should seek to establish the following three characteristics: uniformity, scalability, consistency. SP 800-22 lists 15 separate tests of randomness.</a:t>
            </a:r>
          </a:p>
          <a:p>
            <a:pPr marL="0" lvl="1"/>
            <a:r>
              <a:rPr lang="en-US" altLang="it-IT">
                <a:latin typeface="Arial" panose="020B0604020202020204" pitchFamily="34" charset="0"/>
              </a:rPr>
              <a:t> A stream of pseudorandom numbers should exhibit two forms of unpredictability: forward unpredictability, backward unpredictability. The same set of tests for randomness also provide a test of unpredictability. If the generated bit stream appears random, then it is not possible to predict some bit or bit sequence from knowledge of any previous bits. Similarly, if the bit sequence appears random, then there is no feasible way to deduce the seed based on the bit sequence. That is, a random sequence will have no correlation with a fixed value (the seed). </a:t>
            </a:r>
          </a:p>
          <a:p>
            <a:pPr marL="0" lvl="1"/>
            <a:r>
              <a:rPr lang="en-US" altLang="it-IT">
                <a:latin typeface="Arial" panose="020B0604020202020204" pitchFamily="34" charset="0"/>
              </a:rPr>
              <a:t>For cryptographic applications, the seed that serves as input to the PRNG must be secure. Because the PRNG is a deterministic algorithm, if the adversary can deduce the seed, then the output can also be determined. Therefore, the seed must be unpredictable. In fact, the seed itself must be a random or pseudorandom number.</a:t>
            </a:r>
          </a:p>
        </p:txBody>
      </p:sp>
      <p:sp>
        <p:nvSpPr>
          <p:cNvPr id="18436" name="Slide Number Placeholder 3">
            <a:extLst>
              <a:ext uri="{FF2B5EF4-FFF2-40B4-BE49-F238E27FC236}">
                <a16:creationId xmlns:a16="http://schemas.microsoft.com/office/drawing/2014/main" id="{6D9DDF1E-81BE-4FB2-A644-8493934FC43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6687222E-D4BB-4092-A772-2BA9CE686DA0}" type="slidenum">
              <a:rPr lang="en-AU" altLang="it-IT"/>
              <a:pPr>
                <a:spcBef>
                  <a:spcPct val="0"/>
                </a:spcBef>
              </a:pPr>
              <a:t>8</a:t>
            </a:fld>
            <a:endParaRPr lang="en-AU" altLang="it-IT"/>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031">
            <a:extLst>
              <a:ext uri="{FF2B5EF4-FFF2-40B4-BE49-F238E27FC236}">
                <a16:creationId xmlns:a16="http://schemas.microsoft.com/office/drawing/2014/main" id="{D81AD532-22E1-4CA1-A006-28555127F75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57F7456B-77F5-4A56-8B54-A8412D0FEBA2}" type="slidenum">
              <a:rPr lang="en-AU" altLang="it-IT"/>
              <a:pPr>
                <a:spcBef>
                  <a:spcPct val="0"/>
                </a:spcBef>
              </a:pPr>
              <a:t>10</a:t>
            </a:fld>
            <a:endParaRPr lang="en-AU" altLang="it-IT"/>
          </a:p>
        </p:txBody>
      </p:sp>
      <p:sp>
        <p:nvSpPr>
          <p:cNvPr id="21507" name="Rectangle 2">
            <a:extLst>
              <a:ext uri="{FF2B5EF4-FFF2-40B4-BE49-F238E27FC236}">
                <a16:creationId xmlns:a16="http://schemas.microsoft.com/office/drawing/2014/main" id="{1129CFD1-D208-46A2-B6E2-41855C8EF671}"/>
              </a:ext>
            </a:extLst>
          </p:cNvPr>
          <p:cNvSpPr>
            <a:spLocks noRot="1" noChangeArrowheads="1" noTextEdit="1"/>
          </p:cNvSpPr>
          <p:nvPr>
            <p:ph type="sldImg"/>
          </p:nvPr>
        </p:nvSpPr>
        <p:spPr>
          <a:ln/>
        </p:spPr>
      </p:sp>
      <p:sp>
        <p:nvSpPr>
          <p:cNvPr id="21508" name="Rectangle 3">
            <a:extLst>
              <a:ext uri="{FF2B5EF4-FFF2-40B4-BE49-F238E27FC236}">
                <a16:creationId xmlns:a16="http://schemas.microsoft.com/office/drawing/2014/main" id="{20F15006-5EA1-4104-B887-814C0821FD9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it-IT">
                <a:latin typeface="Arial" panose="020B0604020202020204" pitchFamily="34" charset="0"/>
                <a:cs typeface="Arial" panose="020B0604020202020204" pitchFamily="34" charset="0"/>
              </a:rPr>
              <a:t>By far the most widely used technique for pseudorandom number generation is the “</a:t>
            </a:r>
            <a:r>
              <a:rPr lang="en-AU" altLang="it-IT">
                <a:latin typeface="Arial" panose="020B0604020202020204" pitchFamily="34" charset="0"/>
                <a:cs typeface="Arial" panose="020B0604020202020204" pitchFamily="34" charset="0"/>
              </a:rPr>
              <a:t>Linear Congruential Generator”,</a:t>
            </a:r>
            <a:r>
              <a:rPr lang="en-US" altLang="it-IT">
                <a:latin typeface="Arial" panose="020B0604020202020204" pitchFamily="34" charset="0"/>
                <a:cs typeface="Arial" panose="020B0604020202020204" pitchFamily="34" charset="0"/>
              </a:rPr>
              <a:t> first proposed by Lehmer. It uses successive values from an iterative equation. Given suitable values of parameters can produce a long random-like sequence, but there are only a small number of such good choices. Note that the sequence, whilst looking random, is highly predictable, and an attacker can reconstruct the sequence knowing only a small number of values. There are some approaches to making this harder to do in practice by modifying the numbers in some way, see text.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a:t>Fare clic per modificare lo stile del titolo</a:t>
            </a:r>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2508F6D6-F622-430E-9257-62A83C3DDA20}"/>
              </a:ext>
            </a:extLst>
          </p:cNvPr>
          <p:cNvSpPr>
            <a:spLocks noGrp="1"/>
          </p:cNvSpPr>
          <p:nvPr>
            <p:ph type="dt" sz="half" idx="10"/>
          </p:nvPr>
        </p:nvSpPr>
        <p:spPr/>
        <p:txBody>
          <a:bodyPr/>
          <a:lstStyle>
            <a:lvl1pPr>
              <a:defRPr/>
            </a:lvl1pPr>
          </a:lstStyle>
          <a:p>
            <a:pPr>
              <a:defRPr/>
            </a:pPr>
            <a:endParaRPr lang="en-US"/>
          </a:p>
        </p:txBody>
      </p:sp>
      <p:sp>
        <p:nvSpPr>
          <p:cNvPr id="5" name="Segnaposto piè di pagina 4">
            <a:extLst>
              <a:ext uri="{FF2B5EF4-FFF2-40B4-BE49-F238E27FC236}">
                <a16:creationId xmlns:a16="http://schemas.microsoft.com/office/drawing/2014/main" id="{6186F4A2-0381-4922-9D74-10F0049D9587}"/>
              </a:ext>
            </a:extLst>
          </p:cNvPr>
          <p:cNvSpPr>
            <a:spLocks noGrp="1"/>
          </p:cNvSpPr>
          <p:nvPr>
            <p:ph type="ftr" sz="quarter" idx="11"/>
          </p:nvPr>
        </p:nvSpPr>
        <p:spPr/>
        <p:txBody>
          <a:bodyPr/>
          <a:lstStyle>
            <a:lvl1pPr>
              <a:defRPr/>
            </a:lvl1pPr>
          </a:lstStyle>
          <a:p>
            <a:pPr>
              <a:defRPr/>
            </a:pPr>
            <a:endParaRPr lang="en-US"/>
          </a:p>
        </p:txBody>
      </p:sp>
      <p:sp>
        <p:nvSpPr>
          <p:cNvPr id="6" name="Segnaposto numero diapositiva 5">
            <a:extLst>
              <a:ext uri="{FF2B5EF4-FFF2-40B4-BE49-F238E27FC236}">
                <a16:creationId xmlns:a16="http://schemas.microsoft.com/office/drawing/2014/main" id="{A56D9980-C283-4EE3-B9F7-BE3D002B2F14}"/>
              </a:ext>
            </a:extLst>
          </p:cNvPr>
          <p:cNvSpPr>
            <a:spLocks noGrp="1"/>
          </p:cNvSpPr>
          <p:nvPr>
            <p:ph type="sldNum" sz="quarter" idx="12"/>
          </p:nvPr>
        </p:nvSpPr>
        <p:spPr/>
        <p:txBody>
          <a:bodyPr/>
          <a:lstStyle>
            <a:lvl1pPr>
              <a:defRPr/>
            </a:lvl1pPr>
          </a:lstStyle>
          <a:p>
            <a:pPr>
              <a:defRPr/>
            </a:pPr>
            <a:fld id="{061A89E4-DCD3-4FF3-8247-E0BA0B989881}" type="slidenum">
              <a:rPr lang="en-US" altLang="it-IT"/>
              <a:pPr>
                <a:defRPr/>
              </a:pPr>
              <a:t>‹#›</a:t>
            </a:fld>
            <a:endParaRPr lang="en-US" altLang="it-IT"/>
          </a:p>
        </p:txBody>
      </p:sp>
    </p:spTree>
    <p:extLst>
      <p:ext uri="{BB962C8B-B14F-4D97-AF65-F5344CB8AC3E}">
        <p14:creationId xmlns:p14="http://schemas.microsoft.com/office/powerpoint/2010/main" val="2398314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65D7FB1-B0D5-4457-9D28-741D92D01686}"/>
              </a:ext>
            </a:extLst>
          </p:cNvPr>
          <p:cNvSpPr>
            <a:spLocks noGrp="1"/>
          </p:cNvSpPr>
          <p:nvPr>
            <p:ph type="dt" sz="half" idx="10"/>
          </p:nvPr>
        </p:nvSpPr>
        <p:spPr/>
        <p:txBody>
          <a:bodyPr/>
          <a:lstStyle>
            <a:lvl1pPr>
              <a:defRPr/>
            </a:lvl1pPr>
          </a:lstStyle>
          <a:p>
            <a:pPr>
              <a:defRPr/>
            </a:pPr>
            <a:endParaRPr lang="en-US"/>
          </a:p>
        </p:txBody>
      </p:sp>
      <p:sp>
        <p:nvSpPr>
          <p:cNvPr id="5" name="Segnaposto piè di pagina 4">
            <a:extLst>
              <a:ext uri="{FF2B5EF4-FFF2-40B4-BE49-F238E27FC236}">
                <a16:creationId xmlns:a16="http://schemas.microsoft.com/office/drawing/2014/main" id="{FD64EE40-8448-4D98-AC61-118CD5CF4FCD}"/>
              </a:ext>
            </a:extLst>
          </p:cNvPr>
          <p:cNvSpPr>
            <a:spLocks noGrp="1"/>
          </p:cNvSpPr>
          <p:nvPr>
            <p:ph type="ftr" sz="quarter" idx="11"/>
          </p:nvPr>
        </p:nvSpPr>
        <p:spPr/>
        <p:txBody>
          <a:bodyPr/>
          <a:lstStyle>
            <a:lvl1pPr>
              <a:defRPr/>
            </a:lvl1pPr>
          </a:lstStyle>
          <a:p>
            <a:pPr>
              <a:defRPr/>
            </a:pPr>
            <a:endParaRPr lang="en-US"/>
          </a:p>
        </p:txBody>
      </p:sp>
      <p:sp>
        <p:nvSpPr>
          <p:cNvPr id="6" name="Segnaposto numero diapositiva 5">
            <a:extLst>
              <a:ext uri="{FF2B5EF4-FFF2-40B4-BE49-F238E27FC236}">
                <a16:creationId xmlns:a16="http://schemas.microsoft.com/office/drawing/2014/main" id="{CDA667B1-6B4E-4982-8BD6-81F681AC5718}"/>
              </a:ext>
            </a:extLst>
          </p:cNvPr>
          <p:cNvSpPr>
            <a:spLocks noGrp="1"/>
          </p:cNvSpPr>
          <p:nvPr>
            <p:ph type="sldNum" sz="quarter" idx="12"/>
          </p:nvPr>
        </p:nvSpPr>
        <p:spPr/>
        <p:txBody>
          <a:bodyPr/>
          <a:lstStyle>
            <a:lvl1pPr>
              <a:defRPr/>
            </a:lvl1pPr>
          </a:lstStyle>
          <a:p>
            <a:pPr>
              <a:defRPr/>
            </a:pPr>
            <a:fld id="{AFC2A7C3-A18E-46AC-82E3-E37B25DFB4C2}" type="slidenum">
              <a:rPr lang="en-US" altLang="it-IT"/>
              <a:pPr>
                <a:defRPr/>
              </a:pPr>
              <a:t>‹#›</a:t>
            </a:fld>
            <a:endParaRPr lang="en-US" altLang="it-IT"/>
          </a:p>
        </p:txBody>
      </p:sp>
    </p:spTree>
    <p:extLst>
      <p:ext uri="{BB962C8B-B14F-4D97-AF65-F5344CB8AC3E}">
        <p14:creationId xmlns:p14="http://schemas.microsoft.com/office/powerpoint/2010/main" val="1041788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679492B-F58C-42D0-94B1-01E8D4D9E75A}"/>
              </a:ext>
            </a:extLst>
          </p:cNvPr>
          <p:cNvSpPr>
            <a:spLocks noGrp="1"/>
          </p:cNvSpPr>
          <p:nvPr>
            <p:ph type="dt" sz="half" idx="10"/>
          </p:nvPr>
        </p:nvSpPr>
        <p:spPr/>
        <p:txBody>
          <a:bodyPr/>
          <a:lstStyle>
            <a:lvl1pPr>
              <a:defRPr/>
            </a:lvl1pPr>
          </a:lstStyle>
          <a:p>
            <a:pPr>
              <a:defRPr/>
            </a:pPr>
            <a:endParaRPr lang="en-US"/>
          </a:p>
        </p:txBody>
      </p:sp>
      <p:sp>
        <p:nvSpPr>
          <p:cNvPr id="5" name="Segnaposto piè di pagina 4">
            <a:extLst>
              <a:ext uri="{FF2B5EF4-FFF2-40B4-BE49-F238E27FC236}">
                <a16:creationId xmlns:a16="http://schemas.microsoft.com/office/drawing/2014/main" id="{A5CAB053-4C96-45EF-8F50-B8CC013DBC1A}"/>
              </a:ext>
            </a:extLst>
          </p:cNvPr>
          <p:cNvSpPr>
            <a:spLocks noGrp="1"/>
          </p:cNvSpPr>
          <p:nvPr>
            <p:ph type="ftr" sz="quarter" idx="11"/>
          </p:nvPr>
        </p:nvSpPr>
        <p:spPr/>
        <p:txBody>
          <a:bodyPr/>
          <a:lstStyle>
            <a:lvl1pPr>
              <a:defRPr/>
            </a:lvl1pPr>
          </a:lstStyle>
          <a:p>
            <a:pPr>
              <a:defRPr/>
            </a:pPr>
            <a:endParaRPr lang="en-US"/>
          </a:p>
        </p:txBody>
      </p:sp>
      <p:sp>
        <p:nvSpPr>
          <p:cNvPr id="6" name="Segnaposto numero diapositiva 5">
            <a:extLst>
              <a:ext uri="{FF2B5EF4-FFF2-40B4-BE49-F238E27FC236}">
                <a16:creationId xmlns:a16="http://schemas.microsoft.com/office/drawing/2014/main" id="{965BFB4A-E2BF-44F9-8590-2ECD18541075}"/>
              </a:ext>
            </a:extLst>
          </p:cNvPr>
          <p:cNvSpPr>
            <a:spLocks noGrp="1"/>
          </p:cNvSpPr>
          <p:nvPr>
            <p:ph type="sldNum" sz="quarter" idx="12"/>
          </p:nvPr>
        </p:nvSpPr>
        <p:spPr/>
        <p:txBody>
          <a:bodyPr/>
          <a:lstStyle>
            <a:lvl1pPr>
              <a:defRPr/>
            </a:lvl1pPr>
          </a:lstStyle>
          <a:p>
            <a:pPr>
              <a:defRPr/>
            </a:pPr>
            <a:fld id="{B86E45FE-4316-4C6C-A209-4BBC51EA15CE}" type="slidenum">
              <a:rPr lang="en-US" altLang="it-IT"/>
              <a:pPr>
                <a:defRPr/>
              </a:pPr>
              <a:t>‹#›</a:t>
            </a:fld>
            <a:endParaRPr lang="en-US" altLang="it-IT"/>
          </a:p>
        </p:txBody>
      </p:sp>
    </p:spTree>
    <p:extLst>
      <p:ext uri="{BB962C8B-B14F-4D97-AF65-F5344CB8AC3E}">
        <p14:creationId xmlns:p14="http://schemas.microsoft.com/office/powerpoint/2010/main" val="1261237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C534CC00-F3CE-41A6-9E9F-0ECE31279BA2}"/>
              </a:ext>
            </a:extLst>
          </p:cNvPr>
          <p:cNvSpPr>
            <a:spLocks noGrp="1"/>
          </p:cNvSpPr>
          <p:nvPr>
            <p:ph type="dt" sz="half" idx="10"/>
          </p:nvPr>
        </p:nvSpPr>
        <p:spPr/>
        <p:txBody>
          <a:bodyPr/>
          <a:lstStyle>
            <a:lvl1pPr>
              <a:defRPr/>
            </a:lvl1pPr>
          </a:lstStyle>
          <a:p>
            <a:pPr>
              <a:defRPr/>
            </a:pPr>
            <a:endParaRPr lang="en-US"/>
          </a:p>
        </p:txBody>
      </p:sp>
      <p:sp>
        <p:nvSpPr>
          <p:cNvPr id="5" name="Segnaposto piè di pagina 4">
            <a:extLst>
              <a:ext uri="{FF2B5EF4-FFF2-40B4-BE49-F238E27FC236}">
                <a16:creationId xmlns:a16="http://schemas.microsoft.com/office/drawing/2014/main" id="{3E7F2382-34DF-4AC8-A14D-0213D7BE3D36}"/>
              </a:ext>
            </a:extLst>
          </p:cNvPr>
          <p:cNvSpPr>
            <a:spLocks noGrp="1"/>
          </p:cNvSpPr>
          <p:nvPr>
            <p:ph type="ftr" sz="quarter" idx="11"/>
          </p:nvPr>
        </p:nvSpPr>
        <p:spPr/>
        <p:txBody>
          <a:bodyPr/>
          <a:lstStyle>
            <a:lvl1pPr>
              <a:defRPr/>
            </a:lvl1pPr>
          </a:lstStyle>
          <a:p>
            <a:pPr>
              <a:defRPr/>
            </a:pPr>
            <a:endParaRPr lang="en-US"/>
          </a:p>
        </p:txBody>
      </p:sp>
      <p:sp>
        <p:nvSpPr>
          <p:cNvPr id="6" name="Segnaposto numero diapositiva 5">
            <a:extLst>
              <a:ext uri="{FF2B5EF4-FFF2-40B4-BE49-F238E27FC236}">
                <a16:creationId xmlns:a16="http://schemas.microsoft.com/office/drawing/2014/main" id="{59A7EB54-107B-4C01-956D-9C37584696F1}"/>
              </a:ext>
            </a:extLst>
          </p:cNvPr>
          <p:cNvSpPr>
            <a:spLocks noGrp="1"/>
          </p:cNvSpPr>
          <p:nvPr>
            <p:ph type="sldNum" sz="quarter" idx="12"/>
          </p:nvPr>
        </p:nvSpPr>
        <p:spPr/>
        <p:txBody>
          <a:bodyPr/>
          <a:lstStyle>
            <a:lvl1pPr>
              <a:defRPr/>
            </a:lvl1pPr>
          </a:lstStyle>
          <a:p>
            <a:pPr>
              <a:defRPr/>
            </a:pPr>
            <a:fld id="{4CCB3E4D-A190-43B8-8BB8-D7E1301ACA8E}" type="slidenum">
              <a:rPr lang="en-US" altLang="it-IT"/>
              <a:pPr>
                <a:defRPr/>
              </a:pPr>
              <a:t>‹#›</a:t>
            </a:fld>
            <a:endParaRPr lang="en-US" altLang="it-IT"/>
          </a:p>
        </p:txBody>
      </p:sp>
    </p:spTree>
    <p:extLst>
      <p:ext uri="{BB962C8B-B14F-4D97-AF65-F5344CB8AC3E}">
        <p14:creationId xmlns:p14="http://schemas.microsoft.com/office/powerpoint/2010/main" val="475503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a:t>Fare clic per modificare lo stile del titolo</a:t>
            </a:r>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stili del testo dello schema</a:t>
            </a:r>
          </a:p>
        </p:txBody>
      </p:sp>
      <p:sp>
        <p:nvSpPr>
          <p:cNvPr id="4" name="Segnaposto data 3">
            <a:extLst>
              <a:ext uri="{FF2B5EF4-FFF2-40B4-BE49-F238E27FC236}">
                <a16:creationId xmlns:a16="http://schemas.microsoft.com/office/drawing/2014/main" id="{01CE1581-C045-4396-8E16-13EFB92E79D7}"/>
              </a:ext>
            </a:extLst>
          </p:cNvPr>
          <p:cNvSpPr>
            <a:spLocks noGrp="1"/>
          </p:cNvSpPr>
          <p:nvPr>
            <p:ph type="dt" sz="half" idx="10"/>
          </p:nvPr>
        </p:nvSpPr>
        <p:spPr/>
        <p:txBody>
          <a:bodyPr/>
          <a:lstStyle>
            <a:lvl1pPr>
              <a:defRPr/>
            </a:lvl1pPr>
          </a:lstStyle>
          <a:p>
            <a:pPr>
              <a:defRPr/>
            </a:pPr>
            <a:endParaRPr lang="en-US"/>
          </a:p>
        </p:txBody>
      </p:sp>
      <p:sp>
        <p:nvSpPr>
          <p:cNvPr id="5" name="Segnaposto piè di pagina 4">
            <a:extLst>
              <a:ext uri="{FF2B5EF4-FFF2-40B4-BE49-F238E27FC236}">
                <a16:creationId xmlns:a16="http://schemas.microsoft.com/office/drawing/2014/main" id="{1D024216-949B-4988-A842-587DD37F13BB}"/>
              </a:ext>
            </a:extLst>
          </p:cNvPr>
          <p:cNvSpPr>
            <a:spLocks noGrp="1"/>
          </p:cNvSpPr>
          <p:nvPr>
            <p:ph type="ftr" sz="quarter" idx="11"/>
          </p:nvPr>
        </p:nvSpPr>
        <p:spPr/>
        <p:txBody>
          <a:bodyPr/>
          <a:lstStyle>
            <a:lvl1pPr>
              <a:defRPr/>
            </a:lvl1pPr>
          </a:lstStyle>
          <a:p>
            <a:pPr>
              <a:defRPr/>
            </a:pPr>
            <a:endParaRPr lang="en-US"/>
          </a:p>
        </p:txBody>
      </p:sp>
      <p:sp>
        <p:nvSpPr>
          <p:cNvPr id="6" name="Segnaposto numero diapositiva 5">
            <a:extLst>
              <a:ext uri="{FF2B5EF4-FFF2-40B4-BE49-F238E27FC236}">
                <a16:creationId xmlns:a16="http://schemas.microsoft.com/office/drawing/2014/main" id="{24E005F9-B3CB-474B-B10B-32AA4570790F}"/>
              </a:ext>
            </a:extLst>
          </p:cNvPr>
          <p:cNvSpPr>
            <a:spLocks noGrp="1"/>
          </p:cNvSpPr>
          <p:nvPr>
            <p:ph type="sldNum" sz="quarter" idx="12"/>
          </p:nvPr>
        </p:nvSpPr>
        <p:spPr/>
        <p:txBody>
          <a:bodyPr/>
          <a:lstStyle>
            <a:lvl1pPr>
              <a:defRPr/>
            </a:lvl1pPr>
          </a:lstStyle>
          <a:p>
            <a:pPr>
              <a:defRPr/>
            </a:pPr>
            <a:fld id="{C4F18774-A48B-4E07-89B0-3360B89CA90D}" type="slidenum">
              <a:rPr lang="en-US" altLang="it-IT"/>
              <a:pPr>
                <a:defRPr/>
              </a:pPr>
              <a:t>‹#›</a:t>
            </a:fld>
            <a:endParaRPr lang="en-US" altLang="it-IT"/>
          </a:p>
        </p:txBody>
      </p:sp>
    </p:spTree>
    <p:extLst>
      <p:ext uri="{BB962C8B-B14F-4D97-AF65-F5344CB8AC3E}">
        <p14:creationId xmlns:p14="http://schemas.microsoft.com/office/powerpoint/2010/main" val="3793635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3">
            <a:extLst>
              <a:ext uri="{FF2B5EF4-FFF2-40B4-BE49-F238E27FC236}">
                <a16:creationId xmlns:a16="http://schemas.microsoft.com/office/drawing/2014/main" id="{0C62C20C-C74F-4ACF-A5F1-05B2D95B9557}"/>
              </a:ext>
            </a:extLst>
          </p:cNvPr>
          <p:cNvSpPr>
            <a:spLocks noGrp="1"/>
          </p:cNvSpPr>
          <p:nvPr>
            <p:ph type="dt" sz="half" idx="10"/>
          </p:nvPr>
        </p:nvSpPr>
        <p:spPr/>
        <p:txBody>
          <a:bodyPr/>
          <a:lstStyle>
            <a:lvl1pPr>
              <a:defRPr/>
            </a:lvl1pPr>
          </a:lstStyle>
          <a:p>
            <a:pPr>
              <a:defRPr/>
            </a:pPr>
            <a:endParaRPr lang="en-US"/>
          </a:p>
        </p:txBody>
      </p:sp>
      <p:sp>
        <p:nvSpPr>
          <p:cNvPr id="6" name="Segnaposto piè di pagina 4">
            <a:extLst>
              <a:ext uri="{FF2B5EF4-FFF2-40B4-BE49-F238E27FC236}">
                <a16:creationId xmlns:a16="http://schemas.microsoft.com/office/drawing/2014/main" id="{BF1FA186-32E4-4C66-BFE0-7754B76DFB4E}"/>
              </a:ext>
            </a:extLst>
          </p:cNvPr>
          <p:cNvSpPr>
            <a:spLocks noGrp="1"/>
          </p:cNvSpPr>
          <p:nvPr>
            <p:ph type="ftr" sz="quarter" idx="11"/>
          </p:nvPr>
        </p:nvSpPr>
        <p:spPr/>
        <p:txBody>
          <a:bodyPr/>
          <a:lstStyle>
            <a:lvl1pPr>
              <a:defRPr/>
            </a:lvl1pPr>
          </a:lstStyle>
          <a:p>
            <a:pPr>
              <a:defRPr/>
            </a:pPr>
            <a:endParaRPr lang="en-US"/>
          </a:p>
        </p:txBody>
      </p:sp>
      <p:sp>
        <p:nvSpPr>
          <p:cNvPr id="7" name="Segnaposto numero diapositiva 5">
            <a:extLst>
              <a:ext uri="{FF2B5EF4-FFF2-40B4-BE49-F238E27FC236}">
                <a16:creationId xmlns:a16="http://schemas.microsoft.com/office/drawing/2014/main" id="{9A94B960-1AB4-4D71-A2E3-A269B4F07B9E}"/>
              </a:ext>
            </a:extLst>
          </p:cNvPr>
          <p:cNvSpPr>
            <a:spLocks noGrp="1"/>
          </p:cNvSpPr>
          <p:nvPr>
            <p:ph type="sldNum" sz="quarter" idx="12"/>
          </p:nvPr>
        </p:nvSpPr>
        <p:spPr/>
        <p:txBody>
          <a:bodyPr/>
          <a:lstStyle>
            <a:lvl1pPr>
              <a:defRPr/>
            </a:lvl1pPr>
          </a:lstStyle>
          <a:p>
            <a:pPr>
              <a:defRPr/>
            </a:pPr>
            <a:fld id="{1DDA202C-0C8A-425C-B5C1-635859733459}" type="slidenum">
              <a:rPr lang="en-US" altLang="it-IT"/>
              <a:pPr>
                <a:defRPr/>
              </a:pPr>
              <a:t>‹#›</a:t>
            </a:fld>
            <a:endParaRPr lang="en-US" altLang="it-IT"/>
          </a:p>
        </p:txBody>
      </p:sp>
    </p:spTree>
    <p:extLst>
      <p:ext uri="{BB962C8B-B14F-4D97-AF65-F5344CB8AC3E}">
        <p14:creationId xmlns:p14="http://schemas.microsoft.com/office/powerpoint/2010/main" val="2792735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a:t>Fare clic per modificare lo stile del titolo</a:t>
            </a:r>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3">
            <a:extLst>
              <a:ext uri="{FF2B5EF4-FFF2-40B4-BE49-F238E27FC236}">
                <a16:creationId xmlns:a16="http://schemas.microsoft.com/office/drawing/2014/main" id="{C91AA03E-AE7E-4B4B-9298-78C5FC699FEF}"/>
              </a:ext>
            </a:extLst>
          </p:cNvPr>
          <p:cNvSpPr>
            <a:spLocks noGrp="1"/>
          </p:cNvSpPr>
          <p:nvPr>
            <p:ph type="dt" sz="half" idx="10"/>
          </p:nvPr>
        </p:nvSpPr>
        <p:spPr/>
        <p:txBody>
          <a:bodyPr/>
          <a:lstStyle>
            <a:lvl1pPr>
              <a:defRPr/>
            </a:lvl1pPr>
          </a:lstStyle>
          <a:p>
            <a:pPr>
              <a:defRPr/>
            </a:pPr>
            <a:endParaRPr lang="en-US"/>
          </a:p>
        </p:txBody>
      </p:sp>
      <p:sp>
        <p:nvSpPr>
          <p:cNvPr id="8" name="Segnaposto piè di pagina 4">
            <a:extLst>
              <a:ext uri="{FF2B5EF4-FFF2-40B4-BE49-F238E27FC236}">
                <a16:creationId xmlns:a16="http://schemas.microsoft.com/office/drawing/2014/main" id="{A38E2C6F-1FB6-4351-9F3A-2AA28C6FB010}"/>
              </a:ext>
            </a:extLst>
          </p:cNvPr>
          <p:cNvSpPr>
            <a:spLocks noGrp="1"/>
          </p:cNvSpPr>
          <p:nvPr>
            <p:ph type="ftr" sz="quarter" idx="11"/>
          </p:nvPr>
        </p:nvSpPr>
        <p:spPr/>
        <p:txBody>
          <a:bodyPr/>
          <a:lstStyle>
            <a:lvl1pPr>
              <a:defRPr/>
            </a:lvl1pPr>
          </a:lstStyle>
          <a:p>
            <a:pPr>
              <a:defRPr/>
            </a:pPr>
            <a:endParaRPr lang="en-US"/>
          </a:p>
        </p:txBody>
      </p:sp>
      <p:sp>
        <p:nvSpPr>
          <p:cNvPr id="9" name="Segnaposto numero diapositiva 5">
            <a:extLst>
              <a:ext uri="{FF2B5EF4-FFF2-40B4-BE49-F238E27FC236}">
                <a16:creationId xmlns:a16="http://schemas.microsoft.com/office/drawing/2014/main" id="{E8F601FA-22E7-4630-95E6-948AEECD75B5}"/>
              </a:ext>
            </a:extLst>
          </p:cNvPr>
          <p:cNvSpPr>
            <a:spLocks noGrp="1"/>
          </p:cNvSpPr>
          <p:nvPr>
            <p:ph type="sldNum" sz="quarter" idx="12"/>
          </p:nvPr>
        </p:nvSpPr>
        <p:spPr/>
        <p:txBody>
          <a:bodyPr/>
          <a:lstStyle>
            <a:lvl1pPr>
              <a:defRPr/>
            </a:lvl1pPr>
          </a:lstStyle>
          <a:p>
            <a:pPr>
              <a:defRPr/>
            </a:pPr>
            <a:fld id="{E3783BEF-49B2-418B-913B-2852104D77F1}" type="slidenum">
              <a:rPr lang="en-US" altLang="it-IT"/>
              <a:pPr>
                <a:defRPr/>
              </a:pPr>
              <a:t>‹#›</a:t>
            </a:fld>
            <a:endParaRPr lang="en-US" altLang="it-IT"/>
          </a:p>
        </p:txBody>
      </p:sp>
    </p:spTree>
    <p:extLst>
      <p:ext uri="{BB962C8B-B14F-4D97-AF65-F5344CB8AC3E}">
        <p14:creationId xmlns:p14="http://schemas.microsoft.com/office/powerpoint/2010/main" val="2792907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data 3">
            <a:extLst>
              <a:ext uri="{FF2B5EF4-FFF2-40B4-BE49-F238E27FC236}">
                <a16:creationId xmlns:a16="http://schemas.microsoft.com/office/drawing/2014/main" id="{A26A706D-1A32-49D6-B2EB-58ED895A1FCD}"/>
              </a:ext>
            </a:extLst>
          </p:cNvPr>
          <p:cNvSpPr>
            <a:spLocks noGrp="1"/>
          </p:cNvSpPr>
          <p:nvPr>
            <p:ph type="dt" sz="half" idx="10"/>
          </p:nvPr>
        </p:nvSpPr>
        <p:spPr/>
        <p:txBody>
          <a:bodyPr/>
          <a:lstStyle>
            <a:lvl1pPr>
              <a:defRPr/>
            </a:lvl1pPr>
          </a:lstStyle>
          <a:p>
            <a:pPr>
              <a:defRPr/>
            </a:pPr>
            <a:endParaRPr lang="en-US"/>
          </a:p>
        </p:txBody>
      </p:sp>
      <p:sp>
        <p:nvSpPr>
          <p:cNvPr id="4" name="Segnaposto piè di pagina 4">
            <a:extLst>
              <a:ext uri="{FF2B5EF4-FFF2-40B4-BE49-F238E27FC236}">
                <a16:creationId xmlns:a16="http://schemas.microsoft.com/office/drawing/2014/main" id="{3C81144B-07C1-489E-B1AE-5F7071342063}"/>
              </a:ext>
            </a:extLst>
          </p:cNvPr>
          <p:cNvSpPr>
            <a:spLocks noGrp="1"/>
          </p:cNvSpPr>
          <p:nvPr>
            <p:ph type="ftr" sz="quarter" idx="11"/>
          </p:nvPr>
        </p:nvSpPr>
        <p:spPr/>
        <p:txBody>
          <a:bodyPr/>
          <a:lstStyle>
            <a:lvl1pPr>
              <a:defRPr/>
            </a:lvl1pPr>
          </a:lstStyle>
          <a:p>
            <a:pPr>
              <a:defRPr/>
            </a:pPr>
            <a:endParaRPr lang="en-US"/>
          </a:p>
        </p:txBody>
      </p:sp>
      <p:sp>
        <p:nvSpPr>
          <p:cNvPr id="5" name="Segnaposto numero diapositiva 5">
            <a:extLst>
              <a:ext uri="{FF2B5EF4-FFF2-40B4-BE49-F238E27FC236}">
                <a16:creationId xmlns:a16="http://schemas.microsoft.com/office/drawing/2014/main" id="{8E81B818-6CBD-4A15-A99E-E100D457D1ED}"/>
              </a:ext>
            </a:extLst>
          </p:cNvPr>
          <p:cNvSpPr>
            <a:spLocks noGrp="1"/>
          </p:cNvSpPr>
          <p:nvPr>
            <p:ph type="sldNum" sz="quarter" idx="12"/>
          </p:nvPr>
        </p:nvSpPr>
        <p:spPr/>
        <p:txBody>
          <a:bodyPr/>
          <a:lstStyle>
            <a:lvl1pPr>
              <a:defRPr/>
            </a:lvl1pPr>
          </a:lstStyle>
          <a:p>
            <a:pPr>
              <a:defRPr/>
            </a:pPr>
            <a:fld id="{C92DAD8B-62ED-438C-9669-40EB700F18FA}" type="slidenum">
              <a:rPr lang="en-US" altLang="it-IT"/>
              <a:pPr>
                <a:defRPr/>
              </a:pPr>
              <a:t>‹#›</a:t>
            </a:fld>
            <a:endParaRPr lang="en-US" altLang="it-IT"/>
          </a:p>
        </p:txBody>
      </p:sp>
    </p:spTree>
    <p:extLst>
      <p:ext uri="{BB962C8B-B14F-4D97-AF65-F5344CB8AC3E}">
        <p14:creationId xmlns:p14="http://schemas.microsoft.com/office/powerpoint/2010/main" val="1830419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3">
            <a:extLst>
              <a:ext uri="{FF2B5EF4-FFF2-40B4-BE49-F238E27FC236}">
                <a16:creationId xmlns:a16="http://schemas.microsoft.com/office/drawing/2014/main" id="{0EB15B9B-C84E-46B2-8435-5A00D170F0F5}"/>
              </a:ext>
            </a:extLst>
          </p:cNvPr>
          <p:cNvSpPr>
            <a:spLocks noGrp="1"/>
          </p:cNvSpPr>
          <p:nvPr>
            <p:ph type="dt" sz="half" idx="10"/>
          </p:nvPr>
        </p:nvSpPr>
        <p:spPr/>
        <p:txBody>
          <a:bodyPr/>
          <a:lstStyle>
            <a:lvl1pPr>
              <a:defRPr/>
            </a:lvl1pPr>
          </a:lstStyle>
          <a:p>
            <a:pPr>
              <a:defRPr/>
            </a:pPr>
            <a:endParaRPr lang="en-US"/>
          </a:p>
        </p:txBody>
      </p:sp>
      <p:sp>
        <p:nvSpPr>
          <p:cNvPr id="3" name="Segnaposto piè di pagina 4">
            <a:extLst>
              <a:ext uri="{FF2B5EF4-FFF2-40B4-BE49-F238E27FC236}">
                <a16:creationId xmlns:a16="http://schemas.microsoft.com/office/drawing/2014/main" id="{380EF48B-BE66-423A-A43A-9905D5EBD0EA}"/>
              </a:ext>
            </a:extLst>
          </p:cNvPr>
          <p:cNvSpPr>
            <a:spLocks noGrp="1"/>
          </p:cNvSpPr>
          <p:nvPr>
            <p:ph type="ftr" sz="quarter" idx="11"/>
          </p:nvPr>
        </p:nvSpPr>
        <p:spPr/>
        <p:txBody>
          <a:bodyPr/>
          <a:lstStyle>
            <a:lvl1pPr>
              <a:defRPr/>
            </a:lvl1pPr>
          </a:lstStyle>
          <a:p>
            <a:pPr>
              <a:defRPr/>
            </a:pPr>
            <a:endParaRPr lang="en-US"/>
          </a:p>
        </p:txBody>
      </p:sp>
      <p:sp>
        <p:nvSpPr>
          <p:cNvPr id="4" name="Segnaposto numero diapositiva 5">
            <a:extLst>
              <a:ext uri="{FF2B5EF4-FFF2-40B4-BE49-F238E27FC236}">
                <a16:creationId xmlns:a16="http://schemas.microsoft.com/office/drawing/2014/main" id="{2F480D92-CEBE-4889-BDD8-B82F86371C73}"/>
              </a:ext>
            </a:extLst>
          </p:cNvPr>
          <p:cNvSpPr>
            <a:spLocks noGrp="1"/>
          </p:cNvSpPr>
          <p:nvPr>
            <p:ph type="sldNum" sz="quarter" idx="12"/>
          </p:nvPr>
        </p:nvSpPr>
        <p:spPr/>
        <p:txBody>
          <a:bodyPr/>
          <a:lstStyle>
            <a:lvl1pPr>
              <a:defRPr/>
            </a:lvl1pPr>
          </a:lstStyle>
          <a:p>
            <a:pPr>
              <a:defRPr/>
            </a:pPr>
            <a:fld id="{882286D3-C824-47AD-ACCF-B5AB4517FEFB}" type="slidenum">
              <a:rPr lang="en-US" altLang="it-IT"/>
              <a:pPr>
                <a:defRPr/>
              </a:pPr>
              <a:t>‹#›</a:t>
            </a:fld>
            <a:endParaRPr lang="en-US" altLang="it-IT"/>
          </a:p>
        </p:txBody>
      </p:sp>
    </p:spTree>
    <p:extLst>
      <p:ext uri="{BB962C8B-B14F-4D97-AF65-F5344CB8AC3E}">
        <p14:creationId xmlns:p14="http://schemas.microsoft.com/office/powerpoint/2010/main" val="6242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a:t>Fare clic per modificare lo stile del titolo</a:t>
            </a:r>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Segnaposto data 3">
            <a:extLst>
              <a:ext uri="{FF2B5EF4-FFF2-40B4-BE49-F238E27FC236}">
                <a16:creationId xmlns:a16="http://schemas.microsoft.com/office/drawing/2014/main" id="{01DC03B6-06B6-410D-9450-BB1325E16208}"/>
              </a:ext>
            </a:extLst>
          </p:cNvPr>
          <p:cNvSpPr>
            <a:spLocks noGrp="1"/>
          </p:cNvSpPr>
          <p:nvPr>
            <p:ph type="dt" sz="half" idx="10"/>
          </p:nvPr>
        </p:nvSpPr>
        <p:spPr/>
        <p:txBody>
          <a:bodyPr/>
          <a:lstStyle>
            <a:lvl1pPr>
              <a:defRPr/>
            </a:lvl1pPr>
          </a:lstStyle>
          <a:p>
            <a:pPr>
              <a:defRPr/>
            </a:pPr>
            <a:endParaRPr lang="en-US"/>
          </a:p>
        </p:txBody>
      </p:sp>
      <p:sp>
        <p:nvSpPr>
          <p:cNvPr id="6" name="Segnaposto piè di pagina 4">
            <a:extLst>
              <a:ext uri="{FF2B5EF4-FFF2-40B4-BE49-F238E27FC236}">
                <a16:creationId xmlns:a16="http://schemas.microsoft.com/office/drawing/2014/main" id="{7B473B20-7C22-4D7F-B472-4A7E82A253BB}"/>
              </a:ext>
            </a:extLst>
          </p:cNvPr>
          <p:cNvSpPr>
            <a:spLocks noGrp="1"/>
          </p:cNvSpPr>
          <p:nvPr>
            <p:ph type="ftr" sz="quarter" idx="11"/>
          </p:nvPr>
        </p:nvSpPr>
        <p:spPr/>
        <p:txBody>
          <a:bodyPr/>
          <a:lstStyle>
            <a:lvl1pPr>
              <a:defRPr/>
            </a:lvl1pPr>
          </a:lstStyle>
          <a:p>
            <a:pPr>
              <a:defRPr/>
            </a:pPr>
            <a:endParaRPr lang="en-US"/>
          </a:p>
        </p:txBody>
      </p:sp>
      <p:sp>
        <p:nvSpPr>
          <p:cNvPr id="7" name="Segnaposto numero diapositiva 5">
            <a:extLst>
              <a:ext uri="{FF2B5EF4-FFF2-40B4-BE49-F238E27FC236}">
                <a16:creationId xmlns:a16="http://schemas.microsoft.com/office/drawing/2014/main" id="{6AAF1576-FB88-4B72-AA61-C0E0313353A3}"/>
              </a:ext>
            </a:extLst>
          </p:cNvPr>
          <p:cNvSpPr>
            <a:spLocks noGrp="1"/>
          </p:cNvSpPr>
          <p:nvPr>
            <p:ph type="sldNum" sz="quarter" idx="12"/>
          </p:nvPr>
        </p:nvSpPr>
        <p:spPr/>
        <p:txBody>
          <a:bodyPr/>
          <a:lstStyle>
            <a:lvl1pPr>
              <a:defRPr/>
            </a:lvl1pPr>
          </a:lstStyle>
          <a:p>
            <a:pPr>
              <a:defRPr/>
            </a:pPr>
            <a:fld id="{6360E1EA-A41D-4064-AB0F-C49E508C61E9}" type="slidenum">
              <a:rPr lang="en-US" altLang="it-IT"/>
              <a:pPr>
                <a:defRPr/>
              </a:pPr>
              <a:t>‹#›</a:t>
            </a:fld>
            <a:endParaRPr lang="en-US" altLang="it-IT"/>
          </a:p>
        </p:txBody>
      </p:sp>
    </p:spTree>
    <p:extLst>
      <p:ext uri="{BB962C8B-B14F-4D97-AF65-F5344CB8AC3E}">
        <p14:creationId xmlns:p14="http://schemas.microsoft.com/office/powerpoint/2010/main" val="3090372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a:t>Fare clic per modificare lo stile del titolo</a:t>
            </a:r>
          </a:p>
        </p:txBody>
      </p:sp>
      <p:sp>
        <p:nvSpPr>
          <p:cNvPr id="3" name="Segnaposto immagin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it-IT" noProof="0"/>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Segnaposto data 3">
            <a:extLst>
              <a:ext uri="{FF2B5EF4-FFF2-40B4-BE49-F238E27FC236}">
                <a16:creationId xmlns:a16="http://schemas.microsoft.com/office/drawing/2014/main" id="{8D3B7F69-47B5-4A8D-BFAA-032E50949A61}"/>
              </a:ext>
            </a:extLst>
          </p:cNvPr>
          <p:cNvSpPr>
            <a:spLocks noGrp="1"/>
          </p:cNvSpPr>
          <p:nvPr>
            <p:ph type="dt" sz="half" idx="10"/>
          </p:nvPr>
        </p:nvSpPr>
        <p:spPr/>
        <p:txBody>
          <a:bodyPr/>
          <a:lstStyle>
            <a:lvl1pPr>
              <a:defRPr/>
            </a:lvl1pPr>
          </a:lstStyle>
          <a:p>
            <a:pPr>
              <a:defRPr/>
            </a:pPr>
            <a:endParaRPr lang="en-US"/>
          </a:p>
        </p:txBody>
      </p:sp>
      <p:sp>
        <p:nvSpPr>
          <p:cNvPr id="6" name="Segnaposto piè di pagina 4">
            <a:extLst>
              <a:ext uri="{FF2B5EF4-FFF2-40B4-BE49-F238E27FC236}">
                <a16:creationId xmlns:a16="http://schemas.microsoft.com/office/drawing/2014/main" id="{6E209405-5F04-400C-8276-4B6DC54A803B}"/>
              </a:ext>
            </a:extLst>
          </p:cNvPr>
          <p:cNvSpPr>
            <a:spLocks noGrp="1"/>
          </p:cNvSpPr>
          <p:nvPr>
            <p:ph type="ftr" sz="quarter" idx="11"/>
          </p:nvPr>
        </p:nvSpPr>
        <p:spPr/>
        <p:txBody>
          <a:bodyPr/>
          <a:lstStyle>
            <a:lvl1pPr>
              <a:defRPr/>
            </a:lvl1pPr>
          </a:lstStyle>
          <a:p>
            <a:pPr>
              <a:defRPr/>
            </a:pPr>
            <a:endParaRPr lang="en-US"/>
          </a:p>
        </p:txBody>
      </p:sp>
      <p:sp>
        <p:nvSpPr>
          <p:cNvPr id="7" name="Segnaposto numero diapositiva 5">
            <a:extLst>
              <a:ext uri="{FF2B5EF4-FFF2-40B4-BE49-F238E27FC236}">
                <a16:creationId xmlns:a16="http://schemas.microsoft.com/office/drawing/2014/main" id="{957BBEB9-A232-4738-9510-77DFC071A595}"/>
              </a:ext>
            </a:extLst>
          </p:cNvPr>
          <p:cNvSpPr>
            <a:spLocks noGrp="1"/>
          </p:cNvSpPr>
          <p:nvPr>
            <p:ph type="sldNum" sz="quarter" idx="12"/>
          </p:nvPr>
        </p:nvSpPr>
        <p:spPr/>
        <p:txBody>
          <a:bodyPr/>
          <a:lstStyle>
            <a:lvl1pPr>
              <a:defRPr/>
            </a:lvl1pPr>
          </a:lstStyle>
          <a:p>
            <a:pPr>
              <a:defRPr/>
            </a:pPr>
            <a:fld id="{6028F783-3348-46D3-8E3D-B7DE332FB55C}" type="slidenum">
              <a:rPr lang="en-US" altLang="it-IT"/>
              <a:pPr>
                <a:defRPr/>
              </a:pPr>
              <a:t>‹#›</a:t>
            </a:fld>
            <a:endParaRPr lang="en-US" altLang="it-IT"/>
          </a:p>
        </p:txBody>
      </p:sp>
    </p:spTree>
    <p:extLst>
      <p:ext uri="{BB962C8B-B14F-4D97-AF65-F5344CB8AC3E}">
        <p14:creationId xmlns:p14="http://schemas.microsoft.com/office/powerpoint/2010/main" val="1074005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Segnaposto titolo 1">
            <a:extLst>
              <a:ext uri="{FF2B5EF4-FFF2-40B4-BE49-F238E27FC236}">
                <a16:creationId xmlns:a16="http://schemas.microsoft.com/office/drawing/2014/main" id="{39C91048-1DAE-4EDF-934F-94996D3C58BF}"/>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it-IT" altLang="it-IT"/>
              <a:t>Fare clic per modificare lo stile del titolo</a:t>
            </a:r>
          </a:p>
        </p:txBody>
      </p:sp>
      <p:sp>
        <p:nvSpPr>
          <p:cNvPr id="1027" name="Segnaposto testo 2">
            <a:extLst>
              <a:ext uri="{FF2B5EF4-FFF2-40B4-BE49-F238E27FC236}">
                <a16:creationId xmlns:a16="http://schemas.microsoft.com/office/drawing/2014/main" id="{2606639E-E793-4FC5-8299-56519FF76010}"/>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a:t>Fare clic per modificare stili del testo dello schema</a:t>
            </a:r>
          </a:p>
          <a:p>
            <a:pPr lvl="1"/>
            <a:r>
              <a:rPr lang="it-IT" altLang="it-IT"/>
              <a:t>Secondo livello</a:t>
            </a:r>
          </a:p>
          <a:p>
            <a:pPr lvl="2"/>
            <a:r>
              <a:rPr lang="it-IT" altLang="it-IT"/>
              <a:t>Terzo livello</a:t>
            </a:r>
          </a:p>
          <a:p>
            <a:pPr lvl="3"/>
            <a:r>
              <a:rPr lang="it-IT" altLang="it-IT"/>
              <a:t>Quarto livello</a:t>
            </a:r>
          </a:p>
          <a:p>
            <a:pPr lvl="4"/>
            <a:r>
              <a:rPr lang="it-IT" altLang="it-IT"/>
              <a:t>Quinto livello</a:t>
            </a:r>
          </a:p>
        </p:txBody>
      </p:sp>
      <p:sp>
        <p:nvSpPr>
          <p:cNvPr id="4" name="Segnaposto data 3">
            <a:extLst>
              <a:ext uri="{FF2B5EF4-FFF2-40B4-BE49-F238E27FC236}">
                <a16:creationId xmlns:a16="http://schemas.microsoft.com/office/drawing/2014/main" id="{0AF1B633-691D-4DA0-9F2F-504BE57DD712}"/>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defRPr sz="1200">
                <a:solidFill>
                  <a:schemeClr val="tx1">
                    <a:tint val="75000"/>
                  </a:schemeClr>
                </a:solidFill>
              </a:defRPr>
            </a:lvl1pPr>
          </a:lstStyle>
          <a:p>
            <a:pPr>
              <a:defRPr/>
            </a:pPr>
            <a:endParaRPr lang="en-US"/>
          </a:p>
        </p:txBody>
      </p:sp>
      <p:sp>
        <p:nvSpPr>
          <p:cNvPr id="5" name="Segnaposto piè di pagina 4">
            <a:extLst>
              <a:ext uri="{FF2B5EF4-FFF2-40B4-BE49-F238E27FC236}">
                <a16:creationId xmlns:a16="http://schemas.microsoft.com/office/drawing/2014/main" id="{384D2837-9690-4A49-AFBE-8E901CF3BE93}"/>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a:solidFill>
                  <a:schemeClr val="tx1">
                    <a:tint val="75000"/>
                  </a:schemeClr>
                </a:solidFill>
              </a:defRPr>
            </a:lvl1pPr>
          </a:lstStyle>
          <a:p>
            <a:pPr>
              <a:defRPr/>
            </a:pPr>
            <a:endParaRPr lang="en-US"/>
          </a:p>
        </p:txBody>
      </p:sp>
      <p:sp>
        <p:nvSpPr>
          <p:cNvPr id="6" name="Segnaposto numero diapositiva 5">
            <a:extLst>
              <a:ext uri="{FF2B5EF4-FFF2-40B4-BE49-F238E27FC236}">
                <a16:creationId xmlns:a16="http://schemas.microsoft.com/office/drawing/2014/main" id="{85E7C3CC-80F6-4DE9-B5C7-C417928B087C}"/>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E97C0344-E891-4F0F-AC10-58B996526778}" type="slidenum">
              <a:rPr lang="en-US" altLang="it-IT"/>
              <a:pPr>
                <a:defRPr/>
              </a:pPr>
              <a:t>‹#›</a:t>
            </a:fld>
            <a:endParaRPr lang="en-US" altLang="it-IT"/>
          </a:p>
        </p:txBody>
      </p:sp>
    </p:spTree>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6">
            <a:extLst>
              <a:ext uri="{FF2B5EF4-FFF2-40B4-BE49-F238E27FC236}">
                <a16:creationId xmlns:a16="http://schemas.microsoft.com/office/drawing/2014/main" id="{4D3C67E3-FA93-47AF-9CA5-8475BF6B500F}"/>
              </a:ext>
            </a:extLst>
          </p:cNvPr>
          <p:cNvSpPr>
            <a:spLocks noGrp="1"/>
          </p:cNvSpPr>
          <p:nvPr>
            <p:ph type="ctrTitle"/>
          </p:nvPr>
        </p:nvSpPr>
        <p:spPr>
          <a:xfrm>
            <a:off x="838200" y="457200"/>
            <a:ext cx="7848600" cy="2765425"/>
          </a:xfrm>
        </p:spPr>
        <p:txBody>
          <a:bodyPr/>
          <a:lstStyle/>
          <a:p>
            <a:pPr eaLnBrk="1" hangingPunct="1"/>
            <a:r>
              <a:rPr lang="en-US" altLang="it-IT">
                <a:ea typeface="MS PGothic" panose="020B0600070205080204" pitchFamily="34" charset="-128"/>
              </a:rPr>
              <a:t>Cryptography and Network Security</a:t>
            </a:r>
            <a:br>
              <a:rPr lang="en-US" altLang="it-IT">
                <a:ea typeface="MS PGothic" panose="020B0600070205080204" pitchFamily="34" charset="-128"/>
              </a:rPr>
            </a:br>
            <a:r>
              <a:rPr lang="en-US" altLang="it-IT">
                <a:ea typeface="MS PGothic" panose="020B0600070205080204" pitchFamily="34" charset="-128"/>
              </a:rPr>
              <a:t>Chapter 7</a:t>
            </a:r>
            <a:endParaRPr lang="en-AU" altLang="it-IT">
              <a:ea typeface="MS PGothic" panose="020B0600070205080204" pitchFamily="34" charset="-128"/>
            </a:endParaRPr>
          </a:p>
        </p:txBody>
      </p:sp>
      <p:sp>
        <p:nvSpPr>
          <p:cNvPr id="73731" name="Rectangle 1027">
            <a:extLst>
              <a:ext uri="{FF2B5EF4-FFF2-40B4-BE49-F238E27FC236}">
                <a16:creationId xmlns:a16="http://schemas.microsoft.com/office/drawing/2014/main" id="{7EBD06CC-2DB7-48D5-9079-8856A9E0D440}"/>
              </a:ext>
            </a:extLst>
          </p:cNvPr>
          <p:cNvSpPr>
            <a:spLocks noGrp="1" noChangeArrowheads="1"/>
          </p:cNvSpPr>
          <p:nvPr>
            <p:ph type="subTitle" idx="1"/>
          </p:nvPr>
        </p:nvSpPr>
        <p:spPr>
          <a:xfrm>
            <a:off x="1476375" y="3429000"/>
            <a:ext cx="6400800" cy="2671763"/>
          </a:xfrm>
        </p:spPr>
        <p:txBody>
          <a:bodyPr rtlCol="0">
            <a:normAutofit/>
          </a:bodyPr>
          <a:lstStyle/>
          <a:p>
            <a:pPr eaLnBrk="1" fontAlgn="auto" hangingPunct="1">
              <a:spcAft>
                <a:spcPts val="0"/>
              </a:spcAft>
              <a:buFont typeface="Wingdings" pitchFamily="2" charset="2"/>
              <a:buNone/>
              <a:defRPr/>
            </a:pPr>
            <a:r>
              <a:rPr lang="en-US" dirty="0">
                <a:ea typeface="ＭＳ Ｐゴシック" pitchFamily="34" charset="-128"/>
              </a:rPr>
              <a:t>Fifth Edition</a:t>
            </a:r>
          </a:p>
          <a:p>
            <a:pPr eaLnBrk="1" fontAlgn="auto" hangingPunct="1">
              <a:spcAft>
                <a:spcPts val="0"/>
              </a:spcAft>
              <a:buFont typeface="Wingdings" pitchFamily="2" charset="2"/>
              <a:buNone/>
              <a:defRPr/>
            </a:pPr>
            <a:r>
              <a:rPr lang="en-US" dirty="0">
                <a:ea typeface="ＭＳ Ｐゴシック" pitchFamily="34" charset="-128"/>
              </a:rPr>
              <a:t>by William Stallings	</a:t>
            </a:r>
          </a:p>
          <a:p>
            <a:pPr eaLnBrk="1" fontAlgn="auto" hangingPunct="1">
              <a:spcAft>
                <a:spcPts val="0"/>
              </a:spcAft>
              <a:buFont typeface="Wingdings" pitchFamily="2" charset="2"/>
              <a:buNone/>
              <a:defRPr/>
            </a:pPr>
            <a:endParaRPr lang="en-US" dirty="0">
              <a:ea typeface="ＭＳ Ｐゴシック" pitchFamily="34" charset="-128"/>
            </a:endParaRPr>
          </a:p>
          <a:p>
            <a:pPr eaLnBrk="1" fontAlgn="auto" hangingPunct="1">
              <a:spcAft>
                <a:spcPts val="0"/>
              </a:spcAft>
              <a:buFont typeface="Wingdings" pitchFamily="2" charset="2"/>
              <a:buNone/>
              <a:defRPr/>
            </a:pPr>
            <a:r>
              <a:rPr lang="en-US" dirty="0">
                <a:ea typeface="ＭＳ Ｐゴシック" pitchFamily="34" charset="-128"/>
              </a:rPr>
              <a:t>Lecture slides by </a:t>
            </a:r>
            <a:r>
              <a:rPr lang="en-US" dirty="0" err="1">
                <a:ea typeface="ＭＳ Ｐゴシック" pitchFamily="34" charset="-128"/>
              </a:rPr>
              <a:t>Lawrie</a:t>
            </a:r>
            <a:r>
              <a:rPr lang="en-US" dirty="0">
                <a:ea typeface="ＭＳ Ｐゴシック" pitchFamily="34" charset="-128"/>
              </a:rPr>
              <a:t> Brown</a:t>
            </a:r>
            <a:endParaRPr lang="en-AU" dirty="0">
              <a:ea typeface="ＭＳ Ｐゴシック" pitchFamily="34"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026">
            <a:extLst>
              <a:ext uri="{FF2B5EF4-FFF2-40B4-BE49-F238E27FC236}">
                <a16:creationId xmlns:a16="http://schemas.microsoft.com/office/drawing/2014/main" id="{456FE740-5C5D-465E-A60B-C2BFD77B018E}"/>
              </a:ext>
            </a:extLst>
          </p:cNvPr>
          <p:cNvSpPr>
            <a:spLocks noGrp="1" noChangeArrowheads="1"/>
          </p:cNvSpPr>
          <p:nvPr>
            <p:ph type="title"/>
          </p:nvPr>
        </p:nvSpPr>
        <p:spPr/>
        <p:txBody>
          <a:bodyPr rtlCol="0">
            <a:normAutofit fontScale="90000"/>
          </a:bodyPr>
          <a:lstStyle/>
          <a:p>
            <a:pPr eaLnBrk="1" fontAlgn="auto" hangingPunct="1">
              <a:spcAft>
                <a:spcPts val="0"/>
              </a:spcAft>
              <a:defRPr/>
            </a:pPr>
            <a:r>
              <a:rPr lang="en-AU" sz="4000">
                <a:ea typeface="ＭＳ Ｐゴシック" pitchFamily="-107" charset="-128"/>
                <a:cs typeface="ＭＳ Ｐゴシック" pitchFamily="-107" charset="-128"/>
              </a:rPr>
              <a:t>Linear Congruential</a:t>
            </a:r>
            <a:br>
              <a:rPr lang="en-AU" sz="4000">
                <a:ea typeface="ＭＳ Ｐゴシック" pitchFamily="-107" charset="-128"/>
                <a:cs typeface="ＭＳ Ｐゴシック" pitchFamily="-107" charset="-128"/>
              </a:rPr>
            </a:br>
            <a:r>
              <a:rPr lang="en-AU" sz="4000">
                <a:ea typeface="ＭＳ Ｐゴシック" pitchFamily="-107" charset="-128"/>
                <a:cs typeface="ＭＳ Ｐゴシック" pitchFamily="-107" charset="-128"/>
              </a:rPr>
              <a:t>Generator</a:t>
            </a:r>
          </a:p>
        </p:txBody>
      </p:sp>
      <p:sp>
        <p:nvSpPr>
          <p:cNvPr id="64515" name="Rectangle 1027">
            <a:extLst>
              <a:ext uri="{FF2B5EF4-FFF2-40B4-BE49-F238E27FC236}">
                <a16:creationId xmlns:a16="http://schemas.microsoft.com/office/drawing/2014/main" id="{EC9F7723-1B75-4429-B701-1A5E70BC10BE}"/>
              </a:ext>
            </a:extLst>
          </p:cNvPr>
          <p:cNvSpPr>
            <a:spLocks noGrp="1" noChangeArrowheads="1"/>
          </p:cNvSpPr>
          <p:nvPr>
            <p:ph idx="1"/>
          </p:nvPr>
        </p:nvSpPr>
        <p:spPr/>
        <p:txBody>
          <a:bodyPr rtlCol="0">
            <a:normAutofit lnSpcReduction="10000"/>
          </a:bodyPr>
          <a:lstStyle/>
          <a:p>
            <a:pPr eaLnBrk="1" fontAlgn="auto" hangingPunct="1">
              <a:lnSpc>
                <a:spcPct val="90000"/>
              </a:lnSpc>
              <a:spcAft>
                <a:spcPts val="0"/>
              </a:spcAft>
              <a:buFont typeface="Wingdings 2"/>
              <a:buChar char=""/>
              <a:defRPr/>
            </a:pPr>
            <a:r>
              <a:rPr lang="en-US" sz="2800">
                <a:ea typeface="ＭＳ Ｐゴシック" pitchFamily="34" charset="-128"/>
              </a:rPr>
              <a:t>common iterative technique using:</a:t>
            </a:r>
          </a:p>
          <a:p>
            <a:pPr lvl="1" eaLnBrk="1" fontAlgn="auto" hangingPunct="1">
              <a:lnSpc>
                <a:spcPct val="90000"/>
              </a:lnSpc>
              <a:spcAft>
                <a:spcPts val="0"/>
              </a:spcAft>
              <a:buFont typeface="Wingdings" pitchFamily="2" charset="2"/>
              <a:buNone/>
              <a:defRPr/>
            </a:pPr>
            <a:r>
              <a:rPr lang="en-AU" sz="2400" i="1">
                <a:latin typeface="Courier New" pitchFamily="49" charset="0"/>
                <a:ea typeface="ＭＳ Ｐゴシック" pitchFamily="34" charset="-128"/>
              </a:rPr>
              <a:t>X</a:t>
            </a:r>
            <a:r>
              <a:rPr lang="en-AU" sz="2400" i="1" baseline="-25000">
                <a:latin typeface="Courier New" pitchFamily="49" charset="0"/>
                <a:ea typeface="ＭＳ Ｐゴシック" pitchFamily="34" charset="-128"/>
              </a:rPr>
              <a:t>n</a:t>
            </a:r>
            <a:r>
              <a:rPr lang="en-AU" sz="2400" baseline="-25000">
                <a:latin typeface="Courier New" pitchFamily="49" charset="0"/>
                <a:ea typeface="ＭＳ Ｐゴシック" pitchFamily="34" charset="-128"/>
              </a:rPr>
              <a:t>+1</a:t>
            </a:r>
            <a:r>
              <a:rPr lang="en-AU" sz="2400">
                <a:latin typeface="Courier New" pitchFamily="49" charset="0"/>
                <a:ea typeface="ＭＳ Ｐゴシック" pitchFamily="34" charset="-128"/>
              </a:rPr>
              <a:t> = (</a:t>
            </a:r>
            <a:r>
              <a:rPr lang="en-AU" sz="2400" i="1">
                <a:latin typeface="Courier New" pitchFamily="49" charset="0"/>
                <a:ea typeface="ＭＳ Ｐゴシック" pitchFamily="34" charset="-128"/>
              </a:rPr>
              <a:t>aX</a:t>
            </a:r>
            <a:r>
              <a:rPr lang="en-AU" sz="2400" baseline="-25000">
                <a:latin typeface="Courier New" pitchFamily="49" charset="0"/>
                <a:ea typeface="ＭＳ Ｐゴシック" pitchFamily="34" charset="-128"/>
              </a:rPr>
              <a:t>n</a:t>
            </a:r>
            <a:r>
              <a:rPr lang="en-AU" sz="2400">
                <a:latin typeface="Courier New" pitchFamily="49" charset="0"/>
                <a:ea typeface="ＭＳ Ｐゴシック" pitchFamily="34" charset="-128"/>
              </a:rPr>
              <a:t> + </a:t>
            </a:r>
            <a:r>
              <a:rPr lang="en-AU" sz="2400" i="1">
                <a:latin typeface="Courier New" pitchFamily="49" charset="0"/>
                <a:ea typeface="ＭＳ Ｐゴシック" pitchFamily="34" charset="-128"/>
              </a:rPr>
              <a:t>c</a:t>
            </a:r>
            <a:r>
              <a:rPr lang="en-AU" sz="2400">
                <a:latin typeface="Courier New" pitchFamily="49" charset="0"/>
                <a:ea typeface="ＭＳ Ｐゴシック" pitchFamily="34" charset="-128"/>
              </a:rPr>
              <a:t>) mod </a:t>
            </a:r>
            <a:r>
              <a:rPr lang="en-AU" sz="2400" i="1">
                <a:latin typeface="Courier New" pitchFamily="49" charset="0"/>
                <a:ea typeface="ＭＳ Ｐゴシック" pitchFamily="34" charset="-128"/>
              </a:rPr>
              <a:t>m</a:t>
            </a:r>
            <a:endParaRPr lang="en-AU" sz="2400">
              <a:latin typeface="Courier New" pitchFamily="49" charset="0"/>
              <a:ea typeface="ＭＳ Ｐゴシック" pitchFamily="34" charset="-128"/>
            </a:endParaRPr>
          </a:p>
          <a:p>
            <a:pPr eaLnBrk="1" fontAlgn="auto" hangingPunct="1">
              <a:lnSpc>
                <a:spcPct val="90000"/>
              </a:lnSpc>
              <a:spcAft>
                <a:spcPts val="0"/>
              </a:spcAft>
              <a:buFont typeface="Wingdings 2"/>
              <a:buChar char=""/>
              <a:defRPr/>
            </a:pPr>
            <a:r>
              <a:rPr lang="en-US" sz="2800">
                <a:ea typeface="ＭＳ Ｐゴシック" pitchFamily="34" charset="-128"/>
              </a:rPr>
              <a:t>given suitable values of parameters can produce a long random-like sequence</a:t>
            </a:r>
          </a:p>
          <a:p>
            <a:pPr eaLnBrk="1" fontAlgn="auto" hangingPunct="1">
              <a:lnSpc>
                <a:spcPct val="90000"/>
              </a:lnSpc>
              <a:spcAft>
                <a:spcPts val="0"/>
              </a:spcAft>
              <a:buFont typeface="Wingdings 2"/>
              <a:buChar char=""/>
              <a:defRPr/>
            </a:pPr>
            <a:r>
              <a:rPr lang="en-US" sz="2800">
                <a:ea typeface="ＭＳ Ｐゴシック" pitchFamily="34" charset="-128"/>
              </a:rPr>
              <a:t>suitable criteria to have are:</a:t>
            </a:r>
          </a:p>
          <a:p>
            <a:pPr lvl="1" eaLnBrk="1" fontAlgn="auto" hangingPunct="1">
              <a:lnSpc>
                <a:spcPct val="90000"/>
              </a:lnSpc>
              <a:spcAft>
                <a:spcPts val="0"/>
              </a:spcAft>
              <a:buFont typeface="Wingdings 2"/>
              <a:buChar char=""/>
              <a:defRPr/>
            </a:pPr>
            <a:r>
              <a:rPr lang="en-AU" sz="2400">
                <a:ea typeface="ＭＳ Ｐゴシック" pitchFamily="34" charset="-128"/>
              </a:rPr>
              <a:t>function generates a full-period</a:t>
            </a:r>
          </a:p>
          <a:p>
            <a:pPr lvl="1" eaLnBrk="1" fontAlgn="auto" hangingPunct="1">
              <a:lnSpc>
                <a:spcPct val="90000"/>
              </a:lnSpc>
              <a:spcAft>
                <a:spcPts val="0"/>
              </a:spcAft>
              <a:buFont typeface="Wingdings 2"/>
              <a:buChar char=""/>
              <a:defRPr/>
            </a:pPr>
            <a:r>
              <a:rPr lang="en-AU" sz="2400">
                <a:ea typeface="ＭＳ Ｐゴシック" pitchFamily="34" charset="-128"/>
              </a:rPr>
              <a:t>generated sequence should appear random</a:t>
            </a:r>
          </a:p>
          <a:p>
            <a:pPr lvl="1" eaLnBrk="1" fontAlgn="auto" hangingPunct="1">
              <a:lnSpc>
                <a:spcPct val="90000"/>
              </a:lnSpc>
              <a:spcAft>
                <a:spcPts val="0"/>
              </a:spcAft>
              <a:buFont typeface="Wingdings 2"/>
              <a:buChar char=""/>
              <a:defRPr/>
            </a:pPr>
            <a:r>
              <a:rPr lang="en-AU" sz="2400">
                <a:ea typeface="ＭＳ Ｐゴシック" pitchFamily="34" charset="-128"/>
              </a:rPr>
              <a:t>efficient implementation with 32-bit arithmetic</a:t>
            </a:r>
          </a:p>
          <a:p>
            <a:pPr eaLnBrk="1" fontAlgn="auto" hangingPunct="1">
              <a:lnSpc>
                <a:spcPct val="90000"/>
              </a:lnSpc>
              <a:spcAft>
                <a:spcPts val="0"/>
              </a:spcAft>
              <a:buFont typeface="Wingdings 2"/>
              <a:buChar char=""/>
              <a:defRPr/>
            </a:pPr>
            <a:r>
              <a:rPr lang="en-US" sz="2800">
                <a:ea typeface="ＭＳ Ｐゴシック" pitchFamily="34" charset="-128"/>
              </a:rPr>
              <a:t>note that an attacker can reconstruct sequence given a small number of values</a:t>
            </a:r>
          </a:p>
          <a:p>
            <a:pPr eaLnBrk="1" fontAlgn="auto" hangingPunct="1">
              <a:lnSpc>
                <a:spcPct val="90000"/>
              </a:lnSpc>
              <a:spcAft>
                <a:spcPts val="0"/>
              </a:spcAft>
              <a:buFont typeface="Wingdings 2"/>
              <a:buChar char=""/>
              <a:defRPr/>
            </a:pPr>
            <a:r>
              <a:rPr lang="en-US" sz="2800">
                <a:ea typeface="ＭＳ Ｐゴシック" pitchFamily="34" charset="-128"/>
              </a:rPr>
              <a:t>have possibilities for making this harder</a:t>
            </a:r>
            <a:endParaRPr lang="en-AU" sz="2800">
              <a:ea typeface="ＭＳ Ｐゴシック" pitchFamily="34" charset="-128"/>
            </a:endParaRPr>
          </a:p>
          <a:p>
            <a:pPr lvl="1" eaLnBrk="1" fontAlgn="auto" hangingPunct="1">
              <a:lnSpc>
                <a:spcPct val="90000"/>
              </a:lnSpc>
              <a:spcAft>
                <a:spcPts val="0"/>
              </a:spcAft>
              <a:buFont typeface="Wingdings 2"/>
              <a:buChar char=""/>
              <a:defRPr/>
            </a:pPr>
            <a:endParaRPr lang="en-AU" sz="2400">
              <a:ea typeface="ＭＳ Ｐゴシック" pitchFamily="34" charset="-128"/>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FA747C95-F0BC-4A3E-861C-C50ADAE1E867}"/>
              </a:ext>
            </a:extLst>
          </p:cNvPr>
          <p:cNvSpPr>
            <a:spLocks noGrp="1"/>
          </p:cNvSpPr>
          <p:nvPr>
            <p:ph type="title"/>
          </p:nvPr>
        </p:nvSpPr>
        <p:spPr/>
        <p:txBody>
          <a:bodyPr/>
          <a:lstStyle/>
          <a:p>
            <a:pPr eaLnBrk="1" hangingPunct="1"/>
            <a:r>
              <a:rPr lang="en-AU" altLang="it-IT">
                <a:ea typeface="MS PGothic" panose="020B0600070205080204" pitchFamily="34" charset="-128"/>
              </a:rPr>
              <a:t>Blum Blum Shub Generator</a:t>
            </a:r>
          </a:p>
        </p:txBody>
      </p:sp>
      <p:sp>
        <p:nvSpPr>
          <p:cNvPr id="22531" name="Rectangle 3">
            <a:extLst>
              <a:ext uri="{FF2B5EF4-FFF2-40B4-BE49-F238E27FC236}">
                <a16:creationId xmlns:a16="http://schemas.microsoft.com/office/drawing/2014/main" id="{7A81A0C8-6D54-49F8-A67A-D850ECD581E2}"/>
              </a:ext>
            </a:extLst>
          </p:cNvPr>
          <p:cNvSpPr>
            <a:spLocks noGrp="1"/>
          </p:cNvSpPr>
          <p:nvPr>
            <p:ph idx="1"/>
          </p:nvPr>
        </p:nvSpPr>
        <p:spPr/>
        <p:txBody>
          <a:bodyPr/>
          <a:lstStyle/>
          <a:p>
            <a:pPr eaLnBrk="1" hangingPunct="1">
              <a:lnSpc>
                <a:spcPct val="90000"/>
              </a:lnSpc>
            </a:pPr>
            <a:r>
              <a:rPr lang="en-AU" altLang="it-IT" sz="2800">
                <a:ea typeface="MS PGothic" panose="020B0600070205080204" pitchFamily="34" charset="-128"/>
              </a:rPr>
              <a:t>based on public key algorithms</a:t>
            </a:r>
          </a:p>
          <a:p>
            <a:pPr eaLnBrk="1" hangingPunct="1">
              <a:lnSpc>
                <a:spcPct val="90000"/>
              </a:lnSpc>
            </a:pPr>
            <a:r>
              <a:rPr lang="en-US" altLang="it-IT" sz="2800">
                <a:ea typeface="MS PGothic" panose="020B0600070205080204" pitchFamily="34" charset="-128"/>
              </a:rPr>
              <a:t>use least significant bit from iterative equation:</a:t>
            </a:r>
          </a:p>
          <a:p>
            <a:pPr lvl="1" eaLnBrk="1" hangingPunct="1">
              <a:lnSpc>
                <a:spcPct val="90000"/>
              </a:lnSpc>
            </a:pPr>
            <a:r>
              <a:rPr lang="en-AU" altLang="it-IT" sz="2400">
                <a:latin typeface="Courier New" panose="02070309020205020404" pitchFamily="49" charset="0"/>
                <a:ea typeface="MS PGothic" panose="020B0600070205080204" pitchFamily="34" charset="-128"/>
              </a:rPr>
              <a:t>x</a:t>
            </a:r>
            <a:r>
              <a:rPr lang="en-AU" altLang="it-IT" sz="2400" i="1" baseline="-25000">
                <a:latin typeface="Courier New" panose="02070309020205020404" pitchFamily="49" charset="0"/>
                <a:ea typeface="MS PGothic" panose="020B0600070205080204" pitchFamily="34" charset="-128"/>
              </a:rPr>
              <a:t>i</a:t>
            </a:r>
            <a:r>
              <a:rPr lang="en-AU" altLang="it-IT" sz="2400">
                <a:latin typeface="Courier New" panose="02070309020205020404" pitchFamily="49" charset="0"/>
                <a:ea typeface="MS PGothic" panose="020B0600070205080204" pitchFamily="34" charset="-128"/>
              </a:rPr>
              <a:t> = x</a:t>
            </a:r>
            <a:r>
              <a:rPr lang="en-AU" altLang="it-IT" sz="2400" i="1" baseline="-25000">
                <a:latin typeface="Courier New" panose="02070309020205020404" pitchFamily="49" charset="0"/>
                <a:ea typeface="MS PGothic" panose="020B0600070205080204" pitchFamily="34" charset="-128"/>
              </a:rPr>
              <a:t>i-1</a:t>
            </a:r>
            <a:r>
              <a:rPr lang="en-AU" altLang="it-IT" sz="2400" baseline="30000">
                <a:latin typeface="Courier New" panose="02070309020205020404" pitchFamily="49" charset="0"/>
                <a:ea typeface="MS PGothic" panose="020B0600070205080204" pitchFamily="34" charset="-128"/>
              </a:rPr>
              <a:t>2</a:t>
            </a:r>
            <a:r>
              <a:rPr lang="en-AU" altLang="it-IT" sz="2400">
                <a:latin typeface="Courier New" panose="02070309020205020404" pitchFamily="49" charset="0"/>
                <a:ea typeface="MS PGothic" panose="020B0600070205080204" pitchFamily="34" charset="-128"/>
              </a:rPr>
              <a:t> mod n </a:t>
            </a:r>
          </a:p>
          <a:p>
            <a:pPr lvl="1" eaLnBrk="1" hangingPunct="1">
              <a:lnSpc>
                <a:spcPct val="90000"/>
              </a:lnSpc>
            </a:pPr>
            <a:r>
              <a:rPr lang="en-US" altLang="it-IT" sz="2400">
                <a:ea typeface="MS PGothic" panose="020B0600070205080204" pitchFamily="34" charset="-128"/>
              </a:rPr>
              <a:t>where </a:t>
            </a:r>
            <a:r>
              <a:rPr lang="en-AU" altLang="it-IT" sz="2400">
                <a:latin typeface="Courier New" panose="02070309020205020404" pitchFamily="49" charset="0"/>
                <a:ea typeface="MS PGothic" panose="020B0600070205080204" pitchFamily="34" charset="-128"/>
              </a:rPr>
              <a:t>n=p.q</a:t>
            </a:r>
            <a:r>
              <a:rPr lang="en-AU" altLang="it-IT" sz="2400">
                <a:ea typeface="MS PGothic" panose="020B0600070205080204" pitchFamily="34" charset="-128"/>
              </a:rPr>
              <a:t>, and primes </a:t>
            </a:r>
            <a:r>
              <a:rPr lang="en-AU" altLang="it-IT" sz="2400">
                <a:latin typeface="Courier New" panose="02070309020205020404" pitchFamily="49" charset="0"/>
                <a:ea typeface="MS PGothic" panose="020B0600070205080204" pitchFamily="34" charset="-128"/>
              </a:rPr>
              <a:t>p,q=3 mod 4</a:t>
            </a:r>
            <a:endParaRPr lang="en-AU" altLang="it-IT" sz="2400">
              <a:ea typeface="MS PGothic" panose="020B0600070205080204" pitchFamily="34" charset="-128"/>
            </a:endParaRPr>
          </a:p>
          <a:p>
            <a:pPr eaLnBrk="1" hangingPunct="1">
              <a:lnSpc>
                <a:spcPct val="90000"/>
              </a:lnSpc>
            </a:pPr>
            <a:r>
              <a:rPr lang="en-US" altLang="it-IT" sz="2800">
                <a:ea typeface="MS PGothic" panose="020B0600070205080204" pitchFamily="34" charset="-128"/>
              </a:rPr>
              <a:t>unpredictable, passes </a:t>
            </a:r>
            <a:r>
              <a:rPr lang="en-US" altLang="it-IT" sz="2800" b="1">
                <a:ea typeface="MS PGothic" panose="020B0600070205080204" pitchFamily="34" charset="-128"/>
              </a:rPr>
              <a:t>next-bit</a:t>
            </a:r>
            <a:r>
              <a:rPr lang="en-US" altLang="it-IT" sz="2800">
                <a:ea typeface="MS PGothic" panose="020B0600070205080204" pitchFamily="34" charset="-128"/>
              </a:rPr>
              <a:t> test</a:t>
            </a:r>
            <a:endParaRPr lang="en-AU" altLang="it-IT" sz="2800">
              <a:ea typeface="MS PGothic" panose="020B0600070205080204" pitchFamily="34" charset="-128"/>
            </a:endParaRPr>
          </a:p>
          <a:p>
            <a:pPr eaLnBrk="1" hangingPunct="1">
              <a:lnSpc>
                <a:spcPct val="90000"/>
              </a:lnSpc>
            </a:pPr>
            <a:r>
              <a:rPr lang="en-AU" altLang="it-IT" sz="2800">
                <a:ea typeface="MS PGothic" panose="020B0600070205080204" pitchFamily="34" charset="-128"/>
              </a:rPr>
              <a:t>security rests on difficulty of factoring N </a:t>
            </a:r>
          </a:p>
          <a:p>
            <a:pPr eaLnBrk="1" hangingPunct="1">
              <a:lnSpc>
                <a:spcPct val="90000"/>
              </a:lnSpc>
            </a:pPr>
            <a:r>
              <a:rPr lang="en-AU" altLang="it-IT" sz="2800">
                <a:ea typeface="MS PGothic" panose="020B0600070205080204" pitchFamily="34" charset="-128"/>
              </a:rPr>
              <a:t>is unpredictable given any run of bits </a:t>
            </a:r>
          </a:p>
          <a:p>
            <a:pPr eaLnBrk="1" hangingPunct="1">
              <a:lnSpc>
                <a:spcPct val="90000"/>
              </a:lnSpc>
            </a:pPr>
            <a:r>
              <a:rPr lang="en-AU" altLang="it-IT" sz="2800">
                <a:ea typeface="MS PGothic" panose="020B0600070205080204" pitchFamily="34" charset="-128"/>
              </a:rPr>
              <a:t>slow, since very large numbers must be used</a:t>
            </a:r>
          </a:p>
          <a:p>
            <a:pPr eaLnBrk="1" hangingPunct="1">
              <a:lnSpc>
                <a:spcPct val="90000"/>
              </a:lnSpc>
            </a:pPr>
            <a:r>
              <a:rPr lang="en-AU" altLang="it-IT" sz="2800">
                <a:ea typeface="MS PGothic" panose="020B0600070205080204" pitchFamily="34" charset="-128"/>
              </a:rPr>
              <a:t>too slow for cipher use, good for key generation </a:t>
            </a: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026">
            <a:extLst>
              <a:ext uri="{FF2B5EF4-FFF2-40B4-BE49-F238E27FC236}">
                <a16:creationId xmlns:a16="http://schemas.microsoft.com/office/drawing/2014/main" id="{1A3A15FE-1BD7-4A70-9B86-59589980163B}"/>
              </a:ext>
            </a:extLst>
          </p:cNvPr>
          <p:cNvSpPr>
            <a:spLocks noGrp="1"/>
          </p:cNvSpPr>
          <p:nvPr>
            <p:ph type="title"/>
          </p:nvPr>
        </p:nvSpPr>
        <p:spPr/>
        <p:txBody>
          <a:bodyPr/>
          <a:lstStyle/>
          <a:p>
            <a:pPr eaLnBrk="1" hangingPunct="1"/>
            <a:r>
              <a:rPr lang="en-AU" altLang="it-IT" sz="4000">
                <a:ea typeface="MS PGothic" panose="020B0600070205080204" pitchFamily="34" charset="-128"/>
              </a:rPr>
              <a:t>Using Block Ciphers as PRNGs</a:t>
            </a:r>
          </a:p>
        </p:txBody>
      </p:sp>
      <p:sp>
        <p:nvSpPr>
          <p:cNvPr id="24579" name="Rectangle 1027">
            <a:extLst>
              <a:ext uri="{FF2B5EF4-FFF2-40B4-BE49-F238E27FC236}">
                <a16:creationId xmlns:a16="http://schemas.microsoft.com/office/drawing/2014/main" id="{85FC26B1-F942-4A55-BA27-691E28C2BBA0}"/>
              </a:ext>
            </a:extLst>
          </p:cNvPr>
          <p:cNvSpPr>
            <a:spLocks noGrp="1"/>
          </p:cNvSpPr>
          <p:nvPr>
            <p:ph idx="1"/>
          </p:nvPr>
        </p:nvSpPr>
        <p:spPr/>
        <p:txBody>
          <a:bodyPr/>
          <a:lstStyle/>
          <a:p>
            <a:pPr eaLnBrk="1" hangingPunct="1"/>
            <a:r>
              <a:rPr lang="en-US" altLang="it-IT" sz="2800">
                <a:ea typeface="MS PGothic" panose="020B0600070205080204" pitchFamily="34" charset="-128"/>
              </a:rPr>
              <a:t>for cryptographic applications, can use a block cipher to generate random numbers</a:t>
            </a:r>
          </a:p>
          <a:p>
            <a:pPr eaLnBrk="1" hangingPunct="1"/>
            <a:r>
              <a:rPr lang="en-US" altLang="it-IT" sz="2800">
                <a:ea typeface="MS PGothic" panose="020B0600070205080204" pitchFamily="34" charset="-128"/>
              </a:rPr>
              <a:t>often for creating session keys from master key</a:t>
            </a:r>
          </a:p>
          <a:p>
            <a:pPr eaLnBrk="1" hangingPunct="1"/>
            <a:r>
              <a:rPr lang="en-US" altLang="it-IT" sz="2800">
                <a:ea typeface="MS PGothic" panose="020B0600070205080204" pitchFamily="34" charset="-128"/>
              </a:rPr>
              <a:t>CTR</a:t>
            </a:r>
          </a:p>
          <a:p>
            <a:pPr lvl="1" eaLnBrk="1" hangingPunct="1">
              <a:buFont typeface="Wingdings" panose="05000000000000000000" pitchFamily="2" charset="2"/>
              <a:buNone/>
            </a:pPr>
            <a:r>
              <a:rPr lang="en-AU" altLang="it-IT" sz="2400" i="1">
                <a:latin typeface="Courier New" panose="02070309020205020404" pitchFamily="49" charset="0"/>
                <a:ea typeface="MS PGothic" panose="020B0600070205080204" pitchFamily="34" charset="-128"/>
              </a:rPr>
              <a:t>X</a:t>
            </a:r>
            <a:r>
              <a:rPr lang="en-AU" altLang="it-IT" sz="2400" i="1" baseline="-25000">
                <a:latin typeface="Courier New" panose="02070309020205020404" pitchFamily="49" charset="0"/>
                <a:ea typeface="MS PGothic" panose="020B0600070205080204" pitchFamily="34" charset="-128"/>
              </a:rPr>
              <a:t>i</a:t>
            </a:r>
            <a:r>
              <a:rPr lang="en-AU" altLang="it-IT" sz="2400">
                <a:latin typeface="Courier New" panose="02070309020205020404" pitchFamily="49" charset="0"/>
                <a:ea typeface="MS PGothic" panose="020B0600070205080204" pitchFamily="34" charset="-128"/>
              </a:rPr>
              <a:t> = E</a:t>
            </a:r>
            <a:r>
              <a:rPr lang="en-AU" altLang="it-IT" sz="2400" i="1" baseline="-25000">
                <a:latin typeface="Courier New" panose="02070309020205020404" pitchFamily="49" charset="0"/>
                <a:ea typeface="MS PGothic" panose="020B0600070205080204" pitchFamily="34" charset="-128"/>
              </a:rPr>
              <a:t>K</a:t>
            </a:r>
            <a:r>
              <a:rPr lang="en-AU" altLang="it-IT" sz="2400">
                <a:latin typeface="Courier New" panose="02070309020205020404" pitchFamily="49" charset="0"/>
                <a:ea typeface="MS PGothic" panose="020B0600070205080204" pitchFamily="34" charset="-128"/>
              </a:rPr>
              <a:t>[V</a:t>
            </a:r>
            <a:r>
              <a:rPr lang="en-AU" altLang="it-IT" sz="2400" i="1" baseline="-25000">
                <a:latin typeface="Courier New" panose="02070309020205020404" pitchFamily="49" charset="0"/>
                <a:ea typeface="MS PGothic" panose="020B0600070205080204" pitchFamily="34" charset="-128"/>
              </a:rPr>
              <a:t>i</a:t>
            </a:r>
            <a:r>
              <a:rPr lang="en-AU" altLang="it-IT" sz="2400">
                <a:latin typeface="Courier New" panose="02070309020205020404" pitchFamily="49" charset="0"/>
                <a:ea typeface="MS PGothic" panose="020B0600070205080204" pitchFamily="34" charset="-128"/>
              </a:rPr>
              <a:t>]</a:t>
            </a:r>
            <a:endParaRPr lang="en-US" altLang="it-IT" sz="2400">
              <a:ea typeface="MS PGothic" panose="020B0600070205080204" pitchFamily="34" charset="-128"/>
            </a:endParaRPr>
          </a:p>
          <a:p>
            <a:pPr eaLnBrk="1" hangingPunct="1"/>
            <a:r>
              <a:rPr lang="en-US" altLang="it-IT" sz="2800">
                <a:ea typeface="MS PGothic" panose="020B0600070205080204" pitchFamily="34" charset="-128"/>
              </a:rPr>
              <a:t>OFB</a:t>
            </a:r>
          </a:p>
          <a:p>
            <a:pPr lvl="1" eaLnBrk="1" hangingPunct="1">
              <a:buFont typeface="Wingdings" panose="05000000000000000000" pitchFamily="2" charset="2"/>
              <a:buNone/>
            </a:pPr>
            <a:r>
              <a:rPr lang="en-AU" altLang="it-IT" sz="2400" i="1">
                <a:latin typeface="Courier New" panose="02070309020205020404" pitchFamily="49" charset="0"/>
                <a:ea typeface="MS PGothic" panose="020B0600070205080204" pitchFamily="34" charset="-128"/>
              </a:rPr>
              <a:t>X</a:t>
            </a:r>
            <a:r>
              <a:rPr lang="en-AU" altLang="it-IT" sz="2400" i="1" baseline="-25000">
                <a:latin typeface="Courier New" panose="02070309020205020404" pitchFamily="49" charset="0"/>
                <a:ea typeface="MS PGothic" panose="020B0600070205080204" pitchFamily="34" charset="-128"/>
              </a:rPr>
              <a:t>i</a:t>
            </a:r>
            <a:r>
              <a:rPr lang="en-AU" altLang="it-IT" sz="2400">
                <a:latin typeface="Courier New" panose="02070309020205020404" pitchFamily="49" charset="0"/>
                <a:ea typeface="MS PGothic" panose="020B0600070205080204" pitchFamily="34" charset="-128"/>
              </a:rPr>
              <a:t> = E</a:t>
            </a:r>
            <a:r>
              <a:rPr lang="en-AU" altLang="it-IT" sz="2400" i="1" baseline="-25000">
                <a:latin typeface="Courier New" panose="02070309020205020404" pitchFamily="49" charset="0"/>
                <a:ea typeface="MS PGothic" panose="020B0600070205080204" pitchFamily="34" charset="-128"/>
              </a:rPr>
              <a:t>K</a:t>
            </a:r>
            <a:r>
              <a:rPr lang="en-AU" altLang="it-IT" sz="2400">
                <a:latin typeface="Courier New" panose="02070309020205020404" pitchFamily="49" charset="0"/>
                <a:ea typeface="MS PGothic" panose="020B0600070205080204" pitchFamily="34" charset="-128"/>
              </a:rPr>
              <a:t>[</a:t>
            </a:r>
            <a:r>
              <a:rPr lang="en-AU" altLang="it-IT" sz="2400" i="1">
                <a:latin typeface="Courier New" panose="02070309020205020404" pitchFamily="49" charset="0"/>
                <a:ea typeface="MS PGothic" panose="020B0600070205080204" pitchFamily="34" charset="-128"/>
              </a:rPr>
              <a:t>X</a:t>
            </a:r>
            <a:r>
              <a:rPr lang="en-AU" altLang="it-IT" sz="2400" i="1" baseline="-25000">
                <a:latin typeface="Courier New" panose="02070309020205020404" pitchFamily="49" charset="0"/>
                <a:ea typeface="MS PGothic" panose="020B0600070205080204" pitchFamily="34" charset="-128"/>
              </a:rPr>
              <a:t>i-1</a:t>
            </a:r>
            <a:r>
              <a:rPr lang="en-AU" altLang="it-IT" sz="2400">
                <a:latin typeface="Courier New" panose="02070309020205020404" pitchFamily="49" charset="0"/>
                <a:ea typeface="MS PGothic" panose="020B0600070205080204" pitchFamily="34" charset="-128"/>
              </a:rPr>
              <a:t>]</a:t>
            </a:r>
            <a:endParaRPr lang="en-US" altLang="it-IT" sz="2400">
              <a:ea typeface="MS PGothic" panose="020B0600070205080204" pitchFamily="34" charset="-128"/>
            </a:endParaRPr>
          </a:p>
          <a:p>
            <a:pPr eaLnBrk="1" hangingPunct="1">
              <a:buFont typeface="Wingdings" panose="05000000000000000000" pitchFamily="2" charset="2"/>
              <a:buNone/>
            </a:pPr>
            <a:endParaRPr lang="en-US" altLang="it-IT" sz="2800">
              <a:ea typeface="MS PGothic" panose="020B0600070205080204" pitchFamily="34" charset="-128"/>
            </a:endParaRPr>
          </a:p>
          <a:p>
            <a:pPr lvl="1" eaLnBrk="1" hangingPunct="1"/>
            <a:endParaRPr lang="en-AU" altLang="it-IT" sz="2400">
              <a:ea typeface="MS PGothic" panose="020B0600070205080204" pitchFamily="34" charset="-128"/>
            </a:endParaRPr>
          </a:p>
        </p:txBody>
      </p:sp>
      <p:pic>
        <p:nvPicPr>
          <p:cNvPr id="24580" name="Picture 3">
            <a:extLst>
              <a:ext uri="{FF2B5EF4-FFF2-40B4-BE49-F238E27FC236}">
                <a16:creationId xmlns:a16="http://schemas.microsoft.com/office/drawing/2014/main" id="{D26CFEE2-45F5-41A6-859C-7D492D811E3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3429000"/>
            <a:ext cx="4714875" cy="2701925"/>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412AC67D-1FE8-4957-A242-29B4C4C341FE}"/>
              </a:ext>
            </a:extLst>
          </p:cNvPr>
          <p:cNvSpPr>
            <a:spLocks noGrp="1"/>
          </p:cNvSpPr>
          <p:nvPr>
            <p:ph type="title"/>
          </p:nvPr>
        </p:nvSpPr>
        <p:spPr/>
        <p:txBody>
          <a:bodyPr/>
          <a:lstStyle/>
          <a:p>
            <a:pPr eaLnBrk="1" hangingPunct="1"/>
            <a:r>
              <a:rPr lang="en-US" altLang="it-IT">
                <a:ea typeface="MS PGothic" panose="020B0600070205080204" pitchFamily="34" charset="-128"/>
              </a:rPr>
              <a:t>ANSI X9.17 PRG</a:t>
            </a:r>
            <a:endParaRPr lang="en-AU" altLang="it-IT">
              <a:ea typeface="MS PGothic" panose="020B0600070205080204" pitchFamily="34" charset="-128"/>
            </a:endParaRPr>
          </a:p>
        </p:txBody>
      </p:sp>
      <p:pic>
        <p:nvPicPr>
          <p:cNvPr id="26627" name="Picture 4" descr="Ch07. ASN X9.17 Keys.pdf                                       00156198  Mnementh                      BEAE7A2F:">
            <a:extLst>
              <a:ext uri="{FF2B5EF4-FFF2-40B4-BE49-F238E27FC236}">
                <a16:creationId xmlns:a16="http://schemas.microsoft.com/office/drawing/2014/main" id="{D2173FB1-15B3-4CA3-8F60-CB8E1FB60B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13898"/>
          <a:stretch>
            <a:fillRect/>
          </a:stretch>
        </p:blipFill>
        <p:spPr bwMode="auto">
          <a:xfrm>
            <a:off x="838200" y="1447800"/>
            <a:ext cx="7539038" cy="5016500"/>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13C041BA-066D-4341-ABA6-518F7F3B6F79}"/>
              </a:ext>
            </a:extLst>
          </p:cNvPr>
          <p:cNvSpPr>
            <a:spLocks noGrp="1"/>
          </p:cNvSpPr>
          <p:nvPr>
            <p:ph type="title"/>
          </p:nvPr>
        </p:nvSpPr>
        <p:spPr/>
        <p:txBody>
          <a:bodyPr/>
          <a:lstStyle/>
          <a:p>
            <a:pPr eaLnBrk="1" hangingPunct="1"/>
            <a:r>
              <a:rPr lang="en-US" altLang="it-IT">
                <a:ea typeface="MS PGothic" panose="020B0600070205080204" pitchFamily="34" charset="-128"/>
              </a:rPr>
              <a:t>Stream Ciphers</a:t>
            </a:r>
            <a:endParaRPr lang="en-AU" altLang="it-IT">
              <a:ea typeface="MS PGothic" panose="020B0600070205080204" pitchFamily="34" charset="-128"/>
            </a:endParaRPr>
          </a:p>
        </p:txBody>
      </p:sp>
      <p:sp>
        <p:nvSpPr>
          <p:cNvPr id="28675" name="Rectangle 3">
            <a:extLst>
              <a:ext uri="{FF2B5EF4-FFF2-40B4-BE49-F238E27FC236}">
                <a16:creationId xmlns:a16="http://schemas.microsoft.com/office/drawing/2014/main" id="{2BB6F25A-2AD4-44DF-B534-A081BC0B27FD}"/>
              </a:ext>
            </a:extLst>
          </p:cNvPr>
          <p:cNvSpPr>
            <a:spLocks noGrp="1"/>
          </p:cNvSpPr>
          <p:nvPr>
            <p:ph idx="1"/>
          </p:nvPr>
        </p:nvSpPr>
        <p:spPr>
          <a:xfrm>
            <a:off x="457200" y="1676400"/>
            <a:ext cx="8458200" cy="4454525"/>
          </a:xfrm>
        </p:spPr>
        <p:txBody>
          <a:bodyPr/>
          <a:lstStyle/>
          <a:p>
            <a:pPr eaLnBrk="1" hangingPunct="1">
              <a:lnSpc>
                <a:spcPct val="90000"/>
              </a:lnSpc>
            </a:pPr>
            <a:r>
              <a:rPr lang="en-AU" altLang="it-IT">
                <a:ea typeface="MS PGothic" panose="020B0600070205080204" pitchFamily="34" charset="-128"/>
              </a:rPr>
              <a:t>process message bit by bit (as a stream) </a:t>
            </a:r>
          </a:p>
          <a:p>
            <a:pPr eaLnBrk="1" hangingPunct="1">
              <a:lnSpc>
                <a:spcPct val="90000"/>
              </a:lnSpc>
            </a:pPr>
            <a:r>
              <a:rPr lang="en-AU" altLang="it-IT">
                <a:ea typeface="MS PGothic" panose="020B0600070205080204" pitchFamily="34" charset="-128"/>
              </a:rPr>
              <a:t>have a pseudo random </a:t>
            </a:r>
            <a:r>
              <a:rPr lang="en-AU" altLang="it-IT" b="1">
                <a:ea typeface="MS PGothic" panose="020B0600070205080204" pitchFamily="34" charset="-128"/>
              </a:rPr>
              <a:t>keystream</a:t>
            </a:r>
            <a:endParaRPr lang="en-AU" altLang="it-IT">
              <a:ea typeface="MS PGothic" panose="020B0600070205080204" pitchFamily="34" charset="-128"/>
            </a:endParaRPr>
          </a:p>
          <a:p>
            <a:pPr eaLnBrk="1" hangingPunct="1">
              <a:lnSpc>
                <a:spcPct val="90000"/>
              </a:lnSpc>
            </a:pPr>
            <a:r>
              <a:rPr lang="en-AU" altLang="it-IT">
                <a:ea typeface="MS PGothic" panose="020B0600070205080204" pitchFamily="34" charset="-128"/>
              </a:rPr>
              <a:t>combined (XOR) with plaintext bit by bit </a:t>
            </a:r>
          </a:p>
          <a:p>
            <a:pPr eaLnBrk="1" hangingPunct="1">
              <a:lnSpc>
                <a:spcPct val="90000"/>
              </a:lnSpc>
            </a:pPr>
            <a:r>
              <a:rPr lang="en-AU" altLang="it-IT">
                <a:ea typeface="MS PGothic" panose="020B0600070205080204" pitchFamily="34" charset="-128"/>
              </a:rPr>
              <a:t>randomness of </a:t>
            </a:r>
            <a:r>
              <a:rPr lang="en-AU" altLang="it-IT" b="1">
                <a:ea typeface="MS PGothic" panose="020B0600070205080204" pitchFamily="34" charset="-128"/>
              </a:rPr>
              <a:t>stream key</a:t>
            </a:r>
            <a:r>
              <a:rPr lang="en-AU" altLang="it-IT">
                <a:ea typeface="MS PGothic" panose="020B0600070205080204" pitchFamily="34" charset="-128"/>
              </a:rPr>
              <a:t> completely destroys statistic properties in message</a:t>
            </a:r>
            <a:r>
              <a:rPr lang="en-AU" altLang="it-IT" sz="2800">
                <a:ea typeface="MS PGothic" panose="020B0600070205080204" pitchFamily="34" charset="-128"/>
              </a:rPr>
              <a:t> </a:t>
            </a:r>
          </a:p>
          <a:p>
            <a:pPr lvl="1" eaLnBrk="1" hangingPunct="1">
              <a:lnSpc>
                <a:spcPct val="90000"/>
              </a:lnSpc>
            </a:pPr>
            <a:r>
              <a:rPr lang="en-AU" altLang="it-IT" sz="2400">
                <a:latin typeface="Courier New" panose="02070309020205020404" pitchFamily="49" charset="0"/>
                <a:ea typeface="MS PGothic" panose="020B0600070205080204" pitchFamily="34" charset="-128"/>
              </a:rPr>
              <a:t>C</a:t>
            </a:r>
            <a:r>
              <a:rPr lang="en-AU" altLang="it-IT" sz="2400" baseline="-25000">
                <a:latin typeface="Courier New" panose="02070309020205020404" pitchFamily="49" charset="0"/>
                <a:ea typeface="MS PGothic" panose="020B0600070205080204" pitchFamily="34" charset="-128"/>
              </a:rPr>
              <a:t>i</a:t>
            </a:r>
            <a:r>
              <a:rPr lang="en-AU" altLang="it-IT" sz="2400">
                <a:latin typeface="Courier New" panose="02070309020205020404" pitchFamily="49" charset="0"/>
                <a:ea typeface="MS PGothic" panose="020B0600070205080204" pitchFamily="34" charset="-128"/>
              </a:rPr>
              <a:t> = M</a:t>
            </a:r>
            <a:r>
              <a:rPr lang="en-AU" altLang="it-IT" sz="2400" baseline="-25000">
                <a:latin typeface="Courier New" panose="02070309020205020404" pitchFamily="49" charset="0"/>
                <a:ea typeface="MS PGothic" panose="020B0600070205080204" pitchFamily="34" charset="-128"/>
              </a:rPr>
              <a:t>i</a:t>
            </a:r>
            <a:r>
              <a:rPr lang="en-AU" altLang="it-IT" sz="2400">
                <a:latin typeface="Courier New" panose="02070309020205020404" pitchFamily="49" charset="0"/>
                <a:ea typeface="MS PGothic" panose="020B0600070205080204" pitchFamily="34" charset="-128"/>
              </a:rPr>
              <a:t> XOR StreamKey</a:t>
            </a:r>
            <a:r>
              <a:rPr lang="en-AU" altLang="it-IT" sz="2400" baseline="-25000">
                <a:latin typeface="Courier New" panose="02070309020205020404" pitchFamily="49" charset="0"/>
                <a:ea typeface="MS PGothic" panose="020B0600070205080204" pitchFamily="34" charset="-128"/>
              </a:rPr>
              <a:t>i</a:t>
            </a:r>
            <a:r>
              <a:rPr lang="en-AU" altLang="it-IT" sz="2400">
                <a:latin typeface="Courier New" panose="02070309020205020404" pitchFamily="49" charset="0"/>
                <a:ea typeface="MS PGothic" panose="020B0600070205080204" pitchFamily="34" charset="-128"/>
              </a:rPr>
              <a:t> </a:t>
            </a:r>
          </a:p>
          <a:p>
            <a:pPr eaLnBrk="1" hangingPunct="1">
              <a:lnSpc>
                <a:spcPct val="90000"/>
              </a:lnSpc>
            </a:pPr>
            <a:r>
              <a:rPr lang="en-US" altLang="it-IT">
                <a:ea typeface="MS PGothic" panose="020B0600070205080204" pitchFamily="34" charset="-128"/>
              </a:rPr>
              <a:t>but must never reuse stream key</a:t>
            </a:r>
            <a:endParaRPr lang="en-US" altLang="it-IT" sz="2800">
              <a:ea typeface="MS PGothic" panose="020B0600070205080204" pitchFamily="34" charset="-128"/>
            </a:endParaRPr>
          </a:p>
          <a:p>
            <a:pPr lvl="1" eaLnBrk="1" hangingPunct="1">
              <a:lnSpc>
                <a:spcPct val="90000"/>
              </a:lnSpc>
            </a:pPr>
            <a:r>
              <a:rPr lang="en-US" altLang="it-IT">
                <a:ea typeface="MS PGothic" panose="020B0600070205080204" pitchFamily="34" charset="-128"/>
              </a:rPr>
              <a:t>otherwise can recover messages (cf book cipher)</a:t>
            </a:r>
            <a:endParaRPr lang="en-AU" altLang="it-IT" sz="2400">
              <a:ea typeface="MS PGothic" panose="020B0600070205080204" pitchFamily="34" charset="-128"/>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0B0D4DA5-1CD3-4BA1-BEB6-3F97C8F85510}"/>
              </a:ext>
            </a:extLst>
          </p:cNvPr>
          <p:cNvSpPr>
            <a:spLocks noGrp="1"/>
          </p:cNvSpPr>
          <p:nvPr>
            <p:ph type="title"/>
          </p:nvPr>
        </p:nvSpPr>
        <p:spPr/>
        <p:txBody>
          <a:bodyPr/>
          <a:lstStyle/>
          <a:p>
            <a:pPr eaLnBrk="1" hangingPunct="1"/>
            <a:r>
              <a:rPr lang="en-US" altLang="it-IT">
                <a:ea typeface="MS PGothic" panose="020B0600070205080204" pitchFamily="34" charset="-128"/>
              </a:rPr>
              <a:t>Stream Cipher Structure</a:t>
            </a:r>
            <a:endParaRPr lang="en-AU" altLang="it-IT">
              <a:ea typeface="MS PGothic" panose="020B0600070205080204" pitchFamily="34" charset="-128"/>
            </a:endParaRPr>
          </a:p>
        </p:txBody>
      </p:sp>
      <p:pic>
        <p:nvPicPr>
          <p:cNvPr id="30723" name="Picture 5">
            <a:extLst>
              <a:ext uri="{FF2B5EF4-FFF2-40B4-BE49-F238E27FC236}">
                <a16:creationId xmlns:a16="http://schemas.microsoft.com/office/drawing/2014/main" id="{DD63B332-3157-4592-94A7-F0BDA9AD06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981200"/>
            <a:ext cx="8216900" cy="3990975"/>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6273E424-A19E-4F9D-94A7-D1EA99422913}"/>
              </a:ext>
            </a:extLst>
          </p:cNvPr>
          <p:cNvSpPr>
            <a:spLocks noGrp="1"/>
          </p:cNvSpPr>
          <p:nvPr>
            <p:ph type="title"/>
          </p:nvPr>
        </p:nvSpPr>
        <p:spPr/>
        <p:txBody>
          <a:bodyPr/>
          <a:lstStyle/>
          <a:p>
            <a:pPr eaLnBrk="1" hangingPunct="1"/>
            <a:r>
              <a:rPr lang="en-US" altLang="it-IT">
                <a:ea typeface="MS PGothic" panose="020B0600070205080204" pitchFamily="34" charset="-128"/>
              </a:rPr>
              <a:t>Stream Cipher Properties</a:t>
            </a:r>
            <a:endParaRPr lang="en-AU" altLang="it-IT">
              <a:ea typeface="MS PGothic" panose="020B0600070205080204" pitchFamily="34" charset="-128"/>
            </a:endParaRPr>
          </a:p>
        </p:txBody>
      </p:sp>
      <p:sp>
        <p:nvSpPr>
          <p:cNvPr id="32771" name="Rectangle 3">
            <a:extLst>
              <a:ext uri="{FF2B5EF4-FFF2-40B4-BE49-F238E27FC236}">
                <a16:creationId xmlns:a16="http://schemas.microsoft.com/office/drawing/2014/main" id="{9A304ADE-EBBB-410C-9C38-A7C149C4EE5D}"/>
              </a:ext>
            </a:extLst>
          </p:cNvPr>
          <p:cNvSpPr>
            <a:spLocks noGrp="1"/>
          </p:cNvSpPr>
          <p:nvPr>
            <p:ph idx="1"/>
          </p:nvPr>
        </p:nvSpPr>
        <p:spPr/>
        <p:txBody>
          <a:bodyPr/>
          <a:lstStyle/>
          <a:p>
            <a:pPr eaLnBrk="1" hangingPunct="1">
              <a:buFont typeface="Wingdings" panose="05000000000000000000" pitchFamily="2" charset="2"/>
              <a:buChar char="Ø"/>
            </a:pPr>
            <a:r>
              <a:rPr lang="en-US" altLang="it-IT">
                <a:ea typeface="MS PGothic" panose="020B0600070205080204" pitchFamily="34" charset="-128"/>
              </a:rPr>
              <a:t>some design considerations are:</a:t>
            </a:r>
          </a:p>
          <a:p>
            <a:pPr lvl="1" eaLnBrk="1" hangingPunct="1">
              <a:buFont typeface="Wingdings" panose="05000000000000000000" pitchFamily="2" charset="2"/>
              <a:buChar char="l"/>
            </a:pPr>
            <a:r>
              <a:rPr lang="en-AU" altLang="it-IT">
                <a:ea typeface="MS PGothic" panose="020B0600070205080204" pitchFamily="34" charset="-128"/>
              </a:rPr>
              <a:t>long period with no repetitions </a:t>
            </a:r>
          </a:p>
          <a:p>
            <a:pPr lvl="1" eaLnBrk="1" hangingPunct="1">
              <a:buFont typeface="Wingdings" panose="05000000000000000000" pitchFamily="2" charset="2"/>
              <a:buChar char="l"/>
            </a:pPr>
            <a:r>
              <a:rPr lang="en-AU" altLang="it-IT">
                <a:ea typeface="MS PGothic" panose="020B0600070205080204" pitchFamily="34" charset="-128"/>
              </a:rPr>
              <a:t>statistically random </a:t>
            </a:r>
          </a:p>
          <a:p>
            <a:pPr lvl="1" eaLnBrk="1" hangingPunct="1">
              <a:buFont typeface="Wingdings" panose="05000000000000000000" pitchFamily="2" charset="2"/>
              <a:buChar char="l"/>
            </a:pPr>
            <a:r>
              <a:rPr lang="en-US" altLang="it-IT">
                <a:ea typeface="MS PGothic" panose="020B0600070205080204" pitchFamily="34" charset="-128"/>
              </a:rPr>
              <a:t>depends on large enough key</a:t>
            </a:r>
            <a:endParaRPr lang="en-AU" altLang="it-IT">
              <a:ea typeface="MS PGothic" panose="020B0600070205080204" pitchFamily="34" charset="-128"/>
            </a:endParaRPr>
          </a:p>
          <a:p>
            <a:pPr lvl="1" eaLnBrk="1" hangingPunct="1">
              <a:buFont typeface="Wingdings" panose="05000000000000000000" pitchFamily="2" charset="2"/>
              <a:buChar char="l"/>
            </a:pPr>
            <a:r>
              <a:rPr lang="en-AU" altLang="it-IT">
                <a:ea typeface="MS PGothic" panose="020B0600070205080204" pitchFamily="34" charset="-128"/>
              </a:rPr>
              <a:t>large linear complexity</a:t>
            </a:r>
          </a:p>
          <a:p>
            <a:pPr eaLnBrk="1" hangingPunct="1">
              <a:buFont typeface="Wingdings" panose="05000000000000000000" pitchFamily="2" charset="2"/>
              <a:buChar char="Ø"/>
            </a:pPr>
            <a:r>
              <a:rPr lang="en-AU" altLang="it-IT">
                <a:ea typeface="MS PGothic" panose="020B0600070205080204" pitchFamily="34" charset="-128"/>
              </a:rPr>
              <a:t>properly designed, can be as secure as a block cipher with same size key</a:t>
            </a:r>
          </a:p>
          <a:p>
            <a:pPr eaLnBrk="1" hangingPunct="1">
              <a:buFont typeface="Wingdings" panose="05000000000000000000" pitchFamily="2" charset="2"/>
              <a:buChar char="Ø"/>
            </a:pPr>
            <a:r>
              <a:rPr lang="en-AU" altLang="it-IT">
                <a:ea typeface="MS PGothic" panose="020B0600070205080204" pitchFamily="34" charset="-128"/>
              </a:rPr>
              <a:t>but usually simpler &amp; faster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BCD98BAD-308B-4F0F-AD48-B0655D9208EB}"/>
              </a:ext>
            </a:extLst>
          </p:cNvPr>
          <p:cNvSpPr>
            <a:spLocks noGrp="1"/>
          </p:cNvSpPr>
          <p:nvPr>
            <p:ph type="title"/>
          </p:nvPr>
        </p:nvSpPr>
        <p:spPr/>
        <p:txBody>
          <a:bodyPr/>
          <a:lstStyle/>
          <a:p>
            <a:pPr eaLnBrk="1" hangingPunct="1"/>
            <a:r>
              <a:rPr lang="en-US" altLang="it-IT">
                <a:ea typeface="MS PGothic" panose="020B0600070205080204" pitchFamily="34" charset="-128"/>
              </a:rPr>
              <a:t>RC4</a:t>
            </a:r>
            <a:endParaRPr lang="en-AU" altLang="it-IT">
              <a:ea typeface="MS PGothic" panose="020B0600070205080204" pitchFamily="34" charset="-128"/>
            </a:endParaRPr>
          </a:p>
        </p:txBody>
      </p:sp>
      <p:sp>
        <p:nvSpPr>
          <p:cNvPr id="34819" name="Rectangle 3">
            <a:extLst>
              <a:ext uri="{FF2B5EF4-FFF2-40B4-BE49-F238E27FC236}">
                <a16:creationId xmlns:a16="http://schemas.microsoft.com/office/drawing/2014/main" id="{B9D94AAE-9D5F-42E5-881A-AA4F857F8C80}"/>
              </a:ext>
            </a:extLst>
          </p:cNvPr>
          <p:cNvSpPr>
            <a:spLocks noGrp="1"/>
          </p:cNvSpPr>
          <p:nvPr>
            <p:ph idx="1"/>
          </p:nvPr>
        </p:nvSpPr>
        <p:spPr/>
        <p:txBody>
          <a:bodyPr/>
          <a:lstStyle/>
          <a:p>
            <a:pPr eaLnBrk="1" hangingPunct="1">
              <a:buFont typeface="Wingdings" panose="05000000000000000000" pitchFamily="2" charset="2"/>
              <a:buChar char="Ø"/>
            </a:pPr>
            <a:r>
              <a:rPr lang="en-AU" altLang="it-IT" sz="2800">
                <a:ea typeface="MS PGothic" panose="020B0600070205080204" pitchFamily="34" charset="-128"/>
              </a:rPr>
              <a:t>a proprietary cipher owned by RSA DSI </a:t>
            </a:r>
          </a:p>
          <a:p>
            <a:pPr eaLnBrk="1" hangingPunct="1">
              <a:buFont typeface="Wingdings" panose="05000000000000000000" pitchFamily="2" charset="2"/>
              <a:buChar char="Ø"/>
            </a:pPr>
            <a:r>
              <a:rPr lang="en-AU" altLang="it-IT" sz="2800">
                <a:ea typeface="MS PGothic" panose="020B0600070205080204" pitchFamily="34" charset="-128"/>
              </a:rPr>
              <a:t>another Ron Rivest design, simple but effective</a:t>
            </a:r>
          </a:p>
          <a:p>
            <a:pPr eaLnBrk="1" hangingPunct="1">
              <a:buFont typeface="Wingdings" panose="05000000000000000000" pitchFamily="2" charset="2"/>
              <a:buChar char="Ø"/>
            </a:pPr>
            <a:r>
              <a:rPr lang="en-AU" altLang="it-IT" sz="2800">
                <a:ea typeface="MS PGothic" panose="020B0600070205080204" pitchFamily="34" charset="-128"/>
              </a:rPr>
              <a:t>variable key size, byte-oriented stream cipher </a:t>
            </a:r>
          </a:p>
          <a:p>
            <a:pPr eaLnBrk="1" hangingPunct="1">
              <a:buFont typeface="Wingdings" panose="05000000000000000000" pitchFamily="2" charset="2"/>
              <a:buChar char="Ø"/>
            </a:pPr>
            <a:r>
              <a:rPr lang="en-AU" altLang="it-IT" sz="2800">
                <a:ea typeface="MS PGothic" panose="020B0600070205080204" pitchFamily="34" charset="-128"/>
              </a:rPr>
              <a:t>widely used (web SSL/TLS, wireless WEP/WPA) </a:t>
            </a:r>
          </a:p>
          <a:p>
            <a:pPr eaLnBrk="1" hangingPunct="1">
              <a:buFont typeface="Wingdings" panose="05000000000000000000" pitchFamily="2" charset="2"/>
              <a:buChar char="Ø"/>
            </a:pPr>
            <a:r>
              <a:rPr lang="en-AU" altLang="it-IT" sz="2800">
                <a:ea typeface="MS PGothic" panose="020B0600070205080204" pitchFamily="34" charset="-128"/>
              </a:rPr>
              <a:t>key forms random permutation of all 8-bit values </a:t>
            </a:r>
          </a:p>
          <a:p>
            <a:pPr eaLnBrk="1" hangingPunct="1">
              <a:buFont typeface="Wingdings" panose="05000000000000000000" pitchFamily="2" charset="2"/>
              <a:buChar char="Ø"/>
            </a:pPr>
            <a:r>
              <a:rPr lang="en-AU" altLang="it-IT" sz="2800">
                <a:ea typeface="MS PGothic" panose="020B0600070205080204" pitchFamily="34" charset="-128"/>
              </a:rPr>
              <a:t>uses that permutation to scramble input info processed a byte at a time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83CF205F-CEFA-4674-9085-DD0049F3F812}"/>
              </a:ext>
            </a:extLst>
          </p:cNvPr>
          <p:cNvSpPr>
            <a:spLocks noGrp="1"/>
          </p:cNvSpPr>
          <p:nvPr>
            <p:ph type="title"/>
          </p:nvPr>
        </p:nvSpPr>
        <p:spPr/>
        <p:txBody>
          <a:bodyPr/>
          <a:lstStyle/>
          <a:p>
            <a:pPr eaLnBrk="1" hangingPunct="1"/>
            <a:r>
              <a:rPr lang="en-AU" altLang="it-IT">
                <a:ea typeface="MS PGothic" panose="020B0600070205080204" pitchFamily="34" charset="-128"/>
              </a:rPr>
              <a:t>RC4 Key Schedule </a:t>
            </a:r>
          </a:p>
        </p:txBody>
      </p:sp>
      <p:sp>
        <p:nvSpPr>
          <p:cNvPr id="36867" name="Rectangle 3">
            <a:extLst>
              <a:ext uri="{FF2B5EF4-FFF2-40B4-BE49-F238E27FC236}">
                <a16:creationId xmlns:a16="http://schemas.microsoft.com/office/drawing/2014/main" id="{3AC87D99-6B76-4757-8E8A-0427508065F9}"/>
              </a:ext>
            </a:extLst>
          </p:cNvPr>
          <p:cNvSpPr>
            <a:spLocks noGrp="1"/>
          </p:cNvSpPr>
          <p:nvPr>
            <p:ph idx="1"/>
          </p:nvPr>
        </p:nvSpPr>
        <p:spPr>
          <a:xfrm>
            <a:off x="457200" y="1676400"/>
            <a:ext cx="8229600" cy="4724400"/>
          </a:xfrm>
        </p:spPr>
        <p:txBody>
          <a:bodyPr/>
          <a:lstStyle/>
          <a:p>
            <a:pPr eaLnBrk="1" hangingPunct="1">
              <a:lnSpc>
                <a:spcPct val="90000"/>
              </a:lnSpc>
              <a:buFont typeface="Wingdings" panose="05000000000000000000" pitchFamily="2" charset="2"/>
              <a:buChar char="Ø"/>
            </a:pPr>
            <a:r>
              <a:rPr lang="en-AU" altLang="it-IT">
                <a:ea typeface="MS PGothic" panose="020B0600070205080204" pitchFamily="34" charset="-128"/>
              </a:rPr>
              <a:t>starts with an array S of numbers: 0..255 </a:t>
            </a:r>
          </a:p>
          <a:p>
            <a:pPr eaLnBrk="1" hangingPunct="1">
              <a:lnSpc>
                <a:spcPct val="90000"/>
              </a:lnSpc>
              <a:buFont typeface="Wingdings" panose="05000000000000000000" pitchFamily="2" charset="2"/>
              <a:buChar char="Ø"/>
            </a:pPr>
            <a:r>
              <a:rPr lang="en-AU" altLang="it-IT">
                <a:ea typeface="MS PGothic" panose="020B0600070205080204" pitchFamily="34" charset="-128"/>
              </a:rPr>
              <a:t>use key to well and truly shuffle </a:t>
            </a:r>
          </a:p>
          <a:p>
            <a:pPr eaLnBrk="1" hangingPunct="1">
              <a:lnSpc>
                <a:spcPct val="90000"/>
              </a:lnSpc>
              <a:buFont typeface="Wingdings" panose="05000000000000000000" pitchFamily="2" charset="2"/>
              <a:buChar char="Ø"/>
            </a:pPr>
            <a:r>
              <a:rPr lang="en-AU" altLang="it-IT">
                <a:ea typeface="MS PGothic" panose="020B0600070205080204" pitchFamily="34" charset="-128"/>
              </a:rPr>
              <a:t>S forms </a:t>
            </a:r>
            <a:r>
              <a:rPr lang="en-AU" altLang="it-IT" b="1">
                <a:ea typeface="MS PGothic" panose="020B0600070205080204" pitchFamily="34" charset="-128"/>
              </a:rPr>
              <a:t>internal state</a:t>
            </a:r>
            <a:r>
              <a:rPr lang="en-AU" altLang="it-IT">
                <a:ea typeface="MS PGothic" panose="020B0600070205080204" pitchFamily="34" charset="-128"/>
              </a:rPr>
              <a:t> of the cipher </a:t>
            </a:r>
            <a:endParaRPr lang="en-AU" altLang="it-IT" sz="2400">
              <a:latin typeface="Courier New" panose="02070309020205020404" pitchFamily="49" charset="0"/>
              <a:ea typeface="MS PGothic" panose="020B0600070205080204" pitchFamily="34" charset="-128"/>
            </a:endParaRPr>
          </a:p>
          <a:p>
            <a:pPr lvl="1" eaLnBrk="1" hangingPunct="1">
              <a:lnSpc>
                <a:spcPct val="90000"/>
              </a:lnSpc>
              <a:buFont typeface="Wingdings" panose="05000000000000000000" pitchFamily="2" charset="2"/>
              <a:buNone/>
            </a:pPr>
            <a:r>
              <a:rPr lang="en-AU" altLang="it-IT" sz="2400">
                <a:latin typeface="Courier New" panose="02070309020205020404" pitchFamily="49" charset="0"/>
                <a:ea typeface="MS PGothic" panose="020B0600070205080204" pitchFamily="34" charset="-128"/>
              </a:rPr>
              <a:t>for i = 0 to 255 do</a:t>
            </a:r>
          </a:p>
          <a:p>
            <a:pPr lvl="2" eaLnBrk="1" hangingPunct="1">
              <a:lnSpc>
                <a:spcPct val="90000"/>
              </a:lnSpc>
              <a:buFontTx/>
              <a:buNone/>
            </a:pPr>
            <a:r>
              <a:rPr lang="en-AU" altLang="it-IT">
                <a:latin typeface="Courier New" panose="02070309020205020404" pitchFamily="49" charset="0"/>
                <a:ea typeface="MS PGothic" panose="020B0600070205080204" pitchFamily="34" charset="-128"/>
              </a:rPr>
              <a:t>S[i] = i</a:t>
            </a:r>
          </a:p>
          <a:p>
            <a:pPr lvl="2" eaLnBrk="1" hangingPunct="1">
              <a:lnSpc>
                <a:spcPct val="90000"/>
              </a:lnSpc>
              <a:buFontTx/>
              <a:buNone/>
            </a:pPr>
            <a:r>
              <a:rPr lang="en-AU" altLang="it-IT">
                <a:latin typeface="Courier New" panose="02070309020205020404" pitchFamily="49" charset="0"/>
                <a:ea typeface="MS PGothic" panose="020B0600070205080204" pitchFamily="34" charset="-128"/>
              </a:rPr>
              <a:t>T[i] = K[i mod keylen])</a:t>
            </a:r>
          </a:p>
          <a:p>
            <a:pPr lvl="1" eaLnBrk="1" hangingPunct="1">
              <a:lnSpc>
                <a:spcPct val="90000"/>
              </a:lnSpc>
              <a:buFont typeface="Wingdings" panose="05000000000000000000" pitchFamily="2" charset="2"/>
              <a:buNone/>
            </a:pPr>
            <a:r>
              <a:rPr lang="en-AU" altLang="it-IT" sz="2400">
                <a:latin typeface="Courier New" panose="02070309020205020404" pitchFamily="49" charset="0"/>
                <a:ea typeface="MS PGothic" panose="020B0600070205080204" pitchFamily="34" charset="-128"/>
              </a:rPr>
              <a:t>j = 0</a:t>
            </a:r>
          </a:p>
          <a:p>
            <a:pPr lvl="1" eaLnBrk="1" hangingPunct="1">
              <a:lnSpc>
                <a:spcPct val="90000"/>
              </a:lnSpc>
              <a:buFont typeface="Wingdings" panose="05000000000000000000" pitchFamily="2" charset="2"/>
              <a:buNone/>
            </a:pPr>
            <a:r>
              <a:rPr lang="en-AU" altLang="it-IT" sz="2400">
                <a:latin typeface="Courier New" panose="02070309020205020404" pitchFamily="49" charset="0"/>
                <a:ea typeface="MS PGothic" panose="020B0600070205080204" pitchFamily="34" charset="-128"/>
              </a:rPr>
              <a:t>for i = 0 to 255 do </a:t>
            </a:r>
          </a:p>
          <a:p>
            <a:pPr lvl="2" eaLnBrk="1" hangingPunct="1">
              <a:lnSpc>
                <a:spcPct val="90000"/>
              </a:lnSpc>
              <a:buFontTx/>
              <a:buNone/>
            </a:pPr>
            <a:r>
              <a:rPr lang="en-AU" altLang="it-IT">
                <a:latin typeface="Courier New" panose="02070309020205020404" pitchFamily="49" charset="0"/>
                <a:ea typeface="MS PGothic" panose="020B0600070205080204" pitchFamily="34" charset="-128"/>
              </a:rPr>
              <a:t>j = (j + S[i] + T[i]) (mod 256) </a:t>
            </a:r>
          </a:p>
          <a:p>
            <a:pPr lvl="2" eaLnBrk="1" hangingPunct="1">
              <a:lnSpc>
                <a:spcPct val="90000"/>
              </a:lnSpc>
              <a:buFontTx/>
              <a:buNone/>
            </a:pPr>
            <a:r>
              <a:rPr lang="en-AU" altLang="it-IT">
                <a:latin typeface="Courier New" panose="02070309020205020404" pitchFamily="49" charset="0"/>
                <a:ea typeface="MS PGothic" panose="020B0600070205080204" pitchFamily="34" charset="-128"/>
              </a:rPr>
              <a:t>swap (S[i], S[j])</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82027527-D2C0-435D-8FF5-342D3134D04E}"/>
              </a:ext>
            </a:extLst>
          </p:cNvPr>
          <p:cNvSpPr>
            <a:spLocks noGrp="1"/>
          </p:cNvSpPr>
          <p:nvPr>
            <p:ph type="title"/>
          </p:nvPr>
        </p:nvSpPr>
        <p:spPr/>
        <p:txBody>
          <a:bodyPr/>
          <a:lstStyle/>
          <a:p>
            <a:pPr eaLnBrk="1" hangingPunct="1"/>
            <a:r>
              <a:rPr lang="en-AU" altLang="it-IT">
                <a:ea typeface="MS PGothic" panose="020B0600070205080204" pitchFamily="34" charset="-128"/>
              </a:rPr>
              <a:t>RC4 Encryption</a:t>
            </a:r>
          </a:p>
        </p:txBody>
      </p:sp>
      <p:sp>
        <p:nvSpPr>
          <p:cNvPr id="38915" name="Rectangle 3">
            <a:extLst>
              <a:ext uri="{FF2B5EF4-FFF2-40B4-BE49-F238E27FC236}">
                <a16:creationId xmlns:a16="http://schemas.microsoft.com/office/drawing/2014/main" id="{74755CF9-6246-4AF2-AB15-52B8A06A1E18}"/>
              </a:ext>
            </a:extLst>
          </p:cNvPr>
          <p:cNvSpPr>
            <a:spLocks noGrp="1"/>
          </p:cNvSpPr>
          <p:nvPr>
            <p:ph idx="1"/>
          </p:nvPr>
        </p:nvSpPr>
        <p:spPr/>
        <p:txBody>
          <a:bodyPr/>
          <a:lstStyle/>
          <a:p>
            <a:pPr eaLnBrk="1" hangingPunct="1">
              <a:lnSpc>
                <a:spcPct val="90000"/>
              </a:lnSpc>
            </a:pPr>
            <a:r>
              <a:rPr lang="en-AU" altLang="it-IT">
                <a:ea typeface="MS PGothic" panose="020B0600070205080204" pitchFamily="34" charset="-128"/>
              </a:rPr>
              <a:t>encryption continues shuffling array values</a:t>
            </a:r>
          </a:p>
          <a:p>
            <a:pPr eaLnBrk="1" hangingPunct="1">
              <a:lnSpc>
                <a:spcPct val="90000"/>
              </a:lnSpc>
            </a:pPr>
            <a:r>
              <a:rPr lang="en-AU" altLang="it-IT">
                <a:ea typeface="MS PGothic" panose="020B0600070205080204" pitchFamily="34" charset="-128"/>
              </a:rPr>
              <a:t>sum of shuffled pair selects "stream key" value from permutation</a:t>
            </a:r>
          </a:p>
          <a:p>
            <a:pPr eaLnBrk="1" hangingPunct="1">
              <a:lnSpc>
                <a:spcPct val="90000"/>
              </a:lnSpc>
            </a:pPr>
            <a:r>
              <a:rPr lang="en-AU" altLang="it-IT">
                <a:ea typeface="MS PGothic" panose="020B0600070205080204" pitchFamily="34" charset="-128"/>
              </a:rPr>
              <a:t>XOR S[t] with next byte of message to en/decrypt</a:t>
            </a:r>
            <a:endParaRPr lang="en-AU" altLang="it-IT" sz="2800">
              <a:ea typeface="MS PGothic" panose="020B0600070205080204" pitchFamily="34" charset="-128"/>
            </a:endParaRPr>
          </a:p>
          <a:p>
            <a:pPr lvl="1" eaLnBrk="1" hangingPunct="1">
              <a:lnSpc>
                <a:spcPct val="90000"/>
              </a:lnSpc>
              <a:buFont typeface="Wingdings" panose="05000000000000000000" pitchFamily="2" charset="2"/>
              <a:buNone/>
            </a:pPr>
            <a:r>
              <a:rPr lang="en-AU" altLang="it-IT" sz="2000">
                <a:latin typeface="Courier New" panose="02070309020205020404" pitchFamily="49" charset="0"/>
                <a:ea typeface="MS PGothic" panose="020B0600070205080204" pitchFamily="34" charset="-128"/>
              </a:rPr>
              <a:t>i = j = 0 </a:t>
            </a:r>
          </a:p>
          <a:p>
            <a:pPr lvl="1" eaLnBrk="1" hangingPunct="1">
              <a:lnSpc>
                <a:spcPct val="90000"/>
              </a:lnSpc>
              <a:buFont typeface="Wingdings" panose="05000000000000000000" pitchFamily="2" charset="2"/>
              <a:buNone/>
            </a:pPr>
            <a:r>
              <a:rPr lang="en-AU" altLang="it-IT" sz="2000">
                <a:latin typeface="Courier New" panose="02070309020205020404" pitchFamily="49" charset="0"/>
                <a:ea typeface="MS PGothic" panose="020B0600070205080204" pitchFamily="34" charset="-128"/>
              </a:rPr>
              <a:t>for each message byte M</a:t>
            </a:r>
            <a:r>
              <a:rPr lang="en-AU" altLang="it-IT" sz="2000" baseline="-25000">
                <a:latin typeface="Courier New" panose="02070309020205020404" pitchFamily="49" charset="0"/>
                <a:ea typeface="MS PGothic" panose="020B0600070205080204" pitchFamily="34" charset="-128"/>
              </a:rPr>
              <a:t>i</a:t>
            </a:r>
          </a:p>
          <a:p>
            <a:pPr lvl="2" eaLnBrk="1" hangingPunct="1">
              <a:lnSpc>
                <a:spcPct val="90000"/>
              </a:lnSpc>
              <a:buFontTx/>
              <a:buNone/>
            </a:pPr>
            <a:r>
              <a:rPr lang="en-AU" altLang="it-IT" sz="2000">
                <a:latin typeface="Courier New" panose="02070309020205020404" pitchFamily="49" charset="0"/>
                <a:ea typeface="MS PGothic" panose="020B0600070205080204" pitchFamily="34" charset="-128"/>
              </a:rPr>
              <a:t>i = (i + 1) (mod 256)</a:t>
            </a:r>
          </a:p>
          <a:p>
            <a:pPr lvl="2" eaLnBrk="1" hangingPunct="1">
              <a:lnSpc>
                <a:spcPct val="90000"/>
              </a:lnSpc>
              <a:buFontTx/>
              <a:buNone/>
            </a:pPr>
            <a:r>
              <a:rPr lang="en-AU" altLang="it-IT" sz="2000">
                <a:latin typeface="Courier New" panose="02070309020205020404" pitchFamily="49" charset="0"/>
                <a:ea typeface="MS PGothic" panose="020B0600070205080204" pitchFamily="34" charset="-128"/>
              </a:rPr>
              <a:t>j = (j + S[i]) (mod 256)</a:t>
            </a:r>
          </a:p>
          <a:p>
            <a:pPr lvl="2" eaLnBrk="1" hangingPunct="1">
              <a:lnSpc>
                <a:spcPct val="90000"/>
              </a:lnSpc>
              <a:buFontTx/>
              <a:buNone/>
            </a:pPr>
            <a:r>
              <a:rPr lang="en-AU" altLang="it-IT" sz="2000">
                <a:latin typeface="Courier New" panose="02070309020205020404" pitchFamily="49" charset="0"/>
                <a:ea typeface="MS PGothic" panose="020B0600070205080204" pitchFamily="34" charset="-128"/>
              </a:rPr>
              <a:t>swap(S[i], S[j])</a:t>
            </a:r>
          </a:p>
          <a:p>
            <a:pPr lvl="2" eaLnBrk="1" hangingPunct="1">
              <a:lnSpc>
                <a:spcPct val="90000"/>
              </a:lnSpc>
              <a:buFontTx/>
              <a:buNone/>
            </a:pPr>
            <a:r>
              <a:rPr lang="en-AU" altLang="it-IT" sz="2000">
                <a:latin typeface="Courier New" panose="02070309020205020404" pitchFamily="49" charset="0"/>
                <a:ea typeface="MS PGothic" panose="020B0600070205080204" pitchFamily="34" charset="-128"/>
              </a:rPr>
              <a:t>t = (S[i] + S[j]) (mod 256) </a:t>
            </a:r>
          </a:p>
          <a:p>
            <a:pPr lvl="2" eaLnBrk="1" hangingPunct="1">
              <a:lnSpc>
                <a:spcPct val="90000"/>
              </a:lnSpc>
              <a:buFontTx/>
              <a:buNone/>
            </a:pPr>
            <a:r>
              <a:rPr lang="en-AU" altLang="it-IT" sz="2000">
                <a:latin typeface="Courier New" panose="02070309020205020404" pitchFamily="49" charset="0"/>
                <a:ea typeface="MS PGothic" panose="020B0600070205080204" pitchFamily="34" charset="-128"/>
              </a:rPr>
              <a:t>C</a:t>
            </a:r>
            <a:r>
              <a:rPr lang="en-AU" altLang="it-IT" sz="2000" baseline="-25000">
                <a:latin typeface="Courier New" panose="02070309020205020404" pitchFamily="49" charset="0"/>
                <a:ea typeface="MS PGothic" panose="020B0600070205080204" pitchFamily="34" charset="-128"/>
              </a:rPr>
              <a:t>i</a:t>
            </a:r>
            <a:r>
              <a:rPr lang="en-AU" altLang="it-IT" sz="2000">
                <a:latin typeface="Courier New" panose="02070309020205020404" pitchFamily="49" charset="0"/>
                <a:ea typeface="MS PGothic" panose="020B0600070205080204" pitchFamily="34" charset="-128"/>
              </a:rPr>
              <a:t> = M</a:t>
            </a:r>
            <a:r>
              <a:rPr lang="en-AU" altLang="it-IT" sz="2000" baseline="-25000">
                <a:latin typeface="Courier New" panose="02070309020205020404" pitchFamily="49" charset="0"/>
                <a:ea typeface="MS PGothic" panose="020B0600070205080204" pitchFamily="34" charset="-128"/>
              </a:rPr>
              <a:t>i</a:t>
            </a:r>
            <a:r>
              <a:rPr lang="en-AU" altLang="it-IT" sz="2000">
                <a:latin typeface="Courier New" panose="02070309020205020404" pitchFamily="49" charset="0"/>
                <a:ea typeface="MS PGothic" panose="020B0600070205080204" pitchFamily="34" charset="-128"/>
              </a:rPr>
              <a:t> XOR S[t]</a:t>
            </a:r>
            <a:endParaRPr lang="en-AU" altLang="it-IT" sz="2000">
              <a:ea typeface="MS PGothic" panose="020B0600070205080204" pitchFamily="34" charset="-12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6141B61-15F9-4849-AB67-5C74B251BB9B}"/>
              </a:ext>
            </a:extLst>
          </p:cNvPr>
          <p:cNvSpPr>
            <a:spLocks noGrp="1"/>
          </p:cNvSpPr>
          <p:nvPr>
            <p:ph type="title"/>
          </p:nvPr>
        </p:nvSpPr>
        <p:spPr>
          <a:xfrm>
            <a:off x="457200" y="304800"/>
            <a:ext cx="8229600" cy="1428750"/>
          </a:xfrm>
        </p:spPr>
        <p:txBody>
          <a:bodyPr/>
          <a:lstStyle/>
          <a:p>
            <a:pPr eaLnBrk="1" hangingPunct="1"/>
            <a:r>
              <a:rPr lang="en-US" altLang="it-IT" sz="4000">
                <a:ea typeface="MS PGothic" panose="020B0600070205080204" pitchFamily="34" charset="-128"/>
              </a:rPr>
              <a:t>Chapter 7 – Stream Ciphers and Random Number Generation</a:t>
            </a:r>
            <a:endParaRPr lang="en-AU" altLang="it-IT" sz="4000">
              <a:ea typeface="MS PGothic" panose="020B0600070205080204" pitchFamily="34" charset="-128"/>
            </a:endParaRPr>
          </a:p>
        </p:txBody>
      </p:sp>
      <p:sp>
        <p:nvSpPr>
          <p:cNvPr id="20483" name="Rectangle 3">
            <a:extLst>
              <a:ext uri="{FF2B5EF4-FFF2-40B4-BE49-F238E27FC236}">
                <a16:creationId xmlns:a16="http://schemas.microsoft.com/office/drawing/2014/main" id="{64D57B53-DFE4-41DB-82ED-A5CAB57AB361}"/>
              </a:ext>
            </a:extLst>
          </p:cNvPr>
          <p:cNvSpPr>
            <a:spLocks noGrp="1" noChangeArrowheads="1"/>
          </p:cNvSpPr>
          <p:nvPr>
            <p:ph idx="1"/>
          </p:nvPr>
        </p:nvSpPr>
        <p:spPr>
          <a:xfrm>
            <a:off x="457200" y="1905000"/>
            <a:ext cx="8534400" cy="4648200"/>
          </a:xfrm>
        </p:spPr>
        <p:txBody>
          <a:bodyPr rtlCol="0">
            <a:normAutofit lnSpcReduction="10000"/>
          </a:bodyPr>
          <a:lstStyle/>
          <a:p>
            <a:pPr eaLnBrk="1" fontAlgn="auto" hangingPunct="1">
              <a:lnSpc>
                <a:spcPct val="90000"/>
              </a:lnSpc>
              <a:spcAft>
                <a:spcPts val="0"/>
              </a:spcAft>
              <a:buFont typeface="Wingdings" pitchFamily="2" charset="2"/>
              <a:buNone/>
              <a:defRPr/>
            </a:pPr>
            <a:r>
              <a:rPr lang="en-US" i="1">
                <a:ea typeface="ＭＳ Ｐゴシック" pitchFamily="34" charset="-128"/>
              </a:rPr>
              <a:t>The comparatively late rise of the theory of probability shows how hard it is to grasp, and the many paradoxes show clearly that we, as humans, lack a well grounded intuition in this matter. </a:t>
            </a:r>
          </a:p>
          <a:p>
            <a:pPr eaLnBrk="1" fontAlgn="auto" hangingPunct="1">
              <a:lnSpc>
                <a:spcPct val="90000"/>
              </a:lnSpc>
              <a:spcAft>
                <a:spcPts val="0"/>
              </a:spcAft>
              <a:buFont typeface="Wingdings" pitchFamily="2" charset="2"/>
              <a:buNone/>
              <a:defRPr/>
            </a:pPr>
            <a:r>
              <a:rPr lang="en-US" i="1">
                <a:ea typeface="ＭＳ Ｐゴシック" pitchFamily="34" charset="-128"/>
              </a:rPr>
              <a:t>In probability theory there is a great deal of art in setting up the model, in solving the problem, and in applying the results back to the real world actions that will follow. </a:t>
            </a:r>
          </a:p>
          <a:p>
            <a:pPr eaLnBrk="1" fontAlgn="auto" hangingPunct="1">
              <a:lnSpc>
                <a:spcPct val="90000"/>
              </a:lnSpc>
              <a:spcAft>
                <a:spcPts val="0"/>
              </a:spcAft>
              <a:buFont typeface="Wingdings" pitchFamily="2" charset="2"/>
              <a:buNone/>
              <a:defRPr/>
            </a:pPr>
            <a:r>
              <a:rPr lang="en-US" b="1">
                <a:ea typeface="ＭＳ Ｐゴシック" pitchFamily="34" charset="-128"/>
              </a:rPr>
              <a:t>— </a:t>
            </a:r>
            <a:r>
              <a:rPr lang="en-US" b="1" i="1">
                <a:ea typeface="ＭＳ Ｐゴシック" pitchFamily="34" charset="-128"/>
              </a:rPr>
              <a:t>The Art of Probability, Richard Hamming</a:t>
            </a:r>
            <a:endParaRPr lang="en-AU">
              <a:ea typeface="ＭＳ Ｐゴシック" pitchFamily="34" charset="-128"/>
            </a:endParaRPr>
          </a:p>
          <a:p>
            <a:pPr eaLnBrk="1" fontAlgn="auto" hangingPunct="1">
              <a:lnSpc>
                <a:spcPct val="90000"/>
              </a:lnSpc>
              <a:spcAft>
                <a:spcPts val="0"/>
              </a:spcAft>
              <a:buFont typeface="Wingdings 2"/>
              <a:buChar char=""/>
              <a:defRPr/>
            </a:pPr>
            <a:endParaRPr lang="en-AU">
              <a:ea typeface="ＭＳ Ｐゴシック" pitchFamily="34" charset="-128"/>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7B33CB5A-9225-43E0-8F89-6A171531C42C}"/>
              </a:ext>
            </a:extLst>
          </p:cNvPr>
          <p:cNvSpPr>
            <a:spLocks noGrp="1"/>
          </p:cNvSpPr>
          <p:nvPr>
            <p:ph type="title"/>
          </p:nvPr>
        </p:nvSpPr>
        <p:spPr>
          <a:xfrm>
            <a:off x="381000" y="0"/>
            <a:ext cx="8229600" cy="1139825"/>
          </a:xfrm>
        </p:spPr>
        <p:txBody>
          <a:bodyPr/>
          <a:lstStyle/>
          <a:p>
            <a:pPr eaLnBrk="1" hangingPunct="1"/>
            <a:r>
              <a:rPr lang="en-AU" altLang="it-IT">
                <a:ea typeface="MS PGothic" panose="020B0600070205080204" pitchFamily="34" charset="-128"/>
              </a:rPr>
              <a:t>RC4 Overview</a:t>
            </a:r>
          </a:p>
        </p:txBody>
      </p:sp>
      <p:pic>
        <p:nvPicPr>
          <p:cNvPr id="40963" name="Picture 3">
            <a:extLst>
              <a:ext uri="{FF2B5EF4-FFF2-40B4-BE49-F238E27FC236}">
                <a16:creationId xmlns:a16="http://schemas.microsoft.com/office/drawing/2014/main" id="{4FCE5BD4-78DB-4A4A-BE4C-32972DA0AF8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066800"/>
            <a:ext cx="7650163" cy="5638800"/>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CF0A32C6-8BDD-435F-9028-0A0F5E6F020B}"/>
              </a:ext>
            </a:extLst>
          </p:cNvPr>
          <p:cNvSpPr>
            <a:spLocks noGrp="1"/>
          </p:cNvSpPr>
          <p:nvPr>
            <p:ph type="title"/>
          </p:nvPr>
        </p:nvSpPr>
        <p:spPr/>
        <p:txBody>
          <a:bodyPr/>
          <a:lstStyle/>
          <a:p>
            <a:pPr eaLnBrk="1" hangingPunct="1"/>
            <a:r>
              <a:rPr lang="en-AU" altLang="it-IT">
                <a:ea typeface="MS PGothic" panose="020B0600070205080204" pitchFamily="34" charset="-128"/>
              </a:rPr>
              <a:t>RC4 Security</a:t>
            </a:r>
          </a:p>
        </p:txBody>
      </p:sp>
      <p:sp>
        <p:nvSpPr>
          <p:cNvPr id="43011" name="Rectangle 3">
            <a:extLst>
              <a:ext uri="{FF2B5EF4-FFF2-40B4-BE49-F238E27FC236}">
                <a16:creationId xmlns:a16="http://schemas.microsoft.com/office/drawing/2014/main" id="{6DDB159C-A676-43AC-9840-2D5ABAA2A9C0}"/>
              </a:ext>
            </a:extLst>
          </p:cNvPr>
          <p:cNvSpPr>
            <a:spLocks noGrp="1"/>
          </p:cNvSpPr>
          <p:nvPr>
            <p:ph idx="1"/>
          </p:nvPr>
        </p:nvSpPr>
        <p:spPr/>
        <p:txBody>
          <a:bodyPr/>
          <a:lstStyle/>
          <a:p>
            <a:pPr eaLnBrk="1" hangingPunct="1">
              <a:buFont typeface="Wingdings" panose="05000000000000000000" pitchFamily="2" charset="2"/>
              <a:buChar char="Ø"/>
            </a:pPr>
            <a:r>
              <a:rPr lang="en-AU" altLang="it-IT">
                <a:ea typeface="MS PGothic" panose="020B0600070205080204" pitchFamily="34" charset="-128"/>
              </a:rPr>
              <a:t>claimed secure against known attacks</a:t>
            </a:r>
          </a:p>
          <a:p>
            <a:pPr lvl="1" eaLnBrk="1" hangingPunct="1">
              <a:buFont typeface="Wingdings" panose="05000000000000000000" pitchFamily="2" charset="2"/>
              <a:buChar char="l"/>
            </a:pPr>
            <a:r>
              <a:rPr lang="en-AU" altLang="it-IT">
                <a:ea typeface="MS PGothic" panose="020B0600070205080204" pitchFamily="34" charset="-128"/>
              </a:rPr>
              <a:t>have some analyses, none practical </a:t>
            </a:r>
          </a:p>
          <a:p>
            <a:pPr eaLnBrk="1" hangingPunct="1">
              <a:buFont typeface="Wingdings" panose="05000000000000000000" pitchFamily="2" charset="2"/>
              <a:buChar char="Ø"/>
            </a:pPr>
            <a:r>
              <a:rPr lang="en-AU" altLang="it-IT">
                <a:ea typeface="MS PGothic" panose="020B0600070205080204" pitchFamily="34" charset="-128"/>
              </a:rPr>
              <a:t>result is very non-linear </a:t>
            </a:r>
          </a:p>
          <a:p>
            <a:pPr eaLnBrk="1" hangingPunct="1">
              <a:buFont typeface="Wingdings" panose="05000000000000000000" pitchFamily="2" charset="2"/>
              <a:buChar char="Ø"/>
            </a:pPr>
            <a:r>
              <a:rPr lang="en-AU" altLang="it-IT">
                <a:ea typeface="MS PGothic" panose="020B0600070205080204" pitchFamily="34" charset="-128"/>
              </a:rPr>
              <a:t>since RC4 is a stream cipher, must </a:t>
            </a:r>
            <a:r>
              <a:rPr lang="en-AU" altLang="it-IT" b="1">
                <a:ea typeface="MS PGothic" panose="020B0600070205080204" pitchFamily="34" charset="-128"/>
              </a:rPr>
              <a:t>never reuse a key</a:t>
            </a:r>
            <a:r>
              <a:rPr lang="en-AU" altLang="it-IT">
                <a:ea typeface="MS PGothic" panose="020B0600070205080204" pitchFamily="34" charset="-128"/>
              </a:rPr>
              <a:t> </a:t>
            </a:r>
          </a:p>
          <a:p>
            <a:pPr eaLnBrk="1" hangingPunct="1">
              <a:buFont typeface="Wingdings" panose="05000000000000000000" pitchFamily="2" charset="2"/>
              <a:buChar char="Ø"/>
            </a:pPr>
            <a:r>
              <a:rPr lang="en-AU" altLang="it-IT">
                <a:ea typeface="MS PGothic" panose="020B0600070205080204" pitchFamily="34" charset="-128"/>
              </a:rPr>
              <a:t>have a concern with WEP, but due to key handling rather than RC4 itself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2CDAF411-7117-47C2-9D17-8271359CA8FA}"/>
              </a:ext>
            </a:extLst>
          </p:cNvPr>
          <p:cNvSpPr>
            <a:spLocks noGrp="1"/>
          </p:cNvSpPr>
          <p:nvPr>
            <p:ph type="title"/>
          </p:nvPr>
        </p:nvSpPr>
        <p:spPr/>
        <p:txBody>
          <a:bodyPr/>
          <a:lstStyle/>
          <a:p>
            <a:pPr eaLnBrk="1" hangingPunct="1"/>
            <a:r>
              <a:rPr lang="en-US" altLang="it-IT">
                <a:ea typeface="MS PGothic" panose="020B0600070205080204" pitchFamily="34" charset="-128"/>
              </a:rPr>
              <a:t>Summary</a:t>
            </a:r>
            <a:endParaRPr lang="en-AU" altLang="it-IT">
              <a:ea typeface="MS PGothic" panose="020B0600070205080204" pitchFamily="34" charset="-128"/>
            </a:endParaRPr>
          </a:p>
        </p:txBody>
      </p:sp>
      <p:sp>
        <p:nvSpPr>
          <p:cNvPr id="45059" name="Rectangle 3">
            <a:extLst>
              <a:ext uri="{FF2B5EF4-FFF2-40B4-BE49-F238E27FC236}">
                <a16:creationId xmlns:a16="http://schemas.microsoft.com/office/drawing/2014/main" id="{205441D1-F884-447B-B06E-DB217130E18F}"/>
              </a:ext>
            </a:extLst>
          </p:cNvPr>
          <p:cNvSpPr>
            <a:spLocks noGrp="1"/>
          </p:cNvSpPr>
          <p:nvPr>
            <p:ph idx="1"/>
          </p:nvPr>
        </p:nvSpPr>
        <p:spPr/>
        <p:txBody>
          <a:bodyPr/>
          <a:lstStyle/>
          <a:p>
            <a:pPr eaLnBrk="1" hangingPunct="1"/>
            <a:r>
              <a:rPr lang="en-US" altLang="it-IT">
                <a:ea typeface="MS PGothic" panose="020B0600070205080204" pitchFamily="34" charset="-128"/>
              </a:rPr>
              <a:t>pseudorandom number generation</a:t>
            </a:r>
          </a:p>
          <a:p>
            <a:pPr eaLnBrk="1" hangingPunct="1"/>
            <a:r>
              <a:rPr lang="en-US" altLang="it-IT">
                <a:ea typeface="MS PGothic" panose="020B0600070205080204" pitchFamily="34" charset="-128"/>
              </a:rPr>
              <a:t>stream ciphers</a:t>
            </a:r>
          </a:p>
          <a:p>
            <a:pPr eaLnBrk="1" hangingPunct="1"/>
            <a:r>
              <a:rPr lang="en-US" altLang="it-IT">
                <a:ea typeface="MS PGothic" panose="020B0600070205080204" pitchFamily="34" charset="-128"/>
              </a:rPr>
              <a:t>RC4</a:t>
            </a:r>
          </a:p>
          <a:p>
            <a:pPr eaLnBrk="1" hangingPunct="1"/>
            <a:r>
              <a:rPr lang="en-US" altLang="it-IT">
                <a:ea typeface="MS PGothic" panose="020B0600070205080204" pitchFamily="34" charset="-128"/>
              </a:rPr>
              <a:t>true random numbers </a:t>
            </a:r>
          </a:p>
          <a:p>
            <a:pPr lvl="1" eaLnBrk="1" hangingPunct="1"/>
            <a:endParaRPr lang="en-US" altLang="it-IT">
              <a:ea typeface="MS PGothic" panose="020B0600070205080204" pitchFamily="34" charset="-128"/>
            </a:endParaRPr>
          </a:p>
          <a:p>
            <a:pPr lvl="1" eaLnBrk="1" hangingPunct="1"/>
            <a:endParaRPr lang="en-AU" altLang="it-IT">
              <a:ea typeface="MS PGothic" panose="020B0600070205080204" pitchFamily="34" charset="-12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C6273207-A2D2-4960-9470-7374B05358BE}"/>
              </a:ext>
            </a:extLst>
          </p:cNvPr>
          <p:cNvSpPr>
            <a:spLocks noGrp="1"/>
          </p:cNvSpPr>
          <p:nvPr>
            <p:ph type="title"/>
          </p:nvPr>
        </p:nvSpPr>
        <p:spPr/>
        <p:txBody>
          <a:bodyPr/>
          <a:lstStyle/>
          <a:p>
            <a:pPr eaLnBrk="1" hangingPunct="1"/>
            <a:r>
              <a:rPr lang="en-AU" altLang="it-IT">
                <a:ea typeface="MS PGothic" panose="020B0600070205080204" pitchFamily="34" charset="-128"/>
              </a:rPr>
              <a:t>Random Numbers</a:t>
            </a:r>
          </a:p>
        </p:txBody>
      </p:sp>
      <p:sp>
        <p:nvSpPr>
          <p:cNvPr id="7171" name="Rectangle 3">
            <a:extLst>
              <a:ext uri="{FF2B5EF4-FFF2-40B4-BE49-F238E27FC236}">
                <a16:creationId xmlns:a16="http://schemas.microsoft.com/office/drawing/2014/main" id="{8BCDB017-51B4-4233-844E-B92E6BB487F2}"/>
              </a:ext>
            </a:extLst>
          </p:cNvPr>
          <p:cNvSpPr>
            <a:spLocks noGrp="1"/>
          </p:cNvSpPr>
          <p:nvPr>
            <p:ph idx="1"/>
          </p:nvPr>
        </p:nvSpPr>
        <p:spPr>
          <a:xfrm>
            <a:off x="457200" y="1676400"/>
            <a:ext cx="8229600" cy="4953000"/>
          </a:xfrm>
        </p:spPr>
        <p:txBody>
          <a:bodyPr/>
          <a:lstStyle/>
          <a:p>
            <a:pPr eaLnBrk="1" hangingPunct="1"/>
            <a:r>
              <a:rPr lang="en-AU" altLang="it-IT" sz="2800">
                <a:ea typeface="MS PGothic" panose="020B0600070205080204" pitchFamily="34" charset="-128"/>
              </a:rPr>
              <a:t>many uses of </a:t>
            </a:r>
            <a:r>
              <a:rPr lang="en-AU" altLang="it-IT" sz="2800" b="1">
                <a:ea typeface="MS PGothic" panose="020B0600070205080204" pitchFamily="34" charset="-128"/>
              </a:rPr>
              <a:t>random numbers</a:t>
            </a:r>
            <a:r>
              <a:rPr lang="en-AU" altLang="it-IT" sz="2800">
                <a:ea typeface="MS PGothic" panose="020B0600070205080204" pitchFamily="34" charset="-128"/>
              </a:rPr>
              <a:t> in cryptography </a:t>
            </a:r>
          </a:p>
          <a:p>
            <a:pPr lvl="1" eaLnBrk="1" hangingPunct="1"/>
            <a:r>
              <a:rPr lang="en-AU" altLang="it-IT" sz="2400">
                <a:ea typeface="MS PGothic" panose="020B0600070205080204" pitchFamily="34" charset="-128"/>
              </a:rPr>
              <a:t>nonces in authentication protocols to prevent replay</a:t>
            </a:r>
          </a:p>
          <a:p>
            <a:pPr lvl="1" eaLnBrk="1" hangingPunct="1"/>
            <a:r>
              <a:rPr lang="en-AU" altLang="it-IT" sz="2400">
                <a:ea typeface="MS PGothic" panose="020B0600070205080204" pitchFamily="34" charset="-128"/>
              </a:rPr>
              <a:t>session keys</a:t>
            </a:r>
          </a:p>
          <a:p>
            <a:pPr lvl="1" eaLnBrk="1" hangingPunct="1"/>
            <a:r>
              <a:rPr lang="en-AU" altLang="it-IT" sz="2400">
                <a:ea typeface="MS PGothic" panose="020B0600070205080204" pitchFamily="34" charset="-128"/>
              </a:rPr>
              <a:t>public key generation</a:t>
            </a:r>
          </a:p>
          <a:p>
            <a:pPr lvl="1" eaLnBrk="1" hangingPunct="1"/>
            <a:r>
              <a:rPr lang="en-AU" altLang="it-IT" sz="2400">
                <a:ea typeface="MS PGothic" panose="020B0600070205080204" pitchFamily="34" charset="-128"/>
              </a:rPr>
              <a:t>keystream for a one-time pad</a:t>
            </a:r>
          </a:p>
          <a:p>
            <a:pPr eaLnBrk="1" hangingPunct="1"/>
            <a:r>
              <a:rPr lang="en-AU" altLang="it-IT" sz="2800">
                <a:ea typeface="MS PGothic" panose="020B0600070205080204" pitchFamily="34" charset="-128"/>
              </a:rPr>
              <a:t>in all cases its critical that these values be </a:t>
            </a:r>
          </a:p>
          <a:p>
            <a:pPr lvl="1" eaLnBrk="1" hangingPunct="1"/>
            <a:r>
              <a:rPr lang="en-AU" altLang="it-IT" sz="2400">
                <a:ea typeface="MS PGothic" panose="020B0600070205080204" pitchFamily="34" charset="-128"/>
              </a:rPr>
              <a:t>statistically random, uniform distribution, independent</a:t>
            </a:r>
          </a:p>
          <a:p>
            <a:pPr lvl="1" eaLnBrk="1" hangingPunct="1"/>
            <a:r>
              <a:rPr lang="en-AU" altLang="it-IT" sz="2400">
                <a:ea typeface="MS PGothic" panose="020B0600070205080204" pitchFamily="34" charset="-128"/>
              </a:rPr>
              <a:t>unpredictability of future values from </a:t>
            </a:r>
            <a:r>
              <a:rPr lang="en-US" altLang="it-IT" sz="2400">
                <a:ea typeface="MS PGothic" panose="020B0600070205080204" pitchFamily="34" charset="-128"/>
              </a:rPr>
              <a:t>previous values</a:t>
            </a:r>
          </a:p>
          <a:p>
            <a:pPr eaLnBrk="1" hangingPunct="1"/>
            <a:r>
              <a:rPr lang="en-US" altLang="it-IT" sz="2800">
                <a:ea typeface="MS PGothic" panose="020B0600070205080204" pitchFamily="34" charset="-128"/>
              </a:rPr>
              <a:t>true random numbers provide this</a:t>
            </a:r>
          </a:p>
          <a:p>
            <a:pPr eaLnBrk="1" hangingPunct="1"/>
            <a:r>
              <a:rPr lang="en-US" altLang="it-IT" sz="2800">
                <a:ea typeface="MS PGothic" panose="020B0600070205080204" pitchFamily="34" charset="-128"/>
              </a:rPr>
              <a:t>care needed with generated random numbers</a:t>
            </a:r>
            <a:endParaRPr lang="en-AU" altLang="it-IT" sz="2800">
              <a:ea typeface="MS PGothic" panose="020B0600070205080204" pitchFamily="34" charset="-12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76B8A-2679-4DA6-8281-2C78AF4889AC}"/>
              </a:ext>
            </a:extLst>
          </p:cNvPr>
          <p:cNvSpPr>
            <a:spLocks noGrp="1"/>
          </p:cNvSpPr>
          <p:nvPr>
            <p:ph type="title"/>
          </p:nvPr>
        </p:nvSpPr>
        <p:spPr>
          <a:xfrm>
            <a:off x="457200" y="277813"/>
            <a:ext cx="8229600" cy="1322387"/>
          </a:xfrm>
        </p:spPr>
        <p:txBody>
          <a:bodyPr rtlCol="0">
            <a:normAutofit fontScale="90000"/>
          </a:bodyPr>
          <a:lstStyle/>
          <a:p>
            <a:pPr eaLnBrk="1" fontAlgn="auto" hangingPunct="1">
              <a:spcAft>
                <a:spcPts val="0"/>
              </a:spcAft>
              <a:defRPr/>
            </a:pPr>
            <a:r>
              <a:rPr lang="en-AU">
                <a:ea typeface="ＭＳ Ｐゴシック" pitchFamily="34" charset="-128"/>
              </a:rPr>
              <a:t>Random &amp; Pseudorandom Number Generators</a:t>
            </a:r>
            <a:endParaRPr lang="en-US">
              <a:ea typeface="ＭＳ Ｐゴシック" pitchFamily="34" charset="-128"/>
            </a:endParaRPr>
          </a:p>
        </p:txBody>
      </p:sp>
      <p:pic>
        <p:nvPicPr>
          <p:cNvPr id="9219" name="Picture 3">
            <a:extLst>
              <a:ext uri="{FF2B5EF4-FFF2-40B4-BE49-F238E27FC236}">
                <a16:creationId xmlns:a16="http://schemas.microsoft.com/office/drawing/2014/main" id="{08B7E90B-103B-49AF-9E62-9665C3D19C6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209800"/>
            <a:ext cx="6616700" cy="3429000"/>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F340F033-F49E-45C5-916F-29E055FA2028}"/>
              </a:ext>
            </a:extLst>
          </p:cNvPr>
          <p:cNvSpPr>
            <a:spLocks noGrp="1"/>
          </p:cNvSpPr>
          <p:nvPr>
            <p:ph type="title"/>
          </p:nvPr>
        </p:nvSpPr>
        <p:spPr/>
        <p:txBody>
          <a:bodyPr/>
          <a:lstStyle/>
          <a:p>
            <a:pPr eaLnBrk="1" hangingPunct="1"/>
            <a:r>
              <a:rPr lang="en-AU" altLang="it-IT">
                <a:ea typeface="MS PGothic" panose="020B0600070205080204" pitchFamily="34" charset="-128"/>
              </a:rPr>
              <a:t>Natural Random Noise</a:t>
            </a:r>
          </a:p>
        </p:txBody>
      </p:sp>
      <p:sp>
        <p:nvSpPr>
          <p:cNvPr id="11267" name="Rectangle 3">
            <a:extLst>
              <a:ext uri="{FF2B5EF4-FFF2-40B4-BE49-F238E27FC236}">
                <a16:creationId xmlns:a16="http://schemas.microsoft.com/office/drawing/2014/main" id="{9B94796F-6692-41E3-9EC6-92C682B27CDA}"/>
              </a:ext>
            </a:extLst>
          </p:cNvPr>
          <p:cNvSpPr>
            <a:spLocks noGrp="1"/>
          </p:cNvSpPr>
          <p:nvPr>
            <p:ph idx="1"/>
          </p:nvPr>
        </p:nvSpPr>
        <p:spPr>
          <a:xfrm>
            <a:off x="457200" y="1676400"/>
            <a:ext cx="8229600" cy="5029200"/>
          </a:xfrm>
        </p:spPr>
        <p:txBody>
          <a:bodyPr/>
          <a:lstStyle/>
          <a:p>
            <a:pPr eaLnBrk="1" hangingPunct="1">
              <a:lnSpc>
                <a:spcPct val="90000"/>
              </a:lnSpc>
              <a:buFont typeface="Wingdings" panose="05000000000000000000" pitchFamily="2" charset="2"/>
              <a:buChar char="Ø"/>
            </a:pPr>
            <a:r>
              <a:rPr lang="en-AU" altLang="it-IT" sz="2800">
                <a:ea typeface="MS PGothic" panose="020B0600070205080204" pitchFamily="34" charset="-128"/>
              </a:rPr>
              <a:t>best source is natural randomness in real world </a:t>
            </a:r>
          </a:p>
          <a:p>
            <a:pPr eaLnBrk="1" hangingPunct="1">
              <a:lnSpc>
                <a:spcPct val="90000"/>
              </a:lnSpc>
              <a:buFont typeface="Wingdings" panose="05000000000000000000" pitchFamily="2" charset="2"/>
              <a:buChar char="Ø"/>
            </a:pPr>
            <a:r>
              <a:rPr lang="en-AU" altLang="it-IT" sz="2800">
                <a:ea typeface="MS PGothic" panose="020B0600070205080204" pitchFamily="34" charset="-128"/>
              </a:rPr>
              <a:t>find a regular but random event and monitor </a:t>
            </a:r>
          </a:p>
          <a:p>
            <a:pPr eaLnBrk="1" hangingPunct="1">
              <a:lnSpc>
                <a:spcPct val="90000"/>
              </a:lnSpc>
              <a:buFont typeface="Wingdings" panose="05000000000000000000" pitchFamily="2" charset="2"/>
              <a:buChar char="Ø"/>
            </a:pPr>
            <a:r>
              <a:rPr lang="en-AU" altLang="it-IT" sz="2800">
                <a:ea typeface="MS PGothic" panose="020B0600070205080204" pitchFamily="34" charset="-128"/>
              </a:rPr>
              <a:t>do generally need special h/w to do this </a:t>
            </a:r>
          </a:p>
          <a:p>
            <a:pPr lvl="1" eaLnBrk="1" hangingPunct="1">
              <a:lnSpc>
                <a:spcPct val="90000"/>
              </a:lnSpc>
              <a:buFont typeface="Wingdings" panose="05000000000000000000" pitchFamily="2" charset="2"/>
              <a:buChar char="l"/>
            </a:pPr>
            <a:r>
              <a:rPr lang="en-AU" altLang="it-IT" sz="2400">
                <a:ea typeface="MS PGothic" panose="020B0600070205080204" pitchFamily="34" charset="-128"/>
              </a:rPr>
              <a:t>eg. radiation counters, radio noise, audio noise, thermal noise in diodes, leaky capacitors, mercury discharge tubes etc </a:t>
            </a:r>
          </a:p>
          <a:p>
            <a:pPr eaLnBrk="1" hangingPunct="1">
              <a:lnSpc>
                <a:spcPct val="90000"/>
              </a:lnSpc>
              <a:buFont typeface="Wingdings" panose="05000000000000000000" pitchFamily="2" charset="2"/>
              <a:buChar char="Ø"/>
            </a:pPr>
            <a:r>
              <a:rPr lang="en-AU" altLang="it-IT" sz="2800">
                <a:ea typeface="MS PGothic" panose="020B0600070205080204" pitchFamily="34" charset="-128"/>
              </a:rPr>
              <a:t>starting to see such h/w in new CPU's </a:t>
            </a:r>
          </a:p>
          <a:p>
            <a:pPr eaLnBrk="1" hangingPunct="1">
              <a:lnSpc>
                <a:spcPct val="90000"/>
              </a:lnSpc>
              <a:buFont typeface="Wingdings" panose="05000000000000000000" pitchFamily="2" charset="2"/>
              <a:buChar char="Ø"/>
            </a:pPr>
            <a:r>
              <a:rPr lang="en-AU" altLang="it-IT" sz="2800">
                <a:ea typeface="MS PGothic" panose="020B0600070205080204" pitchFamily="34" charset="-128"/>
              </a:rPr>
              <a:t>problems of </a:t>
            </a:r>
            <a:r>
              <a:rPr lang="en-AU" altLang="it-IT" sz="2800" b="1">
                <a:ea typeface="MS PGothic" panose="020B0600070205080204" pitchFamily="34" charset="-128"/>
              </a:rPr>
              <a:t>bias</a:t>
            </a:r>
            <a:r>
              <a:rPr lang="en-AU" altLang="it-IT" sz="2800">
                <a:ea typeface="MS PGothic" panose="020B0600070205080204" pitchFamily="34" charset="-128"/>
              </a:rPr>
              <a:t> or uneven distribution in signal </a:t>
            </a:r>
          </a:p>
          <a:p>
            <a:pPr lvl="1" eaLnBrk="1" hangingPunct="1">
              <a:lnSpc>
                <a:spcPct val="90000"/>
              </a:lnSpc>
              <a:buFont typeface="Wingdings" panose="05000000000000000000" pitchFamily="2" charset="2"/>
              <a:buChar char="l"/>
            </a:pPr>
            <a:r>
              <a:rPr lang="en-AU" altLang="it-IT" sz="2400">
                <a:ea typeface="MS PGothic" panose="020B0600070205080204" pitchFamily="34" charset="-128"/>
              </a:rPr>
              <a:t>have to compensate for this when sample, often by passing bits through a hash function </a:t>
            </a:r>
          </a:p>
          <a:p>
            <a:pPr lvl="1" eaLnBrk="1" hangingPunct="1">
              <a:lnSpc>
                <a:spcPct val="90000"/>
              </a:lnSpc>
              <a:buFont typeface="Wingdings" panose="05000000000000000000" pitchFamily="2" charset="2"/>
              <a:buChar char="l"/>
            </a:pPr>
            <a:r>
              <a:rPr lang="en-AU" altLang="it-IT" sz="2400">
                <a:ea typeface="MS PGothic" panose="020B0600070205080204" pitchFamily="34" charset="-128"/>
              </a:rPr>
              <a:t>best to only use a few noisiest bits from each sample</a:t>
            </a:r>
          </a:p>
          <a:p>
            <a:pPr lvl="1" eaLnBrk="1" hangingPunct="1">
              <a:lnSpc>
                <a:spcPct val="90000"/>
              </a:lnSpc>
              <a:buFont typeface="Wingdings" panose="05000000000000000000" pitchFamily="2" charset="2"/>
              <a:buChar char="l"/>
            </a:pPr>
            <a:r>
              <a:rPr lang="en-AU" altLang="it-IT" sz="2400">
                <a:ea typeface="MS PGothic" panose="020B0600070205080204" pitchFamily="34" charset="-128"/>
              </a:rPr>
              <a:t>RFC4086 recommends using multiple sources + hash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CBF615CB-C9DC-44CA-8539-5FA0E9895014}"/>
              </a:ext>
            </a:extLst>
          </p:cNvPr>
          <p:cNvSpPr>
            <a:spLocks noGrp="1"/>
          </p:cNvSpPr>
          <p:nvPr>
            <p:ph type="title"/>
          </p:nvPr>
        </p:nvSpPr>
        <p:spPr/>
        <p:txBody>
          <a:bodyPr/>
          <a:lstStyle/>
          <a:p>
            <a:pPr eaLnBrk="1" hangingPunct="1"/>
            <a:r>
              <a:rPr lang="en-AU" altLang="it-IT">
                <a:ea typeface="MS PGothic" panose="020B0600070205080204" pitchFamily="34" charset="-128"/>
              </a:rPr>
              <a:t>Published Sources</a:t>
            </a:r>
          </a:p>
        </p:txBody>
      </p:sp>
      <p:sp>
        <p:nvSpPr>
          <p:cNvPr id="13315" name="Rectangle 3">
            <a:extLst>
              <a:ext uri="{FF2B5EF4-FFF2-40B4-BE49-F238E27FC236}">
                <a16:creationId xmlns:a16="http://schemas.microsoft.com/office/drawing/2014/main" id="{950C6CCD-77D5-4E54-A251-B88C461D0259}"/>
              </a:ext>
            </a:extLst>
          </p:cNvPr>
          <p:cNvSpPr>
            <a:spLocks noGrp="1"/>
          </p:cNvSpPr>
          <p:nvPr>
            <p:ph idx="1"/>
          </p:nvPr>
        </p:nvSpPr>
        <p:spPr/>
        <p:txBody>
          <a:bodyPr/>
          <a:lstStyle/>
          <a:p>
            <a:pPr eaLnBrk="1" hangingPunct="1">
              <a:buFont typeface="Wingdings" panose="05000000000000000000" pitchFamily="2" charset="2"/>
              <a:buChar char="Ø"/>
            </a:pPr>
            <a:r>
              <a:rPr lang="en-AU" altLang="it-IT" sz="2800">
                <a:ea typeface="MS PGothic" panose="020B0600070205080204" pitchFamily="34" charset="-128"/>
              </a:rPr>
              <a:t>a few published collections of random numbers </a:t>
            </a:r>
          </a:p>
          <a:p>
            <a:pPr eaLnBrk="1" hangingPunct="1">
              <a:buFont typeface="Wingdings" panose="05000000000000000000" pitchFamily="2" charset="2"/>
              <a:buChar char="Ø"/>
            </a:pPr>
            <a:r>
              <a:rPr lang="en-AU" altLang="it-IT" sz="2800">
                <a:ea typeface="MS PGothic" panose="020B0600070205080204" pitchFamily="34" charset="-128"/>
              </a:rPr>
              <a:t>Rand Co, in 1955, published 1 million numbers </a:t>
            </a:r>
          </a:p>
          <a:p>
            <a:pPr lvl="1" eaLnBrk="1" hangingPunct="1">
              <a:buFont typeface="Wingdings" panose="05000000000000000000" pitchFamily="2" charset="2"/>
              <a:buChar char="l"/>
            </a:pPr>
            <a:r>
              <a:rPr lang="en-AU" altLang="it-IT" sz="2400">
                <a:ea typeface="MS PGothic" panose="020B0600070205080204" pitchFamily="34" charset="-128"/>
              </a:rPr>
              <a:t>generated using an electronic roulette wheel </a:t>
            </a:r>
          </a:p>
          <a:p>
            <a:pPr lvl="1" eaLnBrk="1" hangingPunct="1">
              <a:buFont typeface="Wingdings" panose="05000000000000000000" pitchFamily="2" charset="2"/>
              <a:buChar char="l"/>
            </a:pPr>
            <a:r>
              <a:rPr lang="en-AU" altLang="it-IT" sz="2400">
                <a:ea typeface="MS PGothic" panose="020B0600070205080204" pitchFamily="34" charset="-128"/>
              </a:rPr>
              <a:t>has been used in some cipher designs cf Khafre </a:t>
            </a:r>
          </a:p>
          <a:p>
            <a:pPr eaLnBrk="1" hangingPunct="1">
              <a:buFont typeface="Wingdings" panose="05000000000000000000" pitchFamily="2" charset="2"/>
              <a:buChar char="Ø"/>
            </a:pPr>
            <a:r>
              <a:rPr lang="en-AU" altLang="it-IT" sz="2800">
                <a:ea typeface="MS PGothic" panose="020B0600070205080204" pitchFamily="34" charset="-128"/>
              </a:rPr>
              <a:t>earlier Tippett in 1927 published a collection </a:t>
            </a:r>
          </a:p>
          <a:p>
            <a:pPr eaLnBrk="1" hangingPunct="1">
              <a:buFont typeface="Wingdings" panose="05000000000000000000" pitchFamily="2" charset="2"/>
              <a:buChar char="Ø"/>
            </a:pPr>
            <a:r>
              <a:rPr lang="en-AU" altLang="it-IT" sz="2800">
                <a:ea typeface="MS PGothic" panose="020B0600070205080204" pitchFamily="34" charset="-128"/>
              </a:rPr>
              <a:t>issues are that:</a:t>
            </a:r>
          </a:p>
          <a:p>
            <a:pPr lvl="1" eaLnBrk="1" hangingPunct="1">
              <a:buFont typeface="Wingdings" panose="05000000000000000000" pitchFamily="2" charset="2"/>
              <a:buChar char="l"/>
            </a:pPr>
            <a:r>
              <a:rPr lang="en-AU" altLang="it-IT" sz="2400">
                <a:ea typeface="MS PGothic" panose="020B0600070205080204" pitchFamily="34" charset="-128"/>
              </a:rPr>
              <a:t>these are limited</a:t>
            </a:r>
          </a:p>
          <a:p>
            <a:pPr lvl="1" eaLnBrk="1" hangingPunct="1">
              <a:buFont typeface="Wingdings" panose="05000000000000000000" pitchFamily="2" charset="2"/>
              <a:buChar char="l"/>
            </a:pPr>
            <a:r>
              <a:rPr lang="en-AU" altLang="it-IT" sz="2400">
                <a:ea typeface="MS PGothic" panose="020B0600070205080204" pitchFamily="34" charset="-128"/>
              </a:rPr>
              <a:t>too well-known for most uses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1026">
            <a:extLst>
              <a:ext uri="{FF2B5EF4-FFF2-40B4-BE49-F238E27FC236}">
                <a16:creationId xmlns:a16="http://schemas.microsoft.com/office/drawing/2014/main" id="{35D6B0D2-BC78-4253-875F-EE8857AB5460}"/>
              </a:ext>
            </a:extLst>
          </p:cNvPr>
          <p:cNvSpPr>
            <a:spLocks noGrp="1" noChangeArrowheads="1"/>
          </p:cNvSpPr>
          <p:nvPr>
            <p:ph type="title"/>
          </p:nvPr>
        </p:nvSpPr>
        <p:spPr/>
        <p:txBody>
          <a:bodyPr rtlCol="0">
            <a:normAutofit fontScale="90000"/>
          </a:bodyPr>
          <a:lstStyle/>
          <a:p>
            <a:pPr eaLnBrk="1" fontAlgn="auto" hangingPunct="1">
              <a:spcAft>
                <a:spcPts val="0"/>
              </a:spcAft>
              <a:defRPr/>
            </a:pPr>
            <a:r>
              <a:rPr lang="en-AU" sz="4000">
                <a:ea typeface="ＭＳ Ｐゴシック" pitchFamily="-107" charset="-128"/>
                <a:cs typeface="ＭＳ Ｐゴシック" pitchFamily="-107" charset="-128"/>
              </a:rPr>
              <a:t>Pseudorandom Number Generators (PRNGs)</a:t>
            </a:r>
          </a:p>
        </p:txBody>
      </p:sp>
      <p:sp>
        <p:nvSpPr>
          <p:cNvPr id="15363" name="Rectangle 1027">
            <a:extLst>
              <a:ext uri="{FF2B5EF4-FFF2-40B4-BE49-F238E27FC236}">
                <a16:creationId xmlns:a16="http://schemas.microsoft.com/office/drawing/2014/main" id="{478F8405-BAE8-4863-9DB0-98A048BD0DBC}"/>
              </a:ext>
            </a:extLst>
          </p:cNvPr>
          <p:cNvSpPr>
            <a:spLocks noGrp="1"/>
          </p:cNvSpPr>
          <p:nvPr>
            <p:ph idx="1"/>
          </p:nvPr>
        </p:nvSpPr>
        <p:spPr/>
        <p:txBody>
          <a:bodyPr/>
          <a:lstStyle/>
          <a:p>
            <a:pPr eaLnBrk="1" hangingPunct="1"/>
            <a:r>
              <a:rPr lang="en-US" altLang="it-IT">
                <a:ea typeface="MS PGothic" panose="020B0600070205080204" pitchFamily="34" charset="-128"/>
              </a:rPr>
              <a:t>often use deterministic algorithmic techniques to create “random numbers”</a:t>
            </a:r>
          </a:p>
          <a:p>
            <a:pPr lvl="1" eaLnBrk="1" hangingPunct="1"/>
            <a:r>
              <a:rPr lang="en-US" altLang="it-IT">
                <a:ea typeface="MS PGothic" panose="020B0600070205080204" pitchFamily="34" charset="-128"/>
              </a:rPr>
              <a:t>although they are not truly random</a:t>
            </a:r>
          </a:p>
          <a:p>
            <a:pPr lvl="1" eaLnBrk="1" hangingPunct="1"/>
            <a:r>
              <a:rPr lang="en-US" altLang="it-IT">
                <a:ea typeface="MS PGothic" panose="020B0600070205080204" pitchFamily="34" charset="-128"/>
              </a:rPr>
              <a:t>can pass many tests of “randomness”</a:t>
            </a:r>
          </a:p>
          <a:p>
            <a:pPr eaLnBrk="1" hangingPunct="1"/>
            <a:r>
              <a:rPr lang="en-US" altLang="it-IT">
                <a:ea typeface="MS PGothic" panose="020B0600070205080204" pitchFamily="34" charset="-128"/>
              </a:rPr>
              <a:t>known as “pseudorandom numbers”</a:t>
            </a:r>
          </a:p>
          <a:p>
            <a:pPr eaLnBrk="1" hangingPunct="1"/>
            <a:r>
              <a:rPr lang="en-US" altLang="it-IT">
                <a:ea typeface="MS PGothic" panose="020B0600070205080204" pitchFamily="34" charset="-128"/>
              </a:rPr>
              <a:t>created by “</a:t>
            </a:r>
            <a:r>
              <a:rPr lang="en-AU" altLang="it-IT" sz="2800">
                <a:ea typeface="MS PGothic" panose="020B0600070205080204" pitchFamily="34" charset="-128"/>
              </a:rPr>
              <a:t>Pseudorandom Number Generators (PRNGs)”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1DDBD695-F401-4DD9-BA5C-94D9F142F506}"/>
              </a:ext>
            </a:extLst>
          </p:cNvPr>
          <p:cNvSpPr>
            <a:spLocks noGrp="1"/>
          </p:cNvSpPr>
          <p:nvPr>
            <p:ph type="title"/>
          </p:nvPr>
        </p:nvSpPr>
        <p:spPr/>
        <p:txBody>
          <a:bodyPr/>
          <a:lstStyle/>
          <a:p>
            <a:pPr eaLnBrk="1" hangingPunct="1"/>
            <a:r>
              <a:rPr lang="en-AU" altLang="it-IT">
                <a:ea typeface="MS PGothic" panose="020B0600070205080204" pitchFamily="34" charset="-128"/>
              </a:rPr>
              <a:t>PRNG Requirements</a:t>
            </a:r>
            <a:endParaRPr lang="en-US" altLang="it-IT">
              <a:ea typeface="MS PGothic" panose="020B0600070205080204" pitchFamily="34" charset="-128"/>
            </a:endParaRPr>
          </a:p>
        </p:txBody>
      </p:sp>
      <p:sp>
        <p:nvSpPr>
          <p:cNvPr id="17411" name="Content Placeholder 2">
            <a:extLst>
              <a:ext uri="{FF2B5EF4-FFF2-40B4-BE49-F238E27FC236}">
                <a16:creationId xmlns:a16="http://schemas.microsoft.com/office/drawing/2014/main" id="{D55440CA-EFE9-4E2C-B136-0D6220464F30}"/>
              </a:ext>
            </a:extLst>
          </p:cNvPr>
          <p:cNvSpPr>
            <a:spLocks noGrp="1"/>
          </p:cNvSpPr>
          <p:nvPr>
            <p:ph idx="1"/>
          </p:nvPr>
        </p:nvSpPr>
        <p:spPr>
          <a:xfrm>
            <a:off x="457200" y="1676400"/>
            <a:ext cx="8229600" cy="4876800"/>
          </a:xfrm>
        </p:spPr>
        <p:txBody>
          <a:bodyPr/>
          <a:lstStyle/>
          <a:p>
            <a:pPr eaLnBrk="1" hangingPunct="1"/>
            <a:r>
              <a:rPr lang="en-US" altLang="it-IT">
                <a:ea typeface="MS PGothic" panose="020B0600070205080204" pitchFamily="34" charset="-128"/>
              </a:rPr>
              <a:t>randomness</a:t>
            </a:r>
          </a:p>
          <a:p>
            <a:pPr lvl="1" eaLnBrk="1" hangingPunct="1"/>
            <a:r>
              <a:rPr lang="en-US" altLang="it-IT">
                <a:ea typeface="MS PGothic" panose="020B0600070205080204" pitchFamily="34" charset="-128"/>
              </a:rPr>
              <a:t>uniformity, scalability, consistency</a:t>
            </a:r>
          </a:p>
          <a:p>
            <a:pPr eaLnBrk="1" hangingPunct="1"/>
            <a:r>
              <a:rPr lang="en-US" altLang="it-IT">
                <a:ea typeface="MS PGothic" panose="020B0600070205080204" pitchFamily="34" charset="-128"/>
              </a:rPr>
              <a:t>unpredictability</a:t>
            </a:r>
          </a:p>
          <a:p>
            <a:pPr lvl="1" eaLnBrk="1" hangingPunct="1"/>
            <a:r>
              <a:rPr lang="en-US" altLang="it-IT">
                <a:ea typeface="MS PGothic" panose="020B0600070205080204" pitchFamily="34" charset="-128"/>
              </a:rPr>
              <a:t>forward &amp; backward unpredictability</a:t>
            </a:r>
          </a:p>
          <a:p>
            <a:pPr lvl="1" eaLnBrk="1" hangingPunct="1"/>
            <a:r>
              <a:rPr lang="en-US" altLang="it-IT">
                <a:ea typeface="MS PGothic" panose="020B0600070205080204" pitchFamily="34" charset="-128"/>
              </a:rPr>
              <a:t>use same tests to check</a:t>
            </a:r>
          </a:p>
          <a:p>
            <a:pPr eaLnBrk="1" hangingPunct="1"/>
            <a:r>
              <a:rPr lang="en-US" altLang="it-IT">
                <a:ea typeface="MS PGothic" panose="020B0600070205080204" pitchFamily="34" charset="-128"/>
              </a:rPr>
              <a:t>characteristics of the seed</a:t>
            </a:r>
          </a:p>
          <a:p>
            <a:pPr lvl="1" eaLnBrk="1" hangingPunct="1"/>
            <a:r>
              <a:rPr lang="en-US" altLang="it-IT">
                <a:ea typeface="MS PGothic" panose="020B0600070205080204" pitchFamily="34" charset="-128"/>
              </a:rPr>
              <a:t>secure</a:t>
            </a:r>
          </a:p>
          <a:p>
            <a:pPr lvl="1" eaLnBrk="1" hangingPunct="1"/>
            <a:r>
              <a:rPr lang="en-US" altLang="it-IT">
                <a:ea typeface="MS PGothic" panose="020B0600070205080204" pitchFamily="34" charset="-128"/>
              </a:rPr>
              <a:t>if known adversary can determine output</a:t>
            </a:r>
          </a:p>
          <a:p>
            <a:pPr lvl="1" eaLnBrk="1" hangingPunct="1"/>
            <a:r>
              <a:rPr lang="en-US" altLang="it-IT">
                <a:ea typeface="MS PGothic" panose="020B0600070205080204" pitchFamily="34" charset="-128"/>
              </a:rPr>
              <a:t>so must be random or pseudorandom number</a:t>
            </a:r>
          </a:p>
          <a:p>
            <a:pPr lvl="1" eaLnBrk="1" hangingPunct="1"/>
            <a:endParaRPr lang="en-US" altLang="it-IT">
              <a:ea typeface="MS PGothic" panose="020B0600070205080204" pitchFamily="34" charset="-128"/>
            </a:endParaRPr>
          </a:p>
          <a:p>
            <a:pPr eaLnBrk="1" hangingPunct="1"/>
            <a:endParaRPr lang="en-US" altLang="it-IT">
              <a:ea typeface="MS PGothic" panose="020B0600070205080204" pitchFamily="34" charset="-128"/>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olo 1">
            <a:extLst>
              <a:ext uri="{FF2B5EF4-FFF2-40B4-BE49-F238E27FC236}">
                <a16:creationId xmlns:a16="http://schemas.microsoft.com/office/drawing/2014/main" id="{4E027A14-FA90-42F1-B957-A7377CF2A305}"/>
              </a:ext>
            </a:extLst>
          </p:cNvPr>
          <p:cNvSpPr>
            <a:spLocks noGrp="1"/>
          </p:cNvSpPr>
          <p:nvPr>
            <p:ph type="title"/>
          </p:nvPr>
        </p:nvSpPr>
        <p:spPr/>
        <p:txBody>
          <a:bodyPr/>
          <a:lstStyle/>
          <a:p>
            <a:pPr eaLnBrk="1" hangingPunct="1"/>
            <a:r>
              <a:rPr lang="it-IT" altLang="it-IT" sz="3600"/>
              <a:t>A special application: one time passwords</a:t>
            </a:r>
          </a:p>
        </p:txBody>
      </p:sp>
      <p:sp>
        <p:nvSpPr>
          <p:cNvPr id="19459" name="Segnaposto contenuto 2">
            <a:extLst>
              <a:ext uri="{FF2B5EF4-FFF2-40B4-BE49-F238E27FC236}">
                <a16:creationId xmlns:a16="http://schemas.microsoft.com/office/drawing/2014/main" id="{95FC9D6D-1812-4354-87CA-1101D4929DED}"/>
              </a:ext>
            </a:extLst>
          </p:cNvPr>
          <p:cNvSpPr>
            <a:spLocks noGrp="1"/>
          </p:cNvSpPr>
          <p:nvPr>
            <p:ph idx="1"/>
          </p:nvPr>
        </p:nvSpPr>
        <p:spPr>
          <a:xfrm>
            <a:off x="523875" y="1484313"/>
            <a:ext cx="8008938" cy="4465637"/>
          </a:xfrm>
        </p:spPr>
        <p:txBody>
          <a:bodyPr/>
          <a:lstStyle/>
          <a:p>
            <a:pPr eaLnBrk="1" hangingPunct="1"/>
            <a:r>
              <a:rPr lang="it-IT" altLang="it-IT"/>
              <a:t>Server and client are synced on the same point of a pseudorandom sequence</a:t>
            </a:r>
          </a:p>
          <a:p>
            <a:pPr eaLnBrk="1" hangingPunct="1"/>
            <a:r>
              <a:rPr lang="it-IT" altLang="it-IT"/>
              <a:t>The sequence can advance by keypress or over time (TOTP)</a:t>
            </a:r>
          </a:p>
          <a:p>
            <a:pPr eaLnBrk="1" hangingPunct="1"/>
            <a:r>
              <a:rPr lang="it-IT" altLang="it-IT"/>
              <a:t>Similar to Keeloq car ignition scheme</a:t>
            </a:r>
          </a:p>
        </p:txBody>
      </p:sp>
      <p:pic>
        <p:nvPicPr>
          <p:cNvPr id="19460" name="Picture 2" descr="Image result for otp token">
            <a:extLst>
              <a:ext uri="{FF2B5EF4-FFF2-40B4-BE49-F238E27FC236}">
                <a16:creationId xmlns:a16="http://schemas.microsoft.com/office/drawing/2014/main" id="{92140A6F-D55D-4FB1-B4DF-F6C2F2F8C2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425" y="4291013"/>
            <a:ext cx="2962275" cy="229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3744</Words>
  <Application>Microsoft Office PowerPoint</Application>
  <PresentationFormat>On-screen Show (4:3)</PresentationFormat>
  <Paragraphs>208</Paragraphs>
  <Slides>22</Slides>
  <Notes>21</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MS PGothic</vt:lpstr>
      <vt:lpstr>Calibri</vt:lpstr>
      <vt:lpstr>Wingdings</vt:lpstr>
      <vt:lpstr>Wingdings 2</vt:lpstr>
      <vt:lpstr>Courier New</vt:lpstr>
      <vt:lpstr>Times</vt:lpstr>
      <vt:lpstr>Tema di Office</vt:lpstr>
      <vt:lpstr>Cryptography and Network Security Chapter 7</vt:lpstr>
      <vt:lpstr>Chapter 7 – Stream Ciphers and Random Number Generation</vt:lpstr>
      <vt:lpstr>Random Numbers</vt:lpstr>
      <vt:lpstr>Random &amp; Pseudorandom Number Generators</vt:lpstr>
      <vt:lpstr>Natural Random Noise</vt:lpstr>
      <vt:lpstr>Published Sources</vt:lpstr>
      <vt:lpstr>Pseudorandom Number Generators (PRNGs)</vt:lpstr>
      <vt:lpstr>PRNG Requirements</vt:lpstr>
      <vt:lpstr>A special application: one time passwords</vt:lpstr>
      <vt:lpstr>Linear Congruential Generator</vt:lpstr>
      <vt:lpstr>Blum Blum Shub Generator</vt:lpstr>
      <vt:lpstr>Using Block Ciphers as PRNGs</vt:lpstr>
      <vt:lpstr>ANSI X9.17 PRG</vt:lpstr>
      <vt:lpstr>Stream Ciphers</vt:lpstr>
      <vt:lpstr>Stream Cipher Structure</vt:lpstr>
      <vt:lpstr>Stream Cipher Properties</vt:lpstr>
      <vt:lpstr>RC4</vt:lpstr>
      <vt:lpstr>RC4 Key Schedule </vt:lpstr>
      <vt:lpstr>RC4 Encryption</vt:lpstr>
      <vt:lpstr>RC4 Overview</vt:lpstr>
      <vt:lpstr>RC4 Security</vt:lpstr>
      <vt:lpstr>Summary</vt:lpstr>
    </vt:vector>
  </TitlesOfParts>
  <Company>School of Eng &amp; IT,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William Stallings, Cryptography and Network Security 5/e</dc:title>
  <dc:subject>Lecture Overheads - Ch 7</dc:subject>
  <dc:creator>Dr Lawrie Brown</dc:creator>
  <cp:lastModifiedBy>Giovambattista Ianni</cp:lastModifiedBy>
  <cp:revision>48</cp:revision>
  <cp:lastPrinted>2009-08-25T04:32:31Z</cp:lastPrinted>
  <dcterms:created xsi:type="dcterms:W3CDTF">2009-08-25T02:19:37Z</dcterms:created>
  <dcterms:modified xsi:type="dcterms:W3CDTF">2021-10-13T14:33:52Z</dcterms:modified>
</cp:coreProperties>
</file>