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313"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14" r:id="rId46"/>
    <p:sldId id="315" r:id="rId47"/>
    <p:sldId id="316" r:id="rId48"/>
    <p:sldId id="317" r:id="rId49"/>
    <p:sldId id="338" r:id="rId5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5400" autoAdjust="0"/>
  </p:normalViewPr>
  <p:slideViewPr>
    <p:cSldViewPr snapToGrid="0">
      <p:cViewPr varScale="1">
        <p:scale>
          <a:sx n="99" d="100"/>
          <a:sy n="99" d="100"/>
        </p:scale>
        <p:origin x="102" y="4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02F1E-91F2-4BB1-8D72-6F9D7D5E70FE}" type="datetimeFigureOut">
              <a:rPr lang="it-IT" smtClean="0"/>
              <a:t>12/07/2018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04DD2-2364-4854-A65F-1BB0E77B95D7}" type="slidenum">
              <a:rPr lang="it-IT" smtClean="0"/>
              <a:t>‹N›</a:t>
            </a:fld>
            <a:endParaRPr lang="it-IT"/>
          </a:p>
        </p:txBody>
      </p:sp>
    </p:spTree>
    <p:extLst>
      <p:ext uri="{BB962C8B-B14F-4D97-AF65-F5344CB8AC3E}">
        <p14:creationId xmlns:p14="http://schemas.microsoft.com/office/powerpoint/2010/main" val="100273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gnaposto immagine diapositiva 1"/>
          <p:cNvSpPr>
            <a:spLocks noGrp="1" noRot="1" noChangeAspect="1" noTextEdit="1"/>
          </p:cNvSpPr>
          <p:nvPr>
            <p:ph type="sldImg"/>
          </p:nvPr>
        </p:nvSpPr>
        <p:spPr>
          <a:ln/>
        </p:spPr>
      </p:sp>
      <p:sp>
        <p:nvSpPr>
          <p:cNvPr id="389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 di grafo dei moduli con esempio..</a:t>
            </a:r>
          </a:p>
        </p:txBody>
      </p:sp>
      <p:sp>
        <p:nvSpPr>
          <p:cNvPr id="389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10582F-C61A-43F1-9EC4-BF28D60334DF}" type="slidenum">
              <a:rPr lang="it-IT" altLang="it-IT"/>
              <a:pPr eaLnBrk="1" hangingPunct="1"/>
              <a:t>11</a:t>
            </a:fld>
            <a:endParaRPr lang="it-IT" altLang="it-IT"/>
          </a:p>
        </p:txBody>
      </p:sp>
    </p:spTree>
    <p:extLst>
      <p:ext uri="{BB962C8B-B14F-4D97-AF65-F5344CB8AC3E}">
        <p14:creationId xmlns:p14="http://schemas.microsoft.com/office/powerpoint/2010/main" val="2036728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immagine diapositiva 1"/>
          <p:cNvSpPr>
            <a:spLocks noGrp="1" noRot="1" noChangeAspect="1" noTextEdit="1"/>
          </p:cNvSpPr>
          <p:nvPr>
            <p:ph type="sldImg"/>
          </p:nvPr>
        </p:nvSpPr>
        <p:spPr>
          <a:ln/>
        </p:spPr>
      </p:sp>
      <p:sp>
        <p:nvSpPr>
          <p:cNvPr id="4813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813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5BE1DF-9C93-4929-BA5A-861FF47C2842}" type="slidenum">
              <a:rPr lang="it-IT" altLang="it-IT"/>
              <a:pPr eaLnBrk="1" hangingPunct="1"/>
              <a:t>20</a:t>
            </a:fld>
            <a:endParaRPr lang="it-IT" altLang="it-IT"/>
          </a:p>
        </p:txBody>
      </p:sp>
    </p:spTree>
    <p:extLst>
      <p:ext uri="{BB962C8B-B14F-4D97-AF65-F5344CB8AC3E}">
        <p14:creationId xmlns:p14="http://schemas.microsoft.com/office/powerpoint/2010/main" val="122848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gnaposto immagine diapositiva 1"/>
          <p:cNvSpPr>
            <a:spLocks noGrp="1" noRot="1" noChangeAspect="1" noTextEdit="1"/>
          </p:cNvSpPr>
          <p:nvPr>
            <p:ph type="sldImg"/>
          </p:nvPr>
        </p:nvSpPr>
        <p:spPr>
          <a:ln/>
        </p:spPr>
      </p:sp>
      <p:sp>
        <p:nvSpPr>
          <p:cNvPr id="491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91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44F329-1B02-4221-9E03-80D141CAE95F}" type="slidenum">
              <a:rPr lang="it-IT" altLang="it-IT"/>
              <a:pPr eaLnBrk="1" hangingPunct="1"/>
              <a:t>21</a:t>
            </a:fld>
            <a:endParaRPr lang="it-IT" altLang="it-IT"/>
          </a:p>
        </p:txBody>
      </p:sp>
    </p:spTree>
    <p:extLst>
      <p:ext uri="{BB962C8B-B14F-4D97-AF65-F5344CB8AC3E}">
        <p14:creationId xmlns:p14="http://schemas.microsoft.com/office/powerpoint/2010/main" val="342127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gnaposto immagine diapositiva 1"/>
          <p:cNvSpPr>
            <a:spLocks noGrp="1" noRot="1" noChangeAspect="1" noTextEdit="1"/>
          </p:cNvSpPr>
          <p:nvPr>
            <p:ph type="sldImg"/>
          </p:nvPr>
        </p:nvSpPr>
        <p:spPr>
          <a:ln/>
        </p:spPr>
      </p:sp>
      <p:sp>
        <p:nvSpPr>
          <p:cNvPr id="50179" name="Segnaposto note 2"/>
          <p:cNvSpPr>
            <a:spLocks noGrp="1"/>
          </p:cNvSpPr>
          <p:nvPr>
            <p:ph type="body" idx="1"/>
          </p:nvPr>
        </p:nvSpPr>
        <p:spPr>
          <a:ln/>
        </p:spPr>
        <p:txBody>
          <a:bodyPr/>
          <a:lstStyle/>
          <a:p>
            <a:pPr marL="514350" indent="-514350">
              <a:defRPr/>
            </a:pPr>
            <a:r>
              <a:rPr lang="it-IT" dirty="0" err="1" smtClean="0">
                <a:solidFill>
                  <a:srgbClr val="FFFF00"/>
                </a:solidFill>
              </a:rPr>
              <a:t>It</a:t>
            </a:r>
            <a:r>
              <a:rPr lang="it-IT" dirty="0" smtClean="0">
                <a:solidFill>
                  <a:srgbClr val="FFFF00"/>
                </a:solidFill>
              </a:rPr>
              <a:t> </a:t>
            </a:r>
            <a:r>
              <a:rPr lang="it-IT" dirty="0" err="1" smtClean="0">
                <a:solidFill>
                  <a:srgbClr val="FFFF00"/>
                </a:solidFill>
              </a:rPr>
              <a:t>would</a:t>
            </a:r>
            <a:r>
              <a:rPr lang="it-IT" dirty="0" smtClean="0">
                <a:solidFill>
                  <a:srgbClr val="FFFF00"/>
                </a:solidFill>
              </a:rPr>
              <a:t> </a:t>
            </a:r>
            <a:r>
              <a:rPr lang="it-IT" dirty="0" err="1" smtClean="0">
                <a:solidFill>
                  <a:srgbClr val="FFFF00"/>
                </a:solidFill>
              </a:rPr>
              <a:t>be</a:t>
            </a:r>
            <a:r>
              <a:rPr lang="it-IT" dirty="0" smtClean="0">
                <a:solidFill>
                  <a:srgbClr val="FFFF00"/>
                </a:solidFill>
              </a:rPr>
              <a:t> a </a:t>
            </a:r>
            <a:r>
              <a:rPr lang="it-IT" dirty="0" err="1" smtClean="0">
                <a:solidFill>
                  <a:srgbClr val="FFFF00"/>
                </a:solidFill>
              </a:rPr>
              <a:t>good</a:t>
            </a:r>
            <a:r>
              <a:rPr lang="it-IT" dirty="0" smtClean="0">
                <a:solidFill>
                  <a:srgbClr val="FFFF00"/>
                </a:solidFill>
              </a:rPr>
              <a:t> idea </a:t>
            </a:r>
            <a:r>
              <a:rPr lang="it-IT" dirty="0" err="1" smtClean="0">
                <a:solidFill>
                  <a:srgbClr val="FFFF00"/>
                </a:solidFill>
              </a:rPr>
              <a:t>to</a:t>
            </a:r>
            <a:r>
              <a:rPr lang="it-IT" dirty="0" smtClean="0">
                <a:solidFill>
                  <a:srgbClr val="FFFF00"/>
                </a:solidFill>
              </a:rPr>
              <a:t> </a:t>
            </a:r>
            <a:r>
              <a:rPr lang="it-IT" dirty="0" err="1" smtClean="0">
                <a:solidFill>
                  <a:srgbClr val="FFFF00"/>
                </a:solidFill>
              </a:rPr>
              <a:t>mention</a:t>
            </a:r>
            <a:r>
              <a:rPr lang="it-IT" dirty="0" smtClean="0">
                <a:solidFill>
                  <a:srgbClr val="FFFF00"/>
                </a:solidFill>
              </a:rPr>
              <a:t> work [A]</a:t>
            </a:r>
          </a:p>
          <a:p>
            <a:pPr marL="914400" lvl="1" indent="-514350">
              <a:defRPr/>
            </a:pPr>
            <a:r>
              <a:rPr lang="it-IT" sz="2400" dirty="0" smtClean="0"/>
              <a:t>“Don’t </a:t>
            </a:r>
            <a:r>
              <a:rPr lang="it-IT" sz="2400" dirty="0" err="1" smtClean="0"/>
              <a:t>even</a:t>
            </a:r>
            <a:r>
              <a:rPr lang="it-IT" sz="2400" dirty="0" smtClean="0"/>
              <a:t> dare </a:t>
            </a:r>
            <a:r>
              <a:rPr lang="it-IT" sz="2400" dirty="0" err="1" smtClean="0"/>
              <a:t>to</a:t>
            </a:r>
            <a:r>
              <a:rPr lang="it-IT" sz="2400" dirty="0" smtClean="0"/>
              <a:t> </a:t>
            </a:r>
            <a:r>
              <a:rPr lang="it-IT" sz="2400" dirty="0" err="1" smtClean="0"/>
              <a:t>think</a:t>
            </a:r>
            <a:r>
              <a:rPr lang="it-IT" sz="2400" dirty="0" smtClean="0"/>
              <a:t> </a:t>
            </a:r>
            <a:r>
              <a:rPr lang="it-IT" sz="2400" dirty="0" err="1" smtClean="0"/>
              <a:t>that</a:t>
            </a:r>
            <a:r>
              <a:rPr lang="it-IT" sz="2400" dirty="0" smtClean="0"/>
              <a:t> I </a:t>
            </a:r>
            <a:r>
              <a:rPr lang="it-IT" sz="2400" dirty="0" err="1" smtClean="0"/>
              <a:t>authored</a:t>
            </a:r>
            <a:r>
              <a:rPr lang="it-IT" sz="2400" dirty="0" smtClean="0"/>
              <a:t> [A]”</a:t>
            </a:r>
          </a:p>
          <a:p>
            <a:pPr marL="514350" indent="-514350">
              <a:defRPr/>
            </a:pPr>
            <a:r>
              <a:rPr lang="it-IT" dirty="0" err="1" smtClean="0">
                <a:solidFill>
                  <a:srgbClr val="FFFF00"/>
                </a:solidFill>
              </a:rPr>
              <a:t>You</a:t>
            </a:r>
            <a:r>
              <a:rPr lang="it-IT" dirty="0" smtClean="0">
                <a:solidFill>
                  <a:srgbClr val="FFFF00"/>
                </a:solidFill>
              </a:rPr>
              <a:t> </a:t>
            </a:r>
            <a:r>
              <a:rPr lang="it-IT" dirty="0" err="1" smtClean="0">
                <a:solidFill>
                  <a:srgbClr val="FFFF00"/>
                </a:solidFill>
              </a:rPr>
              <a:t>could</a:t>
            </a:r>
            <a:r>
              <a:rPr lang="it-IT" dirty="0" smtClean="0">
                <a:solidFill>
                  <a:srgbClr val="FFFF00"/>
                </a:solidFill>
              </a:rPr>
              <a:t> </a:t>
            </a:r>
            <a:r>
              <a:rPr lang="it-IT" dirty="0" err="1" smtClean="0">
                <a:solidFill>
                  <a:srgbClr val="FFFF00"/>
                </a:solidFill>
              </a:rPr>
              <a:t>add</a:t>
            </a:r>
            <a:r>
              <a:rPr lang="it-IT" dirty="0" smtClean="0">
                <a:solidFill>
                  <a:srgbClr val="FFFF00"/>
                </a:solidFill>
              </a:rPr>
              <a:t> more </a:t>
            </a:r>
            <a:r>
              <a:rPr lang="it-IT" dirty="0" err="1" smtClean="0">
                <a:solidFill>
                  <a:srgbClr val="FFFF00"/>
                </a:solidFill>
              </a:rPr>
              <a:t>examples</a:t>
            </a:r>
            <a:endParaRPr lang="it-IT" dirty="0" smtClean="0">
              <a:solidFill>
                <a:srgbClr val="FFFF00"/>
              </a:solidFill>
            </a:endParaRPr>
          </a:p>
          <a:p>
            <a:pPr marL="514350" indent="-514350">
              <a:buFont typeface="Wingdings" pitchFamily="2" charset="2"/>
              <a:buNone/>
              <a:defRPr/>
            </a:pPr>
            <a:r>
              <a:rPr lang="it-IT" sz="2400" dirty="0" smtClean="0"/>
              <a:t>	“.. </a:t>
            </a:r>
            <a:r>
              <a:rPr lang="it-IT" sz="2400" dirty="0" err="1" smtClean="0"/>
              <a:t>It</a:t>
            </a:r>
            <a:r>
              <a:rPr lang="it-IT" sz="2400" dirty="0" smtClean="0"/>
              <a:t>’s </a:t>
            </a:r>
            <a:r>
              <a:rPr lang="it-IT" sz="2400" dirty="0" err="1" smtClean="0"/>
              <a:t>worth</a:t>
            </a:r>
            <a:r>
              <a:rPr lang="it-IT" sz="2400" dirty="0" smtClean="0"/>
              <a:t> </a:t>
            </a:r>
            <a:r>
              <a:rPr lang="it-IT" sz="2400" dirty="0" err="1" smtClean="0"/>
              <a:t>mentioning</a:t>
            </a:r>
            <a:r>
              <a:rPr lang="it-IT" sz="2400" dirty="0" smtClean="0"/>
              <a:t> </a:t>
            </a:r>
            <a:r>
              <a:rPr lang="it-IT" sz="2400" dirty="0" err="1" smtClean="0"/>
              <a:t>that</a:t>
            </a:r>
            <a:r>
              <a:rPr lang="it-IT" sz="2400" dirty="0" smtClean="0"/>
              <a:t> [A] </a:t>
            </a:r>
            <a:r>
              <a:rPr lang="it-IT" sz="2400" dirty="0" err="1" smtClean="0"/>
              <a:t>is</a:t>
            </a:r>
            <a:r>
              <a:rPr lang="it-IT" sz="2400" dirty="0" smtClean="0"/>
              <a:t> </a:t>
            </a:r>
            <a:r>
              <a:rPr lang="it-IT" sz="2400" dirty="0" err="1" smtClean="0"/>
              <a:t>plenty</a:t>
            </a:r>
            <a:r>
              <a:rPr lang="it-IT" sz="2400" dirty="0" smtClean="0"/>
              <a:t> </a:t>
            </a:r>
            <a:r>
              <a:rPr lang="it-IT" sz="2400" dirty="0" err="1" smtClean="0"/>
              <a:t>of</a:t>
            </a:r>
            <a:r>
              <a:rPr lang="it-IT" sz="2400" dirty="0" smtClean="0"/>
              <a:t> </a:t>
            </a:r>
            <a:r>
              <a:rPr lang="it-IT" sz="2400" dirty="0" err="1" smtClean="0"/>
              <a:t>examples</a:t>
            </a:r>
            <a:r>
              <a:rPr lang="it-IT" sz="2400" dirty="0" smtClean="0"/>
              <a:t>..”</a:t>
            </a:r>
          </a:p>
          <a:p>
            <a:pPr>
              <a:defRPr/>
            </a:pPr>
            <a:endParaRPr lang="it-IT" dirty="0" smtClean="0"/>
          </a:p>
        </p:txBody>
      </p:sp>
      <p:sp>
        <p:nvSpPr>
          <p:cNvPr id="5018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0126EF-B63C-44C8-AEF2-0237A37CD9F9}" type="slidenum">
              <a:rPr lang="it-IT" altLang="it-IT"/>
              <a:pPr eaLnBrk="1" hangingPunct="1"/>
              <a:t>22</a:t>
            </a:fld>
            <a:endParaRPr lang="it-IT" altLang="it-IT"/>
          </a:p>
        </p:txBody>
      </p:sp>
    </p:spTree>
    <p:extLst>
      <p:ext uri="{BB962C8B-B14F-4D97-AF65-F5344CB8AC3E}">
        <p14:creationId xmlns:p14="http://schemas.microsoft.com/office/powerpoint/2010/main" val="2420138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gnaposto immagine diapositiva 1"/>
          <p:cNvSpPr>
            <a:spLocks noGrp="1" noRot="1" noChangeAspect="1" noTextEdit="1"/>
          </p:cNvSpPr>
          <p:nvPr>
            <p:ph type="sldImg"/>
          </p:nvPr>
        </p:nvSpPr>
        <p:spPr>
          <a:ln/>
        </p:spPr>
      </p:sp>
      <p:sp>
        <p:nvSpPr>
          <p:cNvPr id="5120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5120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412D9D-CEC6-413E-B20D-497763F684BA}" type="slidenum">
              <a:rPr lang="it-IT" altLang="it-IT"/>
              <a:pPr eaLnBrk="1" hangingPunct="1"/>
              <a:t>23</a:t>
            </a:fld>
            <a:endParaRPr lang="it-IT" altLang="it-IT"/>
          </a:p>
        </p:txBody>
      </p:sp>
    </p:spTree>
    <p:extLst>
      <p:ext uri="{BB962C8B-B14F-4D97-AF65-F5344CB8AC3E}">
        <p14:creationId xmlns:p14="http://schemas.microsoft.com/office/powerpoint/2010/main" val="275682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a:ln/>
        </p:spPr>
      </p:sp>
      <p:sp>
        <p:nvSpPr>
          <p:cNvPr id="30723"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0724"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BD31A-7BF0-461E-9772-47550C536AC5}" type="slidenum">
              <a:rPr lang="it-IT" altLang="it-IT"/>
              <a:pPr eaLnBrk="1" hangingPunct="1"/>
              <a:t>24</a:t>
            </a:fld>
            <a:endParaRPr lang="it-IT" altLang="it-IT"/>
          </a:p>
        </p:txBody>
      </p:sp>
    </p:spTree>
    <p:extLst>
      <p:ext uri="{BB962C8B-B14F-4D97-AF65-F5344CB8AC3E}">
        <p14:creationId xmlns:p14="http://schemas.microsoft.com/office/powerpoint/2010/main" val="2269357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a:ln/>
        </p:spPr>
      </p:sp>
      <p:sp>
        <p:nvSpPr>
          <p:cNvPr id="30723"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0724"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BD31A-7BF0-461E-9772-47550C536AC5}" type="slidenum">
              <a:rPr lang="it-IT" altLang="it-IT"/>
              <a:pPr eaLnBrk="1" hangingPunct="1"/>
              <a:t>25</a:t>
            </a:fld>
            <a:endParaRPr lang="it-IT" altLang="it-IT"/>
          </a:p>
        </p:txBody>
      </p:sp>
    </p:spTree>
    <p:extLst>
      <p:ext uri="{BB962C8B-B14F-4D97-AF65-F5344CB8AC3E}">
        <p14:creationId xmlns:p14="http://schemas.microsoft.com/office/powerpoint/2010/main" val="2026412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immagine diapositiva 1"/>
          <p:cNvSpPr>
            <a:spLocks noGrp="1" noRot="1" noChangeAspect="1" noTextEdit="1"/>
          </p:cNvSpPr>
          <p:nvPr>
            <p:ph type="sldImg"/>
          </p:nvPr>
        </p:nvSpPr>
        <p:spPr>
          <a:ln/>
        </p:spPr>
      </p:sp>
      <p:sp>
        <p:nvSpPr>
          <p:cNvPr id="33795"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3796"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52B97F-BCA7-4202-A026-E5764FDC6BCD}" type="slidenum">
              <a:rPr lang="it-IT" altLang="it-IT"/>
              <a:pPr eaLnBrk="1" hangingPunct="1"/>
              <a:t>26</a:t>
            </a:fld>
            <a:endParaRPr lang="it-IT" altLang="it-IT"/>
          </a:p>
        </p:txBody>
      </p:sp>
    </p:spTree>
    <p:extLst>
      <p:ext uri="{BB962C8B-B14F-4D97-AF65-F5344CB8AC3E}">
        <p14:creationId xmlns:p14="http://schemas.microsoft.com/office/powerpoint/2010/main" val="1076833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7B214F-1490-490C-91DC-4CE65E09C6D8}" type="slidenum">
              <a:rPr lang="it-IT" altLang="it-IT"/>
              <a:pPr eaLnBrk="1" hangingPunct="1"/>
              <a:t>27</a:t>
            </a:fld>
            <a:endParaRPr lang="it-IT" altLang="it-IT"/>
          </a:p>
        </p:txBody>
      </p:sp>
    </p:spTree>
    <p:extLst>
      <p:ext uri="{BB962C8B-B14F-4D97-AF65-F5344CB8AC3E}">
        <p14:creationId xmlns:p14="http://schemas.microsoft.com/office/powerpoint/2010/main" val="116031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7B214F-1490-490C-91DC-4CE65E09C6D8}" type="slidenum">
              <a:rPr lang="it-IT" altLang="it-IT"/>
              <a:pPr eaLnBrk="1" hangingPunct="1"/>
              <a:t>30</a:t>
            </a:fld>
            <a:endParaRPr lang="it-IT" altLang="it-IT"/>
          </a:p>
        </p:txBody>
      </p:sp>
    </p:spTree>
    <p:extLst>
      <p:ext uri="{BB962C8B-B14F-4D97-AF65-F5344CB8AC3E}">
        <p14:creationId xmlns:p14="http://schemas.microsoft.com/office/powerpoint/2010/main" val="4206274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p:cNvSpPr>
            <a:spLocks noGrp="1" noRot="1" noChangeAspect="1" noTextEdit="1"/>
          </p:cNvSpPr>
          <p:nvPr>
            <p:ph type="sldImg"/>
          </p:nvPr>
        </p:nvSpPr>
        <p:spPr>
          <a:ln/>
        </p:spPr>
      </p:sp>
      <p:sp>
        <p:nvSpPr>
          <p:cNvPr id="43011"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3012"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0B33A4-DF6E-4B83-877D-B3B83C8C739C}" type="slidenum">
              <a:rPr lang="it-IT" altLang="it-IT"/>
              <a:pPr eaLnBrk="1" hangingPunct="1"/>
              <a:t>31</a:t>
            </a:fld>
            <a:endParaRPr lang="it-IT" altLang="it-IT"/>
          </a:p>
        </p:txBody>
      </p:sp>
    </p:spTree>
    <p:extLst>
      <p:ext uri="{BB962C8B-B14F-4D97-AF65-F5344CB8AC3E}">
        <p14:creationId xmlns:p14="http://schemas.microsoft.com/office/powerpoint/2010/main" val="1788309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immagine diapositiva 1"/>
          <p:cNvSpPr>
            <a:spLocks noGrp="1" noRot="1" noChangeAspect="1" noTextEdit="1"/>
          </p:cNvSpPr>
          <p:nvPr>
            <p:ph type="sldImg"/>
          </p:nvPr>
        </p:nvSpPr>
        <p:spPr>
          <a:ln/>
        </p:spPr>
      </p:sp>
      <p:sp>
        <p:nvSpPr>
          <p:cNvPr id="399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99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B6CB1C-7308-4B1F-82E1-98EFFC523066}" type="slidenum">
              <a:rPr lang="it-IT" altLang="it-IT"/>
              <a:pPr eaLnBrk="1" hangingPunct="1"/>
              <a:t>12</a:t>
            </a:fld>
            <a:endParaRPr lang="it-IT" altLang="it-IT"/>
          </a:p>
        </p:txBody>
      </p:sp>
    </p:spTree>
    <p:extLst>
      <p:ext uri="{BB962C8B-B14F-4D97-AF65-F5344CB8AC3E}">
        <p14:creationId xmlns:p14="http://schemas.microsoft.com/office/powerpoint/2010/main" val="2407559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32</a:t>
            </a:fld>
            <a:endParaRPr lang="it-IT" altLang="it-IT"/>
          </a:p>
        </p:txBody>
      </p:sp>
    </p:spTree>
    <p:extLst>
      <p:ext uri="{BB962C8B-B14F-4D97-AF65-F5344CB8AC3E}">
        <p14:creationId xmlns:p14="http://schemas.microsoft.com/office/powerpoint/2010/main" val="3395340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33</a:t>
            </a:fld>
            <a:endParaRPr lang="it-IT" altLang="it-IT"/>
          </a:p>
        </p:txBody>
      </p:sp>
    </p:spTree>
    <p:extLst>
      <p:ext uri="{BB962C8B-B14F-4D97-AF65-F5344CB8AC3E}">
        <p14:creationId xmlns:p14="http://schemas.microsoft.com/office/powerpoint/2010/main" val="2037783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34</a:t>
            </a:fld>
            <a:endParaRPr lang="it-IT" altLang="it-IT"/>
          </a:p>
        </p:txBody>
      </p:sp>
    </p:spTree>
    <p:extLst>
      <p:ext uri="{BB962C8B-B14F-4D97-AF65-F5344CB8AC3E}">
        <p14:creationId xmlns:p14="http://schemas.microsoft.com/office/powerpoint/2010/main" val="1929843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35</a:t>
            </a:fld>
            <a:endParaRPr lang="it-IT" altLang="it-IT"/>
          </a:p>
        </p:txBody>
      </p:sp>
    </p:spTree>
    <p:extLst>
      <p:ext uri="{BB962C8B-B14F-4D97-AF65-F5344CB8AC3E}">
        <p14:creationId xmlns:p14="http://schemas.microsoft.com/office/powerpoint/2010/main" val="4082474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36</a:t>
            </a:fld>
            <a:endParaRPr lang="it-IT" altLang="it-IT"/>
          </a:p>
        </p:txBody>
      </p:sp>
    </p:spTree>
    <p:extLst>
      <p:ext uri="{BB962C8B-B14F-4D97-AF65-F5344CB8AC3E}">
        <p14:creationId xmlns:p14="http://schemas.microsoft.com/office/powerpoint/2010/main" val="3577822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37</a:t>
            </a:fld>
            <a:endParaRPr lang="it-IT" altLang="it-IT"/>
          </a:p>
        </p:txBody>
      </p:sp>
    </p:spTree>
    <p:extLst>
      <p:ext uri="{BB962C8B-B14F-4D97-AF65-F5344CB8AC3E}">
        <p14:creationId xmlns:p14="http://schemas.microsoft.com/office/powerpoint/2010/main" val="2410425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38</a:t>
            </a:fld>
            <a:endParaRPr lang="it-IT" altLang="it-IT"/>
          </a:p>
        </p:txBody>
      </p:sp>
    </p:spTree>
    <p:extLst>
      <p:ext uri="{BB962C8B-B14F-4D97-AF65-F5344CB8AC3E}">
        <p14:creationId xmlns:p14="http://schemas.microsoft.com/office/powerpoint/2010/main" val="807136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39</a:t>
            </a:fld>
            <a:endParaRPr lang="it-IT" altLang="it-IT"/>
          </a:p>
        </p:txBody>
      </p:sp>
    </p:spTree>
    <p:extLst>
      <p:ext uri="{BB962C8B-B14F-4D97-AF65-F5344CB8AC3E}">
        <p14:creationId xmlns:p14="http://schemas.microsoft.com/office/powerpoint/2010/main" val="1658341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p:cNvSpPr>
            <a:spLocks noGrp="1" noRot="1" noChangeAspect="1" noTextEdit="1"/>
          </p:cNvSpPr>
          <p:nvPr>
            <p:ph type="sldImg"/>
          </p:nvPr>
        </p:nvSpPr>
        <p:spPr>
          <a:ln/>
        </p:spPr>
      </p:sp>
      <p:sp>
        <p:nvSpPr>
          <p:cNvPr id="34819" name="Segnaposto note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34820" name="Segnaposto numero diapositiva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65980E-E296-4EC7-92F9-F15F89A58BC3}" type="slidenum">
              <a:rPr lang="it-IT" altLang="it-IT"/>
              <a:pPr eaLnBrk="1" hangingPunct="1"/>
              <a:t>40</a:t>
            </a:fld>
            <a:endParaRPr lang="it-IT" altLang="it-IT"/>
          </a:p>
        </p:txBody>
      </p:sp>
    </p:spTree>
    <p:extLst>
      <p:ext uri="{BB962C8B-B14F-4D97-AF65-F5344CB8AC3E}">
        <p14:creationId xmlns:p14="http://schemas.microsoft.com/office/powerpoint/2010/main" val="744082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p:cNvSpPr>
          <p:nvPr>
            <p:ph type="sldImg"/>
          </p:nvPr>
        </p:nvSpPr>
        <p:spPr>
          <a:xfrm>
            <a:off x="141288" y="768350"/>
            <a:ext cx="6813550" cy="3833813"/>
          </a:xfrm>
          <a:noFill/>
          <a:ln/>
          <a:extLst>
            <a:ext uri="{909E8E84-426E-40dd-AFC4-6F175D3DCCD1}">
              <a14:hiddenFill xmlns="" xmlns:a14="http://schemas.microsoft.com/office/drawing/2010/main">
                <a:solidFill>
                  <a:srgbClr val="FFFFFF"/>
                </a:solidFill>
              </a14:hiddenFill>
            </a:ext>
          </a:extLst>
        </p:spPr>
      </p:sp>
      <p:sp>
        <p:nvSpPr>
          <p:cNvPr id="201730" name="Notes Placeholder 2"/>
          <p:cNvSpPr>
            <a:spLocks noGrp="1"/>
          </p:cNvSpPr>
          <p:nvPr>
            <p:ph type="body" idx="1"/>
          </p:nvPr>
        </p:nvSpPr>
        <p:spPr>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defRPr/>
            </a:pPr>
            <a:endParaRPr lang="en-US">
              <a:latin typeface="Calibri" charset="0"/>
              <a:cs typeface="+mn-cs"/>
            </a:endParaRPr>
          </a:p>
        </p:txBody>
      </p:sp>
      <p:sp>
        <p:nvSpPr>
          <p:cNvPr id="201731" name="Slide Number Placeholder 3"/>
          <p:cNvSpPr>
            <a:spLocks noGrp="1"/>
          </p:cNvSpPr>
          <p:nvPr>
            <p:ph type="sldNum" sz="quarter"/>
          </p:nvPr>
        </p:nvSpPr>
        <p:spPr>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1pPr>
            <a:lvl2pPr marL="804763" indent="-309524"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2pPr>
            <a:lvl3pPr marL="1238098"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3pPr>
            <a:lvl4pPr marL="1733337"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4pPr>
            <a:lvl5pPr marL="2228576"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5pPr>
            <a:lvl6pPr marL="2723815"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6pPr>
            <a:lvl7pPr marL="3219054"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7pPr>
            <a:lvl8pPr marL="3714293"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8pPr>
            <a:lvl9pPr marL="4209532"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9pPr>
          </a:lstStyle>
          <a:p>
            <a:pPr eaLnBrk="1" hangingPunct="1">
              <a:defRPr/>
            </a:pPr>
            <a:fld id="{92924A09-C90C-B24C-90CF-1090D2C479B1}" type="slidenum">
              <a:rPr lang="en-US" sz="1300"/>
              <a:pPr eaLnBrk="1" hangingPunct="1">
                <a:defRPr/>
              </a:pPr>
              <a:t>42</a:t>
            </a:fld>
            <a:endParaRPr lang="en-US" sz="1300"/>
          </a:p>
        </p:txBody>
      </p:sp>
    </p:spTree>
    <p:extLst>
      <p:ext uri="{BB962C8B-B14F-4D97-AF65-F5344CB8AC3E}">
        <p14:creationId xmlns:p14="http://schemas.microsoft.com/office/powerpoint/2010/main" val="377502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immagine diapositiva 1"/>
          <p:cNvSpPr>
            <a:spLocks noGrp="1" noRot="1" noChangeAspect="1" noTextEdit="1"/>
          </p:cNvSpPr>
          <p:nvPr>
            <p:ph type="sldImg"/>
          </p:nvPr>
        </p:nvSpPr>
        <p:spPr>
          <a:ln/>
        </p:spPr>
      </p:sp>
      <p:sp>
        <p:nvSpPr>
          <p:cNvPr id="4096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096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8FA99A-1376-4A04-BA4A-51D2368AAA1E}" type="slidenum">
              <a:rPr lang="it-IT" altLang="it-IT"/>
              <a:pPr eaLnBrk="1" hangingPunct="1"/>
              <a:t>13</a:t>
            </a:fld>
            <a:endParaRPr lang="it-IT" altLang="it-IT"/>
          </a:p>
        </p:txBody>
      </p:sp>
    </p:spTree>
    <p:extLst>
      <p:ext uri="{BB962C8B-B14F-4D97-AF65-F5344CB8AC3E}">
        <p14:creationId xmlns:p14="http://schemas.microsoft.com/office/powerpoint/2010/main" val="3001471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p:cNvSpPr>
          <p:nvPr>
            <p:ph type="sldImg"/>
          </p:nvPr>
        </p:nvSpPr>
        <p:spPr>
          <a:xfrm>
            <a:off x="141288" y="768350"/>
            <a:ext cx="6813550" cy="3833813"/>
          </a:xfrm>
          <a:noFill/>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ea typeface="+mn-ea"/>
                <a:cs typeface="+mn-cs"/>
              </a:rPr>
              <a:t>Bottom up process to </a:t>
            </a:r>
          </a:p>
          <a:p>
            <a:pPr marL="247620" indent="-247620" eaLnBrk="1" fontAlgn="auto" hangingPunct="1">
              <a:spcBef>
                <a:spcPts val="0"/>
              </a:spcBef>
              <a:spcAft>
                <a:spcPts val="0"/>
              </a:spcAft>
              <a:buFontTx/>
              <a:buAutoNum type="arabicParenR"/>
              <a:defRPr/>
            </a:pPr>
            <a:r>
              <a:rPr lang="en-US" dirty="0" smtClean="0">
                <a:ea typeface="+mn-ea"/>
                <a:cs typeface="+mn-cs"/>
              </a:rPr>
              <a:t>associate fields with text labels (e.g., </a:t>
            </a:r>
            <a:r>
              <a:rPr lang="en-US" dirty="0" err="1" smtClean="0">
                <a:ea typeface="+mn-ea"/>
                <a:cs typeface="+mn-cs"/>
              </a:rPr>
              <a:t>Min.Beds</a:t>
            </a:r>
            <a:r>
              <a:rPr lang="en-US" dirty="0" smtClean="0">
                <a:ea typeface="+mn-ea"/>
                <a:cs typeface="+mn-cs"/>
              </a:rPr>
              <a:t> with the field on its right), </a:t>
            </a:r>
          </a:p>
          <a:p>
            <a:pPr marL="247620" indent="-247620" eaLnBrk="1" fontAlgn="auto" hangingPunct="1">
              <a:spcBef>
                <a:spcPts val="0"/>
              </a:spcBef>
              <a:spcAft>
                <a:spcPts val="0"/>
              </a:spcAft>
              <a:buFontTx/>
              <a:buAutoNum type="arabicParenR"/>
              <a:defRPr/>
            </a:pPr>
            <a:r>
              <a:rPr lang="en-US" dirty="0" smtClean="0">
                <a:ea typeface="+mn-ea"/>
                <a:cs typeface="+mn-cs"/>
              </a:rPr>
              <a:t> group fields in segments by similarity (e.g., list of radio button in the </a:t>
            </a:r>
            <a:r>
              <a:rPr lang="en-US" dirty="0" err="1" smtClean="0">
                <a:ea typeface="+mn-ea"/>
                <a:cs typeface="+mn-cs"/>
              </a:rPr>
              <a:t>midlde</a:t>
            </a:r>
            <a:r>
              <a:rPr lang="en-US" dirty="0" smtClean="0">
                <a:ea typeface="+mn-ea"/>
                <a:cs typeface="+mn-cs"/>
              </a:rPr>
              <a:t>) and associate labels to segments (e.g., Area is label for the whole segment)</a:t>
            </a:r>
          </a:p>
          <a:p>
            <a:pPr marL="247620" indent="-247620" eaLnBrk="1" fontAlgn="auto" hangingPunct="1">
              <a:spcBef>
                <a:spcPts val="0"/>
              </a:spcBef>
              <a:spcAft>
                <a:spcPts val="0"/>
              </a:spcAft>
              <a:buFontTx/>
              <a:buAutoNum type="arabicParenR"/>
              <a:defRPr/>
            </a:pPr>
            <a:r>
              <a:rPr lang="en-US" dirty="0" smtClean="0">
                <a:ea typeface="+mn-ea"/>
                <a:cs typeface="+mn-cs"/>
              </a:rPr>
              <a:t>Uses text annotations on labels to Classify segments </a:t>
            </a:r>
            <a:r>
              <a:rPr lang="en-US" dirty="0" err="1" smtClean="0">
                <a:ea typeface="+mn-ea"/>
                <a:cs typeface="+mn-cs"/>
              </a:rPr>
              <a:t>w.r.t</a:t>
            </a:r>
            <a:r>
              <a:rPr lang="en-US" dirty="0" smtClean="0">
                <a:ea typeface="+mn-ea"/>
                <a:cs typeface="+mn-cs"/>
              </a:rPr>
              <a:t>. Real Estate ontology (e.g., the segment </a:t>
            </a:r>
            <a:r>
              <a:rPr lang="en-US" dirty="0" err="1" smtClean="0">
                <a:ea typeface="+mn-ea"/>
                <a:cs typeface="+mn-cs"/>
              </a:rPr>
              <a:t>labelled</a:t>
            </a:r>
            <a:r>
              <a:rPr lang="en-US" dirty="0" smtClean="0">
                <a:ea typeface="+mn-ea"/>
                <a:cs typeface="+mn-cs"/>
              </a:rPr>
              <a:t> Area is of type Location in our ontology, as the inner fields are annotated with locations by our gazetteers, etc.)</a:t>
            </a:r>
          </a:p>
          <a:p>
            <a:pPr eaLnBrk="1" fontAlgn="auto" hangingPunct="1">
              <a:spcBef>
                <a:spcPts val="0"/>
              </a:spcBef>
              <a:spcAft>
                <a:spcPts val="0"/>
              </a:spcAft>
              <a:defRPr/>
            </a:pPr>
            <a:r>
              <a:rPr lang="en-US" dirty="0" smtClean="0">
                <a:ea typeface="+mn-ea"/>
                <a:cs typeface="+mn-cs"/>
              </a:rPr>
              <a:t>The heuristics to associate labels to fields are based on structural (e.g., siblings descendants) and visual observation (e.g., north west proximity)</a:t>
            </a:r>
          </a:p>
        </p:txBody>
      </p:sp>
      <p:sp>
        <p:nvSpPr>
          <p:cNvPr id="203779" name="Slide Number Placeholder 3"/>
          <p:cNvSpPr>
            <a:spLocks noGrp="1"/>
          </p:cNvSpPr>
          <p:nvPr>
            <p:ph type="sldNum" sz="quarter"/>
          </p:nvPr>
        </p:nvSpPr>
        <p:spPr>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1pPr>
            <a:lvl2pPr marL="804763" indent="-309524"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2pPr>
            <a:lvl3pPr marL="1238098"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3pPr>
            <a:lvl4pPr marL="1733337"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4pPr>
            <a:lvl5pPr marL="2228576"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5pPr>
            <a:lvl6pPr marL="2723815"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6pPr>
            <a:lvl7pPr marL="3219054"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7pPr>
            <a:lvl8pPr marL="3714293"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8pPr>
            <a:lvl9pPr marL="4209532"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9pPr>
          </a:lstStyle>
          <a:p>
            <a:pPr eaLnBrk="1" hangingPunct="1">
              <a:defRPr/>
            </a:pPr>
            <a:fld id="{63DD4D4F-B88B-3C4B-969F-B7D05E6DDE4B}" type="slidenum">
              <a:rPr lang="en-US" sz="1300"/>
              <a:pPr eaLnBrk="1" hangingPunct="1">
                <a:defRPr/>
              </a:pPr>
              <a:t>43</a:t>
            </a:fld>
            <a:endParaRPr lang="en-US" sz="1300"/>
          </a:p>
        </p:txBody>
      </p:sp>
    </p:spTree>
    <p:extLst>
      <p:ext uri="{BB962C8B-B14F-4D97-AF65-F5344CB8AC3E}">
        <p14:creationId xmlns:p14="http://schemas.microsoft.com/office/powerpoint/2010/main" val="1104073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p:cNvSpPr>
          <p:nvPr>
            <p:ph type="sldImg"/>
          </p:nvPr>
        </p:nvSpPr>
        <p:spPr>
          <a:xfrm>
            <a:off x="141288" y="768350"/>
            <a:ext cx="6813550" cy="3833813"/>
          </a:xfrm>
          <a:noFill/>
          <a:ln/>
          <a:extLst>
            <a:ext uri="{909E8E84-426E-40dd-AFC4-6F175D3DCCD1}">
              <a14:hiddenFill xmlns="" xmlns:a14="http://schemas.microsoft.com/office/drawing/2010/main">
                <a:solidFill>
                  <a:srgbClr val="FFFFFF"/>
                </a:solidFill>
              </a14:hiddenFill>
            </a:ext>
          </a:extLst>
        </p:spPr>
      </p:sp>
      <p:sp>
        <p:nvSpPr>
          <p:cNvPr id="205826" name="Notes Placeholder 2"/>
          <p:cNvSpPr>
            <a:spLocks noGrp="1"/>
          </p:cNvSpPr>
          <p:nvPr>
            <p:ph type="body" idx="1"/>
          </p:nvPr>
        </p:nvSpPr>
        <p:spPr>
          <a:extLs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defRPr/>
            </a:pPr>
            <a:r>
              <a:rPr lang="en-US">
                <a:latin typeface="Calibri" charset="0"/>
                <a:cs typeface="+mn-cs"/>
              </a:rPr>
              <a:t>We cluster the page into (possibly multiple) data areas (zones of the page containing records, only one in the picture).</a:t>
            </a:r>
          </a:p>
          <a:p>
            <a:pPr eaLnBrk="1" hangingPunct="1">
              <a:spcBef>
                <a:spcPct val="0"/>
              </a:spcBef>
              <a:defRPr/>
            </a:pPr>
            <a:r>
              <a:rPr lang="en-US">
                <a:latin typeface="Calibri" charset="0"/>
                <a:cs typeface="+mn-cs"/>
              </a:rPr>
              <a:t>To drive the clustering, we observe that each record must have an annotation that is mandatory for the domain, for instance price. Thereby, we cut out a lot of noise. Clusters have different properties we </a:t>
            </a:r>
          </a:p>
          <a:p>
            <a:pPr eaLnBrk="1" hangingPunct="1">
              <a:spcBef>
                <a:spcPct val="0"/>
              </a:spcBef>
              <a:defRPr/>
            </a:pPr>
            <a:r>
              <a:rPr lang="en-US">
                <a:latin typeface="Calibri" charset="0"/>
                <a:cs typeface="+mn-cs"/>
              </a:rPr>
              <a:t>Force with rules (e.g., similar depth, consistent distance among price nodes, continuous i.e., no gaps between them).</a:t>
            </a:r>
          </a:p>
          <a:p>
            <a:pPr eaLnBrk="1" hangingPunct="1">
              <a:spcBef>
                <a:spcPct val="0"/>
              </a:spcBef>
              <a:defRPr/>
            </a:pPr>
            <a:r>
              <a:rPr lang="en-US">
                <a:latin typeface="Calibri" charset="0"/>
                <a:cs typeface="+mn-cs"/>
              </a:rPr>
              <a:t>Once we have the clusters, for each we identify its records segmenting repetive structures (e.g., sequences of nodes with same tags).  We don’t guess and check but rather we use again knowledge from the domain to narrow the search and break ties.</a:t>
            </a:r>
          </a:p>
          <a:p>
            <a:pPr eaLnBrk="1" hangingPunct="1">
              <a:spcBef>
                <a:spcPct val="0"/>
              </a:spcBef>
              <a:defRPr/>
            </a:pPr>
            <a:r>
              <a:rPr lang="en-US">
                <a:latin typeface="Calibri" charset="0"/>
                <a:cs typeface="+mn-cs"/>
              </a:rPr>
              <a:t>The attributes are then assign by relaying on the annotations.</a:t>
            </a:r>
          </a:p>
        </p:txBody>
      </p:sp>
      <p:sp>
        <p:nvSpPr>
          <p:cNvPr id="205827" name="Slide Number Placeholder 3"/>
          <p:cNvSpPr>
            <a:spLocks noGrp="1"/>
          </p:cNvSpPr>
          <p:nvPr>
            <p:ph type="sldNum" sz="quarter"/>
          </p:nvPr>
        </p:nvSpPr>
        <p:spPr>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1pPr>
            <a:lvl2pPr marL="804763" indent="-309524"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2pPr>
            <a:lvl3pPr marL="1238098"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3pPr>
            <a:lvl4pPr marL="1733337"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4pPr>
            <a:lvl5pPr marL="2228576" indent="-247620" eaLnBrk="0" hangingPunct="0">
              <a:defRPr sz="2800">
                <a:solidFill>
                  <a:srgbClr val="FFFFFF"/>
                </a:solidFill>
                <a:latin typeface="HelveticaNeueLT Std Lt" charset="0"/>
                <a:ea typeface="ヒラギノ角ゴ ProN W3" charset="0"/>
                <a:cs typeface="ヒラギノ角ゴ ProN W3" charset="0"/>
                <a:sym typeface="HelveticaNeueLT Std Lt" charset="0"/>
              </a:defRPr>
            </a:lvl5pPr>
            <a:lvl6pPr marL="2723815"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6pPr>
            <a:lvl7pPr marL="3219054"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7pPr>
            <a:lvl8pPr marL="3714293"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8pPr>
            <a:lvl9pPr marL="4209532" indent="-247620" algn="ctr" eaLnBrk="0" fontAlgn="base" hangingPunct="0">
              <a:spcBef>
                <a:spcPct val="0"/>
              </a:spcBef>
              <a:spcAft>
                <a:spcPct val="0"/>
              </a:spcAft>
              <a:defRPr sz="2800">
                <a:solidFill>
                  <a:srgbClr val="FFFFFF"/>
                </a:solidFill>
                <a:latin typeface="HelveticaNeueLT Std Lt" charset="0"/>
                <a:ea typeface="ヒラギノ角ゴ ProN W3" charset="0"/>
                <a:cs typeface="ヒラギノ角ゴ ProN W3" charset="0"/>
                <a:sym typeface="HelveticaNeueLT Std Lt" charset="0"/>
              </a:defRPr>
            </a:lvl9pPr>
          </a:lstStyle>
          <a:p>
            <a:pPr eaLnBrk="1" hangingPunct="1">
              <a:defRPr/>
            </a:pPr>
            <a:fld id="{B4F7D842-C922-1843-A07B-1B8ABEEA7630}" type="slidenum">
              <a:rPr lang="en-US" sz="1300"/>
              <a:pPr eaLnBrk="1" hangingPunct="1">
                <a:defRPr/>
              </a:pPr>
              <a:t>44</a:t>
            </a:fld>
            <a:endParaRPr lang="en-US" sz="1300"/>
          </a:p>
        </p:txBody>
      </p:sp>
    </p:spTree>
    <p:extLst>
      <p:ext uri="{BB962C8B-B14F-4D97-AF65-F5344CB8AC3E}">
        <p14:creationId xmlns:p14="http://schemas.microsoft.com/office/powerpoint/2010/main" val="1166340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immagine diapositiva 1"/>
          <p:cNvSpPr>
            <a:spLocks noGrp="1" noRot="1" noChangeAspect="1" noTextEdit="1"/>
          </p:cNvSpPr>
          <p:nvPr>
            <p:ph type="sldImg"/>
          </p:nvPr>
        </p:nvSpPr>
        <p:spPr>
          <a:ln/>
        </p:spPr>
      </p:sp>
      <p:sp>
        <p:nvSpPr>
          <p:cNvPr id="5222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5222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41441A-DC4E-450C-B60B-91FA7645E3EF}" type="slidenum">
              <a:rPr lang="it-IT" altLang="it-IT"/>
              <a:pPr eaLnBrk="1" hangingPunct="1"/>
              <a:t>49</a:t>
            </a:fld>
            <a:endParaRPr lang="it-IT" altLang="it-IT"/>
          </a:p>
        </p:txBody>
      </p:sp>
    </p:spTree>
    <p:extLst>
      <p:ext uri="{BB962C8B-B14F-4D97-AF65-F5344CB8AC3E}">
        <p14:creationId xmlns:p14="http://schemas.microsoft.com/office/powerpoint/2010/main" val="74489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a:ln/>
        </p:spPr>
      </p:sp>
      <p:sp>
        <p:nvSpPr>
          <p:cNvPr id="4198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mtClean="0">
                <a:latin typeface="Arial" panose="020B0604020202020204" pitchFamily="34" charset="0"/>
                <a:cs typeface="Arial" panose="020B0604020202020204" pitchFamily="34" charset="0"/>
              </a:rPr>
              <a:t>Esempio.</a:t>
            </a:r>
          </a:p>
        </p:txBody>
      </p:sp>
      <p:sp>
        <p:nvSpPr>
          <p:cNvPr id="4198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7D9EAA-2A6E-4A9C-824A-B297887F4868}" type="slidenum">
              <a:rPr lang="it-IT" altLang="it-IT"/>
              <a:pPr eaLnBrk="1" hangingPunct="1"/>
              <a:t>14</a:t>
            </a:fld>
            <a:endParaRPr lang="it-IT" altLang="it-IT"/>
          </a:p>
        </p:txBody>
      </p:sp>
    </p:spTree>
    <p:extLst>
      <p:ext uri="{BB962C8B-B14F-4D97-AF65-F5344CB8AC3E}">
        <p14:creationId xmlns:p14="http://schemas.microsoft.com/office/powerpoint/2010/main" val="155241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p:cNvSpPr>
            <a:spLocks noGrp="1" noRot="1" noChangeAspect="1" noTextEdit="1"/>
          </p:cNvSpPr>
          <p:nvPr>
            <p:ph type="sldImg"/>
          </p:nvPr>
        </p:nvSpPr>
        <p:spPr>
          <a:ln/>
        </p:spPr>
      </p:sp>
      <p:sp>
        <p:nvSpPr>
          <p:cNvPr id="4301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301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A62665-A375-4ADB-83CE-FD343162ED22}" type="slidenum">
              <a:rPr lang="it-IT" altLang="it-IT"/>
              <a:pPr eaLnBrk="1" hangingPunct="1"/>
              <a:t>15</a:t>
            </a:fld>
            <a:endParaRPr lang="it-IT" altLang="it-IT"/>
          </a:p>
        </p:txBody>
      </p:sp>
    </p:spTree>
    <p:extLst>
      <p:ext uri="{BB962C8B-B14F-4D97-AF65-F5344CB8AC3E}">
        <p14:creationId xmlns:p14="http://schemas.microsoft.com/office/powerpoint/2010/main" val="421373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p:cNvSpPr>
            <a:spLocks noGrp="1" noRot="1" noChangeAspect="1" noTextEdit="1"/>
          </p:cNvSpPr>
          <p:nvPr>
            <p:ph type="sldImg"/>
          </p:nvPr>
        </p:nvSpPr>
        <p:spPr>
          <a:ln/>
        </p:spPr>
      </p:sp>
      <p:sp>
        <p:nvSpPr>
          <p:cNvPr id="440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40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CE169C-70D9-4D63-8D54-236DA5F2D594}" type="slidenum">
              <a:rPr lang="it-IT" altLang="it-IT"/>
              <a:pPr eaLnBrk="1" hangingPunct="1"/>
              <a:t>16</a:t>
            </a:fld>
            <a:endParaRPr lang="it-IT" altLang="it-IT"/>
          </a:p>
        </p:txBody>
      </p:sp>
    </p:spTree>
    <p:extLst>
      <p:ext uri="{BB962C8B-B14F-4D97-AF65-F5344CB8AC3E}">
        <p14:creationId xmlns:p14="http://schemas.microsoft.com/office/powerpoint/2010/main" val="703041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A9C11E-6E33-4620-8B2E-77E4C397AE2C}" type="slidenum">
              <a:rPr lang="it-IT" altLang="it-IT"/>
              <a:pPr eaLnBrk="1" hangingPunct="1"/>
              <a:t>17</a:t>
            </a:fld>
            <a:endParaRPr lang="it-IT" altLang="it-IT"/>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859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immagine diapositiva 1"/>
          <p:cNvSpPr>
            <a:spLocks noGrp="1" noRot="1" noChangeAspect="1" noTextEdit="1"/>
          </p:cNvSpPr>
          <p:nvPr>
            <p:ph type="sldImg"/>
          </p:nvPr>
        </p:nvSpPr>
        <p:spPr>
          <a:ln/>
        </p:spPr>
      </p:sp>
      <p:sp>
        <p:nvSpPr>
          <p:cNvPr id="4608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
        <p:nvSpPr>
          <p:cNvPr id="46084"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BB2ECD-CB77-406D-B914-95681F674C60}" type="slidenum">
              <a:rPr lang="it-IT" altLang="it-IT"/>
              <a:pPr eaLnBrk="1" hangingPunct="1"/>
              <a:t>18</a:t>
            </a:fld>
            <a:endParaRPr lang="it-IT" altLang="it-IT"/>
          </a:p>
        </p:txBody>
      </p:sp>
    </p:spTree>
    <p:extLst>
      <p:ext uri="{BB962C8B-B14F-4D97-AF65-F5344CB8AC3E}">
        <p14:creationId xmlns:p14="http://schemas.microsoft.com/office/powerpoint/2010/main" val="391245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E08DAD-3222-4EEE-90BE-AEC38577E2C0}" type="slidenum">
              <a:rPr lang="it-IT" altLang="it-IT"/>
              <a:pPr eaLnBrk="1" hangingPunct="1"/>
              <a:t>19</a:t>
            </a:fld>
            <a:endParaRPr lang="it-IT" altLang="it-IT"/>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36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16FD8231-6F1F-468E-ACB2-C22321D92400}" type="datetimeFigureOut">
              <a:rPr lang="it-IT" smtClean="0"/>
              <a:t>12/07/2018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69575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FD8231-6F1F-468E-ACB2-C22321D92400}" type="datetimeFigureOut">
              <a:rPr lang="it-IT" smtClean="0"/>
              <a:t>12/07/2018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286728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FD8231-6F1F-468E-ACB2-C22321D92400}" type="datetimeFigureOut">
              <a:rPr lang="it-IT" smtClean="0"/>
              <a:t>12/07/2018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365256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6FD8231-6F1F-468E-ACB2-C22321D92400}" type="datetimeFigureOut">
              <a:rPr lang="it-IT" smtClean="0"/>
              <a:t>12/07/2018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381431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16FD8231-6F1F-468E-ACB2-C22321D92400}" type="datetimeFigureOut">
              <a:rPr lang="it-IT" smtClean="0"/>
              <a:t>12/07/2018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413326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16FD8231-6F1F-468E-ACB2-C22321D92400}" type="datetimeFigureOut">
              <a:rPr lang="it-IT" smtClean="0"/>
              <a:t>12/07/2018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71606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16FD8231-6F1F-468E-ACB2-C22321D92400}" type="datetimeFigureOut">
              <a:rPr lang="it-IT" smtClean="0"/>
              <a:t>12/07/2018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100211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16FD8231-6F1F-468E-ACB2-C22321D92400}" type="datetimeFigureOut">
              <a:rPr lang="it-IT" smtClean="0"/>
              <a:t>12/07/2018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198141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16FD8231-6F1F-468E-ACB2-C22321D92400}" type="datetimeFigureOut">
              <a:rPr lang="it-IT" smtClean="0"/>
              <a:t>12/07/2018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63224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6FD8231-6F1F-468E-ACB2-C22321D92400}" type="datetimeFigureOut">
              <a:rPr lang="it-IT" smtClean="0"/>
              <a:t>12/07/2018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89164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6FD8231-6F1F-468E-ACB2-C22321D92400}" type="datetimeFigureOut">
              <a:rPr lang="it-IT" smtClean="0"/>
              <a:t>12/07/2018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C7A7F40-217A-4E61-92B4-F9D7C8B19DD1}" type="slidenum">
              <a:rPr lang="it-IT" smtClean="0"/>
              <a:t>‹N›</a:t>
            </a:fld>
            <a:endParaRPr lang="it-IT"/>
          </a:p>
        </p:txBody>
      </p:sp>
    </p:spTree>
    <p:extLst>
      <p:ext uri="{BB962C8B-B14F-4D97-AF65-F5344CB8AC3E}">
        <p14:creationId xmlns:p14="http://schemas.microsoft.com/office/powerpoint/2010/main" val="396552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D8231-6F1F-468E-ACB2-C22321D92400}" type="datetimeFigureOut">
              <a:rPr lang="it-IT" smtClean="0"/>
              <a:t>12/07/2018</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A7F40-217A-4E61-92B4-F9D7C8B19DD1}" type="slidenum">
              <a:rPr lang="it-IT" smtClean="0"/>
              <a:t>‹N›</a:t>
            </a:fld>
            <a:endParaRPr lang="it-IT"/>
          </a:p>
        </p:txBody>
      </p:sp>
    </p:spTree>
    <p:extLst>
      <p:ext uri="{BB962C8B-B14F-4D97-AF65-F5344CB8AC3E}">
        <p14:creationId xmlns:p14="http://schemas.microsoft.com/office/powerpoint/2010/main" val="6030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036947" y="506345"/>
            <a:ext cx="10114961" cy="2387600"/>
          </a:xfrm>
        </p:spPr>
        <p:txBody>
          <a:bodyPr>
            <a:normAutofit/>
          </a:bodyPr>
          <a:lstStyle/>
          <a:p>
            <a:r>
              <a:rPr lang="en-US" sz="5400" b="1" dirty="0">
                <a:solidFill>
                  <a:schemeClr val="accent4"/>
                </a:solidFill>
              </a:rPr>
              <a:t>Computable functions in ASP</a:t>
            </a:r>
            <a:br>
              <a:rPr lang="en-US" sz="5400" b="1" dirty="0">
                <a:solidFill>
                  <a:schemeClr val="accent4"/>
                </a:solidFill>
              </a:rPr>
            </a:br>
            <a:r>
              <a:rPr lang="en-US" sz="5400" b="1" dirty="0">
                <a:solidFill>
                  <a:schemeClr val="accent4"/>
                </a:solidFill>
              </a:rPr>
              <a:t>Theory and implementation</a:t>
            </a:r>
            <a:endParaRPr lang="it-IT" sz="5400" b="1" dirty="0">
              <a:solidFill>
                <a:schemeClr val="accent4"/>
              </a:solidFill>
            </a:endParaRPr>
          </a:p>
        </p:txBody>
      </p:sp>
      <p:sp>
        <p:nvSpPr>
          <p:cNvPr id="3" name="Sottotitolo 2"/>
          <p:cNvSpPr>
            <a:spLocks noGrp="1"/>
          </p:cNvSpPr>
          <p:nvPr>
            <p:ph type="subTitle" idx="1"/>
          </p:nvPr>
        </p:nvSpPr>
        <p:spPr>
          <a:xfrm>
            <a:off x="1749216" y="4780978"/>
            <a:ext cx="9144000" cy="1655762"/>
          </a:xfrm>
        </p:spPr>
        <p:txBody>
          <a:bodyPr>
            <a:normAutofit lnSpcReduction="10000"/>
          </a:bodyPr>
          <a:lstStyle/>
          <a:p>
            <a:r>
              <a:rPr lang="it-IT" dirty="0">
                <a:solidFill>
                  <a:schemeClr val="bg1"/>
                </a:solidFill>
              </a:rPr>
              <a:t>Nicola Leone</a:t>
            </a:r>
          </a:p>
          <a:p>
            <a:r>
              <a:rPr lang="it-IT" dirty="0" err="1">
                <a:solidFill>
                  <a:schemeClr val="bg1"/>
                </a:solidFill>
              </a:rPr>
              <a:t>Department</a:t>
            </a:r>
            <a:r>
              <a:rPr lang="it-IT" dirty="0">
                <a:solidFill>
                  <a:schemeClr val="bg1"/>
                </a:solidFill>
              </a:rPr>
              <a:t> of </a:t>
            </a:r>
            <a:r>
              <a:rPr lang="it-IT" dirty="0" err="1">
                <a:solidFill>
                  <a:schemeClr val="bg1"/>
                </a:solidFill>
              </a:rPr>
              <a:t>Mathematics</a:t>
            </a:r>
            <a:r>
              <a:rPr lang="it-IT" dirty="0">
                <a:solidFill>
                  <a:schemeClr val="bg1"/>
                </a:solidFill>
              </a:rPr>
              <a:t> and Computer Science (</a:t>
            </a:r>
            <a:r>
              <a:rPr lang="it-IT" dirty="0" err="1">
                <a:solidFill>
                  <a:schemeClr val="bg1"/>
                </a:solidFill>
              </a:rPr>
              <a:t>DeMaCS</a:t>
            </a:r>
            <a:r>
              <a:rPr lang="it-IT" dirty="0">
                <a:solidFill>
                  <a:schemeClr val="bg1"/>
                </a:solidFill>
              </a:rPr>
              <a:t>)</a:t>
            </a:r>
          </a:p>
          <a:p>
            <a:r>
              <a:rPr lang="it-IT" dirty="0" err="1">
                <a:solidFill>
                  <a:schemeClr val="bg1"/>
                </a:solidFill>
              </a:rPr>
              <a:t>University</a:t>
            </a:r>
            <a:r>
              <a:rPr lang="it-IT" dirty="0">
                <a:solidFill>
                  <a:schemeClr val="bg1"/>
                </a:solidFill>
              </a:rPr>
              <a:t> of Calabria, </a:t>
            </a:r>
            <a:r>
              <a:rPr lang="it-IT" dirty="0" err="1">
                <a:solidFill>
                  <a:schemeClr val="bg1"/>
                </a:solidFill>
              </a:rPr>
              <a:t>Italy</a:t>
            </a:r>
            <a:endParaRPr lang="it-IT" dirty="0">
              <a:solidFill>
                <a:schemeClr val="bg1"/>
              </a:solidFill>
            </a:endParaRPr>
          </a:p>
          <a:p>
            <a:r>
              <a:rPr lang="it-IT" dirty="0">
                <a:solidFill>
                  <a:schemeClr val="bg1"/>
                </a:solidFill>
              </a:rPr>
              <a:t>leone@unical.it</a:t>
            </a:r>
          </a:p>
        </p:txBody>
      </p:sp>
      <p:pic>
        <p:nvPicPr>
          <p:cNvPr id="4" name="Picture 8" descr="C:\Users\Salvatore\Desktop\unica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764" y="3524261"/>
            <a:ext cx="916904" cy="62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161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a:solidFill>
                  <a:schemeClr val="accent4"/>
                </a:solidFill>
              </a:rPr>
              <a:t>A </a:t>
            </a:r>
            <a:r>
              <a:rPr lang="it-IT" b="1" dirty="0" err="1">
                <a:solidFill>
                  <a:schemeClr val="accent4"/>
                </a:solidFill>
              </a:rPr>
              <a:t>refined</a:t>
            </a:r>
            <a:r>
              <a:rPr lang="it-IT" b="1" dirty="0">
                <a:solidFill>
                  <a:schemeClr val="accent4"/>
                </a:solidFill>
              </a:rPr>
              <a:t> operator</a:t>
            </a:r>
          </a:p>
        </p:txBody>
      </p:sp>
      <p:sp>
        <p:nvSpPr>
          <p:cNvPr id="4" name="Segnaposto contenuto 2"/>
          <p:cNvSpPr>
            <a:spLocks noGrp="1"/>
          </p:cNvSpPr>
          <p:nvPr>
            <p:ph idx="1"/>
          </p:nvPr>
        </p:nvSpPr>
        <p:spPr>
          <a:xfrm>
            <a:off x="838200" y="1842876"/>
            <a:ext cx="10515600" cy="4688297"/>
          </a:xfrm>
        </p:spPr>
        <p:txBody>
          <a:bodyPr>
            <a:normAutofit/>
          </a:bodyPr>
          <a:lstStyle/>
          <a:p>
            <a:pPr marL="0" indent="0">
              <a:buNone/>
            </a:pPr>
            <a:endParaRPr lang="en-US" sz="3200" dirty="0">
              <a:solidFill>
                <a:schemeClr val="accent4"/>
              </a:solidFill>
            </a:endParaRPr>
          </a:p>
          <a:p>
            <a:r>
              <a:rPr lang="en-US" sz="3200" dirty="0">
                <a:solidFill>
                  <a:schemeClr val="accent4"/>
                </a:solidFill>
              </a:rPr>
              <a:t>Φ</a:t>
            </a:r>
            <a:r>
              <a:rPr lang="en-US" sz="3200" baseline="-25000" dirty="0">
                <a:solidFill>
                  <a:schemeClr val="accent4"/>
                </a:solidFill>
              </a:rPr>
              <a:t>M,R</a:t>
            </a:r>
            <a:r>
              <a:rPr lang="en-US" sz="3200" dirty="0">
                <a:solidFill>
                  <a:schemeClr val="accent4"/>
                </a:solidFill>
              </a:rPr>
              <a:t>(X) = </a:t>
            </a:r>
            <a:r>
              <a:rPr lang="en-US" sz="3200" dirty="0" err="1">
                <a:solidFill>
                  <a:schemeClr val="accent4"/>
                </a:solidFill>
              </a:rPr>
              <a:t>Simpl</a:t>
            </a:r>
            <a:r>
              <a:rPr lang="en-US" sz="3200" dirty="0">
                <a:solidFill>
                  <a:schemeClr val="accent4"/>
                </a:solidFill>
              </a:rPr>
              <a:t>(</a:t>
            </a:r>
            <a:r>
              <a:rPr lang="en-US" sz="3200" dirty="0" err="1">
                <a:solidFill>
                  <a:schemeClr val="accent4"/>
                </a:solidFill>
              </a:rPr>
              <a:t>Inst</a:t>
            </a:r>
            <a:r>
              <a:rPr lang="en-US" sz="3200" baseline="-25000" dirty="0" err="1">
                <a:solidFill>
                  <a:schemeClr val="accent4"/>
                </a:solidFill>
              </a:rPr>
              <a:t>M</a:t>
            </a:r>
            <a:r>
              <a:rPr lang="en-US" sz="3200" dirty="0">
                <a:solidFill>
                  <a:schemeClr val="accent4"/>
                </a:solidFill>
              </a:rPr>
              <a:t>(Heads(R U X))</a:t>
            </a:r>
          </a:p>
          <a:p>
            <a:pPr marL="0" indent="0">
              <a:buNone/>
            </a:pPr>
            <a:endParaRPr lang="en-US" sz="3200" dirty="0">
              <a:solidFill>
                <a:schemeClr val="accent4"/>
              </a:solidFill>
            </a:endParaRPr>
          </a:p>
          <a:p>
            <a:pPr marL="0" indent="0">
              <a:buNone/>
            </a:pPr>
            <a:r>
              <a:rPr lang="en-US" sz="3200" dirty="0">
                <a:solidFill>
                  <a:schemeClr val="bg1"/>
                </a:solidFill>
              </a:rPr>
              <a:t>Simplification and Modularization</a:t>
            </a:r>
          </a:p>
          <a:p>
            <a:pPr marL="0" indent="0">
              <a:buNone/>
            </a:pPr>
            <a:endParaRPr lang="en-US" sz="3200" dirty="0">
              <a:solidFill>
                <a:schemeClr val="accent4"/>
              </a:solidFill>
            </a:endParaRPr>
          </a:p>
        </p:txBody>
      </p:sp>
    </p:spTree>
    <p:extLst>
      <p:ext uri="{BB962C8B-B14F-4D97-AF65-F5344CB8AC3E}">
        <p14:creationId xmlns:p14="http://schemas.microsoft.com/office/powerpoint/2010/main" val="2105987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Intelligent</a:t>
            </a:r>
            <a:r>
              <a:rPr lang="it-IT" b="1" dirty="0" smtClean="0">
                <a:solidFill>
                  <a:schemeClr val="accent4"/>
                </a:solidFill>
              </a:rPr>
              <a:t> </a:t>
            </a:r>
            <a:r>
              <a:rPr lang="it-IT" b="1" dirty="0" err="1" smtClean="0">
                <a:solidFill>
                  <a:schemeClr val="accent4"/>
                </a:solidFill>
              </a:rPr>
              <a:t>Instantiation</a:t>
            </a:r>
            <a:endParaRPr lang="it-IT" b="1" dirty="0">
              <a:solidFill>
                <a:schemeClr val="accent4"/>
              </a:solidFill>
            </a:endParaRPr>
          </a:p>
        </p:txBody>
      </p:sp>
      <p:sp>
        <p:nvSpPr>
          <p:cNvPr id="3" name="Segnaposto contenuto 2"/>
          <p:cNvSpPr>
            <a:spLocks noGrp="1"/>
          </p:cNvSpPr>
          <p:nvPr>
            <p:ph idx="1"/>
          </p:nvPr>
        </p:nvSpPr>
        <p:spPr>
          <a:xfrm>
            <a:off x="2044767" y="1909763"/>
            <a:ext cx="9124816" cy="474663"/>
          </a:xfrm>
        </p:spPr>
        <p:txBody>
          <a:bodyPr>
            <a:noAutofit/>
          </a:bodyPr>
          <a:lstStyle/>
          <a:p>
            <a:pPr marL="914400" lvl="1" indent="-514350" algn="ctr">
              <a:buNone/>
              <a:defRPr/>
            </a:pPr>
            <a:r>
              <a:rPr lang="it-IT" dirty="0">
                <a:solidFill>
                  <a:schemeClr val="bg1"/>
                </a:solidFill>
              </a:rPr>
              <a:t>p(f(X)) : - p(X), </a:t>
            </a:r>
            <a:r>
              <a:rPr lang="it-IT" dirty="0" err="1">
                <a:solidFill>
                  <a:schemeClr val="bg1"/>
                </a:solidFill>
              </a:rPr>
              <a:t>not</a:t>
            </a:r>
            <a:r>
              <a:rPr lang="it-IT" dirty="0">
                <a:solidFill>
                  <a:schemeClr val="bg1"/>
                </a:solidFill>
              </a:rPr>
              <a:t> q(X).		p(1).		q(f(1)).</a:t>
            </a:r>
          </a:p>
        </p:txBody>
      </p:sp>
      <p:sp>
        <p:nvSpPr>
          <p:cNvPr id="4" name="Rettangolo 3"/>
          <p:cNvSpPr>
            <a:spLocks noChangeArrowheads="1"/>
          </p:cNvSpPr>
          <p:nvPr/>
        </p:nvSpPr>
        <p:spPr bwMode="auto">
          <a:xfrm>
            <a:off x="2882900" y="4341813"/>
            <a:ext cx="7448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914400" indent="-5143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l" eaLnBrk="1" hangingPunct="1"/>
            <a:r>
              <a:rPr lang="it-IT" altLang="it-IT" sz="2400">
                <a:solidFill>
                  <a:schemeClr val="accent4"/>
                </a:solidFill>
              </a:rPr>
              <a:t>Φ</a:t>
            </a:r>
            <a:r>
              <a:rPr lang="it-IT" altLang="it-IT" sz="2400" baseline="30000">
                <a:solidFill>
                  <a:schemeClr val="accent4"/>
                </a:solidFill>
              </a:rPr>
              <a:t>2</a:t>
            </a:r>
            <a:r>
              <a:rPr lang="it-IT" altLang="it-IT" sz="2400" baseline="-25000">
                <a:solidFill>
                  <a:schemeClr val="accent4"/>
                </a:solidFill>
              </a:rPr>
              <a:t>{p},{q(f(1))}</a:t>
            </a:r>
            <a:r>
              <a:rPr lang="it-IT" altLang="it-IT" sz="2000">
                <a:solidFill>
                  <a:schemeClr val="accent4"/>
                </a:solidFill>
              </a:rPr>
              <a:t>({</a:t>
            </a:r>
            <a:r>
              <a:rPr lang="it-IT" altLang="it-IT" sz="2000">
                <a:solidFill>
                  <a:schemeClr val="accent4"/>
                </a:solidFill>
                <a:sym typeface="Symbol" panose="05050102010706020507" pitchFamily="18" charset="2"/>
              </a:rPr>
              <a:t>p(1), p(f(1)) :- p(1)}</a:t>
            </a:r>
            <a:r>
              <a:rPr lang="it-IT" altLang="it-IT" sz="2000">
                <a:solidFill>
                  <a:schemeClr val="accent4"/>
                </a:solidFill>
              </a:rPr>
              <a:t>) =  { 	</a:t>
            </a:r>
          </a:p>
          <a:p>
            <a:pPr lvl="1" algn="l" eaLnBrk="1" hangingPunct="1"/>
            <a:r>
              <a:rPr lang="it-IT" altLang="it-IT" sz="2000">
                <a:solidFill>
                  <a:schemeClr val="accent4"/>
                </a:solidFill>
              </a:rPr>
              <a:t>		p(1), </a:t>
            </a:r>
          </a:p>
          <a:p>
            <a:pPr lvl="1" algn="l" eaLnBrk="1" hangingPunct="1"/>
            <a:r>
              <a:rPr lang="it-IT" altLang="it-IT" sz="2000">
                <a:solidFill>
                  <a:schemeClr val="accent4"/>
                </a:solidFill>
              </a:rPr>
              <a:t>		p(f(1)) :- p(1)</a:t>
            </a:r>
          </a:p>
          <a:p>
            <a:pPr lvl="1" algn="l" eaLnBrk="1" hangingPunct="1"/>
            <a:r>
              <a:rPr lang="it-IT" altLang="it-IT" sz="2000">
                <a:solidFill>
                  <a:schemeClr val="accent4"/>
                </a:solidFill>
              </a:rPr>
              <a:t>					</a:t>
            </a:r>
          </a:p>
        </p:txBody>
      </p:sp>
      <p:sp>
        <p:nvSpPr>
          <p:cNvPr id="5" name="Rettangolo 4"/>
          <p:cNvSpPr>
            <a:spLocks noChangeArrowheads="1"/>
          </p:cNvSpPr>
          <p:nvPr/>
        </p:nvSpPr>
        <p:spPr bwMode="auto">
          <a:xfrm>
            <a:off x="2919413" y="2516188"/>
            <a:ext cx="408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914400" indent="-5143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l" eaLnBrk="1" hangingPunct="1"/>
            <a:r>
              <a:rPr lang="it-IT" altLang="it-IT" sz="2400" dirty="0">
                <a:solidFill>
                  <a:schemeClr val="accent4"/>
                </a:solidFill>
              </a:rPr>
              <a:t>Φ</a:t>
            </a:r>
            <a:r>
              <a:rPr lang="it-IT" altLang="it-IT" sz="2400" baseline="30000" dirty="0">
                <a:solidFill>
                  <a:schemeClr val="accent4"/>
                </a:solidFill>
              </a:rPr>
              <a:t>0</a:t>
            </a:r>
            <a:r>
              <a:rPr lang="it-IT" altLang="it-IT" sz="2400" baseline="-25000" dirty="0">
                <a:solidFill>
                  <a:schemeClr val="accent4"/>
                </a:solidFill>
              </a:rPr>
              <a:t>{p},{q(f(1))}</a:t>
            </a:r>
            <a:r>
              <a:rPr lang="it-IT" altLang="it-IT" sz="2000" dirty="0">
                <a:solidFill>
                  <a:schemeClr val="accent4"/>
                </a:solidFill>
              </a:rPr>
              <a:t>(</a:t>
            </a:r>
            <a:r>
              <a:rPr lang="it-IT" altLang="it-IT" sz="2000" dirty="0">
                <a:solidFill>
                  <a:schemeClr val="accent4"/>
                </a:solidFill>
                <a:sym typeface="Symbol" panose="05050102010706020507" pitchFamily="18" charset="2"/>
              </a:rPr>
              <a:t></a:t>
            </a:r>
            <a:r>
              <a:rPr lang="it-IT" altLang="it-IT" sz="2000" dirty="0">
                <a:solidFill>
                  <a:schemeClr val="accent4"/>
                </a:solidFill>
              </a:rPr>
              <a:t>) = {p(1)} </a:t>
            </a:r>
          </a:p>
        </p:txBody>
      </p:sp>
      <p:sp>
        <p:nvSpPr>
          <p:cNvPr id="6" name="Rettangolo 5"/>
          <p:cNvSpPr>
            <a:spLocks noChangeArrowheads="1"/>
          </p:cNvSpPr>
          <p:nvPr/>
        </p:nvSpPr>
        <p:spPr bwMode="auto">
          <a:xfrm>
            <a:off x="2897188" y="3027363"/>
            <a:ext cx="6521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914400" indent="-5143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l" eaLnBrk="1" hangingPunct="1"/>
            <a:r>
              <a:rPr lang="it-IT" altLang="it-IT" sz="2400">
                <a:solidFill>
                  <a:schemeClr val="accent4"/>
                </a:solidFill>
              </a:rPr>
              <a:t>Φ</a:t>
            </a:r>
            <a:r>
              <a:rPr lang="it-IT" altLang="it-IT" sz="2400" baseline="30000">
                <a:solidFill>
                  <a:schemeClr val="accent4"/>
                </a:solidFill>
              </a:rPr>
              <a:t>1</a:t>
            </a:r>
            <a:r>
              <a:rPr lang="it-IT" altLang="it-IT" sz="2400" baseline="-25000">
                <a:solidFill>
                  <a:schemeClr val="accent4"/>
                </a:solidFill>
              </a:rPr>
              <a:t>{p},{q(f(1))}</a:t>
            </a:r>
            <a:r>
              <a:rPr lang="it-IT" altLang="it-IT" sz="2000">
                <a:solidFill>
                  <a:schemeClr val="accent4"/>
                </a:solidFill>
              </a:rPr>
              <a:t>({</a:t>
            </a:r>
            <a:r>
              <a:rPr lang="it-IT" altLang="it-IT" sz="2000">
                <a:solidFill>
                  <a:schemeClr val="accent4"/>
                </a:solidFill>
                <a:sym typeface="Symbol" panose="05050102010706020507" pitchFamily="18" charset="2"/>
              </a:rPr>
              <a:t>p(1)}</a:t>
            </a:r>
            <a:r>
              <a:rPr lang="it-IT" altLang="it-IT" sz="2000">
                <a:solidFill>
                  <a:schemeClr val="accent4"/>
                </a:solidFill>
              </a:rPr>
              <a:t>) = {	</a:t>
            </a:r>
          </a:p>
          <a:p>
            <a:pPr lvl="1" algn="l" eaLnBrk="1" hangingPunct="1"/>
            <a:r>
              <a:rPr lang="it-IT" altLang="it-IT" sz="2000">
                <a:solidFill>
                  <a:schemeClr val="accent4"/>
                </a:solidFill>
              </a:rPr>
              <a:t>		p(1), </a:t>
            </a:r>
          </a:p>
          <a:p>
            <a:pPr lvl="1" algn="l" eaLnBrk="1" hangingPunct="1"/>
            <a:r>
              <a:rPr lang="it-IT" altLang="it-IT" sz="2000">
                <a:solidFill>
                  <a:schemeClr val="accent4"/>
                </a:solidFill>
              </a:rPr>
              <a:t>		p(f(1)) :- p(1)              		</a:t>
            </a:r>
          </a:p>
          <a:p>
            <a:pPr lvl="1" algn="l" eaLnBrk="1" hangingPunct="1"/>
            <a:r>
              <a:rPr lang="it-IT" altLang="it-IT" sz="2000">
                <a:solidFill>
                  <a:schemeClr val="accent4"/>
                </a:solidFill>
              </a:rPr>
              <a:t>		}</a:t>
            </a:r>
          </a:p>
        </p:txBody>
      </p:sp>
      <p:sp>
        <p:nvSpPr>
          <p:cNvPr id="7" name="Rettangolo 6"/>
          <p:cNvSpPr>
            <a:spLocks noChangeArrowheads="1"/>
          </p:cNvSpPr>
          <p:nvPr/>
        </p:nvSpPr>
        <p:spPr bwMode="auto">
          <a:xfrm>
            <a:off x="6132514" y="3722688"/>
            <a:ext cx="1208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000">
                <a:solidFill>
                  <a:schemeClr val="accent4"/>
                </a:solidFill>
              </a:rPr>
              <a:t>, not q(1)</a:t>
            </a:r>
          </a:p>
        </p:txBody>
      </p:sp>
      <p:sp>
        <p:nvSpPr>
          <p:cNvPr id="8" name="Rettangolo 7"/>
          <p:cNvSpPr>
            <a:spLocks noChangeArrowheads="1"/>
          </p:cNvSpPr>
          <p:nvPr/>
        </p:nvSpPr>
        <p:spPr bwMode="auto">
          <a:xfrm>
            <a:off x="4306889" y="5035551"/>
            <a:ext cx="37798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914400" indent="-5143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l" eaLnBrk="1" hangingPunct="1"/>
            <a:r>
              <a:rPr lang="it-IT" altLang="it-IT" sz="2000" dirty="0">
                <a:solidFill>
                  <a:schemeClr val="accent4"/>
                </a:solidFill>
              </a:rPr>
              <a:t>		,</a:t>
            </a:r>
          </a:p>
          <a:p>
            <a:pPr lvl="1" algn="l" eaLnBrk="1" hangingPunct="1"/>
            <a:r>
              <a:rPr lang="it-IT" altLang="it-IT" sz="2000" dirty="0">
                <a:solidFill>
                  <a:schemeClr val="accent4"/>
                </a:solidFill>
              </a:rPr>
              <a:t>p(f(f(1))) :- p(f(1)), </a:t>
            </a:r>
            <a:r>
              <a:rPr lang="it-IT" altLang="it-IT" sz="2000" dirty="0" err="1">
                <a:solidFill>
                  <a:schemeClr val="accent4"/>
                </a:solidFill>
              </a:rPr>
              <a:t>not</a:t>
            </a:r>
            <a:r>
              <a:rPr lang="it-IT" altLang="it-IT" sz="2000" dirty="0">
                <a:solidFill>
                  <a:schemeClr val="accent4"/>
                </a:solidFill>
              </a:rPr>
              <a:t> q(f(1))</a:t>
            </a:r>
          </a:p>
        </p:txBody>
      </p:sp>
      <p:sp>
        <p:nvSpPr>
          <p:cNvPr id="9" name="Rettangolo 8"/>
          <p:cNvSpPr>
            <a:spLocks noChangeArrowheads="1"/>
          </p:cNvSpPr>
          <p:nvPr/>
        </p:nvSpPr>
        <p:spPr bwMode="auto">
          <a:xfrm>
            <a:off x="4730751" y="5730875"/>
            <a:ext cx="26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000">
                <a:solidFill>
                  <a:schemeClr val="accent4"/>
                </a:solidFill>
              </a:rPr>
              <a:t>}</a:t>
            </a:r>
          </a:p>
        </p:txBody>
      </p:sp>
    </p:spTree>
    <p:extLst>
      <p:ext uri="{BB962C8B-B14F-4D97-AF65-F5344CB8AC3E}">
        <p14:creationId xmlns:p14="http://schemas.microsoft.com/office/powerpoint/2010/main" val="2030718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par>
                                <p:cTn id="13" presetID="12" presetClass="entr" presetSubtype="4" fill="hold" grpId="0" nodeType="withEffect">
                                  <p:stCondLst>
                                    <p:cond delay="0"/>
                                  </p:stCondLst>
                                  <p:iterate type="lt">
                                    <p:tmPct val="0"/>
                                  </p:iterate>
                                  <p:childTnLst>
                                    <p:set>
                                      <p:cBhvr>
                                        <p:cTn id="14" dur="1" fill="hold">
                                          <p:stCondLst>
                                            <p:cond delay="0"/>
                                          </p:stCondLst>
                                        </p:cTn>
                                        <p:tgtEl>
                                          <p:spTgt spid="7">
                                            <p:txEl>
                                              <p:pRg st="0" end="0"/>
                                            </p:txEl>
                                          </p:spTgt>
                                        </p:tgtEl>
                                        <p:attrNameLst>
                                          <p:attrName>style.visibility</p:attrName>
                                        </p:attrNameLst>
                                      </p:cBhvr>
                                      <p:to>
                                        <p:strVal val="visible"/>
                                      </p:to>
                                    </p:set>
                                    <p:animEffect transition="in" filter="slide(fromBottom)">
                                      <p:cBhvr>
                                        <p:cTn id="15" dur="500"/>
                                        <p:tgtEl>
                                          <p:spTgt spid="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5" presetClass="emph" presetSubtype="0" fill="hold" nodeType="clickEffect">
                                  <p:stCondLst>
                                    <p:cond delay="0"/>
                                  </p:stCondLst>
                                  <p:iterate type="lt">
                                    <p:tmPct val="0"/>
                                  </p:iterate>
                                  <p:childTnLst>
                                    <p:animClr clrSpc="hsl" dir="cw">
                                      <p:cBhvr override="childStyle">
                                        <p:cTn id="19" dur="500" fill="hold"/>
                                        <p:tgtEl>
                                          <p:spTgt spid="7">
                                            <p:txEl>
                                              <p:pRg st="0" end="0"/>
                                            </p:txEl>
                                          </p:spTgt>
                                        </p:tgtEl>
                                        <p:attrNameLst>
                                          <p:attrName>style.color</p:attrName>
                                        </p:attrNameLst>
                                      </p:cBhvr>
                                      <p:by>
                                        <p:hsl h="0" s="-70588" l="0"/>
                                      </p:by>
                                    </p:animClr>
                                    <p:animClr clrSpc="hsl" dir="cw">
                                      <p:cBhvr>
                                        <p:cTn id="20" dur="500" fill="hold"/>
                                        <p:tgtEl>
                                          <p:spTgt spid="7">
                                            <p:txEl>
                                              <p:pRg st="0" end="0"/>
                                            </p:txEl>
                                          </p:spTgt>
                                        </p:tgtEl>
                                        <p:attrNameLst>
                                          <p:attrName>fillcolor</p:attrName>
                                        </p:attrNameLst>
                                      </p:cBhvr>
                                      <p:by>
                                        <p:hsl h="0" s="-70588" l="0"/>
                                      </p:by>
                                    </p:animClr>
                                    <p:animClr clrSpc="hsl" dir="cw">
                                      <p:cBhvr>
                                        <p:cTn id="21" dur="500" fill="hold"/>
                                        <p:tgtEl>
                                          <p:spTgt spid="7">
                                            <p:txEl>
                                              <p:pRg st="0" end="0"/>
                                            </p:txEl>
                                          </p:spTgt>
                                        </p:tgtEl>
                                        <p:attrNameLst>
                                          <p:attrName>stroke.color</p:attrName>
                                        </p:attrNameLst>
                                      </p:cBhvr>
                                      <p:by>
                                        <p:hsl h="0" s="-70588" l="0"/>
                                      </p:by>
                                    </p:animClr>
                                    <p:set>
                                      <p:cBhvr>
                                        <p:cTn id="22" dur="500" fill="hold"/>
                                        <p:tgtEl>
                                          <p:spTgt spid="7">
                                            <p:txEl>
                                              <p:pRg st="0" end="0"/>
                                            </p:txEl>
                                          </p:spTgt>
                                        </p:tgtEl>
                                        <p:attrNameLst>
                                          <p:attrName>fill.type</p:attrName>
                                        </p:attrNameLst>
                                      </p:cBhvr>
                                      <p:to>
                                        <p:strVal val="solid"/>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xit" presetSubtype="4" fill="hold" grpId="1" nodeType="clickEffect">
                                  <p:stCondLst>
                                    <p:cond delay="0"/>
                                  </p:stCondLst>
                                  <p:iterate type="lt">
                                    <p:tmPct val="0"/>
                                  </p:iterate>
                                  <p:childTnLst>
                                    <p:anim calcmode="lin" valueType="num">
                                      <p:cBhvr additive="base">
                                        <p:cTn id="26"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7" dur="500"/>
                                        <p:tgtEl>
                                          <p:spTgt spid="7">
                                            <p:txEl>
                                              <p:pRg st="0" end="0"/>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slide(fromBottom)">
                                      <p:cBhvr>
                                        <p:cTn id="33" dur="500"/>
                                        <p:tgtEl>
                                          <p:spTgt spid="4"/>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slide(fromBottom)">
                                      <p:cBhvr>
                                        <p:cTn id="36" dur="500"/>
                                        <p:tgtEl>
                                          <p:spTgt spid="8"/>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lide(fromBottom)">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5" presetClass="emph" presetSubtype="0" fill="hold" grpId="1" nodeType="clickEffect">
                                  <p:stCondLst>
                                    <p:cond delay="0"/>
                                  </p:stCondLst>
                                  <p:childTnLst>
                                    <p:animClr clrSpc="hsl" dir="cw">
                                      <p:cBhvr override="childStyle">
                                        <p:cTn id="43" dur="500" fill="hold"/>
                                        <p:tgtEl>
                                          <p:spTgt spid="8"/>
                                        </p:tgtEl>
                                        <p:attrNameLst>
                                          <p:attrName>style.color</p:attrName>
                                        </p:attrNameLst>
                                      </p:cBhvr>
                                      <p:by>
                                        <p:hsl h="0" s="-70588" l="0"/>
                                      </p:by>
                                    </p:animClr>
                                    <p:animClr clrSpc="hsl" dir="cw">
                                      <p:cBhvr>
                                        <p:cTn id="44" dur="500" fill="hold"/>
                                        <p:tgtEl>
                                          <p:spTgt spid="8"/>
                                        </p:tgtEl>
                                        <p:attrNameLst>
                                          <p:attrName>fillcolor</p:attrName>
                                        </p:attrNameLst>
                                      </p:cBhvr>
                                      <p:by>
                                        <p:hsl h="0" s="-70588" l="0"/>
                                      </p:by>
                                    </p:animClr>
                                    <p:animClr clrSpc="hsl" dir="cw">
                                      <p:cBhvr>
                                        <p:cTn id="45" dur="500" fill="hold"/>
                                        <p:tgtEl>
                                          <p:spTgt spid="8"/>
                                        </p:tgtEl>
                                        <p:attrNameLst>
                                          <p:attrName>stroke.color</p:attrName>
                                        </p:attrNameLst>
                                      </p:cBhvr>
                                      <p:by>
                                        <p:hsl h="0" s="-70588" l="0"/>
                                      </p:by>
                                    </p:animClr>
                                    <p:set>
                                      <p:cBhvr>
                                        <p:cTn id="46" dur="500" fill="hold"/>
                                        <p:tgtEl>
                                          <p:spTgt spid="8"/>
                                        </p:tgtEl>
                                        <p:attrNameLst>
                                          <p:attrName>fill.type</p:attrName>
                                        </p:attrNameLst>
                                      </p:cBhvr>
                                      <p:to>
                                        <p:strVal val="solid"/>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xit" presetSubtype="4" fill="hold" grpId="2" nodeType="clickEffect">
                                  <p:stCondLst>
                                    <p:cond delay="0"/>
                                  </p:stCondLst>
                                  <p:childTnLst>
                                    <p:anim calcmode="lin" valueType="num">
                                      <p:cBhvr additive="base">
                                        <p:cTn id="50" dur="500"/>
                                        <p:tgtEl>
                                          <p:spTgt spid="8"/>
                                        </p:tgtEl>
                                        <p:attrNameLst>
                                          <p:attrName>ppt_x</p:attrName>
                                        </p:attrNameLst>
                                      </p:cBhvr>
                                      <p:tavLst>
                                        <p:tav tm="0">
                                          <p:val>
                                            <p:strVal val="ppt_x"/>
                                          </p:val>
                                        </p:tav>
                                        <p:tav tm="100000">
                                          <p:val>
                                            <p:strVal val="ppt_x"/>
                                          </p:val>
                                        </p:tav>
                                      </p:tavLst>
                                    </p:anim>
                                    <p:anim calcmode="lin" valueType="num">
                                      <p:cBhvr additive="base">
                                        <p:cTn id="51" dur="500"/>
                                        <p:tgtEl>
                                          <p:spTgt spid="8"/>
                                        </p:tgtEl>
                                        <p:attrNameLst>
                                          <p:attrName>ppt_y</p:attrName>
                                        </p:attrNameLst>
                                      </p:cBhvr>
                                      <p:tavLst>
                                        <p:tav tm="0">
                                          <p:val>
                                            <p:strVal val="ppt_y"/>
                                          </p:val>
                                        </p:tav>
                                        <p:tav tm="100000">
                                          <p:val>
                                            <p:strVal val="1+ppt_h/2"/>
                                          </p:val>
                                        </p:tav>
                                      </p:tavLst>
                                    </p:anim>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64" presetClass="path" presetSubtype="0" accel="50000" decel="50000" fill="hold" grpId="1" nodeType="clickEffect">
                                  <p:stCondLst>
                                    <p:cond delay="0"/>
                                  </p:stCondLst>
                                  <p:childTnLst>
                                    <p:animMotion origin="layout" path="M -1.38889E-6 -1.11111E-6 L 0.0007 -0.05995 " pathEditMode="relative" rAng="0" ptsTypes="AA">
                                      <p:cBhvr>
                                        <p:cTn id="56" dur="2000" fill="hold"/>
                                        <p:tgtEl>
                                          <p:spTgt spid="9"/>
                                        </p:tgtEl>
                                        <p:attrNameLst>
                                          <p:attrName>ppt_x</p:attrName>
                                          <p:attrName>ppt_y</p:attrName>
                                        </p:attrNameLst>
                                      </p:cBhvr>
                                      <p:rCtr x="35" y="-3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build="allAtOnce"/>
      <p:bldP spid="7" grpId="1" build="allAtOnce"/>
      <p:bldP spid="8" grpId="0"/>
      <p:bldP spid="8" grpId="1"/>
      <p:bldP spid="8" grpId="2"/>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Finitely-ground</a:t>
            </a:r>
            <a:r>
              <a:rPr lang="it-IT" b="1" dirty="0" smtClean="0">
                <a:solidFill>
                  <a:schemeClr val="accent4"/>
                </a:solidFill>
              </a:rPr>
              <a:t> </a:t>
            </a:r>
            <a:r>
              <a:rPr lang="it-IT" b="1" dirty="0" err="1" smtClean="0">
                <a:solidFill>
                  <a:schemeClr val="accent4"/>
                </a:solidFill>
              </a:rPr>
              <a:t>programs</a:t>
            </a:r>
            <a:endParaRPr lang="it-IT" b="1" dirty="0">
              <a:solidFill>
                <a:schemeClr val="accent4"/>
              </a:solidFill>
            </a:endParaRPr>
          </a:p>
        </p:txBody>
      </p:sp>
      <p:sp>
        <p:nvSpPr>
          <p:cNvPr id="3" name="Segnaposto contenuto 2"/>
          <p:cNvSpPr>
            <a:spLocks noGrp="1"/>
          </p:cNvSpPr>
          <p:nvPr>
            <p:ph idx="1"/>
          </p:nvPr>
        </p:nvSpPr>
        <p:spPr/>
        <p:txBody>
          <a:bodyPr/>
          <a:lstStyle/>
          <a:p>
            <a:pPr>
              <a:defRPr/>
            </a:pPr>
            <a:r>
              <a:rPr lang="it-IT" dirty="0" err="1">
                <a:solidFill>
                  <a:schemeClr val="bg1"/>
                </a:solidFill>
              </a:rPr>
              <a:t>Given</a:t>
            </a:r>
            <a:r>
              <a:rPr lang="it-IT" dirty="0">
                <a:solidFill>
                  <a:schemeClr val="bg1"/>
                </a:solidFill>
              </a:rPr>
              <a:t> a </a:t>
            </a:r>
            <a:r>
              <a:rPr lang="it-IT" dirty="0" err="1">
                <a:solidFill>
                  <a:schemeClr val="bg1"/>
                </a:solidFill>
              </a:rPr>
              <a:t>partition</a:t>
            </a:r>
            <a:r>
              <a:rPr lang="it-IT" dirty="0">
                <a:solidFill>
                  <a:schemeClr val="bg1"/>
                </a:solidFill>
              </a:rPr>
              <a:t> &lt;C</a:t>
            </a:r>
            <a:r>
              <a:rPr lang="it-IT" baseline="-25000" dirty="0">
                <a:solidFill>
                  <a:schemeClr val="bg1"/>
                </a:solidFill>
              </a:rPr>
              <a:t>1</a:t>
            </a:r>
            <a:r>
              <a:rPr lang="it-IT" dirty="0">
                <a:solidFill>
                  <a:schemeClr val="bg1"/>
                </a:solidFill>
              </a:rPr>
              <a:t>, …, </a:t>
            </a:r>
            <a:r>
              <a:rPr lang="it-IT" dirty="0" err="1">
                <a:solidFill>
                  <a:schemeClr val="bg1"/>
                </a:solidFill>
              </a:rPr>
              <a:t>C</a:t>
            </a:r>
            <a:r>
              <a:rPr lang="it-IT" baseline="-25000" dirty="0" err="1">
                <a:solidFill>
                  <a:schemeClr val="bg1"/>
                </a:solidFill>
              </a:rPr>
              <a:t>n</a:t>
            </a:r>
            <a:r>
              <a:rPr lang="it-IT" dirty="0">
                <a:solidFill>
                  <a:schemeClr val="bg1"/>
                </a:solidFill>
              </a:rPr>
              <a:t>&gt; </a:t>
            </a:r>
            <a:r>
              <a:rPr lang="it-IT" dirty="0" err="1">
                <a:solidFill>
                  <a:schemeClr val="bg1"/>
                </a:solidFill>
              </a:rPr>
              <a:t>of</a:t>
            </a:r>
            <a:r>
              <a:rPr lang="it-IT" dirty="0">
                <a:solidFill>
                  <a:schemeClr val="bg1"/>
                </a:solidFill>
              </a:rPr>
              <a:t> </a:t>
            </a:r>
            <a:r>
              <a:rPr lang="it-IT" dirty="0" err="1">
                <a:solidFill>
                  <a:schemeClr val="bg1"/>
                </a:solidFill>
              </a:rPr>
              <a:t>predicates</a:t>
            </a:r>
            <a:r>
              <a:rPr lang="it-IT" dirty="0">
                <a:solidFill>
                  <a:schemeClr val="bg1"/>
                </a:solidFill>
              </a:rPr>
              <a:t> </a:t>
            </a:r>
            <a:r>
              <a:rPr lang="it-IT" dirty="0" err="1">
                <a:solidFill>
                  <a:schemeClr val="bg1"/>
                </a:solidFill>
              </a:rPr>
              <a:t>of</a:t>
            </a:r>
            <a:r>
              <a:rPr lang="it-IT" dirty="0">
                <a:solidFill>
                  <a:schemeClr val="bg1"/>
                </a:solidFill>
              </a:rPr>
              <a:t> P, </a:t>
            </a:r>
            <a:r>
              <a:rPr lang="it-IT" dirty="0" err="1">
                <a:solidFill>
                  <a:schemeClr val="bg1"/>
                </a:solidFill>
              </a:rPr>
              <a:t>P</a:t>
            </a:r>
            <a:r>
              <a:rPr lang="it-IT" dirty="0">
                <a:solidFill>
                  <a:schemeClr val="bg1"/>
                </a:solidFill>
              </a:rPr>
              <a:t> </a:t>
            </a:r>
            <a:r>
              <a:rPr lang="it-IT" dirty="0" err="1">
                <a:solidFill>
                  <a:schemeClr val="bg1"/>
                </a:solidFill>
              </a:rPr>
              <a:t>is</a:t>
            </a:r>
            <a:r>
              <a:rPr lang="it-IT" dirty="0">
                <a:solidFill>
                  <a:schemeClr val="bg1"/>
                </a:solidFill>
              </a:rPr>
              <a:t> </a:t>
            </a:r>
            <a:r>
              <a:rPr lang="it-IT" i="1" dirty="0" err="1">
                <a:solidFill>
                  <a:schemeClr val="accent4"/>
                </a:solidFill>
              </a:rPr>
              <a:t>finitely-ground</a:t>
            </a:r>
            <a:r>
              <a:rPr lang="it-IT" i="1" dirty="0">
                <a:solidFill>
                  <a:schemeClr val="bg1"/>
                </a:solidFill>
              </a:rPr>
              <a:t> </a:t>
            </a:r>
            <a:r>
              <a:rPr lang="it-IT" dirty="0" err="1">
                <a:solidFill>
                  <a:schemeClr val="bg1"/>
                </a:solidFill>
              </a:rPr>
              <a:t>iff</a:t>
            </a:r>
            <a:r>
              <a:rPr lang="it-IT" dirty="0">
                <a:solidFill>
                  <a:schemeClr val="bg1"/>
                </a:solidFill>
              </a:rPr>
              <a:t> the last </a:t>
            </a:r>
            <a:r>
              <a:rPr lang="it-IT" dirty="0" err="1">
                <a:solidFill>
                  <a:schemeClr val="bg1"/>
                </a:solidFill>
              </a:rPr>
              <a:t>element</a:t>
            </a:r>
            <a:r>
              <a:rPr lang="it-IT" dirty="0">
                <a:solidFill>
                  <a:schemeClr val="bg1"/>
                </a:solidFill>
              </a:rPr>
              <a:t> P</a:t>
            </a:r>
            <a:r>
              <a:rPr lang="el-GR" baseline="30000" dirty="0">
                <a:solidFill>
                  <a:schemeClr val="bg1"/>
                </a:solidFill>
                <a:latin typeface="Times New Roman" pitchFamily="18" charset="0"/>
                <a:cs typeface="Times New Roman" pitchFamily="18" charset="0"/>
              </a:rPr>
              <a:t>γ</a:t>
            </a:r>
            <a:r>
              <a:rPr lang="it-IT" dirty="0">
                <a:solidFill>
                  <a:schemeClr val="bg1"/>
                </a:solidFill>
              </a:rPr>
              <a:t> = </a:t>
            </a:r>
            <a:r>
              <a:rPr lang="it-IT" dirty="0" err="1">
                <a:solidFill>
                  <a:schemeClr val="bg1"/>
                </a:solidFill>
              </a:rPr>
              <a:t>S</a:t>
            </a:r>
            <a:r>
              <a:rPr lang="it-IT" baseline="-25000" dirty="0" err="1">
                <a:solidFill>
                  <a:schemeClr val="bg1"/>
                </a:solidFill>
              </a:rPr>
              <a:t>n</a:t>
            </a:r>
            <a:r>
              <a:rPr lang="it-IT" dirty="0">
                <a:solidFill>
                  <a:schemeClr val="bg1"/>
                </a:solidFill>
              </a:rPr>
              <a:t> </a:t>
            </a:r>
            <a:r>
              <a:rPr lang="it-IT" dirty="0" err="1">
                <a:solidFill>
                  <a:schemeClr val="bg1"/>
                </a:solidFill>
              </a:rPr>
              <a:t>of</a:t>
            </a:r>
            <a:r>
              <a:rPr lang="it-IT" dirty="0">
                <a:solidFill>
                  <a:schemeClr val="bg1"/>
                </a:solidFill>
              </a:rPr>
              <a:t> the </a:t>
            </a:r>
            <a:r>
              <a:rPr lang="it-IT" dirty="0" err="1">
                <a:solidFill>
                  <a:schemeClr val="bg1"/>
                </a:solidFill>
              </a:rPr>
              <a:t>sequence</a:t>
            </a:r>
            <a:endParaRPr lang="it-IT" dirty="0">
              <a:solidFill>
                <a:schemeClr val="bg1"/>
              </a:solidFill>
            </a:endParaRPr>
          </a:p>
          <a:p>
            <a:pPr>
              <a:defRPr/>
            </a:pPr>
            <a:endParaRPr lang="it-IT" dirty="0">
              <a:latin typeface="Times New Roman" pitchFamily="18" charset="0"/>
              <a:cs typeface="Times New Roman" pitchFamily="18" charset="0"/>
            </a:endParaRPr>
          </a:p>
          <a:p>
            <a:pPr algn="ctr">
              <a:buFont typeface="Wingdings" panose="05000000000000000000" pitchFamily="2" charset="2"/>
              <a:buNone/>
              <a:defRPr/>
            </a:pPr>
            <a:r>
              <a:rPr lang="it-IT" dirty="0" err="1" smtClean="0">
                <a:solidFill>
                  <a:schemeClr val="accent4"/>
                </a:solidFill>
                <a:latin typeface="Arial" charset="0"/>
              </a:rPr>
              <a:t>S</a:t>
            </a:r>
            <a:r>
              <a:rPr lang="it-IT" baseline="-25000" dirty="0" err="1" smtClean="0">
                <a:solidFill>
                  <a:schemeClr val="accent4"/>
                </a:solidFill>
                <a:latin typeface="Arial" charset="0"/>
              </a:rPr>
              <a:t>i</a:t>
            </a:r>
            <a:r>
              <a:rPr lang="it-IT" dirty="0" err="1" smtClean="0">
                <a:solidFill>
                  <a:schemeClr val="accent4"/>
                </a:solidFill>
                <a:latin typeface="Arial" charset="0"/>
              </a:rPr>
              <a:t>=</a:t>
            </a:r>
            <a:r>
              <a:rPr lang="it-IT" dirty="0" smtClean="0">
                <a:solidFill>
                  <a:schemeClr val="accent4"/>
                </a:solidFill>
                <a:latin typeface="Arial" charset="0"/>
              </a:rPr>
              <a:t> S</a:t>
            </a:r>
            <a:r>
              <a:rPr lang="it-IT" baseline="-25000" dirty="0" smtClean="0">
                <a:solidFill>
                  <a:schemeClr val="accent4"/>
                </a:solidFill>
                <a:latin typeface="Arial" charset="0"/>
              </a:rPr>
              <a:t>i-1</a:t>
            </a:r>
            <a:r>
              <a:rPr lang="it-IT" dirty="0" smtClean="0">
                <a:solidFill>
                  <a:schemeClr val="accent4"/>
                </a:solidFill>
                <a:latin typeface="Arial" charset="0"/>
              </a:rPr>
              <a:t> U </a:t>
            </a:r>
            <a:r>
              <a:rPr lang="it-IT" dirty="0" err="1" smtClean="0">
                <a:solidFill>
                  <a:schemeClr val="accent4"/>
                </a:solidFill>
                <a:latin typeface="Arial" charset="0"/>
              </a:rPr>
              <a:t>Φ</a:t>
            </a:r>
            <a:r>
              <a:rPr lang="it-IT" baseline="-25000" dirty="0" err="1" smtClean="0">
                <a:solidFill>
                  <a:schemeClr val="accent4"/>
                </a:solidFill>
                <a:latin typeface="Arial" charset="0"/>
              </a:rPr>
              <a:t>Mi</a:t>
            </a:r>
            <a:r>
              <a:rPr lang="it-IT" baseline="-25000" dirty="0" smtClean="0">
                <a:solidFill>
                  <a:schemeClr val="accent4"/>
                </a:solidFill>
                <a:latin typeface="Arial" charset="0"/>
              </a:rPr>
              <a:t>,Si-1</a:t>
            </a:r>
            <a:r>
              <a:rPr lang="it-IT" dirty="0" smtClean="0">
                <a:solidFill>
                  <a:schemeClr val="accent4"/>
                </a:solidFill>
                <a:latin typeface="Arial" charset="0"/>
              </a:rPr>
              <a:t>(X)</a:t>
            </a:r>
            <a:r>
              <a:rPr lang="it-IT" dirty="0" smtClean="0">
                <a:solidFill>
                  <a:schemeClr val="bg1"/>
                </a:solidFill>
                <a:latin typeface="Arial" charset="0"/>
              </a:rPr>
              <a:t>    ( S</a:t>
            </a:r>
            <a:r>
              <a:rPr lang="it-IT" baseline="-25000" dirty="0" smtClean="0">
                <a:solidFill>
                  <a:schemeClr val="bg1"/>
                </a:solidFill>
                <a:latin typeface="Arial" charset="0"/>
              </a:rPr>
              <a:t>0</a:t>
            </a:r>
            <a:r>
              <a:rPr lang="it-IT" dirty="0" smtClean="0">
                <a:solidFill>
                  <a:schemeClr val="bg1"/>
                </a:solidFill>
                <a:latin typeface="Arial" charset="0"/>
              </a:rPr>
              <a:t> = EDB(P) )</a:t>
            </a:r>
          </a:p>
          <a:p>
            <a:pPr>
              <a:buFont typeface="Wingdings" panose="05000000000000000000" pitchFamily="2" charset="2"/>
              <a:buNone/>
              <a:defRPr/>
            </a:pPr>
            <a:endParaRPr lang="it-IT" dirty="0">
              <a:latin typeface="Arial" charset="0"/>
            </a:endParaRPr>
          </a:p>
          <a:p>
            <a:pPr>
              <a:buFont typeface="Wingdings" panose="05000000000000000000" pitchFamily="2" charset="2"/>
              <a:buNone/>
              <a:defRPr/>
            </a:pPr>
            <a:r>
              <a:rPr lang="it-IT" dirty="0" err="1">
                <a:solidFill>
                  <a:schemeClr val="bg1"/>
                </a:solidFill>
                <a:latin typeface="Arial" charset="0"/>
              </a:rPr>
              <a:t>converges</a:t>
            </a:r>
            <a:r>
              <a:rPr lang="it-IT" dirty="0">
                <a:solidFill>
                  <a:schemeClr val="bg1"/>
                </a:solidFill>
                <a:latin typeface="Arial" charset="0"/>
              </a:rPr>
              <a:t> </a:t>
            </a:r>
            <a:r>
              <a:rPr lang="it-IT" dirty="0" err="1">
                <a:solidFill>
                  <a:schemeClr val="bg1"/>
                </a:solidFill>
                <a:latin typeface="Arial" charset="0"/>
              </a:rPr>
              <a:t>to</a:t>
            </a:r>
            <a:r>
              <a:rPr lang="it-IT" dirty="0">
                <a:solidFill>
                  <a:schemeClr val="bg1"/>
                </a:solidFill>
                <a:latin typeface="Arial" charset="0"/>
              </a:rPr>
              <a:t> a finite </a:t>
            </a:r>
            <a:r>
              <a:rPr lang="it-IT" dirty="0" err="1">
                <a:solidFill>
                  <a:schemeClr val="bg1"/>
                </a:solidFill>
                <a:latin typeface="Arial" charset="0"/>
              </a:rPr>
              <a:t>ground</a:t>
            </a:r>
            <a:r>
              <a:rPr lang="it-IT" dirty="0">
                <a:solidFill>
                  <a:schemeClr val="bg1"/>
                </a:solidFill>
                <a:latin typeface="Arial" charset="0"/>
              </a:rPr>
              <a:t> </a:t>
            </a:r>
            <a:r>
              <a:rPr lang="it-IT" dirty="0" err="1">
                <a:solidFill>
                  <a:schemeClr val="bg1"/>
                </a:solidFill>
                <a:latin typeface="Arial" charset="0"/>
              </a:rPr>
              <a:t>program</a:t>
            </a:r>
            <a:r>
              <a:rPr lang="it-IT" dirty="0">
                <a:solidFill>
                  <a:schemeClr val="bg1"/>
                </a:solidFill>
                <a:latin typeface="Arial" charset="0"/>
              </a:rPr>
              <a:t>.</a:t>
            </a:r>
          </a:p>
          <a:p>
            <a:pPr algn="ctr">
              <a:buFont typeface="Wingdings" panose="05000000000000000000" pitchFamily="2" charset="2"/>
              <a:buNone/>
              <a:defRPr/>
            </a:pPr>
            <a:r>
              <a:rPr lang="it-IT" dirty="0">
                <a:solidFill>
                  <a:schemeClr val="accent4"/>
                </a:solidFill>
                <a:latin typeface="Arial" charset="0"/>
              </a:rPr>
              <a:t>M</a:t>
            </a:r>
            <a:r>
              <a:rPr lang="it-IT" baseline="-25000" dirty="0">
                <a:solidFill>
                  <a:schemeClr val="accent4"/>
                </a:solidFill>
                <a:latin typeface="Arial" charset="0"/>
              </a:rPr>
              <a:t>i</a:t>
            </a:r>
            <a:r>
              <a:rPr lang="it-IT" dirty="0">
                <a:solidFill>
                  <a:schemeClr val="accent4"/>
                </a:solidFill>
                <a:latin typeface="Arial" charset="0"/>
              </a:rPr>
              <a:t> ≈ the </a:t>
            </a:r>
            <a:r>
              <a:rPr lang="it-IT" dirty="0" err="1">
                <a:solidFill>
                  <a:schemeClr val="accent4"/>
                </a:solidFill>
                <a:latin typeface="Arial" charset="0"/>
              </a:rPr>
              <a:t>module</a:t>
            </a:r>
            <a:r>
              <a:rPr lang="it-IT" dirty="0">
                <a:solidFill>
                  <a:schemeClr val="accent4"/>
                </a:solidFill>
                <a:latin typeface="Arial" charset="0"/>
              </a:rPr>
              <a:t> </a:t>
            </a:r>
            <a:r>
              <a:rPr lang="it-IT" dirty="0" err="1">
                <a:solidFill>
                  <a:schemeClr val="accent4"/>
                </a:solidFill>
                <a:latin typeface="Arial" charset="0"/>
              </a:rPr>
              <a:t>defining</a:t>
            </a:r>
            <a:r>
              <a:rPr lang="it-IT" dirty="0">
                <a:solidFill>
                  <a:schemeClr val="accent4"/>
                </a:solidFill>
                <a:latin typeface="Arial" charset="0"/>
              </a:rPr>
              <a:t> </a:t>
            </a:r>
            <a:r>
              <a:rPr lang="it-IT" dirty="0" err="1">
                <a:solidFill>
                  <a:schemeClr val="accent4"/>
                </a:solidFill>
                <a:latin typeface="Arial" charset="0"/>
              </a:rPr>
              <a:t>predicates</a:t>
            </a:r>
            <a:r>
              <a:rPr lang="it-IT" dirty="0">
                <a:solidFill>
                  <a:schemeClr val="accent4"/>
                </a:solidFill>
                <a:latin typeface="Arial" charset="0"/>
              </a:rPr>
              <a:t> in C</a:t>
            </a:r>
            <a:r>
              <a:rPr lang="it-IT" baseline="-25000" dirty="0">
                <a:solidFill>
                  <a:schemeClr val="accent4"/>
                </a:solidFill>
                <a:latin typeface="Arial" charset="0"/>
              </a:rPr>
              <a:t>i</a:t>
            </a:r>
            <a:endParaRPr lang="it-IT" dirty="0">
              <a:solidFill>
                <a:schemeClr val="accent4"/>
              </a:solidFill>
              <a:latin typeface="Arial" charset="0"/>
            </a:endParaRPr>
          </a:p>
          <a:p>
            <a:pPr>
              <a:buFont typeface="Wingdings" panose="05000000000000000000" pitchFamily="2" charset="2"/>
              <a:buNone/>
              <a:defRPr/>
            </a:pPr>
            <a:r>
              <a:rPr lang="it-IT" dirty="0" err="1">
                <a:solidFill>
                  <a:schemeClr val="bg1"/>
                </a:solidFill>
              </a:rPr>
              <a:t>Theorem</a:t>
            </a:r>
            <a:r>
              <a:rPr lang="it-IT" dirty="0">
                <a:solidFill>
                  <a:schemeClr val="bg1"/>
                </a:solidFill>
              </a:rPr>
              <a:t>:</a:t>
            </a:r>
            <a:r>
              <a:rPr lang="it-IT" dirty="0"/>
              <a:t> </a:t>
            </a:r>
            <a:r>
              <a:rPr lang="it-IT" dirty="0">
                <a:solidFill>
                  <a:schemeClr val="accent4"/>
                </a:solidFill>
              </a:rPr>
              <a:t>AS(P) = AS(P</a:t>
            </a:r>
            <a:r>
              <a:rPr lang="el-GR" baseline="30000" dirty="0">
                <a:solidFill>
                  <a:schemeClr val="accent4"/>
                </a:solidFill>
                <a:latin typeface="Times New Roman" pitchFamily="18" charset="0"/>
                <a:cs typeface="Times New Roman" pitchFamily="18" charset="0"/>
              </a:rPr>
              <a:t>γ</a:t>
            </a:r>
            <a:r>
              <a:rPr lang="it-IT" dirty="0">
                <a:solidFill>
                  <a:schemeClr val="accent4"/>
                </a:solidFill>
                <a:latin typeface="Arial" charset="0"/>
              </a:rPr>
              <a:t>) (</a:t>
            </a:r>
            <a:r>
              <a:rPr lang="it-IT" dirty="0" err="1">
                <a:solidFill>
                  <a:schemeClr val="accent4"/>
                </a:solidFill>
                <a:latin typeface="Arial" charset="0"/>
              </a:rPr>
              <a:t>for</a:t>
            </a:r>
            <a:r>
              <a:rPr lang="it-IT" dirty="0">
                <a:solidFill>
                  <a:schemeClr val="accent4"/>
                </a:solidFill>
                <a:latin typeface="Arial" charset="0"/>
              </a:rPr>
              <a:t> </a:t>
            </a:r>
            <a:r>
              <a:rPr lang="it-IT" dirty="0" err="1">
                <a:solidFill>
                  <a:schemeClr val="accent4"/>
                </a:solidFill>
                <a:latin typeface="Arial" charset="0"/>
              </a:rPr>
              <a:t>any</a:t>
            </a:r>
            <a:r>
              <a:rPr lang="it-IT" dirty="0">
                <a:solidFill>
                  <a:schemeClr val="accent4"/>
                </a:solidFill>
                <a:latin typeface="Arial" charset="0"/>
              </a:rPr>
              <a:t> </a:t>
            </a:r>
            <a:r>
              <a:rPr lang="el-GR" dirty="0" smtClean="0">
                <a:solidFill>
                  <a:schemeClr val="accent4"/>
                </a:solidFill>
                <a:effectLst/>
                <a:latin typeface="Times New Roman" pitchFamily="18" charset="0"/>
                <a:cs typeface="Times New Roman" pitchFamily="18" charset="0"/>
              </a:rPr>
              <a:t>γ</a:t>
            </a:r>
            <a:r>
              <a:rPr lang="it-IT" dirty="0">
                <a:solidFill>
                  <a:schemeClr val="accent4"/>
                </a:solidFill>
                <a:latin typeface="Arial" charset="0"/>
              </a:rPr>
              <a:t>)</a:t>
            </a:r>
          </a:p>
          <a:p>
            <a:pPr>
              <a:defRPr/>
            </a:pPr>
            <a:endParaRPr lang="it-IT" dirty="0"/>
          </a:p>
        </p:txBody>
      </p:sp>
    </p:spTree>
    <p:extLst>
      <p:ext uri="{BB962C8B-B14F-4D97-AF65-F5344CB8AC3E}">
        <p14:creationId xmlns:p14="http://schemas.microsoft.com/office/powerpoint/2010/main" val="2946972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fg-programs</a:t>
            </a:r>
            <a:r>
              <a:rPr lang="it-IT" b="1" dirty="0" smtClean="0">
                <a:solidFill>
                  <a:schemeClr val="accent4"/>
                </a:solidFill>
              </a:rPr>
              <a:t>: </a:t>
            </a:r>
            <a:r>
              <a:rPr lang="it-IT" b="1" dirty="0" err="1" smtClean="0">
                <a:solidFill>
                  <a:schemeClr val="accent4"/>
                </a:solidFill>
              </a:rPr>
              <a:t>pros</a:t>
            </a:r>
            <a:r>
              <a:rPr lang="it-IT" b="1" dirty="0" smtClean="0">
                <a:solidFill>
                  <a:schemeClr val="accent4"/>
                </a:solidFill>
              </a:rPr>
              <a:t> &amp; </a:t>
            </a:r>
            <a:r>
              <a:rPr lang="it-IT" b="1" dirty="0" err="1" smtClean="0">
                <a:solidFill>
                  <a:schemeClr val="accent4"/>
                </a:solidFill>
              </a:rPr>
              <a:t>cons</a:t>
            </a:r>
            <a:endParaRPr lang="it-IT" b="1" dirty="0">
              <a:solidFill>
                <a:schemeClr val="accent4"/>
              </a:solidFill>
            </a:endParaRPr>
          </a:p>
        </p:txBody>
      </p:sp>
      <p:sp>
        <p:nvSpPr>
          <p:cNvPr id="3" name="Segnaposto contenuto 2"/>
          <p:cNvSpPr>
            <a:spLocks noGrp="1"/>
          </p:cNvSpPr>
          <p:nvPr>
            <p:ph idx="1"/>
          </p:nvPr>
        </p:nvSpPr>
        <p:spPr>
          <a:xfrm>
            <a:off x="838200" y="1825625"/>
            <a:ext cx="10515600" cy="4351338"/>
          </a:xfrm>
        </p:spPr>
        <p:txBody>
          <a:bodyPr/>
          <a:lstStyle/>
          <a:p>
            <a:pPr>
              <a:buFont typeface="Wingdings" panose="05000000000000000000" pitchFamily="2" charset="2"/>
              <a:buNone/>
              <a:defRPr/>
            </a:pPr>
            <a:r>
              <a:rPr lang="it-IT" sz="3200" dirty="0" err="1">
                <a:solidFill>
                  <a:schemeClr val="accent4"/>
                </a:solidFill>
              </a:rPr>
              <a:t>Pros</a:t>
            </a:r>
            <a:r>
              <a:rPr lang="it-IT" sz="3200" dirty="0">
                <a:solidFill>
                  <a:schemeClr val="accent4"/>
                </a:solidFill>
              </a:rPr>
              <a:t>:</a:t>
            </a:r>
          </a:p>
          <a:p>
            <a:pPr>
              <a:defRPr/>
            </a:pPr>
            <a:r>
              <a:rPr lang="it-IT" dirty="0">
                <a:solidFill>
                  <a:schemeClr val="bg1"/>
                </a:solidFill>
              </a:rPr>
              <a:t>A </a:t>
            </a:r>
            <a:r>
              <a:rPr lang="it-IT" dirty="0" err="1">
                <a:solidFill>
                  <a:schemeClr val="bg1"/>
                </a:solidFill>
              </a:rPr>
              <a:t>very</a:t>
            </a:r>
            <a:r>
              <a:rPr lang="it-IT" dirty="0">
                <a:solidFill>
                  <a:schemeClr val="bg1"/>
                </a:solidFill>
              </a:rPr>
              <a:t> </a:t>
            </a:r>
            <a:r>
              <a:rPr lang="it-IT" dirty="0" err="1">
                <a:solidFill>
                  <a:schemeClr val="bg1"/>
                </a:solidFill>
              </a:rPr>
              <a:t>expressive</a:t>
            </a:r>
            <a:r>
              <a:rPr lang="it-IT" dirty="0">
                <a:solidFill>
                  <a:schemeClr val="bg1"/>
                </a:solidFill>
              </a:rPr>
              <a:t> </a:t>
            </a:r>
            <a:r>
              <a:rPr lang="it-IT" dirty="0" err="1">
                <a:solidFill>
                  <a:schemeClr val="bg1"/>
                </a:solidFill>
              </a:rPr>
              <a:t>class</a:t>
            </a:r>
            <a:r>
              <a:rPr lang="it-IT" dirty="0">
                <a:solidFill>
                  <a:schemeClr val="bg1"/>
                </a:solidFill>
              </a:rPr>
              <a:t>: </a:t>
            </a:r>
            <a:r>
              <a:rPr lang="it-IT" dirty="0" err="1">
                <a:solidFill>
                  <a:schemeClr val="bg1"/>
                </a:solidFill>
              </a:rPr>
              <a:t>fg-programs</a:t>
            </a:r>
            <a:r>
              <a:rPr lang="it-IT" dirty="0">
                <a:solidFill>
                  <a:schemeClr val="bg1"/>
                </a:solidFill>
              </a:rPr>
              <a:t> </a:t>
            </a:r>
            <a:r>
              <a:rPr lang="it-IT" dirty="0" err="1">
                <a:solidFill>
                  <a:schemeClr val="bg1"/>
                </a:solidFill>
              </a:rPr>
              <a:t>correspond</a:t>
            </a:r>
            <a:r>
              <a:rPr lang="it-IT" dirty="0">
                <a:solidFill>
                  <a:schemeClr val="bg1"/>
                </a:solidFill>
              </a:rPr>
              <a:t> </a:t>
            </a:r>
            <a:r>
              <a:rPr lang="it-IT" dirty="0" err="1">
                <a:solidFill>
                  <a:schemeClr val="bg1"/>
                </a:solidFill>
              </a:rPr>
              <a:t>to</a:t>
            </a:r>
            <a:r>
              <a:rPr lang="it-IT" dirty="0">
                <a:solidFill>
                  <a:schemeClr val="bg1"/>
                </a:solidFill>
              </a:rPr>
              <a:t> </a:t>
            </a:r>
            <a:r>
              <a:rPr lang="it-IT" dirty="0" err="1">
                <a:solidFill>
                  <a:schemeClr val="bg1"/>
                </a:solidFill>
              </a:rPr>
              <a:t>terminating</a:t>
            </a:r>
            <a:r>
              <a:rPr lang="it-IT" dirty="0">
                <a:solidFill>
                  <a:schemeClr val="bg1"/>
                </a:solidFill>
              </a:rPr>
              <a:t> </a:t>
            </a:r>
            <a:r>
              <a:rPr lang="it-IT" dirty="0" err="1">
                <a:solidFill>
                  <a:schemeClr val="bg1"/>
                </a:solidFill>
              </a:rPr>
              <a:t>computations</a:t>
            </a:r>
            <a:r>
              <a:rPr lang="it-IT" dirty="0">
                <a:solidFill>
                  <a:schemeClr val="bg1"/>
                </a:solidFill>
              </a:rPr>
              <a:t> </a:t>
            </a:r>
            <a:r>
              <a:rPr lang="it-IT" dirty="0" err="1">
                <a:solidFill>
                  <a:schemeClr val="bg1"/>
                </a:solidFill>
              </a:rPr>
              <a:t>of</a:t>
            </a:r>
            <a:r>
              <a:rPr lang="it-IT" dirty="0">
                <a:solidFill>
                  <a:schemeClr val="bg1"/>
                </a:solidFill>
              </a:rPr>
              <a:t> </a:t>
            </a:r>
            <a:r>
              <a:rPr lang="it-IT" dirty="0" err="1">
                <a:solidFill>
                  <a:schemeClr val="bg1"/>
                </a:solidFill>
              </a:rPr>
              <a:t>Turing</a:t>
            </a:r>
            <a:r>
              <a:rPr lang="it-IT" dirty="0">
                <a:solidFill>
                  <a:schemeClr val="bg1"/>
                </a:solidFill>
              </a:rPr>
              <a:t> </a:t>
            </a:r>
            <a:r>
              <a:rPr lang="it-IT" dirty="0" err="1">
                <a:solidFill>
                  <a:schemeClr val="bg1"/>
                </a:solidFill>
              </a:rPr>
              <a:t>Machines</a:t>
            </a:r>
            <a:r>
              <a:rPr lang="it-IT" dirty="0">
                <a:solidFill>
                  <a:schemeClr val="bg1"/>
                </a:solidFill>
              </a:rPr>
              <a:t>:</a:t>
            </a:r>
          </a:p>
          <a:p>
            <a:pPr lvl="1">
              <a:defRPr/>
            </a:pPr>
            <a:r>
              <a:rPr lang="it-IT" dirty="0" err="1">
                <a:solidFill>
                  <a:schemeClr val="accent4"/>
                </a:solidFill>
              </a:rPr>
              <a:t>Theorem</a:t>
            </a:r>
            <a:r>
              <a:rPr lang="it-IT" dirty="0">
                <a:solidFill>
                  <a:schemeClr val="accent4"/>
                </a:solidFill>
              </a:rPr>
              <a:t>:</a:t>
            </a:r>
            <a:r>
              <a:rPr lang="it-IT" dirty="0"/>
              <a:t>  </a:t>
            </a:r>
            <a:r>
              <a:rPr lang="it-IT" dirty="0" err="1">
                <a:solidFill>
                  <a:schemeClr val="bg1"/>
                </a:solidFill>
              </a:rPr>
              <a:t>Any</a:t>
            </a:r>
            <a:r>
              <a:rPr lang="it-IT" dirty="0">
                <a:solidFill>
                  <a:schemeClr val="bg1"/>
                </a:solidFill>
              </a:rPr>
              <a:t> </a:t>
            </a:r>
            <a:r>
              <a:rPr lang="it-IT" dirty="0" err="1">
                <a:solidFill>
                  <a:schemeClr val="bg1"/>
                </a:solidFill>
              </a:rPr>
              <a:t>recursive</a:t>
            </a:r>
            <a:r>
              <a:rPr lang="it-IT" dirty="0">
                <a:solidFill>
                  <a:schemeClr val="bg1"/>
                </a:solidFill>
              </a:rPr>
              <a:t> </a:t>
            </a:r>
            <a:r>
              <a:rPr lang="it-IT" dirty="0" err="1">
                <a:solidFill>
                  <a:schemeClr val="bg1"/>
                </a:solidFill>
              </a:rPr>
              <a:t>function</a:t>
            </a:r>
            <a:r>
              <a:rPr lang="it-IT" dirty="0">
                <a:solidFill>
                  <a:schemeClr val="bg1"/>
                </a:solidFill>
              </a:rPr>
              <a:t> can </a:t>
            </a:r>
            <a:r>
              <a:rPr lang="it-IT" dirty="0" err="1">
                <a:solidFill>
                  <a:schemeClr val="bg1"/>
                </a:solidFill>
              </a:rPr>
              <a:t>be</a:t>
            </a:r>
            <a:r>
              <a:rPr lang="it-IT" dirty="0">
                <a:solidFill>
                  <a:schemeClr val="bg1"/>
                </a:solidFill>
              </a:rPr>
              <a:t> “</a:t>
            </a:r>
            <a:r>
              <a:rPr lang="it-IT" dirty="0" err="1">
                <a:solidFill>
                  <a:schemeClr val="bg1"/>
                </a:solidFill>
              </a:rPr>
              <a:t>expressed</a:t>
            </a:r>
            <a:r>
              <a:rPr lang="it-IT" dirty="0">
                <a:solidFill>
                  <a:schemeClr val="bg1"/>
                </a:solidFill>
              </a:rPr>
              <a:t>” </a:t>
            </a:r>
            <a:r>
              <a:rPr lang="it-IT" dirty="0" err="1">
                <a:solidFill>
                  <a:schemeClr val="bg1"/>
                </a:solidFill>
              </a:rPr>
              <a:t>by</a:t>
            </a:r>
            <a:r>
              <a:rPr lang="it-IT" dirty="0">
                <a:solidFill>
                  <a:schemeClr val="bg1"/>
                </a:solidFill>
              </a:rPr>
              <a:t> </a:t>
            </a:r>
            <a:r>
              <a:rPr lang="it-IT" dirty="0" err="1">
                <a:solidFill>
                  <a:schemeClr val="bg1"/>
                </a:solidFill>
              </a:rPr>
              <a:t>fg-programs</a:t>
            </a:r>
            <a:r>
              <a:rPr lang="it-IT" dirty="0">
                <a:solidFill>
                  <a:schemeClr val="bg1"/>
                </a:solidFill>
              </a:rPr>
              <a:t>.</a:t>
            </a:r>
          </a:p>
          <a:p>
            <a:pPr>
              <a:defRPr/>
            </a:pPr>
            <a:r>
              <a:rPr lang="it-IT" dirty="0" err="1">
                <a:solidFill>
                  <a:schemeClr val="bg1"/>
                </a:solidFill>
              </a:rPr>
              <a:t>Fg-programs</a:t>
            </a:r>
            <a:r>
              <a:rPr lang="it-IT" dirty="0">
                <a:solidFill>
                  <a:schemeClr val="bg1"/>
                </a:solidFill>
              </a:rPr>
              <a:t> </a:t>
            </a:r>
            <a:r>
              <a:rPr lang="it-IT" dirty="0" err="1">
                <a:solidFill>
                  <a:schemeClr val="bg1"/>
                </a:solidFill>
              </a:rPr>
              <a:t>have</a:t>
            </a:r>
            <a:r>
              <a:rPr lang="it-IT" dirty="0">
                <a:solidFill>
                  <a:schemeClr val="bg1"/>
                </a:solidFill>
              </a:rPr>
              <a:t> a finite set </a:t>
            </a:r>
            <a:r>
              <a:rPr lang="it-IT" dirty="0" err="1">
                <a:solidFill>
                  <a:schemeClr val="bg1"/>
                </a:solidFill>
              </a:rPr>
              <a:t>of</a:t>
            </a:r>
            <a:r>
              <a:rPr lang="it-IT" dirty="0">
                <a:solidFill>
                  <a:schemeClr val="bg1"/>
                </a:solidFill>
              </a:rPr>
              <a:t> finite </a:t>
            </a:r>
            <a:r>
              <a:rPr lang="it-IT" dirty="0" err="1">
                <a:solidFill>
                  <a:schemeClr val="bg1"/>
                </a:solidFill>
              </a:rPr>
              <a:t>answer</a:t>
            </a:r>
            <a:r>
              <a:rPr lang="it-IT" dirty="0">
                <a:solidFill>
                  <a:schemeClr val="bg1"/>
                </a:solidFill>
              </a:rPr>
              <a:t> </a:t>
            </a:r>
            <a:r>
              <a:rPr lang="it-IT" dirty="0" err="1">
                <a:solidFill>
                  <a:schemeClr val="bg1"/>
                </a:solidFill>
              </a:rPr>
              <a:t>sets</a:t>
            </a:r>
            <a:endParaRPr lang="it-IT" dirty="0">
              <a:solidFill>
                <a:schemeClr val="bg1"/>
              </a:solidFill>
            </a:endParaRPr>
          </a:p>
          <a:p>
            <a:pPr>
              <a:buFont typeface="Wingdings" panose="05000000000000000000" pitchFamily="2" charset="2"/>
              <a:buNone/>
              <a:defRPr/>
            </a:pPr>
            <a:endParaRPr lang="it-IT" sz="2400" dirty="0"/>
          </a:p>
          <a:p>
            <a:pPr>
              <a:buFont typeface="Wingdings" panose="05000000000000000000" pitchFamily="2" charset="2"/>
              <a:buNone/>
              <a:defRPr/>
            </a:pPr>
            <a:r>
              <a:rPr lang="it-IT" sz="3200" dirty="0" err="1">
                <a:solidFill>
                  <a:schemeClr val="accent4"/>
                </a:solidFill>
              </a:rPr>
              <a:t>Cons</a:t>
            </a:r>
            <a:r>
              <a:rPr lang="it-IT" sz="3200" dirty="0">
                <a:solidFill>
                  <a:schemeClr val="accent4"/>
                </a:solidFill>
              </a:rPr>
              <a:t>: </a:t>
            </a:r>
          </a:p>
          <a:p>
            <a:pPr>
              <a:defRPr/>
            </a:pPr>
            <a:r>
              <a:rPr lang="it-IT" dirty="0" err="1">
                <a:solidFill>
                  <a:schemeClr val="bg1"/>
                </a:solidFill>
              </a:rPr>
              <a:t>Semidecidable</a:t>
            </a:r>
            <a:r>
              <a:rPr lang="it-IT" dirty="0">
                <a:solidFill>
                  <a:schemeClr val="bg1"/>
                </a:solidFill>
              </a:rPr>
              <a:t>: </a:t>
            </a:r>
            <a:r>
              <a:rPr lang="it-IT" dirty="0" err="1">
                <a:solidFill>
                  <a:schemeClr val="bg1"/>
                </a:solidFill>
              </a:rPr>
              <a:t>might</a:t>
            </a:r>
            <a:r>
              <a:rPr lang="it-IT" dirty="0">
                <a:solidFill>
                  <a:schemeClr val="bg1"/>
                </a:solidFill>
              </a:rPr>
              <a:t> </a:t>
            </a:r>
            <a:r>
              <a:rPr lang="it-IT" dirty="0" err="1">
                <a:solidFill>
                  <a:schemeClr val="bg1"/>
                </a:solidFill>
              </a:rPr>
              <a:t>be</a:t>
            </a:r>
            <a:r>
              <a:rPr lang="it-IT" dirty="0">
                <a:solidFill>
                  <a:schemeClr val="bg1"/>
                </a:solidFill>
              </a:rPr>
              <a:t> </a:t>
            </a:r>
            <a:r>
              <a:rPr lang="it-IT" dirty="0" err="1">
                <a:solidFill>
                  <a:schemeClr val="bg1"/>
                </a:solidFill>
              </a:rPr>
              <a:t>undesirable</a:t>
            </a:r>
            <a:r>
              <a:rPr lang="it-IT" dirty="0">
                <a:solidFill>
                  <a:schemeClr val="bg1"/>
                </a:solidFill>
              </a:rPr>
              <a:t> in </a:t>
            </a:r>
            <a:r>
              <a:rPr lang="it-IT" dirty="0" err="1">
                <a:solidFill>
                  <a:schemeClr val="bg1"/>
                </a:solidFill>
              </a:rPr>
              <a:t>certain</a:t>
            </a:r>
            <a:r>
              <a:rPr lang="it-IT" dirty="0">
                <a:solidFill>
                  <a:schemeClr val="bg1"/>
                </a:solidFill>
              </a:rPr>
              <a:t> </a:t>
            </a:r>
            <a:r>
              <a:rPr lang="it-IT" dirty="0" err="1">
                <a:solidFill>
                  <a:schemeClr val="bg1"/>
                </a:solidFill>
              </a:rPr>
              <a:t>applications…</a:t>
            </a:r>
            <a:r>
              <a:rPr lang="it-IT" dirty="0">
                <a:solidFill>
                  <a:schemeClr val="bg1"/>
                </a:solidFill>
              </a:rPr>
              <a:t> </a:t>
            </a:r>
            <a:r>
              <a:rPr lang="it-IT" i="1" dirty="0" err="1">
                <a:solidFill>
                  <a:schemeClr val="bg1"/>
                </a:solidFill>
              </a:rPr>
              <a:t>fd-programs</a:t>
            </a:r>
            <a:r>
              <a:rPr lang="it-IT" i="1" dirty="0">
                <a:solidFill>
                  <a:schemeClr val="bg1"/>
                </a:solidFill>
              </a:rPr>
              <a:t> </a:t>
            </a:r>
            <a:r>
              <a:rPr lang="it-IT" dirty="0" err="1">
                <a:solidFill>
                  <a:schemeClr val="bg1"/>
                </a:solidFill>
              </a:rPr>
              <a:t>fit</a:t>
            </a:r>
            <a:r>
              <a:rPr lang="it-IT" dirty="0">
                <a:solidFill>
                  <a:schemeClr val="bg1"/>
                </a:solidFill>
              </a:rPr>
              <a:t> </a:t>
            </a:r>
            <a:r>
              <a:rPr lang="it-IT" dirty="0" err="1">
                <a:solidFill>
                  <a:schemeClr val="bg1"/>
                </a:solidFill>
              </a:rPr>
              <a:t>better</a:t>
            </a:r>
            <a:r>
              <a:rPr lang="it-IT" dirty="0">
                <a:solidFill>
                  <a:schemeClr val="bg1"/>
                </a:solidFill>
              </a:rPr>
              <a:t>.</a:t>
            </a:r>
          </a:p>
        </p:txBody>
      </p:sp>
    </p:spTree>
    <p:extLst>
      <p:ext uri="{BB962C8B-B14F-4D97-AF65-F5344CB8AC3E}">
        <p14:creationId xmlns:p14="http://schemas.microsoft.com/office/powerpoint/2010/main" val="16910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smtClean="0">
                <a:solidFill>
                  <a:schemeClr val="accent4"/>
                </a:solidFill>
              </a:rPr>
              <a:t>FD-</a:t>
            </a:r>
            <a:r>
              <a:rPr lang="it-IT" b="1" dirty="0" err="1" smtClean="0">
                <a:solidFill>
                  <a:schemeClr val="accent4"/>
                </a:solidFill>
              </a:rPr>
              <a:t>programs</a:t>
            </a:r>
            <a:endParaRPr lang="it-IT" b="1" dirty="0">
              <a:solidFill>
                <a:schemeClr val="accent4"/>
              </a:solidFill>
            </a:endParaRPr>
          </a:p>
        </p:txBody>
      </p:sp>
      <p:sp>
        <p:nvSpPr>
          <p:cNvPr id="3" name="Segnaposto contenuto 2"/>
          <p:cNvSpPr>
            <a:spLocks noGrp="1"/>
          </p:cNvSpPr>
          <p:nvPr>
            <p:ph idx="1"/>
          </p:nvPr>
        </p:nvSpPr>
        <p:spPr>
          <a:xfrm>
            <a:off x="839001" y="1825200"/>
            <a:ext cx="10903820" cy="4551363"/>
          </a:xfrm>
        </p:spPr>
        <p:txBody>
          <a:bodyPr/>
          <a:lstStyle/>
          <a:p>
            <a:pPr>
              <a:defRPr/>
            </a:pPr>
            <a:r>
              <a:rPr lang="it-IT" sz="3200" dirty="0">
                <a:solidFill>
                  <a:schemeClr val="accent4"/>
                </a:solidFill>
              </a:rPr>
              <a:t>A </a:t>
            </a:r>
            <a:r>
              <a:rPr lang="it-IT" sz="3200" dirty="0" err="1">
                <a:solidFill>
                  <a:schemeClr val="accent4"/>
                </a:solidFill>
              </a:rPr>
              <a:t>simple</a:t>
            </a:r>
            <a:r>
              <a:rPr lang="it-IT" sz="3200" dirty="0">
                <a:solidFill>
                  <a:schemeClr val="accent4"/>
                </a:solidFill>
              </a:rPr>
              <a:t>, </a:t>
            </a:r>
            <a:r>
              <a:rPr lang="it-IT" sz="3200" dirty="0" err="1">
                <a:solidFill>
                  <a:schemeClr val="accent4"/>
                </a:solidFill>
              </a:rPr>
              <a:t>decidable</a:t>
            </a:r>
            <a:r>
              <a:rPr lang="it-IT" sz="3200" dirty="0">
                <a:solidFill>
                  <a:schemeClr val="accent4"/>
                </a:solidFill>
              </a:rPr>
              <a:t> </a:t>
            </a:r>
            <a:r>
              <a:rPr lang="it-IT" sz="3200" dirty="0" err="1">
                <a:solidFill>
                  <a:schemeClr val="accent4"/>
                </a:solidFill>
              </a:rPr>
              <a:t>subclass</a:t>
            </a:r>
            <a:r>
              <a:rPr lang="it-IT" sz="3200" dirty="0">
                <a:solidFill>
                  <a:schemeClr val="accent4"/>
                </a:solidFill>
              </a:rPr>
              <a:t> </a:t>
            </a:r>
            <a:r>
              <a:rPr lang="it-IT" sz="3200" dirty="0" err="1">
                <a:solidFill>
                  <a:schemeClr val="accent4"/>
                </a:solidFill>
              </a:rPr>
              <a:t>of</a:t>
            </a:r>
            <a:r>
              <a:rPr lang="it-IT" sz="3200" dirty="0">
                <a:solidFill>
                  <a:schemeClr val="accent4"/>
                </a:solidFill>
              </a:rPr>
              <a:t> </a:t>
            </a:r>
            <a:r>
              <a:rPr lang="it-IT" sz="3200" dirty="0" err="1">
                <a:solidFill>
                  <a:schemeClr val="accent4"/>
                </a:solidFill>
              </a:rPr>
              <a:t>fg-programs</a:t>
            </a:r>
            <a:endParaRPr lang="it-IT" sz="3200" dirty="0">
              <a:solidFill>
                <a:schemeClr val="accent4"/>
              </a:solidFill>
            </a:endParaRPr>
          </a:p>
          <a:p>
            <a:pPr lvl="1">
              <a:defRPr/>
            </a:pPr>
            <a:r>
              <a:rPr lang="it-IT" dirty="0" err="1">
                <a:solidFill>
                  <a:schemeClr val="bg1"/>
                </a:solidFill>
              </a:rPr>
              <a:t>All</a:t>
            </a:r>
            <a:r>
              <a:rPr lang="it-IT" dirty="0">
                <a:solidFill>
                  <a:schemeClr val="bg1"/>
                </a:solidFill>
              </a:rPr>
              <a:t> the </a:t>
            </a:r>
            <a:r>
              <a:rPr lang="it-IT" dirty="0" err="1">
                <a:solidFill>
                  <a:schemeClr val="bg1"/>
                </a:solidFill>
              </a:rPr>
              <a:t>arguments</a:t>
            </a:r>
            <a:r>
              <a:rPr lang="it-IT" dirty="0">
                <a:solidFill>
                  <a:schemeClr val="bg1"/>
                </a:solidFill>
              </a:rPr>
              <a:t> </a:t>
            </a:r>
            <a:r>
              <a:rPr lang="it-IT" dirty="0" err="1">
                <a:solidFill>
                  <a:schemeClr val="bg1"/>
                </a:solidFill>
              </a:rPr>
              <a:t>of</a:t>
            </a:r>
            <a:r>
              <a:rPr lang="it-IT" dirty="0">
                <a:solidFill>
                  <a:schemeClr val="bg1"/>
                </a:solidFill>
              </a:rPr>
              <a:t> P </a:t>
            </a:r>
            <a:r>
              <a:rPr lang="it-IT" dirty="0" err="1">
                <a:solidFill>
                  <a:schemeClr val="bg1"/>
                </a:solidFill>
              </a:rPr>
              <a:t>must</a:t>
            </a:r>
            <a:r>
              <a:rPr lang="it-IT" dirty="0">
                <a:solidFill>
                  <a:schemeClr val="bg1"/>
                </a:solidFill>
              </a:rPr>
              <a:t> </a:t>
            </a:r>
            <a:r>
              <a:rPr lang="it-IT" dirty="0" err="1">
                <a:solidFill>
                  <a:schemeClr val="bg1"/>
                </a:solidFill>
              </a:rPr>
              <a:t>be</a:t>
            </a:r>
            <a:r>
              <a:rPr lang="it-IT" dirty="0">
                <a:solidFill>
                  <a:schemeClr val="bg1"/>
                </a:solidFill>
              </a:rPr>
              <a:t> </a:t>
            </a:r>
            <a:r>
              <a:rPr lang="it-IT" i="1" dirty="0">
                <a:solidFill>
                  <a:schemeClr val="bg1"/>
                </a:solidFill>
              </a:rPr>
              <a:t>finite-domain.</a:t>
            </a:r>
          </a:p>
          <a:p>
            <a:pPr lvl="1">
              <a:defRPr/>
            </a:pPr>
            <a:endParaRPr lang="it-IT" sz="2000" dirty="0"/>
          </a:p>
          <a:p>
            <a:pPr>
              <a:defRPr/>
            </a:pPr>
            <a:r>
              <a:rPr lang="it-IT" sz="3200" dirty="0" err="1">
                <a:solidFill>
                  <a:schemeClr val="accent4"/>
                </a:solidFill>
              </a:rPr>
              <a:t>Given</a:t>
            </a:r>
            <a:r>
              <a:rPr lang="it-IT" sz="3200" dirty="0">
                <a:solidFill>
                  <a:schemeClr val="accent4"/>
                </a:solidFill>
              </a:rPr>
              <a:t> the </a:t>
            </a:r>
            <a:r>
              <a:rPr lang="it-IT" sz="3200" dirty="0" err="1">
                <a:solidFill>
                  <a:schemeClr val="accent4"/>
                </a:solidFill>
              </a:rPr>
              <a:t>graph</a:t>
            </a:r>
            <a:r>
              <a:rPr lang="it-IT" sz="3200" dirty="0">
                <a:solidFill>
                  <a:schemeClr val="accent4"/>
                </a:solidFill>
              </a:rPr>
              <a:t> </a:t>
            </a:r>
            <a:r>
              <a:rPr lang="it-IT" sz="3200" dirty="0" err="1">
                <a:solidFill>
                  <a:schemeClr val="accent4"/>
                </a:solidFill>
              </a:rPr>
              <a:t>of</a:t>
            </a:r>
            <a:r>
              <a:rPr lang="it-IT" sz="3200" dirty="0">
                <a:solidFill>
                  <a:schemeClr val="accent4"/>
                </a:solidFill>
              </a:rPr>
              <a:t> </a:t>
            </a:r>
            <a:r>
              <a:rPr lang="it-IT" sz="3200" dirty="0" err="1">
                <a:solidFill>
                  <a:schemeClr val="accent4"/>
                </a:solidFill>
              </a:rPr>
              <a:t>arguments</a:t>
            </a:r>
            <a:r>
              <a:rPr lang="it-IT" sz="3200" dirty="0">
                <a:solidFill>
                  <a:schemeClr val="accent4"/>
                </a:solidFill>
              </a:rPr>
              <a:t> </a:t>
            </a:r>
            <a:r>
              <a:rPr lang="it-IT" sz="3200" dirty="0" err="1">
                <a:solidFill>
                  <a:schemeClr val="accent4"/>
                </a:solidFill>
              </a:rPr>
              <a:t>of</a:t>
            </a:r>
            <a:r>
              <a:rPr lang="it-IT" sz="3200" dirty="0">
                <a:solidFill>
                  <a:schemeClr val="accent4"/>
                </a:solidFill>
              </a:rPr>
              <a:t> P, </a:t>
            </a:r>
            <a:r>
              <a:rPr lang="it-IT" sz="3200" dirty="0" err="1">
                <a:solidFill>
                  <a:schemeClr val="accent4"/>
                </a:solidFill>
              </a:rPr>
              <a:t>any</a:t>
            </a:r>
            <a:r>
              <a:rPr lang="it-IT" sz="3200" dirty="0">
                <a:solidFill>
                  <a:schemeClr val="accent4"/>
                </a:solidFill>
              </a:rPr>
              <a:t> </a:t>
            </a:r>
            <a:r>
              <a:rPr lang="it-IT" sz="3200" dirty="0" err="1">
                <a:solidFill>
                  <a:schemeClr val="accent4"/>
                </a:solidFill>
              </a:rPr>
              <a:t>argument</a:t>
            </a:r>
            <a:r>
              <a:rPr lang="it-IT" sz="3200" dirty="0">
                <a:solidFill>
                  <a:schemeClr val="accent4"/>
                </a:solidFill>
              </a:rPr>
              <a:t> q[k] </a:t>
            </a:r>
            <a:r>
              <a:rPr lang="it-IT" sz="3200" dirty="0" err="1">
                <a:solidFill>
                  <a:schemeClr val="accent4"/>
                </a:solidFill>
              </a:rPr>
              <a:t>must</a:t>
            </a:r>
            <a:r>
              <a:rPr lang="it-IT" sz="3200" dirty="0">
                <a:solidFill>
                  <a:schemeClr val="accent4"/>
                </a:solidFill>
              </a:rPr>
              <a:t> </a:t>
            </a:r>
            <a:r>
              <a:rPr lang="it-IT" sz="3200" dirty="0" err="1">
                <a:solidFill>
                  <a:schemeClr val="accent4"/>
                </a:solidFill>
              </a:rPr>
              <a:t>be</a:t>
            </a:r>
            <a:r>
              <a:rPr lang="it-IT" sz="3200" dirty="0">
                <a:solidFill>
                  <a:schemeClr val="accent4"/>
                </a:solidFill>
              </a:rPr>
              <a:t> </a:t>
            </a:r>
            <a:r>
              <a:rPr lang="it-IT" sz="3200" dirty="0" err="1">
                <a:solidFill>
                  <a:schemeClr val="accent4"/>
                </a:solidFill>
              </a:rPr>
              <a:t>such</a:t>
            </a:r>
            <a:r>
              <a:rPr lang="it-IT" sz="3200" dirty="0">
                <a:solidFill>
                  <a:schemeClr val="accent4"/>
                </a:solidFill>
              </a:rPr>
              <a:t> </a:t>
            </a:r>
            <a:r>
              <a:rPr lang="it-IT" sz="3200" dirty="0" err="1">
                <a:solidFill>
                  <a:schemeClr val="accent4"/>
                </a:solidFill>
              </a:rPr>
              <a:t>that</a:t>
            </a:r>
            <a:r>
              <a:rPr lang="it-IT" sz="3200" dirty="0">
                <a:solidFill>
                  <a:schemeClr val="accent4"/>
                </a:solidFill>
              </a:rPr>
              <a:t> </a:t>
            </a:r>
            <a:r>
              <a:rPr lang="it-IT" sz="3200" dirty="0" err="1">
                <a:solidFill>
                  <a:schemeClr val="accent4"/>
                </a:solidFill>
              </a:rPr>
              <a:t>if</a:t>
            </a:r>
            <a:r>
              <a:rPr lang="it-IT" sz="3200" dirty="0">
                <a:solidFill>
                  <a:schemeClr val="accent4"/>
                </a:solidFill>
              </a:rPr>
              <a:t> q(…,t,…) </a:t>
            </a:r>
            <a:r>
              <a:rPr lang="it-IT" sz="3200" dirty="0" err="1">
                <a:solidFill>
                  <a:schemeClr val="accent4"/>
                </a:solidFill>
              </a:rPr>
              <a:t>appears</a:t>
            </a:r>
            <a:r>
              <a:rPr lang="it-IT" sz="3200" dirty="0">
                <a:solidFill>
                  <a:schemeClr val="accent4"/>
                </a:solidFill>
              </a:rPr>
              <a:t> in a head, </a:t>
            </a:r>
            <a:r>
              <a:rPr lang="it-IT" sz="3200" dirty="0" err="1">
                <a:solidFill>
                  <a:schemeClr val="accent4"/>
                </a:solidFill>
              </a:rPr>
              <a:t>either</a:t>
            </a:r>
            <a:r>
              <a:rPr lang="it-IT" sz="3200" dirty="0">
                <a:solidFill>
                  <a:schemeClr val="accent4"/>
                </a:solidFill>
              </a:rPr>
              <a:t>:</a:t>
            </a:r>
          </a:p>
          <a:p>
            <a:pPr lvl="1">
              <a:defRPr/>
            </a:pPr>
            <a:r>
              <a:rPr lang="it-IT" dirty="0">
                <a:solidFill>
                  <a:schemeClr val="accent4"/>
                </a:solidFill>
              </a:rPr>
              <a:t>t</a:t>
            </a:r>
            <a:r>
              <a:rPr lang="it-IT" dirty="0"/>
              <a:t> </a:t>
            </a:r>
            <a:r>
              <a:rPr lang="it-IT" dirty="0" err="1">
                <a:solidFill>
                  <a:schemeClr val="bg1"/>
                </a:solidFill>
              </a:rPr>
              <a:t>is</a:t>
            </a:r>
            <a:r>
              <a:rPr lang="it-IT" dirty="0">
                <a:solidFill>
                  <a:schemeClr val="bg1"/>
                </a:solidFill>
              </a:rPr>
              <a:t> </a:t>
            </a:r>
            <a:r>
              <a:rPr lang="it-IT" dirty="0" err="1">
                <a:solidFill>
                  <a:schemeClr val="bg1"/>
                </a:solidFill>
              </a:rPr>
              <a:t>variable</a:t>
            </a:r>
            <a:r>
              <a:rPr lang="it-IT" dirty="0">
                <a:solidFill>
                  <a:schemeClr val="bg1"/>
                </a:solidFill>
              </a:rPr>
              <a:t> free</a:t>
            </a:r>
            <a:r>
              <a:rPr lang="it-IT" dirty="0"/>
              <a:t> </a:t>
            </a:r>
            <a:r>
              <a:rPr lang="it-IT" dirty="0">
                <a:solidFill>
                  <a:schemeClr val="accent4"/>
                </a:solidFill>
              </a:rPr>
              <a:t>( q(…, f(a,g(b)),…) </a:t>
            </a:r>
            <a:r>
              <a:rPr lang="it-IT" dirty="0" err="1">
                <a:solidFill>
                  <a:schemeClr val="accent4"/>
                </a:solidFill>
              </a:rPr>
              <a:t>is</a:t>
            </a:r>
            <a:r>
              <a:rPr lang="it-IT" dirty="0">
                <a:solidFill>
                  <a:schemeClr val="accent4"/>
                </a:solidFill>
              </a:rPr>
              <a:t> OK. )</a:t>
            </a:r>
            <a:r>
              <a:rPr lang="it-IT" dirty="0">
                <a:solidFill>
                  <a:schemeClr val="bg1"/>
                </a:solidFill>
              </a:rPr>
              <a:t>, or</a:t>
            </a:r>
          </a:p>
          <a:p>
            <a:pPr lvl="1">
              <a:defRPr/>
            </a:pPr>
            <a:r>
              <a:rPr lang="it-IT" dirty="0">
                <a:solidFill>
                  <a:schemeClr val="accent4"/>
                </a:solidFill>
              </a:rPr>
              <a:t>t</a:t>
            </a:r>
            <a:r>
              <a:rPr lang="it-IT" dirty="0"/>
              <a:t> </a:t>
            </a:r>
            <a:r>
              <a:rPr lang="it-IT" dirty="0" err="1">
                <a:solidFill>
                  <a:schemeClr val="bg1"/>
                </a:solidFill>
              </a:rPr>
              <a:t>is</a:t>
            </a:r>
            <a:r>
              <a:rPr lang="it-IT" dirty="0">
                <a:solidFill>
                  <a:schemeClr val="bg1"/>
                </a:solidFill>
              </a:rPr>
              <a:t> </a:t>
            </a:r>
            <a:r>
              <a:rPr lang="it-IT" dirty="0" err="1">
                <a:solidFill>
                  <a:schemeClr val="bg1"/>
                </a:solidFill>
              </a:rPr>
              <a:t>subterm</a:t>
            </a:r>
            <a:r>
              <a:rPr lang="it-IT" dirty="0">
                <a:solidFill>
                  <a:schemeClr val="bg1"/>
                </a:solidFill>
              </a:rPr>
              <a:t> of </a:t>
            </a:r>
            <a:r>
              <a:rPr lang="it-IT" dirty="0" err="1">
                <a:solidFill>
                  <a:schemeClr val="bg1"/>
                </a:solidFill>
              </a:rPr>
              <a:t>another</a:t>
            </a:r>
            <a:r>
              <a:rPr lang="it-IT" dirty="0">
                <a:solidFill>
                  <a:schemeClr val="bg1"/>
                </a:solidFill>
              </a:rPr>
              <a:t> </a:t>
            </a:r>
            <a:r>
              <a:rPr lang="it-IT" dirty="0" err="1">
                <a:solidFill>
                  <a:schemeClr val="bg1"/>
                </a:solidFill>
              </a:rPr>
              <a:t>fd-argument</a:t>
            </a:r>
            <a:r>
              <a:rPr lang="it-IT" dirty="0">
                <a:solidFill>
                  <a:schemeClr val="bg1"/>
                </a:solidFill>
              </a:rPr>
              <a:t> </a:t>
            </a:r>
            <a:r>
              <a:rPr lang="it-IT" dirty="0" err="1">
                <a:solidFill>
                  <a:schemeClr val="bg1"/>
                </a:solidFill>
              </a:rPr>
              <a:t>appearing</a:t>
            </a:r>
            <a:r>
              <a:rPr lang="it-IT" dirty="0">
                <a:solidFill>
                  <a:schemeClr val="bg1"/>
                </a:solidFill>
              </a:rPr>
              <a:t> in the body   </a:t>
            </a:r>
            <a:endParaRPr lang="it-IT" dirty="0" smtClean="0">
              <a:solidFill>
                <a:schemeClr val="bg1"/>
              </a:solidFill>
            </a:endParaRPr>
          </a:p>
          <a:p>
            <a:pPr marL="457200" lvl="1" indent="0">
              <a:buNone/>
              <a:defRPr/>
            </a:pPr>
            <a:r>
              <a:rPr lang="it-IT" dirty="0">
                <a:solidFill>
                  <a:schemeClr val="accent4"/>
                </a:solidFill>
              </a:rPr>
              <a:t> </a:t>
            </a:r>
            <a:r>
              <a:rPr lang="it-IT" dirty="0" smtClean="0">
                <a:solidFill>
                  <a:schemeClr val="accent4"/>
                </a:solidFill>
              </a:rPr>
              <a:t>  (</a:t>
            </a:r>
            <a:r>
              <a:rPr lang="it-IT" dirty="0">
                <a:solidFill>
                  <a:schemeClr val="accent4"/>
                </a:solidFill>
              </a:rPr>
              <a:t>q(…, X</a:t>
            </a:r>
            <a:r>
              <a:rPr lang="it-IT" dirty="0" smtClean="0">
                <a:solidFill>
                  <a:schemeClr val="accent4"/>
                </a:solidFill>
              </a:rPr>
              <a:t>,…)) </a:t>
            </a:r>
            <a:r>
              <a:rPr lang="it-IT" dirty="0">
                <a:solidFill>
                  <a:schemeClr val="accent4"/>
                </a:solidFill>
              </a:rPr>
              <a:t>:- q(f(X), … ) </a:t>
            </a:r>
            <a:r>
              <a:rPr lang="it-IT" dirty="0" err="1">
                <a:solidFill>
                  <a:schemeClr val="accent4"/>
                </a:solidFill>
              </a:rPr>
              <a:t>is</a:t>
            </a:r>
            <a:r>
              <a:rPr lang="it-IT" dirty="0">
                <a:solidFill>
                  <a:schemeClr val="accent4"/>
                </a:solidFill>
              </a:rPr>
              <a:t> OK </a:t>
            </a:r>
            <a:r>
              <a:rPr lang="it-IT" dirty="0" err="1">
                <a:solidFill>
                  <a:schemeClr val="accent4"/>
                </a:solidFill>
              </a:rPr>
              <a:t>if</a:t>
            </a:r>
            <a:r>
              <a:rPr lang="it-IT" dirty="0">
                <a:solidFill>
                  <a:schemeClr val="accent4"/>
                </a:solidFill>
              </a:rPr>
              <a:t> q[1] </a:t>
            </a:r>
            <a:r>
              <a:rPr lang="it-IT" dirty="0" err="1">
                <a:solidFill>
                  <a:schemeClr val="accent4"/>
                </a:solidFill>
              </a:rPr>
              <a:t>is</a:t>
            </a:r>
            <a:r>
              <a:rPr lang="it-IT" dirty="0">
                <a:solidFill>
                  <a:schemeClr val="accent4"/>
                </a:solidFill>
              </a:rPr>
              <a:t> </a:t>
            </a:r>
            <a:r>
              <a:rPr lang="it-IT" dirty="0" err="1">
                <a:solidFill>
                  <a:schemeClr val="accent4"/>
                </a:solidFill>
              </a:rPr>
              <a:t>fd</a:t>
            </a:r>
            <a:r>
              <a:rPr lang="it-IT" dirty="0">
                <a:solidFill>
                  <a:schemeClr val="accent4"/>
                </a:solidFill>
              </a:rPr>
              <a:t>)</a:t>
            </a:r>
            <a:r>
              <a:rPr lang="it-IT" dirty="0">
                <a:solidFill>
                  <a:schemeClr val="bg1"/>
                </a:solidFill>
              </a:rPr>
              <a:t>, or</a:t>
            </a:r>
          </a:p>
          <a:p>
            <a:pPr lvl="1">
              <a:defRPr/>
            </a:pPr>
            <a:r>
              <a:rPr lang="it-IT" dirty="0">
                <a:solidFill>
                  <a:schemeClr val="accent4"/>
                </a:solidFill>
              </a:rPr>
              <a:t>t</a:t>
            </a:r>
            <a:r>
              <a:rPr lang="it-IT" dirty="0"/>
              <a:t> </a:t>
            </a:r>
            <a:r>
              <a:rPr lang="it-IT" dirty="0" err="1">
                <a:solidFill>
                  <a:schemeClr val="bg1"/>
                </a:solidFill>
              </a:rPr>
              <a:t>appears</a:t>
            </a:r>
            <a:r>
              <a:rPr lang="it-IT" dirty="0">
                <a:solidFill>
                  <a:schemeClr val="bg1"/>
                </a:solidFill>
              </a:rPr>
              <a:t> in some body </a:t>
            </a:r>
            <a:r>
              <a:rPr lang="it-IT" dirty="0" err="1">
                <a:solidFill>
                  <a:schemeClr val="bg1"/>
                </a:solidFill>
              </a:rPr>
              <a:t>arguments</a:t>
            </a:r>
            <a:r>
              <a:rPr lang="it-IT" dirty="0">
                <a:solidFill>
                  <a:schemeClr val="bg1"/>
                </a:solidFill>
              </a:rPr>
              <a:t> </a:t>
            </a:r>
            <a:r>
              <a:rPr lang="it-IT" dirty="0" err="1">
                <a:solidFill>
                  <a:schemeClr val="bg1"/>
                </a:solidFill>
              </a:rPr>
              <a:t>which</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recursive with q[k] </a:t>
            </a:r>
            <a:r>
              <a:rPr lang="it-IT" dirty="0"/>
              <a:t> </a:t>
            </a:r>
            <a:endParaRPr lang="it-IT" dirty="0" smtClean="0"/>
          </a:p>
          <a:p>
            <a:pPr marL="457200" lvl="1" indent="0">
              <a:buNone/>
              <a:defRPr/>
            </a:pPr>
            <a:r>
              <a:rPr lang="it-IT" dirty="0">
                <a:solidFill>
                  <a:schemeClr val="accent4"/>
                </a:solidFill>
              </a:rPr>
              <a:t> </a:t>
            </a:r>
            <a:r>
              <a:rPr lang="it-IT" dirty="0" smtClean="0">
                <a:solidFill>
                  <a:schemeClr val="accent4"/>
                </a:solidFill>
              </a:rPr>
              <a:t>  (q</a:t>
            </a:r>
            <a:r>
              <a:rPr lang="it-IT" dirty="0">
                <a:solidFill>
                  <a:schemeClr val="accent4"/>
                </a:solidFill>
              </a:rPr>
              <a:t>(…, X</a:t>
            </a:r>
            <a:r>
              <a:rPr lang="it-IT" dirty="0" smtClean="0">
                <a:solidFill>
                  <a:schemeClr val="accent4"/>
                </a:solidFill>
              </a:rPr>
              <a:t>,…)) </a:t>
            </a:r>
            <a:r>
              <a:rPr lang="it-IT" dirty="0">
                <a:solidFill>
                  <a:schemeClr val="accent4"/>
                </a:solidFill>
              </a:rPr>
              <a:t>:- p(f(X), … ) </a:t>
            </a:r>
            <a:r>
              <a:rPr lang="it-IT" dirty="0" err="1">
                <a:solidFill>
                  <a:schemeClr val="accent4"/>
                </a:solidFill>
              </a:rPr>
              <a:t>is</a:t>
            </a:r>
            <a:r>
              <a:rPr lang="it-IT" dirty="0">
                <a:solidFill>
                  <a:schemeClr val="accent4"/>
                </a:solidFill>
              </a:rPr>
              <a:t> OK </a:t>
            </a:r>
            <a:r>
              <a:rPr lang="it-IT" dirty="0" err="1">
                <a:solidFill>
                  <a:schemeClr val="accent4"/>
                </a:solidFill>
              </a:rPr>
              <a:t>if</a:t>
            </a:r>
            <a:r>
              <a:rPr lang="it-IT" dirty="0">
                <a:solidFill>
                  <a:schemeClr val="accent4"/>
                </a:solidFill>
              </a:rPr>
              <a:t> p[1] </a:t>
            </a:r>
            <a:r>
              <a:rPr lang="it-IT" dirty="0" err="1">
                <a:solidFill>
                  <a:schemeClr val="accent4"/>
                </a:solidFill>
              </a:rPr>
              <a:t>is</a:t>
            </a:r>
            <a:r>
              <a:rPr lang="it-IT" dirty="0">
                <a:solidFill>
                  <a:schemeClr val="accent4"/>
                </a:solidFill>
              </a:rPr>
              <a:t> </a:t>
            </a:r>
            <a:r>
              <a:rPr lang="it-IT" dirty="0" err="1">
                <a:solidFill>
                  <a:schemeClr val="accent4"/>
                </a:solidFill>
              </a:rPr>
              <a:t>not</a:t>
            </a:r>
            <a:r>
              <a:rPr lang="it-IT" dirty="0">
                <a:solidFill>
                  <a:schemeClr val="accent4"/>
                </a:solidFill>
              </a:rPr>
              <a:t> recursive with q[k]</a:t>
            </a:r>
          </a:p>
          <a:p>
            <a:pPr lvl="1">
              <a:defRPr/>
            </a:pPr>
            <a:endParaRPr lang="it-IT" sz="2000" dirty="0"/>
          </a:p>
          <a:p>
            <a:pPr lvl="1">
              <a:defRPr/>
            </a:pPr>
            <a:endParaRPr lang="it-IT" sz="2000" dirty="0"/>
          </a:p>
          <a:p>
            <a:pPr>
              <a:defRPr/>
            </a:pPr>
            <a:endParaRPr lang="it-IT" sz="2400" dirty="0"/>
          </a:p>
        </p:txBody>
      </p:sp>
    </p:spTree>
    <p:extLst>
      <p:ext uri="{BB962C8B-B14F-4D97-AF65-F5344CB8AC3E}">
        <p14:creationId xmlns:p14="http://schemas.microsoft.com/office/powerpoint/2010/main" val="37663942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defRPr/>
            </a:pPr>
            <a:r>
              <a:rPr lang="it-IT" b="1" dirty="0" smtClean="0">
                <a:solidFill>
                  <a:schemeClr val="accent4"/>
                </a:solidFill>
              </a:rPr>
              <a:t>FD-</a:t>
            </a:r>
            <a:r>
              <a:rPr lang="it-IT" b="1" dirty="0" err="1" smtClean="0">
                <a:solidFill>
                  <a:schemeClr val="accent4"/>
                </a:solidFill>
              </a:rPr>
              <a:t>programs</a:t>
            </a:r>
            <a:endParaRPr lang="it-IT" b="1" dirty="0" smtClean="0">
              <a:solidFill>
                <a:schemeClr val="accent4"/>
              </a:solidFill>
            </a:endParaRPr>
          </a:p>
        </p:txBody>
      </p:sp>
      <p:sp>
        <p:nvSpPr>
          <p:cNvPr id="57347" name="Rectangle 3"/>
          <p:cNvSpPr>
            <a:spLocks noGrp="1" noChangeArrowheads="1"/>
          </p:cNvSpPr>
          <p:nvPr>
            <p:ph type="body" idx="1"/>
          </p:nvPr>
        </p:nvSpPr>
        <p:spPr>
          <a:xfrm>
            <a:off x="838800" y="1825200"/>
            <a:ext cx="10345756" cy="4543425"/>
          </a:xfrm>
        </p:spPr>
        <p:txBody>
          <a:bodyPr/>
          <a:lstStyle/>
          <a:p>
            <a:pPr>
              <a:defRPr/>
            </a:pPr>
            <a:r>
              <a:rPr lang="it-IT" sz="3200" dirty="0" err="1" smtClean="0">
                <a:solidFill>
                  <a:schemeClr val="bg1"/>
                </a:solidFill>
                <a:effectLst>
                  <a:outerShdw blurRad="38100" dist="38100" dir="2700000" algn="tl">
                    <a:srgbClr val="000000">
                      <a:alpha val="43137"/>
                    </a:srgbClr>
                  </a:outerShdw>
                </a:effectLst>
              </a:rPr>
              <a:t>FD-program</a:t>
            </a:r>
            <a:r>
              <a:rPr lang="it-IT" sz="3200" dirty="0" smtClean="0">
                <a:solidFill>
                  <a:schemeClr val="bg1"/>
                </a:solidFill>
                <a:effectLst>
                  <a:outerShdw blurRad="38100" dist="38100" dir="2700000" algn="tl">
                    <a:srgbClr val="000000">
                      <a:alpha val="43137"/>
                    </a:srgbClr>
                  </a:outerShdw>
                </a:effectLst>
              </a:rPr>
              <a:t>:</a:t>
            </a:r>
          </a:p>
          <a:p>
            <a:pPr>
              <a:buFont typeface="Wingdings" panose="05000000000000000000" pitchFamily="2" charset="2"/>
              <a:buNone/>
              <a:defRPr/>
            </a:pPr>
            <a:r>
              <a:rPr lang="it-IT" dirty="0" smtClean="0">
                <a:effectLst>
                  <a:outerShdw blurRad="38100" dist="38100" dir="2700000" algn="tl">
                    <a:srgbClr val="000000">
                      <a:alpha val="43137"/>
                    </a:srgbClr>
                  </a:outerShdw>
                </a:effectLst>
              </a:rPr>
              <a:t>		</a:t>
            </a:r>
            <a:r>
              <a:rPr lang="it-IT" sz="2400" dirty="0">
                <a:solidFill>
                  <a:schemeClr val="accent4"/>
                </a:solidFill>
                <a:effectLst>
                  <a:outerShdw blurRad="38100" dist="38100" dir="2700000" algn="tl">
                    <a:srgbClr val="000000">
                      <a:alpha val="43137"/>
                    </a:srgbClr>
                  </a:outerShdw>
                </a:effectLst>
                <a:latin typeface="Arial" charset="0"/>
              </a:rPr>
              <a:t>q(f(0)).</a:t>
            </a: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q(X) :- q(f(X)).</a:t>
            </a:r>
          </a:p>
          <a:p>
            <a:pPr>
              <a:buFont typeface="Wingdings" panose="05000000000000000000" pitchFamily="2" charset="2"/>
              <a:buNone/>
              <a:defRPr/>
            </a:pPr>
            <a:endParaRPr lang="it-IT" sz="2400" dirty="0">
              <a:solidFill>
                <a:srgbClr val="FFFF00"/>
              </a:solidFill>
              <a:effectLst>
                <a:outerShdw blurRad="38100" dist="38100" dir="2700000" algn="tl">
                  <a:srgbClr val="000000">
                    <a:alpha val="43137"/>
                  </a:srgbClr>
                </a:outerShdw>
              </a:effectLst>
              <a:latin typeface="Arial" charset="0"/>
            </a:endParaRPr>
          </a:p>
          <a:p>
            <a:pPr>
              <a:defRPr/>
            </a:pPr>
            <a:r>
              <a:rPr lang="it-IT" sz="3200" dirty="0" smtClean="0">
                <a:solidFill>
                  <a:schemeClr val="bg1"/>
                </a:solidFill>
                <a:effectLst>
                  <a:outerShdw blurRad="38100" dist="38100" dir="2700000" algn="tl">
                    <a:srgbClr val="000000">
                      <a:alpha val="43137"/>
                    </a:srgbClr>
                  </a:outerShdw>
                </a:effectLst>
              </a:rPr>
              <a:t>Non </a:t>
            </a:r>
            <a:r>
              <a:rPr lang="it-IT" sz="3200" dirty="0" err="1" smtClean="0">
                <a:solidFill>
                  <a:schemeClr val="bg1"/>
                </a:solidFill>
                <a:effectLst>
                  <a:outerShdw blurRad="38100" dist="38100" dir="2700000" algn="tl">
                    <a:srgbClr val="000000">
                      <a:alpha val="43137"/>
                    </a:srgbClr>
                  </a:outerShdw>
                </a:effectLst>
              </a:rPr>
              <a:t>FD-program</a:t>
            </a:r>
            <a:r>
              <a:rPr lang="it-IT" sz="3200" dirty="0" smtClean="0">
                <a:solidFill>
                  <a:schemeClr val="bg1"/>
                </a:solidFill>
                <a:effectLst>
                  <a:outerShdw blurRad="38100" dist="38100" dir="2700000" algn="tl">
                    <a:srgbClr val="000000">
                      <a:alpha val="43137"/>
                    </a:srgbClr>
                  </a:outerShdw>
                </a:effectLst>
              </a:rPr>
              <a:t>:</a:t>
            </a:r>
          </a:p>
          <a:p>
            <a:pPr>
              <a:buFont typeface="Wingdings" panose="05000000000000000000" pitchFamily="2" charset="2"/>
              <a:buNone/>
              <a:defRPr/>
            </a:pPr>
            <a:r>
              <a:rPr lang="it-IT" dirty="0" smtClean="0">
                <a:effectLst>
                  <a:outerShdw blurRad="38100" dist="38100" dir="2700000" algn="tl">
                    <a:srgbClr val="000000">
                      <a:alpha val="43137"/>
                    </a:srgbClr>
                  </a:outerShdw>
                </a:effectLst>
              </a:rPr>
              <a:t>		</a:t>
            </a:r>
            <a:r>
              <a:rPr lang="it-IT" sz="2400" dirty="0">
                <a:solidFill>
                  <a:schemeClr val="accent4"/>
                </a:solidFill>
                <a:effectLst>
                  <a:outerShdw blurRad="38100" dist="38100" dir="2700000" algn="tl">
                    <a:srgbClr val="000000">
                      <a:alpha val="43137"/>
                    </a:srgbClr>
                  </a:outerShdw>
                </a:effectLst>
                <a:latin typeface="Arial" charset="0"/>
              </a:rPr>
              <a:t>q(f(0)).</a:t>
            </a: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q(X) :- q(f(X)). 	</a:t>
            </a: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s(f(X)) :- s(X).	</a:t>
            </a:r>
            <a:r>
              <a:rPr lang="it-IT" sz="2400" dirty="0">
                <a:solidFill>
                  <a:schemeClr val="bg1"/>
                </a:solidFill>
                <a:effectLst>
                  <a:outerShdw blurRad="38100" dist="38100" dir="2700000" algn="tl">
                    <a:srgbClr val="000000">
                      <a:alpha val="43137"/>
                    </a:srgbClr>
                  </a:outerShdw>
                </a:effectLst>
                <a:latin typeface="Arial" charset="0"/>
                <a:sym typeface="Wingdings" pitchFamily="2" charset="2"/>
              </a:rPr>
              <a:t> 	s[1] </a:t>
            </a:r>
            <a:r>
              <a:rPr lang="it-IT" sz="2400" dirty="0" err="1" smtClean="0">
                <a:solidFill>
                  <a:schemeClr val="bg1"/>
                </a:solidFill>
                <a:effectLst>
                  <a:outerShdw blurRad="38100" dist="38100" dir="2700000" algn="tl">
                    <a:srgbClr val="000000">
                      <a:alpha val="43137"/>
                    </a:srgbClr>
                  </a:outerShdw>
                </a:effectLst>
                <a:latin typeface="Arial" charset="0"/>
                <a:sym typeface="Wingdings" pitchFamily="2" charset="2"/>
              </a:rPr>
              <a:t>is</a:t>
            </a:r>
            <a:r>
              <a:rPr lang="it-IT" sz="2400" dirty="0" smtClean="0">
                <a:solidFill>
                  <a:schemeClr val="bg1"/>
                </a:solidFill>
                <a:effectLst>
                  <a:outerShdw blurRad="38100" dist="38100" dir="2700000" algn="tl">
                    <a:srgbClr val="000000">
                      <a:alpha val="43137"/>
                    </a:srgbClr>
                  </a:outerShdw>
                </a:effectLst>
                <a:latin typeface="Arial" charset="0"/>
                <a:sym typeface="Wingdings" pitchFamily="2" charset="2"/>
              </a:rPr>
              <a:t> </a:t>
            </a:r>
            <a:r>
              <a:rPr lang="it-IT" sz="2400" dirty="0" err="1">
                <a:solidFill>
                  <a:schemeClr val="bg1"/>
                </a:solidFill>
                <a:effectLst>
                  <a:outerShdw blurRad="38100" dist="38100" dir="2700000" algn="tl">
                    <a:srgbClr val="000000">
                      <a:alpha val="43137"/>
                    </a:srgbClr>
                  </a:outerShdw>
                </a:effectLst>
                <a:latin typeface="Arial" charset="0"/>
                <a:sym typeface="Wingdings" pitchFamily="2" charset="2"/>
              </a:rPr>
              <a:t>not</a:t>
            </a:r>
            <a:r>
              <a:rPr lang="it-IT" sz="2400" dirty="0">
                <a:solidFill>
                  <a:schemeClr val="bg1"/>
                </a:solidFill>
                <a:effectLst>
                  <a:outerShdw blurRad="38100" dist="38100" dir="2700000" algn="tl">
                    <a:srgbClr val="000000">
                      <a:alpha val="43137"/>
                    </a:srgbClr>
                  </a:outerShdw>
                </a:effectLst>
                <a:latin typeface="Arial" charset="0"/>
                <a:sym typeface="Wingdings" pitchFamily="2" charset="2"/>
              </a:rPr>
              <a:t> an FD</a:t>
            </a:r>
            <a:endParaRPr lang="it-IT" sz="2400" dirty="0">
              <a:solidFill>
                <a:schemeClr val="bg1"/>
              </a:solidFill>
              <a:effectLst>
                <a:outerShdw blurRad="38100" dist="38100" dir="2700000" algn="tl">
                  <a:srgbClr val="000000">
                    <a:alpha val="43137"/>
                  </a:srgbClr>
                </a:outerShdw>
              </a:effectLst>
              <a:latin typeface="Arial" charset="0"/>
            </a:endParaRP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v(X) :- q(X),  s(X).	</a:t>
            </a:r>
            <a:r>
              <a:rPr lang="it-IT" sz="2400" dirty="0">
                <a:solidFill>
                  <a:srgbClr val="FFFF00"/>
                </a:solidFill>
                <a:effectLst>
                  <a:outerShdw blurRad="38100" dist="38100" dir="2700000" algn="tl">
                    <a:srgbClr val="000000">
                      <a:alpha val="43137"/>
                    </a:srgbClr>
                  </a:outerShdw>
                </a:effectLst>
                <a:latin typeface="Arial" charset="0"/>
              </a:rPr>
              <a:t>	</a:t>
            </a:r>
            <a:r>
              <a:rPr lang="it-IT" sz="2400" dirty="0" err="1">
                <a:solidFill>
                  <a:schemeClr val="bg1"/>
                </a:solidFill>
                <a:effectLst>
                  <a:outerShdw blurRad="38100" dist="38100" dir="2700000" algn="tl">
                    <a:srgbClr val="000000">
                      <a:alpha val="43137"/>
                    </a:srgbClr>
                  </a:outerShdw>
                </a:effectLst>
                <a:latin typeface="Arial" charset="0"/>
              </a:rPr>
              <a:t>argument</a:t>
            </a:r>
            <a:endParaRPr lang="it-IT" sz="2400" dirty="0">
              <a:solidFill>
                <a:schemeClr val="bg1"/>
              </a:solidFill>
              <a:effectLst>
                <a:outerShdw blurRad="38100" dist="38100" dir="2700000" algn="tl">
                  <a:srgbClr val="000000">
                    <a:alpha val="43137"/>
                  </a:srgbClr>
                </a:outerShdw>
              </a:effectLst>
              <a:latin typeface="Arial" charset="0"/>
            </a:endParaRPr>
          </a:p>
        </p:txBody>
      </p:sp>
      <p:sp>
        <p:nvSpPr>
          <p:cNvPr id="6" name="Ovale 5"/>
          <p:cNvSpPr>
            <a:spLocks noChangeArrowheads="1"/>
          </p:cNvSpPr>
          <p:nvPr/>
        </p:nvSpPr>
        <p:spPr bwMode="auto">
          <a:xfrm>
            <a:off x="1763428" y="5275226"/>
            <a:ext cx="1022350" cy="5842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200000"/>
              </a:lnSpc>
            </a:pPr>
            <a:endParaRPr lang="it-IT" altLang="it-IT"/>
          </a:p>
        </p:txBody>
      </p:sp>
    </p:spTree>
    <p:extLst>
      <p:ext uri="{BB962C8B-B14F-4D97-AF65-F5344CB8AC3E}">
        <p14:creationId xmlns:p14="http://schemas.microsoft.com/office/powerpoint/2010/main" val="1971959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 calcmode="lin" valueType="num">
                                      <p:cBhvr additive="base">
                                        <p:cTn id="15"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anim calcmode="lin" valueType="num">
                                      <p:cBhvr additive="base">
                                        <p:cTn id="21"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7">
                                            <p:txEl>
                                              <p:pRg st="5" end="5"/>
                                            </p:txEl>
                                          </p:spTgt>
                                        </p:tgtEl>
                                        <p:attrNameLst>
                                          <p:attrName>style.visibility</p:attrName>
                                        </p:attrNameLst>
                                      </p:cBhvr>
                                      <p:to>
                                        <p:strVal val="visible"/>
                                      </p:to>
                                    </p:set>
                                    <p:anim calcmode="lin" valueType="num">
                                      <p:cBhvr additive="base">
                                        <p:cTn id="25"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7">
                                            <p:txEl>
                                              <p:pRg st="6" end="6"/>
                                            </p:txEl>
                                          </p:spTgt>
                                        </p:tgtEl>
                                        <p:attrNameLst>
                                          <p:attrName>style.visibility</p:attrName>
                                        </p:attrNameLst>
                                      </p:cBhvr>
                                      <p:to>
                                        <p:strVal val="visible"/>
                                      </p:to>
                                    </p:set>
                                    <p:anim calcmode="lin" valueType="num">
                                      <p:cBhvr additive="base">
                                        <p:cTn id="29"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347">
                                            <p:txEl>
                                              <p:pRg st="7" end="7"/>
                                            </p:txEl>
                                          </p:spTgt>
                                        </p:tgtEl>
                                        <p:attrNameLst>
                                          <p:attrName>style.visibility</p:attrName>
                                        </p:attrNameLst>
                                      </p:cBhvr>
                                      <p:to>
                                        <p:strVal val="visible"/>
                                      </p:to>
                                    </p:set>
                                    <p:anim calcmode="lin" valueType="num">
                                      <p:cBhvr additive="base">
                                        <p:cTn id="33"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7">
                                            <p:txEl>
                                              <p:pRg st="8" end="8"/>
                                            </p:txEl>
                                          </p:spTgt>
                                        </p:tgtEl>
                                        <p:attrNameLst>
                                          <p:attrName>style.visibility</p:attrName>
                                        </p:attrNameLst>
                                      </p:cBhvr>
                                      <p:to>
                                        <p:strVal val="visible"/>
                                      </p:to>
                                    </p:set>
                                    <p:anim calcmode="lin" valueType="num">
                                      <p:cBhvr additive="base">
                                        <p:cTn id="37"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in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smtClean="0">
                <a:solidFill>
                  <a:schemeClr val="accent4"/>
                </a:solidFill>
              </a:rPr>
              <a:t>FD-</a:t>
            </a:r>
            <a:r>
              <a:rPr lang="it-IT" b="1" dirty="0" err="1" smtClean="0">
                <a:solidFill>
                  <a:schemeClr val="accent4"/>
                </a:solidFill>
              </a:rPr>
              <a:t>programs</a:t>
            </a:r>
            <a:r>
              <a:rPr lang="it-IT" b="1" dirty="0" smtClean="0">
                <a:solidFill>
                  <a:schemeClr val="accent4"/>
                </a:solidFill>
              </a:rPr>
              <a:t>: </a:t>
            </a:r>
            <a:r>
              <a:rPr lang="it-IT" b="1" dirty="0" err="1" smtClean="0">
                <a:solidFill>
                  <a:schemeClr val="accent4"/>
                </a:solidFill>
              </a:rPr>
              <a:t>pros</a:t>
            </a:r>
            <a:r>
              <a:rPr lang="it-IT" b="1" dirty="0" smtClean="0">
                <a:solidFill>
                  <a:schemeClr val="accent4"/>
                </a:solidFill>
              </a:rPr>
              <a:t> &amp; </a:t>
            </a:r>
            <a:r>
              <a:rPr lang="it-IT" b="1" dirty="0" err="1" smtClean="0">
                <a:solidFill>
                  <a:schemeClr val="accent4"/>
                </a:solidFill>
              </a:rPr>
              <a:t>cons</a:t>
            </a:r>
            <a:endParaRPr lang="it-IT" b="1" dirty="0">
              <a:solidFill>
                <a:schemeClr val="accent4"/>
              </a:solidFill>
            </a:endParaRPr>
          </a:p>
        </p:txBody>
      </p:sp>
      <p:sp>
        <p:nvSpPr>
          <p:cNvPr id="3" name="Segnaposto contenuto 2"/>
          <p:cNvSpPr>
            <a:spLocks noGrp="1"/>
          </p:cNvSpPr>
          <p:nvPr>
            <p:ph idx="1"/>
          </p:nvPr>
        </p:nvSpPr>
        <p:spPr>
          <a:xfrm>
            <a:off x="838799" y="1825200"/>
            <a:ext cx="10721141" cy="4114800"/>
          </a:xfrm>
        </p:spPr>
        <p:txBody>
          <a:bodyPr/>
          <a:lstStyle/>
          <a:p>
            <a:pPr>
              <a:buFont typeface="Wingdings" panose="05000000000000000000" pitchFamily="2" charset="2"/>
              <a:buNone/>
              <a:defRPr/>
            </a:pPr>
            <a:r>
              <a:rPr lang="it-IT" sz="3200" dirty="0" err="1">
                <a:solidFill>
                  <a:schemeClr val="accent4"/>
                </a:solidFill>
              </a:rPr>
              <a:t>Pros</a:t>
            </a:r>
            <a:r>
              <a:rPr lang="it-IT" sz="3200" dirty="0">
                <a:solidFill>
                  <a:schemeClr val="accent4"/>
                </a:solidFill>
              </a:rPr>
              <a:t>:</a:t>
            </a:r>
          </a:p>
          <a:p>
            <a:pPr>
              <a:defRPr/>
            </a:pPr>
            <a:r>
              <a:rPr lang="it-IT" sz="2400" dirty="0" err="1">
                <a:solidFill>
                  <a:schemeClr val="bg1"/>
                </a:solidFill>
              </a:rPr>
              <a:t>Much</a:t>
            </a:r>
            <a:r>
              <a:rPr lang="it-IT" sz="2400" dirty="0">
                <a:solidFill>
                  <a:schemeClr val="bg1"/>
                </a:solidFill>
              </a:rPr>
              <a:t> </a:t>
            </a:r>
            <a:r>
              <a:rPr lang="it-IT" sz="2400" dirty="0" err="1">
                <a:solidFill>
                  <a:schemeClr val="bg1"/>
                </a:solidFill>
              </a:rPr>
              <a:t>simpler</a:t>
            </a:r>
            <a:r>
              <a:rPr lang="it-IT" sz="2400" dirty="0">
                <a:solidFill>
                  <a:schemeClr val="bg1"/>
                </a:solidFill>
              </a:rPr>
              <a:t> </a:t>
            </a:r>
            <a:r>
              <a:rPr lang="it-IT" sz="2400" dirty="0" err="1">
                <a:solidFill>
                  <a:schemeClr val="bg1"/>
                </a:solidFill>
              </a:rPr>
              <a:t>static</a:t>
            </a:r>
            <a:r>
              <a:rPr lang="it-IT" sz="2400" dirty="0">
                <a:solidFill>
                  <a:schemeClr val="bg1"/>
                </a:solidFill>
              </a:rPr>
              <a:t> </a:t>
            </a:r>
            <a:r>
              <a:rPr lang="it-IT" sz="2400" dirty="0" err="1">
                <a:solidFill>
                  <a:schemeClr val="bg1"/>
                </a:solidFill>
              </a:rPr>
              <a:t>check</a:t>
            </a:r>
            <a:r>
              <a:rPr lang="it-IT" sz="2400" dirty="0">
                <a:solidFill>
                  <a:schemeClr val="bg1"/>
                </a:solidFill>
              </a:rPr>
              <a:t> </a:t>
            </a:r>
            <a:r>
              <a:rPr lang="it-IT" sz="2400" dirty="0" err="1">
                <a:solidFill>
                  <a:schemeClr val="bg1"/>
                </a:solidFill>
              </a:rPr>
              <a:t>than</a:t>
            </a:r>
            <a:r>
              <a:rPr lang="it-IT" sz="2400" dirty="0">
                <a:solidFill>
                  <a:schemeClr val="bg1"/>
                </a:solidFill>
              </a:rPr>
              <a:t> </a:t>
            </a:r>
            <a:r>
              <a:rPr lang="it-IT" sz="2400" dirty="0" err="1">
                <a:solidFill>
                  <a:schemeClr val="bg1"/>
                </a:solidFill>
              </a:rPr>
              <a:t>norm-based</a:t>
            </a:r>
            <a:r>
              <a:rPr lang="it-IT" sz="2400" dirty="0">
                <a:solidFill>
                  <a:schemeClr val="bg1"/>
                </a:solidFill>
              </a:rPr>
              <a:t> </a:t>
            </a:r>
            <a:r>
              <a:rPr lang="it-IT" sz="2400" dirty="0" err="1">
                <a:solidFill>
                  <a:schemeClr val="bg1"/>
                </a:solidFill>
              </a:rPr>
              <a:t>analysis</a:t>
            </a:r>
            <a:endParaRPr lang="it-IT" sz="2400" dirty="0">
              <a:solidFill>
                <a:schemeClr val="bg1"/>
              </a:solidFill>
            </a:endParaRPr>
          </a:p>
          <a:p>
            <a:pPr>
              <a:defRPr/>
            </a:pPr>
            <a:r>
              <a:rPr lang="it-IT" sz="2400" dirty="0" err="1">
                <a:solidFill>
                  <a:schemeClr val="bg1"/>
                </a:solidFill>
              </a:rPr>
              <a:t>It</a:t>
            </a:r>
            <a:r>
              <a:rPr lang="it-IT" sz="2400" dirty="0">
                <a:solidFill>
                  <a:schemeClr val="bg1"/>
                </a:solidFill>
              </a:rPr>
              <a:t> </a:t>
            </a:r>
            <a:r>
              <a:rPr lang="it-IT" sz="2400" dirty="0" err="1">
                <a:solidFill>
                  <a:schemeClr val="bg1"/>
                </a:solidFill>
              </a:rPr>
              <a:t>subsumes</a:t>
            </a:r>
            <a:r>
              <a:rPr lang="it-IT" sz="2400" dirty="0">
                <a:solidFill>
                  <a:schemeClr val="bg1"/>
                </a:solidFill>
              </a:rPr>
              <a:t> </a:t>
            </a:r>
            <a:r>
              <a:rPr lang="it-IT" sz="2400" dirty="0" err="1">
                <a:solidFill>
                  <a:schemeClr val="bg1"/>
                </a:solidFill>
              </a:rPr>
              <a:t>other</a:t>
            </a:r>
            <a:r>
              <a:rPr lang="it-IT" sz="2400" dirty="0">
                <a:solidFill>
                  <a:schemeClr val="bg1"/>
                </a:solidFill>
              </a:rPr>
              <a:t> </a:t>
            </a:r>
            <a:r>
              <a:rPr lang="it-IT" sz="2400" dirty="0" err="1">
                <a:solidFill>
                  <a:schemeClr val="bg1"/>
                </a:solidFill>
              </a:rPr>
              <a:t>known</a:t>
            </a:r>
            <a:r>
              <a:rPr lang="it-IT" sz="2400" dirty="0">
                <a:solidFill>
                  <a:schemeClr val="bg1"/>
                </a:solidFill>
              </a:rPr>
              <a:t> </a:t>
            </a:r>
            <a:r>
              <a:rPr lang="it-IT" sz="2400" dirty="0" err="1">
                <a:solidFill>
                  <a:schemeClr val="bg1"/>
                </a:solidFill>
              </a:rPr>
              <a:t>static</a:t>
            </a:r>
            <a:r>
              <a:rPr lang="it-IT" sz="2400" dirty="0">
                <a:solidFill>
                  <a:schemeClr val="bg1"/>
                </a:solidFill>
              </a:rPr>
              <a:t> </a:t>
            </a:r>
            <a:r>
              <a:rPr lang="it-IT" sz="2400" dirty="0" err="1">
                <a:solidFill>
                  <a:schemeClr val="bg1"/>
                </a:solidFill>
              </a:rPr>
              <a:t>conditions</a:t>
            </a:r>
            <a:r>
              <a:rPr lang="it-IT" sz="2400" dirty="0">
                <a:solidFill>
                  <a:schemeClr val="bg1"/>
                </a:solidFill>
              </a:rPr>
              <a:t>, e.g. </a:t>
            </a:r>
            <a:r>
              <a:rPr lang="el-GR" sz="2400" dirty="0">
                <a:solidFill>
                  <a:schemeClr val="bg1"/>
                </a:solidFill>
              </a:rPr>
              <a:t>ω</a:t>
            </a:r>
            <a:r>
              <a:rPr lang="it-IT" sz="2400" dirty="0" err="1">
                <a:solidFill>
                  <a:schemeClr val="bg1"/>
                </a:solidFill>
              </a:rPr>
              <a:t>-restricted</a:t>
            </a:r>
            <a:r>
              <a:rPr lang="it-IT" sz="2400" dirty="0">
                <a:solidFill>
                  <a:schemeClr val="bg1"/>
                </a:solidFill>
              </a:rPr>
              <a:t> </a:t>
            </a:r>
            <a:r>
              <a:rPr lang="it-IT" sz="2400" dirty="0" err="1">
                <a:solidFill>
                  <a:schemeClr val="bg1"/>
                </a:solidFill>
              </a:rPr>
              <a:t>programs</a:t>
            </a:r>
            <a:endParaRPr lang="it-IT" sz="2400" dirty="0">
              <a:solidFill>
                <a:schemeClr val="bg1"/>
              </a:solidFill>
            </a:endParaRPr>
          </a:p>
          <a:p>
            <a:pPr lvl="1">
              <a:defRPr/>
            </a:pPr>
            <a:r>
              <a:rPr lang="it-IT" dirty="0">
                <a:solidFill>
                  <a:schemeClr val="accent4"/>
                </a:solidFill>
              </a:rPr>
              <a:t>E.g. p(X) :- p(f(X))  </a:t>
            </a:r>
            <a:r>
              <a:rPr lang="it-IT" dirty="0" err="1">
                <a:solidFill>
                  <a:schemeClr val="accent4"/>
                </a:solidFill>
              </a:rPr>
              <a:t>is</a:t>
            </a:r>
            <a:r>
              <a:rPr lang="it-IT" dirty="0">
                <a:solidFill>
                  <a:schemeClr val="accent4"/>
                </a:solidFill>
              </a:rPr>
              <a:t> </a:t>
            </a:r>
            <a:r>
              <a:rPr lang="it-IT" dirty="0" err="1">
                <a:solidFill>
                  <a:schemeClr val="accent4"/>
                </a:solidFill>
              </a:rPr>
              <a:t>fd</a:t>
            </a:r>
            <a:r>
              <a:rPr lang="it-IT" dirty="0">
                <a:solidFill>
                  <a:schemeClr val="accent4"/>
                </a:solidFill>
              </a:rPr>
              <a:t> </a:t>
            </a:r>
            <a:r>
              <a:rPr lang="it-IT" dirty="0" err="1">
                <a:solidFill>
                  <a:schemeClr val="accent4"/>
                </a:solidFill>
              </a:rPr>
              <a:t>but</a:t>
            </a:r>
            <a:r>
              <a:rPr lang="it-IT" dirty="0">
                <a:solidFill>
                  <a:schemeClr val="accent4"/>
                </a:solidFill>
              </a:rPr>
              <a:t> </a:t>
            </a:r>
            <a:r>
              <a:rPr lang="it-IT" dirty="0" err="1">
                <a:solidFill>
                  <a:schemeClr val="accent4"/>
                </a:solidFill>
              </a:rPr>
              <a:t>not</a:t>
            </a:r>
            <a:r>
              <a:rPr lang="it-IT" dirty="0">
                <a:solidFill>
                  <a:schemeClr val="accent4"/>
                </a:solidFill>
              </a:rPr>
              <a:t> </a:t>
            </a:r>
            <a:r>
              <a:rPr lang="el-GR" dirty="0">
                <a:solidFill>
                  <a:schemeClr val="accent4"/>
                </a:solidFill>
              </a:rPr>
              <a:t>ω</a:t>
            </a:r>
            <a:r>
              <a:rPr lang="it-IT" dirty="0" err="1">
                <a:solidFill>
                  <a:schemeClr val="accent4"/>
                </a:solidFill>
              </a:rPr>
              <a:t>-restricted</a:t>
            </a:r>
            <a:endParaRPr lang="it-IT" dirty="0">
              <a:solidFill>
                <a:schemeClr val="accent4"/>
              </a:solidFill>
            </a:endParaRPr>
          </a:p>
          <a:p>
            <a:pPr>
              <a:buFont typeface="Wingdings" panose="05000000000000000000" pitchFamily="2" charset="2"/>
              <a:buNone/>
              <a:defRPr/>
            </a:pPr>
            <a:r>
              <a:rPr lang="it-IT" sz="3200" dirty="0" err="1">
                <a:solidFill>
                  <a:schemeClr val="accent4"/>
                </a:solidFill>
              </a:rPr>
              <a:t>Cons</a:t>
            </a:r>
            <a:r>
              <a:rPr lang="it-IT" sz="3200" dirty="0">
                <a:solidFill>
                  <a:schemeClr val="accent4"/>
                </a:solidFill>
              </a:rPr>
              <a:t>:</a:t>
            </a:r>
          </a:p>
          <a:p>
            <a:pPr>
              <a:buFont typeface="Wingdings" panose="05000000000000000000" pitchFamily="2" charset="2"/>
              <a:buNone/>
              <a:defRPr/>
            </a:pPr>
            <a:r>
              <a:rPr lang="it-IT" dirty="0">
                <a:solidFill>
                  <a:schemeClr val="bg1"/>
                </a:solidFill>
              </a:rPr>
              <a:t>	</a:t>
            </a:r>
            <a:r>
              <a:rPr lang="it-IT" dirty="0" err="1">
                <a:solidFill>
                  <a:schemeClr val="bg1"/>
                </a:solidFill>
              </a:rPr>
              <a:t>Certain</a:t>
            </a:r>
            <a:r>
              <a:rPr lang="it-IT" dirty="0">
                <a:solidFill>
                  <a:schemeClr val="bg1"/>
                </a:solidFill>
              </a:rPr>
              <a:t> “</a:t>
            </a:r>
            <a:r>
              <a:rPr lang="it-IT" dirty="0" err="1">
                <a:solidFill>
                  <a:schemeClr val="bg1"/>
                </a:solidFill>
              </a:rPr>
              <a:t>meaningful</a:t>
            </a:r>
            <a:r>
              <a:rPr lang="it-IT" dirty="0">
                <a:solidFill>
                  <a:schemeClr val="bg1"/>
                </a:solidFill>
              </a:rPr>
              <a:t>” </a:t>
            </a:r>
            <a:r>
              <a:rPr lang="it-IT" dirty="0" err="1">
                <a:solidFill>
                  <a:schemeClr val="bg1"/>
                </a:solidFill>
              </a:rPr>
              <a:t>programs</a:t>
            </a:r>
            <a:r>
              <a:rPr lang="it-IT" dirty="0">
                <a:solidFill>
                  <a:schemeClr val="bg1"/>
                </a:solidFill>
              </a:rPr>
              <a:t> </a:t>
            </a:r>
            <a:r>
              <a:rPr lang="it-IT" dirty="0" err="1">
                <a:solidFill>
                  <a:schemeClr val="bg1"/>
                </a:solidFill>
              </a:rPr>
              <a:t>might</a:t>
            </a:r>
            <a:r>
              <a:rPr lang="it-IT" dirty="0">
                <a:solidFill>
                  <a:schemeClr val="bg1"/>
                </a:solidFill>
              </a:rPr>
              <a:t> </a:t>
            </a:r>
            <a:r>
              <a:rPr lang="it-IT" dirty="0" err="1">
                <a:solidFill>
                  <a:schemeClr val="bg1"/>
                </a:solidFill>
              </a:rPr>
              <a:t>fall</a:t>
            </a:r>
            <a:r>
              <a:rPr lang="it-IT" dirty="0">
                <a:solidFill>
                  <a:schemeClr val="bg1"/>
                </a:solidFill>
              </a:rPr>
              <a:t> </a:t>
            </a:r>
            <a:r>
              <a:rPr lang="it-IT" dirty="0" err="1">
                <a:solidFill>
                  <a:schemeClr val="bg1"/>
                </a:solidFill>
              </a:rPr>
              <a:t>outside</a:t>
            </a:r>
            <a:r>
              <a:rPr lang="it-IT" dirty="0">
                <a:solidFill>
                  <a:schemeClr val="bg1"/>
                </a:solidFill>
              </a:rPr>
              <a:t> the </a:t>
            </a:r>
            <a:r>
              <a:rPr lang="it-IT" dirty="0" err="1">
                <a:solidFill>
                  <a:schemeClr val="bg1"/>
                </a:solidFill>
              </a:rPr>
              <a:t>class</a:t>
            </a:r>
            <a:r>
              <a:rPr lang="it-IT" dirty="0">
                <a:solidFill>
                  <a:schemeClr val="bg1"/>
                </a:solidFill>
              </a:rPr>
              <a:t>. In </a:t>
            </a:r>
            <a:r>
              <a:rPr lang="it-IT" dirty="0" err="1">
                <a:solidFill>
                  <a:schemeClr val="bg1"/>
                </a:solidFill>
              </a:rPr>
              <a:t>such</a:t>
            </a:r>
            <a:r>
              <a:rPr lang="it-IT" dirty="0">
                <a:solidFill>
                  <a:schemeClr val="bg1"/>
                </a:solidFill>
              </a:rPr>
              <a:t> a case </a:t>
            </a:r>
            <a:r>
              <a:rPr lang="it-IT" dirty="0" err="1">
                <a:solidFill>
                  <a:schemeClr val="bg1"/>
                </a:solidFill>
              </a:rPr>
              <a:t>fg-programs</a:t>
            </a:r>
            <a:r>
              <a:rPr lang="it-IT" dirty="0">
                <a:solidFill>
                  <a:schemeClr val="bg1"/>
                </a:solidFill>
              </a:rPr>
              <a:t> </a:t>
            </a:r>
            <a:r>
              <a:rPr lang="it-IT" dirty="0" err="1">
                <a:solidFill>
                  <a:schemeClr val="bg1"/>
                </a:solidFill>
              </a:rPr>
              <a:t>fit</a:t>
            </a:r>
            <a:r>
              <a:rPr lang="it-IT" dirty="0">
                <a:solidFill>
                  <a:schemeClr val="bg1"/>
                </a:solidFill>
              </a:rPr>
              <a:t> </a:t>
            </a:r>
            <a:r>
              <a:rPr lang="it-IT" dirty="0" err="1">
                <a:solidFill>
                  <a:schemeClr val="bg1"/>
                </a:solidFill>
              </a:rPr>
              <a:t>better</a:t>
            </a:r>
            <a:r>
              <a:rPr lang="it-IT" dirty="0">
                <a:solidFill>
                  <a:schemeClr val="bg1"/>
                </a:solidFill>
              </a:rPr>
              <a:t>.</a:t>
            </a:r>
          </a:p>
          <a:p>
            <a:pPr>
              <a:buFont typeface="Wingdings" panose="05000000000000000000" pitchFamily="2" charset="2"/>
              <a:buNone/>
              <a:defRPr/>
            </a:pPr>
            <a:endParaRPr lang="it-IT" dirty="0"/>
          </a:p>
        </p:txBody>
      </p:sp>
    </p:spTree>
    <p:extLst>
      <p:ext uri="{BB962C8B-B14F-4D97-AF65-F5344CB8AC3E}">
        <p14:creationId xmlns:p14="http://schemas.microsoft.com/office/powerpoint/2010/main" val="3019641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ctr">
              <a:defRPr/>
            </a:pPr>
            <a:r>
              <a:rPr lang="it-IT" b="1" dirty="0" err="1" smtClean="0">
                <a:solidFill>
                  <a:schemeClr val="accent4"/>
                </a:solidFill>
              </a:rPr>
              <a:t>DLV-Complex</a:t>
            </a:r>
            <a:endParaRPr lang="it-IT" b="1" dirty="0">
              <a:solidFill>
                <a:schemeClr val="accent4"/>
              </a:solidFill>
            </a:endParaRPr>
          </a:p>
        </p:txBody>
      </p:sp>
      <p:sp>
        <p:nvSpPr>
          <p:cNvPr id="80899" name="Rectangle 3"/>
          <p:cNvSpPr>
            <a:spLocks noGrp="1" noChangeArrowheads="1"/>
          </p:cNvSpPr>
          <p:nvPr>
            <p:ph type="body" idx="1"/>
          </p:nvPr>
        </p:nvSpPr>
        <p:spPr>
          <a:xfrm>
            <a:off x="838800" y="1825200"/>
            <a:ext cx="10894396" cy="4364038"/>
          </a:xfrm>
        </p:spPr>
        <p:txBody>
          <a:bodyPr/>
          <a:lstStyle/>
          <a:p>
            <a:pPr>
              <a:defRPr/>
            </a:pPr>
            <a:r>
              <a:rPr lang="it-IT" sz="3200" dirty="0" err="1" smtClean="0">
                <a:solidFill>
                  <a:schemeClr val="accent4"/>
                </a:solidFill>
              </a:rPr>
              <a:t>Extends</a:t>
            </a:r>
            <a:r>
              <a:rPr lang="it-IT" sz="3200" dirty="0" smtClean="0">
                <a:solidFill>
                  <a:schemeClr val="accent4"/>
                </a:solidFill>
              </a:rPr>
              <a:t> </a:t>
            </a:r>
            <a:r>
              <a:rPr lang="it-IT" sz="3200" dirty="0" err="1" smtClean="0">
                <a:solidFill>
                  <a:schemeClr val="accent4"/>
                </a:solidFill>
              </a:rPr>
              <a:t>former</a:t>
            </a:r>
            <a:r>
              <a:rPr lang="it-IT" sz="3200" dirty="0" smtClean="0">
                <a:solidFill>
                  <a:schemeClr val="accent4"/>
                </a:solidFill>
              </a:rPr>
              <a:t> DLV-EX:</a:t>
            </a:r>
            <a:r>
              <a:rPr lang="it-IT" sz="3200" dirty="0" smtClean="0"/>
              <a:t> </a:t>
            </a:r>
          </a:p>
          <a:p>
            <a:pPr lvl="1">
              <a:defRPr/>
            </a:pPr>
            <a:r>
              <a:rPr lang="it-IT" dirty="0" err="1">
                <a:solidFill>
                  <a:schemeClr val="bg1"/>
                </a:solidFill>
              </a:rPr>
              <a:t>Features</a:t>
            </a:r>
            <a:r>
              <a:rPr lang="it-IT" dirty="0">
                <a:solidFill>
                  <a:schemeClr val="bg1"/>
                </a:solidFill>
              </a:rPr>
              <a:t> </a:t>
            </a:r>
            <a:r>
              <a:rPr lang="it-IT" dirty="0" err="1">
                <a:solidFill>
                  <a:schemeClr val="bg1"/>
                </a:solidFill>
              </a:rPr>
              <a:t>function</a:t>
            </a:r>
            <a:r>
              <a:rPr lang="it-IT" dirty="0">
                <a:solidFill>
                  <a:schemeClr val="bg1"/>
                </a:solidFill>
              </a:rPr>
              <a:t> </a:t>
            </a:r>
            <a:r>
              <a:rPr lang="it-IT" dirty="0" err="1">
                <a:solidFill>
                  <a:schemeClr val="bg1"/>
                </a:solidFill>
              </a:rPr>
              <a:t>symbols</a:t>
            </a:r>
            <a:r>
              <a:rPr lang="it-IT" dirty="0">
                <a:solidFill>
                  <a:schemeClr val="bg1"/>
                </a:solidFill>
              </a:rPr>
              <a:t>, </a:t>
            </a:r>
            <a:r>
              <a:rPr lang="it-IT" dirty="0" err="1">
                <a:solidFill>
                  <a:schemeClr val="bg1"/>
                </a:solidFill>
              </a:rPr>
              <a:t>lists</a:t>
            </a:r>
            <a:r>
              <a:rPr lang="it-IT" dirty="0">
                <a:solidFill>
                  <a:schemeClr val="bg1"/>
                </a:solidFill>
              </a:rPr>
              <a:t>, </a:t>
            </a:r>
            <a:r>
              <a:rPr lang="it-IT" dirty="0" err="1">
                <a:solidFill>
                  <a:schemeClr val="bg1"/>
                </a:solidFill>
              </a:rPr>
              <a:t>sets</a:t>
            </a:r>
            <a:endParaRPr lang="it-IT" dirty="0">
              <a:solidFill>
                <a:schemeClr val="bg1"/>
              </a:solidFill>
            </a:endParaRPr>
          </a:p>
          <a:p>
            <a:pPr lvl="1">
              <a:defRPr/>
            </a:pPr>
            <a:r>
              <a:rPr lang="it-IT" dirty="0" err="1">
                <a:solidFill>
                  <a:schemeClr val="bg1"/>
                </a:solidFill>
              </a:rPr>
              <a:t>Implements</a:t>
            </a:r>
            <a:r>
              <a:rPr lang="it-IT" dirty="0">
                <a:solidFill>
                  <a:schemeClr val="bg1"/>
                </a:solidFill>
              </a:rPr>
              <a:t> </a:t>
            </a:r>
            <a:r>
              <a:rPr lang="it-IT" dirty="0" err="1">
                <a:solidFill>
                  <a:schemeClr val="bg1"/>
                </a:solidFill>
              </a:rPr>
              <a:t>DLP*</a:t>
            </a:r>
            <a:endParaRPr lang="it-IT" dirty="0">
              <a:solidFill>
                <a:schemeClr val="bg1"/>
              </a:solidFill>
            </a:endParaRPr>
          </a:p>
          <a:p>
            <a:pPr lvl="1">
              <a:defRPr/>
            </a:pPr>
            <a:r>
              <a:rPr lang="it-IT" dirty="0" err="1">
                <a:solidFill>
                  <a:schemeClr val="bg1"/>
                </a:solidFill>
              </a:rPr>
              <a:t>Defaults</a:t>
            </a:r>
            <a:r>
              <a:rPr lang="it-IT" dirty="0">
                <a:solidFill>
                  <a:schemeClr val="bg1"/>
                </a:solidFill>
              </a:rPr>
              <a:t> </a:t>
            </a:r>
            <a:r>
              <a:rPr lang="it-IT" dirty="0" err="1">
                <a:solidFill>
                  <a:schemeClr val="bg1"/>
                </a:solidFill>
              </a:rPr>
              <a:t>to</a:t>
            </a:r>
            <a:r>
              <a:rPr lang="it-IT" dirty="0">
                <a:solidFill>
                  <a:schemeClr val="bg1"/>
                </a:solidFill>
              </a:rPr>
              <a:t> </a:t>
            </a:r>
            <a:r>
              <a:rPr lang="it-IT" dirty="0" err="1">
                <a:solidFill>
                  <a:schemeClr val="bg1"/>
                </a:solidFill>
              </a:rPr>
              <a:t>fd-programs</a:t>
            </a:r>
            <a:r>
              <a:rPr lang="it-IT" dirty="0">
                <a:solidFill>
                  <a:schemeClr val="bg1"/>
                </a:solidFill>
              </a:rPr>
              <a:t>.</a:t>
            </a:r>
          </a:p>
          <a:p>
            <a:pPr lvl="1">
              <a:defRPr/>
            </a:pPr>
            <a:r>
              <a:rPr lang="it-IT" dirty="0" err="1">
                <a:solidFill>
                  <a:schemeClr val="bg1"/>
                </a:solidFill>
              </a:rPr>
              <a:t>Static</a:t>
            </a:r>
            <a:r>
              <a:rPr lang="it-IT" dirty="0">
                <a:solidFill>
                  <a:schemeClr val="bg1"/>
                </a:solidFill>
              </a:rPr>
              <a:t> </a:t>
            </a:r>
            <a:r>
              <a:rPr lang="it-IT" dirty="0" err="1">
                <a:solidFill>
                  <a:schemeClr val="bg1"/>
                </a:solidFill>
              </a:rPr>
              <a:t>check</a:t>
            </a:r>
            <a:r>
              <a:rPr lang="it-IT" dirty="0">
                <a:solidFill>
                  <a:schemeClr val="bg1"/>
                </a:solidFill>
              </a:rPr>
              <a:t> can </a:t>
            </a:r>
            <a:r>
              <a:rPr lang="it-IT" dirty="0" err="1">
                <a:solidFill>
                  <a:schemeClr val="bg1"/>
                </a:solidFill>
              </a:rPr>
              <a:t>be</a:t>
            </a:r>
            <a:r>
              <a:rPr lang="it-IT" dirty="0">
                <a:solidFill>
                  <a:schemeClr val="bg1"/>
                </a:solidFill>
              </a:rPr>
              <a:t> </a:t>
            </a:r>
            <a:r>
              <a:rPr lang="it-IT" dirty="0" err="1">
                <a:solidFill>
                  <a:schemeClr val="bg1"/>
                </a:solidFill>
              </a:rPr>
              <a:t>relaxed</a:t>
            </a:r>
            <a:r>
              <a:rPr lang="it-IT" dirty="0">
                <a:solidFill>
                  <a:schemeClr val="bg1"/>
                </a:solidFill>
              </a:rPr>
              <a:t> </a:t>
            </a:r>
            <a:r>
              <a:rPr lang="it-IT" dirty="0" err="1">
                <a:solidFill>
                  <a:schemeClr val="bg1"/>
                </a:solidFill>
              </a:rPr>
              <a:t>for</a:t>
            </a:r>
            <a:r>
              <a:rPr lang="it-IT" dirty="0">
                <a:solidFill>
                  <a:schemeClr val="bg1"/>
                </a:solidFill>
              </a:rPr>
              <a:t> </a:t>
            </a:r>
            <a:r>
              <a:rPr lang="it-IT" dirty="0" err="1">
                <a:solidFill>
                  <a:schemeClr val="bg1"/>
                </a:solidFill>
              </a:rPr>
              <a:t>having</a:t>
            </a:r>
            <a:r>
              <a:rPr lang="it-IT" dirty="0">
                <a:solidFill>
                  <a:schemeClr val="bg1"/>
                </a:solidFill>
              </a:rPr>
              <a:t> </a:t>
            </a:r>
            <a:r>
              <a:rPr lang="it-IT" dirty="0" err="1">
                <a:solidFill>
                  <a:schemeClr val="bg1"/>
                </a:solidFill>
              </a:rPr>
              <a:t>fg-programs</a:t>
            </a:r>
            <a:r>
              <a:rPr lang="it-IT" dirty="0">
                <a:solidFill>
                  <a:schemeClr val="bg1"/>
                </a:solidFill>
              </a:rPr>
              <a:t> (</a:t>
            </a:r>
            <a:r>
              <a:rPr lang="it-IT" dirty="0" err="1">
                <a:solidFill>
                  <a:schemeClr val="bg1"/>
                </a:solidFill>
              </a:rPr>
              <a:t>but</a:t>
            </a:r>
            <a:r>
              <a:rPr lang="it-IT" dirty="0">
                <a:solidFill>
                  <a:schemeClr val="bg1"/>
                </a:solidFill>
              </a:rPr>
              <a:t> the </a:t>
            </a:r>
            <a:r>
              <a:rPr lang="it-IT" dirty="0" err="1">
                <a:solidFill>
                  <a:schemeClr val="bg1"/>
                </a:solidFill>
              </a:rPr>
              <a:t>grounder</a:t>
            </a:r>
            <a:r>
              <a:rPr lang="it-IT" dirty="0">
                <a:solidFill>
                  <a:schemeClr val="bg1"/>
                </a:solidFill>
              </a:rPr>
              <a:t> </a:t>
            </a:r>
            <a:r>
              <a:rPr lang="it-IT" dirty="0" err="1">
                <a:solidFill>
                  <a:schemeClr val="bg1"/>
                </a:solidFill>
              </a:rPr>
              <a:t>might</a:t>
            </a:r>
            <a:r>
              <a:rPr lang="it-IT" dirty="0">
                <a:solidFill>
                  <a:schemeClr val="bg1"/>
                </a:solidFill>
              </a:rPr>
              <a:t> </a:t>
            </a:r>
            <a:r>
              <a:rPr lang="it-IT" dirty="0" err="1">
                <a:solidFill>
                  <a:schemeClr val="bg1"/>
                </a:solidFill>
              </a:rPr>
              <a:t>not</a:t>
            </a:r>
            <a:r>
              <a:rPr lang="it-IT" dirty="0">
                <a:solidFill>
                  <a:schemeClr val="bg1"/>
                </a:solidFill>
              </a:rPr>
              <a:t> terminate)</a:t>
            </a:r>
          </a:p>
          <a:p>
            <a:pPr>
              <a:buFont typeface="Wingdings" panose="05000000000000000000" pitchFamily="2" charset="2"/>
              <a:buNone/>
              <a:defRPr/>
            </a:pPr>
            <a:endParaRPr lang="it-IT" dirty="0" smtClean="0">
              <a:solidFill>
                <a:srgbClr val="FFFF00"/>
              </a:solidFill>
            </a:endParaRPr>
          </a:p>
          <a:p>
            <a:pPr>
              <a:buFont typeface="Wingdings" panose="05000000000000000000" pitchFamily="2" charset="2"/>
              <a:buNone/>
              <a:defRPr/>
            </a:pPr>
            <a:r>
              <a:rPr lang="it-IT" sz="3200" dirty="0" err="1" smtClean="0">
                <a:solidFill>
                  <a:schemeClr val="accent4"/>
                </a:solidFill>
              </a:rPr>
              <a:t>Available</a:t>
            </a:r>
            <a:r>
              <a:rPr lang="it-IT" sz="3200" dirty="0" smtClean="0">
                <a:solidFill>
                  <a:schemeClr val="accent4"/>
                </a:solidFill>
              </a:rPr>
              <a:t> at </a:t>
            </a:r>
          </a:p>
          <a:p>
            <a:pPr>
              <a:buFont typeface="Wingdings" panose="05000000000000000000" pitchFamily="2" charset="2"/>
              <a:buNone/>
              <a:defRPr/>
            </a:pPr>
            <a:r>
              <a:rPr lang="it-IT" sz="2400" b="1" dirty="0">
                <a:solidFill>
                  <a:schemeClr val="accent4"/>
                </a:solidFill>
                <a:latin typeface="Courier New" pitchFamily="49" charset="0"/>
                <a:cs typeface="Courier New" pitchFamily="49" charset="0"/>
              </a:rPr>
              <a:t>	http://www.mat.unical.it/</a:t>
            </a:r>
            <a:r>
              <a:rPr lang="it-IT" sz="2400" b="1" dirty="0" err="1">
                <a:solidFill>
                  <a:schemeClr val="accent4"/>
                </a:solidFill>
                <a:latin typeface="Courier New" pitchFamily="49" charset="0"/>
                <a:cs typeface="Courier New" pitchFamily="49" charset="0"/>
              </a:rPr>
              <a:t>dlv-complex</a:t>
            </a:r>
            <a:endParaRPr lang="it-IT" b="1" dirty="0" smtClean="0">
              <a:solidFill>
                <a:schemeClr val="accent4"/>
              </a:solidFill>
              <a:latin typeface="Courier New" pitchFamily="49" charset="0"/>
              <a:cs typeface="Courier New" pitchFamily="49" charset="0"/>
            </a:endParaRPr>
          </a:p>
          <a:p>
            <a:pPr lvl="1">
              <a:buFontTx/>
              <a:buNone/>
              <a:defRPr/>
            </a:pPr>
            <a:endParaRPr lang="en-GB" dirty="0"/>
          </a:p>
          <a:p>
            <a:pPr lvl="1">
              <a:buFontTx/>
              <a:buNone/>
              <a:defRPr/>
            </a:pPr>
            <a:endParaRPr lang="it-IT" dirty="0">
              <a:effectLst/>
            </a:endParaRPr>
          </a:p>
        </p:txBody>
      </p:sp>
    </p:spTree>
    <p:extLst>
      <p:ext uri="{BB962C8B-B14F-4D97-AF65-F5344CB8AC3E}">
        <p14:creationId xmlns:p14="http://schemas.microsoft.com/office/powerpoint/2010/main" val="230823152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smtClean="0">
                <a:solidFill>
                  <a:schemeClr val="accent4"/>
                </a:solidFill>
              </a:rPr>
              <a:t>Some </a:t>
            </a:r>
            <a:r>
              <a:rPr lang="it-IT" b="1" dirty="0" err="1" smtClean="0">
                <a:solidFill>
                  <a:schemeClr val="accent4"/>
                </a:solidFill>
              </a:rPr>
              <a:t>insights</a:t>
            </a:r>
            <a:endParaRPr lang="it-IT" b="1" dirty="0">
              <a:solidFill>
                <a:schemeClr val="accent4"/>
              </a:solidFill>
            </a:endParaRPr>
          </a:p>
        </p:txBody>
      </p:sp>
      <p:sp>
        <p:nvSpPr>
          <p:cNvPr id="3" name="Segnaposto contenuto 2"/>
          <p:cNvSpPr>
            <a:spLocks noGrp="1"/>
          </p:cNvSpPr>
          <p:nvPr>
            <p:ph idx="1"/>
          </p:nvPr>
        </p:nvSpPr>
        <p:spPr/>
        <p:txBody>
          <a:bodyPr/>
          <a:lstStyle/>
          <a:p>
            <a:pPr>
              <a:defRPr/>
            </a:pPr>
            <a:r>
              <a:rPr lang="it-IT" sz="3200" dirty="0" err="1">
                <a:solidFill>
                  <a:schemeClr val="accent4"/>
                </a:solidFill>
              </a:rPr>
              <a:t>Available</a:t>
            </a:r>
            <a:r>
              <a:rPr lang="it-IT" sz="3200" dirty="0">
                <a:solidFill>
                  <a:schemeClr val="accent4"/>
                </a:solidFill>
              </a:rPr>
              <a:t> </a:t>
            </a:r>
            <a:r>
              <a:rPr lang="it-IT" sz="3200" dirty="0" err="1">
                <a:solidFill>
                  <a:schemeClr val="accent4"/>
                </a:solidFill>
              </a:rPr>
              <a:t>language</a:t>
            </a:r>
            <a:r>
              <a:rPr lang="it-IT" sz="3200" dirty="0">
                <a:solidFill>
                  <a:schemeClr val="accent4"/>
                </a:solidFill>
              </a:rPr>
              <a:t> in </a:t>
            </a:r>
            <a:r>
              <a:rPr lang="it-IT" sz="3200" dirty="0" err="1">
                <a:solidFill>
                  <a:schemeClr val="accent4"/>
                </a:solidFill>
              </a:rPr>
              <a:t>DLV-complex</a:t>
            </a:r>
            <a:r>
              <a:rPr lang="it-IT" sz="3200" dirty="0">
                <a:solidFill>
                  <a:schemeClr val="accent4"/>
                </a:solidFill>
              </a:rPr>
              <a:t>:</a:t>
            </a:r>
          </a:p>
          <a:p>
            <a:pPr lvl="1">
              <a:defRPr/>
            </a:pPr>
            <a:r>
              <a:rPr lang="it-IT" dirty="0" err="1">
                <a:solidFill>
                  <a:schemeClr val="bg1"/>
                </a:solidFill>
              </a:rPr>
              <a:t>Rules</a:t>
            </a:r>
            <a:r>
              <a:rPr lang="it-IT" dirty="0">
                <a:solidFill>
                  <a:schemeClr val="bg1"/>
                </a:solidFill>
              </a:rPr>
              <a:t> </a:t>
            </a:r>
            <a:r>
              <a:rPr lang="it-IT" dirty="0" err="1">
                <a:solidFill>
                  <a:schemeClr val="bg1"/>
                </a:solidFill>
              </a:rPr>
              <a:t>of</a:t>
            </a:r>
            <a:r>
              <a:rPr lang="it-IT" dirty="0">
                <a:solidFill>
                  <a:schemeClr val="bg1"/>
                </a:solidFill>
              </a:rPr>
              <a:t> </a:t>
            </a:r>
            <a:r>
              <a:rPr lang="it-IT" dirty="0" err="1">
                <a:solidFill>
                  <a:schemeClr val="bg1"/>
                </a:solidFill>
              </a:rPr>
              <a:t>form</a:t>
            </a:r>
            <a:endParaRPr lang="it-IT" dirty="0">
              <a:solidFill>
                <a:schemeClr val="bg1"/>
              </a:solidFill>
            </a:endParaRPr>
          </a:p>
          <a:p>
            <a:pPr lvl="1">
              <a:buFontTx/>
              <a:buNone/>
              <a:defRPr/>
            </a:pPr>
            <a:r>
              <a:rPr lang="it-IT" dirty="0">
                <a:solidFill>
                  <a:schemeClr val="accent4"/>
                </a:solidFill>
              </a:rPr>
              <a:t>A</a:t>
            </a:r>
            <a:r>
              <a:rPr lang="it-IT" baseline="-25000" dirty="0">
                <a:solidFill>
                  <a:schemeClr val="accent4"/>
                </a:solidFill>
              </a:rPr>
              <a:t>1</a:t>
            </a:r>
            <a:r>
              <a:rPr lang="it-IT" dirty="0">
                <a:solidFill>
                  <a:schemeClr val="accent4"/>
                </a:solidFill>
              </a:rPr>
              <a:t> v … v A</a:t>
            </a:r>
            <a:r>
              <a:rPr lang="it-IT" baseline="-25000" dirty="0">
                <a:solidFill>
                  <a:schemeClr val="accent4"/>
                </a:solidFill>
              </a:rPr>
              <a:t>n</a:t>
            </a:r>
            <a:r>
              <a:rPr lang="it-IT" dirty="0">
                <a:solidFill>
                  <a:schemeClr val="accent4"/>
                </a:solidFill>
              </a:rPr>
              <a:t> :- B</a:t>
            </a:r>
            <a:r>
              <a:rPr lang="it-IT" baseline="-25000" dirty="0">
                <a:solidFill>
                  <a:schemeClr val="accent4"/>
                </a:solidFill>
              </a:rPr>
              <a:t>1</a:t>
            </a:r>
            <a:r>
              <a:rPr lang="it-IT" dirty="0">
                <a:solidFill>
                  <a:schemeClr val="accent4"/>
                </a:solidFill>
              </a:rPr>
              <a:t>, … , </a:t>
            </a:r>
            <a:r>
              <a:rPr lang="it-IT" dirty="0" err="1">
                <a:solidFill>
                  <a:schemeClr val="accent4"/>
                </a:solidFill>
              </a:rPr>
              <a:t>B</a:t>
            </a:r>
            <a:r>
              <a:rPr lang="it-IT" baseline="-25000" dirty="0" err="1">
                <a:solidFill>
                  <a:schemeClr val="accent4"/>
                </a:solidFill>
              </a:rPr>
              <a:t>n</a:t>
            </a:r>
            <a:r>
              <a:rPr lang="it-IT" dirty="0">
                <a:solidFill>
                  <a:schemeClr val="accent4"/>
                </a:solidFill>
              </a:rPr>
              <a:t>, </a:t>
            </a:r>
            <a:r>
              <a:rPr lang="it-IT" dirty="0" err="1">
                <a:solidFill>
                  <a:schemeClr val="accent4"/>
                </a:solidFill>
              </a:rPr>
              <a:t>not</a:t>
            </a:r>
            <a:r>
              <a:rPr lang="it-IT" dirty="0">
                <a:solidFill>
                  <a:schemeClr val="accent4"/>
                </a:solidFill>
              </a:rPr>
              <a:t> C</a:t>
            </a:r>
            <a:r>
              <a:rPr lang="it-IT" baseline="-25000" dirty="0">
                <a:solidFill>
                  <a:schemeClr val="accent4"/>
                </a:solidFill>
              </a:rPr>
              <a:t>1</a:t>
            </a:r>
            <a:r>
              <a:rPr lang="it-IT" dirty="0">
                <a:solidFill>
                  <a:schemeClr val="accent4"/>
                </a:solidFill>
              </a:rPr>
              <a:t>, …, </a:t>
            </a:r>
            <a:r>
              <a:rPr lang="it-IT" dirty="0" err="1">
                <a:solidFill>
                  <a:schemeClr val="accent4"/>
                </a:solidFill>
              </a:rPr>
              <a:t>not</a:t>
            </a:r>
            <a:r>
              <a:rPr lang="it-IT" dirty="0">
                <a:solidFill>
                  <a:schemeClr val="accent4"/>
                </a:solidFill>
              </a:rPr>
              <a:t> </a:t>
            </a:r>
            <a:r>
              <a:rPr lang="it-IT" dirty="0" err="1">
                <a:solidFill>
                  <a:schemeClr val="accent4"/>
                </a:solidFill>
              </a:rPr>
              <a:t>C</a:t>
            </a:r>
            <a:r>
              <a:rPr lang="it-IT" baseline="-25000" dirty="0" err="1">
                <a:solidFill>
                  <a:schemeClr val="accent4"/>
                </a:solidFill>
              </a:rPr>
              <a:t>n</a:t>
            </a:r>
            <a:endParaRPr lang="it-IT" baseline="-25000" dirty="0">
              <a:solidFill>
                <a:schemeClr val="accent4"/>
              </a:solidFill>
            </a:endParaRPr>
          </a:p>
          <a:p>
            <a:pPr lvl="1">
              <a:buFontTx/>
              <a:buNone/>
              <a:defRPr/>
            </a:pPr>
            <a:endParaRPr lang="it-IT" dirty="0">
              <a:solidFill>
                <a:srgbClr val="FFFF00"/>
              </a:solidFill>
            </a:endParaRPr>
          </a:p>
          <a:p>
            <a:pPr lvl="1">
              <a:defRPr/>
            </a:pPr>
            <a:r>
              <a:rPr lang="it-IT" dirty="0">
                <a:solidFill>
                  <a:schemeClr val="bg1"/>
                </a:solidFill>
              </a:rPr>
              <a:t>A</a:t>
            </a:r>
            <a:r>
              <a:rPr lang="it-IT" baseline="-25000" dirty="0">
                <a:solidFill>
                  <a:schemeClr val="bg1"/>
                </a:solidFill>
              </a:rPr>
              <a:t>i</a:t>
            </a:r>
            <a:r>
              <a:rPr lang="it-IT" dirty="0">
                <a:solidFill>
                  <a:schemeClr val="bg1"/>
                </a:solidFill>
              </a:rPr>
              <a:t>,B</a:t>
            </a:r>
            <a:r>
              <a:rPr lang="it-IT" baseline="-25000" dirty="0">
                <a:solidFill>
                  <a:schemeClr val="bg1"/>
                </a:solidFill>
              </a:rPr>
              <a:t>i</a:t>
            </a:r>
            <a:r>
              <a:rPr lang="it-IT" dirty="0">
                <a:solidFill>
                  <a:schemeClr val="bg1"/>
                </a:solidFill>
              </a:rPr>
              <a:t>,C</a:t>
            </a:r>
            <a:r>
              <a:rPr lang="it-IT" baseline="-25000" dirty="0">
                <a:solidFill>
                  <a:schemeClr val="bg1"/>
                </a:solidFill>
              </a:rPr>
              <a:t>i  </a:t>
            </a:r>
            <a:r>
              <a:rPr lang="it-IT" dirty="0">
                <a:solidFill>
                  <a:schemeClr val="bg1"/>
                </a:solidFill>
              </a:rPr>
              <a:t>are </a:t>
            </a:r>
            <a:r>
              <a:rPr lang="it-IT" dirty="0" err="1">
                <a:solidFill>
                  <a:schemeClr val="bg1"/>
                </a:solidFill>
              </a:rPr>
              <a:t>literals</a:t>
            </a:r>
            <a:r>
              <a:rPr lang="it-IT" dirty="0">
                <a:solidFill>
                  <a:schemeClr val="bg1"/>
                </a:solidFill>
              </a:rPr>
              <a:t> </a:t>
            </a:r>
            <a:r>
              <a:rPr lang="it-IT" dirty="0" err="1">
                <a:solidFill>
                  <a:schemeClr val="bg1"/>
                </a:solidFill>
              </a:rPr>
              <a:t>allowing</a:t>
            </a:r>
            <a:r>
              <a:rPr lang="it-IT" dirty="0">
                <a:solidFill>
                  <a:schemeClr val="bg1"/>
                </a:solidFill>
              </a:rPr>
              <a:t> </a:t>
            </a:r>
            <a:r>
              <a:rPr lang="it-IT" dirty="0" err="1">
                <a:solidFill>
                  <a:schemeClr val="bg1"/>
                </a:solidFill>
              </a:rPr>
              <a:t>true</a:t>
            </a:r>
            <a:r>
              <a:rPr lang="it-IT" dirty="0">
                <a:solidFill>
                  <a:schemeClr val="bg1"/>
                </a:solidFill>
              </a:rPr>
              <a:t> </a:t>
            </a:r>
            <a:r>
              <a:rPr lang="it-IT" dirty="0" err="1">
                <a:solidFill>
                  <a:schemeClr val="bg1"/>
                </a:solidFill>
              </a:rPr>
              <a:t>negation</a:t>
            </a:r>
            <a:r>
              <a:rPr lang="it-IT" dirty="0">
                <a:solidFill>
                  <a:schemeClr val="bg1"/>
                </a:solidFill>
              </a:rPr>
              <a:t> and </a:t>
            </a:r>
            <a:r>
              <a:rPr lang="it-IT" dirty="0" err="1">
                <a:solidFill>
                  <a:schemeClr val="bg1"/>
                </a:solidFill>
              </a:rPr>
              <a:t>functional</a:t>
            </a:r>
            <a:r>
              <a:rPr lang="it-IT" dirty="0">
                <a:solidFill>
                  <a:schemeClr val="bg1"/>
                </a:solidFill>
              </a:rPr>
              <a:t>, </a:t>
            </a:r>
            <a:r>
              <a:rPr lang="it-IT" dirty="0" err="1">
                <a:solidFill>
                  <a:schemeClr val="bg1"/>
                </a:solidFill>
              </a:rPr>
              <a:t>list</a:t>
            </a:r>
            <a:r>
              <a:rPr lang="it-IT" dirty="0">
                <a:solidFill>
                  <a:schemeClr val="bg1"/>
                </a:solidFill>
              </a:rPr>
              <a:t> and set </a:t>
            </a:r>
            <a:r>
              <a:rPr lang="it-IT" dirty="0" err="1">
                <a:solidFill>
                  <a:schemeClr val="bg1"/>
                </a:solidFill>
              </a:rPr>
              <a:t>complex</a:t>
            </a:r>
            <a:r>
              <a:rPr lang="it-IT" dirty="0">
                <a:solidFill>
                  <a:schemeClr val="bg1"/>
                </a:solidFill>
              </a:rPr>
              <a:t> </a:t>
            </a:r>
            <a:r>
              <a:rPr lang="it-IT" dirty="0" err="1">
                <a:solidFill>
                  <a:schemeClr val="bg1"/>
                </a:solidFill>
              </a:rPr>
              <a:t>terms</a:t>
            </a:r>
            <a:r>
              <a:rPr lang="it-IT" dirty="0">
                <a:solidFill>
                  <a:schemeClr val="bg1"/>
                </a:solidFill>
              </a:rPr>
              <a:t> </a:t>
            </a:r>
          </a:p>
          <a:p>
            <a:pPr lvl="1" algn="ctr">
              <a:buFontTx/>
              <a:buNone/>
              <a:defRPr/>
            </a:pPr>
            <a:r>
              <a:rPr lang="it-IT" dirty="0">
                <a:solidFill>
                  <a:schemeClr val="accent4"/>
                </a:solidFill>
              </a:rPr>
              <a:t>p(X,f(a)),  p({c,d}, [</a:t>
            </a:r>
            <a:r>
              <a:rPr lang="it-IT" dirty="0" err="1">
                <a:solidFill>
                  <a:schemeClr val="accent4"/>
                </a:solidFill>
              </a:rPr>
              <a:t>r|T</a:t>
            </a:r>
            <a:r>
              <a:rPr lang="it-IT" dirty="0">
                <a:solidFill>
                  <a:schemeClr val="accent4"/>
                </a:solidFill>
              </a:rPr>
              <a:t>]) , ...</a:t>
            </a:r>
          </a:p>
          <a:p>
            <a:pPr lvl="1" algn="ctr">
              <a:buFontTx/>
              <a:buNone/>
              <a:defRPr/>
            </a:pPr>
            <a:endParaRPr lang="it-IT" dirty="0">
              <a:solidFill>
                <a:srgbClr val="FFFF00"/>
              </a:solidFill>
            </a:endParaRPr>
          </a:p>
          <a:p>
            <a:pPr lvl="1">
              <a:defRPr/>
            </a:pPr>
            <a:r>
              <a:rPr lang="it-IT" dirty="0">
                <a:solidFill>
                  <a:schemeClr val="bg1"/>
                </a:solidFill>
              </a:rPr>
              <a:t>B</a:t>
            </a:r>
            <a:r>
              <a:rPr lang="it-IT" baseline="-25000" dirty="0">
                <a:solidFill>
                  <a:schemeClr val="bg1"/>
                </a:solidFill>
              </a:rPr>
              <a:t>i</a:t>
            </a:r>
            <a:r>
              <a:rPr lang="it-IT" dirty="0">
                <a:solidFill>
                  <a:schemeClr val="bg1"/>
                </a:solidFill>
              </a:rPr>
              <a:t>, C</a:t>
            </a:r>
            <a:r>
              <a:rPr lang="it-IT" baseline="-25000" dirty="0">
                <a:solidFill>
                  <a:schemeClr val="bg1"/>
                </a:solidFill>
              </a:rPr>
              <a:t>i </a:t>
            </a:r>
            <a:r>
              <a:rPr lang="it-IT" dirty="0">
                <a:solidFill>
                  <a:schemeClr val="bg1"/>
                </a:solidFill>
              </a:rPr>
              <a:t>can </a:t>
            </a:r>
            <a:r>
              <a:rPr lang="it-IT" dirty="0" err="1">
                <a:solidFill>
                  <a:schemeClr val="bg1"/>
                </a:solidFill>
              </a:rPr>
              <a:t>be</a:t>
            </a:r>
            <a:r>
              <a:rPr lang="it-IT" dirty="0">
                <a:solidFill>
                  <a:schemeClr val="bg1"/>
                </a:solidFill>
              </a:rPr>
              <a:t> </a:t>
            </a:r>
            <a:r>
              <a:rPr lang="it-IT" i="1" dirty="0">
                <a:solidFill>
                  <a:schemeClr val="bg1"/>
                </a:solidFill>
              </a:rPr>
              <a:t>custom </a:t>
            </a:r>
            <a:r>
              <a:rPr lang="it-IT" i="1" dirty="0" err="1">
                <a:solidFill>
                  <a:schemeClr val="bg1"/>
                </a:solidFill>
              </a:rPr>
              <a:t>library</a:t>
            </a:r>
            <a:r>
              <a:rPr lang="it-IT" i="1" dirty="0">
                <a:solidFill>
                  <a:schemeClr val="bg1"/>
                </a:solidFill>
              </a:rPr>
              <a:t> </a:t>
            </a:r>
            <a:r>
              <a:rPr lang="it-IT" i="1" dirty="0" err="1">
                <a:solidFill>
                  <a:schemeClr val="bg1"/>
                </a:solidFill>
              </a:rPr>
              <a:t>predicates</a:t>
            </a:r>
            <a:endParaRPr lang="it-IT" i="1" dirty="0">
              <a:solidFill>
                <a:schemeClr val="bg1"/>
              </a:solidFill>
            </a:endParaRPr>
          </a:p>
          <a:p>
            <a:pPr lvl="3">
              <a:buFontTx/>
              <a:buNone/>
              <a:defRPr/>
            </a:pPr>
            <a:r>
              <a:rPr lang="it-IT" sz="2400" dirty="0" err="1">
                <a:solidFill>
                  <a:schemeClr val="accent4"/>
                </a:solidFill>
              </a:rPr>
              <a:t>#ext</a:t>
            </a:r>
            <a:r>
              <a:rPr lang="it-IT" sz="2400" dirty="0">
                <a:solidFill>
                  <a:schemeClr val="accent4"/>
                </a:solidFill>
              </a:rPr>
              <a:t>(a,b) </a:t>
            </a:r>
            <a:r>
              <a:rPr lang="it-IT" sz="2400" dirty="0">
                <a:solidFill>
                  <a:schemeClr val="accent4"/>
                </a:solidFill>
                <a:sym typeface="Wingdings" pitchFamily="2" charset="2"/>
              </a:rPr>
              <a:t></a:t>
            </a:r>
            <a:r>
              <a:rPr lang="it-IT" sz="2400" dirty="0">
                <a:solidFill>
                  <a:srgbClr val="FFFF00"/>
                </a:solidFill>
                <a:sym typeface="Wingdings" pitchFamily="2" charset="2"/>
              </a:rPr>
              <a:t> </a:t>
            </a:r>
            <a:r>
              <a:rPr lang="it-IT" sz="2400" dirty="0" err="1">
                <a:solidFill>
                  <a:schemeClr val="bg1"/>
                </a:solidFill>
                <a:sym typeface="Wingdings" pitchFamily="2" charset="2"/>
              </a:rPr>
              <a:t>an</a:t>
            </a:r>
            <a:r>
              <a:rPr lang="it-IT" sz="2400" dirty="0">
                <a:solidFill>
                  <a:schemeClr val="bg1"/>
                </a:solidFill>
                <a:sym typeface="Wingdings" pitchFamily="2" charset="2"/>
              </a:rPr>
              <a:t> infinite </a:t>
            </a:r>
            <a:r>
              <a:rPr lang="it-IT" sz="2400" dirty="0" err="1">
                <a:solidFill>
                  <a:schemeClr val="bg1"/>
                </a:solidFill>
                <a:sym typeface="Wingdings" pitchFamily="2" charset="2"/>
              </a:rPr>
              <a:t>external</a:t>
            </a:r>
            <a:r>
              <a:rPr lang="it-IT" sz="2400" dirty="0">
                <a:solidFill>
                  <a:schemeClr val="bg1"/>
                </a:solidFill>
                <a:sym typeface="Wingdings" pitchFamily="2" charset="2"/>
              </a:rPr>
              <a:t> relation</a:t>
            </a:r>
            <a:endParaRPr lang="it-IT" sz="2400" dirty="0">
              <a:solidFill>
                <a:schemeClr val="bg1"/>
              </a:solidFill>
            </a:endParaRPr>
          </a:p>
        </p:txBody>
      </p:sp>
    </p:spTree>
    <p:extLst>
      <p:ext uri="{BB962C8B-B14F-4D97-AF65-F5344CB8AC3E}">
        <p14:creationId xmlns:p14="http://schemas.microsoft.com/office/powerpoint/2010/main" val="3568706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ctr">
              <a:defRPr/>
            </a:pPr>
            <a:r>
              <a:rPr lang="it-IT" b="1" dirty="0" smtClean="0">
                <a:solidFill>
                  <a:schemeClr val="accent4"/>
                </a:solidFill>
              </a:rPr>
              <a:t>Some </a:t>
            </a:r>
            <a:r>
              <a:rPr lang="it-IT" b="1" dirty="0" err="1" smtClean="0">
                <a:solidFill>
                  <a:schemeClr val="accent4"/>
                </a:solidFill>
              </a:rPr>
              <a:t>insights</a:t>
            </a:r>
            <a:r>
              <a:rPr lang="it-IT" b="1" dirty="0" smtClean="0">
                <a:solidFill>
                  <a:schemeClr val="accent4"/>
                </a:solidFill>
              </a:rPr>
              <a:t> (2)</a:t>
            </a:r>
            <a:endParaRPr lang="it-IT" b="1" dirty="0">
              <a:solidFill>
                <a:schemeClr val="accent4"/>
              </a:solidFill>
            </a:endParaRPr>
          </a:p>
        </p:txBody>
      </p:sp>
      <p:sp>
        <p:nvSpPr>
          <p:cNvPr id="80899" name="Rectangle 3"/>
          <p:cNvSpPr>
            <a:spLocks noGrp="1" noChangeArrowheads="1"/>
          </p:cNvSpPr>
          <p:nvPr>
            <p:ph type="body" idx="1"/>
          </p:nvPr>
        </p:nvSpPr>
        <p:spPr>
          <a:xfrm>
            <a:off x="838799" y="1825200"/>
            <a:ext cx="10855895" cy="4486275"/>
          </a:xfrm>
        </p:spPr>
        <p:txBody>
          <a:bodyPr/>
          <a:lstStyle/>
          <a:p>
            <a:pPr>
              <a:defRPr/>
            </a:pPr>
            <a:r>
              <a:rPr lang="it-IT" sz="3200" dirty="0" err="1">
                <a:solidFill>
                  <a:schemeClr val="bg1"/>
                </a:solidFill>
              </a:rPr>
              <a:t>Function</a:t>
            </a:r>
            <a:r>
              <a:rPr lang="it-IT" sz="3200" dirty="0">
                <a:solidFill>
                  <a:schemeClr val="bg1"/>
                </a:solidFill>
              </a:rPr>
              <a:t> </a:t>
            </a:r>
            <a:r>
              <a:rPr lang="it-IT" sz="3200" dirty="0" err="1">
                <a:solidFill>
                  <a:schemeClr val="bg1"/>
                </a:solidFill>
              </a:rPr>
              <a:t>symbols</a:t>
            </a:r>
            <a:r>
              <a:rPr lang="it-IT" sz="3200" dirty="0">
                <a:solidFill>
                  <a:schemeClr val="bg1"/>
                </a:solidFill>
              </a:rPr>
              <a:t> </a:t>
            </a:r>
            <a:r>
              <a:rPr lang="it-IT" sz="3200" dirty="0" err="1">
                <a:solidFill>
                  <a:schemeClr val="bg1"/>
                </a:solidFill>
              </a:rPr>
              <a:t>implemented</a:t>
            </a:r>
            <a:r>
              <a:rPr lang="it-IT" sz="3200" dirty="0">
                <a:solidFill>
                  <a:schemeClr val="bg1"/>
                </a:solidFill>
              </a:rPr>
              <a:t> </a:t>
            </a:r>
            <a:r>
              <a:rPr lang="it-IT" sz="3200" dirty="0" err="1">
                <a:solidFill>
                  <a:schemeClr val="bg1"/>
                </a:solidFill>
              </a:rPr>
              <a:t>using</a:t>
            </a:r>
            <a:r>
              <a:rPr lang="it-IT" sz="3200" dirty="0">
                <a:solidFill>
                  <a:schemeClr val="bg1"/>
                </a:solidFill>
              </a:rPr>
              <a:t> the DLV-EX </a:t>
            </a:r>
            <a:r>
              <a:rPr lang="it-IT" sz="3200" dirty="0" err="1">
                <a:solidFill>
                  <a:schemeClr val="bg1"/>
                </a:solidFill>
              </a:rPr>
              <a:t>framework</a:t>
            </a:r>
            <a:r>
              <a:rPr lang="it-IT" sz="3200" dirty="0">
                <a:solidFill>
                  <a:schemeClr val="bg1"/>
                </a:solidFill>
              </a:rPr>
              <a:t> [</a:t>
            </a:r>
            <a:r>
              <a:rPr lang="it-IT" sz="3200" dirty="0" err="1">
                <a:solidFill>
                  <a:schemeClr val="bg1"/>
                </a:solidFill>
              </a:rPr>
              <a:t>Calimeri</a:t>
            </a:r>
            <a:r>
              <a:rPr lang="it-IT" sz="3200" dirty="0">
                <a:solidFill>
                  <a:schemeClr val="bg1"/>
                </a:solidFill>
              </a:rPr>
              <a:t> </a:t>
            </a:r>
            <a:r>
              <a:rPr lang="it-IT" sz="3200" dirty="0" err="1">
                <a:solidFill>
                  <a:schemeClr val="bg1"/>
                </a:solidFill>
              </a:rPr>
              <a:t>et</a:t>
            </a:r>
            <a:r>
              <a:rPr lang="it-IT" sz="3200" dirty="0">
                <a:solidFill>
                  <a:schemeClr val="bg1"/>
                </a:solidFill>
              </a:rPr>
              <a:t> al. 2007, 2005]:</a:t>
            </a:r>
          </a:p>
          <a:p>
            <a:pPr lvl="1">
              <a:defRPr/>
            </a:pPr>
            <a:r>
              <a:rPr lang="it-IT" dirty="0">
                <a:solidFill>
                  <a:schemeClr val="accent4"/>
                </a:solidFill>
              </a:rPr>
              <a:t>p(f(X)) :- a(X)  </a:t>
            </a:r>
            <a:r>
              <a:rPr lang="it-IT" dirty="0">
                <a:solidFill>
                  <a:schemeClr val="accent4"/>
                </a:solidFill>
                <a:sym typeface="Wingdings" pitchFamily="2" charset="2"/>
              </a:rPr>
              <a:t></a:t>
            </a:r>
            <a:r>
              <a:rPr lang="it-IT" dirty="0">
                <a:solidFill>
                  <a:schemeClr val="accent4"/>
                </a:solidFill>
              </a:rPr>
              <a:t>  p(S) :- a(X), #function_pack(S,f,X)</a:t>
            </a:r>
          </a:p>
          <a:p>
            <a:pPr lvl="1">
              <a:buFontTx/>
              <a:buNone/>
              <a:defRPr/>
            </a:pPr>
            <a:endParaRPr lang="it-IT" sz="1800" dirty="0"/>
          </a:p>
          <a:p>
            <a:pPr>
              <a:defRPr/>
            </a:pPr>
            <a:r>
              <a:rPr lang="it-IT" sz="3200" dirty="0" err="1">
                <a:solidFill>
                  <a:schemeClr val="bg1"/>
                </a:solidFill>
              </a:rPr>
              <a:t>Several</a:t>
            </a:r>
            <a:r>
              <a:rPr lang="it-IT" sz="3200" dirty="0">
                <a:solidFill>
                  <a:schemeClr val="bg1"/>
                </a:solidFill>
              </a:rPr>
              <a:t> </a:t>
            </a:r>
            <a:r>
              <a:rPr lang="it-IT" sz="3200" dirty="0" err="1">
                <a:solidFill>
                  <a:schemeClr val="bg1"/>
                </a:solidFill>
              </a:rPr>
              <a:t>libraries</a:t>
            </a:r>
            <a:r>
              <a:rPr lang="it-IT" sz="3200" dirty="0">
                <a:solidFill>
                  <a:schemeClr val="bg1"/>
                </a:solidFill>
              </a:rPr>
              <a:t> </a:t>
            </a:r>
            <a:r>
              <a:rPr lang="it-IT" sz="3200" dirty="0" err="1">
                <a:solidFill>
                  <a:schemeClr val="bg1"/>
                </a:solidFill>
              </a:rPr>
              <a:t>of</a:t>
            </a:r>
            <a:r>
              <a:rPr lang="it-IT" sz="3200" dirty="0">
                <a:solidFill>
                  <a:schemeClr val="bg1"/>
                </a:solidFill>
              </a:rPr>
              <a:t> </a:t>
            </a:r>
            <a:r>
              <a:rPr lang="it-IT" sz="3200" dirty="0" err="1">
                <a:solidFill>
                  <a:schemeClr val="bg1"/>
                </a:solidFill>
              </a:rPr>
              <a:t>list</a:t>
            </a:r>
            <a:r>
              <a:rPr lang="it-IT" sz="3200" dirty="0">
                <a:solidFill>
                  <a:schemeClr val="bg1"/>
                </a:solidFill>
              </a:rPr>
              <a:t> and set </a:t>
            </a:r>
            <a:r>
              <a:rPr lang="it-IT" sz="3200" dirty="0" err="1">
                <a:solidFill>
                  <a:schemeClr val="bg1"/>
                </a:solidFill>
              </a:rPr>
              <a:t>manipulation</a:t>
            </a:r>
            <a:r>
              <a:rPr lang="it-IT" sz="3200" dirty="0">
                <a:solidFill>
                  <a:schemeClr val="bg1"/>
                </a:solidFill>
              </a:rPr>
              <a:t> </a:t>
            </a:r>
            <a:r>
              <a:rPr lang="it-IT" sz="3200" dirty="0" err="1">
                <a:solidFill>
                  <a:schemeClr val="bg1"/>
                </a:solidFill>
              </a:rPr>
              <a:t>predicates</a:t>
            </a:r>
            <a:r>
              <a:rPr lang="it-IT" sz="3200" dirty="0">
                <a:solidFill>
                  <a:schemeClr val="bg1"/>
                </a:solidFill>
              </a:rPr>
              <a:t> </a:t>
            </a:r>
            <a:r>
              <a:rPr lang="it-IT" sz="3200" dirty="0" err="1">
                <a:solidFill>
                  <a:schemeClr val="bg1"/>
                </a:solidFill>
              </a:rPr>
              <a:t>available</a:t>
            </a:r>
            <a:r>
              <a:rPr lang="it-IT" sz="3200" dirty="0">
                <a:solidFill>
                  <a:schemeClr val="bg1"/>
                </a:solidFill>
              </a:rPr>
              <a:t>:</a:t>
            </a:r>
          </a:p>
          <a:p>
            <a:pPr lvl="1">
              <a:defRPr/>
            </a:pPr>
            <a:r>
              <a:rPr lang="it-IT" dirty="0">
                <a:solidFill>
                  <a:schemeClr val="accent4"/>
                </a:solidFill>
              </a:rPr>
              <a:t>Fast: do </a:t>
            </a:r>
            <a:r>
              <a:rPr lang="it-IT" dirty="0" err="1">
                <a:solidFill>
                  <a:schemeClr val="accent4"/>
                </a:solidFill>
              </a:rPr>
              <a:t>not</a:t>
            </a:r>
            <a:r>
              <a:rPr lang="it-IT" dirty="0">
                <a:solidFill>
                  <a:schemeClr val="accent4"/>
                </a:solidFill>
              </a:rPr>
              <a:t> </a:t>
            </a:r>
            <a:r>
              <a:rPr lang="it-IT" dirty="0" err="1">
                <a:solidFill>
                  <a:schemeClr val="accent4"/>
                </a:solidFill>
              </a:rPr>
              <a:t>resort</a:t>
            </a:r>
            <a:r>
              <a:rPr lang="it-IT" dirty="0">
                <a:solidFill>
                  <a:schemeClr val="accent4"/>
                </a:solidFill>
              </a:rPr>
              <a:t> </a:t>
            </a:r>
            <a:r>
              <a:rPr lang="it-IT" dirty="0" err="1">
                <a:solidFill>
                  <a:schemeClr val="accent4"/>
                </a:solidFill>
              </a:rPr>
              <a:t>to</a:t>
            </a:r>
            <a:r>
              <a:rPr lang="it-IT" dirty="0">
                <a:solidFill>
                  <a:schemeClr val="accent4"/>
                </a:solidFill>
              </a:rPr>
              <a:t> </a:t>
            </a:r>
            <a:r>
              <a:rPr lang="it-IT" dirty="0" err="1">
                <a:solidFill>
                  <a:schemeClr val="accent4"/>
                </a:solidFill>
              </a:rPr>
              <a:t>logic</a:t>
            </a:r>
            <a:r>
              <a:rPr lang="it-IT" dirty="0">
                <a:solidFill>
                  <a:schemeClr val="accent4"/>
                </a:solidFill>
              </a:rPr>
              <a:t> </a:t>
            </a:r>
            <a:r>
              <a:rPr lang="it-IT" dirty="0" err="1">
                <a:solidFill>
                  <a:schemeClr val="accent4"/>
                </a:solidFill>
              </a:rPr>
              <a:t>programming</a:t>
            </a:r>
            <a:endParaRPr lang="it-IT" dirty="0">
              <a:solidFill>
                <a:schemeClr val="accent4"/>
              </a:solidFill>
            </a:endParaRPr>
          </a:p>
          <a:p>
            <a:pPr lvl="1">
              <a:buFontTx/>
              <a:buNone/>
              <a:defRPr/>
            </a:pPr>
            <a:endParaRPr lang="en-GB" sz="1600" dirty="0"/>
          </a:p>
          <a:p>
            <a:pPr lvl="1">
              <a:buFontTx/>
              <a:buNone/>
              <a:defRPr/>
            </a:pPr>
            <a:endParaRPr lang="it-IT" sz="2000" dirty="0"/>
          </a:p>
        </p:txBody>
      </p:sp>
      <p:sp>
        <p:nvSpPr>
          <p:cNvPr id="80900" name="Rectangle 4"/>
          <p:cNvSpPr>
            <a:spLocks noChangeArrowheads="1"/>
          </p:cNvSpPr>
          <p:nvPr/>
        </p:nvSpPr>
        <p:spPr bwMode="auto">
          <a:xfrm>
            <a:off x="2882900" y="5063072"/>
            <a:ext cx="7162800" cy="369887"/>
          </a:xfrm>
          <a:prstGeom prst="rect">
            <a:avLst/>
          </a:prstGeom>
          <a:solidFill>
            <a:schemeClr val="accent2"/>
          </a:solidFill>
          <a:ln w="19050" algn="ctr">
            <a:solidFill>
              <a:schemeClr val="tx1"/>
            </a:solidFill>
            <a:miter lim="800000"/>
            <a:headEnd/>
            <a:tailEnd/>
          </a:ln>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l" eaLnBrk="1" hangingPunct="1"/>
            <a:r>
              <a:rPr lang="it-IT" altLang="it-IT" dirty="0"/>
              <a:t>#Subset, #</a:t>
            </a:r>
            <a:r>
              <a:rPr lang="it-IT" altLang="it-IT" dirty="0" err="1"/>
              <a:t>Member</a:t>
            </a:r>
            <a:r>
              <a:rPr lang="it-IT" altLang="it-IT" dirty="0"/>
              <a:t>, </a:t>
            </a:r>
            <a:r>
              <a:rPr lang="en-GB" altLang="it-IT" dirty="0"/>
              <a:t>#Intersection, #Union, </a:t>
            </a:r>
            <a:r>
              <a:rPr lang="it-IT" altLang="it-IT" dirty="0"/>
              <a:t>#Card, </a:t>
            </a:r>
            <a:r>
              <a:rPr lang="en-GB" altLang="it-IT" dirty="0"/>
              <a:t>#Insertion... </a:t>
            </a:r>
          </a:p>
        </p:txBody>
      </p:sp>
      <p:sp>
        <p:nvSpPr>
          <p:cNvPr id="80901" name="Rectangle 5"/>
          <p:cNvSpPr>
            <a:spLocks noChangeArrowheads="1"/>
          </p:cNvSpPr>
          <p:nvPr/>
        </p:nvSpPr>
        <p:spPr bwMode="auto">
          <a:xfrm>
            <a:off x="2846389" y="5902859"/>
            <a:ext cx="7164387" cy="646113"/>
          </a:xfrm>
          <a:prstGeom prst="rect">
            <a:avLst/>
          </a:prstGeom>
          <a:solidFill>
            <a:schemeClr val="accent2"/>
          </a:solidFill>
          <a:ln w="19050" algn="ctr">
            <a:solidFill>
              <a:schemeClr val="tx1"/>
            </a:solidFill>
            <a:miter lim="800000"/>
            <a:headEnd/>
            <a:tailEnd/>
          </a:ln>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l" eaLnBrk="1" hangingPunct="1"/>
            <a:r>
              <a:rPr lang="it-IT" altLang="it-IT"/>
              <a:t>#Head, #Last, #DelAll,, </a:t>
            </a:r>
            <a:r>
              <a:rPr lang="en-GB" altLang="it-IT"/>
              <a:t>#Append, </a:t>
            </a:r>
            <a:r>
              <a:rPr lang="it-IT" altLang="it-IT"/>
              <a:t>#Member, #Length, #Reverse, #Sublist...</a:t>
            </a:r>
          </a:p>
        </p:txBody>
      </p:sp>
    </p:spTree>
    <p:extLst>
      <p:ext uri="{BB962C8B-B14F-4D97-AF65-F5344CB8AC3E}">
        <p14:creationId xmlns:p14="http://schemas.microsoft.com/office/powerpoint/2010/main" val="4071053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 calcmode="lin" valueType="num">
                                      <p:cBhvr additive="base">
                                        <p:cTn id="11"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anim calcmode="lin" valueType="num">
                                      <p:cBhvr additive="base">
                                        <p:cTn id="17"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89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0899">
                                            <p:txEl>
                                              <p:pRg st="4" end="4"/>
                                            </p:txEl>
                                          </p:spTgt>
                                        </p:tgtEl>
                                        <p:attrNameLst>
                                          <p:attrName>style.visibility</p:attrName>
                                        </p:attrNameLst>
                                      </p:cBhvr>
                                      <p:to>
                                        <p:strVal val="visible"/>
                                      </p:to>
                                    </p:set>
                                    <p:anim calcmode="lin" valueType="num">
                                      <p:cBhvr additive="base">
                                        <p:cTn id="21"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80900"/>
                                        </p:tgtEl>
                                        <p:attrNameLst>
                                          <p:attrName>style.visibility</p:attrName>
                                        </p:attrNameLst>
                                      </p:cBhvr>
                                      <p:to>
                                        <p:strVal val="visible"/>
                                      </p:to>
                                    </p:set>
                                    <p:anim calcmode="lin" valueType="num">
                                      <p:cBhvr>
                                        <p:cTn id="27" dur="1000" fill="hold"/>
                                        <p:tgtEl>
                                          <p:spTgt spid="80900"/>
                                        </p:tgtEl>
                                        <p:attrNameLst>
                                          <p:attrName>ppt_x</p:attrName>
                                        </p:attrNameLst>
                                      </p:cBhvr>
                                      <p:tavLst>
                                        <p:tav tm="0">
                                          <p:val>
                                            <p:strVal val="#ppt_x-.2"/>
                                          </p:val>
                                        </p:tav>
                                        <p:tav tm="100000">
                                          <p:val>
                                            <p:strVal val="#ppt_x"/>
                                          </p:val>
                                        </p:tav>
                                      </p:tavLst>
                                    </p:anim>
                                    <p:anim calcmode="lin" valueType="num">
                                      <p:cBhvr>
                                        <p:cTn id="28" dur="1000" fill="hold"/>
                                        <p:tgtEl>
                                          <p:spTgt spid="80900"/>
                                        </p:tgtEl>
                                        <p:attrNameLst>
                                          <p:attrName>ppt_y</p:attrName>
                                        </p:attrNameLst>
                                      </p:cBhvr>
                                      <p:tavLst>
                                        <p:tav tm="0">
                                          <p:val>
                                            <p:strVal val="#ppt_y"/>
                                          </p:val>
                                        </p:tav>
                                        <p:tav tm="100000">
                                          <p:val>
                                            <p:strVal val="#ppt_y"/>
                                          </p:val>
                                        </p:tav>
                                      </p:tavLst>
                                    </p:anim>
                                    <p:animEffect transition="in" filter="wipe(right)" prLst="gradientSize: 0.1">
                                      <p:cBhvr>
                                        <p:cTn id="29" dur="1000"/>
                                        <p:tgtEl>
                                          <p:spTgt spid="809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80901"/>
                                        </p:tgtEl>
                                        <p:attrNameLst>
                                          <p:attrName>style.visibility</p:attrName>
                                        </p:attrNameLst>
                                      </p:cBhvr>
                                      <p:to>
                                        <p:strVal val="visible"/>
                                      </p:to>
                                    </p:set>
                                    <p:anim calcmode="lin" valueType="num">
                                      <p:cBhvr>
                                        <p:cTn id="34" dur="1000" fill="hold"/>
                                        <p:tgtEl>
                                          <p:spTgt spid="80901"/>
                                        </p:tgtEl>
                                        <p:attrNameLst>
                                          <p:attrName>ppt_x</p:attrName>
                                        </p:attrNameLst>
                                      </p:cBhvr>
                                      <p:tavLst>
                                        <p:tav tm="0">
                                          <p:val>
                                            <p:strVal val="#ppt_x-.2"/>
                                          </p:val>
                                        </p:tav>
                                        <p:tav tm="100000">
                                          <p:val>
                                            <p:strVal val="#ppt_x"/>
                                          </p:val>
                                        </p:tav>
                                      </p:tavLst>
                                    </p:anim>
                                    <p:anim calcmode="lin" valueType="num">
                                      <p:cBhvr>
                                        <p:cTn id="35" dur="1000" fill="hold"/>
                                        <p:tgtEl>
                                          <p:spTgt spid="80901"/>
                                        </p:tgtEl>
                                        <p:attrNameLst>
                                          <p:attrName>ppt_y</p:attrName>
                                        </p:attrNameLst>
                                      </p:cBhvr>
                                      <p:tavLst>
                                        <p:tav tm="0">
                                          <p:val>
                                            <p:strVal val="#ppt_y"/>
                                          </p:val>
                                        </p:tav>
                                        <p:tav tm="100000">
                                          <p:val>
                                            <p:strVal val="#ppt_y"/>
                                          </p:val>
                                        </p:tav>
                                      </p:tavLst>
                                    </p:anim>
                                    <p:animEffect transition="in" filter="wipe(right)" prLst="gradientSize: 0.1">
                                      <p:cBhvr>
                                        <p:cTn id="36" dur="10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00" grpId="0" animBg="1"/>
      <p:bldP spid="809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a:solidFill>
                  <a:schemeClr val="accent4"/>
                </a:solidFill>
              </a:rPr>
              <a:t>Reference  Scenario</a:t>
            </a:r>
          </a:p>
        </p:txBody>
      </p:sp>
      <p:sp>
        <p:nvSpPr>
          <p:cNvPr id="3" name="Segnaposto contenuto 2"/>
          <p:cNvSpPr>
            <a:spLocks noGrp="1"/>
          </p:cNvSpPr>
          <p:nvPr>
            <p:ph idx="1"/>
          </p:nvPr>
        </p:nvSpPr>
        <p:spPr>
          <a:xfrm>
            <a:off x="838200" y="1825624"/>
            <a:ext cx="10515600" cy="4688297"/>
          </a:xfrm>
        </p:spPr>
        <p:txBody>
          <a:bodyPr>
            <a:normAutofit/>
          </a:bodyPr>
          <a:lstStyle/>
          <a:p>
            <a:pPr marL="0" indent="0">
              <a:buNone/>
            </a:pPr>
            <a:r>
              <a:rPr lang="en-US" sz="3200" dirty="0">
                <a:solidFill>
                  <a:schemeClr val="accent4"/>
                </a:solidFill>
              </a:rPr>
              <a:t>P</a:t>
            </a:r>
            <a:r>
              <a:rPr lang="en-US" sz="3200" dirty="0">
                <a:solidFill>
                  <a:schemeClr val="bg1"/>
                </a:solidFill>
              </a:rPr>
              <a:t> = a DLP* program:</a:t>
            </a:r>
          </a:p>
          <a:p>
            <a:r>
              <a:rPr lang="en-US" sz="3200" dirty="0" err="1" smtClean="0">
                <a:solidFill>
                  <a:schemeClr val="bg1"/>
                </a:solidFill>
              </a:rPr>
              <a:t>Nonground</a:t>
            </a:r>
            <a:r>
              <a:rPr lang="en-US" sz="3200" dirty="0">
                <a:solidFill>
                  <a:schemeClr val="bg1"/>
                </a:solidFill>
              </a:rPr>
              <a:t>, Disjunctive logic program under Answer Set semantics</a:t>
            </a:r>
          </a:p>
          <a:p>
            <a:r>
              <a:rPr lang="en-US" sz="3200" dirty="0" smtClean="0">
                <a:solidFill>
                  <a:schemeClr val="accent4"/>
                </a:solidFill>
              </a:rPr>
              <a:t>AS(P</a:t>
            </a:r>
            <a:r>
              <a:rPr lang="en-US" sz="3200" dirty="0">
                <a:solidFill>
                  <a:schemeClr val="accent4"/>
                </a:solidFill>
              </a:rPr>
              <a:t>)</a:t>
            </a:r>
            <a:r>
              <a:rPr lang="en-US" sz="3200" dirty="0">
                <a:solidFill>
                  <a:schemeClr val="bg1"/>
                </a:solidFill>
              </a:rPr>
              <a:t> = </a:t>
            </a:r>
            <a:r>
              <a:rPr lang="en-US" sz="3200" dirty="0" smtClean="0">
                <a:solidFill>
                  <a:schemeClr val="bg1"/>
                </a:solidFill>
              </a:rPr>
              <a:t>The </a:t>
            </a:r>
            <a:r>
              <a:rPr lang="en-US" sz="3200" dirty="0">
                <a:solidFill>
                  <a:schemeClr val="bg1"/>
                </a:solidFill>
              </a:rPr>
              <a:t>set of answer sets of P</a:t>
            </a:r>
          </a:p>
          <a:p>
            <a:r>
              <a:rPr lang="en-US" sz="3200" dirty="0" smtClean="0">
                <a:solidFill>
                  <a:schemeClr val="bg1"/>
                </a:solidFill>
              </a:rPr>
              <a:t>Functional </a:t>
            </a:r>
            <a:r>
              <a:rPr lang="en-US" sz="3200" dirty="0">
                <a:solidFill>
                  <a:schemeClr val="bg1"/>
                </a:solidFill>
              </a:rPr>
              <a:t>terms are explicitly allowed</a:t>
            </a:r>
          </a:p>
          <a:p>
            <a:pPr lvl="1"/>
            <a:r>
              <a:rPr lang="en-US" sz="2800" dirty="0" smtClean="0">
                <a:solidFill>
                  <a:schemeClr val="accent4"/>
                </a:solidFill>
              </a:rPr>
              <a:t>p(s(X</a:t>
            </a:r>
            <a:r>
              <a:rPr lang="en-US" sz="2800" dirty="0">
                <a:solidFill>
                  <a:schemeClr val="accent4"/>
                </a:solidFill>
              </a:rPr>
              <a:t>)) :- a(X, h(Z)).</a:t>
            </a:r>
          </a:p>
          <a:p>
            <a:r>
              <a:rPr lang="en-US" sz="3200" dirty="0">
                <a:solidFill>
                  <a:schemeClr val="bg1"/>
                </a:solidFill>
              </a:rPr>
              <a:t>We focus on programs with safe rules</a:t>
            </a:r>
          </a:p>
          <a:p>
            <a:pPr lvl="1"/>
            <a:r>
              <a:rPr lang="en-US" sz="2800" dirty="0">
                <a:solidFill>
                  <a:schemeClr val="accent4"/>
                </a:solidFill>
              </a:rPr>
              <a:t>equal(X,X).</a:t>
            </a:r>
          </a:p>
          <a:p>
            <a:pPr lvl="1"/>
            <a:r>
              <a:rPr lang="en-US" sz="2800" dirty="0">
                <a:solidFill>
                  <a:schemeClr val="accent4"/>
                </a:solidFill>
              </a:rPr>
              <a:t>p(X,Y) :- q(X).</a:t>
            </a:r>
            <a:r>
              <a:rPr lang="en-US" sz="2800" dirty="0">
                <a:solidFill>
                  <a:schemeClr val="bg1"/>
                </a:solidFill>
              </a:rPr>
              <a:t> 		</a:t>
            </a:r>
          </a:p>
          <a:p>
            <a:pPr marL="0" indent="0">
              <a:buNone/>
            </a:pPr>
            <a:endParaRPr lang="it-IT" sz="3200" dirty="0">
              <a:solidFill>
                <a:schemeClr val="bg1"/>
              </a:solidFill>
            </a:endParaRPr>
          </a:p>
        </p:txBody>
      </p:sp>
      <p:sp>
        <p:nvSpPr>
          <p:cNvPr id="4" name="CasellaDiTesto 3"/>
          <p:cNvSpPr txBox="1"/>
          <p:nvPr/>
        </p:nvSpPr>
        <p:spPr>
          <a:xfrm>
            <a:off x="3708551" y="5686156"/>
            <a:ext cx="1795462" cy="461962"/>
          </a:xfrm>
          <a:prstGeom prst="rect">
            <a:avLst/>
          </a:prstGeom>
          <a:noFill/>
        </p:spPr>
        <p:txBody>
          <a:bodyPr wrap="none">
            <a:spAutoFit/>
          </a:bodyPr>
          <a:lstStyle/>
          <a:p>
            <a:pPr>
              <a:defRPr/>
            </a:pPr>
            <a:r>
              <a:rPr lang="it-IT" sz="2400" i="1" dirty="0" err="1">
                <a:solidFill>
                  <a:srgbClr val="FF0000"/>
                </a:solidFill>
                <a:effectLst>
                  <a:outerShdw blurRad="38100" dist="38100" dir="2700000" algn="tl">
                    <a:srgbClr val="000000">
                      <a:alpha val="43137"/>
                    </a:srgbClr>
                  </a:outerShdw>
                </a:effectLst>
                <a:latin typeface="Arial" charset="0"/>
                <a:cs typeface="Arial" charset="0"/>
              </a:rPr>
              <a:t>Not</a:t>
            </a:r>
            <a:r>
              <a:rPr lang="it-IT" sz="2400" i="1" dirty="0">
                <a:solidFill>
                  <a:srgbClr val="FF0000"/>
                </a:solidFill>
                <a:effectLst>
                  <a:outerShdw blurRad="38100" dist="38100" dir="2700000" algn="tl">
                    <a:srgbClr val="000000">
                      <a:alpha val="43137"/>
                    </a:srgbClr>
                  </a:outerShdw>
                </a:effectLst>
                <a:latin typeface="Arial" charset="0"/>
                <a:cs typeface="Arial" charset="0"/>
              </a:rPr>
              <a:t> </a:t>
            </a:r>
            <a:r>
              <a:rPr lang="it-IT" sz="2400" i="1" dirty="0" err="1">
                <a:solidFill>
                  <a:srgbClr val="FF0000"/>
                </a:solidFill>
                <a:effectLst>
                  <a:outerShdw blurRad="38100" dist="38100" dir="2700000" algn="tl">
                    <a:srgbClr val="000000">
                      <a:alpha val="43137"/>
                    </a:srgbClr>
                  </a:outerShdw>
                </a:effectLst>
                <a:latin typeface="Arial" charset="0"/>
                <a:cs typeface="Arial" charset="0"/>
              </a:rPr>
              <a:t>allowed</a:t>
            </a:r>
            <a:endParaRPr lang="it-IT" sz="2400" dirty="0">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90695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Related</a:t>
            </a:r>
            <a:r>
              <a:rPr lang="it-IT" b="1" dirty="0" smtClean="0">
                <a:solidFill>
                  <a:schemeClr val="accent4"/>
                </a:solidFill>
              </a:rPr>
              <a:t> Work</a:t>
            </a:r>
            <a:endParaRPr lang="it-IT" b="1" dirty="0">
              <a:solidFill>
                <a:schemeClr val="accent4"/>
              </a:solidFill>
            </a:endParaRPr>
          </a:p>
        </p:txBody>
      </p:sp>
      <p:sp>
        <p:nvSpPr>
          <p:cNvPr id="3" name="Segnaposto contenuto 2"/>
          <p:cNvSpPr>
            <a:spLocks noGrp="1"/>
          </p:cNvSpPr>
          <p:nvPr>
            <p:ph idx="1"/>
          </p:nvPr>
        </p:nvSpPr>
        <p:spPr/>
        <p:txBody>
          <a:bodyPr/>
          <a:lstStyle/>
          <a:p>
            <a:pPr>
              <a:defRPr/>
            </a:pPr>
            <a:r>
              <a:rPr lang="it-IT" sz="3200" dirty="0" err="1" smtClean="0">
                <a:solidFill>
                  <a:schemeClr val="accent4"/>
                </a:solidFill>
              </a:rPr>
              <a:t>Finitary</a:t>
            </a:r>
            <a:r>
              <a:rPr lang="it-IT" sz="3200" dirty="0" smtClean="0">
                <a:solidFill>
                  <a:schemeClr val="accent4"/>
                </a:solidFill>
              </a:rPr>
              <a:t> </a:t>
            </a:r>
            <a:r>
              <a:rPr lang="it-IT" sz="3200" dirty="0" err="1" smtClean="0">
                <a:solidFill>
                  <a:schemeClr val="accent4"/>
                </a:solidFill>
              </a:rPr>
              <a:t>programs</a:t>
            </a:r>
            <a:endParaRPr lang="it-IT" sz="3200" dirty="0" smtClean="0">
              <a:solidFill>
                <a:schemeClr val="accent4"/>
              </a:solidFill>
            </a:endParaRPr>
          </a:p>
          <a:p>
            <a:pPr lvl="1">
              <a:defRPr/>
            </a:pPr>
            <a:r>
              <a:rPr lang="it-IT" sz="2800" dirty="0" err="1" smtClean="0">
                <a:solidFill>
                  <a:schemeClr val="accent4"/>
                </a:solidFill>
              </a:rPr>
              <a:t>Dual</a:t>
            </a:r>
            <a:r>
              <a:rPr lang="it-IT" sz="2800" dirty="0" smtClean="0">
                <a:solidFill>
                  <a:schemeClr val="accent4"/>
                </a:solidFill>
              </a:rPr>
              <a:t> </a:t>
            </a:r>
            <a:r>
              <a:rPr lang="it-IT" sz="2800" dirty="0" err="1" smtClean="0">
                <a:solidFill>
                  <a:schemeClr val="accent4"/>
                </a:solidFill>
              </a:rPr>
              <a:t>approach</a:t>
            </a:r>
            <a:endParaRPr lang="it-IT" sz="2800" dirty="0" smtClean="0">
              <a:solidFill>
                <a:schemeClr val="accent4"/>
              </a:solidFill>
            </a:endParaRPr>
          </a:p>
          <a:p>
            <a:pPr lvl="2">
              <a:defRPr/>
            </a:pPr>
            <a:r>
              <a:rPr lang="it-IT" sz="2400" dirty="0" smtClean="0">
                <a:solidFill>
                  <a:schemeClr val="bg1"/>
                </a:solidFill>
              </a:rPr>
              <a:t>p(f(X)) :- p(X)    </a:t>
            </a:r>
            <a:r>
              <a:rPr lang="it-IT" sz="2400" dirty="0" err="1" smtClean="0">
                <a:solidFill>
                  <a:schemeClr val="bg1"/>
                </a:solidFill>
              </a:rPr>
              <a:t>Finitary</a:t>
            </a:r>
            <a:r>
              <a:rPr lang="it-IT" sz="2400" dirty="0" smtClean="0">
                <a:solidFill>
                  <a:schemeClr val="bg1"/>
                </a:solidFill>
              </a:rPr>
              <a:t> </a:t>
            </a:r>
          </a:p>
          <a:p>
            <a:pPr lvl="2">
              <a:defRPr/>
            </a:pPr>
            <a:r>
              <a:rPr lang="it-IT" sz="2400" dirty="0" smtClean="0">
                <a:solidFill>
                  <a:schemeClr val="bg1"/>
                </a:solidFill>
              </a:rPr>
              <a:t>p(X) :- p(f(X))    </a:t>
            </a:r>
            <a:r>
              <a:rPr lang="it-IT" sz="2400" dirty="0" err="1" smtClean="0">
                <a:solidFill>
                  <a:schemeClr val="bg1"/>
                </a:solidFill>
              </a:rPr>
              <a:t>Finitely</a:t>
            </a:r>
            <a:r>
              <a:rPr lang="it-IT" sz="2400" dirty="0" smtClean="0">
                <a:solidFill>
                  <a:schemeClr val="bg1"/>
                </a:solidFill>
              </a:rPr>
              <a:t> </a:t>
            </a:r>
            <a:r>
              <a:rPr lang="it-IT" sz="2400" dirty="0" err="1" smtClean="0">
                <a:solidFill>
                  <a:schemeClr val="bg1"/>
                </a:solidFill>
              </a:rPr>
              <a:t>ground</a:t>
            </a:r>
            <a:endParaRPr lang="it-IT" sz="2400" dirty="0" smtClean="0">
              <a:solidFill>
                <a:schemeClr val="bg1"/>
              </a:solidFill>
            </a:endParaRPr>
          </a:p>
          <a:p>
            <a:pPr lvl="1">
              <a:defRPr/>
            </a:pPr>
            <a:r>
              <a:rPr lang="it-IT" sz="2800" dirty="0" err="1" smtClean="0">
                <a:solidFill>
                  <a:schemeClr val="accent4"/>
                </a:solidFill>
              </a:rPr>
              <a:t>Finitary</a:t>
            </a:r>
            <a:r>
              <a:rPr lang="it-IT" sz="2800" dirty="0" smtClean="0">
                <a:solidFill>
                  <a:schemeClr val="accent4"/>
                </a:solidFill>
              </a:rPr>
              <a:t> </a:t>
            </a:r>
            <a:r>
              <a:rPr lang="it-IT" sz="2800" dirty="0" smtClean="0">
                <a:solidFill>
                  <a:schemeClr val="accent4"/>
                </a:solidFill>
                <a:sym typeface="Wingdings" pitchFamily="2" charset="2"/>
              </a:rPr>
              <a:t></a:t>
            </a:r>
            <a:r>
              <a:rPr lang="it-IT" sz="2800" dirty="0" smtClean="0">
                <a:solidFill>
                  <a:schemeClr val="accent4"/>
                </a:solidFill>
              </a:rPr>
              <a:t> “top-down” </a:t>
            </a:r>
            <a:r>
              <a:rPr lang="it-IT" sz="2800" dirty="0" err="1" smtClean="0">
                <a:solidFill>
                  <a:schemeClr val="accent4"/>
                </a:solidFill>
              </a:rPr>
              <a:t>safety</a:t>
            </a:r>
            <a:endParaRPr lang="it-IT" sz="2800" dirty="0" smtClean="0">
              <a:solidFill>
                <a:schemeClr val="accent4"/>
              </a:solidFill>
            </a:endParaRPr>
          </a:p>
          <a:p>
            <a:pPr lvl="2">
              <a:defRPr/>
            </a:pPr>
            <a:r>
              <a:rPr lang="it-IT" sz="2400" dirty="0" smtClean="0">
                <a:solidFill>
                  <a:schemeClr val="bg1"/>
                </a:solidFill>
              </a:rPr>
              <a:t>p(X) :- a(X,Y).    </a:t>
            </a:r>
            <a:endParaRPr lang="en-GB" sz="2400" dirty="0" smtClean="0">
              <a:solidFill>
                <a:schemeClr val="bg1"/>
              </a:solidFill>
            </a:endParaRPr>
          </a:p>
          <a:p>
            <a:pPr lvl="1">
              <a:defRPr/>
            </a:pPr>
            <a:r>
              <a:rPr lang="it-IT" sz="2800" dirty="0" err="1" smtClean="0">
                <a:solidFill>
                  <a:schemeClr val="accent4"/>
                </a:solidFill>
              </a:rPr>
              <a:t>Finitely</a:t>
            </a:r>
            <a:r>
              <a:rPr lang="it-IT" sz="2800" dirty="0" smtClean="0">
                <a:solidFill>
                  <a:schemeClr val="accent4"/>
                </a:solidFill>
              </a:rPr>
              <a:t> </a:t>
            </a:r>
            <a:r>
              <a:rPr lang="it-IT" sz="2800" dirty="0" err="1" smtClean="0">
                <a:solidFill>
                  <a:schemeClr val="accent4"/>
                </a:solidFill>
              </a:rPr>
              <a:t>ground</a:t>
            </a:r>
            <a:r>
              <a:rPr lang="it-IT" sz="2800" dirty="0" smtClean="0">
                <a:solidFill>
                  <a:schemeClr val="accent4"/>
                </a:solidFill>
              </a:rPr>
              <a:t> </a:t>
            </a:r>
            <a:r>
              <a:rPr lang="it-IT" sz="2800" dirty="0" smtClean="0">
                <a:solidFill>
                  <a:schemeClr val="accent4"/>
                </a:solidFill>
                <a:sym typeface="Wingdings" pitchFamily="2" charset="2"/>
              </a:rPr>
              <a:t></a:t>
            </a:r>
            <a:r>
              <a:rPr lang="it-IT" sz="2800" dirty="0" smtClean="0">
                <a:solidFill>
                  <a:schemeClr val="accent4"/>
                </a:solidFill>
              </a:rPr>
              <a:t> “</a:t>
            </a:r>
            <a:r>
              <a:rPr lang="it-IT" sz="2800" dirty="0" err="1" smtClean="0">
                <a:solidFill>
                  <a:schemeClr val="accent4"/>
                </a:solidFill>
              </a:rPr>
              <a:t>bottom-up</a:t>
            </a:r>
            <a:r>
              <a:rPr lang="it-IT" sz="2800" dirty="0" smtClean="0">
                <a:solidFill>
                  <a:schemeClr val="accent4"/>
                </a:solidFill>
              </a:rPr>
              <a:t>” </a:t>
            </a:r>
            <a:r>
              <a:rPr lang="it-IT" sz="2800" dirty="0" err="1" smtClean="0">
                <a:solidFill>
                  <a:schemeClr val="accent4"/>
                </a:solidFill>
              </a:rPr>
              <a:t>safety</a:t>
            </a:r>
            <a:endParaRPr lang="it-IT" sz="2800" dirty="0" smtClean="0">
              <a:solidFill>
                <a:schemeClr val="accent4"/>
              </a:solidFill>
            </a:endParaRPr>
          </a:p>
          <a:p>
            <a:pPr lvl="2">
              <a:defRPr/>
            </a:pPr>
            <a:r>
              <a:rPr lang="it-IT" sz="2400" dirty="0" smtClean="0">
                <a:solidFill>
                  <a:schemeClr val="bg1"/>
                </a:solidFill>
              </a:rPr>
              <a:t>e(X,</a:t>
            </a:r>
            <a:r>
              <a:rPr lang="it-IT" sz="2400" dirty="0" err="1" smtClean="0">
                <a:solidFill>
                  <a:schemeClr val="bg1"/>
                </a:solidFill>
              </a:rPr>
              <a:t>X</a:t>
            </a:r>
            <a:r>
              <a:rPr lang="it-IT" sz="2400" dirty="0" smtClean="0">
                <a:solidFill>
                  <a:schemeClr val="bg1"/>
                </a:solidFill>
              </a:rPr>
              <a:t>). </a:t>
            </a:r>
          </a:p>
          <a:p>
            <a:pPr lvl="2">
              <a:defRPr/>
            </a:pPr>
            <a:r>
              <a:rPr lang="it-IT" sz="2400" dirty="0" smtClean="0">
                <a:solidFill>
                  <a:schemeClr val="bg1"/>
                </a:solidFill>
              </a:rPr>
              <a:t>P(X,Y) :- a(Y). 	        	 </a:t>
            </a:r>
          </a:p>
          <a:p>
            <a:pPr lvl="2">
              <a:defRPr/>
            </a:pPr>
            <a:endParaRPr lang="it-IT" dirty="0" smtClean="0"/>
          </a:p>
          <a:p>
            <a:pPr lvl="2">
              <a:defRPr/>
            </a:pPr>
            <a:endParaRPr lang="it-IT" dirty="0" smtClean="0"/>
          </a:p>
          <a:p>
            <a:pPr lvl="1">
              <a:defRPr/>
            </a:pPr>
            <a:endParaRPr lang="it-IT" dirty="0"/>
          </a:p>
        </p:txBody>
      </p:sp>
      <p:sp>
        <p:nvSpPr>
          <p:cNvPr id="5" name="CasellaDiTesto 4"/>
          <p:cNvSpPr txBox="1"/>
          <p:nvPr/>
        </p:nvSpPr>
        <p:spPr>
          <a:xfrm>
            <a:off x="3828415" y="5089128"/>
            <a:ext cx="1676400" cy="461963"/>
          </a:xfrm>
          <a:prstGeom prst="rect">
            <a:avLst/>
          </a:prstGeom>
          <a:noFill/>
        </p:spPr>
        <p:txBody>
          <a:bodyPr wrap="none">
            <a:spAutoFit/>
          </a:bodyPr>
          <a:lstStyle/>
          <a:p>
            <a:pPr>
              <a:defRPr/>
            </a:pPr>
            <a:r>
              <a:rPr lang="en-GB" sz="2400" dirty="0">
                <a:solidFill>
                  <a:srgbClr val="FF0000"/>
                </a:solidFill>
                <a:effectLst>
                  <a:outerShdw blurRad="38100" dist="38100" dir="2700000" algn="tl">
                    <a:srgbClr val="000000">
                      <a:alpha val="43137"/>
                    </a:srgbClr>
                  </a:outerShdw>
                </a:effectLst>
                <a:latin typeface="Arial" charset="0"/>
                <a:cs typeface="Arial" charset="0"/>
              </a:rPr>
              <a:t>Disallowed</a:t>
            </a:r>
            <a:endParaRPr lang="it-IT" sz="2400" dirty="0">
              <a:solidFill>
                <a:srgbClr val="FF0000"/>
              </a:solidFill>
              <a:effectLst>
                <a:outerShdw blurRad="38100" dist="38100" dir="2700000" algn="tl">
                  <a:srgbClr val="000000">
                    <a:alpha val="43137"/>
                  </a:srgbClr>
                </a:outerShdw>
              </a:effectLst>
              <a:latin typeface="Arial" charset="0"/>
              <a:cs typeface="Arial" charset="0"/>
            </a:endParaRPr>
          </a:p>
        </p:txBody>
      </p:sp>
      <p:sp>
        <p:nvSpPr>
          <p:cNvPr id="6" name="CasellaDiTesto 5"/>
          <p:cNvSpPr txBox="1"/>
          <p:nvPr/>
        </p:nvSpPr>
        <p:spPr>
          <a:xfrm>
            <a:off x="3828415" y="4001294"/>
            <a:ext cx="1676400" cy="461962"/>
          </a:xfrm>
          <a:prstGeom prst="rect">
            <a:avLst/>
          </a:prstGeom>
          <a:noFill/>
        </p:spPr>
        <p:txBody>
          <a:bodyPr wrap="none">
            <a:spAutoFit/>
          </a:bodyPr>
          <a:lstStyle/>
          <a:p>
            <a:pPr>
              <a:defRPr/>
            </a:pPr>
            <a:r>
              <a:rPr lang="en-GB" sz="2400" dirty="0">
                <a:solidFill>
                  <a:srgbClr val="FF0000"/>
                </a:solidFill>
                <a:effectLst>
                  <a:outerShdw blurRad="38100" dist="38100" dir="2700000" algn="tl">
                    <a:srgbClr val="000000">
                      <a:alpha val="43137"/>
                    </a:srgbClr>
                  </a:outerShdw>
                </a:effectLst>
                <a:latin typeface="Arial" charset="0"/>
                <a:cs typeface="Arial" charset="0"/>
              </a:rPr>
              <a:t>Disallowed</a:t>
            </a:r>
            <a:endParaRPr lang="it-IT" sz="2400" dirty="0">
              <a:solidFill>
                <a:srgbClr val="FF0000"/>
              </a:solidFill>
              <a:effectLst>
                <a:outerShdw blurRad="38100" dist="38100" dir="2700000" algn="tl">
                  <a:srgbClr val="000000">
                    <a:alpha val="43137"/>
                  </a:srgbClr>
                </a:outerShdw>
              </a:effectLst>
              <a:latin typeface="Arial" charset="0"/>
              <a:cs typeface="Arial" charset="0"/>
            </a:endParaRPr>
          </a:p>
        </p:txBody>
      </p:sp>
    </p:spTree>
    <p:extLst>
      <p:ext uri="{BB962C8B-B14F-4D97-AF65-F5344CB8AC3E}">
        <p14:creationId xmlns:p14="http://schemas.microsoft.com/office/powerpoint/2010/main" val="1683923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uiExpan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Related</a:t>
            </a:r>
            <a:r>
              <a:rPr lang="it-IT" b="1" dirty="0" smtClean="0">
                <a:solidFill>
                  <a:schemeClr val="accent4"/>
                </a:solidFill>
              </a:rPr>
              <a:t> Work (2)</a:t>
            </a:r>
            <a:endParaRPr lang="it-IT" b="1" dirty="0">
              <a:solidFill>
                <a:schemeClr val="accent4"/>
              </a:solidFill>
            </a:endParaRPr>
          </a:p>
        </p:txBody>
      </p:sp>
      <p:sp>
        <p:nvSpPr>
          <p:cNvPr id="3" name="Segnaposto contenuto 2"/>
          <p:cNvSpPr>
            <a:spLocks noGrp="1"/>
          </p:cNvSpPr>
          <p:nvPr>
            <p:ph idx="1"/>
          </p:nvPr>
        </p:nvSpPr>
        <p:spPr>
          <a:xfrm>
            <a:off x="838200" y="1825625"/>
            <a:ext cx="10086474" cy="4351338"/>
          </a:xfrm>
        </p:spPr>
        <p:txBody>
          <a:bodyPr/>
          <a:lstStyle/>
          <a:p>
            <a:pPr>
              <a:defRPr/>
            </a:pPr>
            <a:r>
              <a:rPr lang="it-IT" sz="3600" dirty="0" err="1">
                <a:solidFill>
                  <a:schemeClr val="accent4"/>
                </a:solidFill>
              </a:rPr>
              <a:t>ω-restricted</a:t>
            </a:r>
            <a:r>
              <a:rPr lang="it-IT" sz="3600" dirty="0">
                <a:solidFill>
                  <a:schemeClr val="accent4"/>
                </a:solidFill>
              </a:rPr>
              <a:t> </a:t>
            </a:r>
            <a:r>
              <a:rPr lang="it-IT" sz="3600" dirty="0" err="1">
                <a:solidFill>
                  <a:schemeClr val="accent4"/>
                </a:solidFill>
              </a:rPr>
              <a:t>programs</a:t>
            </a:r>
            <a:endParaRPr lang="it-IT" sz="3600" dirty="0">
              <a:solidFill>
                <a:schemeClr val="accent4"/>
              </a:solidFill>
            </a:endParaRPr>
          </a:p>
          <a:p>
            <a:pPr lvl="1">
              <a:defRPr/>
            </a:pPr>
            <a:r>
              <a:rPr lang="it-IT" dirty="0" err="1">
                <a:solidFill>
                  <a:schemeClr val="bg1"/>
                </a:solidFill>
              </a:rPr>
              <a:t>ω-stratification</a:t>
            </a:r>
            <a:r>
              <a:rPr lang="it-IT" dirty="0">
                <a:solidFill>
                  <a:schemeClr val="bg1"/>
                </a:solidFill>
              </a:rPr>
              <a:t>: </a:t>
            </a:r>
            <a:r>
              <a:rPr lang="it-IT" dirty="0" err="1">
                <a:solidFill>
                  <a:schemeClr val="bg1"/>
                </a:solidFill>
              </a:rPr>
              <a:t>unstratified</a:t>
            </a:r>
            <a:r>
              <a:rPr lang="it-IT" dirty="0">
                <a:solidFill>
                  <a:schemeClr val="bg1"/>
                </a:solidFill>
              </a:rPr>
              <a:t> </a:t>
            </a:r>
            <a:r>
              <a:rPr lang="it-IT" dirty="0" err="1">
                <a:solidFill>
                  <a:schemeClr val="bg1"/>
                </a:solidFill>
              </a:rPr>
              <a:t>components</a:t>
            </a:r>
            <a:r>
              <a:rPr lang="it-IT" dirty="0">
                <a:solidFill>
                  <a:schemeClr val="bg1"/>
                </a:solidFill>
              </a:rPr>
              <a:t> </a:t>
            </a:r>
            <a:r>
              <a:rPr lang="it-IT" dirty="0" err="1">
                <a:solidFill>
                  <a:schemeClr val="bg1"/>
                </a:solidFill>
              </a:rPr>
              <a:t>belong</a:t>
            </a:r>
            <a:r>
              <a:rPr lang="it-IT" dirty="0">
                <a:solidFill>
                  <a:schemeClr val="bg1"/>
                </a:solidFill>
              </a:rPr>
              <a:t> </a:t>
            </a:r>
            <a:r>
              <a:rPr lang="it-IT" dirty="0" err="1">
                <a:solidFill>
                  <a:schemeClr val="bg1"/>
                </a:solidFill>
              </a:rPr>
              <a:t>to</a:t>
            </a:r>
            <a:r>
              <a:rPr lang="it-IT" dirty="0">
                <a:solidFill>
                  <a:schemeClr val="bg1"/>
                </a:solidFill>
              </a:rPr>
              <a:t> the single, </a:t>
            </a:r>
            <a:r>
              <a:rPr lang="it-IT" dirty="0" err="1">
                <a:solidFill>
                  <a:schemeClr val="bg1"/>
                </a:solidFill>
              </a:rPr>
              <a:t>uppermost</a:t>
            </a:r>
            <a:r>
              <a:rPr lang="it-IT" dirty="0">
                <a:solidFill>
                  <a:schemeClr val="bg1"/>
                </a:solidFill>
              </a:rPr>
              <a:t> ω </a:t>
            </a:r>
            <a:r>
              <a:rPr lang="it-IT" dirty="0" err="1">
                <a:solidFill>
                  <a:schemeClr val="bg1"/>
                </a:solidFill>
              </a:rPr>
              <a:t>layer</a:t>
            </a:r>
            <a:endParaRPr lang="it-IT" dirty="0">
              <a:solidFill>
                <a:schemeClr val="bg1"/>
              </a:solidFill>
            </a:endParaRPr>
          </a:p>
          <a:p>
            <a:pPr lvl="1">
              <a:defRPr/>
            </a:pPr>
            <a:r>
              <a:rPr lang="it-IT" dirty="0" err="1">
                <a:solidFill>
                  <a:schemeClr val="bg1"/>
                </a:solidFill>
              </a:rPr>
              <a:t>All</a:t>
            </a:r>
            <a:r>
              <a:rPr lang="it-IT" dirty="0">
                <a:solidFill>
                  <a:schemeClr val="bg1"/>
                </a:solidFill>
              </a:rPr>
              <a:t> head </a:t>
            </a:r>
            <a:r>
              <a:rPr lang="it-IT" dirty="0" err="1">
                <a:solidFill>
                  <a:schemeClr val="bg1"/>
                </a:solidFill>
              </a:rPr>
              <a:t>variables</a:t>
            </a:r>
            <a:r>
              <a:rPr lang="it-IT" dirty="0">
                <a:solidFill>
                  <a:schemeClr val="bg1"/>
                </a:solidFill>
              </a:rPr>
              <a:t> </a:t>
            </a:r>
            <a:r>
              <a:rPr lang="it-IT" dirty="0" err="1">
                <a:solidFill>
                  <a:schemeClr val="bg1"/>
                </a:solidFill>
              </a:rPr>
              <a:t>must</a:t>
            </a:r>
            <a:r>
              <a:rPr lang="it-IT" dirty="0">
                <a:solidFill>
                  <a:schemeClr val="bg1"/>
                </a:solidFill>
              </a:rPr>
              <a:t> </a:t>
            </a:r>
            <a:r>
              <a:rPr lang="it-IT" dirty="0" err="1">
                <a:solidFill>
                  <a:schemeClr val="bg1"/>
                </a:solidFill>
              </a:rPr>
              <a:t>be</a:t>
            </a:r>
            <a:r>
              <a:rPr lang="it-IT" dirty="0">
                <a:solidFill>
                  <a:schemeClr val="bg1"/>
                </a:solidFill>
              </a:rPr>
              <a:t> </a:t>
            </a:r>
            <a:r>
              <a:rPr lang="it-IT" dirty="0" err="1">
                <a:solidFill>
                  <a:schemeClr val="bg1"/>
                </a:solidFill>
              </a:rPr>
              <a:t>bound</a:t>
            </a:r>
            <a:r>
              <a:rPr lang="it-IT" dirty="0">
                <a:solidFill>
                  <a:schemeClr val="bg1"/>
                </a:solidFill>
              </a:rPr>
              <a:t> </a:t>
            </a:r>
            <a:r>
              <a:rPr lang="it-IT" dirty="0" err="1">
                <a:solidFill>
                  <a:schemeClr val="bg1"/>
                </a:solidFill>
              </a:rPr>
              <a:t>to</a:t>
            </a:r>
            <a:r>
              <a:rPr lang="it-IT" dirty="0">
                <a:solidFill>
                  <a:schemeClr val="bg1"/>
                </a:solidFill>
              </a:rPr>
              <a:t> a positive </a:t>
            </a:r>
            <a:r>
              <a:rPr lang="it-IT" dirty="0" err="1">
                <a:solidFill>
                  <a:schemeClr val="bg1"/>
                </a:solidFill>
              </a:rPr>
              <a:t>atom</a:t>
            </a:r>
            <a:r>
              <a:rPr lang="it-IT" dirty="0">
                <a:solidFill>
                  <a:schemeClr val="bg1"/>
                </a:solidFill>
              </a:rPr>
              <a:t> </a:t>
            </a:r>
            <a:r>
              <a:rPr lang="it-IT" dirty="0" err="1">
                <a:solidFill>
                  <a:schemeClr val="bg1"/>
                </a:solidFill>
              </a:rPr>
              <a:t>belonging</a:t>
            </a:r>
            <a:r>
              <a:rPr lang="it-IT" dirty="0">
                <a:solidFill>
                  <a:schemeClr val="bg1"/>
                </a:solidFill>
              </a:rPr>
              <a:t> </a:t>
            </a:r>
            <a:r>
              <a:rPr lang="it-IT" dirty="0" err="1">
                <a:solidFill>
                  <a:schemeClr val="bg1"/>
                </a:solidFill>
              </a:rPr>
              <a:t>to</a:t>
            </a:r>
            <a:r>
              <a:rPr lang="it-IT" dirty="0">
                <a:solidFill>
                  <a:schemeClr val="bg1"/>
                </a:solidFill>
              </a:rPr>
              <a:t> a </a:t>
            </a:r>
            <a:r>
              <a:rPr lang="it-IT" dirty="0" err="1">
                <a:solidFill>
                  <a:schemeClr val="bg1"/>
                </a:solidFill>
              </a:rPr>
              <a:t>previous</a:t>
            </a:r>
            <a:r>
              <a:rPr lang="it-IT" dirty="0">
                <a:solidFill>
                  <a:schemeClr val="bg1"/>
                </a:solidFill>
              </a:rPr>
              <a:t> </a:t>
            </a:r>
            <a:r>
              <a:rPr lang="it-IT" dirty="0" err="1">
                <a:solidFill>
                  <a:schemeClr val="bg1"/>
                </a:solidFill>
              </a:rPr>
              <a:t>layer</a:t>
            </a:r>
            <a:endParaRPr lang="it-IT" dirty="0">
              <a:solidFill>
                <a:schemeClr val="bg1"/>
              </a:solidFill>
            </a:endParaRPr>
          </a:p>
          <a:p>
            <a:pPr lvl="1">
              <a:defRPr/>
            </a:pPr>
            <a:r>
              <a:rPr lang="it-IT" dirty="0" err="1">
                <a:solidFill>
                  <a:schemeClr val="bg1"/>
                </a:solidFill>
              </a:rPr>
              <a:t>Much</a:t>
            </a:r>
            <a:r>
              <a:rPr lang="it-IT" dirty="0">
                <a:solidFill>
                  <a:schemeClr val="bg1"/>
                </a:solidFill>
              </a:rPr>
              <a:t> more </a:t>
            </a:r>
            <a:r>
              <a:rPr lang="it-IT" dirty="0" err="1">
                <a:solidFill>
                  <a:schemeClr val="bg1"/>
                </a:solidFill>
              </a:rPr>
              <a:t>restricted</a:t>
            </a:r>
            <a:r>
              <a:rPr lang="it-IT" dirty="0">
                <a:solidFill>
                  <a:schemeClr val="bg1"/>
                </a:solidFill>
              </a:rPr>
              <a:t> </a:t>
            </a:r>
            <a:r>
              <a:rPr lang="it-IT" dirty="0" err="1">
                <a:solidFill>
                  <a:schemeClr val="bg1"/>
                </a:solidFill>
              </a:rPr>
              <a:t>than</a:t>
            </a:r>
            <a:r>
              <a:rPr lang="it-IT" dirty="0">
                <a:solidFill>
                  <a:schemeClr val="bg1"/>
                </a:solidFill>
              </a:rPr>
              <a:t> </a:t>
            </a:r>
            <a:r>
              <a:rPr lang="it-IT" dirty="0" err="1">
                <a:solidFill>
                  <a:schemeClr val="bg1"/>
                </a:solidFill>
              </a:rPr>
              <a:t>fd-programs</a:t>
            </a:r>
            <a:endParaRPr lang="it-IT" dirty="0">
              <a:solidFill>
                <a:schemeClr val="bg1"/>
              </a:solidFill>
            </a:endParaRPr>
          </a:p>
          <a:p>
            <a:pPr>
              <a:defRPr/>
            </a:pPr>
            <a:r>
              <a:rPr lang="it-IT" dirty="0" err="1" smtClean="0">
                <a:solidFill>
                  <a:schemeClr val="accent4"/>
                </a:solidFill>
              </a:rPr>
              <a:t>Others</a:t>
            </a:r>
            <a:endParaRPr lang="it-IT" dirty="0" smtClean="0">
              <a:solidFill>
                <a:schemeClr val="accent4"/>
              </a:solidFill>
            </a:endParaRPr>
          </a:p>
          <a:p>
            <a:pPr lvl="1">
              <a:defRPr/>
            </a:pPr>
            <a:r>
              <a:rPr lang="it-IT" dirty="0" smtClean="0">
                <a:solidFill>
                  <a:schemeClr val="bg1"/>
                </a:solidFill>
              </a:rPr>
              <a:t>SLD </a:t>
            </a:r>
            <a:r>
              <a:rPr lang="it-IT" dirty="0" err="1" smtClean="0">
                <a:solidFill>
                  <a:schemeClr val="bg1"/>
                </a:solidFill>
              </a:rPr>
              <a:t>termination</a:t>
            </a:r>
            <a:r>
              <a:rPr lang="it-IT" dirty="0" smtClean="0">
                <a:solidFill>
                  <a:schemeClr val="bg1"/>
                </a:solidFill>
              </a:rPr>
              <a:t>, </a:t>
            </a:r>
            <a:r>
              <a:rPr lang="it-IT" dirty="0" err="1" smtClean="0">
                <a:solidFill>
                  <a:schemeClr val="bg1"/>
                </a:solidFill>
              </a:rPr>
              <a:t>Value</a:t>
            </a:r>
            <a:r>
              <a:rPr lang="it-IT" dirty="0" smtClean="0">
                <a:solidFill>
                  <a:schemeClr val="bg1"/>
                </a:solidFill>
              </a:rPr>
              <a:t> </a:t>
            </a:r>
            <a:r>
              <a:rPr lang="it-IT" dirty="0" err="1" smtClean="0">
                <a:solidFill>
                  <a:schemeClr val="bg1"/>
                </a:solidFill>
              </a:rPr>
              <a:t>invention</a:t>
            </a:r>
            <a:endParaRPr lang="it-IT" dirty="0" smtClean="0">
              <a:solidFill>
                <a:schemeClr val="bg1"/>
              </a:solidFill>
            </a:endParaRPr>
          </a:p>
          <a:p>
            <a:pPr>
              <a:defRPr/>
            </a:pPr>
            <a:endParaRPr lang="it-IT" sz="3600" dirty="0"/>
          </a:p>
        </p:txBody>
      </p:sp>
    </p:spTree>
    <p:extLst>
      <p:ext uri="{BB962C8B-B14F-4D97-AF65-F5344CB8AC3E}">
        <p14:creationId xmlns:p14="http://schemas.microsoft.com/office/powerpoint/2010/main" val="422680269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What</a:t>
            </a:r>
            <a:r>
              <a:rPr lang="it-IT" b="1" dirty="0" smtClean="0">
                <a:solidFill>
                  <a:schemeClr val="accent4"/>
                </a:solidFill>
              </a:rPr>
              <a:t> the </a:t>
            </a:r>
            <a:r>
              <a:rPr lang="it-IT" b="1" dirty="0" err="1" smtClean="0">
                <a:solidFill>
                  <a:schemeClr val="accent4"/>
                </a:solidFill>
              </a:rPr>
              <a:t>reviewers</a:t>
            </a:r>
            <a:r>
              <a:rPr lang="it-IT" b="1" dirty="0" smtClean="0">
                <a:solidFill>
                  <a:schemeClr val="accent4"/>
                </a:solidFill>
              </a:rPr>
              <a:t> </a:t>
            </a:r>
            <a:r>
              <a:rPr lang="it-IT" b="1" dirty="0" err="1" smtClean="0">
                <a:solidFill>
                  <a:schemeClr val="accent4"/>
                </a:solidFill>
              </a:rPr>
              <a:t>said</a:t>
            </a:r>
            <a:r>
              <a:rPr lang="it-IT" b="1" dirty="0" smtClean="0">
                <a:solidFill>
                  <a:schemeClr val="accent4"/>
                </a:solidFill>
              </a:rPr>
              <a:t>..</a:t>
            </a:r>
            <a:endParaRPr lang="it-IT" b="1" dirty="0">
              <a:solidFill>
                <a:schemeClr val="accent4"/>
              </a:solidFill>
            </a:endParaRPr>
          </a:p>
        </p:txBody>
      </p:sp>
      <p:sp>
        <p:nvSpPr>
          <p:cNvPr id="3" name="Segnaposto contenuto 2"/>
          <p:cNvSpPr>
            <a:spLocks noGrp="1"/>
          </p:cNvSpPr>
          <p:nvPr>
            <p:ph idx="1"/>
          </p:nvPr>
        </p:nvSpPr>
        <p:spPr/>
        <p:txBody>
          <a:bodyPr/>
          <a:lstStyle/>
          <a:p>
            <a:pPr marL="514350" indent="-514350">
              <a:defRPr/>
            </a:pPr>
            <a:r>
              <a:rPr lang="it-IT" sz="3200" dirty="0" err="1" smtClean="0">
                <a:solidFill>
                  <a:schemeClr val="accent4"/>
                </a:solidFill>
              </a:rPr>
              <a:t>How</a:t>
            </a:r>
            <a:r>
              <a:rPr lang="it-IT" sz="3200" dirty="0" smtClean="0">
                <a:solidFill>
                  <a:schemeClr val="accent4"/>
                </a:solidFill>
              </a:rPr>
              <a:t> fast </a:t>
            </a:r>
            <a:r>
              <a:rPr lang="it-IT" sz="3200" dirty="0" err="1" smtClean="0">
                <a:solidFill>
                  <a:schemeClr val="accent4"/>
                </a:solidFill>
              </a:rPr>
              <a:t>it</a:t>
            </a:r>
            <a:r>
              <a:rPr lang="it-IT" sz="3200" dirty="0" smtClean="0">
                <a:solidFill>
                  <a:schemeClr val="accent4"/>
                </a:solidFill>
              </a:rPr>
              <a:t> </a:t>
            </a:r>
            <a:r>
              <a:rPr lang="it-IT" sz="3200" dirty="0" err="1" smtClean="0">
                <a:solidFill>
                  <a:schemeClr val="accent4"/>
                </a:solidFill>
              </a:rPr>
              <a:t>goes</a:t>
            </a:r>
            <a:r>
              <a:rPr lang="it-IT" sz="3200" dirty="0" smtClean="0">
                <a:solidFill>
                  <a:schemeClr val="accent4"/>
                </a:solidFill>
              </a:rPr>
              <a:t>?</a:t>
            </a:r>
          </a:p>
          <a:p>
            <a:pPr marL="514350" indent="-514350">
              <a:buNone/>
              <a:defRPr/>
            </a:pPr>
            <a:r>
              <a:rPr lang="it-IT" dirty="0" smtClean="0">
                <a:solidFill>
                  <a:schemeClr val="bg1"/>
                </a:solidFill>
              </a:rPr>
              <a:t>	</a:t>
            </a:r>
            <a:r>
              <a:rPr lang="it-IT" dirty="0">
                <a:solidFill>
                  <a:schemeClr val="bg1"/>
                </a:solidFill>
              </a:rPr>
              <a:t>“</a:t>
            </a:r>
            <a:r>
              <a:rPr lang="it-IT" dirty="0" err="1">
                <a:solidFill>
                  <a:schemeClr val="bg1"/>
                </a:solidFill>
              </a:rPr>
              <a:t>Hope</a:t>
            </a:r>
            <a:r>
              <a:rPr lang="it-IT" dirty="0">
                <a:solidFill>
                  <a:schemeClr val="bg1"/>
                </a:solidFill>
              </a:rPr>
              <a:t> </a:t>
            </a:r>
            <a:r>
              <a:rPr lang="it-IT" dirty="0" err="1">
                <a:solidFill>
                  <a:schemeClr val="bg1"/>
                </a:solidFill>
              </a:rPr>
              <a:t>my</a:t>
            </a:r>
            <a:r>
              <a:rPr lang="it-IT" dirty="0">
                <a:solidFill>
                  <a:schemeClr val="bg1"/>
                </a:solidFill>
              </a:rPr>
              <a:t> Hanoi </a:t>
            </a:r>
            <a:r>
              <a:rPr lang="it-IT" dirty="0" err="1">
                <a:solidFill>
                  <a:schemeClr val="bg1"/>
                </a:solidFill>
              </a:rPr>
              <a:t>towers</a:t>
            </a:r>
            <a:r>
              <a:rPr lang="it-IT" dirty="0">
                <a:solidFill>
                  <a:schemeClr val="bg1"/>
                </a:solidFill>
              </a:rPr>
              <a:t> </a:t>
            </a:r>
            <a:r>
              <a:rPr lang="it-IT" dirty="0" err="1">
                <a:solidFill>
                  <a:schemeClr val="bg1"/>
                </a:solidFill>
              </a:rPr>
              <a:t>runs</a:t>
            </a:r>
            <a:r>
              <a:rPr lang="it-IT" dirty="0">
                <a:solidFill>
                  <a:schemeClr val="bg1"/>
                </a:solidFill>
              </a:rPr>
              <a:t> </a:t>
            </a:r>
            <a:r>
              <a:rPr lang="it-IT" dirty="0" err="1">
                <a:solidFill>
                  <a:schemeClr val="bg1"/>
                </a:solidFill>
              </a:rPr>
              <a:t>faster</a:t>
            </a:r>
            <a:r>
              <a:rPr lang="it-IT" dirty="0">
                <a:solidFill>
                  <a:schemeClr val="bg1"/>
                </a:solidFill>
              </a:rPr>
              <a:t>”</a:t>
            </a:r>
          </a:p>
          <a:p>
            <a:pPr marL="514350" indent="-514350">
              <a:buNone/>
              <a:defRPr/>
            </a:pPr>
            <a:r>
              <a:rPr lang="it-IT" sz="2400" dirty="0">
                <a:solidFill>
                  <a:schemeClr val="bg1"/>
                </a:solidFill>
              </a:rPr>
              <a:t>     </a:t>
            </a:r>
            <a:r>
              <a:rPr lang="it-IT" sz="2400" i="1" dirty="0">
                <a:solidFill>
                  <a:schemeClr val="bg1"/>
                </a:solidFill>
              </a:rPr>
              <a:t>A </a:t>
            </a:r>
            <a:r>
              <a:rPr lang="it-IT" sz="2400" i="1" dirty="0" err="1">
                <a:solidFill>
                  <a:schemeClr val="bg1"/>
                </a:solidFill>
              </a:rPr>
              <a:t>new</a:t>
            </a:r>
            <a:r>
              <a:rPr lang="it-IT" sz="2400" i="1" dirty="0">
                <a:solidFill>
                  <a:schemeClr val="bg1"/>
                </a:solidFill>
              </a:rPr>
              <a:t> </a:t>
            </a:r>
            <a:r>
              <a:rPr lang="it-IT" sz="2400" i="1" dirty="0" err="1">
                <a:solidFill>
                  <a:schemeClr val="bg1"/>
                </a:solidFill>
              </a:rPr>
              <a:t>programming</a:t>
            </a:r>
            <a:r>
              <a:rPr lang="it-IT" sz="2400" i="1" dirty="0">
                <a:solidFill>
                  <a:schemeClr val="bg1"/>
                </a:solidFill>
              </a:rPr>
              <a:t> style </a:t>
            </a:r>
            <a:r>
              <a:rPr lang="it-IT" sz="2400" i="1" dirty="0" err="1">
                <a:solidFill>
                  <a:schemeClr val="bg1"/>
                </a:solidFill>
              </a:rPr>
              <a:t>is</a:t>
            </a:r>
            <a:r>
              <a:rPr lang="it-IT" sz="2400" i="1" dirty="0">
                <a:solidFill>
                  <a:schemeClr val="bg1"/>
                </a:solidFill>
              </a:rPr>
              <a:t> in </a:t>
            </a:r>
            <a:r>
              <a:rPr lang="it-IT" sz="2400" i="1" dirty="0" err="1">
                <a:solidFill>
                  <a:schemeClr val="bg1"/>
                </a:solidFill>
              </a:rPr>
              <a:t>principle</a:t>
            </a:r>
            <a:r>
              <a:rPr lang="it-IT" sz="2400" i="1" dirty="0">
                <a:solidFill>
                  <a:schemeClr val="bg1"/>
                </a:solidFill>
              </a:rPr>
              <a:t> </a:t>
            </a:r>
            <a:r>
              <a:rPr lang="it-IT" sz="2400" i="1" dirty="0" err="1">
                <a:solidFill>
                  <a:schemeClr val="bg1"/>
                </a:solidFill>
              </a:rPr>
              <a:t>possible</a:t>
            </a:r>
            <a:endParaRPr lang="it-IT" sz="2400" i="1" dirty="0">
              <a:solidFill>
                <a:schemeClr val="bg1"/>
              </a:solidFill>
            </a:endParaRPr>
          </a:p>
          <a:p>
            <a:pPr marL="914400" lvl="1" indent="-514350">
              <a:buNone/>
              <a:defRPr/>
            </a:pPr>
            <a:endParaRPr lang="it-IT" dirty="0"/>
          </a:p>
          <a:p>
            <a:pPr marL="914400" lvl="1" indent="-514350">
              <a:buNone/>
              <a:defRPr/>
            </a:pPr>
            <a:endParaRPr lang="it-IT" dirty="0"/>
          </a:p>
          <a:p>
            <a:pPr marL="914400" lvl="1" indent="-514350">
              <a:buNone/>
              <a:defRPr/>
            </a:pPr>
            <a:endParaRPr lang="it-IT" dirty="0"/>
          </a:p>
        </p:txBody>
      </p:sp>
    </p:spTree>
    <p:extLst>
      <p:ext uri="{BB962C8B-B14F-4D97-AF65-F5344CB8AC3E}">
        <p14:creationId xmlns:p14="http://schemas.microsoft.com/office/powerpoint/2010/main" val="32723204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Conclusions</a:t>
            </a:r>
            <a:endParaRPr lang="it-IT" b="1" dirty="0">
              <a:solidFill>
                <a:schemeClr val="accent4"/>
              </a:solidFill>
            </a:endParaRPr>
          </a:p>
        </p:txBody>
      </p:sp>
      <p:sp>
        <p:nvSpPr>
          <p:cNvPr id="3" name="Segnaposto contenuto 2"/>
          <p:cNvSpPr>
            <a:spLocks noGrp="1"/>
          </p:cNvSpPr>
          <p:nvPr>
            <p:ph idx="1"/>
          </p:nvPr>
        </p:nvSpPr>
        <p:spPr>
          <a:xfrm>
            <a:off x="838800" y="1825200"/>
            <a:ext cx="11000274" cy="4114800"/>
          </a:xfrm>
        </p:spPr>
        <p:txBody>
          <a:bodyPr/>
          <a:lstStyle/>
          <a:p>
            <a:pPr>
              <a:defRPr/>
            </a:pPr>
            <a:r>
              <a:rPr lang="it-IT" sz="3200" dirty="0" err="1">
                <a:solidFill>
                  <a:schemeClr val="accent4"/>
                </a:solidFill>
              </a:rPr>
              <a:t>Possible</a:t>
            </a:r>
            <a:r>
              <a:rPr lang="it-IT" sz="3200" dirty="0">
                <a:solidFill>
                  <a:schemeClr val="accent4"/>
                </a:solidFill>
              </a:rPr>
              <a:t> </a:t>
            </a:r>
            <a:r>
              <a:rPr lang="it-IT" sz="3200" dirty="0" err="1">
                <a:solidFill>
                  <a:schemeClr val="accent4"/>
                </a:solidFill>
              </a:rPr>
              <a:t>developments</a:t>
            </a:r>
            <a:r>
              <a:rPr lang="it-IT" sz="3200" dirty="0">
                <a:solidFill>
                  <a:schemeClr val="accent4"/>
                </a:solidFill>
              </a:rPr>
              <a:t>:</a:t>
            </a:r>
          </a:p>
          <a:p>
            <a:pPr lvl="1">
              <a:defRPr/>
            </a:pPr>
            <a:r>
              <a:rPr lang="it-IT" sz="2800" dirty="0" err="1">
                <a:solidFill>
                  <a:schemeClr val="accent4"/>
                </a:solidFill>
              </a:rPr>
              <a:t>Extend</a:t>
            </a:r>
            <a:r>
              <a:rPr lang="it-IT" sz="2800" dirty="0">
                <a:solidFill>
                  <a:schemeClr val="accent4"/>
                </a:solidFill>
              </a:rPr>
              <a:t> the </a:t>
            </a:r>
            <a:r>
              <a:rPr lang="it-IT" sz="2800" dirty="0" err="1">
                <a:solidFill>
                  <a:schemeClr val="accent4"/>
                </a:solidFill>
              </a:rPr>
              <a:t>range</a:t>
            </a:r>
            <a:r>
              <a:rPr lang="it-IT" sz="2800" dirty="0">
                <a:solidFill>
                  <a:schemeClr val="accent4"/>
                </a:solidFill>
              </a:rPr>
              <a:t> </a:t>
            </a:r>
            <a:r>
              <a:rPr lang="it-IT" sz="2800" dirty="0" err="1">
                <a:solidFill>
                  <a:schemeClr val="accent4"/>
                </a:solidFill>
              </a:rPr>
              <a:t>of</a:t>
            </a:r>
            <a:r>
              <a:rPr lang="it-IT" sz="2800" dirty="0">
                <a:solidFill>
                  <a:schemeClr val="accent4"/>
                </a:solidFill>
              </a:rPr>
              <a:t> </a:t>
            </a:r>
            <a:r>
              <a:rPr lang="it-IT" sz="2800" dirty="0" err="1">
                <a:solidFill>
                  <a:schemeClr val="accent4"/>
                </a:solidFill>
              </a:rPr>
              <a:t>fd-programs</a:t>
            </a:r>
            <a:endParaRPr lang="it-IT" sz="2800" dirty="0">
              <a:solidFill>
                <a:schemeClr val="accent4"/>
              </a:solidFill>
            </a:endParaRPr>
          </a:p>
          <a:p>
            <a:pPr lvl="1">
              <a:defRPr/>
            </a:pPr>
            <a:r>
              <a:rPr lang="it-IT" sz="2800" dirty="0">
                <a:solidFill>
                  <a:schemeClr val="accent4"/>
                </a:solidFill>
              </a:rPr>
              <a:t>Investigate the </a:t>
            </a:r>
            <a:r>
              <a:rPr lang="it-IT" sz="2800" dirty="0" err="1">
                <a:solidFill>
                  <a:schemeClr val="accent4"/>
                </a:solidFill>
              </a:rPr>
              <a:t>relationship</a:t>
            </a:r>
            <a:r>
              <a:rPr lang="it-IT" sz="2800" dirty="0">
                <a:solidFill>
                  <a:schemeClr val="accent4"/>
                </a:solidFill>
              </a:rPr>
              <a:t> </a:t>
            </a:r>
            <a:r>
              <a:rPr lang="it-IT" sz="2800" dirty="0" err="1">
                <a:solidFill>
                  <a:schemeClr val="accent4"/>
                </a:solidFill>
              </a:rPr>
              <a:t>of</a:t>
            </a:r>
            <a:r>
              <a:rPr lang="it-IT" sz="2800" dirty="0">
                <a:solidFill>
                  <a:schemeClr val="accent4"/>
                </a:solidFill>
              </a:rPr>
              <a:t> </a:t>
            </a:r>
            <a:r>
              <a:rPr lang="it-IT" sz="2800" dirty="0" err="1">
                <a:solidFill>
                  <a:schemeClr val="accent4"/>
                </a:solidFill>
              </a:rPr>
              <a:t>finitary</a:t>
            </a:r>
            <a:r>
              <a:rPr lang="it-IT" sz="2800" dirty="0">
                <a:solidFill>
                  <a:schemeClr val="accent4"/>
                </a:solidFill>
              </a:rPr>
              <a:t> </a:t>
            </a:r>
            <a:r>
              <a:rPr lang="it-IT" sz="2800" dirty="0" err="1">
                <a:solidFill>
                  <a:schemeClr val="accent4"/>
                </a:solidFill>
              </a:rPr>
              <a:t>programs</a:t>
            </a:r>
            <a:r>
              <a:rPr lang="it-IT" sz="2800" dirty="0">
                <a:solidFill>
                  <a:schemeClr val="accent4"/>
                </a:solidFill>
              </a:rPr>
              <a:t> </a:t>
            </a:r>
            <a:r>
              <a:rPr lang="it-IT" sz="2800" dirty="0" err="1">
                <a:solidFill>
                  <a:schemeClr val="accent4"/>
                </a:solidFill>
              </a:rPr>
              <a:t>with</a:t>
            </a:r>
            <a:r>
              <a:rPr lang="it-IT" sz="2800" dirty="0">
                <a:solidFill>
                  <a:schemeClr val="accent4"/>
                </a:solidFill>
              </a:rPr>
              <a:t> </a:t>
            </a:r>
            <a:r>
              <a:rPr lang="it-IT" sz="2800" dirty="0" err="1">
                <a:solidFill>
                  <a:schemeClr val="accent4"/>
                </a:solidFill>
              </a:rPr>
              <a:t>magic</a:t>
            </a:r>
            <a:r>
              <a:rPr lang="it-IT" sz="2800" dirty="0">
                <a:solidFill>
                  <a:schemeClr val="accent4"/>
                </a:solidFill>
              </a:rPr>
              <a:t> </a:t>
            </a:r>
            <a:r>
              <a:rPr lang="it-IT" sz="2800" dirty="0" err="1">
                <a:solidFill>
                  <a:schemeClr val="accent4"/>
                </a:solidFill>
              </a:rPr>
              <a:t>sets</a:t>
            </a:r>
            <a:endParaRPr lang="it-IT" sz="2800" dirty="0">
              <a:solidFill>
                <a:schemeClr val="accent4"/>
              </a:solidFill>
            </a:endParaRPr>
          </a:p>
          <a:p>
            <a:pPr lvl="2">
              <a:defRPr/>
            </a:pPr>
            <a:r>
              <a:rPr lang="it-IT" sz="2400" dirty="0" err="1">
                <a:solidFill>
                  <a:schemeClr val="bg1"/>
                </a:solidFill>
              </a:rPr>
              <a:t>Conjecture</a:t>
            </a:r>
            <a:r>
              <a:rPr lang="it-IT" sz="2400" dirty="0">
                <a:solidFill>
                  <a:schemeClr val="bg1"/>
                </a:solidFill>
              </a:rPr>
              <a:t>: </a:t>
            </a:r>
            <a:r>
              <a:rPr lang="it-IT" sz="2400" dirty="0" err="1">
                <a:solidFill>
                  <a:schemeClr val="bg1"/>
                </a:solidFill>
              </a:rPr>
              <a:t>magic</a:t>
            </a:r>
            <a:r>
              <a:rPr lang="it-IT" sz="2400" dirty="0">
                <a:solidFill>
                  <a:schemeClr val="bg1"/>
                </a:solidFill>
              </a:rPr>
              <a:t>(P) </a:t>
            </a:r>
            <a:r>
              <a:rPr lang="it-IT" sz="2400" dirty="0" err="1">
                <a:solidFill>
                  <a:schemeClr val="bg1"/>
                </a:solidFill>
              </a:rPr>
              <a:t>is</a:t>
            </a:r>
            <a:r>
              <a:rPr lang="it-IT" sz="2400" dirty="0">
                <a:solidFill>
                  <a:schemeClr val="bg1"/>
                </a:solidFill>
              </a:rPr>
              <a:t> </a:t>
            </a:r>
            <a:r>
              <a:rPr lang="it-IT" sz="2400" dirty="0" err="1">
                <a:solidFill>
                  <a:schemeClr val="bg1"/>
                </a:solidFill>
              </a:rPr>
              <a:t>fg</a:t>
            </a:r>
            <a:r>
              <a:rPr lang="it-IT" sz="2400" dirty="0">
                <a:solidFill>
                  <a:schemeClr val="bg1"/>
                </a:solidFill>
              </a:rPr>
              <a:t>, </a:t>
            </a:r>
            <a:r>
              <a:rPr lang="it-IT" sz="2400" dirty="0" err="1">
                <a:solidFill>
                  <a:schemeClr val="bg1"/>
                </a:solidFill>
              </a:rPr>
              <a:t>if</a:t>
            </a:r>
            <a:r>
              <a:rPr lang="it-IT" sz="2400" dirty="0">
                <a:solidFill>
                  <a:schemeClr val="bg1"/>
                </a:solidFill>
              </a:rPr>
              <a:t> P </a:t>
            </a:r>
            <a:r>
              <a:rPr lang="it-IT" sz="2400" dirty="0" err="1">
                <a:solidFill>
                  <a:schemeClr val="bg1"/>
                </a:solidFill>
              </a:rPr>
              <a:t>is</a:t>
            </a:r>
            <a:r>
              <a:rPr lang="it-IT" sz="2400" dirty="0">
                <a:solidFill>
                  <a:schemeClr val="bg1"/>
                </a:solidFill>
              </a:rPr>
              <a:t> </a:t>
            </a:r>
            <a:r>
              <a:rPr lang="it-IT" sz="2400" dirty="0" err="1">
                <a:solidFill>
                  <a:schemeClr val="bg1"/>
                </a:solidFill>
              </a:rPr>
              <a:t>finitary</a:t>
            </a:r>
            <a:r>
              <a:rPr lang="it-IT" sz="2400" dirty="0">
                <a:solidFill>
                  <a:schemeClr val="bg1"/>
                </a:solidFill>
              </a:rPr>
              <a:t>(*)</a:t>
            </a:r>
          </a:p>
          <a:p>
            <a:pPr lvl="2">
              <a:defRPr/>
            </a:pPr>
            <a:r>
              <a:rPr lang="it-IT" sz="2400" dirty="0" err="1">
                <a:solidFill>
                  <a:schemeClr val="bg1"/>
                </a:solidFill>
              </a:rPr>
              <a:t>Above</a:t>
            </a:r>
            <a:r>
              <a:rPr lang="it-IT" sz="2400" dirty="0">
                <a:solidFill>
                  <a:schemeClr val="bg1"/>
                </a:solidFill>
              </a:rPr>
              <a:t> </a:t>
            </a:r>
            <a:r>
              <a:rPr lang="it-IT" sz="2400" dirty="0" err="1">
                <a:solidFill>
                  <a:schemeClr val="bg1"/>
                </a:solidFill>
              </a:rPr>
              <a:t>conjecture</a:t>
            </a:r>
            <a:r>
              <a:rPr lang="it-IT" sz="2400" dirty="0">
                <a:solidFill>
                  <a:schemeClr val="bg1"/>
                </a:solidFill>
              </a:rPr>
              <a:t> </a:t>
            </a:r>
            <a:r>
              <a:rPr lang="it-IT" sz="2400" dirty="0" err="1">
                <a:solidFill>
                  <a:schemeClr val="bg1"/>
                </a:solidFill>
              </a:rPr>
              <a:t>proven</a:t>
            </a:r>
            <a:r>
              <a:rPr lang="it-IT" sz="2400" dirty="0">
                <a:solidFill>
                  <a:schemeClr val="bg1"/>
                </a:solidFill>
              </a:rPr>
              <a:t> </a:t>
            </a:r>
            <a:r>
              <a:rPr lang="it-IT" sz="2400" dirty="0" err="1">
                <a:solidFill>
                  <a:schemeClr val="bg1"/>
                </a:solidFill>
              </a:rPr>
              <a:t>for</a:t>
            </a:r>
            <a:r>
              <a:rPr lang="it-IT" sz="2400" dirty="0">
                <a:solidFill>
                  <a:schemeClr val="bg1"/>
                </a:solidFill>
              </a:rPr>
              <a:t> some </a:t>
            </a:r>
            <a:r>
              <a:rPr lang="it-IT" sz="2400" dirty="0" err="1">
                <a:solidFill>
                  <a:schemeClr val="bg1"/>
                </a:solidFill>
              </a:rPr>
              <a:t>fragments</a:t>
            </a:r>
            <a:endParaRPr lang="it-IT" sz="2400" dirty="0">
              <a:solidFill>
                <a:schemeClr val="bg1"/>
              </a:solidFill>
            </a:endParaRPr>
          </a:p>
          <a:p>
            <a:pPr>
              <a:buFont typeface="Wingdings" panose="05000000000000000000" pitchFamily="2" charset="2"/>
              <a:buNone/>
              <a:defRPr/>
            </a:pPr>
            <a:endParaRPr lang="it-IT" dirty="0">
              <a:solidFill>
                <a:srgbClr val="FFFF00"/>
              </a:solidFill>
            </a:endParaRPr>
          </a:p>
          <a:p>
            <a:pPr>
              <a:buFont typeface="Wingdings" panose="05000000000000000000" pitchFamily="2" charset="2"/>
              <a:buNone/>
              <a:defRPr/>
            </a:pPr>
            <a:r>
              <a:rPr lang="it-IT" dirty="0" err="1">
                <a:solidFill>
                  <a:schemeClr val="accent4"/>
                </a:solidFill>
              </a:rPr>
              <a:t>Prototype</a:t>
            </a:r>
            <a:r>
              <a:rPr lang="it-IT" dirty="0">
                <a:solidFill>
                  <a:schemeClr val="accent4"/>
                </a:solidFill>
              </a:rPr>
              <a:t> </a:t>
            </a:r>
            <a:r>
              <a:rPr lang="it-IT" dirty="0" err="1">
                <a:solidFill>
                  <a:schemeClr val="accent4"/>
                </a:solidFill>
              </a:rPr>
              <a:t>available</a:t>
            </a:r>
            <a:r>
              <a:rPr lang="it-IT" dirty="0">
                <a:solidFill>
                  <a:schemeClr val="accent4"/>
                </a:solidFill>
              </a:rPr>
              <a:t> at </a:t>
            </a:r>
          </a:p>
          <a:p>
            <a:pPr>
              <a:buFont typeface="Wingdings" panose="05000000000000000000" pitchFamily="2" charset="2"/>
              <a:buNone/>
              <a:defRPr/>
            </a:pPr>
            <a:r>
              <a:rPr lang="it-IT" b="1" dirty="0">
                <a:solidFill>
                  <a:schemeClr val="accent4"/>
                </a:solidFill>
                <a:latin typeface="Courier New" pitchFamily="49" charset="0"/>
                <a:cs typeface="Courier New" pitchFamily="49" charset="0"/>
              </a:rPr>
              <a:t>	</a:t>
            </a:r>
            <a:r>
              <a:rPr lang="it-IT" sz="2400" b="1" dirty="0">
                <a:solidFill>
                  <a:schemeClr val="accent4"/>
                </a:solidFill>
                <a:latin typeface="Courier New" pitchFamily="49" charset="0"/>
                <a:cs typeface="Courier New" pitchFamily="49" charset="0"/>
              </a:rPr>
              <a:t>http://www.mat.unical.it/</a:t>
            </a:r>
            <a:r>
              <a:rPr lang="it-IT" sz="2400" b="1" dirty="0" err="1">
                <a:solidFill>
                  <a:schemeClr val="accent4"/>
                </a:solidFill>
                <a:latin typeface="Courier New" pitchFamily="49" charset="0"/>
                <a:cs typeface="Courier New" pitchFamily="49" charset="0"/>
              </a:rPr>
              <a:t>dlv-complex</a:t>
            </a:r>
            <a:endParaRPr lang="it-IT" sz="2400" b="1" dirty="0">
              <a:solidFill>
                <a:schemeClr val="accent4"/>
              </a:solidFill>
              <a:latin typeface="Courier New" pitchFamily="49" charset="0"/>
              <a:cs typeface="Courier New" pitchFamily="49" charset="0"/>
            </a:endParaRPr>
          </a:p>
          <a:p>
            <a:pPr lvl="1">
              <a:defRPr/>
            </a:pPr>
            <a:endParaRPr lang="it-IT" dirty="0" smtClean="0"/>
          </a:p>
          <a:p>
            <a:pPr lvl="1">
              <a:defRPr/>
            </a:pPr>
            <a:endParaRPr lang="it-IT" dirty="0"/>
          </a:p>
        </p:txBody>
      </p:sp>
    </p:spTree>
    <p:extLst>
      <p:ext uri="{BB962C8B-B14F-4D97-AF65-F5344CB8AC3E}">
        <p14:creationId xmlns:p14="http://schemas.microsoft.com/office/powerpoint/2010/main" val="3596152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7568" y="116633"/>
            <a:ext cx="7772400" cy="1431925"/>
          </a:xfrm>
        </p:spPr>
        <p:txBody>
          <a:bodyPr/>
          <a:lstStyle/>
          <a:p>
            <a:pPr algn="ctr">
              <a:defRPr/>
            </a:pPr>
            <a:r>
              <a:rPr lang="it-IT" b="1" dirty="0" err="1" smtClean="0">
                <a:solidFill>
                  <a:schemeClr val="accent4"/>
                </a:solidFill>
              </a:rPr>
              <a:t>Functions</a:t>
            </a:r>
            <a:r>
              <a:rPr lang="it-IT" b="1" dirty="0" smtClean="0">
                <a:solidFill>
                  <a:schemeClr val="accent4"/>
                </a:solidFill>
              </a:rPr>
              <a:t>?</a:t>
            </a:r>
            <a:endParaRPr lang="it-IT" b="1" dirty="0">
              <a:solidFill>
                <a:schemeClr val="accent4"/>
              </a:solidFill>
            </a:endParaRPr>
          </a:p>
        </p:txBody>
      </p:sp>
      <p:sp>
        <p:nvSpPr>
          <p:cNvPr id="3" name="Segnaposto contenuto 2"/>
          <p:cNvSpPr>
            <a:spLocks noGrp="1"/>
          </p:cNvSpPr>
          <p:nvPr>
            <p:ph idx="1"/>
          </p:nvPr>
        </p:nvSpPr>
        <p:spPr>
          <a:xfrm>
            <a:off x="838800" y="1825200"/>
            <a:ext cx="10740392" cy="4932635"/>
          </a:xfrm>
        </p:spPr>
        <p:txBody>
          <a:bodyPr/>
          <a:lstStyle/>
          <a:p>
            <a:pPr>
              <a:defRPr/>
            </a:pPr>
            <a:r>
              <a:rPr lang="it-IT" dirty="0" err="1">
                <a:solidFill>
                  <a:schemeClr val="bg1"/>
                </a:solidFill>
              </a:rPr>
              <a:t>Functional</a:t>
            </a:r>
            <a:r>
              <a:rPr lang="it-IT" dirty="0">
                <a:solidFill>
                  <a:schemeClr val="bg1"/>
                </a:solidFill>
              </a:rPr>
              <a:t> </a:t>
            </a:r>
            <a:r>
              <a:rPr lang="it-IT" dirty="0" err="1">
                <a:solidFill>
                  <a:schemeClr val="bg1"/>
                </a:solidFill>
              </a:rPr>
              <a:t>terms</a:t>
            </a:r>
            <a:r>
              <a:rPr lang="it-IT" dirty="0">
                <a:solidFill>
                  <a:schemeClr val="bg1"/>
                </a:solidFill>
              </a:rPr>
              <a:t> are </a:t>
            </a:r>
            <a:r>
              <a:rPr lang="it-IT" dirty="0" err="1">
                <a:solidFill>
                  <a:schemeClr val="bg1"/>
                </a:solidFill>
              </a:rPr>
              <a:t>intended</a:t>
            </a:r>
            <a:r>
              <a:rPr lang="it-IT" dirty="0">
                <a:solidFill>
                  <a:schemeClr val="bg1"/>
                </a:solidFill>
              </a:rPr>
              <a:t> in the «</a:t>
            </a:r>
            <a:r>
              <a:rPr lang="it-IT" dirty="0" err="1">
                <a:solidFill>
                  <a:schemeClr val="bg1"/>
                </a:solidFill>
              </a:rPr>
              <a:t>traditional</a:t>
            </a:r>
            <a:r>
              <a:rPr lang="it-IT" dirty="0">
                <a:solidFill>
                  <a:schemeClr val="bg1"/>
                </a:solidFill>
              </a:rPr>
              <a:t>» </a:t>
            </a:r>
            <a:r>
              <a:rPr lang="it-IT" dirty="0" err="1">
                <a:solidFill>
                  <a:schemeClr val="bg1"/>
                </a:solidFill>
              </a:rPr>
              <a:t>logic</a:t>
            </a:r>
            <a:r>
              <a:rPr lang="it-IT" dirty="0">
                <a:solidFill>
                  <a:schemeClr val="bg1"/>
                </a:solidFill>
              </a:rPr>
              <a:t> </a:t>
            </a:r>
            <a:r>
              <a:rPr lang="it-IT" dirty="0" err="1">
                <a:solidFill>
                  <a:schemeClr val="bg1"/>
                </a:solidFill>
              </a:rPr>
              <a:t>programming</a:t>
            </a:r>
            <a:r>
              <a:rPr lang="it-IT" dirty="0">
                <a:solidFill>
                  <a:schemeClr val="bg1"/>
                </a:solidFill>
              </a:rPr>
              <a:t> </a:t>
            </a:r>
            <a:r>
              <a:rPr lang="it-IT" dirty="0" err="1">
                <a:solidFill>
                  <a:schemeClr val="bg1"/>
                </a:solidFill>
              </a:rPr>
              <a:t>sense</a:t>
            </a:r>
            <a:r>
              <a:rPr lang="it-IT" dirty="0">
                <a:solidFill>
                  <a:schemeClr val="bg1"/>
                </a:solidFill>
              </a:rPr>
              <a:t>: no </a:t>
            </a:r>
            <a:r>
              <a:rPr lang="it-IT" dirty="0" err="1">
                <a:solidFill>
                  <a:schemeClr val="bg1"/>
                </a:solidFill>
              </a:rPr>
              <a:t>explicit</a:t>
            </a:r>
            <a:r>
              <a:rPr lang="it-IT" dirty="0">
                <a:solidFill>
                  <a:schemeClr val="bg1"/>
                </a:solidFill>
              </a:rPr>
              <a:t> </a:t>
            </a:r>
            <a:r>
              <a:rPr lang="it-IT" dirty="0" err="1">
                <a:solidFill>
                  <a:schemeClr val="bg1"/>
                </a:solidFill>
              </a:rPr>
              <a:t>semantics</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attached</a:t>
            </a:r>
            <a:r>
              <a:rPr lang="it-IT" dirty="0">
                <a:solidFill>
                  <a:schemeClr val="bg1"/>
                </a:solidFill>
              </a:rPr>
              <a:t>. A </a:t>
            </a:r>
            <a:r>
              <a:rPr lang="it-IT" dirty="0" err="1">
                <a:solidFill>
                  <a:schemeClr val="bg1"/>
                </a:solidFill>
              </a:rPr>
              <a:t>ground</a:t>
            </a:r>
            <a:r>
              <a:rPr lang="it-IT" dirty="0">
                <a:solidFill>
                  <a:schemeClr val="bg1"/>
                </a:solidFill>
              </a:rPr>
              <a:t> </a:t>
            </a:r>
            <a:r>
              <a:rPr lang="it-IT" dirty="0" err="1">
                <a:solidFill>
                  <a:schemeClr val="bg1"/>
                </a:solidFill>
              </a:rPr>
              <a:t>functional</a:t>
            </a:r>
            <a:r>
              <a:rPr lang="it-IT" dirty="0">
                <a:solidFill>
                  <a:schemeClr val="bg1"/>
                </a:solidFill>
              </a:rPr>
              <a:t> </a:t>
            </a:r>
            <a:r>
              <a:rPr lang="it-IT" dirty="0" err="1">
                <a:solidFill>
                  <a:schemeClr val="bg1"/>
                </a:solidFill>
              </a:rPr>
              <a:t>term</a:t>
            </a:r>
            <a:r>
              <a:rPr lang="it-IT" dirty="0">
                <a:solidFill>
                  <a:schemeClr val="bg1"/>
                </a:solidFill>
              </a:rPr>
              <a:t> </a:t>
            </a:r>
            <a:r>
              <a:rPr lang="it-IT" dirty="0" err="1">
                <a:solidFill>
                  <a:schemeClr val="bg1"/>
                </a:solidFill>
              </a:rPr>
              <a:t>represents</a:t>
            </a:r>
            <a:r>
              <a:rPr lang="it-IT" dirty="0">
                <a:solidFill>
                  <a:schemeClr val="bg1"/>
                </a:solidFill>
              </a:rPr>
              <a:t> a «</a:t>
            </a:r>
            <a:r>
              <a:rPr lang="it-IT" dirty="0" err="1">
                <a:solidFill>
                  <a:schemeClr val="bg1"/>
                </a:solidFill>
              </a:rPr>
              <a:t>value</a:t>
            </a:r>
            <a:r>
              <a:rPr lang="it-IT" dirty="0">
                <a:solidFill>
                  <a:schemeClr val="bg1"/>
                </a:solidFill>
              </a:rPr>
              <a:t>», just </a:t>
            </a:r>
            <a:r>
              <a:rPr lang="it-IT" dirty="0" err="1">
                <a:solidFill>
                  <a:schemeClr val="bg1"/>
                </a:solidFill>
              </a:rPr>
              <a:t>as</a:t>
            </a:r>
            <a:r>
              <a:rPr lang="it-IT" dirty="0">
                <a:solidFill>
                  <a:schemeClr val="bg1"/>
                </a:solidFill>
              </a:rPr>
              <a:t> a </a:t>
            </a:r>
            <a:r>
              <a:rPr lang="it-IT" dirty="0" err="1">
                <a:solidFill>
                  <a:schemeClr val="bg1"/>
                </a:solidFill>
              </a:rPr>
              <a:t>function</a:t>
            </a:r>
            <a:r>
              <a:rPr lang="it-IT" dirty="0">
                <a:solidFill>
                  <a:schemeClr val="bg1"/>
                </a:solidFill>
              </a:rPr>
              <a:t>-free </a:t>
            </a:r>
            <a:r>
              <a:rPr lang="it-IT" dirty="0" err="1">
                <a:solidFill>
                  <a:schemeClr val="bg1"/>
                </a:solidFill>
              </a:rPr>
              <a:t>ground</a:t>
            </a:r>
            <a:r>
              <a:rPr lang="it-IT" dirty="0">
                <a:solidFill>
                  <a:schemeClr val="bg1"/>
                </a:solidFill>
              </a:rPr>
              <a:t> </a:t>
            </a:r>
            <a:r>
              <a:rPr lang="it-IT" dirty="0" err="1">
                <a:solidFill>
                  <a:schemeClr val="bg1"/>
                </a:solidFill>
              </a:rPr>
              <a:t>term</a:t>
            </a:r>
            <a:r>
              <a:rPr lang="it-IT" dirty="0">
                <a:solidFill>
                  <a:schemeClr val="bg1"/>
                </a:solidFill>
              </a:rPr>
              <a:t>.</a:t>
            </a:r>
          </a:p>
          <a:p>
            <a:pPr>
              <a:defRPr/>
            </a:pPr>
            <a:endParaRPr lang="it-IT" dirty="0">
              <a:solidFill>
                <a:schemeClr val="bg1"/>
              </a:solidFill>
            </a:endParaRPr>
          </a:p>
          <a:p>
            <a:pPr>
              <a:defRPr/>
            </a:pPr>
            <a:r>
              <a:rPr lang="it-IT" dirty="0" err="1">
                <a:solidFill>
                  <a:schemeClr val="bg1"/>
                </a:solidFill>
              </a:rPr>
              <a:t>Functional</a:t>
            </a:r>
            <a:r>
              <a:rPr lang="it-IT" dirty="0">
                <a:solidFill>
                  <a:schemeClr val="bg1"/>
                </a:solidFill>
              </a:rPr>
              <a:t> </a:t>
            </a:r>
            <a:r>
              <a:rPr lang="it-IT" dirty="0" err="1">
                <a:solidFill>
                  <a:schemeClr val="bg1"/>
                </a:solidFill>
              </a:rPr>
              <a:t>terms</a:t>
            </a:r>
            <a:r>
              <a:rPr lang="it-IT" dirty="0">
                <a:solidFill>
                  <a:schemeClr val="bg1"/>
                </a:solidFill>
              </a:rPr>
              <a:t> can </a:t>
            </a:r>
            <a:r>
              <a:rPr lang="it-IT" dirty="0" err="1">
                <a:solidFill>
                  <a:schemeClr val="bg1"/>
                </a:solidFill>
              </a:rPr>
              <a:t>represent</a:t>
            </a:r>
            <a:r>
              <a:rPr lang="it-IT" dirty="0">
                <a:solidFill>
                  <a:schemeClr val="bg1"/>
                </a:solidFill>
              </a:rPr>
              <a:t> </a:t>
            </a:r>
            <a:r>
              <a:rPr lang="it-IT" dirty="0" err="1">
                <a:solidFill>
                  <a:schemeClr val="bg1"/>
                </a:solidFill>
              </a:rPr>
              <a:t>values</a:t>
            </a:r>
            <a:r>
              <a:rPr lang="it-IT" dirty="0">
                <a:solidFill>
                  <a:schemeClr val="bg1"/>
                </a:solidFill>
              </a:rPr>
              <a:t> </a:t>
            </a:r>
            <a:r>
              <a:rPr lang="it-IT" dirty="0" err="1">
                <a:solidFill>
                  <a:schemeClr val="bg1"/>
                </a:solidFill>
              </a:rPr>
              <a:t>that</a:t>
            </a:r>
            <a:r>
              <a:rPr lang="it-IT" dirty="0">
                <a:solidFill>
                  <a:schemeClr val="bg1"/>
                </a:solidFill>
              </a:rPr>
              <a:t> are </a:t>
            </a:r>
            <a:r>
              <a:rPr lang="it-IT" dirty="0" err="1">
                <a:solidFill>
                  <a:schemeClr val="bg1"/>
                </a:solidFill>
              </a:rPr>
              <a:t>not</a:t>
            </a:r>
            <a:r>
              <a:rPr lang="it-IT" dirty="0">
                <a:solidFill>
                  <a:schemeClr val="bg1"/>
                </a:solidFill>
              </a:rPr>
              <a:t> </a:t>
            </a:r>
            <a:r>
              <a:rPr lang="it-IT" dirty="0" err="1">
                <a:solidFill>
                  <a:schemeClr val="bg1"/>
                </a:solidFill>
              </a:rPr>
              <a:t>originally</a:t>
            </a:r>
            <a:r>
              <a:rPr lang="it-IT" dirty="0">
                <a:solidFill>
                  <a:schemeClr val="bg1"/>
                </a:solidFill>
              </a:rPr>
              <a:t> </a:t>
            </a:r>
            <a:r>
              <a:rPr lang="it-IT" dirty="0" err="1">
                <a:solidFill>
                  <a:schemeClr val="bg1"/>
                </a:solidFill>
              </a:rPr>
              <a:t>present</a:t>
            </a:r>
            <a:r>
              <a:rPr lang="it-IT" dirty="0">
                <a:solidFill>
                  <a:schemeClr val="bg1"/>
                </a:solidFill>
              </a:rPr>
              <a:t> in the </a:t>
            </a:r>
            <a:r>
              <a:rPr lang="it-IT" dirty="0" err="1">
                <a:solidFill>
                  <a:schemeClr val="bg1"/>
                </a:solidFill>
              </a:rPr>
              <a:t>Herbrand</a:t>
            </a:r>
            <a:r>
              <a:rPr lang="it-IT" dirty="0">
                <a:solidFill>
                  <a:schemeClr val="bg1"/>
                </a:solidFill>
              </a:rPr>
              <a:t> </a:t>
            </a:r>
            <a:r>
              <a:rPr lang="it-IT" dirty="0" err="1">
                <a:solidFill>
                  <a:schemeClr val="bg1"/>
                </a:solidFill>
              </a:rPr>
              <a:t>Universe</a:t>
            </a:r>
            <a:endParaRPr lang="it-IT" dirty="0">
              <a:solidFill>
                <a:schemeClr val="bg1"/>
              </a:solidFill>
            </a:endParaRPr>
          </a:p>
          <a:p>
            <a:pPr lvl="1">
              <a:defRPr/>
            </a:pPr>
            <a:r>
              <a:rPr lang="it-IT" dirty="0" smtClean="0">
                <a:solidFill>
                  <a:schemeClr val="bg1"/>
                </a:solidFill>
              </a:rPr>
              <a:t>Ex.:  </a:t>
            </a:r>
            <a:r>
              <a:rPr lang="it-IT" dirty="0" err="1" smtClean="0">
                <a:solidFill>
                  <a:schemeClr val="bg1"/>
                </a:solidFill>
              </a:rPr>
              <a:t>hasFather</a:t>
            </a:r>
            <a:r>
              <a:rPr lang="it-IT" dirty="0" smtClean="0">
                <a:solidFill>
                  <a:schemeClr val="bg1"/>
                </a:solidFill>
              </a:rPr>
              <a:t>(</a:t>
            </a:r>
            <a:r>
              <a:rPr lang="it-IT" dirty="0" err="1" smtClean="0">
                <a:solidFill>
                  <a:schemeClr val="bg1"/>
                </a:solidFill>
              </a:rPr>
              <a:t>ciccio</a:t>
            </a:r>
            <a:r>
              <a:rPr lang="it-IT" dirty="0" smtClean="0">
                <a:solidFill>
                  <a:schemeClr val="bg1"/>
                </a:solidFill>
              </a:rPr>
              <a:t>) :- </a:t>
            </a:r>
            <a:r>
              <a:rPr lang="it-IT" dirty="0" err="1" smtClean="0">
                <a:solidFill>
                  <a:schemeClr val="bg1"/>
                </a:solidFill>
              </a:rPr>
              <a:t>father</a:t>
            </a:r>
            <a:r>
              <a:rPr lang="it-IT" dirty="0" smtClean="0">
                <a:solidFill>
                  <a:schemeClr val="bg1"/>
                </a:solidFill>
              </a:rPr>
              <a:t>(</a:t>
            </a:r>
            <a:r>
              <a:rPr lang="it-IT" dirty="0" err="1" smtClean="0">
                <a:solidFill>
                  <a:schemeClr val="bg1"/>
                </a:solidFill>
              </a:rPr>
              <a:t>ciccio,f</a:t>
            </a:r>
            <a:r>
              <a:rPr lang="it-IT" dirty="0" smtClean="0">
                <a:solidFill>
                  <a:schemeClr val="bg1"/>
                </a:solidFill>
              </a:rPr>
              <a:t>(</a:t>
            </a:r>
            <a:r>
              <a:rPr lang="it-IT" dirty="0" err="1" smtClean="0">
                <a:solidFill>
                  <a:schemeClr val="bg1"/>
                </a:solidFill>
              </a:rPr>
              <a:t>ciccio</a:t>
            </a:r>
            <a:r>
              <a:rPr lang="it-IT" dirty="0" smtClean="0">
                <a:solidFill>
                  <a:schemeClr val="bg1"/>
                </a:solidFill>
              </a:rPr>
              <a:t>)).</a:t>
            </a:r>
          </a:p>
          <a:p>
            <a:pPr lvl="2">
              <a:defRPr/>
            </a:pPr>
            <a:r>
              <a:rPr lang="it-IT" sz="2800" dirty="0">
                <a:solidFill>
                  <a:schemeClr val="bg1"/>
                </a:solidFill>
              </a:rPr>
              <a:t>The </a:t>
            </a:r>
            <a:r>
              <a:rPr lang="it-IT" sz="2800" dirty="0" err="1">
                <a:solidFill>
                  <a:schemeClr val="bg1"/>
                </a:solidFill>
              </a:rPr>
              <a:t>name</a:t>
            </a:r>
            <a:r>
              <a:rPr lang="it-IT" sz="2800" dirty="0">
                <a:solidFill>
                  <a:schemeClr val="bg1"/>
                </a:solidFill>
              </a:rPr>
              <a:t> of </a:t>
            </a:r>
            <a:r>
              <a:rPr lang="it-IT" sz="2800" dirty="0" err="1">
                <a:solidFill>
                  <a:schemeClr val="bg1"/>
                </a:solidFill>
              </a:rPr>
              <a:t>ciccio’s</a:t>
            </a:r>
            <a:r>
              <a:rPr lang="it-IT" sz="2800" dirty="0">
                <a:solidFill>
                  <a:schemeClr val="bg1"/>
                </a:solidFill>
              </a:rPr>
              <a:t> </a:t>
            </a:r>
            <a:r>
              <a:rPr lang="it-IT" sz="2800" dirty="0" err="1">
                <a:solidFill>
                  <a:schemeClr val="bg1"/>
                </a:solidFill>
              </a:rPr>
              <a:t>father</a:t>
            </a:r>
            <a:r>
              <a:rPr lang="it-IT" sz="2800" dirty="0">
                <a:solidFill>
                  <a:schemeClr val="bg1"/>
                </a:solidFill>
              </a:rPr>
              <a:t> </a:t>
            </a:r>
            <a:r>
              <a:rPr lang="it-IT" sz="2800" dirty="0" err="1">
                <a:solidFill>
                  <a:schemeClr val="bg1"/>
                </a:solidFill>
              </a:rPr>
              <a:t>does</a:t>
            </a:r>
            <a:r>
              <a:rPr lang="it-IT" sz="2800" dirty="0">
                <a:solidFill>
                  <a:schemeClr val="bg1"/>
                </a:solidFill>
              </a:rPr>
              <a:t> </a:t>
            </a:r>
            <a:r>
              <a:rPr lang="it-IT" sz="2800" dirty="0" err="1">
                <a:solidFill>
                  <a:schemeClr val="bg1"/>
                </a:solidFill>
              </a:rPr>
              <a:t>not</a:t>
            </a:r>
            <a:r>
              <a:rPr lang="it-IT" sz="2800" dirty="0">
                <a:solidFill>
                  <a:schemeClr val="bg1"/>
                </a:solidFill>
              </a:rPr>
              <a:t> </a:t>
            </a:r>
            <a:r>
              <a:rPr lang="it-IT" sz="2800" dirty="0" err="1">
                <a:solidFill>
                  <a:schemeClr val="bg1"/>
                </a:solidFill>
              </a:rPr>
              <a:t>need</a:t>
            </a:r>
            <a:r>
              <a:rPr lang="it-IT" sz="2800" dirty="0">
                <a:solidFill>
                  <a:schemeClr val="bg1"/>
                </a:solidFill>
              </a:rPr>
              <a:t> to be </a:t>
            </a:r>
            <a:r>
              <a:rPr lang="it-IT" sz="2800" dirty="0" err="1">
                <a:solidFill>
                  <a:schemeClr val="bg1"/>
                </a:solidFill>
              </a:rPr>
              <a:t>known</a:t>
            </a:r>
            <a:endParaRPr lang="it-IT" sz="2800" dirty="0">
              <a:solidFill>
                <a:schemeClr val="bg1"/>
              </a:solidFill>
            </a:endParaRPr>
          </a:p>
        </p:txBody>
      </p:sp>
    </p:spTree>
    <p:extLst>
      <p:ext uri="{BB962C8B-B14F-4D97-AF65-F5344CB8AC3E}">
        <p14:creationId xmlns:p14="http://schemas.microsoft.com/office/powerpoint/2010/main" val="350079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7568" y="188641"/>
            <a:ext cx="7772400" cy="1431925"/>
          </a:xfrm>
        </p:spPr>
        <p:txBody>
          <a:bodyPr/>
          <a:lstStyle/>
          <a:p>
            <a:pPr algn="ctr">
              <a:defRPr/>
            </a:pPr>
            <a:r>
              <a:rPr lang="it-IT" b="1" dirty="0" err="1" smtClean="0">
                <a:solidFill>
                  <a:schemeClr val="accent4"/>
                </a:solidFill>
              </a:rPr>
              <a:t>Functions</a:t>
            </a:r>
            <a:r>
              <a:rPr lang="it-IT" b="1" dirty="0">
                <a:solidFill>
                  <a:schemeClr val="accent4"/>
                </a:solidFill>
              </a:rPr>
              <a:t> </a:t>
            </a:r>
            <a:r>
              <a:rPr lang="it-IT" b="1" dirty="0" smtClean="0">
                <a:solidFill>
                  <a:schemeClr val="accent4"/>
                </a:solidFill>
              </a:rPr>
              <a:t>and </a:t>
            </a:r>
            <a:r>
              <a:rPr lang="it-IT" b="1" dirty="0" err="1" smtClean="0">
                <a:solidFill>
                  <a:schemeClr val="accent4"/>
                </a:solidFill>
              </a:rPr>
              <a:t>finiteness</a:t>
            </a:r>
            <a:endParaRPr lang="it-IT" b="1" dirty="0">
              <a:solidFill>
                <a:schemeClr val="accent4"/>
              </a:solidFill>
            </a:endParaRPr>
          </a:p>
        </p:txBody>
      </p:sp>
      <p:sp>
        <p:nvSpPr>
          <p:cNvPr id="3" name="Segnaposto contenuto 2"/>
          <p:cNvSpPr>
            <a:spLocks noGrp="1"/>
          </p:cNvSpPr>
          <p:nvPr>
            <p:ph idx="1"/>
          </p:nvPr>
        </p:nvSpPr>
        <p:spPr>
          <a:xfrm>
            <a:off x="838799" y="1825200"/>
            <a:ext cx="10750017" cy="4359275"/>
          </a:xfrm>
        </p:spPr>
        <p:txBody>
          <a:bodyPr>
            <a:normAutofit/>
          </a:bodyPr>
          <a:lstStyle/>
          <a:p>
            <a:pPr eaLnBrk="1" hangingPunct="1">
              <a:defRPr/>
            </a:pPr>
            <a:r>
              <a:rPr lang="en-US" sz="2400" dirty="0">
                <a:solidFill>
                  <a:schemeClr val="bg1"/>
                </a:solidFill>
              </a:rPr>
              <a:t>As already pointed out, a program with recursive function symbols might have an infinite ground program, which makes the computation infeasible in practice</a:t>
            </a:r>
          </a:p>
          <a:p>
            <a:pPr lvl="1" eaLnBrk="1" hangingPunct="1">
              <a:defRPr/>
            </a:pPr>
            <a:r>
              <a:rPr lang="en-US" sz="2000" dirty="0">
                <a:solidFill>
                  <a:schemeClr val="bg1"/>
                </a:solidFill>
              </a:rPr>
              <a:t>Ex.: </a:t>
            </a:r>
            <a:r>
              <a:rPr lang="en-US" sz="2000" dirty="0" smtClean="0">
                <a:solidFill>
                  <a:schemeClr val="bg1"/>
                </a:solidFill>
              </a:rPr>
              <a:t>	</a:t>
            </a:r>
            <a:r>
              <a:rPr lang="en-US" sz="2000" dirty="0" err="1" smtClean="0">
                <a:solidFill>
                  <a:schemeClr val="bg1"/>
                </a:solidFill>
              </a:rPr>
              <a:t>int</a:t>
            </a:r>
            <a:r>
              <a:rPr lang="en-US" sz="2000" dirty="0" smtClean="0">
                <a:solidFill>
                  <a:schemeClr val="bg1"/>
                </a:solidFill>
              </a:rPr>
              <a:t>(s(X</a:t>
            </a:r>
            <a:r>
              <a:rPr lang="en-US" sz="2000" dirty="0">
                <a:solidFill>
                  <a:schemeClr val="bg1"/>
                </a:solidFill>
              </a:rPr>
              <a:t>)) :- </a:t>
            </a:r>
            <a:r>
              <a:rPr lang="en-US" sz="2000" dirty="0" err="1">
                <a:solidFill>
                  <a:schemeClr val="bg1"/>
                </a:solidFill>
              </a:rPr>
              <a:t>int</a:t>
            </a:r>
            <a:r>
              <a:rPr lang="en-US" sz="2000" dirty="0">
                <a:solidFill>
                  <a:schemeClr val="bg1"/>
                </a:solidFill>
              </a:rPr>
              <a:t>(X).  	</a:t>
            </a:r>
            <a:r>
              <a:rPr lang="en-US" sz="2000" dirty="0" smtClean="0">
                <a:solidFill>
                  <a:schemeClr val="bg1"/>
                </a:solidFill>
              </a:rPr>
              <a:t>	</a:t>
            </a:r>
            <a:r>
              <a:rPr lang="en-US" sz="2000" dirty="0" err="1" smtClean="0">
                <a:solidFill>
                  <a:schemeClr val="bg1"/>
                </a:solidFill>
              </a:rPr>
              <a:t>int</a:t>
            </a:r>
            <a:r>
              <a:rPr lang="en-US" sz="2000" dirty="0" smtClean="0">
                <a:solidFill>
                  <a:schemeClr val="bg1"/>
                </a:solidFill>
              </a:rPr>
              <a:t>(0</a:t>
            </a:r>
            <a:r>
              <a:rPr lang="en-US" sz="2000" dirty="0">
                <a:solidFill>
                  <a:schemeClr val="bg1"/>
                </a:solidFill>
              </a:rPr>
              <a:t>).</a:t>
            </a:r>
          </a:p>
          <a:p>
            <a:pPr lvl="1" eaLnBrk="1" hangingPunct="1">
              <a:defRPr/>
            </a:pPr>
            <a:endParaRPr lang="en-US" sz="2000" dirty="0">
              <a:solidFill>
                <a:schemeClr val="bg1"/>
              </a:solidFill>
            </a:endParaRPr>
          </a:p>
          <a:p>
            <a:pPr marL="457200" lvl="1" indent="0">
              <a:buNone/>
              <a:defRPr/>
            </a:pPr>
            <a:r>
              <a:rPr lang="en-US" sz="2000" dirty="0">
                <a:solidFill>
                  <a:schemeClr val="bg1"/>
                </a:solidFill>
              </a:rPr>
              <a:t>	TP</a:t>
            </a:r>
            <a:r>
              <a:rPr lang="en-US" sz="2000" baseline="30000" dirty="0">
                <a:solidFill>
                  <a:schemeClr val="bg1"/>
                </a:solidFill>
              </a:rPr>
              <a:t>0</a:t>
            </a:r>
            <a:r>
              <a:rPr lang="en-US" sz="2000" dirty="0">
                <a:solidFill>
                  <a:schemeClr val="bg1"/>
                </a:solidFill>
              </a:rPr>
              <a:t> = TP(</a:t>
            </a:r>
            <a:r>
              <a:rPr lang="en-US" sz="2000" dirty="0">
                <a:solidFill>
                  <a:schemeClr val="bg1"/>
                </a:solidFill>
                <a:sym typeface="Symbol" panose="05050102010706020507" pitchFamily="18" charset="2"/>
              </a:rPr>
              <a:t></a:t>
            </a:r>
            <a:r>
              <a:rPr lang="en-US" sz="2000" dirty="0">
                <a:solidFill>
                  <a:schemeClr val="bg1"/>
                </a:solidFill>
              </a:rPr>
              <a:t>) = {</a:t>
            </a:r>
            <a:r>
              <a:rPr lang="en-US" sz="2000" dirty="0" err="1">
                <a:solidFill>
                  <a:schemeClr val="bg1"/>
                </a:solidFill>
              </a:rPr>
              <a:t>int</a:t>
            </a:r>
            <a:r>
              <a:rPr lang="en-US" sz="2000" dirty="0">
                <a:solidFill>
                  <a:schemeClr val="bg1"/>
                </a:solidFill>
              </a:rPr>
              <a:t>(0)}</a:t>
            </a:r>
          </a:p>
          <a:p>
            <a:pPr marL="457200" lvl="1" indent="0">
              <a:buNone/>
              <a:defRPr/>
            </a:pPr>
            <a:r>
              <a:rPr lang="en-US" sz="2000" dirty="0">
                <a:solidFill>
                  <a:schemeClr val="bg1"/>
                </a:solidFill>
              </a:rPr>
              <a:t>	TP</a:t>
            </a:r>
            <a:r>
              <a:rPr lang="en-US" sz="2000" baseline="30000" dirty="0">
                <a:solidFill>
                  <a:schemeClr val="bg1"/>
                </a:solidFill>
              </a:rPr>
              <a:t>1</a:t>
            </a:r>
            <a:r>
              <a:rPr lang="en-US" sz="2000" dirty="0">
                <a:solidFill>
                  <a:schemeClr val="bg1"/>
                </a:solidFill>
              </a:rPr>
              <a:t> = TP</a:t>
            </a:r>
            <a:r>
              <a:rPr lang="en-US" sz="2000" baseline="30000" dirty="0">
                <a:solidFill>
                  <a:schemeClr val="bg1"/>
                </a:solidFill>
              </a:rPr>
              <a:t>0</a:t>
            </a:r>
            <a:r>
              <a:rPr lang="en-US" sz="2000" dirty="0">
                <a:solidFill>
                  <a:schemeClr val="bg1"/>
                </a:solidFill>
              </a:rPr>
              <a:t> </a:t>
            </a:r>
            <a:r>
              <a:rPr lang="en-US" sz="2000" dirty="0">
                <a:solidFill>
                  <a:schemeClr val="bg1"/>
                </a:solidFill>
                <a:sym typeface="Symbol" panose="05050102010706020507" pitchFamily="18" charset="2"/>
              </a:rPr>
              <a:t> {</a:t>
            </a:r>
            <a:r>
              <a:rPr lang="en-US" sz="2000" dirty="0" err="1">
                <a:solidFill>
                  <a:schemeClr val="bg1"/>
                </a:solidFill>
                <a:sym typeface="Symbol" panose="05050102010706020507" pitchFamily="18" charset="2"/>
              </a:rPr>
              <a:t>int</a:t>
            </a:r>
            <a:r>
              <a:rPr lang="en-US" sz="2000" dirty="0">
                <a:solidFill>
                  <a:schemeClr val="bg1"/>
                </a:solidFill>
                <a:sym typeface="Symbol" panose="05050102010706020507" pitchFamily="18" charset="2"/>
              </a:rPr>
              <a:t>(s(0))}</a:t>
            </a:r>
            <a:endParaRPr lang="en-US" sz="2000" dirty="0">
              <a:solidFill>
                <a:schemeClr val="bg1"/>
              </a:solidFill>
            </a:endParaRPr>
          </a:p>
          <a:p>
            <a:pPr marL="457200" lvl="1" indent="0">
              <a:buNone/>
              <a:defRPr/>
            </a:pPr>
            <a:r>
              <a:rPr lang="en-US" sz="2000" dirty="0">
                <a:solidFill>
                  <a:schemeClr val="bg1"/>
                </a:solidFill>
              </a:rPr>
              <a:t>	TP</a:t>
            </a:r>
            <a:r>
              <a:rPr lang="en-US" sz="2000" baseline="30000" dirty="0">
                <a:solidFill>
                  <a:schemeClr val="bg1"/>
                </a:solidFill>
              </a:rPr>
              <a:t>2</a:t>
            </a:r>
            <a:r>
              <a:rPr lang="en-US" sz="2000" dirty="0">
                <a:solidFill>
                  <a:schemeClr val="bg1"/>
                </a:solidFill>
              </a:rPr>
              <a:t> = TP</a:t>
            </a:r>
            <a:r>
              <a:rPr lang="en-US" sz="2000" baseline="30000" dirty="0">
                <a:solidFill>
                  <a:schemeClr val="bg1"/>
                </a:solidFill>
              </a:rPr>
              <a:t>1</a:t>
            </a:r>
            <a:r>
              <a:rPr lang="en-US" sz="2000" dirty="0">
                <a:solidFill>
                  <a:schemeClr val="bg1"/>
                </a:solidFill>
              </a:rPr>
              <a:t> </a:t>
            </a:r>
            <a:r>
              <a:rPr lang="en-US" sz="2000" dirty="0">
                <a:solidFill>
                  <a:schemeClr val="bg1"/>
                </a:solidFill>
                <a:sym typeface="Symbol" panose="05050102010706020507" pitchFamily="18" charset="2"/>
              </a:rPr>
              <a:t> {</a:t>
            </a:r>
            <a:r>
              <a:rPr lang="en-US" sz="2000" dirty="0" err="1">
                <a:solidFill>
                  <a:schemeClr val="bg1"/>
                </a:solidFill>
                <a:sym typeface="Symbol" panose="05050102010706020507" pitchFamily="18" charset="2"/>
              </a:rPr>
              <a:t>int</a:t>
            </a:r>
            <a:r>
              <a:rPr lang="en-US" sz="2000" dirty="0">
                <a:solidFill>
                  <a:schemeClr val="bg1"/>
                </a:solidFill>
                <a:sym typeface="Symbol" panose="05050102010706020507" pitchFamily="18" charset="2"/>
              </a:rPr>
              <a:t>(s(s(0)))}</a:t>
            </a:r>
            <a:endParaRPr lang="en-US" sz="2000" dirty="0">
              <a:solidFill>
                <a:schemeClr val="bg1"/>
              </a:solidFill>
            </a:endParaRPr>
          </a:p>
          <a:p>
            <a:pPr marL="457200" lvl="1" indent="0">
              <a:buNone/>
              <a:defRPr/>
            </a:pPr>
            <a:r>
              <a:rPr lang="en-US" sz="2000" dirty="0">
                <a:solidFill>
                  <a:schemeClr val="bg1"/>
                </a:solidFill>
              </a:rPr>
              <a:t>	TP</a:t>
            </a:r>
            <a:r>
              <a:rPr lang="en-US" sz="2000" baseline="30000" dirty="0">
                <a:solidFill>
                  <a:schemeClr val="bg1"/>
                </a:solidFill>
              </a:rPr>
              <a:t>3</a:t>
            </a:r>
            <a:r>
              <a:rPr lang="en-US" sz="2000" dirty="0">
                <a:solidFill>
                  <a:schemeClr val="bg1"/>
                </a:solidFill>
              </a:rPr>
              <a:t> = TP</a:t>
            </a:r>
            <a:r>
              <a:rPr lang="en-US" sz="2000" baseline="30000" dirty="0">
                <a:solidFill>
                  <a:schemeClr val="bg1"/>
                </a:solidFill>
              </a:rPr>
              <a:t>2</a:t>
            </a:r>
            <a:r>
              <a:rPr lang="en-US" sz="2000" dirty="0">
                <a:solidFill>
                  <a:schemeClr val="bg1"/>
                </a:solidFill>
              </a:rPr>
              <a:t> </a:t>
            </a:r>
            <a:r>
              <a:rPr lang="en-US" sz="2000" dirty="0">
                <a:solidFill>
                  <a:schemeClr val="bg1"/>
                </a:solidFill>
                <a:sym typeface="Symbol" panose="05050102010706020507" pitchFamily="18" charset="2"/>
              </a:rPr>
              <a:t> {</a:t>
            </a:r>
            <a:r>
              <a:rPr lang="en-US" sz="2000" dirty="0" err="1">
                <a:solidFill>
                  <a:schemeClr val="bg1"/>
                </a:solidFill>
                <a:sym typeface="Symbol" panose="05050102010706020507" pitchFamily="18" charset="2"/>
              </a:rPr>
              <a:t>int</a:t>
            </a:r>
            <a:r>
              <a:rPr lang="en-US" sz="2000" dirty="0">
                <a:solidFill>
                  <a:schemeClr val="bg1"/>
                </a:solidFill>
                <a:sym typeface="Symbol" panose="05050102010706020507" pitchFamily="18" charset="2"/>
              </a:rPr>
              <a:t>(s(s(s(0))))}</a:t>
            </a:r>
            <a:endParaRPr lang="en-US" sz="2000" dirty="0">
              <a:solidFill>
                <a:schemeClr val="bg1"/>
              </a:solidFill>
            </a:endParaRPr>
          </a:p>
          <a:p>
            <a:pPr marL="457200" lvl="1" indent="0">
              <a:buNone/>
              <a:defRPr/>
            </a:pPr>
            <a:r>
              <a:rPr lang="en-US" sz="2000" dirty="0">
                <a:solidFill>
                  <a:schemeClr val="bg1"/>
                </a:solidFill>
              </a:rPr>
              <a:t>	….</a:t>
            </a:r>
          </a:p>
          <a:p>
            <a:pPr marL="457200" lvl="1" indent="0">
              <a:buNone/>
              <a:defRPr/>
            </a:pPr>
            <a:r>
              <a:rPr lang="en-US" sz="2000" dirty="0">
                <a:solidFill>
                  <a:schemeClr val="bg1"/>
                </a:solidFill>
                <a:sym typeface="Wingdings" pitchFamily="2" charset="2"/>
              </a:rPr>
              <a:t>The immediate consequence operator </a:t>
            </a:r>
            <a:r>
              <a:rPr lang="en-US" sz="2000" dirty="0">
                <a:solidFill>
                  <a:schemeClr val="accent4"/>
                </a:solidFill>
                <a:sym typeface="Wingdings" pitchFamily="2" charset="2"/>
              </a:rPr>
              <a:t>TP</a:t>
            </a:r>
            <a:r>
              <a:rPr lang="en-US" sz="2000" dirty="0">
                <a:solidFill>
                  <a:schemeClr val="bg1"/>
                </a:solidFill>
                <a:sym typeface="Wingdings" pitchFamily="2" charset="2"/>
              </a:rPr>
              <a:t> does not converge finitely to a </a:t>
            </a:r>
            <a:r>
              <a:rPr lang="en-US" sz="2000" dirty="0" err="1">
                <a:solidFill>
                  <a:schemeClr val="bg1"/>
                </a:solidFill>
                <a:sym typeface="Wingdings" pitchFamily="2" charset="2"/>
              </a:rPr>
              <a:t>fixpoint</a:t>
            </a:r>
            <a:r>
              <a:rPr lang="en-US" sz="2000" dirty="0">
                <a:solidFill>
                  <a:schemeClr val="bg1"/>
                </a:solidFill>
                <a:sym typeface="Wingdings" pitchFamily="2" charset="2"/>
              </a:rPr>
              <a:t>, even on a simple </a:t>
            </a:r>
            <a:r>
              <a:rPr lang="en-US" sz="2000" dirty="0">
                <a:solidFill>
                  <a:schemeClr val="accent4"/>
                </a:solidFill>
                <a:sym typeface="Wingdings" pitchFamily="2" charset="2"/>
              </a:rPr>
              <a:t>positive</a:t>
            </a:r>
            <a:r>
              <a:rPr lang="en-US" sz="2000" dirty="0">
                <a:solidFill>
                  <a:schemeClr val="bg1"/>
                </a:solidFill>
                <a:sym typeface="Wingdings" pitchFamily="2" charset="2"/>
              </a:rPr>
              <a:t> program like this.</a:t>
            </a:r>
          </a:p>
        </p:txBody>
      </p:sp>
    </p:spTree>
    <p:extLst>
      <p:ext uri="{BB962C8B-B14F-4D97-AF65-F5344CB8AC3E}">
        <p14:creationId xmlns:p14="http://schemas.microsoft.com/office/powerpoint/2010/main" val="309335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45582" y="116633"/>
            <a:ext cx="7999040" cy="1431925"/>
          </a:xfrm>
        </p:spPr>
        <p:txBody>
          <a:bodyPr/>
          <a:lstStyle/>
          <a:p>
            <a:pPr algn="ctr">
              <a:defRPr/>
            </a:pPr>
            <a:r>
              <a:rPr lang="it-IT" b="1" dirty="0" err="1" smtClean="0">
                <a:solidFill>
                  <a:schemeClr val="accent4"/>
                </a:solidFill>
              </a:rPr>
              <a:t>Ensure</a:t>
            </a:r>
            <a:r>
              <a:rPr lang="it-IT" b="1" dirty="0" smtClean="0">
                <a:solidFill>
                  <a:schemeClr val="accent4"/>
                </a:solidFill>
              </a:rPr>
              <a:t> </a:t>
            </a:r>
            <a:r>
              <a:rPr lang="it-IT" b="1" dirty="0" err="1">
                <a:solidFill>
                  <a:schemeClr val="accent4"/>
                </a:solidFill>
              </a:rPr>
              <a:t>C</a:t>
            </a:r>
            <a:r>
              <a:rPr lang="it-IT" b="1" dirty="0" err="1" smtClean="0">
                <a:solidFill>
                  <a:schemeClr val="accent4"/>
                </a:solidFill>
              </a:rPr>
              <a:t>omputability</a:t>
            </a:r>
            <a:endParaRPr lang="it-IT" b="1" dirty="0">
              <a:solidFill>
                <a:schemeClr val="accent4"/>
              </a:solidFill>
            </a:endParaRPr>
          </a:p>
        </p:txBody>
      </p:sp>
      <p:sp>
        <p:nvSpPr>
          <p:cNvPr id="3" name="Segnaposto contenuto 2"/>
          <p:cNvSpPr>
            <a:spLocks noGrp="1"/>
          </p:cNvSpPr>
          <p:nvPr>
            <p:ph idx="1"/>
          </p:nvPr>
        </p:nvSpPr>
        <p:spPr>
          <a:xfrm>
            <a:off x="838799" y="1825200"/>
            <a:ext cx="10663389" cy="4114800"/>
          </a:xfrm>
        </p:spPr>
        <p:txBody>
          <a:bodyPr>
            <a:noAutofit/>
          </a:bodyPr>
          <a:lstStyle/>
          <a:p>
            <a:pPr eaLnBrk="1" hangingPunct="1">
              <a:defRPr/>
            </a:pPr>
            <a:r>
              <a:rPr lang="it-IT" sz="2400" dirty="0">
                <a:solidFill>
                  <a:schemeClr val="bg1"/>
                </a:solidFill>
              </a:rPr>
              <a:t>In general: </a:t>
            </a:r>
          </a:p>
          <a:p>
            <a:pPr lvl="1" eaLnBrk="1" hangingPunct="1">
              <a:defRPr/>
            </a:pPr>
            <a:r>
              <a:rPr lang="it-IT" sz="2000" dirty="0" err="1">
                <a:solidFill>
                  <a:schemeClr val="bg1"/>
                </a:solidFill>
              </a:rPr>
              <a:t>Function</a:t>
            </a:r>
            <a:r>
              <a:rPr lang="it-IT" sz="2000" dirty="0">
                <a:solidFill>
                  <a:schemeClr val="bg1"/>
                </a:solidFill>
              </a:rPr>
              <a:t> </a:t>
            </a:r>
            <a:r>
              <a:rPr lang="it-IT" sz="2000" dirty="0" err="1">
                <a:solidFill>
                  <a:schemeClr val="bg1"/>
                </a:solidFill>
              </a:rPr>
              <a:t>symbols</a:t>
            </a:r>
            <a:r>
              <a:rPr lang="it-IT" sz="2000" dirty="0">
                <a:solidFill>
                  <a:schemeClr val="bg1"/>
                </a:solidFill>
              </a:rPr>
              <a:t> + </a:t>
            </a:r>
            <a:r>
              <a:rPr lang="it-IT" sz="2000" dirty="0" err="1">
                <a:solidFill>
                  <a:schemeClr val="bg1"/>
                </a:solidFill>
              </a:rPr>
              <a:t>recursion</a:t>
            </a:r>
            <a:r>
              <a:rPr lang="it-IT" sz="2000" dirty="0">
                <a:solidFill>
                  <a:schemeClr val="bg1"/>
                </a:solidFill>
              </a:rPr>
              <a:t> </a:t>
            </a:r>
            <a:r>
              <a:rPr lang="it-IT" sz="2000" dirty="0">
                <a:solidFill>
                  <a:schemeClr val="bg1"/>
                </a:solidFill>
                <a:sym typeface="Wingdings" pitchFamily="2" charset="2"/>
              </a:rPr>
              <a:t></a:t>
            </a:r>
            <a:r>
              <a:rPr lang="it-IT" sz="2000" dirty="0">
                <a:solidFill>
                  <a:schemeClr val="bg1"/>
                </a:solidFill>
              </a:rPr>
              <a:t> </a:t>
            </a:r>
            <a:r>
              <a:rPr lang="it-IT" sz="2000" dirty="0" err="1">
                <a:solidFill>
                  <a:schemeClr val="bg1"/>
                </a:solidFill>
              </a:rPr>
              <a:t>Undecidability</a:t>
            </a:r>
            <a:endParaRPr lang="it-IT" sz="2000" dirty="0">
              <a:solidFill>
                <a:schemeClr val="bg1"/>
              </a:solidFill>
            </a:endParaRPr>
          </a:p>
          <a:p>
            <a:pPr lvl="2" eaLnBrk="1" hangingPunct="1">
              <a:defRPr/>
            </a:pPr>
            <a:r>
              <a:rPr lang="it-IT" sz="1600" dirty="0" err="1">
                <a:solidFill>
                  <a:schemeClr val="bg1"/>
                </a:solidFill>
              </a:rPr>
              <a:t>Horn</a:t>
            </a:r>
            <a:r>
              <a:rPr lang="it-IT" sz="1600" dirty="0">
                <a:solidFill>
                  <a:schemeClr val="bg1"/>
                </a:solidFill>
              </a:rPr>
              <a:t> </a:t>
            </a:r>
            <a:r>
              <a:rPr lang="it-IT" sz="1600" dirty="0" err="1">
                <a:solidFill>
                  <a:schemeClr val="bg1"/>
                </a:solidFill>
              </a:rPr>
              <a:t>Logic</a:t>
            </a:r>
            <a:r>
              <a:rPr lang="it-IT" sz="1600" dirty="0">
                <a:solidFill>
                  <a:schemeClr val="bg1"/>
                </a:solidFill>
              </a:rPr>
              <a:t> Programming </a:t>
            </a:r>
            <a:r>
              <a:rPr lang="it-IT" sz="1600" dirty="0" err="1">
                <a:solidFill>
                  <a:schemeClr val="bg1"/>
                </a:solidFill>
              </a:rPr>
              <a:t>is</a:t>
            </a:r>
            <a:r>
              <a:rPr lang="it-IT" sz="1600" dirty="0">
                <a:solidFill>
                  <a:schemeClr val="bg1"/>
                </a:solidFill>
              </a:rPr>
              <a:t> R.E.-complete  (</a:t>
            </a:r>
            <a:r>
              <a:rPr lang="it-IT" sz="1600" dirty="0" err="1">
                <a:solidFill>
                  <a:schemeClr val="bg1"/>
                </a:solidFill>
              </a:rPr>
              <a:t>Tarnlünd</a:t>
            </a:r>
            <a:r>
              <a:rPr lang="it-IT" sz="1600" dirty="0">
                <a:solidFill>
                  <a:schemeClr val="bg1"/>
                </a:solidFill>
              </a:rPr>
              <a:t> 1977) </a:t>
            </a:r>
          </a:p>
          <a:p>
            <a:pPr eaLnBrk="1" hangingPunct="1">
              <a:defRPr/>
            </a:pPr>
            <a:r>
              <a:rPr lang="it-IT" sz="2400" dirty="0" err="1">
                <a:solidFill>
                  <a:schemeClr val="bg1"/>
                </a:solidFill>
              </a:rPr>
              <a:t>Even</a:t>
            </a:r>
            <a:r>
              <a:rPr lang="it-IT" sz="2400" dirty="0">
                <a:solidFill>
                  <a:schemeClr val="bg1"/>
                </a:solidFill>
              </a:rPr>
              <a:t> a </a:t>
            </a:r>
            <a:r>
              <a:rPr lang="it-IT" sz="2400" dirty="0" err="1">
                <a:solidFill>
                  <a:schemeClr val="bg1"/>
                </a:solidFill>
              </a:rPr>
              <a:t>Turing</a:t>
            </a:r>
            <a:r>
              <a:rPr lang="it-IT" sz="2400" dirty="0">
                <a:solidFill>
                  <a:schemeClr val="bg1"/>
                </a:solidFill>
              </a:rPr>
              <a:t> Machine can be </a:t>
            </a:r>
            <a:r>
              <a:rPr lang="it-IT" sz="2400" dirty="0" err="1">
                <a:solidFill>
                  <a:schemeClr val="bg1"/>
                </a:solidFill>
              </a:rPr>
              <a:t>simulated</a:t>
            </a:r>
            <a:r>
              <a:rPr lang="it-IT" sz="2400" dirty="0">
                <a:solidFill>
                  <a:schemeClr val="bg1"/>
                </a:solidFill>
              </a:rPr>
              <a:t> </a:t>
            </a:r>
          </a:p>
          <a:p>
            <a:pPr lvl="1" eaLnBrk="1" hangingPunct="1">
              <a:defRPr/>
            </a:pPr>
            <a:r>
              <a:rPr lang="it-IT" sz="2000" dirty="0" err="1">
                <a:solidFill>
                  <a:schemeClr val="bg1"/>
                </a:solidFill>
              </a:rPr>
              <a:t>see</a:t>
            </a:r>
            <a:r>
              <a:rPr lang="it-IT" sz="2000" dirty="0">
                <a:solidFill>
                  <a:schemeClr val="bg1"/>
                </a:solidFill>
              </a:rPr>
              <a:t> e.g., an </a:t>
            </a:r>
            <a:r>
              <a:rPr lang="it-IT" sz="2000" dirty="0" err="1">
                <a:solidFill>
                  <a:schemeClr val="bg1"/>
                </a:solidFill>
              </a:rPr>
              <a:t>encoding</a:t>
            </a:r>
            <a:r>
              <a:rPr lang="it-IT" sz="2000" dirty="0">
                <a:solidFill>
                  <a:schemeClr val="bg1"/>
                </a:solidFill>
              </a:rPr>
              <a:t> in DLV </a:t>
            </a:r>
            <a:r>
              <a:rPr lang="it-IT" sz="2000" dirty="0" err="1">
                <a:solidFill>
                  <a:schemeClr val="bg1"/>
                </a:solidFill>
              </a:rPr>
              <a:t>syntax</a:t>
            </a:r>
            <a:r>
              <a:rPr lang="it-IT" sz="2000" dirty="0">
                <a:solidFill>
                  <a:schemeClr val="bg1"/>
                </a:solidFill>
              </a:rPr>
              <a:t> </a:t>
            </a:r>
            <a:r>
              <a:rPr lang="it-IT" sz="2000" dirty="0" err="1">
                <a:solidFill>
                  <a:schemeClr val="bg1"/>
                </a:solidFill>
              </a:rPr>
              <a:t>at</a:t>
            </a:r>
            <a:r>
              <a:rPr lang="it-IT" sz="2000" dirty="0">
                <a:solidFill>
                  <a:schemeClr val="bg1"/>
                </a:solidFill>
              </a:rPr>
              <a:t> https://www.mat.unical.it/dlv-complex#Examples</a:t>
            </a:r>
          </a:p>
          <a:p>
            <a:pPr marL="0" indent="0">
              <a:buNone/>
              <a:defRPr/>
            </a:pPr>
            <a:endParaRPr lang="it-IT" dirty="0">
              <a:solidFill>
                <a:schemeClr val="bg1"/>
              </a:solidFill>
            </a:endParaRPr>
          </a:p>
          <a:p>
            <a:pPr>
              <a:defRPr/>
            </a:pPr>
            <a:r>
              <a:rPr lang="it-IT" sz="2400" dirty="0">
                <a:solidFill>
                  <a:schemeClr val="bg1"/>
                </a:solidFill>
              </a:rPr>
              <a:t>Some </a:t>
            </a:r>
            <a:r>
              <a:rPr lang="it-IT" sz="2400" dirty="0" err="1">
                <a:solidFill>
                  <a:schemeClr val="bg1"/>
                </a:solidFill>
              </a:rPr>
              <a:t>subclasses</a:t>
            </a:r>
            <a:r>
              <a:rPr lang="it-IT" sz="2400" dirty="0">
                <a:solidFill>
                  <a:schemeClr val="bg1"/>
                </a:solidFill>
              </a:rPr>
              <a:t> of </a:t>
            </a:r>
            <a:r>
              <a:rPr lang="it-IT" sz="2400" dirty="0" err="1">
                <a:solidFill>
                  <a:schemeClr val="bg1"/>
                </a:solidFill>
              </a:rPr>
              <a:t>programs</a:t>
            </a:r>
            <a:r>
              <a:rPr lang="it-IT" sz="2400" dirty="0">
                <a:solidFill>
                  <a:schemeClr val="bg1"/>
                </a:solidFill>
              </a:rPr>
              <a:t> with </a:t>
            </a:r>
            <a:r>
              <a:rPr lang="it-IT" sz="2400" dirty="0" err="1">
                <a:solidFill>
                  <a:schemeClr val="bg1"/>
                </a:solidFill>
              </a:rPr>
              <a:t>function</a:t>
            </a:r>
            <a:r>
              <a:rPr lang="it-IT" sz="2400" dirty="0">
                <a:solidFill>
                  <a:schemeClr val="bg1"/>
                </a:solidFill>
              </a:rPr>
              <a:t> </a:t>
            </a:r>
            <a:r>
              <a:rPr lang="it-IT" sz="2400" dirty="0" err="1">
                <a:solidFill>
                  <a:schemeClr val="bg1"/>
                </a:solidFill>
              </a:rPr>
              <a:t>symbols</a:t>
            </a:r>
            <a:r>
              <a:rPr lang="it-IT" sz="2400" dirty="0">
                <a:solidFill>
                  <a:schemeClr val="bg1"/>
                </a:solidFill>
              </a:rPr>
              <a:t> can be </a:t>
            </a:r>
            <a:r>
              <a:rPr lang="it-IT" sz="2400" dirty="0" err="1">
                <a:solidFill>
                  <a:schemeClr val="bg1"/>
                </a:solidFill>
              </a:rPr>
              <a:t>identified</a:t>
            </a:r>
            <a:r>
              <a:rPr lang="it-IT" sz="2400" dirty="0">
                <a:solidFill>
                  <a:schemeClr val="bg1"/>
                </a:solidFill>
              </a:rPr>
              <a:t>, </a:t>
            </a:r>
            <a:r>
              <a:rPr lang="it-IT" sz="2400" dirty="0" err="1">
                <a:solidFill>
                  <a:schemeClr val="bg1"/>
                </a:solidFill>
              </a:rPr>
              <a:t>that</a:t>
            </a:r>
            <a:r>
              <a:rPr lang="it-IT" sz="2400" dirty="0">
                <a:solidFill>
                  <a:schemeClr val="bg1"/>
                </a:solidFill>
              </a:rPr>
              <a:t> </a:t>
            </a:r>
            <a:r>
              <a:rPr lang="it-IT" sz="2400" dirty="0" err="1">
                <a:solidFill>
                  <a:schemeClr val="bg1"/>
                </a:solidFill>
              </a:rPr>
              <a:t>ensure</a:t>
            </a:r>
            <a:r>
              <a:rPr lang="it-IT" sz="2400" dirty="0">
                <a:solidFill>
                  <a:schemeClr val="bg1"/>
                </a:solidFill>
              </a:rPr>
              <a:t> </a:t>
            </a:r>
            <a:r>
              <a:rPr lang="it-IT" sz="2400" dirty="0" err="1">
                <a:solidFill>
                  <a:schemeClr val="bg1"/>
                </a:solidFill>
              </a:rPr>
              <a:t>termination</a:t>
            </a:r>
            <a:r>
              <a:rPr lang="it-IT" sz="2400" dirty="0">
                <a:solidFill>
                  <a:schemeClr val="bg1"/>
                </a:solidFill>
              </a:rPr>
              <a:t>. </a:t>
            </a:r>
          </a:p>
          <a:p>
            <a:pPr lvl="1">
              <a:defRPr/>
            </a:pPr>
            <a:r>
              <a:rPr lang="it-IT" sz="2000" dirty="0">
                <a:solidFill>
                  <a:schemeClr val="bg1"/>
                </a:solidFill>
              </a:rPr>
              <a:t>Ex.: Finite-Domain </a:t>
            </a:r>
            <a:r>
              <a:rPr lang="it-IT" sz="2000" dirty="0" err="1">
                <a:solidFill>
                  <a:schemeClr val="bg1"/>
                </a:solidFill>
              </a:rPr>
              <a:t>programs</a:t>
            </a:r>
            <a:r>
              <a:rPr lang="it-IT" sz="2000" dirty="0">
                <a:solidFill>
                  <a:schemeClr val="bg1"/>
                </a:solidFill>
              </a:rPr>
              <a:t>, omega-</a:t>
            </a:r>
            <a:r>
              <a:rPr lang="it-IT" sz="2000" dirty="0" err="1">
                <a:solidFill>
                  <a:schemeClr val="bg1"/>
                </a:solidFill>
              </a:rPr>
              <a:t>restricted</a:t>
            </a:r>
            <a:r>
              <a:rPr lang="it-IT" sz="2000" dirty="0">
                <a:solidFill>
                  <a:schemeClr val="bg1"/>
                </a:solidFill>
              </a:rPr>
              <a:t> </a:t>
            </a:r>
            <a:r>
              <a:rPr lang="it-IT" sz="2000" dirty="0" err="1">
                <a:solidFill>
                  <a:schemeClr val="bg1"/>
                </a:solidFill>
              </a:rPr>
              <a:t>programs</a:t>
            </a:r>
            <a:r>
              <a:rPr lang="it-IT" sz="2000" dirty="0">
                <a:solidFill>
                  <a:schemeClr val="bg1"/>
                </a:solidFill>
              </a:rPr>
              <a:t>, </a:t>
            </a:r>
            <a:r>
              <a:rPr lang="it-IT" sz="2000" dirty="0" err="1">
                <a:solidFill>
                  <a:schemeClr val="bg1"/>
                </a:solidFill>
              </a:rPr>
              <a:t>argument-restricted</a:t>
            </a:r>
            <a:r>
              <a:rPr lang="it-IT" sz="2000" dirty="0">
                <a:solidFill>
                  <a:schemeClr val="bg1"/>
                </a:solidFill>
              </a:rPr>
              <a:t> </a:t>
            </a:r>
            <a:r>
              <a:rPr lang="it-IT" sz="2000" dirty="0" err="1">
                <a:solidFill>
                  <a:schemeClr val="bg1"/>
                </a:solidFill>
              </a:rPr>
              <a:t>programs</a:t>
            </a:r>
            <a:r>
              <a:rPr lang="it-IT" sz="2000" dirty="0">
                <a:solidFill>
                  <a:schemeClr val="bg1"/>
                </a:solidFill>
              </a:rPr>
              <a:t>, etc.</a:t>
            </a:r>
          </a:p>
          <a:p>
            <a:pPr lvl="1">
              <a:defRPr/>
            </a:pPr>
            <a:r>
              <a:rPr lang="it-IT" sz="2000" dirty="0">
                <a:solidFill>
                  <a:schemeClr val="bg1"/>
                </a:solidFill>
              </a:rPr>
              <a:t>Program </a:t>
            </a:r>
            <a:r>
              <a:rPr lang="it-IT" sz="2000" dirty="0" err="1">
                <a:solidFill>
                  <a:schemeClr val="bg1"/>
                </a:solidFill>
              </a:rPr>
              <a:t>belonging</a:t>
            </a:r>
            <a:r>
              <a:rPr lang="it-IT" sz="2000" dirty="0">
                <a:solidFill>
                  <a:schemeClr val="bg1"/>
                </a:solidFill>
              </a:rPr>
              <a:t> to </a:t>
            </a:r>
            <a:r>
              <a:rPr lang="it-IT" sz="2000" dirty="0" err="1">
                <a:solidFill>
                  <a:schemeClr val="bg1"/>
                </a:solidFill>
              </a:rPr>
              <a:t>such</a:t>
            </a:r>
            <a:r>
              <a:rPr lang="it-IT" sz="2000" dirty="0">
                <a:solidFill>
                  <a:schemeClr val="bg1"/>
                </a:solidFill>
              </a:rPr>
              <a:t> </a:t>
            </a:r>
            <a:r>
              <a:rPr lang="it-IT" sz="2000" dirty="0" err="1">
                <a:solidFill>
                  <a:schemeClr val="bg1"/>
                </a:solidFill>
              </a:rPr>
              <a:t>classes</a:t>
            </a:r>
            <a:r>
              <a:rPr lang="it-IT" sz="2000" dirty="0">
                <a:solidFill>
                  <a:schemeClr val="bg1"/>
                </a:solidFill>
              </a:rPr>
              <a:t> must </a:t>
            </a:r>
            <a:r>
              <a:rPr lang="it-IT" sz="2000" dirty="0" err="1">
                <a:solidFill>
                  <a:schemeClr val="bg1"/>
                </a:solidFill>
              </a:rPr>
              <a:t>comply</a:t>
            </a:r>
            <a:r>
              <a:rPr lang="it-IT" sz="2000" dirty="0">
                <a:solidFill>
                  <a:schemeClr val="bg1"/>
                </a:solidFill>
              </a:rPr>
              <a:t> with some </a:t>
            </a:r>
            <a:r>
              <a:rPr lang="it-IT" sz="2000" dirty="0" err="1">
                <a:solidFill>
                  <a:schemeClr val="bg1"/>
                </a:solidFill>
              </a:rPr>
              <a:t>syntactical</a:t>
            </a:r>
            <a:r>
              <a:rPr lang="it-IT" sz="2000" dirty="0">
                <a:solidFill>
                  <a:schemeClr val="bg1"/>
                </a:solidFill>
              </a:rPr>
              <a:t> </a:t>
            </a:r>
            <a:r>
              <a:rPr lang="it-IT" sz="2000" dirty="0" err="1">
                <a:solidFill>
                  <a:schemeClr val="bg1"/>
                </a:solidFill>
              </a:rPr>
              <a:t>restrictions</a:t>
            </a:r>
            <a:endParaRPr lang="it-IT" sz="2000" dirty="0">
              <a:solidFill>
                <a:schemeClr val="bg1"/>
              </a:solidFill>
            </a:endParaRPr>
          </a:p>
          <a:p>
            <a:pPr>
              <a:defRPr/>
            </a:pPr>
            <a:endParaRPr lang="it-IT" dirty="0">
              <a:solidFill>
                <a:schemeClr val="bg1"/>
              </a:solidFill>
            </a:endParaRPr>
          </a:p>
        </p:txBody>
      </p:sp>
    </p:spTree>
    <p:extLst>
      <p:ext uri="{BB962C8B-B14F-4D97-AF65-F5344CB8AC3E}">
        <p14:creationId xmlns:p14="http://schemas.microsoft.com/office/powerpoint/2010/main" val="315392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9800" y="188641"/>
            <a:ext cx="7772400" cy="1431925"/>
          </a:xfrm>
        </p:spPr>
        <p:txBody>
          <a:bodyPr/>
          <a:lstStyle/>
          <a:p>
            <a:pPr algn="ctr">
              <a:defRPr/>
            </a:pPr>
            <a:r>
              <a:rPr lang="it-IT" b="1" dirty="0" err="1" smtClean="0">
                <a:solidFill>
                  <a:schemeClr val="accent4"/>
                </a:solidFill>
              </a:rPr>
              <a:t>Arguments</a:t>
            </a:r>
            <a:endParaRPr lang="it-IT" b="1" dirty="0">
              <a:solidFill>
                <a:schemeClr val="accent4"/>
              </a:solidFill>
            </a:endParaRPr>
          </a:p>
        </p:txBody>
      </p:sp>
      <p:sp>
        <p:nvSpPr>
          <p:cNvPr id="3" name="Segnaposto contenuto 2"/>
          <p:cNvSpPr>
            <a:spLocks noGrp="1"/>
          </p:cNvSpPr>
          <p:nvPr>
            <p:ph idx="1"/>
          </p:nvPr>
        </p:nvSpPr>
        <p:spPr>
          <a:xfrm>
            <a:off x="838799" y="1825200"/>
            <a:ext cx="10596013" cy="4551363"/>
          </a:xfrm>
        </p:spPr>
        <p:txBody>
          <a:bodyPr/>
          <a:lstStyle/>
          <a:p>
            <a:pPr>
              <a:defRPr/>
            </a:pPr>
            <a:r>
              <a:rPr lang="it-IT" dirty="0" smtClean="0">
                <a:solidFill>
                  <a:schemeClr val="bg1"/>
                </a:solidFill>
              </a:rPr>
              <a:t>A predicate </a:t>
            </a:r>
            <a:r>
              <a:rPr lang="it-IT" dirty="0" smtClean="0">
                <a:solidFill>
                  <a:schemeClr val="accent4"/>
                </a:solidFill>
              </a:rPr>
              <a:t>p</a:t>
            </a:r>
            <a:r>
              <a:rPr lang="it-IT" dirty="0" smtClean="0">
                <a:solidFill>
                  <a:schemeClr val="bg1"/>
                </a:solidFill>
              </a:rPr>
              <a:t> of </a:t>
            </a:r>
            <a:r>
              <a:rPr lang="it-IT" dirty="0" err="1" smtClean="0">
                <a:solidFill>
                  <a:schemeClr val="bg1"/>
                </a:solidFill>
              </a:rPr>
              <a:t>arity</a:t>
            </a:r>
            <a:r>
              <a:rPr lang="it-IT" dirty="0" smtClean="0">
                <a:solidFill>
                  <a:schemeClr val="bg1"/>
                </a:solidFill>
              </a:rPr>
              <a:t> </a:t>
            </a:r>
            <a:r>
              <a:rPr lang="it-IT" dirty="0" smtClean="0">
                <a:solidFill>
                  <a:schemeClr val="accent4"/>
                </a:solidFill>
              </a:rPr>
              <a:t>n</a:t>
            </a:r>
            <a:r>
              <a:rPr lang="it-IT" dirty="0" smtClean="0">
                <a:solidFill>
                  <a:schemeClr val="bg1"/>
                </a:solidFill>
              </a:rPr>
              <a:t> </a:t>
            </a:r>
            <a:r>
              <a:rPr lang="it-IT" dirty="0" err="1" smtClean="0">
                <a:solidFill>
                  <a:schemeClr val="bg1"/>
                </a:solidFill>
              </a:rPr>
              <a:t>has</a:t>
            </a:r>
            <a:r>
              <a:rPr lang="it-IT" dirty="0" smtClean="0">
                <a:solidFill>
                  <a:schemeClr val="bg1"/>
                </a:solidFill>
              </a:rPr>
              <a:t> </a:t>
            </a:r>
            <a:r>
              <a:rPr lang="it-IT" dirty="0" smtClean="0">
                <a:solidFill>
                  <a:schemeClr val="accent4"/>
                </a:solidFill>
              </a:rPr>
              <a:t>n</a:t>
            </a:r>
            <a:r>
              <a:rPr lang="it-IT" dirty="0" smtClean="0">
                <a:solidFill>
                  <a:schemeClr val="bg1"/>
                </a:solidFill>
              </a:rPr>
              <a:t> </a:t>
            </a:r>
            <a:r>
              <a:rPr lang="it-IT" dirty="0" err="1" smtClean="0">
                <a:solidFill>
                  <a:schemeClr val="bg1"/>
                </a:solidFill>
              </a:rPr>
              <a:t>arguments</a:t>
            </a:r>
            <a:r>
              <a:rPr lang="it-IT" dirty="0" smtClean="0">
                <a:solidFill>
                  <a:schemeClr val="bg1"/>
                </a:solidFill>
              </a:rPr>
              <a:t>.</a:t>
            </a:r>
          </a:p>
          <a:p>
            <a:pPr>
              <a:defRPr/>
            </a:pPr>
            <a:r>
              <a:rPr lang="it-IT" dirty="0" smtClean="0">
                <a:solidFill>
                  <a:schemeClr val="bg1"/>
                </a:solidFill>
              </a:rPr>
              <a:t>p[k] </a:t>
            </a:r>
            <a:r>
              <a:rPr lang="it-IT" dirty="0" err="1" smtClean="0">
                <a:solidFill>
                  <a:schemeClr val="bg1"/>
                </a:solidFill>
              </a:rPr>
              <a:t>stands</a:t>
            </a:r>
            <a:r>
              <a:rPr lang="it-IT" dirty="0" smtClean="0">
                <a:solidFill>
                  <a:schemeClr val="bg1"/>
                </a:solidFill>
              </a:rPr>
              <a:t> for the </a:t>
            </a:r>
            <a:r>
              <a:rPr lang="it-IT" dirty="0" err="1" smtClean="0">
                <a:solidFill>
                  <a:schemeClr val="bg1"/>
                </a:solidFill>
              </a:rPr>
              <a:t>argument</a:t>
            </a:r>
            <a:r>
              <a:rPr lang="it-IT" dirty="0" smtClean="0">
                <a:solidFill>
                  <a:schemeClr val="bg1"/>
                </a:solidFill>
              </a:rPr>
              <a:t> </a:t>
            </a:r>
            <a:r>
              <a:rPr lang="it-IT" dirty="0" err="1" smtClean="0">
                <a:solidFill>
                  <a:schemeClr val="bg1"/>
                </a:solidFill>
              </a:rPr>
              <a:t>at</a:t>
            </a:r>
            <a:r>
              <a:rPr lang="it-IT" dirty="0" smtClean="0">
                <a:solidFill>
                  <a:schemeClr val="bg1"/>
                </a:solidFill>
              </a:rPr>
              <a:t> position k</a:t>
            </a:r>
          </a:p>
          <a:p>
            <a:pPr lvl="1">
              <a:defRPr/>
            </a:pPr>
            <a:r>
              <a:rPr lang="it-IT" dirty="0" smtClean="0">
                <a:solidFill>
                  <a:schemeClr val="bg1"/>
                </a:solidFill>
              </a:rPr>
              <a:t>Ex.: predicate «p» of </a:t>
            </a:r>
            <a:r>
              <a:rPr lang="it-IT" dirty="0" err="1" smtClean="0">
                <a:solidFill>
                  <a:schemeClr val="bg1"/>
                </a:solidFill>
              </a:rPr>
              <a:t>arity</a:t>
            </a:r>
            <a:r>
              <a:rPr lang="it-IT" dirty="0" smtClean="0">
                <a:solidFill>
                  <a:schemeClr val="bg1"/>
                </a:solidFill>
              </a:rPr>
              <a:t> 3</a:t>
            </a:r>
          </a:p>
          <a:p>
            <a:pPr lvl="2">
              <a:defRPr/>
            </a:pPr>
            <a:r>
              <a:rPr lang="it-IT" dirty="0">
                <a:solidFill>
                  <a:schemeClr val="bg1"/>
                </a:solidFill>
              </a:rPr>
              <a:t>p(</a:t>
            </a:r>
            <a:r>
              <a:rPr lang="it-IT" dirty="0" err="1">
                <a:solidFill>
                  <a:schemeClr val="bg1"/>
                </a:solidFill>
              </a:rPr>
              <a:t>X,f</a:t>
            </a:r>
            <a:r>
              <a:rPr lang="it-IT" dirty="0">
                <a:solidFill>
                  <a:schemeClr val="bg1"/>
                </a:solidFill>
              </a:rPr>
              <a:t>(</a:t>
            </a:r>
            <a:r>
              <a:rPr lang="it-IT" dirty="0" err="1">
                <a:solidFill>
                  <a:schemeClr val="bg1"/>
                </a:solidFill>
              </a:rPr>
              <a:t>ciccio</a:t>
            </a:r>
            <a:r>
              <a:rPr lang="it-IT" dirty="0">
                <a:solidFill>
                  <a:schemeClr val="bg1"/>
                </a:solidFill>
              </a:rPr>
              <a:t>),a) </a:t>
            </a:r>
          </a:p>
          <a:p>
            <a:pPr lvl="2">
              <a:defRPr/>
            </a:pPr>
            <a:r>
              <a:rPr lang="it-IT" dirty="0">
                <a:solidFill>
                  <a:schemeClr val="bg1"/>
                </a:solidFill>
              </a:rPr>
              <a:t>in </a:t>
            </a:r>
            <a:r>
              <a:rPr lang="it-IT" dirty="0" err="1">
                <a:solidFill>
                  <a:schemeClr val="bg1"/>
                </a:solidFill>
              </a:rPr>
              <a:t>this</a:t>
            </a:r>
            <a:r>
              <a:rPr lang="it-IT" dirty="0">
                <a:solidFill>
                  <a:schemeClr val="bg1"/>
                </a:solidFill>
              </a:rPr>
              <a:t> case, p[1] = X, p[2] = f(</a:t>
            </a:r>
            <a:r>
              <a:rPr lang="it-IT" dirty="0" err="1">
                <a:solidFill>
                  <a:schemeClr val="bg1"/>
                </a:solidFill>
              </a:rPr>
              <a:t>ciccio</a:t>
            </a:r>
            <a:r>
              <a:rPr lang="it-IT" dirty="0">
                <a:solidFill>
                  <a:schemeClr val="bg1"/>
                </a:solidFill>
              </a:rPr>
              <a:t>), p[3] = a </a:t>
            </a:r>
          </a:p>
        </p:txBody>
      </p:sp>
    </p:spTree>
    <p:extLst>
      <p:ext uri="{BB962C8B-B14F-4D97-AF65-F5344CB8AC3E}">
        <p14:creationId xmlns:p14="http://schemas.microsoft.com/office/powerpoint/2010/main" val="2104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9800" y="116633"/>
            <a:ext cx="7772400" cy="1431925"/>
          </a:xfrm>
        </p:spPr>
        <p:txBody>
          <a:bodyPr/>
          <a:lstStyle/>
          <a:p>
            <a:pPr algn="ctr"/>
            <a:r>
              <a:rPr lang="it-IT" b="1" dirty="0" err="1" smtClean="0">
                <a:solidFill>
                  <a:schemeClr val="accent4"/>
                </a:solidFill>
              </a:rPr>
              <a:t>Argument</a:t>
            </a:r>
            <a:r>
              <a:rPr lang="it-IT" b="1" dirty="0" smtClean="0">
                <a:solidFill>
                  <a:schemeClr val="accent4"/>
                </a:solidFill>
              </a:rPr>
              <a:t> </a:t>
            </a:r>
            <a:r>
              <a:rPr lang="it-IT" b="1" dirty="0" err="1" smtClean="0">
                <a:solidFill>
                  <a:schemeClr val="accent4"/>
                </a:solidFill>
              </a:rPr>
              <a:t>Graph</a:t>
            </a:r>
            <a:r>
              <a:rPr lang="it-IT" b="1" dirty="0" smtClean="0">
                <a:solidFill>
                  <a:schemeClr val="accent4"/>
                </a:solidFill>
              </a:rPr>
              <a:t> </a:t>
            </a:r>
            <a:r>
              <a:rPr lang="en-US" b="1" dirty="0">
                <a:solidFill>
                  <a:schemeClr val="accent4"/>
                </a:solidFill>
              </a:rPr>
              <a:t>G</a:t>
            </a:r>
            <a:r>
              <a:rPr lang="en-US" b="1" baseline="30000" dirty="0">
                <a:solidFill>
                  <a:schemeClr val="accent4"/>
                </a:solidFill>
              </a:rPr>
              <a:t>A</a:t>
            </a:r>
            <a:r>
              <a:rPr lang="en-US" b="1" dirty="0">
                <a:solidFill>
                  <a:schemeClr val="accent4"/>
                </a:solidFill>
              </a:rPr>
              <a:t>(P)</a:t>
            </a:r>
            <a:endParaRPr lang="it-IT" b="1" dirty="0">
              <a:solidFill>
                <a:schemeClr val="accent4"/>
              </a:solidFill>
            </a:endParaRPr>
          </a:p>
        </p:txBody>
      </p:sp>
      <p:sp>
        <p:nvSpPr>
          <p:cNvPr id="3" name="Segnaposto contenuto 2"/>
          <p:cNvSpPr>
            <a:spLocks noGrp="1"/>
          </p:cNvSpPr>
          <p:nvPr>
            <p:ph idx="1"/>
          </p:nvPr>
        </p:nvSpPr>
        <p:spPr>
          <a:xfrm>
            <a:off x="838800" y="1825200"/>
            <a:ext cx="10711516" cy="4114800"/>
          </a:xfrm>
        </p:spPr>
        <p:txBody>
          <a:bodyPr>
            <a:normAutofit fontScale="92500" lnSpcReduction="10000"/>
          </a:bodyPr>
          <a:lstStyle/>
          <a:p>
            <a:pPr marL="0" indent="0" algn="just">
              <a:buNone/>
            </a:pPr>
            <a:r>
              <a:rPr lang="en-US" sz="2400" dirty="0">
                <a:solidFill>
                  <a:schemeClr val="bg1"/>
                </a:solidFill>
              </a:rPr>
              <a:t>Given a program P, G</a:t>
            </a:r>
            <a:r>
              <a:rPr lang="en-US" sz="2400" baseline="30000" dirty="0">
                <a:solidFill>
                  <a:schemeClr val="bg1"/>
                </a:solidFill>
              </a:rPr>
              <a:t>A</a:t>
            </a:r>
            <a:r>
              <a:rPr lang="en-US" sz="2400" dirty="0">
                <a:solidFill>
                  <a:schemeClr val="bg1"/>
                </a:solidFill>
              </a:rPr>
              <a:t>(P) is a directed graph  containing a node for each argument p[</a:t>
            </a:r>
            <a:r>
              <a:rPr lang="en-US" sz="2400" dirty="0" err="1">
                <a:solidFill>
                  <a:schemeClr val="bg1"/>
                </a:solidFill>
              </a:rPr>
              <a:t>i</a:t>
            </a:r>
            <a:r>
              <a:rPr lang="en-US" sz="2400" dirty="0">
                <a:solidFill>
                  <a:schemeClr val="bg1"/>
                </a:solidFill>
              </a:rPr>
              <a:t>] of an IDB predicate p of P; there is an arc (q[j], p[</a:t>
            </a:r>
            <a:r>
              <a:rPr lang="en-US" sz="2400" dirty="0" err="1">
                <a:solidFill>
                  <a:schemeClr val="bg1"/>
                </a:solidFill>
              </a:rPr>
              <a:t>i</a:t>
            </a:r>
            <a:r>
              <a:rPr lang="en-US" sz="2400" dirty="0">
                <a:solidFill>
                  <a:schemeClr val="bg1"/>
                </a:solidFill>
              </a:rPr>
              <a:t>]) </a:t>
            </a:r>
            <a:r>
              <a:rPr lang="en-US" sz="2400" dirty="0" err="1">
                <a:solidFill>
                  <a:schemeClr val="bg1"/>
                </a:solidFill>
              </a:rPr>
              <a:t>iff</a:t>
            </a:r>
            <a:r>
              <a:rPr lang="en-US" sz="2400" dirty="0">
                <a:solidFill>
                  <a:schemeClr val="bg1"/>
                </a:solidFill>
              </a:rPr>
              <a:t> there is a rule r in P having an atom p(t</a:t>
            </a:r>
            <a:r>
              <a:rPr lang="en-US" sz="2400" baseline="-25000" dirty="0">
                <a:solidFill>
                  <a:schemeClr val="bg1"/>
                </a:solidFill>
              </a:rPr>
              <a:t>1</a:t>
            </a:r>
            <a:r>
              <a:rPr lang="en-US" sz="2400" dirty="0">
                <a:solidFill>
                  <a:schemeClr val="bg1"/>
                </a:solidFill>
              </a:rPr>
              <a:t>…</a:t>
            </a:r>
            <a:r>
              <a:rPr lang="en-US" sz="2400" dirty="0" err="1">
                <a:solidFill>
                  <a:schemeClr val="bg1"/>
                </a:solidFill>
              </a:rPr>
              <a:t>t</a:t>
            </a:r>
            <a:r>
              <a:rPr lang="en-US" sz="2400" baseline="-25000" dirty="0" err="1">
                <a:solidFill>
                  <a:schemeClr val="bg1"/>
                </a:solidFill>
              </a:rPr>
              <a:t>n</a:t>
            </a:r>
            <a:r>
              <a:rPr lang="en-US" sz="2400" dirty="0">
                <a:solidFill>
                  <a:schemeClr val="bg1"/>
                </a:solidFill>
              </a:rPr>
              <a:t>) in the head, an atom q(v</a:t>
            </a:r>
            <a:r>
              <a:rPr lang="en-US" sz="2400" baseline="-25000" dirty="0">
                <a:solidFill>
                  <a:schemeClr val="bg1"/>
                </a:solidFill>
              </a:rPr>
              <a:t>1</a:t>
            </a:r>
            <a:r>
              <a:rPr lang="en-US" sz="2400" dirty="0">
                <a:solidFill>
                  <a:schemeClr val="bg1"/>
                </a:solidFill>
              </a:rPr>
              <a:t>…</a:t>
            </a:r>
            <a:r>
              <a:rPr lang="en-US" sz="2400" dirty="0" err="1">
                <a:solidFill>
                  <a:schemeClr val="bg1"/>
                </a:solidFill>
              </a:rPr>
              <a:t>v</a:t>
            </a:r>
            <a:r>
              <a:rPr lang="en-US" sz="2400" baseline="-25000" dirty="0" err="1">
                <a:solidFill>
                  <a:schemeClr val="bg1"/>
                </a:solidFill>
              </a:rPr>
              <a:t>m</a:t>
            </a:r>
            <a:r>
              <a:rPr lang="en-US" sz="2400" dirty="0">
                <a:solidFill>
                  <a:schemeClr val="bg1"/>
                </a:solidFill>
              </a:rPr>
              <a:t>) in B</a:t>
            </a:r>
            <a:r>
              <a:rPr lang="en-US" sz="2400" baseline="30000" dirty="0">
                <a:solidFill>
                  <a:schemeClr val="bg1"/>
                </a:solidFill>
              </a:rPr>
              <a:t>+</a:t>
            </a:r>
            <a:r>
              <a:rPr lang="en-US" sz="2400" dirty="0">
                <a:solidFill>
                  <a:schemeClr val="bg1"/>
                </a:solidFill>
              </a:rPr>
              <a:t>(r) and p(t</a:t>
            </a:r>
            <a:r>
              <a:rPr lang="en-US" sz="2400" baseline="-25000" dirty="0">
                <a:solidFill>
                  <a:schemeClr val="bg1"/>
                </a:solidFill>
              </a:rPr>
              <a:t>1</a:t>
            </a:r>
            <a:r>
              <a:rPr lang="en-US" sz="2400" dirty="0">
                <a:solidFill>
                  <a:schemeClr val="bg1"/>
                </a:solidFill>
              </a:rPr>
              <a:t>…</a:t>
            </a:r>
            <a:r>
              <a:rPr lang="en-US" sz="2400" dirty="0" err="1">
                <a:solidFill>
                  <a:schemeClr val="bg1"/>
                </a:solidFill>
              </a:rPr>
              <a:t>t</a:t>
            </a:r>
            <a:r>
              <a:rPr lang="en-US" sz="2400" baseline="-25000" dirty="0" err="1">
                <a:solidFill>
                  <a:schemeClr val="bg1"/>
                </a:solidFill>
              </a:rPr>
              <a:t>n</a:t>
            </a:r>
            <a:r>
              <a:rPr lang="en-US" sz="2400" dirty="0">
                <a:solidFill>
                  <a:schemeClr val="bg1"/>
                </a:solidFill>
              </a:rPr>
              <a:t>) and q(v</a:t>
            </a:r>
            <a:r>
              <a:rPr lang="en-US" sz="2400" baseline="-25000" dirty="0">
                <a:solidFill>
                  <a:schemeClr val="bg1"/>
                </a:solidFill>
              </a:rPr>
              <a:t>1</a:t>
            </a:r>
            <a:r>
              <a:rPr lang="en-US" sz="2400" dirty="0">
                <a:solidFill>
                  <a:schemeClr val="bg1"/>
                </a:solidFill>
              </a:rPr>
              <a:t>…</a:t>
            </a:r>
            <a:r>
              <a:rPr lang="en-US" sz="2400" dirty="0" err="1">
                <a:solidFill>
                  <a:schemeClr val="bg1"/>
                </a:solidFill>
              </a:rPr>
              <a:t>v</a:t>
            </a:r>
            <a:r>
              <a:rPr lang="en-US" sz="2400" baseline="-25000" dirty="0" err="1">
                <a:solidFill>
                  <a:schemeClr val="bg1"/>
                </a:solidFill>
              </a:rPr>
              <a:t>m</a:t>
            </a:r>
            <a:r>
              <a:rPr lang="en-US" sz="2400" dirty="0">
                <a:solidFill>
                  <a:schemeClr val="bg1"/>
                </a:solidFill>
              </a:rPr>
              <a:t>) are such that the same variable appears within terms </a:t>
            </a:r>
            <a:r>
              <a:rPr lang="en-US" sz="2400" dirty="0" err="1">
                <a:solidFill>
                  <a:schemeClr val="bg1"/>
                </a:solidFill>
              </a:rPr>
              <a:t>t</a:t>
            </a:r>
            <a:r>
              <a:rPr lang="en-US" sz="2400" baseline="-25000" dirty="0" err="1">
                <a:solidFill>
                  <a:schemeClr val="bg1"/>
                </a:solidFill>
              </a:rPr>
              <a:t>i</a:t>
            </a:r>
            <a:r>
              <a:rPr lang="en-US" sz="2400" dirty="0">
                <a:solidFill>
                  <a:schemeClr val="bg1"/>
                </a:solidFill>
              </a:rPr>
              <a:t> and </a:t>
            </a:r>
            <a:r>
              <a:rPr lang="en-US" sz="2400" dirty="0" err="1">
                <a:solidFill>
                  <a:schemeClr val="bg1"/>
                </a:solidFill>
              </a:rPr>
              <a:t>v</a:t>
            </a:r>
            <a:r>
              <a:rPr lang="en-US" sz="2400" baseline="-25000" dirty="0" err="1">
                <a:solidFill>
                  <a:schemeClr val="bg1"/>
                </a:solidFill>
              </a:rPr>
              <a:t>j</a:t>
            </a:r>
            <a:r>
              <a:rPr lang="en-US" sz="2400" dirty="0">
                <a:solidFill>
                  <a:schemeClr val="bg1"/>
                </a:solidFill>
              </a:rPr>
              <a:t>, respectively.</a:t>
            </a:r>
          </a:p>
          <a:p>
            <a:pPr marL="0" indent="0">
              <a:buNone/>
            </a:pPr>
            <a:endParaRPr lang="en-US" sz="2400" dirty="0">
              <a:solidFill>
                <a:schemeClr val="bg1"/>
              </a:solidFill>
            </a:endParaRPr>
          </a:p>
          <a:p>
            <a:pPr marL="0" indent="0">
              <a:buNone/>
            </a:pPr>
            <a:r>
              <a:rPr lang="en-US" sz="2400" dirty="0">
                <a:solidFill>
                  <a:schemeClr val="bg1"/>
                </a:solidFill>
              </a:rPr>
              <a:t>q(g(3)). 				</a:t>
            </a:r>
          </a:p>
          <a:p>
            <a:pPr marL="0" indent="0">
              <a:buNone/>
            </a:pPr>
            <a:r>
              <a:rPr lang="es-ES" sz="2400" dirty="0">
                <a:solidFill>
                  <a:schemeClr val="bg1"/>
                </a:solidFill>
              </a:rPr>
              <a:t>p(X,Y) :- q(g(X)), t(f(Y)).	 	</a:t>
            </a:r>
          </a:p>
          <a:p>
            <a:pPr marL="0" indent="0">
              <a:buNone/>
            </a:pPr>
            <a:r>
              <a:rPr lang="en-US" sz="2400" dirty="0">
                <a:solidFill>
                  <a:schemeClr val="bg1"/>
                </a:solidFill>
              </a:rPr>
              <a:t>s(X) | t(f(X)) :- a(X), not q(X).</a:t>
            </a:r>
            <a:endParaRPr lang="es-ES" sz="2400" dirty="0">
              <a:solidFill>
                <a:schemeClr val="bg1"/>
              </a:solidFill>
            </a:endParaRPr>
          </a:p>
          <a:p>
            <a:pPr marL="0" indent="0">
              <a:buNone/>
            </a:pPr>
            <a:r>
              <a:rPr lang="es-ES" sz="2400" dirty="0">
                <a:solidFill>
                  <a:schemeClr val="bg1"/>
                </a:solidFill>
              </a:rPr>
              <a:t>q(X) :- s(X), p(Y,X).</a:t>
            </a:r>
          </a:p>
          <a:p>
            <a:pPr marL="0" indent="0">
              <a:buNone/>
            </a:pPr>
            <a:endParaRPr lang="es-ES" sz="2400" dirty="0">
              <a:solidFill>
                <a:schemeClr val="bg1"/>
              </a:solidFill>
            </a:endParaRPr>
          </a:p>
          <a:p>
            <a:pPr marL="0" indent="0">
              <a:buNone/>
            </a:pPr>
            <a:r>
              <a:rPr lang="en-US" sz="2400" dirty="0">
                <a:solidFill>
                  <a:schemeClr val="bg1"/>
                </a:solidFill>
              </a:rPr>
              <a:t>	</a:t>
            </a:r>
          </a:p>
        </p:txBody>
      </p:sp>
      <p:grpSp>
        <p:nvGrpSpPr>
          <p:cNvPr id="14" name="Gruppo 13"/>
          <p:cNvGrpSpPr/>
          <p:nvPr/>
        </p:nvGrpSpPr>
        <p:grpSpPr>
          <a:xfrm>
            <a:off x="7857964" y="3684933"/>
            <a:ext cx="2124236" cy="2124236"/>
            <a:chOff x="3500438" y="2151063"/>
            <a:chExt cx="2071687" cy="2341562"/>
          </a:xfrm>
        </p:grpSpPr>
        <p:sp>
          <p:nvSpPr>
            <p:cNvPr id="15" name="Ovale 14"/>
            <p:cNvSpPr/>
            <p:nvPr/>
          </p:nvSpPr>
          <p:spPr>
            <a:xfrm>
              <a:off x="4071938" y="2151063"/>
              <a:ext cx="928687" cy="635000"/>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solidFill>
                    <a:schemeClr val="tx1"/>
                  </a:solidFill>
                </a:rPr>
                <a:t>p[1]</a:t>
              </a:r>
            </a:p>
          </p:txBody>
        </p:sp>
        <p:sp>
          <p:nvSpPr>
            <p:cNvPr id="16" name="Ovale 15"/>
            <p:cNvSpPr/>
            <p:nvPr/>
          </p:nvSpPr>
          <p:spPr>
            <a:xfrm>
              <a:off x="3500438" y="2928938"/>
              <a:ext cx="928687" cy="635000"/>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solidFill>
                    <a:schemeClr val="tx1"/>
                  </a:solidFill>
                </a:rPr>
                <a:t>p[2]</a:t>
              </a:r>
            </a:p>
          </p:txBody>
        </p:sp>
        <p:sp>
          <p:nvSpPr>
            <p:cNvPr id="17" name="Ovale 16"/>
            <p:cNvSpPr/>
            <p:nvPr/>
          </p:nvSpPr>
          <p:spPr>
            <a:xfrm>
              <a:off x="4643438" y="2928938"/>
              <a:ext cx="928687" cy="635000"/>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solidFill>
                    <a:schemeClr val="tx1"/>
                  </a:solidFill>
                </a:rPr>
                <a:t>q[1]</a:t>
              </a:r>
            </a:p>
          </p:txBody>
        </p:sp>
        <p:sp>
          <p:nvSpPr>
            <p:cNvPr id="18" name="Ovale 17"/>
            <p:cNvSpPr/>
            <p:nvPr/>
          </p:nvSpPr>
          <p:spPr>
            <a:xfrm>
              <a:off x="4643438" y="3857625"/>
              <a:ext cx="928687" cy="635000"/>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solidFill>
                    <a:schemeClr val="tx1"/>
                  </a:solidFill>
                </a:rPr>
                <a:t>s[1]</a:t>
              </a:r>
            </a:p>
          </p:txBody>
        </p:sp>
        <p:sp>
          <p:nvSpPr>
            <p:cNvPr id="19" name="Ovale 18"/>
            <p:cNvSpPr/>
            <p:nvPr/>
          </p:nvSpPr>
          <p:spPr>
            <a:xfrm>
              <a:off x="3500438" y="3857625"/>
              <a:ext cx="928687" cy="635000"/>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solidFill>
                    <a:schemeClr val="tx1"/>
                  </a:solidFill>
                </a:rPr>
                <a:t>t[1]</a:t>
              </a:r>
            </a:p>
          </p:txBody>
        </p:sp>
        <p:cxnSp>
          <p:nvCxnSpPr>
            <p:cNvPr id="20" name="Connettore 7 19"/>
            <p:cNvCxnSpPr>
              <a:stCxn id="19" idx="0"/>
              <a:endCxn id="16" idx="4"/>
            </p:cNvCxnSpPr>
            <p:nvPr/>
          </p:nvCxnSpPr>
          <p:spPr>
            <a:xfrm rot="5400000" flipH="1" flipV="1">
              <a:off x="3817938" y="3711575"/>
              <a:ext cx="293688" cy="1587"/>
            </a:xfrm>
            <a:prstGeom prst="curvedConnector3">
              <a:avLst>
                <a:gd name="adj1" fmla="val 50000"/>
              </a:avLst>
            </a:prstGeom>
            <a:ln>
              <a:tailEnd type="triangle" w="lg" len="lg"/>
            </a:ln>
          </p:spPr>
          <p:style>
            <a:lnRef idx="3">
              <a:schemeClr val="lt1"/>
            </a:lnRef>
            <a:fillRef idx="1">
              <a:schemeClr val="accent1"/>
            </a:fillRef>
            <a:effectRef idx="1">
              <a:schemeClr val="accent1"/>
            </a:effectRef>
            <a:fontRef idx="minor">
              <a:schemeClr val="lt1"/>
            </a:fontRef>
          </p:style>
        </p:cxnSp>
        <p:cxnSp>
          <p:nvCxnSpPr>
            <p:cNvPr id="21" name="Connettore 7 20"/>
            <p:cNvCxnSpPr>
              <a:stCxn id="18" idx="0"/>
              <a:endCxn id="17" idx="4"/>
            </p:cNvCxnSpPr>
            <p:nvPr/>
          </p:nvCxnSpPr>
          <p:spPr>
            <a:xfrm rot="5400000" flipH="1" flipV="1">
              <a:off x="4960938" y="3711575"/>
              <a:ext cx="293688" cy="1587"/>
            </a:xfrm>
            <a:prstGeom prst="curvedConnector3">
              <a:avLst>
                <a:gd name="adj1" fmla="val 50000"/>
              </a:avLst>
            </a:prstGeom>
            <a:ln>
              <a:tailEnd type="triangle" w="lg" len="lg"/>
            </a:ln>
          </p:spPr>
          <p:style>
            <a:lnRef idx="3">
              <a:schemeClr val="lt1"/>
            </a:lnRef>
            <a:fillRef idx="1">
              <a:schemeClr val="accent1"/>
            </a:fillRef>
            <a:effectRef idx="1">
              <a:schemeClr val="accent1"/>
            </a:effectRef>
            <a:fontRef idx="minor">
              <a:schemeClr val="lt1"/>
            </a:fontRef>
          </p:style>
        </p:cxnSp>
        <p:cxnSp>
          <p:nvCxnSpPr>
            <p:cNvPr id="22" name="Connettore 7 21"/>
            <p:cNvCxnSpPr>
              <a:stCxn id="16" idx="6"/>
              <a:endCxn id="17" idx="2"/>
            </p:cNvCxnSpPr>
            <p:nvPr/>
          </p:nvCxnSpPr>
          <p:spPr>
            <a:xfrm>
              <a:off x="4429125" y="3246438"/>
              <a:ext cx="214313" cy="1587"/>
            </a:xfrm>
            <a:prstGeom prst="curvedConnector3">
              <a:avLst>
                <a:gd name="adj1" fmla="val 50000"/>
              </a:avLst>
            </a:prstGeom>
            <a:ln>
              <a:tailEnd type="triangle" w="lg" len="lg"/>
            </a:ln>
          </p:spPr>
          <p:style>
            <a:lnRef idx="3">
              <a:schemeClr val="lt1"/>
            </a:lnRef>
            <a:fillRef idx="1">
              <a:schemeClr val="accent1"/>
            </a:fillRef>
            <a:effectRef idx="1">
              <a:schemeClr val="accent1"/>
            </a:effectRef>
            <a:fontRef idx="minor">
              <a:schemeClr val="lt1"/>
            </a:fontRef>
          </p:style>
        </p:cxnSp>
        <p:cxnSp>
          <p:nvCxnSpPr>
            <p:cNvPr id="23" name="Connettore 7 61"/>
            <p:cNvCxnSpPr>
              <a:stCxn id="17" idx="0"/>
              <a:endCxn id="15" idx="5"/>
            </p:cNvCxnSpPr>
            <p:nvPr/>
          </p:nvCxnSpPr>
          <p:spPr>
            <a:xfrm rot="16200000" flipV="1">
              <a:off x="4868069" y="2688431"/>
              <a:ext cx="236538" cy="244475"/>
            </a:xfrm>
            <a:prstGeom prst="straightConnector1">
              <a:avLst/>
            </a:prstGeom>
            <a:ln>
              <a:tailEnd type="triangle" w="lg" len="lg"/>
            </a:ln>
          </p:spPr>
          <p:style>
            <a:lnRef idx="3">
              <a:schemeClr val="lt1"/>
            </a:lnRef>
            <a:fillRef idx="1">
              <a:schemeClr val="accent1"/>
            </a:fillRef>
            <a:effectRef idx="1">
              <a:schemeClr val="accent1"/>
            </a:effectRef>
            <a:fontRef idx="minor">
              <a:schemeClr val="lt1"/>
            </a:fontRef>
          </p:style>
        </p:cxnSp>
      </p:grpSp>
    </p:spTree>
    <p:extLst>
      <p:ext uri="{BB962C8B-B14F-4D97-AF65-F5344CB8AC3E}">
        <p14:creationId xmlns:p14="http://schemas.microsoft.com/office/powerpoint/2010/main" val="96314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9800" y="116633"/>
            <a:ext cx="7772400" cy="1431925"/>
          </a:xfrm>
        </p:spPr>
        <p:txBody>
          <a:bodyPr/>
          <a:lstStyle/>
          <a:p>
            <a:pPr algn="ctr"/>
            <a:r>
              <a:rPr lang="it-IT" b="1" dirty="0" smtClean="0">
                <a:solidFill>
                  <a:schemeClr val="accent4"/>
                </a:solidFill>
              </a:rPr>
              <a:t>Recursive </a:t>
            </a:r>
            <a:r>
              <a:rPr lang="it-IT" b="1" dirty="0" err="1">
                <a:solidFill>
                  <a:schemeClr val="accent4"/>
                </a:solidFill>
              </a:rPr>
              <a:t>A</a:t>
            </a:r>
            <a:r>
              <a:rPr lang="it-IT" b="1" dirty="0" err="1" smtClean="0">
                <a:solidFill>
                  <a:schemeClr val="accent4"/>
                </a:solidFill>
              </a:rPr>
              <a:t>rguments</a:t>
            </a:r>
            <a:endParaRPr lang="it-IT" b="1" dirty="0">
              <a:solidFill>
                <a:schemeClr val="accent4"/>
              </a:solidFill>
            </a:endParaRPr>
          </a:p>
        </p:txBody>
      </p:sp>
      <p:sp>
        <p:nvSpPr>
          <p:cNvPr id="3" name="Segnaposto contenuto 2"/>
          <p:cNvSpPr>
            <a:spLocks noGrp="1"/>
          </p:cNvSpPr>
          <p:nvPr>
            <p:ph idx="1"/>
          </p:nvPr>
        </p:nvSpPr>
        <p:spPr>
          <a:xfrm>
            <a:off x="838799" y="1825200"/>
            <a:ext cx="10798143" cy="4472136"/>
          </a:xfrm>
        </p:spPr>
        <p:txBody>
          <a:bodyPr>
            <a:normAutofit/>
          </a:bodyPr>
          <a:lstStyle/>
          <a:p>
            <a:pPr marL="0" indent="0" algn="just">
              <a:buNone/>
            </a:pPr>
            <a:r>
              <a:rPr lang="en-US" sz="2400" dirty="0">
                <a:solidFill>
                  <a:schemeClr val="bg1"/>
                </a:solidFill>
              </a:rPr>
              <a:t>Given a program P, an argument p[</a:t>
            </a:r>
            <a:r>
              <a:rPr lang="en-US" sz="2400" dirty="0" err="1">
                <a:solidFill>
                  <a:schemeClr val="bg1"/>
                </a:solidFill>
              </a:rPr>
              <a:t>i</a:t>
            </a:r>
            <a:r>
              <a:rPr lang="en-US" sz="2400" dirty="0">
                <a:solidFill>
                  <a:schemeClr val="bg1"/>
                </a:solidFill>
              </a:rPr>
              <a:t>] is said to be </a:t>
            </a:r>
            <a:r>
              <a:rPr lang="en-US" sz="2400" dirty="0">
                <a:solidFill>
                  <a:schemeClr val="accent4"/>
                </a:solidFill>
              </a:rPr>
              <a:t>recursive</a:t>
            </a:r>
            <a:r>
              <a:rPr lang="en-US" sz="2400" dirty="0">
                <a:solidFill>
                  <a:schemeClr val="bg1"/>
                </a:solidFill>
              </a:rPr>
              <a:t> with q[j] if there exists a cycle in the Argument Graph of P involving both p[</a:t>
            </a:r>
            <a:r>
              <a:rPr lang="en-US" sz="2400" dirty="0" err="1">
                <a:solidFill>
                  <a:schemeClr val="bg1"/>
                </a:solidFill>
              </a:rPr>
              <a:t>i</a:t>
            </a:r>
            <a:r>
              <a:rPr lang="en-US" sz="2400" dirty="0">
                <a:solidFill>
                  <a:schemeClr val="bg1"/>
                </a:solidFill>
              </a:rPr>
              <a:t>] and q[j]. </a:t>
            </a:r>
          </a:p>
          <a:p>
            <a:pPr algn="just"/>
            <a:r>
              <a:rPr lang="en-US" sz="2000" dirty="0">
                <a:solidFill>
                  <a:schemeClr val="bg1"/>
                </a:solidFill>
              </a:rPr>
              <a:t>the Argument Graph keeps track of (body-head) dependencies between the arguments of predicates sharing some variable. </a:t>
            </a:r>
          </a:p>
          <a:p>
            <a:pPr algn="just"/>
            <a:r>
              <a:rPr lang="en-US" sz="2000" dirty="0">
                <a:solidFill>
                  <a:schemeClr val="bg1"/>
                </a:solidFill>
              </a:rPr>
              <a:t>it is a more detailed version of the commonly used (predicate) dependency graph.</a:t>
            </a:r>
          </a:p>
          <a:p>
            <a:pPr marL="0" indent="0" algn="just">
              <a:buNone/>
            </a:pPr>
            <a:endParaRPr lang="en-US" sz="2000" dirty="0">
              <a:solidFill>
                <a:schemeClr val="bg1"/>
              </a:solidFill>
            </a:endParaRPr>
          </a:p>
          <a:p>
            <a:pPr marL="0" indent="0" algn="just">
              <a:buNone/>
            </a:pPr>
            <a:r>
              <a:rPr lang="en-US" sz="2000" dirty="0">
                <a:solidFill>
                  <a:schemeClr val="bg1"/>
                </a:solidFill>
              </a:rPr>
              <a:t>t(X,Y):- a(X,Y), not q(X).</a:t>
            </a:r>
          </a:p>
          <a:p>
            <a:pPr marL="0" indent="0" algn="just">
              <a:buNone/>
            </a:pPr>
            <a:r>
              <a:rPr lang="it-IT" sz="2000" dirty="0">
                <a:solidFill>
                  <a:schemeClr val="bg1"/>
                </a:solidFill>
              </a:rPr>
              <a:t>q(f(X)) :- q(X), t(Y, f(X)).</a:t>
            </a:r>
          </a:p>
          <a:p>
            <a:pPr marL="0" indent="0" algn="just">
              <a:buNone/>
            </a:pPr>
            <a:endParaRPr lang="it-IT" sz="2000" dirty="0">
              <a:solidFill>
                <a:schemeClr val="bg1"/>
              </a:solidFill>
            </a:endParaRPr>
          </a:p>
          <a:p>
            <a:pPr marL="0" indent="0" algn="just">
              <a:buNone/>
            </a:pPr>
            <a:r>
              <a:rPr lang="it-IT" sz="2000" dirty="0" err="1">
                <a:solidFill>
                  <a:schemeClr val="bg1"/>
                </a:solidFill>
              </a:rPr>
              <a:t>Argument</a:t>
            </a:r>
            <a:r>
              <a:rPr lang="it-IT" sz="2000" dirty="0">
                <a:solidFill>
                  <a:schemeClr val="bg1"/>
                </a:solidFill>
              </a:rPr>
              <a:t> q[1] </a:t>
            </a:r>
            <a:r>
              <a:rPr lang="it-IT" sz="2000" dirty="0" err="1">
                <a:solidFill>
                  <a:schemeClr val="bg1"/>
                </a:solidFill>
              </a:rPr>
              <a:t>is</a:t>
            </a:r>
            <a:r>
              <a:rPr lang="it-IT" sz="2000" dirty="0">
                <a:solidFill>
                  <a:schemeClr val="bg1"/>
                </a:solidFill>
              </a:rPr>
              <a:t> recursive.</a:t>
            </a:r>
          </a:p>
          <a:p>
            <a:pPr marL="0" indent="0" algn="just">
              <a:buNone/>
            </a:pPr>
            <a:r>
              <a:rPr lang="it-IT" sz="2400" dirty="0">
                <a:solidFill>
                  <a:schemeClr val="bg1"/>
                </a:solidFill>
              </a:rPr>
              <a:t>	</a:t>
            </a:r>
          </a:p>
        </p:txBody>
      </p:sp>
      <p:grpSp>
        <p:nvGrpSpPr>
          <p:cNvPr id="26" name="Gruppo 25"/>
          <p:cNvGrpSpPr/>
          <p:nvPr/>
        </p:nvGrpSpPr>
        <p:grpSpPr>
          <a:xfrm>
            <a:off x="7644173" y="4545125"/>
            <a:ext cx="953057" cy="1418557"/>
            <a:chOff x="5615302" y="4921918"/>
            <a:chExt cx="953057" cy="1418557"/>
          </a:xfrm>
        </p:grpSpPr>
        <p:sp>
          <p:nvSpPr>
            <p:cNvPr id="8" name="Ovale 7"/>
            <p:cNvSpPr/>
            <p:nvPr/>
          </p:nvSpPr>
          <p:spPr>
            <a:xfrm>
              <a:off x="5615302" y="4921918"/>
              <a:ext cx="952243" cy="577502"/>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solidFill>
                    <a:schemeClr val="tx1"/>
                  </a:solidFill>
                </a:rPr>
                <a:t>q[1]</a:t>
              </a:r>
            </a:p>
          </p:txBody>
        </p:sp>
        <p:sp>
          <p:nvSpPr>
            <p:cNvPr id="10" name="Ovale 9"/>
            <p:cNvSpPr/>
            <p:nvPr/>
          </p:nvSpPr>
          <p:spPr>
            <a:xfrm>
              <a:off x="5616116" y="5764411"/>
              <a:ext cx="952243" cy="576064"/>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r>
                <a:rPr lang="it-IT" sz="2000" dirty="0">
                  <a:solidFill>
                    <a:schemeClr val="tx1"/>
                  </a:solidFill>
                </a:rPr>
                <a:t>t[2]</a:t>
              </a:r>
            </a:p>
          </p:txBody>
        </p:sp>
        <p:cxnSp>
          <p:nvCxnSpPr>
            <p:cNvPr id="11" name="Connettore 7 10"/>
            <p:cNvCxnSpPr>
              <a:stCxn id="10" idx="0"/>
            </p:cNvCxnSpPr>
            <p:nvPr/>
          </p:nvCxnSpPr>
          <p:spPr>
            <a:xfrm rot="5400000" flipH="1" flipV="1">
              <a:off x="5959023" y="5631822"/>
              <a:ext cx="266430" cy="1627"/>
            </a:xfrm>
            <a:prstGeom prst="curvedConnector3">
              <a:avLst>
                <a:gd name="adj1" fmla="val 129523"/>
              </a:avLst>
            </a:prstGeom>
            <a:ln>
              <a:tailEnd type="triangle" w="lg" len="lg"/>
            </a:ln>
          </p:spPr>
          <p:style>
            <a:lnRef idx="3">
              <a:schemeClr val="lt1"/>
            </a:lnRef>
            <a:fillRef idx="1">
              <a:schemeClr val="accent1"/>
            </a:fillRef>
            <a:effectRef idx="1">
              <a:schemeClr val="accent1"/>
            </a:effectRef>
            <a:fontRef idx="minor">
              <a:schemeClr val="lt1"/>
            </a:fontRef>
          </p:style>
        </p:cxnSp>
        <p:cxnSp>
          <p:nvCxnSpPr>
            <p:cNvPr id="20" name="Connettore 7 19"/>
            <p:cNvCxnSpPr>
              <a:endCxn id="8" idx="0"/>
            </p:cNvCxnSpPr>
            <p:nvPr/>
          </p:nvCxnSpPr>
          <p:spPr bwMode="auto">
            <a:xfrm rot="10800000">
              <a:off x="6091424" y="4921918"/>
              <a:ext cx="476122" cy="310890"/>
            </a:xfrm>
            <a:prstGeom prst="curvedConnector4">
              <a:avLst>
                <a:gd name="adj1" fmla="val -42158"/>
                <a:gd name="adj2" fmla="val 173531"/>
              </a:avLst>
            </a:prstGeom>
            <a:ln>
              <a:headEnd type="none" w="med" len="med"/>
              <a:tailEnd type="triangle"/>
            </a:ln>
          </p:spPr>
          <p:style>
            <a:lnRef idx="3">
              <a:schemeClr val="lt1"/>
            </a:lnRef>
            <a:fillRef idx="1">
              <a:schemeClr val="accent1"/>
            </a:fillRef>
            <a:effectRef idx="1">
              <a:schemeClr val="accent1"/>
            </a:effectRef>
            <a:fontRef idx="minor">
              <a:schemeClr val="lt1"/>
            </a:fontRef>
          </p:style>
        </p:cxnSp>
      </p:grpSp>
    </p:spTree>
    <p:extLst>
      <p:ext uri="{BB962C8B-B14F-4D97-AF65-F5344CB8AC3E}">
        <p14:creationId xmlns:p14="http://schemas.microsoft.com/office/powerpoint/2010/main" val="103512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err="1">
                <a:solidFill>
                  <a:schemeClr val="accent4"/>
                </a:solidFill>
              </a:rPr>
              <a:t>Functions</a:t>
            </a:r>
            <a:r>
              <a:rPr lang="it-IT" b="1" dirty="0">
                <a:solidFill>
                  <a:schemeClr val="accent4"/>
                </a:solidFill>
              </a:rPr>
              <a:t>?</a:t>
            </a:r>
          </a:p>
        </p:txBody>
      </p:sp>
      <p:sp>
        <p:nvSpPr>
          <p:cNvPr id="3" name="Segnaposto contenuto 2"/>
          <p:cNvSpPr>
            <a:spLocks noGrp="1"/>
          </p:cNvSpPr>
          <p:nvPr>
            <p:ph idx="1"/>
          </p:nvPr>
        </p:nvSpPr>
        <p:spPr>
          <a:xfrm>
            <a:off x="838200" y="1842876"/>
            <a:ext cx="10515600" cy="4688297"/>
          </a:xfrm>
        </p:spPr>
        <p:txBody>
          <a:bodyPr>
            <a:normAutofit lnSpcReduction="10000"/>
          </a:bodyPr>
          <a:lstStyle/>
          <a:p>
            <a:r>
              <a:rPr lang="it-IT" sz="3200" dirty="0" err="1">
                <a:solidFill>
                  <a:schemeClr val="bg1"/>
                </a:solidFill>
              </a:rPr>
              <a:t>We</a:t>
            </a:r>
            <a:r>
              <a:rPr lang="it-IT" sz="3200" dirty="0">
                <a:solidFill>
                  <a:schemeClr val="bg1"/>
                </a:solidFill>
              </a:rPr>
              <a:t> are </a:t>
            </a:r>
            <a:r>
              <a:rPr lang="it-IT" sz="3200" dirty="0" err="1">
                <a:solidFill>
                  <a:schemeClr val="bg1"/>
                </a:solidFill>
              </a:rPr>
              <a:t>talking</a:t>
            </a:r>
            <a:r>
              <a:rPr lang="it-IT" sz="3200" dirty="0">
                <a:solidFill>
                  <a:schemeClr val="bg1"/>
                </a:solidFill>
              </a:rPr>
              <a:t> of </a:t>
            </a:r>
            <a:r>
              <a:rPr lang="it-IT" sz="3200" dirty="0" err="1">
                <a:solidFill>
                  <a:schemeClr val="bg1"/>
                </a:solidFill>
              </a:rPr>
              <a:t>functions</a:t>
            </a:r>
            <a:r>
              <a:rPr lang="it-IT" sz="3200" dirty="0">
                <a:solidFill>
                  <a:schemeClr val="bg1"/>
                </a:solidFill>
              </a:rPr>
              <a:t> and </a:t>
            </a:r>
            <a:r>
              <a:rPr lang="it-IT" sz="3200" dirty="0" err="1">
                <a:solidFill>
                  <a:schemeClr val="bg1"/>
                </a:solidFill>
              </a:rPr>
              <a:t>functional</a:t>
            </a:r>
            <a:r>
              <a:rPr lang="it-IT" sz="3200" dirty="0">
                <a:solidFill>
                  <a:schemeClr val="bg1"/>
                </a:solidFill>
              </a:rPr>
              <a:t> </a:t>
            </a:r>
            <a:r>
              <a:rPr lang="it-IT" sz="3200" dirty="0" err="1">
                <a:solidFill>
                  <a:schemeClr val="bg1"/>
                </a:solidFill>
              </a:rPr>
              <a:t>terms</a:t>
            </a:r>
            <a:r>
              <a:rPr lang="it-IT" sz="3200" dirty="0">
                <a:solidFill>
                  <a:schemeClr val="bg1"/>
                </a:solidFill>
              </a:rPr>
              <a:t> in the </a:t>
            </a:r>
            <a:r>
              <a:rPr lang="it-IT" sz="3200" dirty="0" err="1">
                <a:solidFill>
                  <a:schemeClr val="bg1"/>
                </a:solidFill>
              </a:rPr>
              <a:t>traditional</a:t>
            </a:r>
            <a:r>
              <a:rPr lang="it-IT" sz="3200" dirty="0">
                <a:solidFill>
                  <a:schemeClr val="bg1"/>
                </a:solidFill>
              </a:rPr>
              <a:t> </a:t>
            </a:r>
            <a:r>
              <a:rPr lang="it-IT" sz="3200" dirty="0" err="1">
                <a:solidFill>
                  <a:schemeClr val="bg1"/>
                </a:solidFill>
              </a:rPr>
              <a:t>logic</a:t>
            </a:r>
            <a:r>
              <a:rPr lang="it-IT" sz="3200" dirty="0">
                <a:solidFill>
                  <a:schemeClr val="bg1"/>
                </a:solidFill>
              </a:rPr>
              <a:t> </a:t>
            </a:r>
            <a:r>
              <a:rPr lang="it-IT" sz="3200" dirty="0" err="1">
                <a:solidFill>
                  <a:schemeClr val="bg1"/>
                </a:solidFill>
              </a:rPr>
              <a:t>programming</a:t>
            </a:r>
            <a:r>
              <a:rPr lang="it-IT" sz="3200" dirty="0">
                <a:solidFill>
                  <a:schemeClr val="bg1"/>
                </a:solidFill>
              </a:rPr>
              <a:t> </a:t>
            </a:r>
            <a:r>
              <a:rPr lang="it-IT" sz="3200" dirty="0" err="1">
                <a:solidFill>
                  <a:schemeClr val="bg1"/>
                </a:solidFill>
              </a:rPr>
              <a:t>sense</a:t>
            </a:r>
            <a:r>
              <a:rPr lang="it-IT" sz="3200" dirty="0">
                <a:solidFill>
                  <a:schemeClr val="bg1"/>
                </a:solidFill>
              </a:rPr>
              <a:t>:</a:t>
            </a:r>
          </a:p>
          <a:p>
            <a:pPr lvl="1"/>
            <a:r>
              <a:rPr lang="it-IT" dirty="0" err="1">
                <a:solidFill>
                  <a:schemeClr val="bg1"/>
                </a:solidFill>
              </a:rPr>
              <a:t>father</a:t>
            </a:r>
            <a:r>
              <a:rPr lang="it-IT" dirty="0">
                <a:solidFill>
                  <a:schemeClr val="bg1"/>
                </a:solidFill>
              </a:rPr>
              <a:t>(gibbi) →</a:t>
            </a:r>
            <a:r>
              <a:rPr lang="it-IT" dirty="0" smtClean="0">
                <a:solidFill>
                  <a:schemeClr val="bg1"/>
                </a:solidFill>
              </a:rPr>
              <a:t> </a:t>
            </a:r>
            <a:r>
              <a:rPr lang="it-IT" dirty="0" err="1">
                <a:solidFill>
                  <a:schemeClr val="bg1"/>
                </a:solidFill>
              </a:rPr>
              <a:t>father</a:t>
            </a:r>
            <a:r>
              <a:rPr lang="it-IT" dirty="0">
                <a:solidFill>
                  <a:schemeClr val="bg1"/>
                </a:solidFill>
              </a:rPr>
              <a:t>(gibbi)</a:t>
            </a:r>
          </a:p>
          <a:p>
            <a:pPr lvl="1"/>
            <a:r>
              <a:rPr lang="it-IT" dirty="0" err="1">
                <a:solidFill>
                  <a:schemeClr val="bg1"/>
                </a:solidFill>
              </a:rPr>
              <a:t>sqr</a:t>
            </a:r>
            <a:r>
              <a:rPr lang="it-IT" dirty="0">
                <a:solidFill>
                  <a:schemeClr val="bg1"/>
                </a:solidFill>
              </a:rPr>
              <a:t>(3) →</a:t>
            </a:r>
            <a:r>
              <a:rPr lang="it-IT" dirty="0" smtClean="0">
                <a:solidFill>
                  <a:schemeClr val="bg1"/>
                </a:solidFill>
              </a:rPr>
              <a:t> </a:t>
            </a:r>
            <a:r>
              <a:rPr lang="it-IT" dirty="0" err="1">
                <a:solidFill>
                  <a:schemeClr val="bg1"/>
                </a:solidFill>
              </a:rPr>
              <a:t>sqr</a:t>
            </a:r>
            <a:r>
              <a:rPr lang="it-IT" dirty="0">
                <a:solidFill>
                  <a:schemeClr val="bg1"/>
                </a:solidFill>
              </a:rPr>
              <a:t>(3)</a:t>
            </a:r>
          </a:p>
          <a:p>
            <a:pPr lvl="1"/>
            <a:r>
              <a:rPr lang="it-IT" dirty="0">
                <a:solidFill>
                  <a:schemeClr val="bg1"/>
                </a:solidFill>
              </a:rPr>
              <a:t>[</a:t>
            </a:r>
            <a:r>
              <a:rPr lang="it-IT" dirty="0" err="1">
                <a:solidFill>
                  <a:schemeClr val="bg1"/>
                </a:solidFill>
              </a:rPr>
              <a:t>a,b,c</a:t>
            </a:r>
            <a:r>
              <a:rPr lang="it-IT" dirty="0">
                <a:solidFill>
                  <a:schemeClr val="bg1"/>
                </a:solidFill>
              </a:rPr>
              <a:t>] →</a:t>
            </a:r>
            <a:r>
              <a:rPr lang="it-IT" dirty="0" smtClean="0">
                <a:solidFill>
                  <a:schemeClr val="bg1"/>
                </a:solidFill>
              </a:rPr>
              <a:t> </a:t>
            </a:r>
            <a:r>
              <a:rPr lang="it-IT" dirty="0">
                <a:solidFill>
                  <a:schemeClr val="bg1"/>
                </a:solidFill>
              </a:rPr>
              <a:t>list(</a:t>
            </a:r>
            <a:r>
              <a:rPr lang="it-IT" dirty="0" err="1">
                <a:solidFill>
                  <a:schemeClr val="bg1"/>
                </a:solidFill>
              </a:rPr>
              <a:t>a,list</a:t>
            </a:r>
            <a:r>
              <a:rPr lang="it-IT" dirty="0">
                <a:solidFill>
                  <a:schemeClr val="bg1"/>
                </a:solidFill>
              </a:rPr>
              <a:t>(</a:t>
            </a:r>
            <a:r>
              <a:rPr lang="it-IT" dirty="0" err="1">
                <a:solidFill>
                  <a:schemeClr val="bg1"/>
                </a:solidFill>
              </a:rPr>
              <a:t>b,c</a:t>
            </a:r>
            <a:r>
              <a:rPr lang="it-IT" dirty="0">
                <a:solidFill>
                  <a:schemeClr val="bg1"/>
                </a:solidFill>
              </a:rPr>
              <a:t>))</a:t>
            </a:r>
          </a:p>
          <a:p>
            <a:endParaRPr lang="it-IT" sz="3200" dirty="0">
              <a:solidFill>
                <a:schemeClr val="bg1"/>
              </a:solidFill>
            </a:endParaRPr>
          </a:p>
          <a:p>
            <a:r>
              <a:rPr lang="it-IT" sz="3200" dirty="0">
                <a:solidFill>
                  <a:schemeClr val="bg1"/>
                </a:solidFill>
              </a:rPr>
              <a:t>Recursive </a:t>
            </a:r>
            <a:r>
              <a:rPr lang="it-IT" sz="3200" dirty="0" err="1">
                <a:solidFill>
                  <a:schemeClr val="bg1"/>
                </a:solidFill>
              </a:rPr>
              <a:t>Function</a:t>
            </a:r>
            <a:r>
              <a:rPr lang="it-IT" sz="3200" dirty="0">
                <a:solidFill>
                  <a:schemeClr val="bg1"/>
                </a:solidFill>
              </a:rPr>
              <a:t> </a:t>
            </a:r>
            <a:r>
              <a:rPr lang="it-IT" sz="3200" dirty="0" err="1">
                <a:solidFill>
                  <a:schemeClr val="bg1"/>
                </a:solidFill>
              </a:rPr>
              <a:t>symbols</a:t>
            </a:r>
            <a:r>
              <a:rPr lang="it-IT" sz="3200" dirty="0">
                <a:solidFill>
                  <a:schemeClr val="bg1"/>
                </a:solidFill>
              </a:rPr>
              <a:t> →</a:t>
            </a:r>
            <a:r>
              <a:rPr lang="it-IT" sz="3200" dirty="0" smtClean="0">
                <a:solidFill>
                  <a:schemeClr val="bg1"/>
                </a:solidFill>
              </a:rPr>
              <a:t> </a:t>
            </a:r>
            <a:r>
              <a:rPr lang="it-IT" sz="3200" dirty="0" err="1">
                <a:solidFill>
                  <a:schemeClr val="bg1"/>
                </a:solidFill>
              </a:rPr>
              <a:t>Undecidability</a:t>
            </a:r>
            <a:endParaRPr lang="it-IT" sz="3200" dirty="0">
              <a:solidFill>
                <a:schemeClr val="bg1"/>
              </a:solidFill>
            </a:endParaRPr>
          </a:p>
          <a:p>
            <a:pPr lvl="1"/>
            <a:r>
              <a:rPr lang="it-IT" dirty="0" err="1">
                <a:solidFill>
                  <a:schemeClr val="bg1"/>
                </a:solidFill>
              </a:rPr>
              <a:t>Horn</a:t>
            </a:r>
            <a:r>
              <a:rPr lang="it-IT" dirty="0">
                <a:solidFill>
                  <a:schemeClr val="bg1"/>
                </a:solidFill>
              </a:rPr>
              <a:t> </a:t>
            </a:r>
            <a:r>
              <a:rPr lang="it-IT" dirty="0" err="1">
                <a:solidFill>
                  <a:schemeClr val="bg1"/>
                </a:solidFill>
              </a:rPr>
              <a:t>Logic</a:t>
            </a:r>
            <a:r>
              <a:rPr lang="it-IT" dirty="0">
                <a:solidFill>
                  <a:schemeClr val="bg1"/>
                </a:solidFill>
              </a:rPr>
              <a:t> Programming </a:t>
            </a:r>
            <a:r>
              <a:rPr lang="it-IT" dirty="0" err="1">
                <a:solidFill>
                  <a:schemeClr val="bg1"/>
                </a:solidFill>
              </a:rPr>
              <a:t>is</a:t>
            </a:r>
            <a:r>
              <a:rPr lang="it-IT" dirty="0">
                <a:solidFill>
                  <a:schemeClr val="bg1"/>
                </a:solidFill>
              </a:rPr>
              <a:t> R.E.-complete  (</a:t>
            </a:r>
            <a:r>
              <a:rPr lang="it-IT" dirty="0" err="1">
                <a:solidFill>
                  <a:schemeClr val="bg1"/>
                </a:solidFill>
              </a:rPr>
              <a:t>Tarnlünd</a:t>
            </a:r>
            <a:r>
              <a:rPr lang="it-IT" dirty="0">
                <a:solidFill>
                  <a:schemeClr val="bg1"/>
                </a:solidFill>
              </a:rPr>
              <a:t> 1977)</a:t>
            </a:r>
          </a:p>
          <a:p>
            <a:endParaRPr lang="it-IT" sz="3200" dirty="0">
              <a:solidFill>
                <a:schemeClr val="bg1"/>
              </a:solidFill>
            </a:endParaRPr>
          </a:p>
          <a:p>
            <a:r>
              <a:rPr lang="it-IT" sz="3200" dirty="0">
                <a:solidFill>
                  <a:schemeClr val="bg1"/>
                </a:solidFill>
              </a:rPr>
              <a:t>Goal: </a:t>
            </a:r>
            <a:r>
              <a:rPr lang="it-IT" sz="3200" dirty="0" err="1">
                <a:solidFill>
                  <a:schemeClr val="bg1"/>
                </a:solidFill>
              </a:rPr>
              <a:t>treat</a:t>
            </a:r>
            <a:r>
              <a:rPr lang="it-IT" sz="3200" dirty="0">
                <a:solidFill>
                  <a:schemeClr val="bg1"/>
                </a:solidFill>
              </a:rPr>
              <a:t> </a:t>
            </a:r>
            <a:r>
              <a:rPr lang="it-IT" sz="3200" dirty="0" err="1">
                <a:solidFill>
                  <a:schemeClr val="bg1"/>
                </a:solidFill>
              </a:rPr>
              <a:t>function</a:t>
            </a:r>
            <a:r>
              <a:rPr lang="it-IT" sz="3200" dirty="0">
                <a:solidFill>
                  <a:schemeClr val="bg1"/>
                </a:solidFill>
              </a:rPr>
              <a:t> </a:t>
            </a:r>
            <a:r>
              <a:rPr lang="it-IT" sz="3200" dirty="0" err="1">
                <a:solidFill>
                  <a:schemeClr val="bg1"/>
                </a:solidFill>
              </a:rPr>
              <a:t>symbols</a:t>
            </a:r>
            <a:r>
              <a:rPr lang="it-IT" sz="3200" dirty="0">
                <a:solidFill>
                  <a:schemeClr val="bg1"/>
                </a:solidFill>
              </a:rPr>
              <a:t> in </a:t>
            </a:r>
            <a:r>
              <a:rPr lang="it-IT" sz="3200" dirty="0" smtClean="0">
                <a:solidFill>
                  <a:schemeClr val="bg1"/>
                </a:solidFill>
              </a:rPr>
              <a:t>ASP</a:t>
            </a:r>
            <a:endParaRPr lang="it-IT" sz="3200" dirty="0">
              <a:solidFill>
                <a:schemeClr val="bg1"/>
              </a:solidFill>
            </a:endParaRPr>
          </a:p>
        </p:txBody>
      </p:sp>
    </p:spTree>
    <p:extLst>
      <p:ext uri="{BB962C8B-B14F-4D97-AF65-F5344CB8AC3E}">
        <p14:creationId xmlns:p14="http://schemas.microsoft.com/office/powerpoint/2010/main" val="2017329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09800" y="116633"/>
            <a:ext cx="7772400" cy="1431925"/>
          </a:xfrm>
        </p:spPr>
        <p:txBody>
          <a:bodyPr/>
          <a:lstStyle/>
          <a:p>
            <a:pPr algn="ctr">
              <a:defRPr/>
            </a:pPr>
            <a:r>
              <a:rPr lang="it-IT" b="1" dirty="0" smtClean="0">
                <a:solidFill>
                  <a:schemeClr val="accent4"/>
                </a:solidFill>
              </a:rPr>
              <a:t>FD-</a:t>
            </a:r>
            <a:r>
              <a:rPr lang="it-IT" b="1" dirty="0" err="1" smtClean="0">
                <a:solidFill>
                  <a:schemeClr val="accent4"/>
                </a:solidFill>
              </a:rPr>
              <a:t>programs</a:t>
            </a:r>
            <a:r>
              <a:rPr lang="it-IT" b="1" dirty="0" smtClean="0">
                <a:solidFill>
                  <a:schemeClr val="accent4"/>
                </a:solidFill>
              </a:rPr>
              <a:t>: </a:t>
            </a:r>
            <a:r>
              <a:rPr lang="it-IT" b="1" dirty="0" err="1" smtClean="0">
                <a:solidFill>
                  <a:schemeClr val="accent4"/>
                </a:solidFill>
              </a:rPr>
              <a:t>definition</a:t>
            </a:r>
            <a:endParaRPr lang="it-IT" b="1" dirty="0">
              <a:solidFill>
                <a:schemeClr val="accent4"/>
              </a:solidFill>
            </a:endParaRPr>
          </a:p>
        </p:txBody>
      </p:sp>
      <p:sp>
        <p:nvSpPr>
          <p:cNvPr id="3" name="Segnaposto contenuto 2"/>
          <p:cNvSpPr>
            <a:spLocks noGrp="1"/>
          </p:cNvSpPr>
          <p:nvPr>
            <p:ph idx="1"/>
          </p:nvPr>
        </p:nvSpPr>
        <p:spPr>
          <a:xfrm>
            <a:off x="838799" y="1825200"/>
            <a:ext cx="10480509" cy="4551363"/>
          </a:xfrm>
        </p:spPr>
        <p:txBody>
          <a:bodyPr>
            <a:normAutofit/>
          </a:bodyPr>
          <a:lstStyle/>
          <a:p>
            <a:pPr>
              <a:defRPr/>
            </a:pPr>
            <a:r>
              <a:rPr lang="en-US" sz="2400" dirty="0">
                <a:solidFill>
                  <a:schemeClr val="bg1"/>
                </a:solidFill>
              </a:rPr>
              <a:t>FINITE-DOMAIN programs: a simple, decidable subclass of ASP programs </a:t>
            </a:r>
          </a:p>
          <a:p>
            <a:pPr>
              <a:defRPr/>
            </a:pPr>
            <a:r>
              <a:rPr lang="en-US" sz="2400" dirty="0">
                <a:solidFill>
                  <a:schemeClr val="bg1"/>
                </a:solidFill>
              </a:rPr>
              <a:t>All the arguments of a program P must be </a:t>
            </a:r>
            <a:r>
              <a:rPr lang="en-US" sz="2400" i="1" dirty="0">
                <a:solidFill>
                  <a:schemeClr val="accent4"/>
                </a:solidFill>
              </a:rPr>
              <a:t>finite-domain</a:t>
            </a:r>
            <a:r>
              <a:rPr lang="en-US" sz="2400" i="1" dirty="0">
                <a:solidFill>
                  <a:schemeClr val="bg1"/>
                </a:solidFill>
              </a:rPr>
              <a:t>.</a:t>
            </a:r>
          </a:p>
          <a:p>
            <a:pPr lvl="1">
              <a:defRPr/>
            </a:pPr>
            <a:endParaRPr lang="en-US" sz="2000" dirty="0">
              <a:solidFill>
                <a:schemeClr val="bg1"/>
              </a:solidFill>
            </a:endParaRPr>
          </a:p>
          <a:p>
            <a:pPr>
              <a:defRPr/>
            </a:pPr>
            <a:r>
              <a:rPr lang="en-US" sz="2400" dirty="0">
                <a:solidFill>
                  <a:schemeClr val="bg1"/>
                </a:solidFill>
              </a:rPr>
              <a:t>An argument q[k] in the Argument Graph is FINITE-DOMAIN if for all occurrences q(…,t,…) of it appearing in the head of a rule, one of the following conditions holds:</a:t>
            </a:r>
          </a:p>
          <a:p>
            <a:pPr marL="914400" lvl="1" indent="-457200">
              <a:buFont typeface="+mj-lt"/>
              <a:buAutoNum type="arabicPeriod"/>
              <a:defRPr/>
            </a:pPr>
            <a:r>
              <a:rPr lang="en-US" sz="2000" dirty="0">
                <a:solidFill>
                  <a:schemeClr val="accent4"/>
                </a:solidFill>
              </a:rPr>
              <a:t>t</a:t>
            </a:r>
            <a:r>
              <a:rPr lang="en-US" sz="2000" dirty="0">
                <a:solidFill>
                  <a:schemeClr val="bg1"/>
                </a:solidFill>
              </a:rPr>
              <a:t> is variable free </a:t>
            </a:r>
            <a:r>
              <a:rPr lang="en-US" sz="2000" dirty="0">
                <a:solidFill>
                  <a:schemeClr val="accent4"/>
                </a:solidFill>
              </a:rPr>
              <a:t>(e.g.  q(…, f(</a:t>
            </a:r>
            <a:r>
              <a:rPr lang="en-US" sz="2000" dirty="0" err="1">
                <a:solidFill>
                  <a:schemeClr val="accent4"/>
                </a:solidFill>
              </a:rPr>
              <a:t>a,g</a:t>
            </a:r>
            <a:r>
              <a:rPr lang="en-US" sz="2000" dirty="0">
                <a:solidFill>
                  <a:schemeClr val="accent4"/>
                </a:solidFill>
              </a:rPr>
              <a:t>(b)),…) is OK. )</a:t>
            </a:r>
            <a:r>
              <a:rPr lang="en-US" sz="2000" dirty="0">
                <a:solidFill>
                  <a:schemeClr val="bg1"/>
                </a:solidFill>
              </a:rPr>
              <a:t>, or</a:t>
            </a:r>
          </a:p>
          <a:p>
            <a:pPr marL="914400" lvl="1" indent="-457200">
              <a:buFont typeface="+mj-lt"/>
              <a:buAutoNum type="arabicPeriod"/>
              <a:defRPr/>
            </a:pPr>
            <a:r>
              <a:rPr lang="en-US" sz="2000" dirty="0">
                <a:solidFill>
                  <a:schemeClr val="accent4"/>
                </a:solidFill>
              </a:rPr>
              <a:t>t</a:t>
            </a:r>
            <a:r>
              <a:rPr lang="en-US" sz="2000" dirty="0">
                <a:solidFill>
                  <a:schemeClr val="bg1"/>
                </a:solidFill>
              </a:rPr>
              <a:t> is </a:t>
            </a:r>
            <a:r>
              <a:rPr lang="en-US" sz="2000" dirty="0" err="1">
                <a:solidFill>
                  <a:schemeClr val="bg1"/>
                </a:solidFill>
              </a:rPr>
              <a:t>subterm</a:t>
            </a:r>
            <a:r>
              <a:rPr lang="en-US" sz="2000" dirty="0">
                <a:solidFill>
                  <a:schemeClr val="bg1"/>
                </a:solidFill>
              </a:rPr>
              <a:t> of another </a:t>
            </a:r>
            <a:r>
              <a:rPr lang="en-US" sz="2000" dirty="0" err="1">
                <a:solidFill>
                  <a:schemeClr val="bg1"/>
                </a:solidFill>
              </a:rPr>
              <a:t>fd</a:t>
            </a:r>
            <a:r>
              <a:rPr lang="en-US" sz="2000" dirty="0">
                <a:solidFill>
                  <a:schemeClr val="bg1"/>
                </a:solidFill>
              </a:rPr>
              <a:t>-argument appearing in the body   </a:t>
            </a:r>
            <a:endParaRPr lang="en-US" sz="2000" dirty="0" smtClean="0">
              <a:solidFill>
                <a:schemeClr val="bg1"/>
              </a:solidFill>
            </a:endParaRPr>
          </a:p>
          <a:p>
            <a:pPr marL="457200" lvl="1" indent="0">
              <a:buNone/>
              <a:defRPr/>
            </a:pPr>
            <a:r>
              <a:rPr lang="en-US" sz="2000" dirty="0">
                <a:solidFill>
                  <a:schemeClr val="bg1"/>
                </a:solidFill>
              </a:rPr>
              <a:t>	</a:t>
            </a:r>
            <a:r>
              <a:rPr lang="en-US" sz="2000" dirty="0" smtClean="0">
                <a:solidFill>
                  <a:schemeClr val="accent4"/>
                </a:solidFill>
              </a:rPr>
              <a:t>(</a:t>
            </a:r>
            <a:r>
              <a:rPr lang="en-US" sz="2000" dirty="0">
                <a:solidFill>
                  <a:schemeClr val="accent4"/>
                </a:solidFill>
              </a:rPr>
              <a:t>e.g. q(…, X,…) ) :- p(f(X), … ) is OK if p[1] is </a:t>
            </a:r>
            <a:r>
              <a:rPr lang="en-US" sz="2000" dirty="0" err="1">
                <a:solidFill>
                  <a:schemeClr val="accent4"/>
                </a:solidFill>
              </a:rPr>
              <a:t>fd</a:t>
            </a:r>
            <a:r>
              <a:rPr lang="en-US" sz="2000" dirty="0">
                <a:solidFill>
                  <a:schemeClr val="accent4"/>
                </a:solidFill>
              </a:rPr>
              <a:t>)</a:t>
            </a:r>
            <a:r>
              <a:rPr lang="en-US" sz="2000" dirty="0">
                <a:solidFill>
                  <a:schemeClr val="bg1"/>
                </a:solidFill>
              </a:rPr>
              <a:t>, or</a:t>
            </a:r>
          </a:p>
          <a:p>
            <a:pPr marL="914400" lvl="1" indent="-457200">
              <a:buFont typeface="+mj-lt"/>
              <a:buAutoNum type="arabicPeriod"/>
              <a:defRPr/>
            </a:pPr>
            <a:r>
              <a:rPr lang="en-US" sz="2000" dirty="0">
                <a:solidFill>
                  <a:schemeClr val="accent4"/>
                </a:solidFill>
              </a:rPr>
              <a:t>t</a:t>
            </a:r>
            <a:r>
              <a:rPr lang="en-US" sz="2000" dirty="0">
                <a:solidFill>
                  <a:schemeClr val="bg1"/>
                </a:solidFill>
              </a:rPr>
              <a:t> appears in some body arguments which is not recursive with q[k]  </a:t>
            </a:r>
            <a:endParaRPr lang="en-US" sz="2000" dirty="0" smtClean="0">
              <a:solidFill>
                <a:schemeClr val="bg1"/>
              </a:solidFill>
            </a:endParaRPr>
          </a:p>
          <a:p>
            <a:pPr marL="457200" lvl="1" indent="0">
              <a:buNone/>
              <a:defRPr/>
            </a:pPr>
            <a:r>
              <a:rPr lang="en-US" sz="2000" dirty="0">
                <a:solidFill>
                  <a:schemeClr val="bg1"/>
                </a:solidFill>
              </a:rPr>
              <a:t>	</a:t>
            </a:r>
            <a:r>
              <a:rPr lang="en-US" sz="2000" dirty="0" smtClean="0">
                <a:solidFill>
                  <a:schemeClr val="accent4"/>
                </a:solidFill>
              </a:rPr>
              <a:t>(</a:t>
            </a:r>
            <a:r>
              <a:rPr lang="en-US" sz="2000" dirty="0">
                <a:solidFill>
                  <a:schemeClr val="accent4"/>
                </a:solidFill>
              </a:rPr>
              <a:t>e.g. q(…, X,…) ) :- p(f(X), … ) is OK if p[1] is not recursive with q[k]</a:t>
            </a:r>
          </a:p>
          <a:p>
            <a:pPr lvl="1">
              <a:defRPr/>
            </a:pPr>
            <a:endParaRPr lang="en-US" sz="2000" dirty="0">
              <a:solidFill>
                <a:schemeClr val="bg1"/>
              </a:solidFill>
            </a:endParaRPr>
          </a:p>
          <a:p>
            <a:pPr lvl="1">
              <a:defRPr/>
            </a:pPr>
            <a:endParaRPr lang="en-US" sz="2000" dirty="0">
              <a:solidFill>
                <a:schemeClr val="bg1"/>
              </a:solidFill>
            </a:endParaRPr>
          </a:p>
          <a:p>
            <a:pPr>
              <a:defRPr/>
            </a:pPr>
            <a:endParaRPr lang="en-US" sz="2400" dirty="0">
              <a:solidFill>
                <a:schemeClr val="bg1"/>
              </a:solidFill>
            </a:endParaRPr>
          </a:p>
        </p:txBody>
      </p:sp>
    </p:spTree>
    <p:extLst>
      <p:ext uri="{BB962C8B-B14F-4D97-AF65-F5344CB8AC3E}">
        <p14:creationId xmlns:p14="http://schemas.microsoft.com/office/powerpoint/2010/main" val="4201790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defRPr/>
            </a:pPr>
            <a:r>
              <a:rPr lang="it-IT" b="1" dirty="0" smtClean="0">
                <a:solidFill>
                  <a:schemeClr val="accent4"/>
                </a:solidFill>
              </a:rPr>
              <a:t>FD-</a:t>
            </a:r>
            <a:r>
              <a:rPr lang="it-IT" b="1" dirty="0" err="1" smtClean="0">
                <a:solidFill>
                  <a:schemeClr val="accent4"/>
                </a:solidFill>
              </a:rPr>
              <a:t>programs</a:t>
            </a:r>
            <a:r>
              <a:rPr lang="it-IT" b="1" dirty="0" smtClean="0">
                <a:solidFill>
                  <a:schemeClr val="accent4"/>
                </a:solidFill>
              </a:rPr>
              <a:t>: </a:t>
            </a:r>
            <a:r>
              <a:rPr lang="it-IT" b="1" dirty="0" err="1" smtClean="0">
                <a:solidFill>
                  <a:schemeClr val="accent4"/>
                </a:solidFill>
              </a:rPr>
              <a:t>examples</a:t>
            </a:r>
            <a:endParaRPr lang="it-IT" b="1" dirty="0" smtClean="0">
              <a:solidFill>
                <a:schemeClr val="accent4"/>
              </a:solidFill>
            </a:endParaRPr>
          </a:p>
        </p:txBody>
      </p:sp>
      <p:sp>
        <p:nvSpPr>
          <p:cNvPr id="57347" name="Rectangle 3"/>
          <p:cNvSpPr>
            <a:spLocks noGrp="1" noChangeArrowheads="1"/>
          </p:cNvSpPr>
          <p:nvPr>
            <p:ph idx="1"/>
          </p:nvPr>
        </p:nvSpPr>
        <p:spPr>
          <a:xfrm>
            <a:off x="838800" y="1825200"/>
            <a:ext cx="10865520" cy="4967833"/>
          </a:xfrm>
        </p:spPr>
        <p:txBody>
          <a:bodyPr/>
          <a:lstStyle/>
          <a:p>
            <a:pPr>
              <a:defRPr/>
            </a:pPr>
            <a:r>
              <a:rPr lang="it-IT" sz="2400" dirty="0">
                <a:solidFill>
                  <a:schemeClr val="bg1"/>
                </a:solidFill>
                <a:effectLst>
                  <a:outerShdw blurRad="38100" dist="38100" dir="2700000" algn="tl">
                    <a:srgbClr val="000000">
                      <a:alpha val="43137"/>
                    </a:srgbClr>
                  </a:outerShdw>
                </a:effectLst>
              </a:rPr>
              <a:t>FD-</a:t>
            </a:r>
            <a:r>
              <a:rPr lang="it-IT" sz="2400" dirty="0" err="1">
                <a:solidFill>
                  <a:schemeClr val="bg1"/>
                </a:solidFill>
                <a:effectLst>
                  <a:outerShdw blurRad="38100" dist="38100" dir="2700000" algn="tl">
                    <a:srgbClr val="000000">
                      <a:alpha val="43137"/>
                    </a:srgbClr>
                  </a:outerShdw>
                </a:effectLst>
              </a:rPr>
              <a:t>program</a:t>
            </a:r>
            <a:r>
              <a:rPr lang="it-IT" sz="2400" dirty="0">
                <a:solidFill>
                  <a:schemeClr val="bg1"/>
                </a:solidFill>
                <a:effectLst>
                  <a:outerShdw blurRad="38100" dist="38100" dir="2700000" algn="tl">
                    <a:srgbClr val="000000">
                      <a:alpha val="43137"/>
                    </a:srgbClr>
                  </a:outerShdw>
                </a:effectLst>
              </a:rPr>
              <a:t> 		</a:t>
            </a:r>
            <a:r>
              <a:rPr lang="it-IT" sz="2400" dirty="0" smtClean="0">
                <a:solidFill>
                  <a:schemeClr val="bg1"/>
                </a:solidFill>
                <a:effectLst>
                  <a:outerShdw blurRad="38100" dist="38100" dir="2700000" algn="tl">
                    <a:srgbClr val="000000">
                      <a:alpha val="43137"/>
                    </a:srgbClr>
                  </a:outerShdw>
                </a:effectLst>
              </a:rPr>
              <a:t>		(</a:t>
            </a:r>
            <a:r>
              <a:rPr lang="it-IT" sz="2400" dirty="0">
                <a:solidFill>
                  <a:schemeClr val="bg1"/>
                </a:solidFill>
                <a:effectLst>
                  <a:outerShdw blurRad="38100" dist="38100" dir="2700000" algn="tl">
                    <a:srgbClr val="000000">
                      <a:alpha val="43137"/>
                    </a:srgbClr>
                  </a:outerShdw>
                </a:effectLst>
              </a:rPr>
              <a:t>q[1] </a:t>
            </a:r>
            <a:r>
              <a:rPr lang="it-IT" sz="2400" dirty="0" err="1">
                <a:solidFill>
                  <a:schemeClr val="bg1"/>
                </a:solidFill>
                <a:effectLst>
                  <a:outerShdw blurRad="38100" dist="38100" dir="2700000" algn="tl">
                    <a:srgbClr val="000000">
                      <a:alpha val="43137"/>
                    </a:srgbClr>
                  </a:outerShdw>
                </a:effectLst>
              </a:rPr>
              <a:t>is</a:t>
            </a:r>
            <a:r>
              <a:rPr lang="it-IT" sz="2400" dirty="0">
                <a:solidFill>
                  <a:schemeClr val="bg1"/>
                </a:solidFill>
                <a:effectLst>
                  <a:outerShdw blurRad="38100" dist="38100" dir="2700000" algn="tl">
                    <a:srgbClr val="000000">
                      <a:alpha val="43137"/>
                    </a:srgbClr>
                  </a:outerShdw>
                </a:effectLst>
              </a:rPr>
              <a:t> a FD </a:t>
            </a:r>
            <a:r>
              <a:rPr lang="it-IT" sz="2400" dirty="0" err="1">
                <a:solidFill>
                  <a:schemeClr val="bg1"/>
                </a:solidFill>
                <a:effectLst>
                  <a:outerShdw blurRad="38100" dist="38100" dir="2700000" algn="tl">
                    <a:srgbClr val="000000">
                      <a:alpha val="43137"/>
                    </a:srgbClr>
                  </a:outerShdw>
                </a:effectLst>
              </a:rPr>
              <a:t>argument</a:t>
            </a:r>
            <a:r>
              <a:rPr lang="it-IT" sz="2400" dirty="0">
                <a:solidFill>
                  <a:schemeClr val="bg1"/>
                </a:solidFill>
                <a:effectLst>
                  <a:outerShdw blurRad="38100" dist="38100" dir="2700000" algn="tl">
                    <a:srgbClr val="000000">
                      <a:alpha val="43137"/>
                    </a:srgbClr>
                  </a:outerShdw>
                </a:effectLst>
              </a:rPr>
              <a:t>)</a:t>
            </a:r>
          </a:p>
          <a:p>
            <a:pPr>
              <a:buFont typeface="Wingdings" panose="05000000000000000000" pitchFamily="2" charset="2"/>
              <a:buNone/>
              <a:defRPr/>
            </a:pPr>
            <a:r>
              <a:rPr lang="it-IT" sz="2400" dirty="0">
                <a:effectLst>
                  <a:outerShdw blurRad="38100" dist="38100" dir="2700000" algn="tl">
                    <a:srgbClr val="000000">
                      <a:alpha val="43137"/>
                    </a:srgbClr>
                  </a:outerShdw>
                </a:effectLst>
              </a:rPr>
              <a:t>		</a:t>
            </a:r>
            <a:r>
              <a:rPr lang="it-IT" sz="2400" dirty="0">
                <a:solidFill>
                  <a:schemeClr val="accent4"/>
                </a:solidFill>
                <a:effectLst>
                  <a:outerShdw blurRad="38100" dist="38100" dir="2700000" algn="tl">
                    <a:srgbClr val="000000">
                      <a:alpha val="43137"/>
                    </a:srgbClr>
                  </a:outerShdw>
                </a:effectLst>
                <a:latin typeface="Arial" charset="0"/>
              </a:rPr>
              <a:t>q(f(0)).			(</a:t>
            </a:r>
            <a:r>
              <a:rPr lang="it-IT" sz="2400" dirty="0" err="1">
                <a:solidFill>
                  <a:schemeClr val="accent4"/>
                </a:solidFill>
                <a:effectLst>
                  <a:outerShdw blurRad="38100" dist="38100" dir="2700000" algn="tl">
                    <a:srgbClr val="000000">
                      <a:alpha val="43137"/>
                    </a:srgbClr>
                  </a:outerShdw>
                </a:effectLst>
                <a:latin typeface="Arial" charset="0"/>
              </a:rPr>
              <a:t>condition</a:t>
            </a:r>
            <a:r>
              <a:rPr lang="it-IT" sz="2400" dirty="0">
                <a:solidFill>
                  <a:schemeClr val="accent4"/>
                </a:solidFill>
                <a:effectLst>
                  <a:outerShdw blurRad="38100" dist="38100" dir="2700000" algn="tl">
                    <a:srgbClr val="000000">
                      <a:alpha val="43137"/>
                    </a:srgbClr>
                  </a:outerShdw>
                </a:effectLst>
                <a:latin typeface="Arial" charset="0"/>
              </a:rPr>
              <a:t> 1 </a:t>
            </a:r>
            <a:r>
              <a:rPr lang="it-IT" sz="2400" dirty="0" err="1">
                <a:solidFill>
                  <a:schemeClr val="accent4"/>
                </a:solidFill>
                <a:effectLst>
                  <a:outerShdw blurRad="38100" dist="38100" dir="2700000" algn="tl">
                    <a:srgbClr val="000000">
                      <a:alpha val="43137"/>
                    </a:srgbClr>
                  </a:outerShdw>
                </a:effectLst>
                <a:latin typeface="Arial" charset="0"/>
              </a:rPr>
              <a:t>holds</a:t>
            </a:r>
            <a:r>
              <a:rPr lang="it-IT" sz="2400" dirty="0">
                <a:solidFill>
                  <a:schemeClr val="accent4"/>
                </a:solidFill>
                <a:effectLst>
                  <a:outerShdw blurRad="38100" dist="38100" dir="2700000" algn="tl">
                    <a:srgbClr val="000000">
                      <a:alpha val="43137"/>
                    </a:srgbClr>
                  </a:outerShdw>
                </a:effectLst>
                <a:latin typeface="Arial" charset="0"/>
              </a:rPr>
              <a:t>)</a:t>
            </a: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q(X) :- q(f(X)).		(</a:t>
            </a:r>
            <a:r>
              <a:rPr lang="it-IT" sz="2400" dirty="0" err="1">
                <a:solidFill>
                  <a:schemeClr val="accent4"/>
                </a:solidFill>
                <a:effectLst>
                  <a:outerShdw blurRad="38100" dist="38100" dir="2700000" algn="tl">
                    <a:srgbClr val="000000">
                      <a:alpha val="43137"/>
                    </a:srgbClr>
                  </a:outerShdw>
                </a:effectLst>
                <a:latin typeface="Arial" charset="0"/>
              </a:rPr>
              <a:t>condition</a:t>
            </a:r>
            <a:r>
              <a:rPr lang="it-IT" sz="2400" dirty="0">
                <a:solidFill>
                  <a:schemeClr val="accent4"/>
                </a:solidFill>
                <a:effectLst>
                  <a:outerShdw blurRad="38100" dist="38100" dir="2700000" algn="tl">
                    <a:srgbClr val="000000">
                      <a:alpha val="43137"/>
                    </a:srgbClr>
                  </a:outerShdw>
                </a:effectLst>
                <a:latin typeface="Arial" charset="0"/>
              </a:rPr>
              <a:t> 2 </a:t>
            </a:r>
            <a:r>
              <a:rPr lang="it-IT" sz="2400" dirty="0" err="1">
                <a:solidFill>
                  <a:schemeClr val="accent4"/>
                </a:solidFill>
                <a:effectLst>
                  <a:outerShdw blurRad="38100" dist="38100" dir="2700000" algn="tl">
                    <a:srgbClr val="000000">
                      <a:alpha val="43137"/>
                    </a:srgbClr>
                  </a:outerShdw>
                </a:effectLst>
                <a:latin typeface="Arial" charset="0"/>
              </a:rPr>
              <a:t>holds</a:t>
            </a:r>
            <a:r>
              <a:rPr lang="it-IT" sz="2400" dirty="0">
                <a:solidFill>
                  <a:schemeClr val="accent4"/>
                </a:solidFill>
                <a:effectLst>
                  <a:outerShdw blurRad="38100" dist="38100" dir="2700000" algn="tl">
                    <a:srgbClr val="000000">
                      <a:alpha val="43137"/>
                    </a:srgbClr>
                  </a:outerShdw>
                </a:effectLst>
                <a:latin typeface="Arial" charset="0"/>
              </a:rPr>
              <a:t>)</a:t>
            </a: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q(f(X)) :- q(X), t(f(X)).	(</a:t>
            </a:r>
            <a:r>
              <a:rPr lang="it-IT" sz="2400" dirty="0" err="1">
                <a:solidFill>
                  <a:schemeClr val="accent4"/>
                </a:solidFill>
                <a:effectLst>
                  <a:outerShdw blurRad="38100" dist="38100" dir="2700000" algn="tl">
                    <a:srgbClr val="000000">
                      <a:alpha val="43137"/>
                    </a:srgbClr>
                  </a:outerShdw>
                </a:effectLst>
                <a:latin typeface="Arial" charset="0"/>
              </a:rPr>
              <a:t>condition</a:t>
            </a:r>
            <a:r>
              <a:rPr lang="it-IT" sz="2400" dirty="0">
                <a:solidFill>
                  <a:schemeClr val="accent4"/>
                </a:solidFill>
                <a:effectLst>
                  <a:outerShdw blurRad="38100" dist="38100" dir="2700000" algn="tl">
                    <a:srgbClr val="000000">
                      <a:alpha val="43137"/>
                    </a:srgbClr>
                  </a:outerShdw>
                </a:effectLst>
                <a:latin typeface="Arial" charset="0"/>
              </a:rPr>
              <a:t> 3 </a:t>
            </a:r>
            <a:r>
              <a:rPr lang="it-IT" sz="2400" dirty="0" err="1">
                <a:solidFill>
                  <a:schemeClr val="accent4"/>
                </a:solidFill>
                <a:effectLst>
                  <a:outerShdw blurRad="38100" dist="38100" dir="2700000" algn="tl">
                    <a:srgbClr val="000000">
                      <a:alpha val="43137"/>
                    </a:srgbClr>
                  </a:outerShdw>
                </a:effectLst>
                <a:latin typeface="Arial" charset="0"/>
              </a:rPr>
              <a:t>holds</a:t>
            </a:r>
            <a:r>
              <a:rPr lang="it-IT" sz="2400" dirty="0">
                <a:solidFill>
                  <a:schemeClr val="accent4"/>
                </a:solidFill>
                <a:effectLst>
                  <a:outerShdw blurRad="38100" dist="38100" dir="2700000" algn="tl">
                    <a:srgbClr val="000000">
                      <a:alpha val="43137"/>
                    </a:srgbClr>
                  </a:outerShdw>
                </a:effectLst>
                <a:latin typeface="Arial" charset="0"/>
              </a:rPr>
              <a:t>)</a:t>
            </a:r>
          </a:p>
          <a:p>
            <a:pPr>
              <a:buFont typeface="Wingdings" panose="05000000000000000000" pitchFamily="2" charset="2"/>
              <a:buNone/>
              <a:defRPr/>
            </a:pPr>
            <a:endParaRPr lang="it-IT" sz="2400" dirty="0">
              <a:solidFill>
                <a:srgbClr val="FFFF00"/>
              </a:solidFill>
              <a:effectLst>
                <a:outerShdw blurRad="38100" dist="38100" dir="2700000" algn="tl">
                  <a:srgbClr val="000000">
                    <a:alpha val="43137"/>
                  </a:srgbClr>
                </a:outerShdw>
              </a:effectLst>
              <a:latin typeface="Arial" charset="0"/>
            </a:endParaRPr>
          </a:p>
          <a:p>
            <a:pPr>
              <a:defRPr/>
            </a:pPr>
            <a:r>
              <a:rPr lang="it-IT" sz="2400" dirty="0">
                <a:solidFill>
                  <a:schemeClr val="bg1"/>
                </a:solidFill>
                <a:effectLst>
                  <a:outerShdw blurRad="38100" dist="38100" dir="2700000" algn="tl">
                    <a:srgbClr val="000000">
                      <a:alpha val="43137"/>
                    </a:srgbClr>
                  </a:outerShdw>
                </a:effectLst>
              </a:rPr>
              <a:t>Non FD-</a:t>
            </a:r>
            <a:r>
              <a:rPr lang="it-IT" sz="2400" dirty="0" err="1">
                <a:solidFill>
                  <a:schemeClr val="bg1"/>
                </a:solidFill>
                <a:effectLst>
                  <a:outerShdw blurRad="38100" dist="38100" dir="2700000" algn="tl">
                    <a:srgbClr val="000000">
                      <a:alpha val="43137"/>
                    </a:srgbClr>
                  </a:outerShdw>
                </a:effectLst>
              </a:rPr>
              <a:t>program</a:t>
            </a:r>
            <a:r>
              <a:rPr lang="it-IT" sz="2400" dirty="0">
                <a:solidFill>
                  <a:schemeClr val="bg1"/>
                </a:solidFill>
                <a:effectLst>
                  <a:outerShdw blurRad="38100" dist="38100" dir="2700000" algn="tl">
                    <a:srgbClr val="000000">
                      <a:alpha val="43137"/>
                    </a:srgbClr>
                  </a:outerShdw>
                </a:effectLst>
              </a:rPr>
              <a:t> 		</a:t>
            </a:r>
            <a:r>
              <a:rPr lang="it-IT" sz="2400" dirty="0" smtClean="0">
                <a:solidFill>
                  <a:schemeClr val="bg1"/>
                </a:solidFill>
                <a:effectLst>
                  <a:outerShdw blurRad="38100" dist="38100" dir="2700000" algn="tl">
                    <a:srgbClr val="000000">
                      <a:alpha val="43137"/>
                    </a:srgbClr>
                  </a:outerShdw>
                </a:effectLst>
              </a:rPr>
              <a:t>	(</a:t>
            </a:r>
            <a:r>
              <a:rPr lang="it-IT" sz="2400" dirty="0">
                <a:solidFill>
                  <a:schemeClr val="bg1"/>
                </a:solidFill>
                <a:effectLst>
                  <a:outerShdw blurRad="38100" dist="38100" dir="2700000" algn="tl">
                    <a:srgbClr val="000000">
                      <a:alpha val="43137"/>
                    </a:srgbClr>
                  </a:outerShdw>
                </a:effectLst>
              </a:rPr>
              <a:t>s([1]) </a:t>
            </a:r>
            <a:r>
              <a:rPr lang="it-IT" sz="2400" dirty="0" err="1">
                <a:solidFill>
                  <a:schemeClr val="bg1"/>
                </a:solidFill>
                <a:effectLst>
                  <a:outerShdw blurRad="38100" dist="38100" dir="2700000" algn="tl">
                    <a:srgbClr val="000000">
                      <a:alpha val="43137"/>
                    </a:srgbClr>
                  </a:outerShdw>
                </a:effectLst>
              </a:rPr>
              <a:t>is</a:t>
            </a:r>
            <a:r>
              <a:rPr lang="it-IT" sz="2400" dirty="0">
                <a:solidFill>
                  <a:schemeClr val="bg1"/>
                </a:solidFill>
                <a:effectLst>
                  <a:outerShdw blurRad="38100" dist="38100" dir="2700000" algn="tl">
                    <a:srgbClr val="000000">
                      <a:alpha val="43137"/>
                    </a:srgbClr>
                  </a:outerShdw>
                </a:effectLst>
              </a:rPr>
              <a:t> </a:t>
            </a:r>
            <a:r>
              <a:rPr lang="it-IT" sz="2400" dirty="0" err="1">
                <a:solidFill>
                  <a:schemeClr val="bg1"/>
                </a:solidFill>
                <a:effectLst>
                  <a:outerShdw blurRad="38100" dist="38100" dir="2700000" algn="tl">
                    <a:srgbClr val="000000">
                      <a:alpha val="43137"/>
                    </a:srgbClr>
                  </a:outerShdw>
                </a:effectLst>
              </a:rPr>
              <a:t>not</a:t>
            </a:r>
            <a:r>
              <a:rPr lang="it-IT" sz="2400" dirty="0">
                <a:solidFill>
                  <a:schemeClr val="bg1"/>
                </a:solidFill>
                <a:effectLst>
                  <a:outerShdw blurRad="38100" dist="38100" dir="2700000" algn="tl">
                    <a:srgbClr val="000000">
                      <a:alpha val="43137"/>
                    </a:srgbClr>
                  </a:outerShdw>
                </a:effectLst>
              </a:rPr>
              <a:t> a FD </a:t>
            </a:r>
            <a:r>
              <a:rPr lang="it-IT" sz="2400" dirty="0" err="1">
                <a:solidFill>
                  <a:schemeClr val="bg1"/>
                </a:solidFill>
                <a:effectLst>
                  <a:outerShdw blurRad="38100" dist="38100" dir="2700000" algn="tl">
                    <a:srgbClr val="000000">
                      <a:alpha val="43137"/>
                    </a:srgbClr>
                  </a:outerShdw>
                </a:effectLst>
              </a:rPr>
              <a:t>argument</a:t>
            </a:r>
            <a:r>
              <a:rPr lang="it-IT" sz="2400" dirty="0">
                <a:solidFill>
                  <a:schemeClr val="bg1"/>
                </a:solidFill>
                <a:effectLst>
                  <a:outerShdw blurRad="38100" dist="38100" dir="2700000" algn="tl">
                    <a:srgbClr val="000000">
                      <a:alpha val="43137"/>
                    </a:srgbClr>
                  </a:outerShdw>
                </a:effectLst>
              </a:rPr>
              <a:t>)</a:t>
            </a:r>
          </a:p>
          <a:p>
            <a:pPr>
              <a:buFont typeface="Wingdings" panose="05000000000000000000" pitchFamily="2" charset="2"/>
              <a:buNone/>
              <a:defRPr/>
            </a:pPr>
            <a:r>
              <a:rPr lang="it-IT" sz="2400" dirty="0">
                <a:effectLst>
                  <a:outerShdw blurRad="38100" dist="38100" dir="2700000" algn="tl">
                    <a:srgbClr val="000000">
                      <a:alpha val="43137"/>
                    </a:srgbClr>
                  </a:outerShdw>
                </a:effectLst>
              </a:rPr>
              <a:t>		</a:t>
            </a:r>
            <a:r>
              <a:rPr lang="it-IT" sz="2400" dirty="0">
                <a:solidFill>
                  <a:schemeClr val="accent4"/>
                </a:solidFill>
                <a:effectLst>
                  <a:outerShdw blurRad="38100" dist="38100" dir="2700000" algn="tl">
                    <a:srgbClr val="000000">
                      <a:alpha val="43137"/>
                    </a:srgbClr>
                  </a:outerShdw>
                </a:effectLst>
                <a:latin typeface="Arial" charset="0"/>
              </a:rPr>
              <a:t>q(f(0)).			(q[1]: </a:t>
            </a:r>
            <a:r>
              <a:rPr lang="it-IT" sz="2400" dirty="0" err="1">
                <a:solidFill>
                  <a:schemeClr val="accent4"/>
                </a:solidFill>
                <a:effectLst>
                  <a:outerShdw blurRad="38100" dist="38100" dir="2700000" algn="tl">
                    <a:srgbClr val="000000">
                      <a:alpha val="43137"/>
                    </a:srgbClr>
                  </a:outerShdw>
                </a:effectLst>
                <a:latin typeface="Arial" charset="0"/>
              </a:rPr>
              <a:t>condition</a:t>
            </a:r>
            <a:r>
              <a:rPr lang="it-IT" sz="2400" dirty="0">
                <a:solidFill>
                  <a:schemeClr val="accent4"/>
                </a:solidFill>
                <a:effectLst>
                  <a:outerShdw blurRad="38100" dist="38100" dir="2700000" algn="tl">
                    <a:srgbClr val="000000">
                      <a:alpha val="43137"/>
                    </a:srgbClr>
                  </a:outerShdw>
                </a:effectLst>
                <a:latin typeface="Arial" charset="0"/>
              </a:rPr>
              <a:t> 1 </a:t>
            </a:r>
            <a:r>
              <a:rPr lang="it-IT" sz="2400" dirty="0" err="1">
                <a:solidFill>
                  <a:schemeClr val="accent4"/>
                </a:solidFill>
                <a:effectLst>
                  <a:outerShdw blurRad="38100" dist="38100" dir="2700000" algn="tl">
                    <a:srgbClr val="000000">
                      <a:alpha val="43137"/>
                    </a:srgbClr>
                  </a:outerShdw>
                </a:effectLst>
                <a:latin typeface="Arial" charset="0"/>
              </a:rPr>
              <a:t>holds</a:t>
            </a:r>
            <a:r>
              <a:rPr lang="it-IT" sz="2400" dirty="0">
                <a:solidFill>
                  <a:schemeClr val="accent4"/>
                </a:solidFill>
                <a:effectLst>
                  <a:outerShdw blurRad="38100" dist="38100" dir="2700000" algn="tl">
                    <a:srgbClr val="000000">
                      <a:alpha val="43137"/>
                    </a:srgbClr>
                  </a:outerShdw>
                </a:effectLst>
                <a:latin typeface="Arial" charset="0"/>
              </a:rPr>
              <a:t>)</a:t>
            </a: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q(X) :- q(f(X)). 		(q[1]: </a:t>
            </a:r>
            <a:r>
              <a:rPr lang="it-IT" sz="2400" dirty="0" err="1">
                <a:solidFill>
                  <a:schemeClr val="accent4"/>
                </a:solidFill>
                <a:effectLst>
                  <a:outerShdw blurRad="38100" dist="38100" dir="2700000" algn="tl">
                    <a:srgbClr val="000000">
                      <a:alpha val="43137"/>
                    </a:srgbClr>
                  </a:outerShdw>
                </a:effectLst>
                <a:latin typeface="Arial" charset="0"/>
              </a:rPr>
              <a:t>condition</a:t>
            </a:r>
            <a:r>
              <a:rPr lang="it-IT" sz="2400" dirty="0">
                <a:solidFill>
                  <a:schemeClr val="accent4"/>
                </a:solidFill>
                <a:effectLst>
                  <a:outerShdw blurRad="38100" dist="38100" dir="2700000" algn="tl">
                    <a:srgbClr val="000000">
                      <a:alpha val="43137"/>
                    </a:srgbClr>
                  </a:outerShdw>
                </a:effectLst>
                <a:latin typeface="Arial" charset="0"/>
              </a:rPr>
              <a:t> 2 </a:t>
            </a:r>
            <a:r>
              <a:rPr lang="it-IT" sz="2400" dirty="0" err="1">
                <a:solidFill>
                  <a:schemeClr val="accent4"/>
                </a:solidFill>
                <a:effectLst>
                  <a:outerShdw blurRad="38100" dist="38100" dir="2700000" algn="tl">
                    <a:srgbClr val="000000">
                      <a:alpha val="43137"/>
                    </a:srgbClr>
                  </a:outerShdw>
                </a:effectLst>
                <a:latin typeface="Arial" charset="0"/>
              </a:rPr>
              <a:t>holds</a:t>
            </a:r>
            <a:r>
              <a:rPr lang="it-IT" sz="2400" dirty="0">
                <a:solidFill>
                  <a:schemeClr val="accent4"/>
                </a:solidFill>
                <a:effectLst>
                  <a:outerShdw blurRad="38100" dist="38100" dir="2700000" algn="tl">
                    <a:srgbClr val="000000">
                      <a:alpha val="43137"/>
                    </a:srgbClr>
                  </a:outerShdw>
                </a:effectLst>
                <a:latin typeface="Arial" charset="0"/>
              </a:rPr>
              <a:t>)</a:t>
            </a:r>
          </a:p>
          <a:p>
            <a:pPr>
              <a:buNone/>
              <a:defRPr/>
            </a:pPr>
            <a:r>
              <a:rPr lang="it-IT" sz="2400" dirty="0">
                <a:solidFill>
                  <a:schemeClr val="accent4"/>
                </a:solidFill>
                <a:effectLst>
                  <a:outerShdw blurRad="38100" dist="38100" dir="2700000" algn="tl">
                    <a:srgbClr val="000000">
                      <a:alpha val="43137"/>
                    </a:srgbClr>
                  </a:outerShdw>
                </a:effectLst>
                <a:latin typeface="Arial" charset="0"/>
              </a:rPr>
              <a:t>		s(f(X)) :- s(X).		</a:t>
            </a:r>
            <a:r>
              <a:rPr lang="it-IT" sz="2400" dirty="0">
                <a:solidFill>
                  <a:schemeClr val="bg1"/>
                </a:solidFill>
                <a:effectLst>
                  <a:outerShdw blurRad="38100" dist="38100" dir="2700000" algn="tl">
                    <a:srgbClr val="000000">
                      <a:alpha val="43137"/>
                    </a:srgbClr>
                  </a:outerShdw>
                </a:effectLst>
                <a:latin typeface="Arial" charset="0"/>
              </a:rPr>
              <a:t>(s[1]: no </a:t>
            </a:r>
            <a:r>
              <a:rPr lang="it-IT" sz="2400" dirty="0" err="1">
                <a:solidFill>
                  <a:schemeClr val="bg1"/>
                </a:solidFill>
                <a:effectLst>
                  <a:outerShdw blurRad="38100" dist="38100" dir="2700000" algn="tl">
                    <a:srgbClr val="000000">
                      <a:alpha val="43137"/>
                    </a:srgbClr>
                  </a:outerShdw>
                </a:effectLst>
                <a:latin typeface="Arial" charset="0"/>
              </a:rPr>
              <a:t>condition</a:t>
            </a:r>
            <a:r>
              <a:rPr lang="it-IT" sz="2400" dirty="0">
                <a:solidFill>
                  <a:schemeClr val="bg1"/>
                </a:solidFill>
                <a:effectLst>
                  <a:outerShdw blurRad="38100" dist="38100" dir="2700000" algn="tl">
                    <a:srgbClr val="000000">
                      <a:alpha val="43137"/>
                    </a:srgbClr>
                  </a:outerShdw>
                </a:effectLst>
                <a:latin typeface="Arial" charset="0"/>
              </a:rPr>
              <a:t> </a:t>
            </a:r>
            <a:r>
              <a:rPr lang="it-IT" sz="2400" dirty="0" err="1">
                <a:solidFill>
                  <a:schemeClr val="bg1"/>
                </a:solidFill>
                <a:effectLst>
                  <a:outerShdw blurRad="38100" dist="38100" dir="2700000" algn="tl">
                    <a:srgbClr val="000000">
                      <a:alpha val="43137"/>
                    </a:srgbClr>
                  </a:outerShdw>
                </a:effectLst>
                <a:latin typeface="Arial" charset="0"/>
              </a:rPr>
              <a:t>hold</a:t>
            </a:r>
            <a:r>
              <a:rPr lang="it-IT" sz="2400" dirty="0">
                <a:solidFill>
                  <a:schemeClr val="bg1"/>
                </a:solidFill>
                <a:effectLst>
                  <a:outerShdw blurRad="38100" dist="38100" dir="2700000" algn="tl">
                    <a:srgbClr val="000000">
                      <a:alpha val="43137"/>
                    </a:srgbClr>
                  </a:outerShdw>
                </a:effectLst>
                <a:latin typeface="Arial" charset="0"/>
              </a:rPr>
              <a:t>)</a:t>
            </a:r>
          </a:p>
          <a:p>
            <a:pPr>
              <a:buFont typeface="Wingdings" panose="05000000000000000000" pitchFamily="2" charset="2"/>
              <a:buNone/>
              <a:defRPr/>
            </a:pPr>
            <a:r>
              <a:rPr lang="it-IT" sz="2400" dirty="0">
                <a:solidFill>
                  <a:schemeClr val="accent4"/>
                </a:solidFill>
                <a:effectLst>
                  <a:outerShdw blurRad="38100" dist="38100" dir="2700000" algn="tl">
                    <a:srgbClr val="000000">
                      <a:alpha val="43137"/>
                    </a:srgbClr>
                  </a:outerShdw>
                </a:effectLst>
                <a:latin typeface="Arial" charset="0"/>
              </a:rPr>
              <a:t>		v(X) :- q(X),  s(X).		(v[1]: </a:t>
            </a:r>
            <a:r>
              <a:rPr lang="it-IT" sz="2400" dirty="0" err="1">
                <a:solidFill>
                  <a:schemeClr val="accent4"/>
                </a:solidFill>
                <a:effectLst>
                  <a:outerShdw blurRad="38100" dist="38100" dir="2700000" algn="tl">
                    <a:srgbClr val="000000">
                      <a:alpha val="43137"/>
                    </a:srgbClr>
                  </a:outerShdw>
                </a:effectLst>
                <a:latin typeface="Arial" charset="0"/>
              </a:rPr>
              <a:t>condition</a:t>
            </a:r>
            <a:r>
              <a:rPr lang="it-IT" sz="2400" dirty="0">
                <a:solidFill>
                  <a:schemeClr val="accent4"/>
                </a:solidFill>
                <a:effectLst>
                  <a:outerShdw blurRad="38100" dist="38100" dir="2700000" algn="tl">
                    <a:srgbClr val="000000">
                      <a:alpha val="43137"/>
                    </a:srgbClr>
                  </a:outerShdw>
                </a:effectLst>
                <a:latin typeface="Arial" charset="0"/>
              </a:rPr>
              <a:t> 2 </a:t>
            </a:r>
            <a:r>
              <a:rPr lang="it-IT" sz="2400" dirty="0" err="1">
                <a:solidFill>
                  <a:schemeClr val="accent4"/>
                </a:solidFill>
                <a:effectLst>
                  <a:outerShdw blurRad="38100" dist="38100" dir="2700000" algn="tl">
                    <a:srgbClr val="000000">
                      <a:alpha val="43137"/>
                    </a:srgbClr>
                  </a:outerShdw>
                </a:effectLst>
                <a:latin typeface="Arial" charset="0"/>
              </a:rPr>
              <a:t>holds</a:t>
            </a:r>
            <a:r>
              <a:rPr lang="it-IT" sz="2400" dirty="0">
                <a:solidFill>
                  <a:schemeClr val="accent4"/>
                </a:solidFill>
                <a:effectLst>
                  <a:outerShdw blurRad="38100" dist="38100" dir="2700000" algn="tl">
                    <a:srgbClr val="000000">
                      <a:alpha val="43137"/>
                    </a:srgbClr>
                  </a:outerShdw>
                </a:effectLst>
                <a:latin typeface="Arial" charset="0"/>
              </a:rPr>
              <a:t>)</a:t>
            </a:r>
          </a:p>
        </p:txBody>
      </p:sp>
    </p:spTree>
    <p:extLst>
      <p:ext uri="{BB962C8B-B14F-4D97-AF65-F5344CB8AC3E}">
        <p14:creationId xmlns:p14="http://schemas.microsoft.com/office/powerpoint/2010/main" val="2927140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 calcmode="lin" valueType="num">
                                      <p:cBhvr additive="base">
                                        <p:cTn id="15"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7347">
                                            <p:txEl>
                                              <p:pRg st="5" end="5"/>
                                            </p:txEl>
                                          </p:spTgt>
                                        </p:tgtEl>
                                        <p:attrNameLst>
                                          <p:attrName>style.visibility</p:attrName>
                                        </p:attrNameLst>
                                      </p:cBhvr>
                                      <p:to>
                                        <p:strVal val="visible"/>
                                      </p:to>
                                    </p:set>
                                    <p:anim calcmode="lin" valueType="num">
                                      <p:cBhvr additive="base">
                                        <p:cTn id="25"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7">
                                            <p:txEl>
                                              <p:pRg st="6" end="6"/>
                                            </p:txEl>
                                          </p:spTgt>
                                        </p:tgtEl>
                                        <p:attrNameLst>
                                          <p:attrName>style.visibility</p:attrName>
                                        </p:attrNameLst>
                                      </p:cBhvr>
                                      <p:to>
                                        <p:strVal val="visible"/>
                                      </p:to>
                                    </p:set>
                                    <p:anim calcmode="lin" valueType="num">
                                      <p:cBhvr additive="base">
                                        <p:cTn id="29"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347">
                                            <p:txEl>
                                              <p:pRg st="7" end="7"/>
                                            </p:txEl>
                                          </p:spTgt>
                                        </p:tgtEl>
                                        <p:attrNameLst>
                                          <p:attrName>style.visibility</p:attrName>
                                        </p:attrNameLst>
                                      </p:cBhvr>
                                      <p:to>
                                        <p:strVal val="visible"/>
                                      </p:to>
                                    </p:set>
                                    <p:anim calcmode="lin" valueType="num">
                                      <p:cBhvr additive="base">
                                        <p:cTn id="33"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7">
                                            <p:txEl>
                                              <p:pRg st="8" end="8"/>
                                            </p:txEl>
                                          </p:spTgt>
                                        </p:tgtEl>
                                        <p:attrNameLst>
                                          <p:attrName>style.visibility</p:attrName>
                                        </p:attrNameLst>
                                      </p:cBhvr>
                                      <p:to>
                                        <p:strVal val="visible"/>
                                      </p:to>
                                    </p:set>
                                    <p:anim calcmode="lin" valueType="num">
                                      <p:cBhvr additive="base">
                                        <p:cTn id="37"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347">
                                            <p:txEl>
                                              <p:pRg st="9" end="9"/>
                                            </p:txEl>
                                          </p:spTgt>
                                        </p:tgtEl>
                                        <p:attrNameLst>
                                          <p:attrName>style.visibility</p:attrName>
                                        </p:attrNameLst>
                                      </p:cBhvr>
                                      <p:to>
                                        <p:strVal val="visible"/>
                                      </p:to>
                                    </p:set>
                                    <p:anim calcmode="lin" valueType="num">
                                      <p:cBhvr additive="base">
                                        <p:cTn id="41" dur="500" fill="hold"/>
                                        <p:tgtEl>
                                          <p:spTgt spid="5734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16858"/>
            <a:ext cx="9144000" cy="707886"/>
          </a:xfrm>
        </p:spPr>
        <p:txBody>
          <a:bodyPr/>
          <a:lstStyle/>
          <a:p>
            <a:pPr algn="ctr">
              <a:defRPr/>
            </a:pPr>
            <a:r>
              <a:rPr lang="it-IT" sz="4000" b="1" dirty="0" err="1">
                <a:solidFill>
                  <a:schemeClr val="accent4"/>
                </a:solidFill>
              </a:rPr>
              <a:t>Finitely-ground</a:t>
            </a:r>
            <a:r>
              <a:rPr lang="it-IT" sz="4000" b="1" dirty="0">
                <a:solidFill>
                  <a:schemeClr val="accent4"/>
                </a:solidFill>
              </a:rPr>
              <a:t> (FG) Programs</a:t>
            </a:r>
          </a:p>
        </p:txBody>
      </p:sp>
      <p:sp>
        <p:nvSpPr>
          <p:cNvPr id="3" name="Segnaposto contenuto 2"/>
          <p:cNvSpPr>
            <a:spLocks noGrp="1"/>
          </p:cNvSpPr>
          <p:nvPr>
            <p:ph idx="1"/>
          </p:nvPr>
        </p:nvSpPr>
        <p:spPr>
          <a:xfrm>
            <a:off x="838800" y="1825200"/>
            <a:ext cx="10759642" cy="4114800"/>
          </a:xfrm>
        </p:spPr>
        <p:txBody>
          <a:bodyPr/>
          <a:lstStyle/>
          <a:p>
            <a:pPr marL="0" indent="0">
              <a:buNone/>
              <a:defRPr/>
            </a:pPr>
            <a:r>
              <a:rPr lang="it-IT" dirty="0" smtClean="0">
                <a:solidFill>
                  <a:schemeClr val="bg1"/>
                </a:solidFill>
              </a:rPr>
              <a:t>INTUITION: The </a:t>
            </a:r>
            <a:r>
              <a:rPr lang="it-IT" dirty="0" err="1" smtClean="0">
                <a:solidFill>
                  <a:schemeClr val="bg1"/>
                </a:solidFill>
              </a:rPr>
              <a:t>class</a:t>
            </a:r>
            <a:r>
              <a:rPr lang="it-IT" dirty="0" smtClean="0">
                <a:solidFill>
                  <a:schemeClr val="bg1"/>
                </a:solidFill>
              </a:rPr>
              <a:t> of </a:t>
            </a:r>
            <a:r>
              <a:rPr lang="it-IT" dirty="0" err="1" smtClean="0">
                <a:solidFill>
                  <a:schemeClr val="accent4"/>
                </a:solidFill>
              </a:rPr>
              <a:t>Finitely</a:t>
            </a:r>
            <a:r>
              <a:rPr lang="it-IT" dirty="0" smtClean="0">
                <a:solidFill>
                  <a:schemeClr val="accent4"/>
                </a:solidFill>
              </a:rPr>
              <a:t> Ground Programs</a:t>
            </a:r>
            <a:r>
              <a:rPr lang="it-IT" dirty="0" smtClean="0">
                <a:solidFill>
                  <a:schemeClr val="bg1"/>
                </a:solidFill>
              </a:rPr>
              <a:t> </a:t>
            </a:r>
            <a:r>
              <a:rPr lang="it-IT" dirty="0" err="1" smtClean="0">
                <a:solidFill>
                  <a:schemeClr val="bg1"/>
                </a:solidFill>
              </a:rPr>
              <a:t>is</a:t>
            </a:r>
            <a:r>
              <a:rPr lang="it-IT" dirty="0" smtClean="0">
                <a:solidFill>
                  <a:schemeClr val="bg1"/>
                </a:solidFill>
              </a:rPr>
              <a:t> the set of </a:t>
            </a:r>
            <a:r>
              <a:rPr lang="it-IT" dirty="0" err="1" smtClean="0">
                <a:solidFill>
                  <a:schemeClr val="bg1"/>
                </a:solidFill>
              </a:rPr>
              <a:t>programs</a:t>
            </a:r>
            <a:r>
              <a:rPr lang="it-IT" dirty="0" smtClean="0">
                <a:solidFill>
                  <a:schemeClr val="bg1"/>
                </a:solidFill>
              </a:rPr>
              <a:t> for </a:t>
            </a:r>
            <a:r>
              <a:rPr lang="it-IT" dirty="0" err="1" smtClean="0">
                <a:solidFill>
                  <a:schemeClr val="bg1"/>
                </a:solidFill>
              </a:rPr>
              <a:t>which</a:t>
            </a:r>
            <a:r>
              <a:rPr lang="it-IT" dirty="0" smtClean="0">
                <a:solidFill>
                  <a:schemeClr val="bg1"/>
                </a:solidFill>
              </a:rPr>
              <a:t> the «</a:t>
            </a:r>
            <a:r>
              <a:rPr lang="it-IT" dirty="0" err="1" smtClean="0">
                <a:solidFill>
                  <a:schemeClr val="bg1"/>
                </a:solidFill>
              </a:rPr>
              <a:t>intelligent</a:t>
            </a:r>
            <a:r>
              <a:rPr lang="it-IT" dirty="0" smtClean="0">
                <a:solidFill>
                  <a:schemeClr val="bg1"/>
                </a:solidFill>
              </a:rPr>
              <a:t>» </a:t>
            </a:r>
            <a:r>
              <a:rPr lang="it-IT" dirty="0" err="1" smtClean="0">
                <a:solidFill>
                  <a:schemeClr val="bg1"/>
                </a:solidFill>
              </a:rPr>
              <a:t>instantiation</a:t>
            </a:r>
            <a:r>
              <a:rPr lang="it-IT" dirty="0" smtClean="0">
                <a:solidFill>
                  <a:schemeClr val="bg1"/>
                </a:solidFill>
              </a:rPr>
              <a:t> </a:t>
            </a:r>
            <a:r>
              <a:rPr lang="it-IT" dirty="0" err="1" smtClean="0">
                <a:solidFill>
                  <a:schemeClr val="bg1"/>
                </a:solidFill>
              </a:rPr>
              <a:t>is</a:t>
            </a:r>
            <a:r>
              <a:rPr lang="it-IT" dirty="0" smtClean="0">
                <a:solidFill>
                  <a:schemeClr val="bg1"/>
                </a:solidFill>
              </a:rPr>
              <a:t> finite and </a:t>
            </a:r>
            <a:r>
              <a:rPr lang="it-IT" i="1" dirty="0" err="1" smtClean="0">
                <a:solidFill>
                  <a:schemeClr val="bg1"/>
                </a:solidFill>
              </a:rPr>
              <a:t>computable</a:t>
            </a:r>
            <a:r>
              <a:rPr lang="it-IT" dirty="0" smtClean="0">
                <a:solidFill>
                  <a:schemeClr val="bg1"/>
                </a:solidFill>
              </a:rPr>
              <a:t>, i.e., the TP operator </a:t>
            </a:r>
            <a:r>
              <a:rPr lang="it-IT" dirty="0" err="1" smtClean="0">
                <a:solidFill>
                  <a:schemeClr val="bg1"/>
                </a:solidFill>
              </a:rPr>
              <a:t>converges</a:t>
            </a:r>
            <a:r>
              <a:rPr lang="it-IT" dirty="0" smtClean="0">
                <a:solidFill>
                  <a:schemeClr val="bg1"/>
                </a:solidFill>
              </a:rPr>
              <a:t> </a:t>
            </a:r>
            <a:r>
              <a:rPr lang="it-IT" dirty="0" err="1" smtClean="0">
                <a:solidFill>
                  <a:schemeClr val="bg1"/>
                </a:solidFill>
              </a:rPr>
              <a:t>finitely</a:t>
            </a:r>
            <a:r>
              <a:rPr lang="it-IT" dirty="0" smtClean="0">
                <a:solidFill>
                  <a:schemeClr val="bg1"/>
                </a:solidFill>
              </a:rPr>
              <a:t> to a </a:t>
            </a:r>
            <a:r>
              <a:rPr lang="it-IT" dirty="0" err="1" smtClean="0">
                <a:solidFill>
                  <a:schemeClr val="bg1"/>
                </a:solidFill>
              </a:rPr>
              <a:t>fix-point</a:t>
            </a:r>
            <a:r>
              <a:rPr lang="it-IT" dirty="0" smtClean="0">
                <a:solidFill>
                  <a:schemeClr val="bg1"/>
                </a:solidFill>
              </a:rPr>
              <a:t>.</a:t>
            </a:r>
          </a:p>
          <a:p>
            <a:pPr marL="0" indent="0">
              <a:buNone/>
              <a:defRPr/>
            </a:pPr>
            <a:endParaRPr lang="it-IT" dirty="0"/>
          </a:p>
          <a:p>
            <a:pPr marL="0" indent="0">
              <a:buNone/>
              <a:defRPr/>
            </a:pPr>
            <a:endParaRPr lang="it-IT" dirty="0" smtClean="0">
              <a:solidFill>
                <a:srgbClr val="FFFF00"/>
              </a:solidFill>
            </a:endParaRPr>
          </a:p>
          <a:p>
            <a:pPr>
              <a:defRPr/>
            </a:pPr>
            <a:endParaRPr lang="it-IT" dirty="0" smtClean="0">
              <a:solidFill>
                <a:srgbClr val="FFFF00"/>
              </a:solidFill>
            </a:endParaRPr>
          </a:p>
        </p:txBody>
      </p:sp>
    </p:spTree>
    <p:extLst>
      <p:ext uri="{BB962C8B-B14F-4D97-AF65-F5344CB8AC3E}">
        <p14:creationId xmlns:p14="http://schemas.microsoft.com/office/powerpoint/2010/main" val="3715641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109083"/>
            <a:ext cx="9144000" cy="1323439"/>
          </a:xfrm>
        </p:spPr>
        <p:txBody>
          <a:bodyPr/>
          <a:lstStyle/>
          <a:p>
            <a:pPr algn="ctr">
              <a:defRPr/>
            </a:pPr>
            <a:r>
              <a:rPr lang="it-IT" sz="4000" b="1" dirty="0" err="1">
                <a:solidFill>
                  <a:schemeClr val="accent4"/>
                </a:solidFill>
              </a:rPr>
              <a:t>Finitely-ground</a:t>
            </a:r>
            <a:r>
              <a:rPr lang="it-IT" sz="4000" b="1" dirty="0">
                <a:solidFill>
                  <a:schemeClr val="accent4"/>
                </a:solidFill>
              </a:rPr>
              <a:t> (FG) and </a:t>
            </a:r>
            <a:br>
              <a:rPr lang="it-IT" sz="4000" b="1" dirty="0">
                <a:solidFill>
                  <a:schemeClr val="accent4"/>
                </a:solidFill>
              </a:rPr>
            </a:br>
            <a:r>
              <a:rPr lang="it-IT" sz="4000" b="1" dirty="0">
                <a:solidFill>
                  <a:schemeClr val="accent4"/>
                </a:solidFill>
              </a:rPr>
              <a:t>Finite Domain (FD) Programs</a:t>
            </a:r>
          </a:p>
        </p:txBody>
      </p:sp>
      <p:sp>
        <p:nvSpPr>
          <p:cNvPr id="3" name="Segnaposto contenuto 2"/>
          <p:cNvSpPr>
            <a:spLocks noGrp="1"/>
          </p:cNvSpPr>
          <p:nvPr>
            <p:ph idx="1"/>
          </p:nvPr>
        </p:nvSpPr>
        <p:spPr>
          <a:xfrm>
            <a:off x="838800" y="1825200"/>
            <a:ext cx="10653764" cy="4544144"/>
          </a:xfrm>
        </p:spPr>
        <p:txBody>
          <a:bodyPr/>
          <a:lstStyle/>
          <a:p>
            <a:pPr marL="0" indent="0">
              <a:buNone/>
              <a:defRPr/>
            </a:pPr>
            <a:r>
              <a:rPr lang="it-IT" dirty="0" smtClean="0">
                <a:solidFill>
                  <a:schemeClr val="accent4"/>
                </a:solidFill>
              </a:rPr>
              <a:t>THEOREM:</a:t>
            </a:r>
            <a:r>
              <a:rPr lang="it-IT" dirty="0" smtClean="0">
                <a:solidFill>
                  <a:schemeClr val="bg1"/>
                </a:solidFill>
              </a:rPr>
              <a:t> </a:t>
            </a:r>
            <a:r>
              <a:rPr lang="it-IT" dirty="0" err="1" smtClean="0">
                <a:solidFill>
                  <a:schemeClr val="bg1"/>
                </a:solidFill>
              </a:rPr>
              <a:t>Every</a:t>
            </a:r>
            <a:r>
              <a:rPr lang="it-IT" dirty="0" smtClean="0">
                <a:solidFill>
                  <a:schemeClr val="bg1"/>
                </a:solidFill>
              </a:rPr>
              <a:t> FD </a:t>
            </a:r>
            <a:r>
              <a:rPr lang="it-IT" dirty="0" err="1" smtClean="0">
                <a:solidFill>
                  <a:schemeClr val="bg1"/>
                </a:solidFill>
              </a:rPr>
              <a:t>program</a:t>
            </a:r>
            <a:r>
              <a:rPr lang="it-IT" dirty="0" smtClean="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Finitely</a:t>
            </a:r>
            <a:r>
              <a:rPr lang="it-IT" dirty="0" smtClean="0">
                <a:solidFill>
                  <a:schemeClr val="bg1"/>
                </a:solidFill>
              </a:rPr>
              <a:t> Ground.</a:t>
            </a:r>
          </a:p>
          <a:p>
            <a:pPr marL="0" indent="0">
              <a:buNone/>
              <a:defRPr/>
            </a:pPr>
            <a:endParaRPr lang="it-IT" dirty="0">
              <a:solidFill>
                <a:schemeClr val="bg1"/>
              </a:solidFill>
            </a:endParaRPr>
          </a:p>
          <a:p>
            <a:pPr marL="0" indent="0">
              <a:buNone/>
              <a:defRPr/>
            </a:pPr>
            <a:r>
              <a:rPr lang="it-IT" dirty="0" err="1">
                <a:solidFill>
                  <a:schemeClr val="accent4"/>
                </a:solidFill>
              </a:rPr>
              <a:t>Example</a:t>
            </a:r>
            <a:r>
              <a:rPr lang="it-IT" dirty="0">
                <a:solidFill>
                  <a:schemeClr val="accent4"/>
                </a:solidFill>
              </a:rPr>
              <a:t>:</a:t>
            </a:r>
            <a:r>
              <a:rPr lang="it-IT" dirty="0">
                <a:solidFill>
                  <a:schemeClr val="bg1"/>
                </a:solidFill>
              </a:rPr>
              <a:t> The </a:t>
            </a:r>
            <a:r>
              <a:rPr lang="it-IT" dirty="0" err="1">
                <a:solidFill>
                  <a:schemeClr val="bg1"/>
                </a:solidFill>
              </a:rPr>
              <a:t>following</a:t>
            </a:r>
            <a:r>
              <a:rPr lang="it-IT" dirty="0">
                <a:solidFill>
                  <a:schemeClr val="bg1"/>
                </a:solidFill>
              </a:rPr>
              <a:t> </a:t>
            </a:r>
            <a:r>
              <a:rPr lang="it-IT" dirty="0" err="1">
                <a:solidFill>
                  <a:schemeClr val="bg1"/>
                </a:solidFill>
              </a:rPr>
              <a:t>program</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FD, </a:t>
            </a:r>
            <a:r>
              <a:rPr lang="it-IT" dirty="0" err="1">
                <a:solidFill>
                  <a:schemeClr val="bg1"/>
                </a:solidFill>
              </a:rPr>
              <a:t>even</a:t>
            </a:r>
            <a:r>
              <a:rPr lang="it-IT" dirty="0">
                <a:solidFill>
                  <a:schemeClr val="bg1"/>
                </a:solidFill>
              </a:rPr>
              <a:t> </a:t>
            </a:r>
            <a:r>
              <a:rPr lang="it-IT" dirty="0" err="1">
                <a:solidFill>
                  <a:schemeClr val="bg1"/>
                </a:solidFill>
              </a:rPr>
              <a:t>if</a:t>
            </a:r>
            <a:r>
              <a:rPr lang="it-IT" dirty="0">
                <a:solidFill>
                  <a:schemeClr val="bg1"/>
                </a:solidFill>
              </a:rPr>
              <a:t> </a:t>
            </a: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Finitely</a:t>
            </a:r>
            <a:r>
              <a:rPr lang="it-IT" dirty="0">
                <a:solidFill>
                  <a:schemeClr val="bg1"/>
                </a:solidFill>
              </a:rPr>
              <a:t> Ground.</a:t>
            </a:r>
          </a:p>
          <a:p>
            <a:pPr marL="0" indent="0">
              <a:buNone/>
              <a:defRPr/>
            </a:pPr>
            <a:endParaRPr lang="it-IT" dirty="0">
              <a:solidFill>
                <a:schemeClr val="bg1"/>
              </a:solidFill>
            </a:endParaRPr>
          </a:p>
          <a:p>
            <a:pPr marL="0" indent="0">
              <a:buNone/>
            </a:pPr>
            <a:r>
              <a:rPr lang="it-IT" dirty="0">
                <a:solidFill>
                  <a:schemeClr val="accent4"/>
                </a:solidFill>
              </a:rPr>
              <a:t>p(f(X)) :- q(X).</a:t>
            </a:r>
          </a:p>
          <a:p>
            <a:pPr marL="0" indent="0">
              <a:buNone/>
            </a:pPr>
            <a:r>
              <a:rPr lang="it-IT" dirty="0">
                <a:solidFill>
                  <a:schemeClr val="accent4"/>
                </a:solidFill>
              </a:rPr>
              <a:t>q(X) :- p(X), r(X).</a:t>
            </a:r>
          </a:p>
          <a:p>
            <a:pPr marL="0" indent="0">
              <a:buNone/>
            </a:pPr>
            <a:endParaRPr lang="it-IT" dirty="0">
              <a:solidFill>
                <a:schemeClr val="bg1"/>
              </a:solidFill>
            </a:endParaRPr>
          </a:p>
        </p:txBody>
      </p:sp>
    </p:spTree>
    <p:extLst>
      <p:ext uri="{BB962C8B-B14F-4D97-AF65-F5344CB8AC3E}">
        <p14:creationId xmlns:p14="http://schemas.microsoft.com/office/powerpoint/2010/main" val="309760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071891" y="417600"/>
            <a:ext cx="8143056" cy="769441"/>
          </a:xfrm>
        </p:spPr>
        <p:txBody>
          <a:bodyPr/>
          <a:lstStyle/>
          <a:p>
            <a:pPr algn="ctr">
              <a:defRPr/>
            </a:pPr>
            <a:r>
              <a:rPr lang="it-IT" b="1" dirty="0" err="1" smtClean="0">
                <a:solidFill>
                  <a:schemeClr val="accent4"/>
                </a:solidFill>
              </a:rPr>
              <a:t>Functions</a:t>
            </a:r>
            <a:r>
              <a:rPr lang="it-IT" b="1" dirty="0" smtClean="0">
                <a:solidFill>
                  <a:schemeClr val="accent4"/>
                </a:solidFill>
              </a:rPr>
              <a:t> in DLV / DLV2 </a:t>
            </a:r>
            <a:endParaRPr lang="it-IT" b="1" dirty="0">
              <a:solidFill>
                <a:schemeClr val="accent4"/>
              </a:solidFill>
            </a:endParaRPr>
          </a:p>
        </p:txBody>
      </p:sp>
      <p:sp>
        <p:nvSpPr>
          <p:cNvPr id="3" name="Segnaposto contenuto 2"/>
          <p:cNvSpPr>
            <a:spLocks noGrp="1"/>
          </p:cNvSpPr>
          <p:nvPr>
            <p:ph idx="1"/>
          </p:nvPr>
        </p:nvSpPr>
        <p:spPr>
          <a:xfrm>
            <a:off x="842400" y="1825200"/>
            <a:ext cx="10602038" cy="5417840"/>
          </a:xfrm>
        </p:spPr>
        <p:txBody>
          <a:bodyPr>
            <a:normAutofit/>
          </a:bodyPr>
          <a:lstStyle/>
          <a:p>
            <a:pPr marL="0" indent="0" algn="just">
              <a:buNone/>
              <a:defRPr/>
            </a:pPr>
            <a:r>
              <a:rPr lang="it-IT" sz="2000" dirty="0" err="1">
                <a:solidFill>
                  <a:schemeClr val="bg1"/>
                </a:solidFill>
              </a:rPr>
              <a:t>Functions</a:t>
            </a:r>
            <a:r>
              <a:rPr lang="it-IT" sz="2000" dirty="0">
                <a:solidFill>
                  <a:schemeClr val="bg1"/>
                </a:solidFill>
              </a:rPr>
              <a:t> are </a:t>
            </a:r>
            <a:r>
              <a:rPr lang="it-IT" sz="2000" dirty="0" err="1">
                <a:solidFill>
                  <a:schemeClr val="bg1"/>
                </a:solidFill>
              </a:rPr>
              <a:t>Implemented</a:t>
            </a:r>
            <a:r>
              <a:rPr lang="it-IT" sz="2000" dirty="0">
                <a:solidFill>
                  <a:schemeClr val="bg1"/>
                </a:solidFill>
              </a:rPr>
              <a:t> in DLV: </a:t>
            </a:r>
            <a:r>
              <a:rPr lang="it-IT" sz="2000" dirty="0" err="1">
                <a:solidFill>
                  <a:schemeClr val="bg1"/>
                </a:solidFill>
              </a:rPr>
              <a:t>it</a:t>
            </a:r>
            <a:r>
              <a:rPr lang="it-IT" sz="2000" dirty="0">
                <a:solidFill>
                  <a:schemeClr val="bg1"/>
                </a:solidFill>
              </a:rPr>
              <a:t> </a:t>
            </a:r>
            <a:r>
              <a:rPr lang="it-IT" sz="2000" dirty="0" err="1">
                <a:solidFill>
                  <a:schemeClr val="bg1"/>
                </a:solidFill>
              </a:rPr>
              <a:t>fully</a:t>
            </a:r>
            <a:r>
              <a:rPr lang="it-IT" sz="2000" dirty="0">
                <a:solidFill>
                  <a:schemeClr val="bg1"/>
                </a:solidFill>
              </a:rPr>
              <a:t> </a:t>
            </a:r>
            <a:r>
              <a:rPr lang="it-IT" sz="2000" dirty="0" err="1">
                <a:solidFill>
                  <a:schemeClr val="bg1"/>
                </a:solidFill>
              </a:rPr>
              <a:t>supports</a:t>
            </a:r>
            <a:r>
              <a:rPr lang="it-IT" sz="2000" dirty="0">
                <a:solidFill>
                  <a:schemeClr val="bg1"/>
                </a:solidFill>
              </a:rPr>
              <a:t> </a:t>
            </a:r>
            <a:r>
              <a:rPr lang="it-IT" sz="2000" dirty="0" err="1">
                <a:solidFill>
                  <a:schemeClr val="bg1"/>
                </a:solidFill>
              </a:rPr>
              <a:t>both</a:t>
            </a:r>
            <a:r>
              <a:rPr lang="it-IT" sz="2000" dirty="0">
                <a:solidFill>
                  <a:schemeClr val="bg1"/>
                </a:solidFill>
              </a:rPr>
              <a:t> </a:t>
            </a:r>
            <a:r>
              <a:rPr lang="it-IT" sz="2000" dirty="0" err="1">
                <a:solidFill>
                  <a:schemeClr val="accent4"/>
                </a:solidFill>
              </a:rPr>
              <a:t>Finitely</a:t>
            </a:r>
            <a:r>
              <a:rPr lang="it-IT" sz="2000" dirty="0">
                <a:solidFill>
                  <a:schemeClr val="accent4"/>
                </a:solidFill>
              </a:rPr>
              <a:t> Ground Programs </a:t>
            </a:r>
            <a:r>
              <a:rPr lang="it-IT" sz="2000" dirty="0">
                <a:solidFill>
                  <a:schemeClr val="bg1"/>
                </a:solidFill>
              </a:rPr>
              <a:t>and </a:t>
            </a:r>
            <a:r>
              <a:rPr lang="it-IT" sz="2000" dirty="0">
                <a:solidFill>
                  <a:schemeClr val="accent4"/>
                </a:solidFill>
              </a:rPr>
              <a:t>Finite Domain </a:t>
            </a:r>
            <a:r>
              <a:rPr lang="it-IT" sz="2000" dirty="0" err="1">
                <a:solidFill>
                  <a:schemeClr val="accent4"/>
                </a:solidFill>
              </a:rPr>
              <a:t>programs</a:t>
            </a:r>
            <a:r>
              <a:rPr lang="it-IT" sz="2000" dirty="0">
                <a:solidFill>
                  <a:schemeClr val="bg1"/>
                </a:solidFill>
              </a:rPr>
              <a:t>. </a:t>
            </a:r>
            <a:r>
              <a:rPr lang="it-IT" sz="2000" dirty="0" err="1">
                <a:solidFill>
                  <a:schemeClr val="bg1"/>
                </a:solidFill>
              </a:rPr>
              <a:t>Actually</a:t>
            </a:r>
            <a:r>
              <a:rPr lang="it-IT" sz="2000" dirty="0">
                <a:solidFill>
                  <a:schemeClr val="bg1"/>
                </a:solidFill>
              </a:rPr>
              <a:t>, DLV </a:t>
            </a:r>
            <a:r>
              <a:rPr lang="it-IT" sz="2000" dirty="0" err="1">
                <a:solidFill>
                  <a:schemeClr val="bg1"/>
                </a:solidFill>
              </a:rPr>
              <a:t>is</a:t>
            </a:r>
            <a:r>
              <a:rPr lang="it-IT" sz="2000" dirty="0">
                <a:solidFill>
                  <a:schemeClr val="bg1"/>
                </a:solidFill>
              </a:rPr>
              <a:t> </a:t>
            </a:r>
            <a:r>
              <a:rPr lang="it-IT" sz="2000" dirty="0" err="1">
                <a:solidFill>
                  <a:schemeClr val="bg1"/>
                </a:solidFill>
              </a:rPr>
              <a:t>able</a:t>
            </a:r>
            <a:r>
              <a:rPr lang="it-IT" sz="2000" dirty="0">
                <a:solidFill>
                  <a:schemeClr val="bg1"/>
                </a:solidFill>
              </a:rPr>
              <a:t> to </a:t>
            </a:r>
            <a:r>
              <a:rPr lang="it-IT" sz="2000" dirty="0" err="1">
                <a:solidFill>
                  <a:schemeClr val="bg1"/>
                </a:solidFill>
              </a:rPr>
              <a:t>recognize</a:t>
            </a:r>
            <a:r>
              <a:rPr lang="it-IT" sz="2000" dirty="0">
                <a:solidFill>
                  <a:schemeClr val="bg1"/>
                </a:solidFill>
              </a:rPr>
              <a:t> </a:t>
            </a:r>
            <a:r>
              <a:rPr lang="it-IT" sz="2000" dirty="0" err="1">
                <a:solidFill>
                  <a:schemeClr val="accent4"/>
                </a:solidFill>
              </a:rPr>
              <a:t>Argument</a:t>
            </a:r>
            <a:r>
              <a:rPr lang="it-IT" sz="2000" dirty="0">
                <a:solidFill>
                  <a:schemeClr val="accent4"/>
                </a:solidFill>
              </a:rPr>
              <a:t> </a:t>
            </a:r>
            <a:r>
              <a:rPr lang="it-IT" sz="2000" dirty="0" err="1">
                <a:solidFill>
                  <a:schemeClr val="accent4"/>
                </a:solidFill>
              </a:rPr>
              <a:t>Restricted</a:t>
            </a:r>
            <a:r>
              <a:rPr lang="it-IT" sz="2000" dirty="0">
                <a:solidFill>
                  <a:schemeClr val="accent4"/>
                </a:solidFill>
              </a:rPr>
              <a:t> (AR)</a:t>
            </a:r>
            <a:r>
              <a:rPr lang="it-IT" sz="2000" dirty="0">
                <a:solidFill>
                  <a:schemeClr val="bg1"/>
                </a:solidFill>
              </a:rPr>
              <a:t> </a:t>
            </a:r>
            <a:r>
              <a:rPr lang="it-IT" sz="2000" dirty="0" err="1">
                <a:solidFill>
                  <a:schemeClr val="bg1"/>
                </a:solidFill>
              </a:rPr>
              <a:t>programs</a:t>
            </a:r>
            <a:r>
              <a:rPr lang="it-IT" sz="2000" dirty="0">
                <a:solidFill>
                  <a:schemeClr val="bg1"/>
                </a:solidFill>
              </a:rPr>
              <a:t>, </a:t>
            </a:r>
            <a:r>
              <a:rPr lang="it-IT" sz="2000" dirty="0" err="1">
                <a:solidFill>
                  <a:schemeClr val="bg1"/>
                </a:solidFill>
              </a:rPr>
              <a:t>which</a:t>
            </a:r>
            <a:r>
              <a:rPr lang="it-IT" sz="2000" dirty="0">
                <a:solidFill>
                  <a:schemeClr val="bg1"/>
                </a:solidFill>
              </a:rPr>
              <a:t> </a:t>
            </a:r>
            <a:r>
              <a:rPr lang="it-IT" sz="2000" dirty="0" err="1">
                <a:solidFill>
                  <a:schemeClr val="bg1"/>
                </a:solidFill>
              </a:rPr>
              <a:t>is</a:t>
            </a:r>
            <a:r>
              <a:rPr lang="it-IT" sz="2000" dirty="0">
                <a:solidFill>
                  <a:schemeClr val="bg1"/>
                </a:solidFill>
              </a:rPr>
              <a:t> a super-</a:t>
            </a:r>
            <a:r>
              <a:rPr lang="it-IT" sz="2000" dirty="0" err="1">
                <a:solidFill>
                  <a:schemeClr val="bg1"/>
                </a:solidFill>
              </a:rPr>
              <a:t>class</a:t>
            </a:r>
            <a:r>
              <a:rPr lang="it-IT" sz="2000" dirty="0">
                <a:solidFill>
                  <a:schemeClr val="bg1"/>
                </a:solidFill>
              </a:rPr>
              <a:t> of FD. AR </a:t>
            </a:r>
            <a:r>
              <a:rPr lang="it-IT" sz="2000" dirty="0" err="1">
                <a:solidFill>
                  <a:schemeClr val="bg1"/>
                </a:solidFill>
              </a:rPr>
              <a:t>programs</a:t>
            </a:r>
            <a:r>
              <a:rPr lang="it-IT" sz="2000" dirty="0">
                <a:solidFill>
                  <a:schemeClr val="bg1"/>
                </a:solidFill>
              </a:rPr>
              <a:t> </a:t>
            </a:r>
            <a:r>
              <a:rPr lang="it-IT" sz="2000" dirty="0" err="1">
                <a:solidFill>
                  <a:schemeClr val="bg1"/>
                </a:solidFill>
              </a:rPr>
              <a:t>require</a:t>
            </a:r>
            <a:r>
              <a:rPr lang="it-IT" sz="2000" dirty="0">
                <a:solidFill>
                  <a:schemeClr val="bg1"/>
                </a:solidFill>
              </a:rPr>
              <a:t> a more </a:t>
            </a:r>
            <a:r>
              <a:rPr lang="it-IT" sz="2000" dirty="0" err="1">
                <a:solidFill>
                  <a:schemeClr val="bg1"/>
                </a:solidFill>
              </a:rPr>
              <a:t>involved</a:t>
            </a:r>
            <a:r>
              <a:rPr lang="it-IT" sz="2000" dirty="0">
                <a:solidFill>
                  <a:schemeClr val="bg1"/>
                </a:solidFill>
              </a:rPr>
              <a:t> and </a:t>
            </a:r>
            <a:r>
              <a:rPr lang="it-IT" sz="2000" dirty="0" err="1">
                <a:solidFill>
                  <a:schemeClr val="bg1"/>
                </a:solidFill>
              </a:rPr>
              <a:t>less</a:t>
            </a:r>
            <a:r>
              <a:rPr lang="it-IT" sz="2000" dirty="0">
                <a:solidFill>
                  <a:schemeClr val="bg1"/>
                </a:solidFill>
              </a:rPr>
              <a:t> intuitive </a:t>
            </a:r>
            <a:r>
              <a:rPr lang="it-IT" sz="2000" dirty="0" err="1">
                <a:solidFill>
                  <a:schemeClr val="bg1"/>
                </a:solidFill>
              </a:rPr>
              <a:t>syntactic</a:t>
            </a:r>
            <a:r>
              <a:rPr lang="it-IT" sz="2000" dirty="0">
                <a:solidFill>
                  <a:schemeClr val="bg1"/>
                </a:solidFill>
              </a:rPr>
              <a:t> </a:t>
            </a:r>
            <a:r>
              <a:rPr lang="it-IT" sz="2000" dirty="0" err="1">
                <a:solidFill>
                  <a:schemeClr val="bg1"/>
                </a:solidFill>
              </a:rPr>
              <a:t>check</a:t>
            </a:r>
            <a:r>
              <a:rPr lang="it-IT" sz="2000" dirty="0">
                <a:solidFill>
                  <a:schemeClr val="bg1"/>
                </a:solidFill>
              </a:rPr>
              <a:t> to be </a:t>
            </a:r>
            <a:r>
              <a:rPr lang="it-IT" sz="2000" dirty="0" err="1">
                <a:solidFill>
                  <a:schemeClr val="bg1"/>
                </a:solidFill>
              </a:rPr>
              <a:t>recognized</a:t>
            </a:r>
            <a:r>
              <a:rPr lang="it-IT" sz="2000" dirty="0">
                <a:solidFill>
                  <a:schemeClr val="bg1"/>
                </a:solidFill>
              </a:rPr>
              <a:t>.</a:t>
            </a:r>
          </a:p>
          <a:p>
            <a:pPr marL="0" indent="0" algn="just">
              <a:buNone/>
              <a:defRPr/>
            </a:pPr>
            <a:endParaRPr lang="it-IT" sz="600" dirty="0">
              <a:solidFill>
                <a:schemeClr val="bg1"/>
              </a:solidFill>
            </a:endParaRPr>
          </a:p>
          <a:p>
            <a:pPr marL="0" indent="0" algn="just">
              <a:buNone/>
              <a:defRPr/>
            </a:pPr>
            <a:endParaRPr lang="it-IT" sz="600" dirty="0">
              <a:solidFill>
                <a:schemeClr val="bg1"/>
              </a:solidFill>
            </a:endParaRPr>
          </a:p>
          <a:p>
            <a:pPr marL="0" indent="0" algn="just">
              <a:buNone/>
              <a:defRPr/>
            </a:pPr>
            <a:r>
              <a:rPr lang="it-IT" sz="2000" dirty="0" err="1">
                <a:solidFill>
                  <a:schemeClr val="bg1"/>
                </a:solidFill>
              </a:rPr>
              <a:t>If</a:t>
            </a:r>
            <a:r>
              <a:rPr lang="it-IT" sz="2000" dirty="0">
                <a:solidFill>
                  <a:schemeClr val="bg1"/>
                </a:solidFill>
              </a:rPr>
              <a:t> a </a:t>
            </a:r>
            <a:r>
              <a:rPr lang="it-IT" sz="2000" dirty="0" err="1">
                <a:solidFill>
                  <a:schemeClr val="bg1"/>
                </a:solidFill>
              </a:rPr>
              <a:t>program</a:t>
            </a:r>
            <a:r>
              <a:rPr lang="it-IT" sz="2000" dirty="0">
                <a:solidFill>
                  <a:schemeClr val="bg1"/>
                </a:solidFill>
              </a:rPr>
              <a:t> P </a:t>
            </a:r>
            <a:r>
              <a:rPr lang="it-IT" sz="2000" dirty="0" err="1">
                <a:solidFill>
                  <a:schemeClr val="bg1"/>
                </a:solidFill>
              </a:rPr>
              <a:t>is</a:t>
            </a:r>
            <a:r>
              <a:rPr lang="it-IT" sz="2000" dirty="0">
                <a:solidFill>
                  <a:schemeClr val="bg1"/>
                </a:solidFill>
              </a:rPr>
              <a:t> </a:t>
            </a:r>
            <a:r>
              <a:rPr lang="it-IT" sz="2000" dirty="0" err="1">
                <a:solidFill>
                  <a:schemeClr val="accent4"/>
                </a:solidFill>
              </a:rPr>
              <a:t>finitely</a:t>
            </a:r>
            <a:r>
              <a:rPr lang="it-IT" sz="2000" dirty="0">
                <a:solidFill>
                  <a:schemeClr val="accent4"/>
                </a:solidFill>
              </a:rPr>
              <a:t> </a:t>
            </a:r>
            <a:r>
              <a:rPr lang="it-IT" sz="2000" dirty="0" err="1">
                <a:solidFill>
                  <a:schemeClr val="accent4"/>
                </a:solidFill>
              </a:rPr>
              <a:t>ground</a:t>
            </a:r>
            <a:r>
              <a:rPr lang="it-IT" sz="2000" dirty="0">
                <a:solidFill>
                  <a:schemeClr val="bg1"/>
                </a:solidFill>
              </a:rPr>
              <a:t>, </a:t>
            </a:r>
            <a:r>
              <a:rPr lang="it-IT" sz="2000" dirty="0" err="1">
                <a:solidFill>
                  <a:schemeClr val="bg1"/>
                </a:solidFill>
              </a:rPr>
              <a:t>then</a:t>
            </a:r>
            <a:r>
              <a:rPr lang="it-IT" sz="2000" dirty="0">
                <a:solidFill>
                  <a:schemeClr val="bg1"/>
                </a:solidFill>
              </a:rPr>
              <a:t> DLV </a:t>
            </a:r>
            <a:r>
              <a:rPr lang="it-IT" sz="2000" dirty="0" err="1">
                <a:solidFill>
                  <a:schemeClr val="bg1"/>
                </a:solidFill>
              </a:rPr>
              <a:t>instantiator</a:t>
            </a:r>
            <a:r>
              <a:rPr lang="it-IT" sz="2000" dirty="0">
                <a:solidFill>
                  <a:schemeClr val="bg1"/>
                </a:solidFill>
              </a:rPr>
              <a:t> </a:t>
            </a:r>
            <a:r>
              <a:rPr lang="it-IT" sz="2000" dirty="0" err="1">
                <a:solidFill>
                  <a:schemeClr val="bg1"/>
                </a:solidFill>
              </a:rPr>
              <a:t>terminates</a:t>
            </a:r>
            <a:r>
              <a:rPr lang="it-IT" sz="2000" dirty="0">
                <a:solidFill>
                  <a:schemeClr val="bg1"/>
                </a:solidFill>
              </a:rPr>
              <a:t> over P, </a:t>
            </a:r>
            <a:r>
              <a:rPr lang="it-IT" sz="2000" dirty="0" err="1">
                <a:solidFill>
                  <a:schemeClr val="bg1"/>
                </a:solidFill>
              </a:rPr>
              <a:t>generating</a:t>
            </a:r>
            <a:r>
              <a:rPr lang="it-IT" sz="2000" dirty="0">
                <a:solidFill>
                  <a:schemeClr val="bg1"/>
                </a:solidFill>
              </a:rPr>
              <a:t> </a:t>
            </a:r>
            <a:r>
              <a:rPr lang="it-IT" sz="2000" dirty="0" err="1">
                <a:solidFill>
                  <a:schemeClr val="bg1"/>
                </a:solidFill>
              </a:rPr>
              <a:t>its</a:t>
            </a:r>
            <a:r>
              <a:rPr lang="it-IT" sz="2000" dirty="0">
                <a:solidFill>
                  <a:schemeClr val="bg1"/>
                </a:solidFill>
              </a:rPr>
              <a:t> </a:t>
            </a:r>
            <a:r>
              <a:rPr lang="it-IT" sz="2000" dirty="0" err="1">
                <a:solidFill>
                  <a:schemeClr val="bg1"/>
                </a:solidFill>
              </a:rPr>
              <a:t>correct</a:t>
            </a:r>
            <a:r>
              <a:rPr lang="it-IT" sz="2000" dirty="0">
                <a:solidFill>
                  <a:schemeClr val="bg1"/>
                </a:solidFill>
              </a:rPr>
              <a:t> </a:t>
            </a:r>
            <a:r>
              <a:rPr lang="it-IT" sz="2000" dirty="0" err="1">
                <a:solidFill>
                  <a:schemeClr val="bg1"/>
                </a:solidFill>
              </a:rPr>
              <a:t>instantiation</a:t>
            </a:r>
            <a:r>
              <a:rPr lang="it-IT" sz="2000" dirty="0">
                <a:solidFill>
                  <a:schemeClr val="bg1"/>
                </a:solidFill>
              </a:rPr>
              <a:t>. By default, DLV </a:t>
            </a:r>
            <a:r>
              <a:rPr lang="it-IT" sz="2000" dirty="0" err="1">
                <a:solidFill>
                  <a:schemeClr val="bg1"/>
                </a:solidFill>
              </a:rPr>
              <a:t>checks</a:t>
            </a:r>
            <a:r>
              <a:rPr lang="it-IT" sz="2000" dirty="0">
                <a:solidFill>
                  <a:schemeClr val="bg1"/>
                </a:solidFill>
              </a:rPr>
              <a:t> the input </a:t>
            </a:r>
            <a:r>
              <a:rPr lang="it-IT" sz="2000" dirty="0" err="1">
                <a:solidFill>
                  <a:schemeClr val="bg1"/>
                </a:solidFill>
              </a:rPr>
              <a:t>program</a:t>
            </a:r>
            <a:r>
              <a:rPr lang="it-IT" sz="2000" dirty="0">
                <a:solidFill>
                  <a:schemeClr val="bg1"/>
                </a:solidFill>
              </a:rPr>
              <a:t> P: </a:t>
            </a:r>
            <a:r>
              <a:rPr lang="it-IT" sz="2000" dirty="0" err="1">
                <a:solidFill>
                  <a:schemeClr val="bg1"/>
                </a:solidFill>
              </a:rPr>
              <a:t>if</a:t>
            </a:r>
            <a:r>
              <a:rPr lang="it-IT" sz="2000" dirty="0">
                <a:solidFill>
                  <a:schemeClr val="bg1"/>
                </a:solidFill>
              </a:rPr>
              <a:t> </a:t>
            </a:r>
            <a:r>
              <a:rPr lang="it-IT" sz="2000" dirty="0" err="1">
                <a:solidFill>
                  <a:schemeClr val="bg1"/>
                </a:solidFill>
              </a:rPr>
              <a:t>it</a:t>
            </a:r>
            <a:r>
              <a:rPr lang="it-IT" sz="2000" dirty="0">
                <a:solidFill>
                  <a:schemeClr val="bg1"/>
                </a:solidFill>
              </a:rPr>
              <a:t> </a:t>
            </a:r>
            <a:r>
              <a:rPr lang="it-IT" sz="2000" dirty="0" err="1">
                <a:solidFill>
                  <a:schemeClr val="bg1"/>
                </a:solidFill>
              </a:rPr>
              <a:t>belongs</a:t>
            </a:r>
            <a:r>
              <a:rPr lang="it-IT" sz="2000" dirty="0">
                <a:solidFill>
                  <a:schemeClr val="bg1"/>
                </a:solidFill>
              </a:rPr>
              <a:t> to the </a:t>
            </a:r>
            <a:r>
              <a:rPr lang="it-IT" sz="2000" dirty="0" err="1">
                <a:solidFill>
                  <a:schemeClr val="bg1"/>
                </a:solidFill>
              </a:rPr>
              <a:t>class</a:t>
            </a:r>
            <a:r>
              <a:rPr lang="it-IT" sz="2000" dirty="0">
                <a:solidFill>
                  <a:schemeClr val="bg1"/>
                </a:solidFill>
              </a:rPr>
              <a:t> of </a:t>
            </a:r>
            <a:r>
              <a:rPr lang="it-IT" sz="2000" dirty="0">
                <a:solidFill>
                  <a:schemeClr val="accent4"/>
                </a:solidFill>
              </a:rPr>
              <a:t>AR</a:t>
            </a:r>
            <a:r>
              <a:rPr lang="it-IT" sz="2000" dirty="0">
                <a:solidFill>
                  <a:schemeClr val="bg1"/>
                </a:solidFill>
              </a:rPr>
              <a:t> </a:t>
            </a:r>
            <a:r>
              <a:rPr lang="it-IT" sz="2000" dirty="0" err="1">
                <a:solidFill>
                  <a:schemeClr val="bg1"/>
                </a:solidFill>
              </a:rPr>
              <a:t>programs</a:t>
            </a:r>
            <a:r>
              <a:rPr lang="it-IT" sz="2000" dirty="0">
                <a:solidFill>
                  <a:schemeClr val="bg1"/>
                </a:solidFill>
              </a:rPr>
              <a:t>, </a:t>
            </a:r>
            <a:r>
              <a:rPr lang="it-IT" sz="2000" dirty="0" err="1">
                <a:solidFill>
                  <a:schemeClr val="bg1"/>
                </a:solidFill>
              </a:rPr>
              <a:t>then</a:t>
            </a:r>
            <a:r>
              <a:rPr lang="it-IT" sz="2000" dirty="0">
                <a:solidFill>
                  <a:schemeClr val="bg1"/>
                </a:solidFill>
              </a:rPr>
              <a:t> DLV </a:t>
            </a:r>
            <a:r>
              <a:rPr lang="it-IT" sz="2000" dirty="0" err="1">
                <a:solidFill>
                  <a:schemeClr val="bg1"/>
                </a:solidFill>
              </a:rPr>
              <a:t>guarantees</a:t>
            </a:r>
            <a:r>
              <a:rPr lang="it-IT" sz="2000" dirty="0">
                <a:solidFill>
                  <a:schemeClr val="bg1"/>
                </a:solidFill>
              </a:rPr>
              <a:t> </a:t>
            </a:r>
            <a:r>
              <a:rPr lang="it-IT" sz="2000" dirty="0" err="1">
                <a:solidFill>
                  <a:schemeClr val="bg1"/>
                </a:solidFill>
              </a:rPr>
              <a:t>termination</a:t>
            </a:r>
            <a:r>
              <a:rPr lang="it-IT" sz="2000" dirty="0">
                <a:solidFill>
                  <a:schemeClr val="bg1"/>
                </a:solidFill>
              </a:rPr>
              <a:t>. </a:t>
            </a:r>
            <a:r>
              <a:rPr lang="it-IT" sz="2000" dirty="0" err="1">
                <a:solidFill>
                  <a:schemeClr val="bg1"/>
                </a:solidFill>
              </a:rPr>
              <a:t>If</a:t>
            </a:r>
            <a:r>
              <a:rPr lang="it-IT" sz="2000" dirty="0">
                <a:solidFill>
                  <a:schemeClr val="bg1"/>
                </a:solidFill>
              </a:rPr>
              <a:t> </a:t>
            </a:r>
            <a:r>
              <a:rPr lang="it-IT" sz="2000" dirty="0" err="1">
                <a:solidFill>
                  <a:schemeClr val="bg1"/>
                </a:solidFill>
              </a:rPr>
              <a:t>not</a:t>
            </a:r>
            <a:r>
              <a:rPr lang="it-IT" sz="2000" dirty="0">
                <a:solidFill>
                  <a:schemeClr val="bg1"/>
                </a:solidFill>
              </a:rPr>
              <a:t>, DLV </a:t>
            </a:r>
            <a:r>
              <a:rPr lang="it-IT" sz="2000" dirty="0" err="1">
                <a:solidFill>
                  <a:schemeClr val="bg1"/>
                </a:solidFill>
              </a:rPr>
              <a:t>returns</a:t>
            </a:r>
            <a:r>
              <a:rPr lang="it-IT" sz="2000" dirty="0">
                <a:solidFill>
                  <a:schemeClr val="bg1"/>
                </a:solidFill>
              </a:rPr>
              <a:t> an </a:t>
            </a:r>
            <a:r>
              <a:rPr lang="it-IT" sz="2000" dirty="0" err="1">
                <a:solidFill>
                  <a:schemeClr val="bg1"/>
                </a:solidFill>
              </a:rPr>
              <a:t>error</a:t>
            </a:r>
            <a:r>
              <a:rPr lang="it-IT" sz="2000" dirty="0">
                <a:solidFill>
                  <a:schemeClr val="bg1"/>
                </a:solidFill>
              </a:rPr>
              <a:t>.</a:t>
            </a:r>
          </a:p>
          <a:p>
            <a:pPr marL="0" indent="0" algn="just">
              <a:buNone/>
            </a:pPr>
            <a:endParaRPr lang="it-IT" sz="600" dirty="0">
              <a:solidFill>
                <a:schemeClr val="bg1"/>
              </a:solidFill>
            </a:endParaRPr>
          </a:p>
          <a:p>
            <a:pPr marL="0" indent="0" algn="just">
              <a:buNone/>
            </a:pPr>
            <a:r>
              <a:rPr lang="en-US" sz="2000" dirty="0">
                <a:solidFill>
                  <a:schemeClr val="bg1"/>
                </a:solidFill>
              </a:rPr>
              <a:t>The user must take over the responsibility about the program being finitely ground in order to run non-AR programs. With option –</a:t>
            </a:r>
            <a:r>
              <a:rPr lang="en-US" sz="2000" dirty="0" err="1">
                <a:solidFill>
                  <a:schemeClr val="accent4"/>
                </a:solidFill>
              </a:rPr>
              <a:t>nofinitecheck</a:t>
            </a:r>
            <a:r>
              <a:rPr lang="en-US" sz="2000" dirty="0">
                <a:solidFill>
                  <a:schemeClr val="bg1"/>
                </a:solidFill>
              </a:rPr>
              <a:t>, DLV skips the finite domain check. The instantiation will then terminates if the program is FG.</a:t>
            </a:r>
          </a:p>
          <a:p>
            <a:pPr marL="0" indent="0" algn="just">
              <a:buNone/>
            </a:pPr>
            <a:endParaRPr lang="en-US" sz="2000" dirty="0">
              <a:solidFill>
                <a:schemeClr val="bg1"/>
              </a:solidFill>
            </a:endParaRPr>
          </a:p>
          <a:p>
            <a:pPr marL="0" indent="0" algn="just">
              <a:buNone/>
            </a:pPr>
            <a:r>
              <a:rPr lang="en-US" sz="2000" dirty="0">
                <a:solidFill>
                  <a:schemeClr val="bg1"/>
                </a:solidFill>
              </a:rPr>
              <a:t>DLV2 &amp; I-DLV+WASP currently do not apply any syntactical check, so the responsibility is left to the user.</a:t>
            </a:r>
          </a:p>
          <a:p>
            <a:pPr marL="0" indent="0" algn="just">
              <a:buNone/>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a:p>
            <a:pPr marL="0" indent="0" algn="just">
              <a:buNone/>
              <a:defRPr/>
            </a:pPr>
            <a:endParaRPr lang="it-IT" sz="2000" dirty="0">
              <a:solidFill>
                <a:schemeClr val="bg1"/>
              </a:solidFill>
            </a:endParaRPr>
          </a:p>
        </p:txBody>
      </p:sp>
    </p:spTree>
    <p:extLst>
      <p:ext uri="{BB962C8B-B14F-4D97-AF65-F5344CB8AC3E}">
        <p14:creationId xmlns:p14="http://schemas.microsoft.com/office/powerpoint/2010/main" val="303133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59667" y="417600"/>
            <a:ext cx="9289032" cy="769441"/>
          </a:xfrm>
        </p:spPr>
        <p:txBody>
          <a:bodyPr/>
          <a:lstStyle/>
          <a:p>
            <a:pPr algn="ctr">
              <a:defRPr/>
            </a:pPr>
            <a:r>
              <a:rPr lang="it-IT" b="1" dirty="0" err="1" smtClean="0">
                <a:solidFill>
                  <a:schemeClr val="accent4"/>
                </a:solidFill>
              </a:rPr>
              <a:t>Lists</a:t>
            </a:r>
            <a:r>
              <a:rPr lang="it-IT" b="1" dirty="0" smtClean="0">
                <a:solidFill>
                  <a:schemeClr val="accent4"/>
                </a:solidFill>
              </a:rPr>
              <a:t> in DLV-DLV2-IDLV</a:t>
            </a:r>
            <a:endParaRPr lang="it-IT" b="1" dirty="0">
              <a:solidFill>
                <a:schemeClr val="accent4"/>
              </a:solidFill>
            </a:endParaRPr>
          </a:p>
        </p:txBody>
      </p:sp>
      <p:sp>
        <p:nvSpPr>
          <p:cNvPr id="3" name="Segnaposto contenuto 2"/>
          <p:cNvSpPr>
            <a:spLocks noGrp="1"/>
          </p:cNvSpPr>
          <p:nvPr>
            <p:ph idx="1"/>
          </p:nvPr>
        </p:nvSpPr>
        <p:spPr>
          <a:xfrm>
            <a:off x="838800" y="1825200"/>
            <a:ext cx="10730766" cy="5417840"/>
          </a:xfrm>
        </p:spPr>
        <p:txBody>
          <a:bodyPr/>
          <a:lstStyle/>
          <a:p>
            <a:pPr algn="just">
              <a:defRPr/>
            </a:pPr>
            <a:r>
              <a:rPr lang="it-IT" dirty="0" err="1">
                <a:solidFill>
                  <a:schemeClr val="bg1"/>
                </a:solidFill>
              </a:rPr>
              <a:t>Very</a:t>
            </a:r>
            <a:r>
              <a:rPr lang="it-IT" dirty="0">
                <a:solidFill>
                  <a:schemeClr val="bg1"/>
                </a:solidFill>
              </a:rPr>
              <a:t> common data </a:t>
            </a:r>
            <a:r>
              <a:rPr lang="it-IT" dirty="0" err="1">
                <a:solidFill>
                  <a:schemeClr val="bg1"/>
                </a:solidFill>
              </a:rPr>
              <a:t>structure</a:t>
            </a:r>
            <a:endParaRPr lang="it-IT" dirty="0">
              <a:solidFill>
                <a:schemeClr val="bg1"/>
              </a:solidFill>
            </a:endParaRPr>
          </a:p>
          <a:p>
            <a:pPr algn="just">
              <a:defRPr/>
            </a:pPr>
            <a:r>
              <a:rPr lang="it-IT" dirty="0" err="1">
                <a:solidFill>
                  <a:schemeClr val="bg1"/>
                </a:solidFill>
              </a:rPr>
              <a:t>Easily</a:t>
            </a:r>
            <a:r>
              <a:rPr lang="it-IT" dirty="0">
                <a:solidFill>
                  <a:schemeClr val="bg1"/>
                </a:solidFill>
              </a:rPr>
              <a:t> </a:t>
            </a:r>
            <a:r>
              <a:rPr lang="it-IT" dirty="0" err="1">
                <a:solidFill>
                  <a:schemeClr val="bg1"/>
                </a:solidFill>
              </a:rPr>
              <a:t>obtained</a:t>
            </a:r>
            <a:r>
              <a:rPr lang="it-IT" dirty="0">
                <a:solidFill>
                  <a:schemeClr val="bg1"/>
                </a:solidFill>
              </a:rPr>
              <a:t> via </a:t>
            </a:r>
            <a:r>
              <a:rPr lang="it-IT" dirty="0" err="1">
                <a:solidFill>
                  <a:schemeClr val="bg1"/>
                </a:solidFill>
              </a:rPr>
              <a:t>function</a:t>
            </a:r>
            <a:r>
              <a:rPr lang="it-IT" dirty="0">
                <a:solidFill>
                  <a:schemeClr val="bg1"/>
                </a:solidFill>
              </a:rPr>
              <a:t> </a:t>
            </a:r>
            <a:r>
              <a:rPr lang="it-IT" dirty="0" err="1">
                <a:solidFill>
                  <a:schemeClr val="bg1"/>
                </a:solidFill>
              </a:rPr>
              <a:t>symbols</a:t>
            </a:r>
            <a:endParaRPr lang="it-IT" dirty="0">
              <a:solidFill>
                <a:schemeClr val="bg1"/>
              </a:solidFill>
            </a:endParaRPr>
          </a:p>
          <a:p>
            <a:pPr marL="0" indent="0" algn="just">
              <a:buNone/>
              <a:defRPr/>
            </a:pPr>
            <a:endParaRPr lang="it-IT" dirty="0">
              <a:solidFill>
                <a:schemeClr val="bg1"/>
              </a:solidFill>
            </a:endParaRPr>
          </a:p>
          <a:p>
            <a:pPr marL="0" indent="0" algn="just">
              <a:buNone/>
              <a:defRPr/>
            </a:pPr>
            <a:r>
              <a:rPr lang="it-IT" dirty="0" err="1">
                <a:solidFill>
                  <a:schemeClr val="bg1"/>
                </a:solidFill>
              </a:rPr>
              <a:t>However</a:t>
            </a:r>
            <a:r>
              <a:rPr lang="it-IT" dirty="0">
                <a:solidFill>
                  <a:schemeClr val="bg1"/>
                </a:solidFill>
              </a:rPr>
              <a:t>, due to the </a:t>
            </a:r>
            <a:r>
              <a:rPr lang="it-IT" dirty="0" err="1">
                <a:solidFill>
                  <a:schemeClr val="bg1"/>
                </a:solidFill>
              </a:rPr>
              <a:t>usefulness</a:t>
            </a:r>
            <a:endParaRPr lang="it-IT" dirty="0">
              <a:solidFill>
                <a:schemeClr val="bg1"/>
              </a:solidFill>
            </a:endParaRPr>
          </a:p>
          <a:p>
            <a:pPr algn="just">
              <a:defRPr/>
            </a:pPr>
            <a:r>
              <a:rPr lang="it-IT" dirty="0" err="1">
                <a:solidFill>
                  <a:schemeClr val="bg1"/>
                </a:solidFill>
              </a:rPr>
              <a:t>explicit</a:t>
            </a:r>
            <a:r>
              <a:rPr lang="it-IT" dirty="0">
                <a:solidFill>
                  <a:schemeClr val="bg1"/>
                </a:solidFill>
              </a:rPr>
              <a:t> </a:t>
            </a:r>
            <a:r>
              <a:rPr lang="it-IT" dirty="0" err="1">
                <a:solidFill>
                  <a:schemeClr val="bg1"/>
                </a:solidFill>
              </a:rPr>
              <a:t>syntax</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supported</a:t>
            </a:r>
            <a:endParaRPr lang="it-IT" dirty="0">
              <a:solidFill>
                <a:schemeClr val="bg1"/>
              </a:solidFill>
            </a:endParaRPr>
          </a:p>
          <a:p>
            <a:pPr algn="just">
              <a:defRPr/>
            </a:pPr>
            <a:r>
              <a:rPr lang="it-IT" dirty="0" err="1">
                <a:solidFill>
                  <a:schemeClr val="bg1"/>
                </a:solidFill>
              </a:rPr>
              <a:t>Dedicated</a:t>
            </a:r>
            <a:r>
              <a:rPr lang="it-IT" dirty="0">
                <a:solidFill>
                  <a:schemeClr val="bg1"/>
                </a:solidFill>
              </a:rPr>
              <a:t> </a:t>
            </a:r>
            <a:r>
              <a:rPr lang="it-IT" dirty="0" err="1">
                <a:solidFill>
                  <a:schemeClr val="bg1"/>
                </a:solidFill>
              </a:rPr>
              <a:t>built-ins</a:t>
            </a:r>
            <a:r>
              <a:rPr lang="it-IT" dirty="0">
                <a:solidFill>
                  <a:schemeClr val="bg1"/>
                </a:solidFill>
              </a:rPr>
              <a:t> are </a:t>
            </a:r>
            <a:r>
              <a:rPr lang="it-IT" dirty="0" err="1">
                <a:solidFill>
                  <a:schemeClr val="bg1"/>
                </a:solidFill>
              </a:rPr>
              <a:t>available</a:t>
            </a:r>
            <a:endParaRPr lang="it-IT" dirty="0">
              <a:solidFill>
                <a:schemeClr val="bg1"/>
              </a:solidFill>
            </a:endParaRPr>
          </a:p>
        </p:txBody>
      </p:sp>
    </p:spTree>
    <p:extLst>
      <p:ext uri="{BB962C8B-B14F-4D97-AF65-F5344CB8AC3E}">
        <p14:creationId xmlns:p14="http://schemas.microsoft.com/office/powerpoint/2010/main" val="2539417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58800" y="417600"/>
            <a:ext cx="9289032" cy="769441"/>
          </a:xfrm>
        </p:spPr>
        <p:txBody>
          <a:bodyPr/>
          <a:lstStyle/>
          <a:p>
            <a:pPr algn="ctr">
              <a:defRPr/>
            </a:pPr>
            <a:r>
              <a:rPr lang="it-IT" b="1" dirty="0" err="1" smtClean="0">
                <a:solidFill>
                  <a:schemeClr val="accent4"/>
                </a:solidFill>
              </a:rPr>
              <a:t>Lists</a:t>
            </a:r>
            <a:r>
              <a:rPr lang="it-IT" b="1" dirty="0" smtClean="0">
                <a:solidFill>
                  <a:schemeClr val="accent4"/>
                </a:solidFill>
              </a:rPr>
              <a:t> in DLV-DLV2-IDLV</a:t>
            </a:r>
            <a:endParaRPr lang="it-IT" b="1" dirty="0">
              <a:solidFill>
                <a:schemeClr val="accent4"/>
              </a:solidFill>
            </a:endParaRPr>
          </a:p>
        </p:txBody>
      </p:sp>
      <p:sp>
        <p:nvSpPr>
          <p:cNvPr id="3" name="Segnaposto contenuto 2"/>
          <p:cNvSpPr>
            <a:spLocks noGrp="1"/>
          </p:cNvSpPr>
          <p:nvPr>
            <p:ph idx="1"/>
          </p:nvPr>
        </p:nvSpPr>
        <p:spPr>
          <a:xfrm>
            <a:off x="838799" y="1825200"/>
            <a:ext cx="10586387" cy="5417840"/>
          </a:xfrm>
        </p:spPr>
        <p:txBody>
          <a:bodyPr/>
          <a:lstStyle/>
          <a:p>
            <a:pPr marL="0" indent="0" algn="just">
              <a:buNone/>
              <a:defRPr/>
            </a:pPr>
            <a:r>
              <a:rPr lang="it-IT" dirty="0">
                <a:solidFill>
                  <a:schemeClr val="bg1"/>
                </a:solidFill>
              </a:rPr>
              <a:t>A list </a:t>
            </a:r>
            <a:r>
              <a:rPr lang="it-IT" dirty="0" err="1">
                <a:solidFill>
                  <a:schemeClr val="bg1"/>
                </a:solidFill>
              </a:rPr>
              <a:t>is</a:t>
            </a:r>
            <a:r>
              <a:rPr lang="it-IT" dirty="0">
                <a:solidFill>
                  <a:schemeClr val="bg1"/>
                </a:solidFill>
              </a:rPr>
              <a:t> a </a:t>
            </a:r>
            <a:r>
              <a:rPr lang="it-IT" dirty="0" err="1">
                <a:solidFill>
                  <a:schemeClr val="bg1"/>
                </a:solidFill>
              </a:rPr>
              <a:t>binary</a:t>
            </a:r>
            <a:r>
              <a:rPr lang="it-IT" dirty="0">
                <a:solidFill>
                  <a:schemeClr val="bg1"/>
                </a:solidFill>
              </a:rPr>
              <a:t> </a:t>
            </a:r>
            <a:r>
              <a:rPr lang="it-IT" dirty="0" err="1">
                <a:solidFill>
                  <a:schemeClr val="bg1"/>
                </a:solidFill>
              </a:rPr>
              <a:t>function</a:t>
            </a:r>
            <a:r>
              <a:rPr lang="it-IT" dirty="0">
                <a:solidFill>
                  <a:schemeClr val="bg1"/>
                </a:solidFill>
              </a:rPr>
              <a:t> </a:t>
            </a:r>
            <a:r>
              <a:rPr lang="it-IT" dirty="0" err="1">
                <a:solidFill>
                  <a:schemeClr val="bg1"/>
                </a:solidFill>
              </a:rPr>
              <a:t>denoted</a:t>
            </a:r>
            <a:r>
              <a:rPr lang="it-IT" dirty="0">
                <a:solidFill>
                  <a:schemeClr val="bg1"/>
                </a:solidFill>
              </a:rPr>
              <a:t> with a special </a:t>
            </a:r>
            <a:r>
              <a:rPr lang="it-IT" dirty="0" err="1">
                <a:solidFill>
                  <a:schemeClr val="bg1"/>
                </a:solidFill>
              </a:rPr>
              <a:t>syntax</a:t>
            </a:r>
            <a:r>
              <a:rPr lang="it-IT" dirty="0">
                <a:solidFill>
                  <a:schemeClr val="bg1"/>
                </a:solidFill>
              </a:rPr>
              <a:t>: </a:t>
            </a:r>
          </a:p>
          <a:p>
            <a:pPr marL="0" indent="0" algn="just">
              <a:buNone/>
              <a:defRPr/>
            </a:pPr>
            <a:r>
              <a:rPr lang="it-IT" dirty="0">
                <a:solidFill>
                  <a:schemeClr val="bg1"/>
                </a:solidFill>
              </a:rPr>
              <a:t>	</a:t>
            </a:r>
            <a:r>
              <a:rPr lang="it-IT" dirty="0">
                <a:solidFill>
                  <a:schemeClr val="accent4"/>
                </a:solidFill>
              </a:rPr>
              <a:t>[ H | T ]</a:t>
            </a:r>
          </a:p>
          <a:p>
            <a:pPr marL="0" indent="0" algn="just">
              <a:buNone/>
              <a:defRPr/>
            </a:pPr>
            <a:endParaRPr lang="it-IT" dirty="0">
              <a:solidFill>
                <a:schemeClr val="bg1"/>
              </a:solidFill>
            </a:endParaRPr>
          </a:p>
          <a:p>
            <a:pPr marL="0" indent="0" algn="just">
              <a:buNone/>
              <a:defRPr/>
            </a:pPr>
            <a:r>
              <a:rPr lang="it-IT" dirty="0" err="1">
                <a:solidFill>
                  <a:schemeClr val="bg1"/>
                </a:solidFill>
              </a:rPr>
              <a:t>where</a:t>
            </a:r>
            <a:r>
              <a:rPr lang="it-IT" dirty="0">
                <a:solidFill>
                  <a:schemeClr val="bg1"/>
                </a:solidFill>
              </a:rPr>
              <a:t> the first </a:t>
            </a:r>
            <a:r>
              <a:rPr lang="it-IT" dirty="0" err="1">
                <a:solidFill>
                  <a:schemeClr val="bg1"/>
                </a:solidFill>
              </a:rPr>
              <a:t>argument</a:t>
            </a:r>
            <a:r>
              <a:rPr lang="it-IT" dirty="0">
                <a:solidFill>
                  <a:schemeClr val="bg1"/>
                </a:solidFill>
              </a:rPr>
              <a:t> «H» </a:t>
            </a:r>
            <a:r>
              <a:rPr lang="it-IT" dirty="0" err="1">
                <a:solidFill>
                  <a:schemeClr val="bg1"/>
                </a:solidFill>
              </a:rPr>
              <a:t>is</a:t>
            </a:r>
            <a:r>
              <a:rPr lang="it-IT" dirty="0">
                <a:solidFill>
                  <a:schemeClr val="bg1"/>
                </a:solidFill>
              </a:rPr>
              <a:t> a </a:t>
            </a:r>
            <a:r>
              <a:rPr lang="it-IT" dirty="0" err="1">
                <a:solidFill>
                  <a:schemeClr val="bg1"/>
                </a:solidFill>
              </a:rPr>
              <a:t>term</a:t>
            </a:r>
            <a:r>
              <a:rPr lang="it-IT" dirty="0">
                <a:solidFill>
                  <a:schemeClr val="bg1"/>
                </a:solidFill>
              </a:rPr>
              <a:t>, </a:t>
            </a:r>
            <a:r>
              <a:rPr lang="it-IT" dirty="0" err="1">
                <a:solidFill>
                  <a:schemeClr val="bg1"/>
                </a:solidFill>
              </a:rPr>
              <a:t>called</a:t>
            </a:r>
            <a:r>
              <a:rPr lang="it-IT" dirty="0">
                <a:solidFill>
                  <a:schemeClr val="bg1"/>
                </a:solidFill>
              </a:rPr>
              <a:t> the head of the list, and the </a:t>
            </a:r>
            <a:r>
              <a:rPr lang="it-IT" dirty="0" err="1">
                <a:solidFill>
                  <a:schemeClr val="bg1"/>
                </a:solidFill>
              </a:rPr>
              <a:t>second</a:t>
            </a:r>
            <a:r>
              <a:rPr lang="it-IT" dirty="0">
                <a:solidFill>
                  <a:schemeClr val="bg1"/>
                </a:solidFill>
              </a:rPr>
              <a:t> </a:t>
            </a:r>
            <a:r>
              <a:rPr lang="it-IT" dirty="0" err="1">
                <a:solidFill>
                  <a:schemeClr val="bg1"/>
                </a:solidFill>
              </a:rPr>
              <a:t>argument</a:t>
            </a:r>
            <a:r>
              <a:rPr lang="it-IT" dirty="0">
                <a:solidFill>
                  <a:schemeClr val="bg1"/>
                </a:solidFill>
              </a:rPr>
              <a:t> «T» </a:t>
            </a:r>
            <a:r>
              <a:rPr lang="it-IT" dirty="0" err="1">
                <a:solidFill>
                  <a:schemeClr val="bg1"/>
                </a:solidFill>
              </a:rPr>
              <a:t>is</a:t>
            </a:r>
            <a:r>
              <a:rPr lang="it-IT" dirty="0">
                <a:solidFill>
                  <a:schemeClr val="bg1"/>
                </a:solidFill>
              </a:rPr>
              <a:t> a list.</a:t>
            </a:r>
          </a:p>
          <a:p>
            <a:pPr marL="0" indent="0" algn="just">
              <a:buNone/>
              <a:defRPr/>
            </a:pPr>
            <a:endParaRPr lang="it-IT" dirty="0">
              <a:solidFill>
                <a:schemeClr val="bg1"/>
              </a:solidFill>
            </a:endParaRPr>
          </a:p>
          <a:p>
            <a:pPr marL="0" indent="0" algn="just">
              <a:buNone/>
              <a:defRPr/>
            </a:pPr>
            <a:r>
              <a:rPr lang="it-IT" dirty="0">
                <a:solidFill>
                  <a:schemeClr val="bg1"/>
                </a:solidFill>
              </a:rPr>
              <a:t>In </a:t>
            </a:r>
            <a:r>
              <a:rPr lang="it-IT" dirty="0" err="1">
                <a:solidFill>
                  <a:schemeClr val="bg1"/>
                </a:solidFill>
              </a:rPr>
              <a:t>addition</a:t>
            </a:r>
            <a:r>
              <a:rPr lang="it-IT" dirty="0">
                <a:solidFill>
                  <a:schemeClr val="bg1"/>
                </a:solidFill>
              </a:rPr>
              <a:t>, a list can be </a:t>
            </a:r>
            <a:r>
              <a:rPr lang="it-IT" dirty="0" err="1">
                <a:solidFill>
                  <a:schemeClr val="bg1"/>
                </a:solidFill>
              </a:rPr>
              <a:t>represented</a:t>
            </a:r>
            <a:r>
              <a:rPr lang="it-IT" dirty="0">
                <a:solidFill>
                  <a:schemeClr val="bg1"/>
                </a:solidFill>
              </a:rPr>
              <a:t> by </a:t>
            </a:r>
            <a:r>
              <a:rPr lang="it-IT" dirty="0" err="1">
                <a:solidFill>
                  <a:schemeClr val="bg1"/>
                </a:solidFill>
              </a:rPr>
              <a:t>explicitly</a:t>
            </a:r>
            <a:r>
              <a:rPr lang="it-IT" dirty="0">
                <a:solidFill>
                  <a:schemeClr val="bg1"/>
                </a:solidFill>
              </a:rPr>
              <a:t> listing </a:t>
            </a:r>
            <a:r>
              <a:rPr lang="it-IT" dirty="0" err="1">
                <a:solidFill>
                  <a:schemeClr val="bg1"/>
                </a:solidFill>
              </a:rPr>
              <a:t>its</a:t>
            </a:r>
            <a:r>
              <a:rPr lang="it-IT" dirty="0">
                <a:solidFill>
                  <a:schemeClr val="bg1"/>
                </a:solidFill>
              </a:rPr>
              <a:t> </a:t>
            </a:r>
            <a:r>
              <a:rPr lang="it-IT" dirty="0" err="1">
                <a:solidFill>
                  <a:schemeClr val="bg1"/>
                </a:solidFill>
              </a:rPr>
              <a:t>elements</a:t>
            </a:r>
            <a:r>
              <a:rPr lang="it-IT" dirty="0">
                <a:solidFill>
                  <a:schemeClr val="bg1"/>
                </a:solidFill>
              </a:rPr>
              <a:t>.</a:t>
            </a:r>
          </a:p>
          <a:p>
            <a:pPr marL="0" indent="0" algn="just">
              <a:buNone/>
              <a:defRPr/>
            </a:pPr>
            <a:r>
              <a:rPr lang="it-IT" dirty="0">
                <a:solidFill>
                  <a:schemeClr val="bg1"/>
                </a:solidFill>
              </a:rPr>
              <a:t>	</a:t>
            </a:r>
            <a:r>
              <a:rPr lang="it-IT" dirty="0">
                <a:solidFill>
                  <a:schemeClr val="accent4"/>
                </a:solidFill>
              </a:rPr>
              <a:t>[ a, b, c ] = [ a | [ b, c ] ] = [ a | [ b | [ c ] ] ]</a:t>
            </a:r>
          </a:p>
          <a:p>
            <a:pPr marL="0" indent="0" algn="just">
              <a:buNone/>
              <a:defRPr/>
            </a:pPr>
            <a:r>
              <a:rPr lang="it-IT" dirty="0">
                <a:solidFill>
                  <a:schemeClr val="accent4"/>
                </a:solidFill>
              </a:rPr>
              <a:t>			= [ a | [ b | [ c | [ ] ] ] ]</a:t>
            </a:r>
          </a:p>
        </p:txBody>
      </p:sp>
    </p:spTree>
    <p:extLst>
      <p:ext uri="{BB962C8B-B14F-4D97-AF65-F5344CB8AC3E}">
        <p14:creationId xmlns:p14="http://schemas.microsoft.com/office/powerpoint/2010/main" val="420827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799" y="1825200"/>
            <a:ext cx="10480509" cy="5417840"/>
          </a:xfrm>
        </p:spPr>
        <p:txBody>
          <a:bodyPr/>
          <a:lstStyle/>
          <a:p>
            <a:pPr marL="0" indent="0" algn="just">
              <a:buNone/>
              <a:defRPr/>
            </a:pPr>
            <a:r>
              <a:rPr lang="it-IT" sz="2000" dirty="0" smtClean="0">
                <a:solidFill>
                  <a:schemeClr val="bg1"/>
                </a:solidFill>
              </a:rPr>
              <a:t>LIST </a:t>
            </a:r>
            <a:r>
              <a:rPr lang="it-IT" sz="2000" dirty="0">
                <a:solidFill>
                  <a:schemeClr val="bg1"/>
                </a:solidFill>
              </a:rPr>
              <a:t>TERMS</a:t>
            </a:r>
          </a:p>
          <a:p>
            <a:pPr marL="0" indent="0" algn="just">
              <a:buNone/>
              <a:defRPr/>
            </a:pPr>
            <a:r>
              <a:rPr lang="en-US" sz="2000" dirty="0">
                <a:solidFill>
                  <a:schemeClr val="bg1"/>
                </a:solidFill>
              </a:rPr>
              <a:t>A list term can be of the two forms:</a:t>
            </a:r>
          </a:p>
          <a:p>
            <a:pPr marL="0" indent="0" algn="just">
              <a:buNone/>
              <a:defRPr/>
            </a:pPr>
            <a:r>
              <a:rPr lang="en-US" sz="2000" dirty="0">
                <a:solidFill>
                  <a:schemeClr val="bg1"/>
                </a:solidFill>
              </a:rPr>
              <a:t>− [ t1, . . . , </a:t>
            </a:r>
            <a:r>
              <a:rPr lang="en-US" sz="2000" dirty="0" err="1">
                <a:solidFill>
                  <a:schemeClr val="bg1"/>
                </a:solidFill>
              </a:rPr>
              <a:t>tn</a:t>
            </a:r>
            <a:r>
              <a:rPr lang="en-US" sz="2000" dirty="0">
                <a:solidFill>
                  <a:schemeClr val="bg1"/>
                </a:solidFill>
              </a:rPr>
              <a:t> ], where t1, . . . , </a:t>
            </a:r>
            <a:r>
              <a:rPr lang="en-US" sz="2000" dirty="0" err="1">
                <a:solidFill>
                  <a:schemeClr val="bg1"/>
                </a:solidFill>
              </a:rPr>
              <a:t>tn</a:t>
            </a:r>
            <a:r>
              <a:rPr lang="en-US" sz="2000" dirty="0">
                <a:solidFill>
                  <a:schemeClr val="bg1"/>
                </a:solidFill>
              </a:rPr>
              <a:t> are terms;</a:t>
            </a:r>
          </a:p>
          <a:p>
            <a:pPr marL="0" indent="0" algn="just">
              <a:buNone/>
              <a:defRPr/>
            </a:pPr>
            <a:r>
              <a:rPr lang="en-US" sz="2000" dirty="0">
                <a:solidFill>
                  <a:schemeClr val="bg1"/>
                </a:solidFill>
              </a:rPr>
              <a:t>− [ h | t ], where h (the head of the list) is a term, and t (the tail of the list) is a list term.</a:t>
            </a:r>
          </a:p>
          <a:p>
            <a:pPr marL="0" indent="0" algn="just">
              <a:buNone/>
              <a:defRPr/>
            </a:pPr>
            <a:endParaRPr lang="en-US" sz="2000" dirty="0">
              <a:solidFill>
                <a:schemeClr val="bg1"/>
              </a:solidFill>
            </a:endParaRPr>
          </a:p>
          <a:p>
            <a:pPr marL="0" indent="0" algn="just">
              <a:buNone/>
              <a:defRPr/>
            </a:pPr>
            <a:r>
              <a:rPr lang="en-US" sz="2000" dirty="0">
                <a:solidFill>
                  <a:schemeClr val="bg1"/>
                </a:solidFill>
              </a:rPr>
              <a:t>Examples:</a:t>
            </a:r>
          </a:p>
          <a:p>
            <a:pPr algn="just">
              <a:defRPr/>
            </a:pPr>
            <a:r>
              <a:rPr lang="en-US" sz="2000" dirty="0">
                <a:solidFill>
                  <a:schemeClr val="bg1"/>
                </a:solidFill>
              </a:rPr>
              <a:t>The term [ </a:t>
            </a:r>
            <a:r>
              <a:rPr lang="en-US" sz="2000" dirty="0" err="1">
                <a:solidFill>
                  <a:schemeClr val="bg1"/>
                </a:solidFill>
              </a:rPr>
              <a:t>a,d,a</a:t>
            </a:r>
            <a:r>
              <a:rPr lang="en-US" sz="2000" dirty="0">
                <a:solidFill>
                  <a:schemeClr val="bg1"/>
                </a:solidFill>
              </a:rPr>
              <a:t> ] in the atom palindromic([</a:t>
            </a:r>
            <a:r>
              <a:rPr lang="en-US" sz="2000" dirty="0" err="1">
                <a:solidFill>
                  <a:schemeClr val="bg1"/>
                </a:solidFill>
              </a:rPr>
              <a:t>a,d,a</a:t>
            </a:r>
            <a:r>
              <a:rPr lang="en-US" sz="2000" dirty="0">
                <a:solidFill>
                  <a:schemeClr val="bg1"/>
                </a:solidFill>
              </a:rPr>
              <a:t>]) </a:t>
            </a:r>
          </a:p>
          <a:p>
            <a:pPr algn="just">
              <a:defRPr/>
            </a:pPr>
            <a:r>
              <a:rPr lang="en-US" sz="2000" dirty="0">
                <a:solidFill>
                  <a:schemeClr val="bg1"/>
                </a:solidFill>
              </a:rPr>
              <a:t>[ </a:t>
            </a:r>
            <a:r>
              <a:rPr lang="en-US" sz="2000" dirty="0" err="1">
                <a:solidFill>
                  <a:schemeClr val="bg1"/>
                </a:solidFill>
              </a:rPr>
              <a:t>jan,feb,mar</a:t>
            </a:r>
            <a:r>
              <a:rPr lang="en-US" sz="2000" dirty="0">
                <a:solidFill>
                  <a:schemeClr val="bg1"/>
                </a:solidFill>
              </a:rPr>
              <a:t> ]</a:t>
            </a:r>
          </a:p>
          <a:p>
            <a:pPr algn="just">
              <a:defRPr/>
            </a:pPr>
            <a:r>
              <a:rPr lang="en-US" sz="2000" dirty="0">
                <a:solidFill>
                  <a:schemeClr val="bg1"/>
                </a:solidFill>
              </a:rPr>
              <a:t>[</a:t>
            </a:r>
            <a:r>
              <a:rPr lang="en-US" sz="2000" dirty="0" err="1">
                <a:solidFill>
                  <a:schemeClr val="bg1"/>
                </a:solidFill>
              </a:rPr>
              <a:t>jan</a:t>
            </a:r>
            <a:r>
              <a:rPr lang="en-US" sz="2000" dirty="0">
                <a:solidFill>
                  <a:schemeClr val="bg1"/>
                </a:solidFill>
              </a:rPr>
              <a:t> | [ </a:t>
            </a:r>
            <a:r>
              <a:rPr lang="en-US" sz="2000" dirty="0" err="1">
                <a:solidFill>
                  <a:schemeClr val="bg1"/>
                </a:solidFill>
              </a:rPr>
              <a:t>feb,mar,apr,may,jun</a:t>
            </a:r>
            <a:r>
              <a:rPr lang="en-US" sz="2000" dirty="0">
                <a:solidFill>
                  <a:schemeClr val="bg1"/>
                </a:solidFill>
              </a:rPr>
              <a:t> ] ]</a:t>
            </a:r>
          </a:p>
          <a:p>
            <a:pPr algn="just">
              <a:defRPr/>
            </a:pPr>
            <a:r>
              <a:rPr lang="en-US" sz="2000" dirty="0">
                <a:solidFill>
                  <a:schemeClr val="bg1"/>
                </a:solidFill>
              </a:rPr>
              <a:t>[ [jan,31] | [ [ feb,28 ], [ mar,31 ], [ apr,30 ], [ may,31], [ jun,30 ] ] ].</a:t>
            </a:r>
            <a:endParaRPr lang="it-IT" sz="2000" dirty="0">
              <a:solidFill>
                <a:schemeClr val="bg1"/>
              </a:solidFill>
            </a:endParaRPr>
          </a:p>
        </p:txBody>
      </p:sp>
      <p:sp>
        <p:nvSpPr>
          <p:cNvPr id="6" name="Titolo 1"/>
          <p:cNvSpPr txBox="1">
            <a:spLocks/>
          </p:cNvSpPr>
          <p:nvPr/>
        </p:nvSpPr>
        <p:spPr>
          <a:xfrm>
            <a:off x="1558800" y="417600"/>
            <a:ext cx="9289032" cy="769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it-IT" b="1" smtClean="0">
                <a:solidFill>
                  <a:schemeClr val="accent4"/>
                </a:solidFill>
              </a:rPr>
              <a:t>Lists in DLV-DLV2-IDLV</a:t>
            </a:r>
            <a:endParaRPr lang="it-IT" b="1" dirty="0">
              <a:solidFill>
                <a:schemeClr val="accent4"/>
              </a:solidFill>
            </a:endParaRPr>
          </a:p>
        </p:txBody>
      </p:sp>
    </p:spTree>
    <p:extLst>
      <p:ext uri="{BB962C8B-B14F-4D97-AF65-F5344CB8AC3E}">
        <p14:creationId xmlns:p14="http://schemas.microsoft.com/office/powerpoint/2010/main" val="173196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58800" y="417600"/>
            <a:ext cx="9289032" cy="769441"/>
          </a:xfrm>
        </p:spPr>
        <p:txBody>
          <a:bodyPr/>
          <a:lstStyle/>
          <a:p>
            <a:pPr algn="ctr">
              <a:defRPr/>
            </a:pPr>
            <a:r>
              <a:rPr lang="it-IT" b="1" dirty="0" err="1" smtClean="0">
                <a:solidFill>
                  <a:schemeClr val="accent4"/>
                </a:solidFill>
              </a:rPr>
              <a:t>Built</a:t>
            </a:r>
            <a:r>
              <a:rPr lang="it-IT" b="1" dirty="0" smtClean="0">
                <a:solidFill>
                  <a:schemeClr val="accent4"/>
                </a:solidFill>
              </a:rPr>
              <a:t>-in </a:t>
            </a:r>
            <a:r>
              <a:rPr lang="it-IT" b="1" dirty="0" err="1" smtClean="0">
                <a:solidFill>
                  <a:schemeClr val="accent4"/>
                </a:solidFill>
              </a:rPr>
              <a:t>predicates</a:t>
            </a:r>
            <a:r>
              <a:rPr lang="it-IT" b="1" dirty="0" smtClean="0">
                <a:solidFill>
                  <a:schemeClr val="accent4"/>
                </a:solidFill>
              </a:rPr>
              <a:t> for </a:t>
            </a:r>
            <a:r>
              <a:rPr lang="it-IT" b="1" dirty="0" err="1" smtClean="0">
                <a:solidFill>
                  <a:schemeClr val="accent4"/>
                </a:solidFill>
              </a:rPr>
              <a:t>Lists</a:t>
            </a:r>
            <a:endParaRPr lang="it-IT" b="1" dirty="0">
              <a:solidFill>
                <a:schemeClr val="accent4"/>
              </a:solidFill>
            </a:endParaRPr>
          </a:p>
        </p:txBody>
      </p:sp>
      <p:sp>
        <p:nvSpPr>
          <p:cNvPr id="3" name="Segnaposto contenuto 2"/>
          <p:cNvSpPr>
            <a:spLocks noGrp="1"/>
          </p:cNvSpPr>
          <p:nvPr>
            <p:ph idx="1"/>
          </p:nvPr>
        </p:nvSpPr>
        <p:spPr>
          <a:xfrm>
            <a:off x="838799" y="1825200"/>
            <a:ext cx="10663389" cy="5417840"/>
          </a:xfrm>
        </p:spPr>
        <p:txBody>
          <a:bodyPr>
            <a:normAutofit/>
          </a:bodyPr>
          <a:lstStyle/>
          <a:p>
            <a:pPr marL="0" indent="0" algn="just">
              <a:buNone/>
              <a:defRPr/>
            </a:pPr>
            <a:r>
              <a:rPr lang="it-IT" sz="2400" dirty="0">
                <a:solidFill>
                  <a:schemeClr val="bg1"/>
                </a:solidFill>
              </a:rPr>
              <a:t>I-DLV (and DLV2) </a:t>
            </a:r>
            <a:r>
              <a:rPr lang="it-IT" sz="2400" dirty="0" err="1">
                <a:solidFill>
                  <a:schemeClr val="bg1"/>
                </a:solidFill>
              </a:rPr>
              <a:t>comes</a:t>
            </a:r>
            <a:r>
              <a:rPr lang="it-IT" sz="2400" dirty="0">
                <a:solidFill>
                  <a:schemeClr val="bg1"/>
                </a:solidFill>
              </a:rPr>
              <a:t> with a </a:t>
            </a:r>
            <a:r>
              <a:rPr lang="it-IT" sz="2400" dirty="0" err="1">
                <a:solidFill>
                  <a:schemeClr val="bg1"/>
                </a:solidFill>
              </a:rPr>
              <a:t>rich</a:t>
            </a:r>
            <a:r>
              <a:rPr lang="it-IT" sz="2400" dirty="0">
                <a:solidFill>
                  <a:schemeClr val="bg1"/>
                </a:solidFill>
              </a:rPr>
              <a:t> </a:t>
            </a:r>
            <a:r>
              <a:rPr lang="it-IT" sz="2400" dirty="0" err="1">
                <a:solidFill>
                  <a:schemeClr val="bg1"/>
                </a:solidFill>
              </a:rPr>
              <a:t>library</a:t>
            </a:r>
            <a:r>
              <a:rPr lang="it-IT" sz="2400" dirty="0">
                <a:solidFill>
                  <a:schemeClr val="bg1"/>
                </a:solidFill>
              </a:rPr>
              <a:t> of </a:t>
            </a:r>
            <a:r>
              <a:rPr lang="it-IT" sz="2400" dirty="0" err="1">
                <a:solidFill>
                  <a:schemeClr val="bg1"/>
                </a:solidFill>
              </a:rPr>
              <a:t>built</a:t>
            </a:r>
            <a:r>
              <a:rPr lang="it-IT" sz="2400" dirty="0">
                <a:solidFill>
                  <a:schemeClr val="bg1"/>
                </a:solidFill>
              </a:rPr>
              <a:t>-in </a:t>
            </a:r>
            <a:r>
              <a:rPr lang="it-IT" sz="2400" dirty="0" err="1">
                <a:solidFill>
                  <a:schemeClr val="bg1"/>
                </a:solidFill>
              </a:rPr>
              <a:t>predicates</a:t>
            </a:r>
            <a:r>
              <a:rPr lang="it-IT" sz="2400" dirty="0">
                <a:solidFill>
                  <a:schemeClr val="bg1"/>
                </a:solidFill>
              </a:rPr>
              <a:t> for list </a:t>
            </a:r>
            <a:r>
              <a:rPr lang="it-IT" sz="2400" dirty="0" err="1">
                <a:solidFill>
                  <a:schemeClr val="bg1"/>
                </a:solidFill>
              </a:rPr>
              <a:t>manipulation</a:t>
            </a:r>
            <a:r>
              <a:rPr lang="it-IT" sz="2400" dirty="0">
                <a:solidFill>
                  <a:schemeClr val="bg1"/>
                </a:solidFill>
              </a:rPr>
              <a:t>. </a:t>
            </a:r>
          </a:p>
          <a:p>
            <a:pPr marL="0" indent="0" algn="just">
              <a:buNone/>
              <a:defRPr/>
            </a:pPr>
            <a:endParaRPr lang="it-IT" sz="2400" dirty="0">
              <a:solidFill>
                <a:schemeClr val="bg1"/>
              </a:solidFill>
            </a:endParaRPr>
          </a:p>
          <a:p>
            <a:pPr marL="0" indent="0" algn="just">
              <a:buNone/>
              <a:defRPr/>
            </a:pPr>
            <a:r>
              <a:rPr lang="en-US" sz="2400" dirty="0">
                <a:solidFill>
                  <a:schemeClr val="bg1"/>
                </a:solidFill>
              </a:rPr>
              <a:t>A built-in atom is of the form </a:t>
            </a:r>
          </a:p>
          <a:p>
            <a:pPr marL="0" indent="0" algn="just">
              <a:buNone/>
              <a:defRPr/>
            </a:pPr>
            <a:r>
              <a:rPr lang="en-US" sz="2400" dirty="0">
                <a:solidFill>
                  <a:schemeClr val="bg1"/>
                </a:solidFill>
              </a:rPr>
              <a:t>	&amp;p(t</a:t>
            </a:r>
            <a:r>
              <a:rPr lang="en-US" sz="2400" baseline="-25000" dirty="0">
                <a:solidFill>
                  <a:schemeClr val="bg1"/>
                </a:solidFill>
              </a:rPr>
              <a:t>0</a:t>
            </a:r>
            <a:r>
              <a:rPr lang="en-US" sz="2400" dirty="0">
                <a:solidFill>
                  <a:schemeClr val="bg1"/>
                </a:solidFill>
              </a:rPr>
              <a:t>,.., </a:t>
            </a:r>
            <a:r>
              <a:rPr lang="en-US" sz="2400" dirty="0" err="1">
                <a:solidFill>
                  <a:schemeClr val="bg1"/>
                </a:solidFill>
              </a:rPr>
              <a:t>t</a:t>
            </a:r>
            <a:r>
              <a:rPr lang="en-US" sz="2400" baseline="-25000" dirty="0" err="1">
                <a:solidFill>
                  <a:schemeClr val="bg1"/>
                </a:solidFill>
              </a:rPr>
              <a:t>n</a:t>
            </a:r>
            <a:r>
              <a:rPr lang="en-US" sz="2400" dirty="0">
                <a:solidFill>
                  <a:schemeClr val="bg1"/>
                </a:solidFill>
              </a:rPr>
              <a:t> ; u</a:t>
            </a:r>
            <a:r>
              <a:rPr lang="en-US" sz="2400" baseline="-25000" dirty="0">
                <a:solidFill>
                  <a:schemeClr val="bg1"/>
                </a:solidFill>
              </a:rPr>
              <a:t>0</a:t>
            </a:r>
            <a:r>
              <a:rPr lang="en-US" sz="2400" dirty="0">
                <a:solidFill>
                  <a:schemeClr val="bg1"/>
                </a:solidFill>
              </a:rPr>
              <a:t>,…, u</a:t>
            </a:r>
            <a:r>
              <a:rPr lang="en-US" sz="2400" baseline="-25000" dirty="0">
                <a:solidFill>
                  <a:schemeClr val="bg1"/>
                </a:solidFill>
              </a:rPr>
              <a:t>m</a:t>
            </a:r>
            <a:r>
              <a:rPr lang="en-US" sz="2400" dirty="0">
                <a:solidFill>
                  <a:schemeClr val="bg1"/>
                </a:solidFill>
              </a:rPr>
              <a:t>)</a:t>
            </a:r>
          </a:p>
          <a:p>
            <a:pPr marL="0" indent="0" algn="just">
              <a:buNone/>
              <a:defRPr/>
            </a:pPr>
            <a:r>
              <a:rPr lang="en-US" sz="2400" dirty="0">
                <a:solidFill>
                  <a:schemeClr val="bg1"/>
                </a:solidFill>
              </a:rPr>
              <a:t>where </a:t>
            </a:r>
            <a:r>
              <a:rPr lang="en-US" sz="2400" dirty="0" err="1">
                <a:solidFill>
                  <a:schemeClr val="bg1"/>
                </a:solidFill>
              </a:rPr>
              <a:t>n,m</a:t>
            </a:r>
            <a:r>
              <a:rPr lang="en-US" sz="2400" dirty="0">
                <a:solidFill>
                  <a:schemeClr val="bg1"/>
                </a:solidFill>
              </a:rPr>
              <a:t> &gt;= 0</a:t>
            </a:r>
          </a:p>
          <a:p>
            <a:pPr marL="0" indent="0" algn="just">
              <a:buNone/>
              <a:defRPr/>
            </a:pPr>
            <a:endParaRPr lang="en-US" sz="2400" dirty="0">
              <a:solidFill>
                <a:schemeClr val="bg1"/>
              </a:solidFill>
            </a:endParaRPr>
          </a:p>
          <a:p>
            <a:pPr algn="just">
              <a:defRPr/>
            </a:pPr>
            <a:r>
              <a:rPr lang="en-US" sz="2400" dirty="0">
                <a:solidFill>
                  <a:schemeClr val="bg1"/>
                </a:solidFill>
              </a:rPr>
              <a:t>t</a:t>
            </a:r>
            <a:r>
              <a:rPr lang="en-US" sz="2400" baseline="-25000" dirty="0">
                <a:solidFill>
                  <a:schemeClr val="bg1"/>
                </a:solidFill>
              </a:rPr>
              <a:t>0</a:t>
            </a:r>
            <a:r>
              <a:rPr lang="en-US" sz="2400" dirty="0">
                <a:solidFill>
                  <a:schemeClr val="bg1"/>
                </a:solidFill>
              </a:rPr>
              <a:t>,.., </a:t>
            </a:r>
            <a:r>
              <a:rPr lang="en-US" sz="2400" dirty="0" err="1">
                <a:solidFill>
                  <a:schemeClr val="bg1"/>
                </a:solidFill>
              </a:rPr>
              <a:t>t</a:t>
            </a:r>
            <a:r>
              <a:rPr lang="en-US" sz="2400" baseline="-25000" dirty="0" err="1">
                <a:solidFill>
                  <a:schemeClr val="bg1"/>
                </a:solidFill>
              </a:rPr>
              <a:t>n</a:t>
            </a:r>
            <a:r>
              <a:rPr lang="en-US" sz="2400" dirty="0">
                <a:solidFill>
                  <a:schemeClr val="bg1"/>
                </a:solidFill>
              </a:rPr>
              <a:t> are input terms, and are separated from the output terms u</a:t>
            </a:r>
            <a:r>
              <a:rPr lang="en-US" sz="2400" baseline="-25000" dirty="0">
                <a:solidFill>
                  <a:schemeClr val="bg1"/>
                </a:solidFill>
              </a:rPr>
              <a:t>0</a:t>
            </a:r>
            <a:r>
              <a:rPr lang="en-US" sz="2400" dirty="0">
                <a:solidFill>
                  <a:schemeClr val="bg1"/>
                </a:solidFill>
              </a:rPr>
              <a:t>,…, u</a:t>
            </a:r>
            <a:r>
              <a:rPr lang="en-US" sz="2400" baseline="-25000" dirty="0">
                <a:solidFill>
                  <a:schemeClr val="bg1"/>
                </a:solidFill>
              </a:rPr>
              <a:t>m </a:t>
            </a:r>
            <a:r>
              <a:rPr lang="en-US" sz="2400" dirty="0">
                <a:solidFill>
                  <a:schemeClr val="bg1"/>
                </a:solidFill>
              </a:rPr>
              <a:t>by a semicolon (“;”); </a:t>
            </a:r>
          </a:p>
          <a:p>
            <a:pPr algn="just">
              <a:defRPr/>
            </a:pPr>
            <a:r>
              <a:rPr lang="en-US" sz="2400" dirty="0">
                <a:solidFill>
                  <a:schemeClr val="bg1"/>
                </a:solidFill>
              </a:rPr>
              <a:t>an input/output term can be either a constant or a variable.</a:t>
            </a:r>
          </a:p>
          <a:p>
            <a:pPr marL="0" indent="0" algn="just">
              <a:buNone/>
              <a:defRPr/>
            </a:pPr>
            <a:r>
              <a:rPr lang="en-US" sz="2400" dirty="0">
                <a:solidFill>
                  <a:schemeClr val="bg1"/>
                </a:solidFill>
              </a:rPr>
              <a:t>Intuitively, output terms are computed on the basis of the input ones, according to a semantics which is defined “a priori” for each predicate, as reported next.</a:t>
            </a:r>
            <a:endParaRPr lang="it-IT" sz="2400" dirty="0">
              <a:solidFill>
                <a:schemeClr val="bg1"/>
              </a:solidFill>
            </a:endParaRPr>
          </a:p>
          <a:p>
            <a:pPr marL="0" indent="0" algn="just">
              <a:buNone/>
              <a:defRPr/>
            </a:pPr>
            <a:endParaRPr lang="it-IT" sz="2400" dirty="0">
              <a:solidFill>
                <a:schemeClr val="bg1"/>
              </a:solidFill>
            </a:endParaRPr>
          </a:p>
        </p:txBody>
      </p:sp>
    </p:spTree>
    <p:extLst>
      <p:ext uri="{BB962C8B-B14F-4D97-AF65-F5344CB8AC3E}">
        <p14:creationId xmlns:p14="http://schemas.microsoft.com/office/powerpoint/2010/main" val="4042700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51484" y="160765"/>
            <a:ext cx="9289032" cy="769441"/>
          </a:xfrm>
        </p:spPr>
        <p:txBody>
          <a:bodyPr/>
          <a:lstStyle/>
          <a:p>
            <a:pPr algn="ctr">
              <a:defRPr/>
            </a:pPr>
            <a:r>
              <a:rPr lang="it-IT" b="1" dirty="0" err="1" smtClean="0">
                <a:solidFill>
                  <a:schemeClr val="accent4"/>
                </a:solidFill>
              </a:rPr>
              <a:t>Built</a:t>
            </a:r>
            <a:r>
              <a:rPr lang="it-IT" b="1" dirty="0" smtClean="0">
                <a:solidFill>
                  <a:schemeClr val="accent4"/>
                </a:solidFill>
              </a:rPr>
              <a:t>-in </a:t>
            </a:r>
            <a:r>
              <a:rPr lang="it-IT" b="1" dirty="0" err="1" smtClean="0">
                <a:solidFill>
                  <a:schemeClr val="accent4"/>
                </a:solidFill>
              </a:rPr>
              <a:t>predicates</a:t>
            </a:r>
            <a:r>
              <a:rPr lang="it-IT" b="1" dirty="0" smtClean="0">
                <a:solidFill>
                  <a:schemeClr val="accent4"/>
                </a:solidFill>
              </a:rPr>
              <a:t> for </a:t>
            </a:r>
            <a:r>
              <a:rPr lang="it-IT" b="1" dirty="0" err="1" smtClean="0">
                <a:solidFill>
                  <a:schemeClr val="accent4"/>
                </a:solidFill>
              </a:rPr>
              <a:t>Lists</a:t>
            </a:r>
            <a:endParaRPr lang="it-IT" b="1" dirty="0">
              <a:solidFill>
                <a:schemeClr val="accent4"/>
              </a:solidFill>
            </a:endParaRPr>
          </a:p>
        </p:txBody>
      </p:sp>
      <p:pic>
        <p:nvPicPr>
          <p:cNvPr id="4" name="Immagine 3"/>
          <p:cNvPicPr>
            <a:picLocks noChangeAspect="1"/>
          </p:cNvPicPr>
          <p:nvPr/>
        </p:nvPicPr>
        <p:blipFill>
          <a:blip r:embed="rId3"/>
          <a:stretch>
            <a:fillRect/>
          </a:stretch>
        </p:blipFill>
        <p:spPr>
          <a:xfrm>
            <a:off x="1775520" y="930206"/>
            <a:ext cx="8640960" cy="5811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0253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err="1" smtClean="0">
                <a:solidFill>
                  <a:schemeClr val="accent4"/>
                </a:solidFill>
              </a:rPr>
              <a:t>Grounding</a:t>
            </a:r>
            <a:r>
              <a:rPr lang="it-IT" b="1" dirty="0" smtClean="0">
                <a:solidFill>
                  <a:schemeClr val="accent4"/>
                </a:solidFill>
              </a:rPr>
              <a:t> </a:t>
            </a:r>
            <a:r>
              <a:rPr lang="it-IT" b="1" dirty="0" err="1" smtClean="0">
                <a:solidFill>
                  <a:schemeClr val="accent4"/>
                </a:solidFill>
              </a:rPr>
              <a:t>basics</a:t>
            </a:r>
            <a:endParaRPr lang="it-IT" b="1" dirty="0">
              <a:solidFill>
                <a:schemeClr val="accent4"/>
              </a:solidFill>
            </a:endParaRPr>
          </a:p>
        </p:txBody>
      </p:sp>
      <p:sp>
        <p:nvSpPr>
          <p:cNvPr id="3" name="Segnaposto contenuto 2"/>
          <p:cNvSpPr>
            <a:spLocks noGrp="1"/>
          </p:cNvSpPr>
          <p:nvPr>
            <p:ph idx="1"/>
          </p:nvPr>
        </p:nvSpPr>
        <p:spPr>
          <a:xfrm>
            <a:off x="838200" y="1842876"/>
            <a:ext cx="10653584" cy="4688297"/>
          </a:xfrm>
        </p:spPr>
        <p:txBody>
          <a:bodyPr>
            <a:normAutofit/>
          </a:bodyPr>
          <a:lstStyle/>
          <a:p>
            <a:pPr marL="0" indent="0">
              <a:buNone/>
            </a:pPr>
            <a:r>
              <a:rPr lang="it-IT" sz="3200" dirty="0">
                <a:solidFill>
                  <a:schemeClr val="accent4"/>
                </a:solidFill>
              </a:rPr>
              <a:t>P</a:t>
            </a:r>
            <a:r>
              <a:rPr lang="it-IT" sz="3200" dirty="0">
                <a:solidFill>
                  <a:schemeClr val="bg1"/>
                </a:solidFill>
              </a:rPr>
              <a:t> </a:t>
            </a:r>
            <a:r>
              <a:rPr lang="it-IT" sz="3200" dirty="0" smtClean="0">
                <a:solidFill>
                  <a:schemeClr val="bg1"/>
                </a:solidFill>
              </a:rPr>
              <a:t>→ </a:t>
            </a:r>
            <a:r>
              <a:rPr lang="it-IT" sz="3200" dirty="0" err="1" smtClean="0">
                <a:solidFill>
                  <a:schemeClr val="bg1"/>
                </a:solidFill>
              </a:rPr>
              <a:t>Grounder</a:t>
            </a:r>
            <a:r>
              <a:rPr lang="it-IT" sz="3200" dirty="0" smtClean="0">
                <a:solidFill>
                  <a:schemeClr val="bg1"/>
                </a:solidFill>
              </a:rPr>
              <a:t> </a:t>
            </a:r>
            <a:r>
              <a:rPr lang="it-IT" sz="3200" dirty="0">
                <a:solidFill>
                  <a:schemeClr val="bg1"/>
                </a:solidFill>
              </a:rPr>
              <a:t>→</a:t>
            </a:r>
            <a:r>
              <a:rPr lang="it-IT" sz="3200" dirty="0" smtClean="0">
                <a:solidFill>
                  <a:schemeClr val="bg1"/>
                </a:solidFill>
              </a:rPr>
              <a:t> </a:t>
            </a:r>
            <a:r>
              <a:rPr lang="it-IT" sz="3200" dirty="0" err="1">
                <a:solidFill>
                  <a:schemeClr val="accent4"/>
                </a:solidFill>
              </a:rPr>
              <a:t>grnd</a:t>
            </a:r>
            <a:r>
              <a:rPr lang="it-IT" sz="3200" dirty="0">
                <a:solidFill>
                  <a:schemeClr val="accent4"/>
                </a:solidFill>
              </a:rPr>
              <a:t>(P)</a:t>
            </a:r>
            <a:r>
              <a:rPr lang="it-IT" sz="3200" dirty="0">
                <a:solidFill>
                  <a:schemeClr val="bg1"/>
                </a:solidFill>
              </a:rPr>
              <a:t> →</a:t>
            </a:r>
            <a:r>
              <a:rPr lang="it-IT" sz="3200" dirty="0" smtClean="0">
                <a:solidFill>
                  <a:schemeClr val="bg1"/>
                </a:solidFill>
              </a:rPr>
              <a:t> </a:t>
            </a:r>
            <a:r>
              <a:rPr lang="it-IT" sz="3200" dirty="0">
                <a:solidFill>
                  <a:schemeClr val="bg1"/>
                </a:solidFill>
              </a:rPr>
              <a:t>Model </a:t>
            </a:r>
            <a:r>
              <a:rPr lang="it-IT" sz="3200" dirty="0" smtClean="0">
                <a:solidFill>
                  <a:schemeClr val="bg1"/>
                </a:solidFill>
              </a:rPr>
              <a:t>Generator/</a:t>
            </a:r>
            <a:r>
              <a:rPr lang="it-IT" sz="3200" dirty="0" err="1" smtClean="0">
                <a:solidFill>
                  <a:schemeClr val="bg1"/>
                </a:solidFill>
              </a:rPr>
              <a:t>Checker</a:t>
            </a:r>
            <a:r>
              <a:rPr lang="it-IT" sz="3200" dirty="0" smtClean="0">
                <a:solidFill>
                  <a:schemeClr val="bg1"/>
                </a:solidFill>
              </a:rPr>
              <a:t> </a:t>
            </a:r>
            <a:r>
              <a:rPr lang="it-IT" sz="3200" dirty="0">
                <a:solidFill>
                  <a:schemeClr val="bg1"/>
                </a:solidFill>
              </a:rPr>
              <a:t>→</a:t>
            </a:r>
            <a:r>
              <a:rPr lang="it-IT" sz="3200" dirty="0" smtClean="0">
                <a:solidFill>
                  <a:schemeClr val="bg1"/>
                </a:solidFill>
              </a:rPr>
              <a:t> </a:t>
            </a:r>
            <a:r>
              <a:rPr lang="it-IT" sz="3200" dirty="0" smtClean="0">
                <a:solidFill>
                  <a:schemeClr val="accent4"/>
                </a:solidFill>
              </a:rPr>
              <a:t>AS(P)</a:t>
            </a:r>
            <a:endParaRPr lang="it-IT" sz="3200" dirty="0">
              <a:solidFill>
                <a:schemeClr val="accent4"/>
              </a:solidFill>
            </a:endParaRPr>
          </a:p>
          <a:p>
            <a:pPr marL="0" indent="0" algn="ctr">
              <a:buNone/>
            </a:pPr>
            <a:endParaRPr lang="pt-BR" sz="3200" dirty="0" smtClean="0">
              <a:solidFill>
                <a:schemeClr val="bg1"/>
              </a:solidFill>
            </a:endParaRPr>
          </a:p>
          <a:p>
            <a:pPr marL="0" indent="0" algn="ctr">
              <a:buNone/>
            </a:pPr>
            <a:r>
              <a:rPr lang="pt-BR" sz="2600" dirty="0" smtClean="0">
                <a:solidFill>
                  <a:schemeClr val="bg1"/>
                </a:solidFill>
              </a:rPr>
              <a:t>a(1</a:t>
            </a:r>
            <a:r>
              <a:rPr lang="pt-BR" sz="2600" dirty="0">
                <a:solidFill>
                  <a:schemeClr val="bg1"/>
                </a:solidFill>
              </a:rPr>
              <a:t>). a(2). b(2,1</a:t>
            </a:r>
            <a:r>
              <a:rPr lang="pt-BR" sz="2600" dirty="0" smtClean="0">
                <a:solidFill>
                  <a:schemeClr val="bg1"/>
                </a:solidFill>
              </a:rPr>
              <a:t>).</a:t>
            </a:r>
            <a:endParaRPr lang="pt-BR" sz="2600" dirty="0">
              <a:solidFill>
                <a:schemeClr val="bg1"/>
              </a:solidFill>
            </a:endParaRPr>
          </a:p>
          <a:p>
            <a:pPr marL="0" indent="0" algn="ctr">
              <a:buNone/>
            </a:pPr>
            <a:r>
              <a:rPr lang="pt-BR" sz="2600" dirty="0">
                <a:solidFill>
                  <a:schemeClr val="accent4"/>
                </a:solidFill>
              </a:rPr>
              <a:t>R</a:t>
            </a:r>
            <a:r>
              <a:rPr lang="pt-BR" sz="2600" dirty="0">
                <a:solidFill>
                  <a:schemeClr val="bg1"/>
                </a:solidFill>
              </a:rPr>
              <a:t> : p(X) v r(X) :- a(X), b(X,Y</a:t>
            </a:r>
            <a:r>
              <a:rPr lang="pt-BR" sz="2600" dirty="0" smtClean="0">
                <a:solidFill>
                  <a:schemeClr val="bg1"/>
                </a:solidFill>
              </a:rPr>
              <a:t>).</a:t>
            </a:r>
            <a:endParaRPr lang="pt-BR" sz="2600" dirty="0">
              <a:solidFill>
                <a:schemeClr val="bg1"/>
              </a:solidFill>
            </a:endParaRPr>
          </a:p>
          <a:p>
            <a:pPr marL="0" indent="0" algn="ctr">
              <a:buNone/>
            </a:pPr>
            <a:r>
              <a:rPr lang="pt-BR" sz="2600" dirty="0">
                <a:solidFill>
                  <a:schemeClr val="accent4"/>
                </a:solidFill>
              </a:rPr>
              <a:t>grnd(P)</a:t>
            </a:r>
            <a:r>
              <a:rPr lang="pt-BR" sz="2600" dirty="0">
                <a:solidFill>
                  <a:schemeClr val="bg1"/>
                </a:solidFill>
              </a:rPr>
              <a:t> = {  p(2) v r(2) :- a(2), b(2,1), </a:t>
            </a:r>
            <a:r>
              <a:rPr lang="pt-BR" sz="2600" dirty="0" smtClean="0">
                <a:solidFill>
                  <a:schemeClr val="bg1"/>
                </a:solidFill>
              </a:rPr>
              <a:t>…</a:t>
            </a:r>
          </a:p>
          <a:p>
            <a:pPr marL="0" indent="0" algn="ctr">
              <a:buNone/>
            </a:pPr>
            <a:r>
              <a:rPr lang="pt-BR" sz="2600" dirty="0">
                <a:solidFill>
                  <a:schemeClr val="bg1"/>
                </a:solidFill>
              </a:rPr>
              <a:t>p(1) v r(1) :- a(1), b(1,2</a:t>
            </a:r>
            <a:r>
              <a:rPr lang="pt-BR" sz="2600" dirty="0" smtClean="0">
                <a:solidFill>
                  <a:schemeClr val="bg1"/>
                </a:solidFill>
              </a:rPr>
              <a:t>) }</a:t>
            </a:r>
          </a:p>
          <a:p>
            <a:pPr marL="0" indent="0" algn="ctr">
              <a:buNone/>
            </a:pPr>
            <a:endParaRPr lang="it-IT" sz="3200" dirty="0" smtClean="0">
              <a:solidFill>
                <a:schemeClr val="bg1"/>
              </a:solidFill>
            </a:endParaRPr>
          </a:p>
          <a:p>
            <a:pPr marL="0" indent="0" algn="ctr">
              <a:buNone/>
            </a:pPr>
            <a:endParaRPr lang="it-IT" sz="3200" dirty="0">
              <a:solidFill>
                <a:schemeClr val="bg1"/>
              </a:solidFill>
            </a:endParaRPr>
          </a:p>
          <a:p>
            <a:pPr marL="0" indent="0" algn="ctr">
              <a:buNone/>
            </a:pPr>
            <a:r>
              <a:rPr lang="pt-BR" sz="2600" dirty="0" smtClean="0">
                <a:solidFill>
                  <a:schemeClr val="bg1"/>
                </a:solidFill>
              </a:rPr>
              <a:t>inst</a:t>
            </a:r>
            <a:r>
              <a:rPr lang="pt-BR" sz="2600" baseline="-25000" dirty="0" smtClean="0">
                <a:solidFill>
                  <a:schemeClr val="accent4"/>
                </a:solidFill>
              </a:rPr>
              <a:t>R</a:t>
            </a:r>
            <a:r>
              <a:rPr lang="pt-BR" sz="2600" dirty="0" smtClean="0">
                <a:solidFill>
                  <a:schemeClr val="bg1"/>
                </a:solidFill>
              </a:rPr>
              <a:t>({</a:t>
            </a:r>
            <a:r>
              <a:rPr lang="pt-BR" sz="2600" dirty="0" smtClean="0">
                <a:solidFill>
                  <a:schemeClr val="accent4"/>
                </a:solidFill>
              </a:rPr>
              <a:t>a(1), a(2), b(2,1)</a:t>
            </a:r>
            <a:r>
              <a:rPr lang="pt-BR" sz="2600" dirty="0" smtClean="0">
                <a:solidFill>
                  <a:schemeClr val="bg1"/>
                </a:solidFill>
              </a:rPr>
              <a:t>}) = {  p(2) v r(2) :- a(2), b(2,1) }</a:t>
            </a:r>
            <a:endParaRPr lang="pt-BR" sz="2600" dirty="0">
              <a:solidFill>
                <a:schemeClr val="bg1"/>
              </a:solidFill>
            </a:endParaRPr>
          </a:p>
        </p:txBody>
      </p:sp>
      <p:sp>
        <p:nvSpPr>
          <p:cNvPr id="4" name="Oval 4"/>
          <p:cNvSpPr>
            <a:spLocks noChangeArrowheads="1"/>
          </p:cNvSpPr>
          <p:nvPr/>
        </p:nvSpPr>
        <p:spPr bwMode="auto">
          <a:xfrm>
            <a:off x="3510263" y="1718405"/>
            <a:ext cx="1798638" cy="792162"/>
          </a:xfrm>
          <a:prstGeom prst="ellipse">
            <a:avLst/>
          </a:prstGeom>
          <a:noFill/>
          <a:ln w="571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it-IT" altLang="it-IT"/>
          </a:p>
        </p:txBody>
      </p:sp>
      <p:grpSp>
        <p:nvGrpSpPr>
          <p:cNvPr id="5" name="Group 11"/>
          <p:cNvGrpSpPr>
            <a:grpSpLocks/>
          </p:cNvGrpSpPr>
          <p:nvPr/>
        </p:nvGrpSpPr>
        <p:grpSpPr bwMode="auto">
          <a:xfrm>
            <a:off x="4752977" y="4966438"/>
            <a:ext cx="4141788" cy="890589"/>
            <a:chOff x="2742" y="2665"/>
            <a:chExt cx="2609" cy="561"/>
          </a:xfrm>
        </p:grpSpPr>
        <p:sp>
          <p:nvSpPr>
            <p:cNvPr id="6" name="Text Box 8"/>
            <p:cNvSpPr txBox="1">
              <a:spLocks noChangeArrowheads="1"/>
            </p:cNvSpPr>
            <p:nvPr/>
          </p:nvSpPr>
          <p:spPr bwMode="auto">
            <a:xfrm>
              <a:off x="3463" y="2665"/>
              <a:ext cx="1888" cy="291"/>
            </a:xfrm>
            <a:prstGeom prst="rect">
              <a:avLst/>
            </a:prstGeom>
            <a:noFill/>
            <a:ln w="9525">
              <a:noFill/>
              <a:miter lim="800000"/>
              <a:headEnd/>
              <a:tailEnd/>
            </a:ln>
          </p:spPr>
          <p:txBody>
            <a:bodyPr wrap="none">
              <a:spAutoFit/>
            </a:bodyPr>
            <a:lstStyle/>
            <a:p>
              <a:pPr>
                <a:defRPr/>
              </a:pPr>
              <a:r>
                <a:rPr lang="it-IT" sz="2400" dirty="0" err="1">
                  <a:solidFill>
                    <a:srgbClr val="FF3300"/>
                  </a:solidFill>
                  <a:effectLst>
                    <a:outerShdw blurRad="38100" dist="38100" dir="2700000" algn="tl">
                      <a:srgbClr val="000000">
                        <a:alpha val="43137"/>
                      </a:srgbClr>
                    </a:outerShdw>
                  </a:effectLst>
                  <a:latin typeface="Arial" charset="0"/>
                  <a:cs typeface="Arial" charset="0"/>
                </a:rPr>
                <a:t>Active</a:t>
              </a:r>
              <a:r>
                <a:rPr lang="it-IT" sz="2400" dirty="0">
                  <a:solidFill>
                    <a:srgbClr val="FF3300"/>
                  </a:solidFill>
                  <a:effectLst>
                    <a:outerShdw blurRad="38100" dist="38100" dir="2700000" algn="tl">
                      <a:srgbClr val="000000">
                        <a:alpha val="43137"/>
                      </a:srgbClr>
                    </a:outerShdw>
                  </a:effectLst>
                  <a:latin typeface="Arial" charset="0"/>
                  <a:cs typeface="Arial" charset="0"/>
                </a:rPr>
                <a:t> </a:t>
              </a:r>
              <a:r>
                <a:rPr lang="it-IT" sz="2400" dirty="0" err="1">
                  <a:solidFill>
                    <a:srgbClr val="FF3300"/>
                  </a:solidFill>
                  <a:effectLst>
                    <a:outerShdw blurRad="38100" dist="38100" dir="2700000" algn="tl">
                      <a:srgbClr val="000000">
                        <a:alpha val="43137"/>
                      </a:srgbClr>
                    </a:outerShdw>
                  </a:effectLst>
                  <a:latin typeface="Arial" charset="0"/>
                  <a:cs typeface="Arial" charset="0"/>
                </a:rPr>
                <a:t>Facts</a:t>
              </a:r>
              <a:r>
                <a:rPr lang="it-IT" sz="2400" dirty="0">
                  <a:solidFill>
                    <a:srgbClr val="FF3300"/>
                  </a:solidFill>
                  <a:effectLst>
                    <a:outerShdw blurRad="38100" dist="38100" dir="2700000" algn="tl">
                      <a:srgbClr val="000000">
                        <a:alpha val="43137"/>
                      </a:srgbClr>
                    </a:outerShdw>
                  </a:effectLst>
                  <a:latin typeface="Arial" charset="0"/>
                  <a:cs typeface="Arial" charset="0"/>
                </a:rPr>
                <a:t> + </a:t>
              </a:r>
              <a:r>
                <a:rPr lang="it-IT" sz="2400" dirty="0" err="1">
                  <a:solidFill>
                    <a:srgbClr val="FF3300"/>
                  </a:solidFill>
                  <a:effectLst>
                    <a:outerShdw blurRad="38100" dist="38100" dir="2700000" algn="tl">
                      <a:srgbClr val="000000">
                        <a:alpha val="43137"/>
                      </a:srgbClr>
                    </a:outerShdw>
                  </a:effectLst>
                  <a:latin typeface="Arial" charset="0"/>
                  <a:cs typeface="Arial" charset="0"/>
                </a:rPr>
                <a:t>Rules</a:t>
              </a:r>
              <a:endParaRPr lang="it-IT" sz="2400" dirty="0">
                <a:solidFill>
                  <a:srgbClr val="FF3300"/>
                </a:solidFill>
                <a:effectLst>
                  <a:outerShdw blurRad="38100" dist="38100" dir="2700000" algn="tl">
                    <a:srgbClr val="000000">
                      <a:alpha val="43137"/>
                    </a:srgbClr>
                  </a:outerShdw>
                </a:effectLst>
                <a:latin typeface="Arial" charset="0"/>
                <a:cs typeface="Arial" charset="0"/>
              </a:endParaRPr>
            </a:p>
          </p:txBody>
        </p:sp>
        <p:sp>
          <p:nvSpPr>
            <p:cNvPr id="7" name="Line 9"/>
            <p:cNvSpPr>
              <a:spLocks noChangeShapeType="1"/>
            </p:cNvSpPr>
            <p:nvPr/>
          </p:nvSpPr>
          <p:spPr bwMode="auto">
            <a:xfrm flipH="1">
              <a:off x="2742" y="2956"/>
              <a:ext cx="721" cy="27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spTree>
    <p:extLst>
      <p:ext uri="{BB962C8B-B14F-4D97-AF65-F5344CB8AC3E}">
        <p14:creationId xmlns:p14="http://schemas.microsoft.com/office/powerpoint/2010/main" val="382933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55920" y="411022"/>
            <a:ext cx="9289032" cy="769441"/>
          </a:xfrm>
        </p:spPr>
        <p:txBody>
          <a:bodyPr/>
          <a:lstStyle/>
          <a:p>
            <a:pPr algn="ctr">
              <a:defRPr/>
            </a:pPr>
            <a:r>
              <a:rPr lang="it-IT" b="1" dirty="0" err="1" smtClean="0">
                <a:solidFill>
                  <a:schemeClr val="accent4"/>
                </a:solidFill>
              </a:rPr>
              <a:t>Lists</a:t>
            </a:r>
            <a:r>
              <a:rPr lang="it-IT" b="1" dirty="0" smtClean="0">
                <a:solidFill>
                  <a:schemeClr val="accent4"/>
                </a:solidFill>
              </a:rPr>
              <a:t>: </a:t>
            </a:r>
            <a:r>
              <a:rPr lang="it-IT" b="1" dirty="0" err="1" smtClean="0">
                <a:solidFill>
                  <a:schemeClr val="accent4"/>
                </a:solidFill>
              </a:rPr>
              <a:t>example</a:t>
            </a:r>
            <a:endParaRPr lang="it-IT" b="1" dirty="0">
              <a:solidFill>
                <a:schemeClr val="accent4"/>
              </a:solidFill>
            </a:endParaRPr>
          </a:p>
        </p:txBody>
      </p:sp>
      <p:sp>
        <p:nvSpPr>
          <p:cNvPr id="3" name="Segnaposto contenuto 2"/>
          <p:cNvSpPr>
            <a:spLocks noGrp="1"/>
          </p:cNvSpPr>
          <p:nvPr>
            <p:ph idx="1"/>
          </p:nvPr>
        </p:nvSpPr>
        <p:spPr>
          <a:xfrm>
            <a:off x="906177" y="1440160"/>
            <a:ext cx="10788518" cy="5417840"/>
          </a:xfrm>
        </p:spPr>
        <p:txBody>
          <a:bodyPr>
            <a:normAutofit/>
          </a:bodyPr>
          <a:lstStyle/>
          <a:p>
            <a:pPr marL="0" indent="0">
              <a:buNone/>
              <a:defRPr/>
            </a:pPr>
            <a:r>
              <a:rPr lang="it-IT" sz="2300" dirty="0">
                <a:solidFill>
                  <a:schemeClr val="bg1"/>
                </a:solidFill>
              </a:rPr>
              <a:t>Compute </a:t>
            </a:r>
            <a:r>
              <a:rPr lang="it-IT" sz="2300" dirty="0" err="1">
                <a:solidFill>
                  <a:schemeClr val="bg1"/>
                </a:solidFill>
              </a:rPr>
              <a:t>all</a:t>
            </a:r>
            <a:r>
              <a:rPr lang="it-IT" sz="2300" dirty="0">
                <a:solidFill>
                  <a:schemeClr val="bg1"/>
                </a:solidFill>
              </a:rPr>
              <a:t> </a:t>
            </a:r>
            <a:r>
              <a:rPr lang="it-IT" sz="2300" dirty="0" err="1">
                <a:solidFill>
                  <a:schemeClr val="bg1"/>
                </a:solidFill>
              </a:rPr>
              <a:t>simple</a:t>
            </a:r>
            <a:r>
              <a:rPr lang="it-IT" sz="2300" dirty="0">
                <a:solidFill>
                  <a:schemeClr val="bg1"/>
                </a:solidFill>
              </a:rPr>
              <a:t> (i.e. with no </a:t>
            </a:r>
            <a:r>
              <a:rPr lang="it-IT" sz="2300" dirty="0" err="1">
                <a:solidFill>
                  <a:schemeClr val="bg1"/>
                </a:solidFill>
              </a:rPr>
              <a:t>repeated</a:t>
            </a:r>
            <a:r>
              <a:rPr lang="it-IT" sz="2300" dirty="0">
                <a:solidFill>
                  <a:schemeClr val="bg1"/>
                </a:solidFill>
              </a:rPr>
              <a:t> </a:t>
            </a:r>
            <a:r>
              <a:rPr lang="it-IT" sz="2300" dirty="0" err="1">
                <a:solidFill>
                  <a:schemeClr val="bg1"/>
                </a:solidFill>
              </a:rPr>
              <a:t>vertices</a:t>
            </a:r>
            <a:r>
              <a:rPr lang="it-IT" sz="2300" dirty="0">
                <a:solidFill>
                  <a:schemeClr val="bg1"/>
                </a:solidFill>
              </a:rPr>
              <a:t>)  </a:t>
            </a:r>
            <a:r>
              <a:rPr lang="it-IT" sz="2300" dirty="0" err="1">
                <a:solidFill>
                  <a:schemeClr val="bg1"/>
                </a:solidFill>
              </a:rPr>
              <a:t>paths</a:t>
            </a:r>
            <a:r>
              <a:rPr lang="it-IT" sz="2300" dirty="0">
                <a:solidFill>
                  <a:schemeClr val="bg1"/>
                </a:solidFill>
              </a:rPr>
              <a:t> in a </a:t>
            </a:r>
            <a:r>
              <a:rPr lang="it-IT" sz="2300" dirty="0" err="1">
                <a:solidFill>
                  <a:schemeClr val="bg1"/>
                </a:solidFill>
              </a:rPr>
              <a:t>graph</a:t>
            </a:r>
            <a:r>
              <a:rPr lang="it-IT" sz="2300" dirty="0">
                <a:solidFill>
                  <a:schemeClr val="bg1"/>
                </a:solidFill>
              </a:rPr>
              <a:t>:</a:t>
            </a:r>
          </a:p>
          <a:p>
            <a:pPr marL="0" indent="0">
              <a:buNone/>
              <a:defRPr/>
            </a:pPr>
            <a:r>
              <a:rPr lang="it-IT" sz="2300" dirty="0" err="1">
                <a:solidFill>
                  <a:schemeClr val="bg1"/>
                </a:solidFill>
              </a:rPr>
              <a:t>simplePath</a:t>
            </a:r>
            <a:r>
              <a:rPr lang="it-IT" sz="2300" dirty="0">
                <a:solidFill>
                  <a:schemeClr val="bg1"/>
                </a:solidFill>
              </a:rPr>
              <a:t>([X|[Y]]) :- </a:t>
            </a:r>
            <a:r>
              <a:rPr lang="it-IT" sz="2300" dirty="0" err="1">
                <a:solidFill>
                  <a:schemeClr val="bg1"/>
                </a:solidFill>
              </a:rPr>
              <a:t>edge</a:t>
            </a:r>
            <a:r>
              <a:rPr lang="it-IT" sz="2300" dirty="0">
                <a:solidFill>
                  <a:schemeClr val="bg1"/>
                </a:solidFill>
              </a:rPr>
              <a:t>(X,Y).</a:t>
            </a:r>
          </a:p>
          <a:p>
            <a:pPr marL="0" indent="0">
              <a:buNone/>
              <a:defRPr/>
            </a:pPr>
            <a:r>
              <a:rPr lang="it-IT" sz="2300" dirty="0" err="1">
                <a:solidFill>
                  <a:schemeClr val="bg1"/>
                </a:solidFill>
              </a:rPr>
              <a:t>simplePath</a:t>
            </a:r>
            <a:r>
              <a:rPr lang="it-IT" sz="2300" dirty="0">
                <a:solidFill>
                  <a:schemeClr val="bg1"/>
                </a:solidFill>
              </a:rPr>
              <a:t>([X|[Y|W]]) :- </a:t>
            </a:r>
            <a:r>
              <a:rPr lang="it-IT" sz="2300" dirty="0" err="1">
                <a:solidFill>
                  <a:schemeClr val="bg1"/>
                </a:solidFill>
              </a:rPr>
              <a:t>edge</a:t>
            </a:r>
            <a:r>
              <a:rPr lang="it-IT" sz="2300" dirty="0">
                <a:solidFill>
                  <a:schemeClr val="bg1"/>
                </a:solidFill>
              </a:rPr>
              <a:t>(X,Y), </a:t>
            </a:r>
            <a:r>
              <a:rPr lang="it-IT" sz="2300" dirty="0" err="1">
                <a:solidFill>
                  <a:schemeClr val="bg1"/>
                </a:solidFill>
              </a:rPr>
              <a:t>simplePath</a:t>
            </a:r>
            <a:r>
              <a:rPr lang="it-IT" sz="2300" dirty="0">
                <a:solidFill>
                  <a:schemeClr val="bg1"/>
                </a:solidFill>
              </a:rPr>
              <a:t>([Y|W]), </a:t>
            </a:r>
          </a:p>
          <a:p>
            <a:pPr marL="0" indent="0">
              <a:buNone/>
              <a:defRPr/>
            </a:pPr>
            <a:r>
              <a:rPr lang="it-IT" sz="2300" dirty="0">
                <a:solidFill>
                  <a:schemeClr val="bg1"/>
                </a:solidFill>
              </a:rPr>
              <a:t>			     </a:t>
            </a:r>
            <a:r>
              <a:rPr lang="it-IT" sz="2300" dirty="0" err="1">
                <a:solidFill>
                  <a:schemeClr val="bg1"/>
                </a:solidFill>
              </a:rPr>
              <a:t>not</a:t>
            </a:r>
            <a:r>
              <a:rPr lang="it-IT" sz="2300" dirty="0">
                <a:solidFill>
                  <a:schemeClr val="bg1"/>
                </a:solidFill>
              </a:rPr>
              <a:t> &amp;</a:t>
            </a:r>
            <a:r>
              <a:rPr lang="it-IT" sz="2300" dirty="0" err="1">
                <a:solidFill>
                  <a:schemeClr val="bg1"/>
                </a:solidFill>
              </a:rPr>
              <a:t>member</a:t>
            </a:r>
            <a:r>
              <a:rPr lang="it-IT" sz="2300" dirty="0">
                <a:solidFill>
                  <a:schemeClr val="bg1"/>
                </a:solidFill>
              </a:rPr>
              <a:t>(X,[Y|W];).</a:t>
            </a:r>
          </a:p>
          <a:p>
            <a:pPr marL="0" indent="0">
              <a:buNone/>
              <a:defRPr/>
            </a:pPr>
            <a:endParaRPr lang="it-IT" sz="2300" dirty="0">
              <a:solidFill>
                <a:schemeClr val="bg1"/>
              </a:solidFill>
            </a:endParaRPr>
          </a:p>
          <a:p>
            <a:pPr marL="0" indent="0">
              <a:buNone/>
              <a:defRPr/>
            </a:pPr>
            <a:endParaRPr lang="it-IT" sz="2300" dirty="0">
              <a:solidFill>
                <a:schemeClr val="bg1"/>
              </a:solidFill>
            </a:endParaRPr>
          </a:p>
          <a:p>
            <a:pPr marL="0" indent="0">
              <a:buNone/>
              <a:defRPr/>
            </a:pPr>
            <a:r>
              <a:rPr lang="it-IT" sz="2300" dirty="0">
                <a:solidFill>
                  <a:schemeClr val="bg1"/>
                </a:solidFill>
              </a:rPr>
              <a:t>Compute </a:t>
            </a:r>
            <a:r>
              <a:rPr lang="it-IT" sz="2300" dirty="0" err="1">
                <a:solidFill>
                  <a:schemeClr val="bg1"/>
                </a:solidFill>
              </a:rPr>
              <a:t>all</a:t>
            </a:r>
            <a:r>
              <a:rPr lang="it-IT" sz="2300" dirty="0">
                <a:solidFill>
                  <a:schemeClr val="bg1"/>
                </a:solidFill>
              </a:rPr>
              <a:t> </a:t>
            </a:r>
            <a:r>
              <a:rPr lang="it-IT" sz="2300" dirty="0" err="1">
                <a:solidFill>
                  <a:schemeClr val="bg1"/>
                </a:solidFill>
              </a:rPr>
              <a:t>simple</a:t>
            </a:r>
            <a:r>
              <a:rPr lang="it-IT" sz="2300" dirty="0">
                <a:solidFill>
                  <a:schemeClr val="bg1"/>
                </a:solidFill>
              </a:rPr>
              <a:t> </a:t>
            </a:r>
            <a:r>
              <a:rPr lang="it-IT" sz="2300" dirty="0" err="1">
                <a:solidFill>
                  <a:schemeClr val="bg1"/>
                </a:solidFill>
              </a:rPr>
              <a:t>cycles</a:t>
            </a:r>
            <a:r>
              <a:rPr lang="it-IT" sz="2300" dirty="0">
                <a:solidFill>
                  <a:schemeClr val="bg1"/>
                </a:solidFill>
              </a:rPr>
              <a:t> in a </a:t>
            </a:r>
            <a:r>
              <a:rPr lang="it-IT" sz="2300" dirty="0" err="1">
                <a:solidFill>
                  <a:schemeClr val="bg1"/>
                </a:solidFill>
              </a:rPr>
              <a:t>graph</a:t>
            </a:r>
            <a:r>
              <a:rPr lang="it-IT" sz="2300" dirty="0">
                <a:solidFill>
                  <a:schemeClr val="bg1"/>
                </a:solidFill>
              </a:rPr>
              <a:t>:</a:t>
            </a:r>
          </a:p>
          <a:p>
            <a:pPr marL="0" indent="0">
              <a:buNone/>
              <a:defRPr/>
            </a:pPr>
            <a:r>
              <a:rPr lang="en-US" sz="2300" dirty="0" err="1">
                <a:solidFill>
                  <a:schemeClr val="bg1"/>
                </a:solidFill>
              </a:rPr>
              <a:t>simpleCycle</a:t>
            </a:r>
            <a:r>
              <a:rPr lang="en-US" sz="2300" dirty="0">
                <a:solidFill>
                  <a:schemeClr val="bg1"/>
                </a:solidFill>
              </a:rPr>
              <a:t>([X]) :- 	edge(X,X).</a:t>
            </a:r>
          </a:p>
          <a:p>
            <a:pPr marL="0" indent="0">
              <a:buNone/>
              <a:defRPr/>
            </a:pPr>
            <a:r>
              <a:rPr lang="en-US" sz="2300" dirty="0" err="1">
                <a:solidFill>
                  <a:schemeClr val="bg1"/>
                </a:solidFill>
              </a:rPr>
              <a:t>simpleCycle</a:t>
            </a:r>
            <a:r>
              <a:rPr lang="en-US" sz="2300" dirty="0">
                <a:solidFill>
                  <a:schemeClr val="bg1"/>
                </a:solidFill>
              </a:rPr>
              <a:t>([X|L]) :-	</a:t>
            </a:r>
            <a:r>
              <a:rPr lang="en-US" sz="2300" dirty="0" err="1">
                <a:solidFill>
                  <a:schemeClr val="bg1"/>
                </a:solidFill>
              </a:rPr>
              <a:t>simplePath</a:t>
            </a:r>
            <a:r>
              <a:rPr lang="en-US" sz="2300" dirty="0">
                <a:solidFill>
                  <a:schemeClr val="bg1"/>
                </a:solidFill>
              </a:rPr>
              <a:t>([X|L]), &amp;last(L;Y), edge(Y,X).</a:t>
            </a:r>
          </a:p>
          <a:p>
            <a:pPr marL="0" indent="0">
              <a:buNone/>
              <a:defRPr/>
            </a:pPr>
            <a:r>
              <a:rPr lang="it-IT" sz="2300" dirty="0">
                <a:solidFill>
                  <a:schemeClr val="bg1"/>
                </a:solidFill>
              </a:rPr>
              <a:t>Compute </a:t>
            </a:r>
            <a:r>
              <a:rPr lang="it-IT" sz="2300" dirty="0" err="1">
                <a:solidFill>
                  <a:schemeClr val="bg1"/>
                </a:solidFill>
              </a:rPr>
              <a:t>simple</a:t>
            </a:r>
            <a:r>
              <a:rPr lang="it-IT" sz="2300" dirty="0">
                <a:solidFill>
                  <a:schemeClr val="bg1"/>
                </a:solidFill>
              </a:rPr>
              <a:t> </a:t>
            </a:r>
            <a:r>
              <a:rPr lang="it-IT" sz="2300" dirty="0" err="1">
                <a:solidFill>
                  <a:schemeClr val="bg1"/>
                </a:solidFill>
              </a:rPr>
              <a:t>paths</a:t>
            </a:r>
            <a:r>
              <a:rPr lang="it-IT" sz="2300" dirty="0">
                <a:solidFill>
                  <a:schemeClr val="bg1"/>
                </a:solidFill>
              </a:rPr>
              <a:t> of maximum </a:t>
            </a:r>
            <a:r>
              <a:rPr lang="it-IT" sz="2300" dirty="0" err="1">
                <a:solidFill>
                  <a:schemeClr val="bg1"/>
                </a:solidFill>
              </a:rPr>
              <a:t>length</a:t>
            </a:r>
            <a:r>
              <a:rPr lang="it-IT" sz="2300" dirty="0">
                <a:solidFill>
                  <a:schemeClr val="bg1"/>
                </a:solidFill>
              </a:rPr>
              <a:t>:</a:t>
            </a:r>
          </a:p>
          <a:p>
            <a:pPr marL="0" indent="0">
              <a:buNone/>
              <a:defRPr/>
            </a:pPr>
            <a:r>
              <a:rPr lang="en-US" sz="2300" dirty="0" err="1">
                <a:solidFill>
                  <a:schemeClr val="bg1"/>
                </a:solidFill>
              </a:rPr>
              <a:t>maxPath</a:t>
            </a:r>
            <a:r>
              <a:rPr lang="en-US" sz="2300" dirty="0">
                <a:solidFill>
                  <a:schemeClr val="bg1"/>
                </a:solidFill>
              </a:rPr>
              <a:t>(P) :- </a:t>
            </a:r>
            <a:r>
              <a:rPr lang="en-US" sz="2300" dirty="0" err="1">
                <a:solidFill>
                  <a:schemeClr val="bg1"/>
                </a:solidFill>
              </a:rPr>
              <a:t>simplePath</a:t>
            </a:r>
            <a:r>
              <a:rPr lang="en-US" sz="2300" dirty="0">
                <a:solidFill>
                  <a:schemeClr val="bg1"/>
                </a:solidFill>
              </a:rPr>
              <a:t>(P), &amp;length(P;L), </a:t>
            </a:r>
          </a:p>
          <a:p>
            <a:pPr marL="0" indent="0">
              <a:buNone/>
              <a:defRPr/>
            </a:pPr>
            <a:r>
              <a:rPr lang="en-US" sz="2300" dirty="0">
                <a:solidFill>
                  <a:schemeClr val="bg1"/>
                </a:solidFill>
              </a:rPr>
              <a:t>		L = #max { X : </a:t>
            </a:r>
            <a:r>
              <a:rPr lang="en-US" sz="2300" dirty="0" err="1">
                <a:solidFill>
                  <a:schemeClr val="bg1"/>
                </a:solidFill>
              </a:rPr>
              <a:t>simplePath</a:t>
            </a:r>
            <a:r>
              <a:rPr lang="en-US" sz="2300" dirty="0">
                <a:solidFill>
                  <a:schemeClr val="bg1"/>
                </a:solidFill>
              </a:rPr>
              <a:t>(Q), &amp;length(Q;X) }.</a:t>
            </a:r>
            <a:endParaRPr lang="it-IT" sz="2300" dirty="0">
              <a:solidFill>
                <a:schemeClr val="bg1"/>
              </a:solidFill>
            </a:endParaRPr>
          </a:p>
        </p:txBody>
      </p:sp>
    </p:spTree>
    <p:extLst>
      <p:ext uri="{BB962C8B-B14F-4D97-AF65-F5344CB8AC3E}">
        <p14:creationId xmlns:p14="http://schemas.microsoft.com/office/powerpoint/2010/main" val="1317345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103" y="398349"/>
            <a:ext cx="7772400" cy="769441"/>
          </a:xfrm>
        </p:spPr>
        <p:txBody>
          <a:bodyPr/>
          <a:lstStyle/>
          <a:p>
            <a:pPr algn="ctr"/>
            <a:r>
              <a:rPr lang="en-US" b="1" dirty="0" smtClean="0">
                <a:solidFill>
                  <a:schemeClr val="accent4"/>
                </a:solidFill>
              </a:rPr>
              <a:t>LISTS: Applications</a:t>
            </a:r>
            <a:endParaRPr lang="en-US" b="1" dirty="0">
              <a:solidFill>
                <a:schemeClr val="accent4"/>
              </a:solidFill>
            </a:endParaRPr>
          </a:p>
        </p:txBody>
      </p:sp>
      <p:sp>
        <p:nvSpPr>
          <p:cNvPr id="3" name="Content Placeholder 2"/>
          <p:cNvSpPr>
            <a:spLocks noGrp="1"/>
          </p:cNvSpPr>
          <p:nvPr>
            <p:ph idx="1"/>
          </p:nvPr>
        </p:nvSpPr>
        <p:spPr>
          <a:xfrm>
            <a:off x="838800" y="1825200"/>
            <a:ext cx="10365006" cy="4652602"/>
          </a:xfrm>
        </p:spPr>
        <p:txBody>
          <a:bodyPr/>
          <a:lstStyle/>
          <a:p>
            <a:r>
              <a:rPr lang="en-US" dirty="0" smtClean="0">
                <a:solidFill>
                  <a:schemeClr val="bg1"/>
                </a:solidFill>
              </a:rPr>
              <a:t>Lists can easily represent trees:</a:t>
            </a:r>
          </a:p>
          <a:p>
            <a:r>
              <a:rPr lang="en-US" dirty="0" smtClean="0">
                <a:solidFill>
                  <a:schemeClr val="bg1"/>
                </a:solidFill>
              </a:rPr>
              <a:t>[root| List-of-</a:t>
            </a:r>
            <a:r>
              <a:rPr lang="en-US" dirty="0" err="1" smtClean="0">
                <a:solidFill>
                  <a:schemeClr val="bg1"/>
                </a:solidFill>
              </a:rPr>
              <a:t>subtrees</a:t>
            </a:r>
            <a:r>
              <a:rPr lang="en-US" dirty="0" smtClean="0">
                <a:solidFill>
                  <a:schemeClr val="bg1"/>
                </a:solidFill>
              </a:rPr>
              <a:t>]</a:t>
            </a:r>
          </a:p>
          <a:p>
            <a:r>
              <a:rPr lang="en-US" dirty="0" smtClean="0">
                <a:solidFill>
                  <a:schemeClr val="bg1"/>
                </a:solidFill>
              </a:rPr>
              <a:t>Leaf node: [a|[]] = [a]</a:t>
            </a:r>
          </a:p>
          <a:p>
            <a:r>
              <a:rPr lang="en-US" dirty="0" smtClean="0">
                <a:solidFill>
                  <a:schemeClr val="bg1"/>
                </a:solidFill>
              </a:rPr>
              <a:t>[a | [ [b], [c | [ d ] ] ] ] </a:t>
            </a:r>
          </a:p>
          <a:p>
            <a:pPr marL="0" indent="0">
              <a:buNone/>
            </a:pPr>
            <a:r>
              <a:rPr lang="en-US" dirty="0">
                <a:solidFill>
                  <a:schemeClr val="bg1"/>
                </a:solidFill>
              </a:rPr>
              <a:t> </a:t>
            </a:r>
            <a:r>
              <a:rPr lang="en-US" dirty="0" smtClean="0">
                <a:solidFill>
                  <a:schemeClr val="bg1"/>
                </a:solidFill>
              </a:rPr>
              <a:t>  - </a:t>
            </a:r>
            <a:r>
              <a:rPr lang="en-US" dirty="0" smtClean="0">
                <a:solidFill>
                  <a:schemeClr val="accent4"/>
                </a:solidFill>
              </a:rPr>
              <a:t>the list rooted in a      </a:t>
            </a:r>
          </a:p>
          <a:p>
            <a:pPr marL="0" indent="0">
              <a:buNone/>
            </a:pPr>
            <a:r>
              <a:rPr lang="en-US" dirty="0">
                <a:solidFill>
                  <a:schemeClr val="accent4"/>
                </a:solidFill>
              </a:rPr>
              <a:t> </a:t>
            </a:r>
            <a:r>
              <a:rPr lang="en-US" dirty="0" smtClean="0">
                <a:solidFill>
                  <a:schemeClr val="accent4"/>
                </a:solidFill>
              </a:rPr>
              <a:t>  - b and c are the children of a</a:t>
            </a:r>
          </a:p>
          <a:p>
            <a:pPr marL="0" indent="0">
              <a:buNone/>
            </a:pPr>
            <a:r>
              <a:rPr lang="en-US" dirty="0">
                <a:solidFill>
                  <a:schemeClr val="accent4"/>
                </a:solidFill>
              </a:rPr>
              <a:t> </a:t>
            </a:r>
            <a:r>
              <a:rPr lang="en-US" dirty="0" smtClean="0">
                <a:solidFill>
                  <a:schemeClr val="accent4"/>
                </a:solidFill>
              </a:rPr>
              <a:t>  - d is a child of c</a:t>
            </a:r>
          </a:p>
          <a:p>
            <a:pPr marL="0" indent="0">
              <a:buNone/>
            </a:pPr>
            <a:r>
              <a:rPr lang="en-US" dirty="0">
                <a:solidFill>
                  <a:schemeClr val="accent4"/>
                </a:solidFill>
              </a:rPr>
              <a:t> </a:t>
            </a:r>
            <a:r>
              <a:rPr lang="en-US" dirty="0" smtClean="0">
                <a:solidFill>
                  <a:schemeClr val="accent4"/>
                </a:solidFill>
              </a:rPr>
              <a:t>  - b and d are leaves</a:t>
            </a:r>
          </a:p>
          <a:p>
            <a:pPr marL="0" indent="0">
              <a:buNone/>
            </a:pPr>
            <a:r>
              <a:rPr lang="en-US" dirty="0" smtClean="0">
                <a:solidFill>
                  <a:schemeClr val="bg1"/>
                </a:solidFill>
              </a:rPr>
              <a:t>List can therefore represent the HTML trees of web pages</a:t>
            </a:r>
            <a:endParaRPr lang="en-US" dirty="0">
              <a:solidFill>
                <a:schemeClr val="bg1"/>
              </a:solidFill>
            </a:endParaRPr>
          </a:p>
        </p:txBody>
      </p:sp>
    </p:spTree>
    <p:extLst>
      <p:ext uri="{BB962C8B-B14F-4D97-AF65-F5344CB8AC3E}">
        <p14:creationId xmlns:p14="http://schemas.microsoft.com/office/powerpoint/2010/main" val="194843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1919289" y="304142"/>
            <a:ext cx="8491537" cy="1152128"/>
          </a:xfrm>
        </p:spPr>
        <p:txBody>
          <a:bodyPr rtlCol="0">
            <a:normAutofit/>
          </a:bodyPr>
          <a:lstStyle/>
          <a:p>
            <a:pPr algn="ctr">
              <a:defRPr/>
            </a:pPr>
            <a:r>
              <a:rPr lang="en-US" b="1" dirty="0" smtClean="0">
                <a:solidFill>
                  <a:schemeClr val="accent4"/>
                </a:solidFill>
                <a:latin typeface="Museo Slab 500" charset="0"/>
                <a:cs typeface="Museo Slab 500" charset="0"/>
                <a:sym typeface="Museo Slab 500" charset="0"/>
              </a:rPr>
              <a:t>DIADEM</a:t>
            </a:r>
            <a:r>
              <a:rPr lang="en-US" sz="4900" b="1" dirty="0">
                <a:solidFill>
                  <a:schemeClr val="accent4"/>
                </a:solidFill>
                <a:latin typeface="Museo Slab 500" charset="0"/>
                <a:cs typeface="Museo Slab 500" charset="0"/>
                <a:sym typeface="Museo Slab 500" charset="0"/>
              </a:rPr>
              <a:t> </a:t>
            </a:r>
            <a:r>
              <a:rPr lang="en-US" sz="4900" b="1" dirty="0">
                <a:solidFill>
                  <a:schemeClr val="accent4"/>
                </a:solidFill>
                <a:latin typeface="Museo Slab 500" charset="0"/>
                <a:ea typeface="ヒラギノ角ゴ ProN W3" charset="0"/>
                <a:cs typeface="ヒラギノ角ゴ ProN W3" charset="0"/>
                <a:sym typeface="Museo Slab 500" charset="0"/>
              </a:rPr>
              <a:t/>
            </a:r>
            <a:br>
              <a:rPr lang="en-US" sz="4900" b="1" dirty="0">
                <a:solidFill>
                  <a:schemeClr val="accent4"/>
                </a:solidFill>
                <a:latin typeface="Museo Slab 500" charset="0"/>
                <a:ea typeface="ヒラギノ角ゴ ProN W3" charset="0"/>
                <a:cs typeface="ヒラギノ角ゴ ProN W3" charset="0"/>
                <a:sym typeface="Museo Slab 500" charset="0"/>
              </a:rPr>
            </a:br>
            <a:r>
              <a:rPr lang="en-US" sz="2500" b="1" dirty="0">
                <a:solidFill>
                  <a:schemeClr val="accent4"/>
                </a:solidFill>
                <a:latin typeface="HelveticaNeueLT Std Lt" charset="0"/>
                <a:cs typeface="HelveticaNeueLT Std Lt" charset="0"/>
                <a:sym typeface="HelveticaNeueLT Std Lt" charset="0"/>
              </a:rPr>
              <a:t>ERC Advanced Grant @Oxford - </a:t>
            </a:r>
            <a:r>
              <a:rPr lang="en-US" sz="2500" b="1" dirty="0">
                <a:solidFill>
                  <a:schemeClr val="accent4"/>
                </a:solidFill>
                <a:latin typeface="HelveticaNeueLT Std Bold" charset="0"/>
                <a:cs typeface="HelveticaNeueLT Std Bold" charset="0"/>
                <a:sym typeface="HelveticaNeueLT Std Bold" charset="0"/>
              </a:rPr>
              <a:t>G. </a:t>
            </a:r>
            <a:r>
              <a:rPr lang="en-US" sz="2500" b="1" dirty="0" err="1">
                <a:solidFill>
                  <a:schemeClr val="accent4"/>
                </a:solidFill>
                <a:latin typeface="HelveticaNeueLT Std Bold" charset="0"/>
                <a:cs typeface="HelveticaNeueLT Std Bold" charset="0"/>
                <a:sym typeface="HelveticaNeueLT Std Bold" charset="0"/>
              </a:rPr>
              <a:t>Gottlob</a:t>
            </a:r>
            <a:endParaRPr lang="en-US" sz="2500" b="1" dirty="0">
              <a:solidFill>
                <a:schemeClr val="accent4"/>
              </a:solidFill>
              <a:latin typeface="HelveticaNeueLT Std Bold" charset="0"/>
              <a:sym typeface="HelveticaNeueLT Std Bold" charset="0"/>
            </a:endParaRPr>
          </a:p>
        </p:txBody>
      </p:sp>
      <p:sp>
        <p:nvSpPr>
          <p:cNvPr id="43010" name="Rectangle 2"/>
          <p:cNvSpPr>
            <a:spLocks noGrp="1" noChangeArrowheads="1"/>
          </p:cNvSpPr>
          <p:nvPr>
            <p:ph idx="1"/>
          </p:nvPr>
        </p:nvSpPr>
        <p:spPr>
          <a:xfrm>
            <a:off x="838799" y="1825200"/>
            <a:ext cx="10692265" cy="5040560"/>
          </a:xfrm>
          <a:noFill/>
          <a:ln>
            <a:noFill/>
          </a:ln>
        </p:spPr>
        <p:txBody>
          <a:bodyPr vert="horz" wrap="square" lIns="91440" tIns="45720" rIns="91440" bIns="45720" numCol="1" rtlCol="0" anchor="t" anchorCtr="0" compatLnSpc="1">
            <a:prstTxWarp prst="textNoShape">
              <a:avLst/>
            </a:prstTxWarp>
            <a:normAutofit/>
          </a:bodyPr>
          <a:lstStyle/>
          <a:p>
            <a:pPr marL="0" indent="0">
              <a:buNone/>
            </a:pPr>
            <a:r>
              <a:rPr lang="en-US" sz="2200" dirty="0">
                <a:solidFill>
                  <a:schemeClr val="bg1"/>
                </a:solidFill>
              </a:rPr>
              <a:t>Domain-centric, Intelligent, Automated Data Extraction</a:t>
            </a:r>
          </a:p>
          <a:p>
            <a:r>
              <a:rPr lang="en-US" sz="2200" dirty="0">
                <a:solidFill>
                  <a:schemeClr val="bg1"/>
                </a:solidFill>
              </a:rPr>
              <a:t>fully </a:t>
            </a:r>
            <a:r>
              <a:rPr lang="en-US" sz="2200" dirty="0">
                <a:solidFill>
                  <a:schemeClr val="bg1"/>
                </a:solidFill>
                <a:sym typeface="HelveticaNeueLT Std Bold" charset="0"/>
              </a:rPr>
              <a:t>automated</a:t>
            </a:r>
            <a:r>
              <a:rPr lang="en-US" sz="2200" dirty="0">
                <a:solidFill>
                  <a:schemeClr val="bg1"/>
                </a:solidFill>
              </a:rPr>
              <a:t> extraction from domain-specific websites</a:t>
            </a:r>
          </a:p>
          <a:p>
            <a:pPr lvl="1"/>
            <a:r>
              <a:rPr lang="en-US" sz="2200" dirty="0">
                <a:solidFill>
                  <a:schemeClr val="bg1"/>
                </a:solidFill>
                <a:sym typeface="HelveticaNeueLT Std Bold Cn" charset="0"/>
              </a:rPr>
              <a:t>no per site training, no user input </a:t>
            </a:r>
            <a:r>
              <a:rPr lang="en-US" sz="2200" dirty="0">
                <a:solidFill>
                  <a:schemeClr val="bg1"/>
                </a:solidFill>
                <a:sym typeface="HelveticaNeueLT Std Cn" charset="0"/>
              </a:rPr>
              <a:t>other than the domain model</a:t>
            </a:r>
          </a:p>
          <a:p>
            <a:r>
              <a:rPr lang="en-US" sz="2200" dirty="0">
                <a:solidFill>
                  <a:schemeClr val="bg1"/>
                </a:solidFill>
              </a:rPr>
              <a:t>main target: websites with </a:t>
            </a:r>
            <a:r>
              <a:rPr lang="en-US" sz="2200" dirty="0">
                <a:solidFill>
                  <a:schemeClr val="bg1"/>
                </a:solidFill>
                <a:sym typeface="HelveticaNeueLT Std Bold" charset="0"/>
              </a:rPr>
              <a:t>structured records</a:t>
            </a:r>
            <a:endParaRPr lang="en-US" sz="2200" dirty="0">
              <a:solidFill>
                <a:schemeClr val="bg1"/>
              </a:solidFill>
            </a:endParaRPr>
          </a:p>
          <a:p>
            <a:r>
              <a:rPr lang="en-US" sz="2200" dirty="0">
                <a:solidFill>
                  <a:schemeClr val="bg1"/>
                </a:solidFill>
                <a:sym typeface="HelveticaNeueLT Std" charset="0"/>
              </a:rPr>
              <a:t>based on </a:t>
            </a:r>
            <a:r>
              <a:rPr lang="en-US" sz="2200" dirty="0">
                <a:solidFill>
                  <a:schemeClr val="bg1"/>
                </a:solidFill>
                <a:sym typeface="HelveticaNeueLT Std Bold" charset="0"/>
              </a:rPr>
              <a:t>extensive domain knowledge</a:t>
            </a:r>
          </a:p>
          <a:p>
            <a:pPr lvl="1"/>
            <a:r>
              <a:rPr lang="en-US" sz="2200" dirty="0">
                <a:solidFill>
                  <a:schemeClr val="bg1"/>
                </a:solidFill>
                <a:sym typeface="HelveticaNeueLT Std Cn" charset="0"/>
              </a:rPr>
              <a:t>web form</a:t>
            </a:r>
            <a:r>
              <a:rPr lang="en-US" sz="2200" dirty="0">
                <a:solidFill>
                  <a:schemeClr val="bg1"/>
                </a:solidFill>
                <a:sym typeface="HelveticaNeueLT Std Bold Cn" charset="0"/>
              </a:rPr>
              <a:t> understanding</a:t>
            </a:r>
          </a:p>
          <a:p>
            <a:pPr lvl="1"/>
            <a:r>
              <a:rPr lang="en-US" sz="2200" dirty="0">
                <a:solidFill>
                  <a:schemeClr val="bg1"/>
                </a:solidFill>
                <a:sym typeface="HelveticaNeueLT Std Cn" charset="0"/>
              </a:rPr>
              <a:t>result page</a:t>
            </a:r>
            <a:r>
              <a:rPr lang="en-US" sz="2200" dirty="0">
                <a:solidFill>
                  <a:schemeClr val="bg1"/>
                </a:solidFill>
                <a:sym typeface="HelveticaNeueLT Std Bold Cn" charset="0"/>
              </a:rPr>
              <a:t> analysis </a:t>
            </a:r>
            <a:r>
              <a:rPr lang="en-US" sz="2200" dirty="0">
                <a:solidFill>
                  <a:schemeClr val="bg1"/>
                </a:solidFill>
                <a:sym typeface="HelveticaNeueLT Std Cn" charset="0"/>
              </a:rPr>
              <a:t>(records, attributes)</a:t>
            </a:r>
            <a:endParaRPr lang="en-US" sz="2200" dirty="0">
              <a:solidFill>
                <a:schemeClr val="bg1"/>
              </a:solidFill>
              <a:sym typeface="HelveticaNeueLT Std Bold Cn" charset="0"/>
            </a:endParaRPr>
          </a:p>
          <a:p>
            <a:pPr lvl="1"/>
            <a:r>
              <a:rPr lang="en-US" sz="2200" dirty="0">
                <a:solidFill>
                  <a:schemeClr val="bg1"/>
                </a:solidFill>
                <a:sym typeface="HelveticaNeueLT Std Cn" charset="0"/>
              </a:rPr>
              <a:t>navigation</a:t>
            </a:r>
            <a:r>
              <a:rPr lang="en-US" sz="2200" dirty="0">
                <a:solidFill>
                  <a:schemeClr val="bg1"/>
                </a:solidFill>
                <a:sym typeface="HelveticaNeueLT Std Bold Cn" charset="0"/>
              </a:rPr>
              <a:t> </a:t>
            </a:r>
            <a:r>
              <a:rPr lang="en-US" sz="2200" dirty="0">
                <a:solidFill>
                  <a:schemeClr val="bg1"/>
                </a:solidFill>
                <a:sym typeface="HelveticaNeueLT Std Cn" charset="0"/>
              </a:rPr>
              <a:t>blocks</a:t>
            </a:r>
            <a:r>
              <a:rPr lang="en-US" sz="2200" dirty="0">
                <a:solidFill>
                  <a:schemeClr val="bg1"/>
                </a:solidFill>
                <a:sym typeface="HelveticaNeueLT Std Bold Cn" charset="0"/>
              </a:rPr>
              <a:t> classification </a:t>
            </a:r>
            <a:r>
              <a:rPr lang="en-US" sz="2200" dirty="0">
                <a:solidFill>
                  <a:schemeClr val="bg1"/>
                </a:solidFill>
                <a:sym typeface="HelveticaNeueLT Std Cn" charset="0"/>
              </a:rPr>
              <a:t>(next page link, detail pages)</a:t>
            </a:r>
          </a:p>
          <a:p>
            <a:r>
              <a:rPr lang="en-US" sz="2200" dirty="0">
                <a:solidFill>
                  <a:schemeClr val="bg1"/>
                </a:solidFill>
              </a:rPr>
              <a:t>Template language on </a:t>
            </a:r>
            <a:r>
              <a:rPr lang="en-US" sz="2200" dirty="0" err="1">
                <a:solidFill>
                  <a:schemeClr val="bg1"/>
                </a:solidFill>
                <a:sym typeface="HelveticaNeueLT Std Bold" charset="0"/>
              </a:rPr>
              <a:t>Datalog</a:t>
            </a:r>
            <a:r>
              <a:rPr lang="en-US" sz="2200" baseline="30000" dirty="0">
                <a:solidFill>
                  <a:schemeClr val="bg1"/>
                </a:solidFill>
              </a:rPr>
              <a:t>¬,</a:t>
            </a:r>
            <a:r>
              <a:rPr lang="en-US" sz="2200" baseline="30000" dirty="0" err="1">
                <a:solidFill>
                  <a:schemeClr val="bg1"/>
                </a:solidFill>
              </a:rPr>
              <a:t>Agg</a:t>
            </a:r>
            <a:r>
              <a:rPr lang="en-US" sz="2200" dirty="0">
                <a:solidFill>
                  <a:schemeClr val="bg1"/>
                </a:solidFill>
                <a:sym typeface="HelveticaNeueLT Std Bold" charset="0"/>
              </a:rPr>
              <a:t> rules</a:t>
            </a:r>
            <a:r>
              <a:rPr lang="en-US" sz="2200" dirty="0">
                <a:solidFill>
                  <a:schemeClr val="bg1"/>
                </a:solidFill>
              </a:rPr>
              <a:t> compiled to DLV, plus  Gazetteers, GATE</a:t>
            </a:r>
            <a:r>
              <a:rPr lang="en-US" sz="2200" dirty="0">
                <a:solidFill>
                  <a:schemeClr val="bg1"/>
                </a:solidFill>
                <a:sym typeface="HelveticaNeueLT Std Bold" charset="0"/>
              </a:rPr>
              <a:t> </a:t>
            </a:r>
            <a:r>
              <a:rPr lang="en-US" sz="2200" dirty="0" err="1">
                <a:solidFill>
                  <a:schemeClr val="bg1"/>
                </a:solidFill>
              </a:rPr>
              <a:t>annotation&amp;regex</a:t>
            </a:r>
            <a:r>
              <a:rPr lang="en-US" sz="2200" dirty="0">
                <a:solidFill>
                  <a:schemeClr val="bg1"/>
                </a:solidFill>
              </a:rPr>
              <a:t>, ML classifiers </a:t>
            </a:r>
          </a:p>
        </p:txBody>
      </p:sp>
    </p:spTree>
    <p:extLst>
      <p:ext uri="{BB962C8B-B14F-4D97-AF65-F5344CB8AC3E}">
        <p14:creationId xmlns:p14="http://schemas.microsoft.com/office/powerpoint/2010/main" val="391134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1535113" y="260896"/>
            <a:ext cx="9144000" cy="431800"/>
          </a:xfrm>
        </p:spPr>
        <p:txBody>
          <a:bodyPr>
            <a:normAutofit fontScale="90000"/>
          </a:bodyPr>
          <a:lstStyle/>
          <a:p>
            <a:pPr algn="ctr" eaLnBrk="1" hangingPunct="1"/>
            <a:r>
              <a:rPr lang="en-US" sz="3600" b="1" dirty="0">
                <a:solidFill>
                  <a:schemeClr val="accent4"/>
                </a:solidFill>
                <a:latin typeface="Calibri" charset="0"/>
              </a:rPr>
              <a:t>Web Form Understanding </a:t>
            </a:r>
            <a:r>
              <a:rPr lang="en-US" sz="2400" b="1" dirty="0">
                <a:solidFill>
                  <a:schemeClr val="accent4"/>
                </a:solidFill>
                <a:latin typeface="Calibri" charset="0"/>
              </a:rPr>
              <a:t>with</a:t>
            </a:r>
            <a:r>
              <a:rPr lang="en-US" sz="3600" b="1" dirty="0">
                <a:solidFill>
                  <a:schemeClr val="accent4"/>
                </a:solidFill>
                <a:latin typeface="Calibri" charset="0"/>
              </a:rPr>
              <a:t> </a:t>
            </a:r>
            <a:r>
              <a:rPr lang="en-US" sz="3600" b="1" dirty="0">
                <a:solidFill>
                  <a:schemeClr val="accent4"/>
                </a:solidFill>
                <a:latin typeface="Helvetica" charset="0"/>
                <a:cs typeface="Helvetica" charset="0"/>
                <a:sym typeface="Helvetica" charset="0"/>
              </a:rPr>
              <a:t>OPAL</a:t>
            </a:r>
            <a:endParaRPr lang="en-US" sz="3600" b="1" dirty="0">
              <a:solidFill>
                <a:schemeClr val="accent4"/>
              </a:solidFill>
              <a:latin typeface="Helvetica" charset="0"/>
              <a:sym typeface="Helvetica" charset="0"/>
            </a:endParaRPr>
          </a:p>
        </p:txBody>
      </p:sp>
      <p:sp>
        <p:nvSpPr>
          <p:cNvPr id="20482" name="Rectangle 2"/>
          <p:cNvSpPr>
            <a:spLocks/>
          </p:cNvSpPr>
          <p:nvPr/>
        </p:nvSpPr>
        <p:spPr bwMode="auto">
          <a:xfrm>
            <a:off x="2164556" y="1052736"/>
            <a:ext cx="7862888" cy="455612"/>
          </a:xfrm>
          <a:prstGeom prst="rect">
            <a:avLst/>
          </a:prstGeom>
          <a:noFill/>
          <a:ln>
            <a:noFill/>
          </a:ln>
          <a:effectLst>
            <a:outerShdw blurRad="50800" algn="ctr" rotWithShape="0">
              <a:schemeClr val="bg2">
                <a:alpha val="4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spcBef>
                <a:spcPts val="1266"/>
              </a:spcBef>
              <a:buClr>
                <a:srgbClr val="000000"/>
              </a:buClr>
              <a:buSzPct val="100000"/>
              <a:defRPr/>
            </a:pPr>
            <a:r>
              <a:rPr lang="en-US" dirty="0">
                <a:solidFill>
                  <a:schemeClr val="accent4"/>
                </a:solidFill>
                <a:latin typeface="Helvetica" charset="0"/>
                <a:cs typeface="Helvetica" charset="0"/>
                <a:sym typeface="Helvetica" charset="0"/>
              </a:rPr>
              <a:t>O</a:t>
            </a:r>
            <a:r>
              <a:rPr lang="en-US" dirty="0">
                <a:solidFill>
                  <a:schemeClr val="bg1"/>
                </a:solidFill>
                <a:latin typeface="Helvetica" charset="0"/>
                <a:cs typeface="Helvetica" charset="0"/>
                <a:sym typeface="Helvetica" charset="0"/>
              </a:rPr>
              <a:t>ntology-based </a:t>
            </a:r>
            <a:r>
              <a:rPr lang="en-US" dirty="0">
                <a:solidFill>
                  <a:schemeClr val="accent4"/>
                </a:solidFill>
                <a:latin typeface="Helvetica" charset="0"/>
                <a:cs typeface="Helvetica" charset="0"/>
                <a:sym typeface="Helvetica" charset="0"/>
              </a:rPr>
              <a:t>P</a:t>
            </a:r>
            <a:r>
              <a:rPr lang="en-US" dirty="0">
                <a:solidFill>
                  <a:schemeClr val="bg1"/>
                </a:solidFill>
                <a:latin typeface="Helvetica" charset="0"/>
                <a:cs typeface="Helvetica" charset="0"/>
                <a:sym typeface="Helvetica" charset="0"/>
              </a:rPr>
              <a:t>attern </a:t>
            </a:r>
            <a:r>
              <a:rPr lang="en-US" dirty="0">
                <a:solidFill>
                  <a:schemeClr val="accent4"/>
                </a:solidFill>
                <a:latin typeface="Helvetica" charset="0"/>
                <a:cs typeface="Helvetica" charset="0"/>
                <a:sym typeface="Helvetica" charset="0"/>
              </a:rPr>
              <a:t>A</a:t>
            </a:r>
            <a:r>
              <a:rPr lang="en-US" dirty="0">
                <a:solidFill>
                  <a:schemeClr val="bg1"/>
                </a:solidFill>
                <a:latin typeface="Helvetica" charset="0"/>
                <a:cs typeface="Helvetica" charset="0"/>
                <a:sym typeface="Helvetica" charset="0"/>
              </a:rPr>
              <a:t>nalysis with </a:t>
            </a:r>
            <a:r>
              <a:rPr lang="en-US" dirty="0">
                <a:solidFill>
                  <a:schemeClr val="accent4"/>
                </a:solidFill>
                <a:latin typeface="Helvetica" charset="0"/>
                <a:cs typeface="Helvetica" charset="0"/>
                <a:sym typeface="Helvetica" charset="0"/>
              </a:rPr>
              <a:t>L</a:t>
            </a:r>
            <a:r>
              <a:rPr lang="en-US" dirty="0">
                <a:solidFill>
                  <a:schemeClr val="bg1"/>
                </a:solidFill>
                <a:latin typeface="Helvetica" charset="0"/>
                <a:cs typeface="Helvetica" charset="0"/>
                <a:sym typeface="Helvetica" charset="0"/>
              </a:rPr>
              <a:t>ogic</a:t>
            </a:r>
          </a:p>
        </p:txBody>
      </p:sp>
      <p:grpSp>
        <p:nvGrpSpPr>
          <p:cNvPr id="45059" name="Group 20"/>
          <p:cNvGrpSpPr>
            <a:grpSpLocks/>
          </p:cNvGrpSpPr>
          <p:nvPr/>
        </p:nvGrpSpPr>
        <p:grpSpPr bwMode="auto">
          <a:xfrm>
            <a:off x="7248128" y="2991007"/>
            <a:ext cx="2910632" cy="3454284"/>
            <a:chOff x="0" y="0"/>
            <a:chExt cx="2682" cy="2826"/>
          </a:xfrm>
        </p:grpSpPr>
        <p:pic>
          <p:nvPicPr>
            <p:cNvPr id="450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82" cy="2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63" name="Rectangle 6"/>
            <p:cNvSpPr>
              <a:spLocks/>
            </p:cNvSpPr>
            <p:nvPr/>
          </p:nvSpPr>
          <p:spPr bwMode="auto">
            <a:xfrm>
              <a:off x="826" y="1362"/>
              <a:ext cx="1736" cy="105"/>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4" name="Rectangle 7"/>
            <p:cNvSpPr>
              <a:spLocks/>
            </p:cNvSpPr>
            <p:nvPr/>
          </p:nvSpPr>
          <p:spPr bwMode="auto">
            <a:xfrm>
              <a:off x="90" y="2148"/>
              <a:ext cx="2120" cy="153"/>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5" name="Rectangle 8"/>
            <p:cNvSpPr>
              <a:spLocks/>
            </p:cNvSpPr>
            <p:nvPr/>
          </p:nvSpPr>
          <p:spPr bwMode="auto">
            <a:xfrm>
              <a:off x="90" y="584"/>
              <a:ext cx="2504" cy="922"/>
            </a:xfrm>
            <a:prstGeom prst="rect">
              <a:avLst/>
            </a:prstGeom>
            <a:noFill/>
            <a:ln w="25400">
              <a:solidFill>
                <a:srgbClr val="00B0F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6" name="Rectangle 9"/>
            <p:cNvSpPr>
              <a:spLocks/>
            </p:cNvSpPr>
            <p:nvPr/>
          </p:nvSpPr>
          <p:spPr bwMode="auto">
            <a:xfrm>
              <a:off x="42" y="48"/>
              <a:ext cx="2600" cy="2688"/>
            </a:xfrm>
            <a:prstGeom prst="rect">
              <a:avLst/>
            </a:prstGeom>
            <a:noFill/>
            <a:ln w="25400">
              <a:solidFill>
                <a:srgbClr val="00B0F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7" name="Rectangle 10"/>
            <p:cNvSpPr>
              <a:spLocks/>
            </p:cNvSpPr>
            <p:nvPr/>
          </p:nvSpPr>
          <p:spPr bwMode="auto">
            <a:xfrm>
              <a:off x="822" y="1182"/>
              <a:ext cx="1736" cy="105"/>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8" name="Rectangle 11"/>
            <p:cNvSpPr>
              <a:spLocks/>
            </p:cNvSpPr>
            <p:nvPr/>
          </p:nvSpPr>
          <p:spPr bwMode="auto">
            <a:xfrm>
              <a:off x="822" y="1008"/>
              <a:ext cx="1736" cy="105"/>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69" name="Rectangle 12"/>
            <p:cNvSpPr>
              <a:spLocks/>
            </p:cNvSpPr>
            <p:nvPr/>
          </p:nvSpPr>
          <p:spPr bwMode="auto">
            <a:xfrm>
              <a:off x="822" y="828"/>
              <a:ext cx="1736" cy="105"/>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0" name="Rectangle 13"/>
            <p:cNvSpPr>
              <a:spLocks/>
            </p:cNvSpPr>
            <p:nvPr/>
          </p:nvSpPr>
          <p:spPr bwMode="auto">
            <a:xfrm>
              <a:off x="822" y="646"/>
              <a:ext cx="1736" cy="105"/>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1" name="Rectangle 14"/>
            <p:cNvSpPr>
              <a:spLocks/>
            </p:cNvSpPr>
            <p:nvPr/>
          </p:nvSpPr>
          <p:spPr bwMode="auto">
            <a:xfrm>
              <a:off x="90" y="1952"/>
              <a:ext cx="2120" cy="153"/>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2" name="Rectangle 15"/>
            <p:cNvSpPr>
              <a:spLocks/>
            </p:cNvSpPr>
            <p:nvPr/>
          </p:nvSpPr>
          <p:spPr bwMode="auto">
            <a:xfrm>
              <a:off x="90" y="1740"/>
              <a:ext cx="2120" cy="153"/>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3" name="Rectangle 16"/>
            <p:cNvSpPr>
              <a:spLocks/>
            </p:cNvSpPr>
            <p:nvPr/>
          </p:nvSpPr>
          <p:spPr bwMode="auto">
            <a:xfrm>
              <a:off x="90" y="1542"/>
              <a:ext cx="2120" cy="153"/>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4" name="Rectangle 17"/>
            <p:cNvSpPr>
              <a:spLocks/>
            </p:cNvSpPr>
            <p:nvPr/>
          </p:nvSpPr>
          <p:spPr bwMode="auto">
            <a:xfrm>
              <a:off x="96" y="432"/>
              <a:ext cx="584" cy="96"/>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5" name="Rectangle 18"/>
            <p:cNvSpPr>
              <a:spLocks/>
            </p:cNvSpPr>
            <p:nvPr/>
          </p:nvSpPr>
          <p:spPr bwMode="auto">
            <a:xfrm>
              <a:off x="768" y="432"/>
              <a:ext cx="632" cy="96"/>
            </a:xfrm>
            <a:prstGeom prst="rect">
              <a:avLst/>
            </a:prstGeom>
            <a:noFill/>
            <a:ln w="1905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sp>
          <p:nvSpPr>
            <p:cNvPr id="45076" name="Rectangle 19"/>
            <p:cNvSpPr>
              <a:spLocks/>
            </p:cNvSpPr>
            <p:nvPr/>
          </p:nvSpPr>
          <p:spPr bwMode="auto">
            <a:xfrm>
              <a:off x="86" y="403"/>
              <a:ext cx="1410" cy="144"/>
            </a:xfrm>
            <a:prstGeom prst="rect">
              <a:avLst/>
            </a:prstGeom>
            <a:noFill/>
            <a:ln w="25400">
              <a:solidFill>
                <a:srgbClr val="00B0F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pPr>
                <a:buClr>
                  <a:srgbClr val="000000"/>
                </a:buClr>
                <a:buSzPct val="100000"/>
                <a:buFont typeface="Times New Roman" charset="0"/>
                <a:buNone/>
              </a:pPr>
              <a:endParaRPr lang="en-US" sz="2000"/>
            </a:p>
          </p:txBody>
        </p:sp>
      </p:grpSp>
      <p:sp>
        <p:nvSpPr>
          <p:cNvPr id="45060" name="Rectangle 5"/>
          <p:cNvSpPr>
            <a:spLocks/>
          </p:cNvSpPr>
          <p:nvPr/>
        </p:nvSpPr>
        <p:spPr bwMode="auto">
          <a:xfrm>
            <a:off x="1929264" y="3744955"/>
            <a:ext cx="4958824" cy="2700337"/>
          </a:xfrm>
          <a:prstGeom prst="rect">
            <a:avLst/>
          </a:prstGeom>
          <a:solidFill>
            <a:schemeClr val="accent1">
              <a:alpha val="69803"/>
            </a:schemeClr>
          </a:solidFill>
          <a:ln w="12700">
            <a:solidFill>
              <a:srgbClr val="FCDD5E"/>
            </a:solidFill>
            <a:miter lim="800000"/>
            <a:headEnd/>
            <a:tailEnd/>
          </a:ln>
        </p:spPr>
        <p:txBody>
          <a:bodyPr lIns="90000" tIns="90000" rIns="90000" bIns="90000" anchor="ctr"/>
          <a:lstStyle/>
          <a:p>
            <a:pPr algn="l">
              <a:buClr>
                <a:srgbClr val="000000"/>
              </a:buClr>
              <a:buSzPct val="100000"/>
              <a:buFont typeface="Times New Roman" charset="0"/>
              <a:buNone/>
            </a:pPr>
            <a:r>
              <a:rPr lang="en-US" sz="1500" dirty="0">
                <a:solidFill>
                  <a:srgbClr val="150065"/>
                </a:solidFill>
                <a:latin typeface="Menlo Regular" charset="0"/>
                <a:sym typeface="Courier New" charset="0"/>
              </a:rPr>
              <a:t>group(</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 :-  </a:t>
            </a:r>
            <a:r>
              <a:rPr lang="en-US" sz="1500" dirty="0" err="1">
                <a:solidFill>
                  <a:srgbClr val="150065"/>
                </a:solidFill>
                <a:latin typeface="Menlo Regular" charset="0"/>
                <a:sym typeface="Courier New" charset="0"/>
              </a:rPr>
              <a:t>similarFieldSequence</a:t>
            </a:r>
            <a:r>
              <a:rPr lang="en-US" sz="1500" dirty="0">
                <a:solidFill>
                  <a:srgbClr val="150065"/>
                </a:solidFill>
                <a:latin typeface="Menlo Regular" charset="0"/>
                <a:sym typeface="Courier New" charset="0"/>
              </a:rPr>
              <a:t>(</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 </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a:t>
            </a: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 </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not </a:t>
            </a:r>
            <a:r>
              <a:rPr lang="en-US" sz="1500" dirty="0" err="1">
                <a:solidFill>
                  <a:srgbClr val="150065"/>
                </a:solidFill>
                <a:latin typeface="Menlo Regular" charset="0"/>
                <a:sym typeface="Courier New" charset="0"/>
              </a:rPr>
              <a:t>hasAdditionalField</a:t>
            </a:r>
            <a:r>
              <a:rPr lang="en-US" sz="1500" dirty="0">
                <a:solidFill>
                  <a:srgbClr val="150065"/>
                </a:solidFill>
                <a:latin typeface="Menlo Regular" charset="0"/>
                <a:sym typeface="Courier New" charset="0"/>
              </a:rPr>
              <a:t>(A,Es).</a:t>
            </a:r>
            <a:endParaRPr lang="en-US" sz="1500" dirty="0">
              <a:solidFill>
                <a:srgbClr val="150065"/>
              </a:solidFill>
              <a:latin typeface="Menlo Regular" charset="0"/>
            </a:endParaRPr>
          </a:p>
          <a:p>
            <a:pPr algn="l">
              <a:buClr>
                <a:srgbClr val="000000"/>
              </a:buClr>
              <a:buSzPct val="100000"/>
              <a:buFont typeface="Times New Roman" charset="0"/>
              <a:buNone/>
            </a:pPr>
            <a:endParaRPr lang="en-US" sz="1500" dirty="0">
              <a:solidFill>
                <a:srgbClr val="150065"/>
              </a:solidFill>
              <a:latin typeface="Menlo Regular" charset="0"/>
              <a:sym typeface="Courier New" charset="0"/>
            </a:endParaRPr>
          </a:p>
          <a:p>
            <a:pPr algn="l">
              <a:buClr>
                <a:srgbClr val="000000"/>
              </a:buClr>
              <a:buSzPct val="100000"/>
              <a:buFont typeface="Times New Roman" charset="0"/>
              <a:buNone/>
            </a:pP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 :- </a:t>
            </a:r>
            <a:r>
              <a:rPr lang="en-US" sz="1500" dirty="0" err="1">
                <a:solidFill>
                  <a:srgbClr val="150065"/>
                </a:solidFill>
                <a:latin typeface="Menlo Regular" charset="0"/>
                <a:sym typeface="Courier New" charset="0"/>
              </a:rPr>
              <a:t>commonAncestor</a:t>
            </a:r>
            <a:r>
              <a:rPr lang="en-US" sz="1500" dirty="0">
                <a:solidFill>
                  <a:srgbClr val="150065"/>
                </a:solidFill>
                <a:latin typeface="Menlo Regular" charset="0"/>
                <a:sym typeface="Courier New" charset="0"/>
              </a:rPr>
              <a:t>(A,Es),</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not ( child(C,A), </a:t>
            </a:r>
            <a:r>
              <a:rPr lang="en-US" sz="1500" dirty="0" err="1">
                <a:solidFill>
                  <a:srgbClr val="150065"/>
                </a:solidFill>
                <a:latin typeface="Menlo Regular" charset="0"/>
                <a:sym typeface="Courier New" charset="0"/>
              </a:rPr>
              <a:t>commonAncestor</a:t>
            </a:r>
            <a:r>
              <a:rPr lang="en-US" sz="1500" dirty="0">
                <a:solidFill>
                  <a:srgbClr val="150065"/>
                </a:solidFill>
                <a:latin typeface="Menlo Regular" charset="0"/>
                <a:sym typeface="Courier New" charset="0"/>
              </a:rPr>
              <a:t>(C,Es) ).</a:t>
            </a:r>
            <a:endParaRPr lang="en-US" sz="1500" dirty="0">
              <a:solidFill>
                <a:srgbClr val="150065"/>
              </a:solidFill>
              <a:latin typeface="Menlo Regular" charset="0"/>
            </a:endParaRPr>
          </a:p>
          <a:p>
            <a:pPr algn="l">
              <a:buClr>
                <a:srgbClr val="000000"/>
              </a:buClr>
              <a:buSzPct val="100000"/>
              <a:buFont typeface="Times New Roman" charset="0"/>
              <a:buNone/>
            </a:pPr>
            <a:endParaRPr lang="en-US" sz="1500" dirty="0">
              <a:solidFill>
                <a:srgbClr val="150065"/>
              </a:solidFill>
              <a:latin typeface="Menlo Regular" charset="0"/>
              <a:sym typeface="Courier New" charset="0"/>
            </a:endParaRPr>
          </a:p>
          <a:p>
            <a:pPr algn="l">
              <a:buClr>
                <a:srgbClr val="000000"/>
              </a:buClr>
              <a:buSzPct val="100000"/>
              <a:buFont typeface="Times New Roman" charset="0"/>
              <a:buNone/>
            </a:pPr>
            <a:r>
              <a:rPr lang="en-US" sz="1500" dirty="0" err="1">
                <a:solidFill>
                  <a:srgbClr val="150065"/>
                </a:solidFill>
                <a:latin typeface="Menlo Regular" charset="0"/>
                <a:sym typeface="Courier New" charset="0"/>
              </a:rPr>
              <a:t>partOf</a:t>
            </a:r>
            <a:r>
              <a:rPr lang="en-US" sz="1500" dirty="0">
                <a:solidFill>
                  <a:srgbClr val="150065"/>
                </a:solidFill>
                <a:latin typeface="Menlo Regular" charset="0"/>
                <a:sym typeface="Courier New" charset="0"/>
              </a:rPr>
              <a:t>(E,A) :-  group(</a:t>
            </a:r>
            <a:r>
              <a:rPr lang="en-US" sz="1500" dirty="0" err="1">
                <a:solidFill>
                  <a:srgbClr val="150065"/>
                </a:solidFill>
                <a:latin typeface="Menlo Regular" charset="0"/>
                <a:sym typeface="Courier New" charset="0"/>
              </a:rPr>
              <a:t>Es</a:t>
            </a:r>
            <a:r>
              <a:rPr lang="en-US" sz="1500" dirty="0">
                <a:solidFill>
                  <a:srgbClr val="150065"/>
                </a:solidFill>
                <a:latin typeface="Menlo Regular" charset="0"/>
                <a:sym typeface="Courier New" charset="0"/>
              </a:rPr>
              <a:t>),</a:t>
            </a:r>
          </a:p>
          <a:p>
            <a:pPr algn="l">
              <a:buClr>
                <a:srgbClr val="000000"/>
              </a:buClr>
              <a:buSzPct val="100000"/>
              <a:buFont typeface="Times New Roman" charset="0"/>
              <a:buNone/>
            </a:pPr>
            <a:r>
              <a:rPr lang="en-US" sz="1500" dirty="0">
                <a:solidFill>
                  <a:srgbClr val="150065"/>
                </a:solidFill>
                <a:latin typeface="Menlo Regular" charset="0"/>
                <a:sym typeface="Courier New" charset="0"/>
              </a:rPr>
              <a:t>	member(E,Es), </a:t>
            </a:r>
            <a:r>
              <a:rPr lang="en-US" sz="1500" dirty="0" err="1">
                <a:solidFill>
                  <a:srgbClr val="150065"/>
                </a:solidFill>
                <a:latin typeface="Menlo Regular" charset="0"/>
                <a:sym typeface="Courier New" charset="0"/>
              </a:rPr>
              <a:t>leastCommonAncestor</a:t>
            </a:r>
            <a:r>
              <a:rPr lang="en-US" sz="1500" dirty="0">
                <a:solidFill>
                  <a:srgbClr val="150065"/>
                </a:solidFill>
                <a:latin typeface="Menlo Regular" charset="0"/>
                <a:sym typeface="Courier New" charset="0"/>
              </a:rPr>
              <a:t>(A,Es).</a:t>
            </a:r>
          </a:p>
        </p:txBody>
      </p:sp>
      <p:sp>
        <p:nvSpPr>
          <p:cNvPr id="2" name="TextBox 1"/>
          <p:cNvSpPr txBox="1"/>
          <p:nvPr/>
        </p:nvSpPr>
        <p:spPr>
          <a:xfrm>
            <a:off x="2207681" y="1726630"/>
            <a:ext cx="7776641" cy="1015663"/>
          </a:xfrm>
          <a:prstGeom prst="rect">
            <a:avLst/>
          </a:prstGeom>
          <a:noFill/>
        </p:spPr>
        <p:txBody>
          <a:bodyPr wrap="square">
            <a:spAutoFit/>
          </a:bodyPr>
          <a:lstStyle/>
          <a:p>
            <a:pPr marL="342900" indent="-342900">
              <a:buFont typeface="Arial" panose="020B0604020202020204" pitchFamily="34" charset="0"/>
              <a:buChar char="•"/>
              <a:defRPr/>
            </a:pPr>
            <a:r>
              <a:rPr lang="it-IT" sz="2000" dirty="0" err="1">
                <a:solidFill>
                  <a:schemeClr val="accent4"/>
                </a:solidFill>
              </a:rPr>
              <a:t>Recognizes</a:t>
            </a:r>
            <a:r>
              <a:rPr lang="it-IT" sz="2000" dirty="0">
                <a:solidFill>
                  <a:schemeClr val="accent4"/>
                </a:solidFill>
              </a:rPr>
              <a:t> and </a:t>
            </a:r>
            <a:r>
              <a:rPr lang="it-IT" sz="2000" dirty="0" err="1">
                <a:solidFill>
                  <a:schemeClr val="accent4"/>
                </a:solidFill>
              </a:rPr>
              <a:t>labels</a:t>
            </a:r>
            <a:r>
              <a:rPr lang="it-IT" sz="2000" dirty="0">
                <a:solidFill>
                  <a:schemeClr val="accent4"/>
                </a:solidFill>
              </a:rPr>
              <a:t> </a:t>
            </a:r>
            <a:r>
              <a:rPr lang="it-IT" sz="2000" dirty="0" err="1">
                <a:solidFill>
                  <a:schemeClr val="accent4"/>
                </a:solidFill>
              </a:rPr>
              <a:t>groups</a:t>
            </a:r>
            <a:r>
              <a:rPr lang="it-IT" sz="2000" dirty="0">
                <a:solidFill>
                  <a:schemeClr val="accent4"/>
                </a:solidFill>
              </a:rPr>
              <a:t> of </a:t>
            </a:r>
            <a:r>
              <a:rPr lang="it-IT" sz="2000" dirty="0" err="1">
                <a:solidFill>
                  <a:schemeClr val="accent4"/>
                </a:solidFill>
              </a:rPr>
              <a:t>fields</a:t>
            </a:r>
            <a:r>
              <a:rPr lang="it-IT" sz="2000" dirty="0">
                <a:solidFill>
                  <a:schemeClr val="accent4"/>
                </a:solidFill>
              </a:rPr>
              <a:t> + </a:t>
            </a:r>
            <a:r>
              <a:rPr lang="it-IT" sz="2000" dirty="0" err="1">
                <a:solidFill>
                  <a:schemeClr val="accent4"/>
                </a:solidFill>
              </a:rPr>
              <a:t>classifies</a:t>
            </a:r>
            <a:r>
              <a:rPr lang="it-IT" sz="2000" dirty="0">
                <a:solidFill>
                  <a:schemeClr val="accent4"/>
                </a:solidFill>
              </a:rPr>
              <a:t> </a:t>
            </a:r>
            <a:r>
              <a:rPr lang="it-IT" sz="2000" dirty="0" err="1">
                <a:solidFill>
                  <a:schemeClr val="accent4"/>
                </a:solidFill>
              </a:rPr>
              <a:t>them</a:t>
            </a:r>
            <a:r>
              <a:rPr lang="it-IT" sz="2000" dirty="0">
                <a:solidFill>
                  <a:schemeClr val="accent4"/>
                </a:solidFill>
              </a:rPr>
              <a:t> </a:t>
            </a:r>
            <a:r>
              <a:rPr lang="it-IT" sz="2000" dirty="0" err="1">
                <a:solidFill>
                  <a:schemeClr val="accent4"/>
                </a:solidFill>
              </a:rPr>
              <a:t>w.r.t</a:t>
            </a:r>
            <a:r>
              <a:rPr lang="it-IT" sz="2000" dirty="0">
                <a:solidFill>
                  <a:schemeClr val="accent4"/>
                </a:solidFill>
              </a:rPr>
              <a:t>. the domain </a:t>
            </a:r>
            <a:r>
              <a:rPr lang="it-IT" sz="2000" dirty="0" err="1">
                <a:solidFill>
                  <a:schemeClr val="accent4"/>
                </a:solidFill>
              </a:rPr>
              <a:t>ontology</a:t>
            </a:r>
            <a:endParaRPr lang="it-IT" sz="2000" dirty="0">
              <a:solidFill>
                <a:schemeClr val="accent4"/>
              </a:solidFill>
            </a:endParaRPr>
          </a:p>
          <a:p>
            <a:pPr marL="342900" indent="-342900">
              <a:buFont typeface="Arial"/>
              <a:buChar char="•"/>
              <a:defRPr/>
            </a:pPr>
            <a:r>
              <a:rPr lang="it-IT" sz="2000" dirty="0" err="1">
                <a:solidFill>
                  <a:schemeClr val="accent4"/>
                </a:solidFill>
              </a:rPr>
              <a:t>Reasoning</a:t>
            </a:r>
            <a:r>
              <a:rPr lang="it-IT" sz="2000" dirty="0">
                <a:solidFill>
                  <a:schemeClr val="accent4"/>
                </a:solidFill>
              </a:rPr>
              <a:t> on </a:t>
            </a:r>
            <a:r>
              <a:rPr lang="it-IT" sz="2000" dirty="0" err="1">
                <a:solidFill>
                  <a:schemeClr val="accent4"/>
                </a:solidFill>
              </a:rPr>
              <a:t>structural</a:t>
            </a:r>
            <a:r>
              <a:rPr lang="it-IT" sz="2000" dirty="0">
                <a:solidFill>
                  <a:schemeClr val="accent4"/>
                </a:solidFill>
              </a:rPr>
              <a:t> &amp; </a:t>
            </a:r>
            <a:r>
              <a:rPr lang="it-IT" sz="2000" dirty="0" err="1">
                <a:solidFill>
                  <a:schemeClr val="accent4"/>
                </a:solidFill>
              </a:rPr>
              <a:t>visual</a:t>
            </a:r>
            <a:r>
              <a:rPr lang="it-IT" sz="2000" dirty="0">
                <a:solidFill>
                  <a:schemeClr val="accent4"/>
                </a:solidFill>
              </a:rPr>
              <a:t> </a:t>
            </a:r>
            <a:r>
              <a:rPr lang="it-IT" sz="2000" dirty="0" err="1">
                <a:solidFill>
                  <a:schemeClr val="accent4"/>
                </a:solidFill>
              </a:rPr>
              <a:t>patterns</a:t>
            </a:r>
            <a:r>
              <a:rPr lang="it-IT" sz="2000" dirty="0">
                <a:solidFill>
                  <a:schemeClr val="accent4"/>
                </a:solidFill>
              </a:rPr>
              <a:t> + </a:t>
            </a:r>
            <a:r>
              <a:rPr lang="it-IT" sz="2000" dirty="0" err="1">
                <a:solidFill>
                  <a:schemeClr val="accent4"/>
                </a:solidFill>
              </a:rPr>
              <a:t>annotations</a:t>
            </a:r>
            <a:endParaRPr lang="it-IT" sz="2000" dirty="0">
              <a:solidFill>
                <a:schemeClr val="accent4"/>
              </a:solidFill>
            </a:endParaRPr>
          </a:p>
        </p:txBody>
      </p:sp>
    </p:spTree>
    <p:extLst>
      <p:ext uri="{BB962C8B-B14F-4D97-AF65-F5344CB8AC3E}">
        <p14:creationId xmlns:p14="http://schemas.microsoft.com/office/powerpoint/2010/main" val="2400572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rot="-2700000">
            <a:off x="1333501" y="-52388"/>
            <a:ext cx="766763" cy="454026"/>
          </a:xfrm>
          <a:prstGeom prst="rect">
            <a:avLst/>
          </a:prstGeom>
          <a:noFill/>
          <a:ln>
            <a:noFill/>
          </a:ln>
          <a:effectLst>
            <a:outerShdw blurRad="50800" algn="ctr" rotWithShape="0">
              <a:schemeClr val="bg2">
                <a:alpha val="4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buClr>
                <a:srgbClr val="000000"/>
              </a:buClr>
              <a:buSzPct val="100000"/>
              <a:buFont typeface="Times New Roman" charset="0"/>
              <a:buNone/>
              <a:defRPr/>
            </a:pPr>
            <a:endParaRPr lang="en-US" sz="2500" dirty="0">
              <a:solidFill>
                <a:srgbClr val="150065"/>
              </a:solidFill>
              <a:latin typeface="Museo Slab 500" charset="0"/>
              <a:cs typeface="Museo Slab 500" charset="0"/>
              <a:sym typeface="Museo Slab 500" charset="0"/>
            </a:endParaRPr>
          </a:p>
        </p:txBody>
      </p:sp>
      <p:sp>
        <p:nvSpPr>
          <p:cNvPr id="47106" name="Rectangle 2"/>
          <p:cNvSpPr>
            <a:spLocks noGrp="1" noChangeArrowheads="1"/>
          </p:cNvSpPr>
          <p:nvPr>
            <p:ph type="title"/>
          </p:nvPr>
        </p:nvSpPr>
        <p:spPr>
          <a:xfrm>
            <a:off x="2041526" y="116632"/>
            <a:ext cx="7769225" cy="1073150"/>
          </a:xfrm>
        </p:spPr>
        <p:txBody>
          <a:bodyPr/>
          <a:lstStyle/>
          <a:p>
            <a:pPr algn="ctr" eaLnBrk="1" hangingPunct="1"/>
            <a:r>
              <a:rPr lang="en-US" sz="3600" b="1" dirty="0">
                <a:solidFill>
                  <a:schemeClr val="bg1"/>
                </a:solidFill>
                <a:latin typeface="Calibri" charset="0"/>
              </a:rPr>
              <a:t>Result Page Analyses </a:t>
            </a:r>
            <a:r>
              <a:rPr lang="en-US" sz="2400" b="1" dirty="0">
                <a:solidFill>
                  <a:schemeClr val="bg1"/>
                </a:solidFill>
                <a:latin typeface="Calibri" charset="0"/>
              </a:rPr>
              <a:t>with</a:t>
            </a:r>
            <a:r>
              <a:rPr lang="en-US" sz="3600" b="1" dirty="0">
                <a:solidFill>
                  <a:schemeClr val="bg1"/>
                </a:solidFill>
                <a:latin typeface="Calibri" charset="0"/>
              </a:rPr>
              <a:t> </a:t>
            </a:r>
            <a:r>
              <a:rPr lang="en-US" sz="3600" b="1" dirty="0">
                <a:solidFill>
                  <a:schemeClr val="accent4"/>
                </a:solidFill>
                <a:latin typeface="Calibri" charset="0"/>
              </a:rPr>
              <a:t>AMBER</a:t>
            </a:r>
          </a:p>
        </p:txBody>
      </p:sp>
      <p:sp>
        <p:nvSpPr>
          <p:cNvPr id="21507" name="Rectangle 3"/>
          <p:cNvSpPr>
            <a:spLocks/>
          </p:cNvSpPr>
          <p:nvPr/>
        </p:nvSpPr>
        <p:spPr bwMode="auto">
          <a:xfrm>
            <a:off x="1784351" y="1556792"/>
            <a:ext cx="8283575" cy="412750"/>
          </a:xfrm>
          <a:prstGeom prst="rect">
            <a:avLst/>
          </a:prstGeom>
          <a:noFill/>
          <a:ln>
            <a:noFill/>
          </a:ln>
          <a:effectLst>
            <a:outerShdw blurRad="50800" algn="ctr" rotWithShape="0">
              <a:schemeClr val="bg2">
                <a:alpha val="4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a:spcBef>
                <a:spcPts val="1266"/>
              </a:spcBef>
              <a:buClr>
                <a:srgbClr val="000000"/>
              </a:buClr>
              <a:buSzPct val="100000"/>
              <a:defRPr/>
            </a:pP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A</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daptable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M</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odel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B</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ased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E</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xtraction of </a:t>
            </a:r>
            <a:r>
              <a:rPr lang="en-US" sz="2800" dirty="0">
                <a:solidFill>
                  <a:schemeClr val="accent4"/>
                </a:solidFill>
                <a:effectLst>
                  <a:outerShdw blurRad="38100" dist="38100" dir="2700000" algn="tl">
                    <a:srgbClr val="000000"/>
                  </a:outerShdw>
                </a:effectLst>
                <a:latin typeface="Helvetica" charset="0"/>
                <a:cs typeface="Helvetica" charset="0"/>
                <a:sym typeface="Helvetica" charset="0"/>
              </a:rPr>
              <a:t>R</a:t>
            </a:r>
            <a:r>
              <a:rPr lang="en-US" sz="2800" dirty="0">
                <a:solidFill>
                  <a:schemeClr val="bg1"/>
                </a:solidFill>
                <a:effectLst>
                  <a:outerShdw blurRad="38100" dist="38100" dir="2700000" algn="tl">
                    <a:srgbClr val="000000"/>
                  </a:outerShdw>
                </a:effectLst>
                <a:latin typeface="Helvetica" charset="0"/>
                <a:cs typeface="Helvetica" charset="0"/>
                <a:sym typeface="Helvetica" charset="0"/>
              </a:rPr>
              <a:t>esult Pages</a:t>
            </a:r>
          </a:p>
        </p:txBody>
      </p:sp>
      <p:sp>
        <p:nvSpPr>
          <p:cNvPr id="21508" name="Rectangle 4"/>
          <p:cNvSpPr>
            <a:spLocks/>
          </p:cNvSpPr>
          <p:nvPr/>
        </p:nvSpPr>
        <p:spPr bwMode="auto">
          <a:xfrm>
            <a:off x="1607345" y="2348881"/>
            <a:ext cx="8977313" cy="257175"/>
          </a:xfrm>
          <a:prstGeom prst="rect">
            <a:avLst/>
          </a:prstGeom>
          <a:noFill/>
          <a:ln>
            <a:noFill/>
          </a:ln>
          <a:effectLst>
            <a:outerShdw blurRad="50800" algn="ctr" rotWithShape="0">
              <a:schemeClr val="bg2">
                <a:alpha val="4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marL="0" lvl="1">
              <a:buClr>
                <a:srgbClr val="000000"/>
              </a:buClr>
              <a:buSzPct val="116000"/>
              <a:defRPr/>
            </a:pPr>
            <a:r>
              <a:rPr lang="en-US" sz="1900" dirty="0">
                <a:solidFill>
                  <a:schemeClr val="accent4"/>
                </a:solidFill>
                <a:latin typeface="HelveticaNeueLT Std" charset="0"/>
                <a:cs typeface="HelveticaNeueLT Std" charset="0"/>
                <a:sym typeface="HelveticaNeueLT Std" charset="0"/>
              </a:rPr>
              <a:t>Reasoning on annotations and page structure to identify records &amp; attributes</a:t>
            </a:r>
          </a:p>
        </p:txBody>
      </p:sp>
      <p:sp>
        <p:nvSpPr>
          <p:cNvPr id="47109" name="Rectangle 7"/>
          <p:cNvSpPr>
            <a:spLocks/>
          </p:cNvSpPr>
          <p:nvPr/>
        </p:nvSpPr>
        <p:spPr bwMode="auto">
          <a:xfrm>
            <a:off x="5663953" y="3232773"/>
            <a:ext cx="4733925" cy="1970087"/>
          </a:xfrm>
          <a:prstGeom prst="rect">
            <a:avLst/>
          </a:prstGeom>
          <a:solidFill>
            <a:srgbClr val="FFFFFF"/>
          </a:solidFill>
          <a:ln w="12700">
            <a:solidFill>
              <a:srgbClr val="FCDD5E"/>
            </a:solidFill>
            <a:miter lim="800000"/>
            <a:headEnd/>
            <a:tailEnd/>
          </a:ln>
        </p:spPr>
        <p:txBody>
          <a:bodyPr lIns="0" tIns="0" rIns="0" bIns="0"/>
          <a:lstStyle/>
          <a:p>
            <a:pPr>
              <a:buClr>
                <a:srgbClr val="000000"/>
              </a:buClr>
              <a:buSzPct val="100000"/>
              <a:buFont typeface="Times New Roman" charset="0"/>
              <a:buNone/>
            </a:pPr>
            <a:endParaRPr lang="en-US"/>
          </a:p>
        </p:txBody>
      </p:sp>
      <p:grpSp>
        <p:nvGrpSpPr>
          <p:cNvPr id="47110" name="Group 12"/>
          <p:cNvGrpSpPr>
            <a:grpSpLocks/>
          </p:cNvGrpSpPr>
          <p:nvPr/>
        </p:nvGrpSpPr>
        <p:grpSpPr bwMode="auto">
          <a:xfrm>
            <a:off x="1908176" y="3303589"/>
            <a:ext cx="3375025" cy="2198687"/>
            <a:chOff x="0" y="0"/>
            <a:chExt cx="3024" cy="2384"/>
          </a:xfrm>
        </p:grpSpPr>
        <p:sp>
          <p:nvSpPr>
            <p:cNvPr id="47126" name="Picture 9"/>
            <p:cNvSpPr>
              <a:spLocks noChangeAspect="1" noChangeArrowheads="1"/>
            </p:cNvSpPr>
            <p:nvPr/>
          </p:nvSpPr>
          <p:spPr bwMode="auto">
            <a:xfrm>
              <a:off x="0" y="10"/>
              <a:ext cx="3024" cy="2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p>
          </p:txBody>
        </p:sp>
        <p:sp>
          <p:nvSpPr>
            <p:cNvPr id="47127" name="Rectangle 10"/>
            <p:cNvSpPr>
              <a:spLocks/>
            </p:cNvSpPr>
            <p:nvPr/>
          </p:nvSpPr>
          <p:spPr bwMode="auto">
            <a:xfrm>
              <a:off x="15" y="0"/>
              <a:ext cx="2988" cy="2384"/>
            </a:xfrm>
            <a:prstGeom prst="rect">
              <a:avLst/>
            </a:prstGeom>
            <a:solidFill>
              <a:schemeClr val="accent1">
                <a:alpha val="0"/>
              </a:schemeClr>
            </a:solidFill>
            <a:ln w="101600">
              <a:solidFill>
                <a:srgbClr val="FCDD5E"/>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8" name="Line 11"/>
            <p:cNvSpPr>
              <a:spLocks noChangeShapeType="1"/>
            </p:cNvSpPr>
            <p:nvPr/>
          </p:nvSpPr>
          <p:spPr bwMode="auto">
            <a:xfrm rot="10800000" flipH="1">
              <a:off x="25" y="2377"/>
              <a:ext cx="2973" cy="0"/>
            </a:xfrm>
            <a:prstGeom prst="line">
              <a:avLst/>
            </a:prstGeom>
            <a:noFill/>
            <a:ln w="139700">
              <a:solidFill>
                <a:schemeClr val="tx1"/>
              </a:solidFill>
              <a:miter lim="800000"/>
              <a:headEnd/>
              <a:tailEnd/>
            </a:ln>
            <a:extLst>
              <a:ext uri="{909E8E84-426E-40dd-AFC4-6F175D3DCCD1}">
                <a14:hiddenFill xmlns="" xmlns:a14="http://schemas.microsoft.com/office/drawing/2010/main">
                  <a:noFill/>
                </a14:hiddenFill>
              </a:ext>
            </a:extLst>
          </p:spPr>
          <p:txBody>
            <a:bodyPr lIns="0" tIns="0" rIns="0" bIns="0"/>
            <a:lstStyle/>
            <a:p>
              <a:endParaRPr lang="en-US"/>
            </a:p>
          </p:txBody>
        </p:sp>
      </p:grpSp>
      <p:grpSp>
        <p:nvGrpSpPr>
          <p:cNvPr id="47111" name="Group 19"/>
          <p:cNvGrpSpPr>
            <a:grpSpLocks/>
          </p:cNvGrpSpPr>
          <p:nvPr/>
        </p:nvGrpSpPr>
        <p:grpSpPr bwMode="auto">
          <a:xfrm>
            <a:off x="2720976" y="3343276"/>
            <a:ext cx="2481263" cy="2155825"/>
            <a:chOff x="0" y="0"/>
            <a:chExt cx="2224" cy="2336"/>
          </a:xfrm>
        </p:grpSpPr>
        <p:sp>
          <p:nvSpPr>
            <p:cNvPr id="47120" name="Rectangle 13"/>
            <p:cNvSpPr>
              <a:spLocks/>
            </p:cNvSpPr>
            <p:nvPr/>
          </p:nvSpPr>
          <p:spPr bwMode="auto">
            <a:xfrm>
              <a:off x="0" y="0"/>
              <a:ext cx="1304"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1" name="Rectangle 14"/>
            <p:cNvSpPr>
              <a:spLocks/>
            </p:cNvSpPr>
            <p:nvPr/>
          </p:nvSpPr>
          <p:spPr bwMode="auto">
            <a:xfrm>
              <a:off x="0" y="1012"/>
              <a:ext cx="1304"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2" name="Rectangle 15"/>
            <p:cNvSpPr>
              <a:spLocks/>
            </p:cNvSpPr>
            <p:nvPr/>
          </p:nvSpPr>
          <p:spPr bwMode="auto">
            <a:xfrm>
              <a:off x="0" y="2015"/>
              <a:ext cx="680"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3" name="Rectangle 16"/>
            <p:cNvSpPr>
              <a:spLocks/>
            </p:cNvSpPr>
            <p:nvPr/>
          </p:nvSpPr>
          <p:spPr bwMode="auto">
            <a:xfrm>
              <a:off x="0" y="210"/>
              <a:ext cx="2224"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4" name="Rectangle 17"/>
            <p:cNvSpPr>
              <a:spLocks/>
            </p:cNvSpPr>
            <p:nvPr/>
          </p:nvSpPr>
          <p:spPr bwMode="auto">
            <a:xfrm>
              <a:off x="0" y="2220"/>
              <a:ext cx="1528" cy="116"/>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25" name="Rectangle 18"/>
            <p:cNvSpPr>
              <a:spLocks/>
            </p:cNvSpPr>
            <p:nvPr/>
          </p:nvSpPr>
          <p:spPr bwMode="auto">
            <a:xfrm>
              <a:off x="0" y="1213"/>
              <a:ext cx="1528" cy="115"/>
            </a:xfrm>
            <a:prstGeom prst="rect">
              <a:avLst/>
            </a:prstGeom>
            <a:solidFill>
              <a:srgbClr val="00FFFF">
                <a:alpha val="17647"/>
              </a:srgbClr>
            </a:solidFill>
            <a:ln w="50800">
              <a:solidFill>
                <a:srgbClr val="127E59"/>
              </a:solidFill>
              <a:miter lim="800000"/>
              <a:headEnd/>
              <a:tailEnd/>
            </a:ln>
          </p:spPr>
          <p:txBody>
            <a:bodyPr lIns="0" tIns="0" rIns="0" bIns="0"/>
            <a:lstStyle/>
            <a:p>
              <a:pPr>
                <a:buClr>
                  <a:srgbClr val="000000"/>
                </a:buClr>
                <a:buSzPct val="100000"/>
                <a:buFont typeface="Times New Roman" charset="0"/>
                <a:buNone/>
              </a:pPr>
              <a:endParaRPr lang="en-US"/>
            </a:p>
          </p:txBody>
        </p:sp>
      </p:grpSp>
      <p:sp>
        <p:nvSpPr>
          <p:cNvPr id="21524" name="Rectangle 20"/>
          <p:cNvSpPr>
            <a:spLocks/>
          </p:cNvSpPr>
          <p:nvPr/>
        </p:nvSpPr>
        <p:spPr bwMode="auto">
          <a:xfrm>
            <a:off x="4219576" y="4068763"/>
            <a:ext cx="473075" cy="222250"/>
          </a:xfrm>
          <a:prstGeom prst="rect">
            <a:avLst/>
          </a:prstGeom>
          <a:solidFill>
            <a:srgbClr val="321581"/>
          </a:solidFill>
          <a:ln w="50800" cap="flat">
            <a:solidFill>
              <a:srgbClr val="0252D4"/>
            </a:solidFill>
            <a:prstDash val="solid"/>
            <a:miter lim="800000"/>
            <a:headEnd type="none" w="med" len="med"/>
            <a:tailEnd type="none" w="med" len="med"/>
          </a:ln>
          <a:effectLst>
            <a:outerShdw blurRad="50800" algn="ctr" rotWithShape="0">
              <a:schemeClr val="bg2">
                <a:alpha val="45000"/>
              </a:schemeClr>
            </a:outerShdw>
          </a:effectLst>
        </p:spPr>
        <p:txBody>
          <a:bodyPr lIns="0" tIns="0" rIns="0" bIns="0" anchor="ctr"/>
          <a:lstStyle/>
          <a:p>
            <a:pPr>
              <a:buClr>
                <a:srgbClr val="000000"/>
              </a:buClr>
              <a:buSzPct val="100000"/>
              <a:buFont typeface="Times New Roman" charset="0"/>
              <a:buNone/>
              <a:defRPr/>
            </a:pPr>
            <a:r>
              <a:rPr lang="en-US" sz="1100">
                <a:solidFill>
                  <a:srgbClr val="CD19F8"/>
                </a:solidFill>
                <a:latin typeface="Helvetica" charset="0"/>
                <a:cs typeface="Helvetica" charset="0"/>
                <a:sym typeface="Helvetica" charset="0"/>
              </a:rPr>
              <a:t>price</a:t>
            </a:r>
          </a:p>
        </p:txBody>
      </p:sp>
      <p:sp>
        <p:nvSpPr>
          <p:cNvPr id="21525" name="Rectangle 21"/>
          <p:cNvSpPr>
            <a:spLocks/>
          </p:cNvSpPr>
          <p:nvPr/>
        </p:nvSpPr>
        <p:spPr bwMode="auto">
          <a:xfrm>
            <a:off x="4310064" y="4649788"/>
            <a:ext cx="606425" cy="222250"/>
          </a:xfrm>
          <a:prstGeom prst="rect">
            <a:avLst/>
          </a:prstGeom>
          <a:solidFill>
            <a:srgbClr val="321581"/>
          </a:solidFill>
          <a:ln w="50800" cap="flat">
            <a:solidFill>
              <a:srgbClr val="0252D4"/>
            </a:solidFill>
            <a:prstDash val="solid"/>
            <a:miter lim="800000"/>
            <a:headEnd type="none" w="med" len="med"/>
            <a:tailEnd type="none" w="med" len="med"/>
          </a:ln>
          <a:effectLst>
            <a:outerShdw blurRad="50800" algn="ctr" rotWithShape="0">
              <a:schemeClr val="bg2">
                <a:alpha val="45000"/>
              </a:schemeClr>
            </a:outerShdw>
          </a:effectLst>
        </p:spPr>
        <p:txBody>
          <a:bodyPr lIns="0" tIns="0" rIns="0" bIns="0" anchor="ctr"/>
          <a:lstStyle/>
          <a:p>
            <a:pPr>
              <a:buClr>
                <a:srgbClr val="000000"/>
              </a:buClr>
              <a:buSzPct val="100000"/>
              <a:buFont typeface="Times New Roman" charset="0"/>
              <a:buNone/>
              <a:defRPr/>
            </a:pPr>
            <a:r>
              <a:rPr lang="en-US" sz="1100">
                <a:solidFill>
                  <a:srgbClr val="CD19F8"/>
                </a:solidFill>
                <a:latin typeface="Helvetica" charset="0"/>
                <a:cs typeface="Helvetica" charset="0"/>
                <a:sym typeface="Helvetica" charset="0"/>
              </a:rPr>
              <a:t>location</a:t>
            </a:r>
          </a:p>
        </p:txBody>
      </p:sp>
      <p:grpSp>
        <p:nvGrpSpPr>
          <p:cNvPr id="47114" name="Group 25"/>
          <p:cNvGrpSpPr>
            <a:grpSpLocks/>
          </p:cNvGrpSpPr>
          <p:nvPr/>
        </p:nvGrpSpPr>
        <p:grpSpPr bwMode="auto">
          <a:xfrm>
            <a:off x="1908176" y="3306763"/>
            <a:ext cx="3375025" cy="2239962"/>
            <a:chOff x="0" y="0"/>
            <a:chExt cx="3024" cy="2427"/>
          </a:xfrm>
        </p:grpSpPr>
        <p:sp>
          <p:nvSpPr>
            <p:cNvPr id="47117" name="Rectangle 22"/>
            <p:cNvSpPr>
              <a:spLocks/>
            </p:cNvSpPr>
            <p:nvPr/>
          </p:nvSpPr>
          <p:spPr bwMode="auto">
            <a:xfrm>
              <a:off x="0" y="2092"/>
              <a:ext cx="3024" cy="335"/>
            </a:xfrm>
            <a:prstGeom prst="rect">
              <a:avLst/>
            </a:prstGeom>
            <a:solidFill>
              <a:srgbClr val="FF0000">
                <a:alpha val="8627"/>
              </a:srgbClr>
            </a:solidFill>
            <a:ln w="101600">
              <a:solidFill>
                <a:srgbClr val="DC1815"/>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18" name="Rectangle 23"/>
            <p:cNvSpPr>
              <a:spLocks/>
            </p:cNvSpPr>
            <p:nvPr/>
          </p:nvSpPr>
          <p:spPr bwMode="auto">
            <a:xfrm>
              <a:off x="0" y="0"/>
              <a:ext cx="3024" cy="978"/>
            </a:xfrm>
            <a:prstGeom prst="rect">
              <a:avLst/>
            </a:prstGeom>
            <a:solidFill>
              <a:srgbClr val="FF0000">
                <a:alpha val="8627"/>
              </a:srgbClr>
            </a:solidFill>
            <a:ln w="101600">
              <a:solidFill>
                <a:srgbClr val="DC1815"/>
              </a:solidFill>
              <a:miter lim="800000"/>
              <a:headEnd/>
              <a:tailEnd/>
            </a:ln>
          </p:spPr>
          <p:txBody>
            <a:bodyPr lIns="0" tIns="0" rIns="0" bIns="0"/>
            <a:lstStyle/>
            <a:p>
              <a:pPr>
                <a:buClr>
                  <a:srgbClr val="000000"/>
                </a:buClr>
                <a:buSzPct val="100000"/>
                <a:buFont typeface="Times New Roman" charset="0"/>
                <a:buNone/>
              </a:pPr>
              <a:endParaRPr lang="en-US"/>
            </a:p>
          </p:txBody>
        </p:sp>
        <p:sp>
          <p:nvSpPr>
            <p:cNvPr id="47119" name="Rectangle 24"/>
            <p:cNvSpPr>
              <a:spLocks/>
            </p:cNvSpPr>
            <p:nvPr/>
          </p:nvSpPr>
          <p:spPr bwMode="auto">
            <a:xfrm>
              <a:off x="0" y="1046"/>
              <a:ext cx="3024" cy="978"/>
            </a:xfrm>
            <a:prstGeom prst="rect">
              <a:avLst/>
            </a:prstGeom>
            <a:solidFill>
              <a:srgbClr val="FF0000">
                <a:alpha val="8627"/>
              </a:srgbClr>
            </a:solidFill>
            <a:ln w="101600">
              <a:solidFill>
                <a:srgbClr val="DC1815"/>
              </a:solidFill>
              <a:miter lim="800000"/>
              <a:headEnd/>
              <a:tailEnd/>
            </a:ln>
          </p:spPr>
          <p:txBody>
            <a:bodyPr lIns="0" tIns="0" rIns="0" bIns="0"/>
            <a:lstStyle/>
            <a:p>
              <a:pPr>
                <a:buClr>
                  <a:srgbClr val="000000"/>
                </a:buClr>
                <a:buSzPct val="100000"/>
                <a:buFont typeface="Times New Roman" charset="0"/>
                <a:buNone/>
              </a:pPr>
              <a:endParaRPr lang="en-US"/>
            </a:p>
          </p:txBody>
        </p:sp>
      </p:grpSp>
      <p:sp>
        <p:nvSpPr>
          <p:cNvPr id="47115" name="Picture 2"/>
          <p:cNvSpPr>
            <a:spLocks noChangeAspect="1"/>
          </p:cNvSpPr>
          <p:nvPr/>
        </p:nvSpPr>
        <p:spPr bwMode="auto">
          <a:xfrm>
            <a:off x="6332538" y="3468689"/>
            <a:ext cx="3708400" cy="1952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7116" name="Rectangle 5"/>
          <p:cNvSpPr>
            <a:spLocks/>
          </p:cNvSpPr>
          <p:nvPr/>
        </p:nvSpPr>
        <p:spPr bwMode="auto">
          <a:xfrm>
            <a:off x="1907970" y="5798950"/>
            <a:ext cx="8483600" cy="839787"/>
          </a:xfrm>
          <a:prstGeom prst="rect">
            <a:avLst/>
          </a:prstGeom>
          <a:solidFill>
            <a:schemeClr val="accent1">
              <a:alpha val="69803"/>
            </a:schemeClr>
          </a:solidFill>
          <a:ln w="12700">
            <a:solidFill>
              <a:srgbClr val="FCDD5E"/>
            </a:solidFill>
            <a:miter lim="800000"/>
            <a:headEnd/>
            <a:tailEnd/>
          </a:ln>
        </p:spPr>
        <p:txBody>
          <a:bodyPr lIns="0" tIns="0" rIns="0" bIns="0" anchor="ctr"/>
          <a:lstStyle/>
          <a:p>
            <a:pPr>
              <a:lnSpc>
                <a:spcPct val="140000"/>
              </a:lnSpc>
              <a:buClr>
                <a:srgbClr val="000000"/>
              </a:buClr>
              <a:buSzPct val="100000"/>
              <a:buFont typeface="Times New Roman" charset="0"/>
              <a:buNone/>
            </a:pPr>
            <a:r>
              <a:rPr lang="en-US" sz="1400" dirty="0" err="1">
                <a:solidFill>
                  <a:srgbClr val="000000"/>
                </a:solidFill>
                <a:latin typeface="Menlo Regular" charset="0"/>
                <a:sym typeface="Courier New" charset="0"/>
              </a:rPr>
              <a:t>consistent_cluster_members</a:t>
            </a:r>
            <a:r>
              <a:rPr lang="en-US" sz="1400" dirty="0">
                <a:solidFill>
                  <a:srgbClr val="000000"/>
                </a:solidFill>
                <a:latin typeface="Menlo Regular" charset="0"/>
                <a:sym typeface="Courier New" charset="0"/>
              </a:rPr>
              <a:t>(C, N1, N2, N3) :- pivot(N1), pivot(N2), ...</a:t>
            </a:r>
          </a:p>
          <a:p>
            <a:pPr>
              <a:lnSpc>
                <a:spcPct val="140000"/>
              </a:lnSpc>
              <a:buClr>
                <a:srgbClr val="000000"/>
              </a:buClr>
              <a:buSzPct val="100000"/>
              <a:buFont typeface="Times New Roman" charset="0"/>
              <a:buNone/>
            </a:pPr>
            <a:r>
              <a:rPr lang="en-US" sz="1400" dirty="0">
                <a:solidFill>
                  <a:srgbClr val="000000"/>
                </a:solidFill>
                <a:latin typeface="Menlo Regular" charset="0"/>
                <a:sym typeface="Courier New" charset="0"/>
              </a:rPr>
              <a:t>  </a:t>
            </a:r>
            <a:r>
              <a:rPr lang="en-US" sz="1400" dirty="0" err="1">
                <a:solidFill>
                  <a:srgbClr val="000000"/>
                </a:solidFill>
                <a:latin typeface="Menlo Regular" charset="0"/>
                <a:sym typeface="Courier New" charset="0"/>
              </a:rPr>
              <a:t>similar_depth</a:t>
            </a:r>
            <a:r>
              <a:rPr lang="en-US" sz="1400" dirty="0">
                <a:solidFill>
                  <a:srgbClr val="000000"/>
                </a:solidFill>
                <a:latin typeface="Menlo Regular" charset="0"/>
                <a:sym typeface="Courier New" charset="0"/>
              </a:rPr>
              <a:t>(N1, N2), </a:t>
            </a:r>
            <a:r>
              <a:rPr lang="en-US" sz="1400" dirty="0" err="1">
                <a:solidFill>
                  <a:srgbClr val="000000"/>
                </a:solidFill>
                <a:latin typeface="Menlo Regular" charset="0"/>
                <a:sym typeface="Courier New" charset="0"/>
              </a:rPr>
              <a:t>similar_depth</a:t>
            </a:r>
            <a:r>
              <a:rPr lang="en-US" sz="1400" dirty="0">
                <a:solidFill>
                  <a:srgbClr val="000000"/>
                </a:solidFill>
                <a:latin typeface="Menlo Regular" charset="0"/>
                <a:sym typeface="Courier New" charset="0"/>
              </a:rPr>
              <a:t>(N2, N3), </a:t>
            </a:r>
            <a:r>
              <a:rPr lang="en-US" sz="1400" dirty="0" err="1">
                <a:solidFill>
                  <a:srgbClr val="000000"/>
                </a:solidFill>
                <a:latin typeface="Menlo Regular" charset="0"/>
                <a:sym typeface="Courier New" charset="0"/>
              </a:rPr>
              <a:t>similar_depth</a:t>
            </a:r>
            <a:r>
              <a:rPr lang="en-US" sz="1400" dirty="0">
                <a:solidFill>
                  <a:srgbClr val="000000"/>
                </a:solidFill>
                <a:latin typeface="Menlo Regular" charset="0"/>
                <a:sym typeface="Courier New" charset="0"/>
              </a:rPr>
              <a:t>(N1,N3),</a:t>
            </a:r>
          </a:p>
          <a:p>
            <a:pPr>
              <a:lnSpc>
                <a:spcPct val="140000"/>
              </a:lnSpc>
              <a:buClr>
                <a:srgbClr val="000000"/>
              </a:buClr>
              <a:buSzPct val="100000"/>
              <a:buFont typeface="Times New Roman" charset="0"/>
              <a:buNone/>
            </a:pPr>
            <a:r>
              <a:rPr lang="en-US" sz="1400" dirty="0">
                <a:solidFill>
                  <a:srgbClr val="000000"/>
                </a:solidFill>
                <a:latin typeface="Menlo Regular" charset="0"/>
                <a:sym typeface="Courier New" charset="0"/>
              </a:rPr>
              <a:t>  </a:t>
            </a:r>
            <a:r>
              <a:rPr lang="en-US" sz="1400" dirty="0" err="1">
                <a:solidFill>
                  <a:srgbClr val="000000"/>
                </a:solidFill>
                <a:latin typeface="Menlo Regular" charset="0"/>
                <a:sym typeface="Courier New" charset="0"/>
              </a:rPr>
              <a:t>similar_tree_distance</a:t>
            </a:r>
            <a:r>
              <a:rPr lang="en-US" sz="1400" dirty="0">
                <a:solidFill>
                  <a:srgbClr val="000000"/>
                </a:solidFill>
                <a:latin typeface="Menlo Regular" charset="0"/>
                <a:sym typeface="Courier New" charset="0"/>
              </a:rPr>
              <a:t>(N1, N2, N3).</a:t>
            </a:r>
          </a:p>
        </p:txBody>
      </p:sp>
    </p:spTree>
    <p:extLst>
      <p:ext uri="{BB962C8B-B14F-4D97-AF65-F5344CB8AC3E}">
        <p14:creationId xmlns:p14="http://schemas.microsoft.com/office/powerpoint/2010/main" val="1986806267"/>
      </p:ext>
    </p:extLst>
  </p:cSld>
  <p:clrMapOvr>
    <a:masterClrMapping/>
  </p:clrMapOvr>
  <p:transition spd="med">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Applications: </a:t>
            </a:r>
            <a:r>
              <a:rPr lang="it-IT" b="1" dirty="0" err="1" smtClean="0">
                <a:solidFill>
                  <a:schemeClr val="accent4"/>
                </a:solidFill>
              </a:rPr>
              <a:t>Ontology</a:t>
            </a:r>
            <a:r>
              <a:rPr lang="it-IT" b="1" dirty="0" smtClean="0">
                <a:solidFill>
                  <a:schemeClr val="accent4"/>
                </a:solidFill>
              </a:rPr>
              <a:t> </a:t>
            </a:r>
            <a:r>
              <a:rPr lang="it-IT" b="1" dirty="0" err="1" smtClean="0">
                <a:solidFill>
                  <a:schemeClr val="accent4"/>
                </a:solidFill>
              </a:rPr>
              <a:t>Representation</a:t>
            </a:r>
            <a:r>
              <a:rPr lang="it-IT" b="1" dirty="0" smtClean="0">
                <a:solidFill>
                  <a:schemeClr val="accent4"/>
                </a:solidFill>
              </a:rPr>
              <a:t> and </a:t>
            </a:r>
            <a:br>
              <a:rPr lang="it-IT" b="1" dirty="0" smtClean="0">
                <a:solidFill>
                  <a:schemeClr val="accent4"/>
                </a:solidFill>
              </a:rPr>
            </a:br>
            <a:r>
              <a:rPr lang="it-IT" b="1" dirty="0" err="1" smtClean="0">
                <a:solidFill>
                  <a:schemeClr val="accent4"/>
                </a:solidFill>
              </a:rPr>
              <a:t>Reasoning</a:t>
            </a:r>
            <a:endParaRPr lang="it-IT" b="1" dirty="0">
              <a:solidFill>
                <a:schemeClr val="accent4"/>
              </a:solidFill>
            </a:endParaRP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42876"/>
                <a:ext cx="10515600" cy="4688297"/>
              </a:xfrm>
            </p:spPr>
            <p:txBody>
              <a:bodyPr>
                <a:normAutofit/>
              </a:bodyPr>
              <a:lstStyle/>
              <a:p>
                <a:pPr marL="0" indent="0">
                  <a:buNone/>
                </a:pPr>
                <a:r>
                  <a:rPr lang="it-IT" sz="3200" dirty="0" smtClean="0">
                    <a:solidFill>
                      <a:schemeClr val="accent4"/>
                    </a:solidFill>
                  </a:rPr>
                  <a:t>PROBLEM:</a:t>
                </a:r>
                <a:r>
                  <a:rPr lang="it-IT" sz="3200" dirty="0" smtClean="0">
                    <a:solidFill>
                      <a:schemeClr val="bg1"/>
                    </a:solidFill>
                  </a:rPr>
                  <a:t> </a:t>
                </a:r>
              </a:p>
              <a:p>
                <a:pPr lvl="1"/>
                <a:r>
                  <a:rPr lang="it-IT" dirty="0" err="1" smtClean="0">
                    <a:solidFill>
                      <a:schemeClr val="bg1"/>
                    </a:solidFill>
                  </a:rPr>
                  <a:t>Ontologies</a:t>
                </a:r>
                <a:r>
                  <a:rPr lang="it-IT" dirty="0" smtClean="0">
                    <a:solidFill>
                      <a:schemeClr val="bg1"/>
                    </a:solidFill>
                  </a:rPr>
                  <a:t> are </a:t>
                </a:r>
                <a:r>
                  <a:rPr lang="it-IT" dirty="0" err="1" smtClean="0">
                    <a:solidFill>
                      <a:schemeClr val="bg1"/>
                    </a:solidFill>
                  </a:rPr>
                  <a:t>typically</a:t>
                </a:r>
                <a:r>
                  <a:rPr lang="it-IT" dirty="0" smtClean="0">
                    <a:solidFill>
                      <a:schemeClr val="bg1"/>
                    </a:solidFill>
                  </a:rPr>
                  <a:t> </a:t>
                </a:r>
                <a:r>
                  <a:rPr lang="it-IT" dirty="0" err="1" smtClean="0">
                    <a:solidFill>
                      <a:schemeClr val="bg1"/>
                    </a:solidFill>
                  </a:rPr>
                  <a:t>represented</a:t>
                </a:r>
                <a:r>
                  <a:rPr lang="it-IT" dirty="0" smtClean="0">
                    <a:solidFill>
                      <a:schemeClr val="bg1"/>
                    </a:solidFill>
                  </a:rPr>
                  <a:t> in First-Order </a:t>
                </a:r>
                <a:r>
                  <a:rPr lang="it-IT" dirty="0" err="1" smtClean="0">
                    <a:solidFill>
                      <a:schemeClr val="bg1"/>
                    </a:solidFill>
                  </a:rPr>
                  <a:t>Logic</a:t>
                </a:r>
                <a:r>
                  <a:rPr lang="it-IT" dirty="0" smtClean="0">
                    <a:solidFill>
                      <a:schemeClr val="bg1"/>
                    </a:solidFill>
                  </a:rPr>
                  <a:t> (FOL) and </a:t>
                </a:r>
                <a:r>
                  <a:rPr lang="it-IT" dirty="0" err="1" smtClean="0">
                    <a:solidFill>
                      <a:schemeClr val="bg1"/>
                    </a:solidFill>
                  </a:rPr>
                  <a:t>manipulated</a:t>
                </a:r>
                <a:r>
                  <a:rPr lang="it-IT" dirty="0">
                    <a:solidFill>
                      <a:schemeClr val="bg1"/>
                    </a:solidFill>
                  </a:rPr>
                  <a:t> </a:t>
                </a:r>
                <a:r>
                  <a:rPr lang="it-IT" dirty="0" smtClean="0">
                    <a:solidFill>
                      <a:schemeClr val="bg1"/>
                    </a:solidFill>
                  </a:rPr>
                  <a:t>under the Open World </a:t>
                </a:r>
                <a:r>
                  <a:rPr lang="it-IT" dirty="0" err="1" smtClean="0">
                    <a:solidFill>
                      <a:schemeClr val="bg1"/>
                    </a:solidFill>
                  </a:rPr>
                  <a:t>Assumption</a:t>
                </a:r>
                <a:r>
                  <a:rPr lang="it-IT" dirty="0" smtClean="0">
                    <a:solidFill>
                      <a:schemeClr val="bg1"/>
                    </a:solidFill>
                  </a:rPr>
                  <a:t> (OWA)</a:t>
                </a:r>
              </a:p>
              <a:p>
                <a:pPr lvl="1"/>
                <a:r>
                  <a:rPr lang="it-IT" dirty="0" err="1" smtClean="0">
                    <a:solidFill>
                      <a:schemeClr val="bg1"/>
                    </a:solidFill>
                  </a:rPr>
                  <a:t>Existential</a:t>
                </a:r>
                <a:r>
                  <a:rPr lang="it-IT" dirty="0" smtClean="0">
                    <a:solidFill>
                      <a:schemeClr val="bg1"/>
                    </a:solidFill>
                  </a:rPr>
                  <a:t> </a:t>
                </a:r>
                <a:r>
                  <a:rPr lang="it-IT" dirty="0" err="1">
                    <a:solidFill>
                      <a:schemeClr val="bg1"/>
                    </a:solidFill>
                  </a:rPr>
                  <a:t>quantification</a:t>
                </a:r>
                <a:r>
                  <a:rPr lang="it-IT" dirty="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one</a:t>
                </a:r>
                <a:r>
                  <a:rPr lang="it-IT" dirty="0" smtClean="0">
                    <a:solidFill>
                      <a:schemeClr val="bg1"/>
                    </a:solidFill>
                  </a:rPr>
                  <a:t> of the </a:t>
                </a:r>
                <a:r>
                  <a:rPr lang="it-IT" dirty="0" err="1" smtClean="0">
                    <a:solidFill>
                      <a:schemeClr val="bg1"/>
                    </a:solidFill>
                  </a:rPr>
                  <a:t>most</a:t>
                </a:r>
                <a:r>
                  <a:rPr lang="it-IT" dirty="0" smtClean="0">
                    <a:solidFill>
                      <a:schemeClr val="bg1"/>
                    </a:solidFill>
                  </a:rPr>
                  <a:t> </a:t>
                </a:r>
                <a:r>
                  <a:rPr lang="it-IT" dirty="0" err="1" smtClean="0">
                    <a:solidFill>
                      <a:schemeClr val="bg1"/>
                    </a:solidFill>
                  </a:rPr>
                  <a:t>meaningful</a:t>
                </a:r>
                <a:r>
                  <a:rPr lang="it-IT" dirty="0" smtClean="0">
                    <a:solidFill>
                      <a:schemeClr val="bg1"/>
                    </a:solidFill>
                  </a:rPr>
                  <a:t> OWA </a:t>
                </a:r>
                <a:r>
                  <a:rPr lang="it-IT" dirty="0" err="1" smtClean="0">
                    <a:solidFill>
                      <a:schemeClr val="bg1"/>
                    </a:solidFill>
                  </a:rPr>
                  <a:t>operators</a:t>
                </a:r>
                <a:r>
                  <a:rPr lang="it-IT" dirty="0" smtClean="0">
                    <a:solidFill>
                      <a:schemeClr val="bg1"/>
                    </a:solidFill>
                  </a:rPr>
                  <a:t> </a:t>
                </a:r>
                <a:r>
                  <a:rPr lang="it-IT" dirty="0" err="1" smtClean="0">
                    <a:solidFill>
                      <a:schemeClr val="bg1"/>
                    </a:solidFill>
                  </a:rPr>
                  <a:t>provided</a:t>
                </a:r>
                <a:r>
                  <a:rPr lang="it-IT" dirty="0" smtClean="0">
                    <a:solidFill>
                      <a:schemeClr val="bg1"/>
                    </a:solidFill>
                  </a:rPr>
                  <a:t> by FOL</a:t>
                </a:r>
                <a:endParaRPr lang="it-IT" dirty="0" smtClean="0">
                  <a:solidFill>
                    <a:schemeClr val="accent4"/>
                  </a:solidFill>
                </a:endParaRPr>
              </a:p>
              <a:p>
                <a:pPr lvl="1"/>
                <a:r>
                  <a:rPr lang="it-IT" dirty="0" err="1" smtClean="0">
                    <a:solidFill>
                      <a:schemeClr val="bg1"/>
                    </a:solidFill>
                  </a:rPr>
                  <a:t>Existential</a:t>
                </a:r>
                <a:r>
                  <a:rPr lang="it-IT" dirty="0" smtClean="0">
                    <a:solidFill>
                      <a:schemeClr val="bg1"/>
                    </a:solidFill>
                  </a:rPr>
                  <a:t> </a:t>
                </a:r>
                <a:r>
                  <a:rPr lang="it-IT" dirty="0" err="1" smtClean="0">
                    <a:solidFill>
                      <a:schemeClr val="bg1"/>
                    </a:solidFill>
                  </a:rPr>
                  <a:t>quantifiers</a:t>
                </a:r>
                <a:r>
                  <a:rPr lang="it-IT" dirty="0" smtClean="0">
                    <a:solidFill>
                      <a:schemeClr val="bg1"/>
                    </a:solidFill>
                  </a:rPr>
                  <a:t> are </a:t>
                </a:r>
                <a:r>
                  <a:rPr lang="it-IT" dirty="0" err="1" smtClean="0">
                    <a:solidFill>
                      <a:schemeClr val="bg1"/>
                    </a:solidFill>
                  </a:rPr>
                  <a:t>not</a:t>
                </a:r>
                <a:r>
                  <a:rPr lang="it-IT" dirty="0" smtClean="0">
                    <a:solidFill>
                      <a:schemeClr val="bg1"/>
                    </a:solidFill>
                  </a:rPr>
                  <a:t> </a:t>
                </a:r>
                <a:r>
                  <a:rPr lang="it-IT" dirty="0" err="1" smtClean="0">
                    <a:solidFill>
                      <a:schemeClr val="bg1"/>
                    </a:solidFill>
                  </a:rPr>
                  <a:t>allowed</a:t>
                </a:r>
                <a:r>
                  <a:rPr lang="it-IT" dirty="0" smtClean="0">
                    <a:solidFill>
                      <a:schemeClr val="bg1"/>
                    </a:solidFill>
                  </a:rPr>
                  <a:t> in DLP</a:t>
                </a:r>
              </a:p>
              <a:p>
                <a:pPr marL="0" indent="0">
                  <a:buNone/>
                </a:pPr>
                <a:r>
                  <a:rPr lang="it-IT" dirty="0" smtClean="0">
                    <a:solidFill>
                      <a:schemeClr val="accent4"/>
                    </a:solidFill>
                  </a:rPr>
                  <a:t>IDEA:</a:t>
                </a:r>
              </a:p>
              <a:p>
                <a:pPr lvl="1"/>
                <a:r>
                  <a:rPr lang="it-IT" dirty="0" smtClean="0">
                    <a:solidFill>
                      <a:schemeClr val="bg1"/>
                    </a:solidFill>
                  </a:rPr>
                  <a:t>Simulate </a:t>
                </a:r>
                <a:r>
                  <a:rPr lang="it-IT" dirty="0" err="1" smtClean="0">
                    <a:solidFill>
                      <a:schemeClr val="bg1"/>
                    </a:solidFill>
                  </a:rPr>
                  <a:t>existential</a:t>
                </a:r>
                <a:r>
                  <a:rPr lang="it-IT" dirty="0">
                    <a:solidFill>
                      <a:schemeClr val="bg1"/>
                    </a:solidFill>
                  </a:rPr>
                  <a:t> </a:t>
                </a:r>
                <a:r>
                  <a:rPr lang="it-IT" dirty="0" err="1" smtClean="0">
                    <a:solidFill>
                      <a:schemeClr val="bg1"/>
                    </a:solidFill>
                  </a:rPr>
                  <a:t>quantification</a:t>
                </a:r>
                <a:r>
                  <a:rPr lang="it-IT" dirty="0" smtClean="0">
                    <a:solidFill>
                      <a:schemeClr val="bg1"/>
                    </a:solidFill>
                  </a:rPr>
                  <a:t> in DLP via "</a:t>
                </a:r>
                <a:r>
                  <a:rPr lang="it-IT" i="1" dirty="0" err="1" smtClean="0">
                    <a:solidFill>
                      <a:schemeClr val="bg1"/>
                    </a:solidFill>
                  </a:rPr>
                  <a:t>skolemization</a:t>
                </a:r>
                <a:r>
                  <a:rPr lang="it-IT" dirty="0" smtClean="0">
                    <a:solidFill>
                      <a:schemeClr val="bg1"/>
                    </a:solidFill>
                  </a:rPr>
                  <a:t>"</a:t>
                </a:r>
                <a:endParaRPr lang="it-IT" dirty="0">
                  <a:solidFill>
                    <a:schemeClr val="bg1"/>
                  </a:solidFill>
                </a:endParaRPr>
              </a:p>
              <a:p>
                <a:pPr marL="0" indent="0">
                  <a:buNone/>
                </a:pPr>
                <a:r>
                  <a:rPr lang="it-IT" dirty="0" smtClean="0">
                    <a:solidFill>
                      <a:schemeClr val="accent4"/>
                    </a:solidFill>
                  </a:rPr>
                  <a:t>EXAMPLE:</a:t>
                </a:r>
              </a:p>
              <a:p>
                <a:pPr lvl="1"/>
                <a14:m>
                  <m:oMath xmlns:m="http://schemas.openxmlformats.org/officeDocument/2006/math">
                    <m:r>
                      <a:rPr lang="it-IT" i="1" smtClean="0">
                        <a:solidFill>
                          <a:schemeClr val="bg1"/>
                        </a:solidFill>
                        <a:latin typeface="Cambria Math" panose="02040503050406030204" pitchFamily="18" charset="0"/>
                        <a:ea typeface="Cambria Math" panose="02040503050406030204" pitchFamily="18" charset="0"/>
                      </a:rPr>
                      <m:t>∀</m:t>
                    </m:r>
                  </m:oMath>
                </a14:m>
                <a:r>
                  <a:rPr lang="it-IT" dirty="0" smtClean="0">
                    <a:solidFill>
                      <a:schemeClr val="bg1"/>
                    </a:solidFill>
                    <a:ea typeface="Cambria Math" panose="02040503050406030204" pitchFamily="18" charset="0"/>
                  </a:rPr>
                  <a:t>X </a:t>
                </a:r>
                <a:r>
                  <a:rPr lang="it-IT" dirty="0" err="1" smtClean="0">
                    <a:solidFill>
                      <a:schemeClr val="bg1"/>
                    </a:solidFill>
                    <a:ea typeface="Cambria Math" panose="02040503050406030204" pitchFamily="18" charset="0"/>
                  </a:rPr>
                  <a:t>person</a:t>
                </a:r>
                <a:r>
                  <a:rPr lang="it-IT" dirty="0" smtClean="0">
                    <a:solidFill>
                      <a:schemeClr val="bg1"/>
                    </a:solidFill>
                    <a:ea typeface="Cambria Math" panose="02040503050406030204" pitchFamily="18" charset="0"/>
                  </a:rPr>
                  <a:t>(X) → </a:t>
                </a:r>
                <a14:m>
                  <m:oMath xmlns:m="http://schemas.openxmlformats.org/officeDocument/2006/math">
                    <m:r>
                      <a:rPr lang="it-IT" i="1" smtClean="0">
                        <a:solidFill>
                          <a:schemeClr val="bg1"/>
                        </a:solidFill>
                        <a:latin typeface="Cambria Math" panose="02040503050406030204" pitchFamily="18" charset="0"/>
                        <a:ea typeface="Cambria Math" panose="02040503050406030204" pitchFamily="18" charset="0"/>
                      </a:rPr>
                      <m:t>∃</m:t>
                    </m:r>
                  </m:oMath>
                </a14:m>
                <a:r>
                  <a:rPr lang="it-IT" dirty="0" smtClean="0">
                    <a:solidFill>
                      <a:schemeClr val="bg1"/>
                    </a:solidFill>
                  </a:rPr>
                  <a:t>Y </a:t>
                </a:r>
                <a:r>
                  <a:rPr lang="it-IT" dirty="0" err="1" smtClean="0">
                    <a:solidFill>
                      <a:schemeClr val="bg1"/>
                    </a:solidFill>
                  </a:rPr>
                  <a:t>father</a:t>
                </a:r>
                <a:r>
                  <a:rPr lang="it-IT" dirty="0" smtClean="0">
                    <a:solidFill>
                      <a:schemeClr val="bg1"/>
                    </a:solidFill>
                  </a:rPr>
                  <a:t>(X,Y) 	 (FOL statement)</a:t>
                </a:r>
              </a:p>
              <a:p>
                <a:pPr lvl="1"/>
                <a:r>
                  <a:rPr lang="it-IT" dirty="0" err="1" smtClean="0">
                    <a:solidFill>
                      <a:schemeClr val="bg1"/>
                    </a:solidFill>
                    <a:ea typeface="Cambria Math" panose="02040503050406030204" pitchFamily="18" charset="0"/>
                  </a:rPr>
                  <a:t>father</a:t>
                </a:r>
                <a:r>
                  <a:rPr lang="it-IT" dirty="0" smtClean="0">
                    <a:solidFill>
                      <a:schemeClr val="bg1"/>
                    </a:solidFill>
                    <a:ea typeface="Cambria Math" panose="02040503050406030204" pitchFamily="18" charset="0"/>
                  </a:rPr>
                  <a:t>(X,f</a:t>
                </a:r>
                <a:r>
                  <a:rPr lang="it-IT" baseline="-25000" dirty="0" smtClean="0">
                    <a:solidFill>
                      <a:schemeClr val="bg1"/>
                    </a:solidFill>
                    <a:ea typeface="Cambria Math" panose="02040503050406030204" pitchFamily="18" charset="0"/>
                  </a:rPr>
                  <a:t>r,2</a:t>
                </a:r>
                <a:r>
                  <a:rPr lang="it-IT" dirty="0" smtClean="0">
                    <a:solidFill>
                      <a:schemeClr val="bg1"/>
                    </a:solidFill>
                    <a:ea typeface="Cambria Math" panose="02040503050406030204" pitchFamily="18" charset="0"/>
                  </a:rPr>
                  <a:t>(X)) :- </a:t>
                </a:r>
                <a:r>
                  <a:rPr lang="it-IT" dirty="0" err="1">
                    <a:solidFill>
                      <a:schemeClr val="bg1"/>
                    </a:solidFill>
                  </a:rPr>
                  <a:t>person</a:t>
                </a:r>
                <a:r>
                  <a:rPr lang="it-IT" dirty="0">
                    <a:solidFill>
                      <a:schemeClr val="bg1"/>
                    </a:solidFill>
                  </a:rPr>
                  <a:t>(X)</a:t>
                </a:r>
                <a:r>
                  <a:rPr lang="it-IT" dirty="0" smtClean="0">
                    <a:solidFill>
                      <a:schemeClr val="bg1"/>
                    </a:solidFill>
                    <a:ea typeface="Cambria Math" panose="02040503050406030204" pitchFamily="18" charset="0"/>
                  </a:rPr>
                  <a:t>	 (</a:t>
                </a:r>
                <a:r>
                  <a:rPr lang="it-IT" dirty="0" err="1" smtClean="0">
                    <a:solidFill>
                      <a:schemeClr val="bg1"/>
                    </a:solidFill>
                    <a:ea typeface="Cambria Math" panose="02040503050406030204" pitchFamily="18" charset="0"/>
                  </a:rPr>
                  <a:t>Skolemized</a:t>
                </a:r>
                <a:r>
                  <a:rPr lang="it-IT" dirty="0" smtClean="0">
                    <a:solidFill>
                      <a:schemeClr val="bg1"/>
                    </a:solidFill>
                    <a:ea typeface="Cambria Math" panose="02040503050406030204" pitchFamily="18" charset="0"/>
                  </a:rPr>
                  <a:t> DLP </a:t>
                </a:r>
                <a:r>
                  <a:rPr lang="it-IT" dirty="0" err="1" smtClean="0">
                    <a:solidFill>
                      <a:schemeClr val="bg1"/>
                    </a:solidFill>
                    <a:ea typeface="Cambria Math" panose="02040503050406030204" pitchFamily="18" charset="0"/>
                  </a:rPr>
                  <a:t>rule</a:t>
                </a:r>
                <a:r>
                  <a:rPr lang="it-IT" dirty="0" smtClean="0">
                    <a:solidFill>
                      <a:schemeClr val="bg1"/>
                    </a:solidFill>
                    <a:ea typeface="Cambria Math" panose="02040503050406030204" pitchFamily="18" charset="0"/>
                  </a:rPr>
                  <a:t>)</a:t>
                </a:r>
                <a:endParaRPr lang="it-IT" dirty="0" smtClean="0">
                  <a:solidFill>
                    <a:schemeClr val="bg1"/>
                  </a:solidFill>
                </a:endParaRPr>
              </a:p>
              <a:p>
                <a:endParaRPr lang="it-IT" dirty="0" smtClean="0">
                  <a:solidFill>
                    <a:schemeClr val="accent4"/>
                  </a:solidFill>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42876"/>
                <a:ext cx="10515600" cy="4688297"/>
              </a:xfrm>
              <a:blipFill rotWithShape="0">
                <a:blip r:embed="rId2"/>
                <a:stretch>
                  <a:fillRect l="-1507" t="-2731" b="-390"/>
                </a:stretch>
              </a:blipFill>
            </p:spPr>
            <p:txBody>
              <a:bodyPr/>
              <a:lstStyle/>
              <a:p>
                <a:r>
                  <a:rPr lang="it-IT">
                    <a:noFill/>
                  </a:rPr>
                  <a:t> </a:t>
                </a:r>
              </a:p>
            </p:txBody>
          </p:sp>
        </mc:Fallback>
      </mc:AlternateContent>
    </p:spTree>
    <p:extLst>
      <p:ext uri="{BB962C8B-B14F-4D97-AF65-F5344CB8AC3E}">
        <p14:creationId xmlns:p14="http://schemas.microsoft.com/office/powerpoint/2010/main" val="147934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DLV-</a:t>
            </a:r>
            <a:r>
              <a:rPr lang="it-IT" b="1" dirty="0" err="1" smtClean="0">
                <a:solidFill>
                  <a:schemeClr val="accent4"/>
                </a:solidFill>
              </a:rPr>
              <a:t>complex</a:t>
            </a:r>
            <a:r>
              <a:rPr lang="it-IT" b="1" dirty="0" smtClean="0">
                <a:solidFill>
                  <a:schemeClr val="accent4"/>
                </a:solidFill>
              </a:rPr>
              <a:t> </a:t>
            </a:r>
            <a:r>
              <a:rPr lang="it-IT" b="1" dirty="0" err="1" smtClean="0">
                <a:solidFill>
                  <a:schemeClr val="accent4"/>
                </a:solidFill>
              </a:rPr>
              <a:t>evolution</a:t>
            </a:r>
            <a:r>
              <a:rPr lang="it-IT" b="1" dirty="0" smtClean="0">
                <a:solidFill>
                  <a:schemeClr val="accent4"/>
                </a:solidFill>
              </a:rPr>
              <a:t>: </a:t>
            </a:r>
            <a:r>
              <a:rPr lang="it-IT" b="1" dirty="0" err="1" smtClean="0">
                <a:solidFill>
                  <a:schemeClr val="accent4"/>
                </a:solidFill>
              </a:rPr>
              <a:t>implementation</a:t>
            </a:r>
            <a:r>
              <a:rPr lang="it-IT" b="1" dirty="0" smtClean="0">
                <a:solidFill>
                  <a:schemeClr val="accent4"/>
                </a:solidFill>
              </a:rPr>
              <a:t> </a:t>
            </a:r>
            <a:r>
              <a:rPr lang="it-IT" b="1" dirty="0" err="1" smtClean="0">
                <a:solidFill>
                  <a:schemeClr val="accent4"/>
                </a:solidFill>
              </a:rPr>
              <a:t>details</a:t>
            </a:r>
            <a:endParaRPr lang="it-IT" b="1" dirty="0">
              <a:solidFill>
                <a:schemeClr val="accent4"/>
              </a:solidFill>
            </a:endParaRPr>
          </a:p>
        </p:txBody>
      </p:sp>
      <p:sp>
        <p:nvSpPr>
          <p:cNvPr id="3" name="Segnaposto contenuto 2"/>
          <p:cNvSpPr>
            <a:spLocks noGrp="1"/>
          </p:cNvSpPr>
          <p:nvPr>
            <p:ph idx="1"/>
          </p:nvPr>
        </p:nvSpPr>
        <p:spPr>
          <a:xfrm>
            <a:off x="838199" y="1842876"/>
            <a:ext cx="10801865" cy="4688297"/>
          </a:xfrm>
        </p:spPr>
        <p:txBody>
          <a:bodyPr>
            <a:normAutofit/>
          </a:bodyPr>
          <a:lstStyle/>
          <a:p>
            <a:pPr marL="0" indent="0">
              <a:buNone/>
            </a:pPr>
            <a:r>
              <a:rPr lang="it-IT" sz="3200" dirty="0" err="1" smtClean="0">
                <a:solidFill>
                  <a:schemeClr val="bg1"/>
                </a:solidFill>
              </a:rPr>
              <a:t>Functional</a:t>
            </a:r>
            <a:r>
              <a:rPr lang="it-IT" sz="3200" dirty="0" smtClean="0">
                <a:solidFill>
                  <a:schemeClr val="bg1"/>
                </a:solidFill>
              </a:rPr>
              <a:t> </a:t>
            </a:r>
            <a:r>
              <a:rPr lang="it-IT" sz="3200" dirty="0" err="1" smtClean="0">
                <a:solidFill>
                  <a:schemeClr val="bg1"/>
                </a:solidFill>
              </a:rPr>
              <a:t>terms</a:t>
            </a:r>
            <a:r>
              <a:rPr lang="it-IT" sz="3200" dirty="0" smtClean="0">
                <a:solidFill>
                  <a:schemeClr val="bg1"/>
                </a:solidFill>
              </a:rPr>
              <a:t> </a:t>
            </a:r>
            <a:r>
              <a:rPr lang="it-IT" sz="3200" dirty="0" err="1" smtClean="0">
                <a:solidFill>
                  <a:schemeClr val="bg1"/>
                </a:solidFill>
              </a:rPr>
              <a:t>handling</a:t>
            </a:r>
            <a:r>
              <a:rPr lang="it-IT" sz="3200" dirty="0" smtClean="0">
                <a:solidFill>
                  <a:schemeClr val="bg1"/>
                </a:solidFill>
              </a:rPr>
              <a:t> in DLV </a:t>
            </a:r>
            <a:r>
              <a:rPr lang="it-IT" sz="3200" dirty="0" err="1" smtClean="0">
                <a:solidFill>
                  <a:schemeClr val="bg1"/>
                </a:solidFill>
              </a:rPr>
              <a:t>has</a:t>
            </a:r>
            <a:r>
              <a:rPr lang="it-IT" sz="3200" dirty="0" smtClean="0">
                <a:solidFill>
                  <a:schemeClr val="bg1"/>
                </a:solidFill>
              </a:rPr>
              <a:t> </a:t>
            </a:r>
            <a:r>
              <a:rPr lang="it-IT" sz="3200" dirty="0" err="1" smtClean="0">
                <a:solidFill>
                  <a:schemeClr val="bg1"/>
                </a:solidFill>
              </a:rPr>
              <a:t>been</a:t>
            </a:r>
            <a:r>
              <a:rPr lang="it-IT" sz="3200" dirty="0" smtClean="0">
                <a:solidFill>
                  <a:schemeClr val="bg1"/>
                </a:solidFill>
              </a:rPr>
              <a:t> </a:t>
            </a:r>
            <a:r>
              <a:rPr lang="it-IT" sz="3200" dirty="0" err="1" smtClean="0">
                <a:solidFill>
                  <a:schemeClr val="bg1"/>
                </a:solidFill>
              </a:rPr>
              <a:t>totally</a:t>
            </a:r>
            <a:r>
              <a:rPr lang="it-IT" sz="3200" dirty="0" smtClean="0">
                <a:solidFill>
                  <a:schemeClr val="bg1"/>
                </a:solidFill>
              </a:rPr>
              <a:t> re-</a:t>
            </a:r>
            <a:r>
              <a:rPr lang="it-IT" sz="3200" dirty="0" err="1" smtClean="0">
                <a:solidFill>
                  <a:schemeClr val="bg1"/>
                </a:solidFill>
              </a:rPr>
              <a:t>engineered</a:t>
            </a:r>
            <a:r>
              <a:rPr lang="it-IT" sz="3200" dirty="0" smtClean="0">
                <a:solidFill>
                  <a:schemeClr val="bg1"/>
                </a:solidFill>
              </a:rPr>
              <a:t> in the last </a:t>
            </a:r>
            <a:r>
              <a:rPr lang="it-IT" sz="3200" dirty="0" err="1" smtClean="0">
                <a:solidFill>
                  <a:schemeClr val="bg1"/>
                </a:solidFill>
              </a:rPr>
              <a:t>few</a:t>
            </a:r>
            <a:r>
              <a:rPr lang="it-IT" sz="3200" dirty="0" smtClean="0">
                <a:solidFill>
                  <a:schemeClr val="bg1"/>
                </a:solidFill>
              </a:rPr>
              <a:t> </a:t>
            </a:r>
            <a:r>
              <a:rPr lang="it-IT" sz="3200" dirty="0" err="1" smtClean="0">
                <a:solidFill>
                  <a:schemeClr val="bg1"/>
                </a:solidFill>
              </a:rPr>
              <a:t>years</a:t>
            </a:r>
            <a:r>
              <a:rPr lang="it-IT" sz="3200" dirty="0" smtClean="0">
                <a:solidFill>
                  <a:schemeClr val="bg1"/>
                </a:solidFill>
              </a:rPr>
              <a:t>:</a:t>
            </a:r>
          </a:p>
          <a:p>
            <a:pPr lvl="1"/>
            <a:r>
              <a:rPr lang="it-IT" dirty="0" smtClean="0">
                <a:solidFill>
                  <a:schemeClr val="bg1"/>
                </a:solidFill>
              </a:rPr>
              <a:t>In a </a:t>
            </a:r>
            <a:r>
              <a:rPr lang="it-IT" dirty="0" err="1" smtClean="0">
                <a:solidFill>
                  <a:schemeClr val="bg1"/>
                </a:solidFill>
              </a:rPr>
              <a:t>preliminary</a:t>
            </a:r>
            <a:r>
              <a:rPr lang="it-IT" dirty="0" smtClean="0">
                <a:solidFill>
                  <a:schemeClr val="bg1"/>
                </a:solidFill>
              </a:rPr>
              <a:t> </a:t>
            </a:r>
            <a:r>
              <a:rPr lang="it-IT" dirty="0" err="1" smtClean="0">
                <a:solidFill>
                  <a:schemeClr val="bg1"/>
                </a:solidFill>
              </a:rPr>
              <a:t>implementation</a:t>
            </a:r>
            <a:r>
              <a:rPr lang="it-IT" dirty="0" smtClean="0">
                <a:solidFill>
                  <a:schemeClr val="bg1"/>
                </a:solidFill>
              </a:rPr>
              <a:t> of DLV-</a:t>
            </a:r>
            <a:r>
              <a:rPr lang="it-IT" dirty="0" err="1" smtClean="0">
                <a:solidFill>
                  <a:schemeClr val="bg1"/>
                </a:solidFill>
              </a:rPr>
              <a:t>complex</a:t>
            </a:r>
            <a:r>
              <a:rPr lang="it-IT" dirty="0" smtClean="0">
                <a:solidFill>
                  <a:schemeClr val="bg1"/>
                </a:solidFill>
              </a:rPr>
              <a:t>, </a:t>
            </a:r>
            <a:r>
              <a:rPr lang="it-IT" dirty="0" err="1" smtClean="0">
                <a:solidFill>
                  <a:schemeClr val="bg1"/>
                </a:solidFill>
              </a:rPr>
              <a:t>functional</a:t>
            </a:r>
            <a:r>
              <a:rPr lang="it-IT" dirty="0" smtClean="0">
                <a:solidFill>
                  <a:schemeClr val="bg1"/>
                </a:solidFill>
              </a:rPr>
              <a:t> </a:t>
            </a:r>
            <a:r>
              <a:rPr lang="it-IT" dirty="0" err="1" smtClean="0">
                <a:solidFill>
                  <a:schemeClr val="bg1"/>
                </a:solidFill>
              </a:rPr>
              <a:t>terms</a:t>
            </a:r>
            <a:r>
              <a:rPr lang="it-IT" dirty="0" smtClean="0">
                <a:solidFill>
                  <a:schemeClr val="bg1"/>
                </a:solidFill>
              </a:rPr>
              <a:t> </a:t>
            </a:r>
            <a:r>
              <a:rPr lang="it-IT" dirty="0" err="1" smtClean="0">
                <a:solidFill>
                  <a:schemeClr val="bg1"/>
                </a:solidFill>
              </a:rPr>
              <a:t>were</a:t>
            </a:r>
            <a:r>
              <a:rPr lang="it-IT" dirty="0" smtClean="0">
                <a:solidFill>
                  <a:schemeClr val="bg1"/>
                </a:solidFill>
              </a:rPr>
              <a:t> </a:t>
            </a:r>
            <a:r>
              <a:rPr lang="it-IT" dirty="0" err="1" smtClean="0">
                <a:solidFill>
                  <a:schemeClr val="bg1"/>
                </a:solidFill>
              </a:rPr>
              <a:t>represented</a:t>
            </a:r>
            <a:r>
              <a:rPr lang="it-IT" dirty="0" smtClean="0">
                <a:solidFill>
                  <a:schemeClr val="bg1"/>
                </a:solidFill>
              </a:rPr>
              <a:t> and </a:t>
            </a:r>
            <a:r>
              <a:rPr lang="it-IT" dirty="0" err="1" smtClean="0">
                <a:solidFill>
                  <a:schemeClr val="bg1"/>
                </a:solidFill>
              </a:rPr>
              <a:t>manipulated</a:t>
            </a:r>
            <a:r>
              <a:rPr lang="it-IT" dirty="0" smtClean="0">
                <a:solidFill>
                  <a:schemeClr val="bg1"/>
                </a:solidFill>
              </a:rPr>
              <a:t> </a:t>
            </a:r>
            <a:r>
              <a:rPr lang="it-IT" dirty="0" err="1" smtClean="0">
                <a:solidFill>
                  <a:schemeClr val="bg1"/>
                </a:solidFill>
              </a:rPr>
              <a:t>as</a:t>
            </a:r>
            <a:r>
              <a:rPr lang="it-IT" dirty="0" smtClean="0">
                <a:solidFill>
                  <a:schemeClr val="bg1"/>
                </a:solidFill>
              </a:rPr>
              <a:t> </a:t>
            </a:r>
            <a:r>
              <a:rPr lang="it-IT" dirty="0" err="1" smtClean="0">
                <a:solidFill>
                  <a:schemeClr val="bg1"/>
                </a:solidFill>
              </a:rPr>
              <a:t>string</a:t>
            </a:r>
            <a:r>
              <a:rPr lang="it-IT" dirty="0" smtClean="0">
                <a:solidFill>
                  <a:schemeClr val="bg1"/>
                </a:solidFill>
              </a:rPr>
              <a:t> </a:t>
            </a:r>
            <a:r>
              <a:rPr lang="it-IT" dirty="0" err="1" smtClean="0">
                <a:solidFill>
                  <a:schemeClr val="bg1"/>
                </a:solidFill>
              </a:rPr>
              <a:t>constants</a:t>
            </a:r>
            <a:endParaRPr lang="it-IT" dirty="0" smtClean="0">
              <a:solidFill>
                <a:schemeClr val="bg1"/>
              </a:solidFill>
            </a:endParaRPr>
          </a:p>
          <a:p>
            <a:pPr lvl="1"/>
            <a:r>
              <a:rPr lang="it-IT" dirty="0" smtClean="0">
                <a:solidFill>
                  <a:schemeClr val="bg1"/>
                </a:solidFill>
              </a:rPr>
              <a:t>In the </a:t>
            </a:r>
            <a:r>
              <a:rPr lang="it-IT" dirty="0" err="1" smtClean="0">
                <a:solidFill>
                  <a:schemeClr val="bg1"/>
                </a:solidFill>
              </a:rPr>
              <a:t>latest</a:t>
            </a:r>
            <a:r>
              <a:rPr lang="it-IT" dirty="0" smtClean="0">
                <a:solidFill>
                  <a:schemeClr val="bg1"/>
                </a:solidFill>
              </a:rPr>
              <a:t> </a:t>
            </a:r>
            <a:r>
              <a:rPr lang="it-IT" dirty="0" err="1" smtClean="0">
                <a:solidFill>
                  <a:schemeClr val="bg1"/>
                </a:solidFill>
              </a:rPr>
              <a:t>version</a:t>
            </a:r>
            <a:r>
              <a:rPr lang="it-IT" dirty="0" smtClean="0">
                <a:solidFill>
                  <a:schemeClr val="bg1"/>
                </a:solidFill>
              </a:rPr>
              <a:t> of DLV, </a:t>
            </a:r>
            <a:r>
              <a:rPr lang="it-IT" dirty="0" err="1" smtClean="0">
                <a:solidFill>
                  <a:schemeClr val="bg1"/>
                </a:solidFill>
              </a:rPr>
              <a:t>functions</a:t>
            </a:r>
            <a:r>
              <a:rPr lang="it-IT" dirty="0" smtClean="0">
                <a:solidFill>
                  <a:schemeClr val="bg1"/>
                </a:solidFill>
              </a:rPr>
              <a:t> are </a:t>
            </a:r>
            <a:r>
              <a:rPr lang="it-IT" dirty="0" err="1" smtClean="0">
                <a:solidFill>
                  <a:schemeClr val="bg1"/>
                </a:solidFill>
              </a:rPr>
              <a:t>natively</a:t>
            </a:r>
            <a:r>
              <a:rPr lang="it-IT" dirty="0" smtClean="0">
                <a:solidFill>
                  <a:schemeClr val="bg1"/>
                </a:solidFill>
              </a:rPr>
              <a:t> </a:t>
            </a:r>
            <a:r>
              <a:rPr lang="it-IT" dirty="0" err="1" smtClean="0">
                <a:solidFill>
                  <a:schemeClr val="bg1"/>
                </a:solidFill>
              </a:rPr>
              <a:t>supported</a:t>
            </a:r>
            <a:r>
              <a:rPr lang="it-IT" dirty="0" smtClean="0">
                <a:solidFill>
                  <a:schemeClr val="bg1"/>
                </a:solidFill>
              </a:rPr>
              <a:t> </a:t>
            </a:r>
            <a:r>
              <a:rPr lang="it-IT" dirty="0" err="1" smtClean="0">
                <a:solidFill>
                  <a:schemeClr val="bg1"/>
                </a:solidFill>
              </a:rPr>
              <a:t>as</a:t>
            </a:r>
            <a:r>
              <a:rPr lang="it-IT" dirty="0" smtClean="0">
                <a:solidFill>
                  <a:schemeClr val="bg1"/>
                </a:solidFill>
              </a:rPr>
              <a:t> a new </a:t>
            </a:r>
            <a:r>
              <a:rPr lang="it-IT" dirty="0" err="1" smtClean="0">
                <a:solidFill>
                  <a:schemeClr val="bg1"/>
                </a:solidFill>
              </a:rPr>
              <a:t>kind</a:t>
            </a:r>
            <a:r>
              <a:rPr lang="it-IT" dirty="0" smtClean="0">
                <a:solidFill>
                  <a:schemeClr val="bg1"/>
                </a:solidFill>
              </a:rPr>
              <a:t> of </a:t>
            </a:r>
            <a:r>
              <a:rPr lang="it-IT" dirty="0" err="1" smtClean="0">
                <a:solidFill>
                  <a:schemeClr val="bg1"/>
                </a:solidFill>
              </a:rPr>
              <a:t>terms</a:t>
            </a:r>
            <a:endParaRPr lang="it-IT" dirty="0" smtClean="0">
              <a:solidFill>
                <a:schemeClr val="bg1"/>
              </a:solidFill>
            </a:endParaRPr>
          </a:p>
          <a:p>
            <a:pPr marL="0" indent="0">
              <a:buNone/>
            </a:pPr>
            <a:r>
              <a:rPr lang="it-IT" sz="3200" dirty="0" err="1" smtClean="0">
                <a:solidFill>
                  <a:schemeClr val="bg1"/>
                </a:solidFill>
              </a:rPr>
              <a:t>Significant</a:t>
            </a:r>
            <a:r>
              <a:rPr lang="it-IT" sz="3200" dirty="0" smtClean="0">
                <a:solidFill>
                  <a:schemeClr val="bg1"/>
                </a:solidFill>
              </a:rPr>
              <a:t> performance </a:t>
            </a:r>
            <a:r>
              <a:rPr lang="it-IT" sz="3200" dirty="0" err="1" smtClean="0">
                <a:solidFill>
                  <a:schemeClr val="bg1"/>
                </a:solidFill>
              </a:rPr>
              <a:t>improvements</a:t>
            </a:r>
            <a:r>
              <a:rPr lang="it-IT" sz="3200" dirty="0" smtClean="0">
                <a:solidFill>
                  <a:schemeClr val="bg1"/>
                </a:solidFill>
              </a:rPr>
              <a:t> are </a:t>
            </a:r>
            <a:r>
              <a:rPr lang="it-IT" sz="3200" dirty="0" err="1" smtClean="0">
                <a:solidFill>
                  <a:schemeClr val="bg1"/>
                </a:solidFill>
              </a:rPr>
              <a:t>shown</a:t>
            </a:r>
            <a:r>
              <a:rPr lang="it-IT" sz="3200" dirty="0" smtClean="0">
                <a:solidFill>
                  <a:schemeClr val="bg1"/>
                </a:solidFill>
              </a:rPr>
              <a:t> by the </a:t>
            </a:r>
            <a:r>
              <a:rPr lang="it-IT" sz="3200" dirty="0" err="1" smtClean="0">
                <a:solidFill>
                  <a:schemeClr val="bg1"/>
                </a:solidFill>
              </a:rPr>
              <a:t>results</a:t>
            </a:r>
            <a:r>
              <a:rPr lang="it-IT" sz="3200" dirty="0" smtClean="0">
                <a:solidFill>
                  <a:schemeClr val="bg1"/>
                </a:solidFill>
              </a:rPr>
              <a:t> of a </a:t>
            </a:r>
            <a:r>
              <a:rPr lang="it-IT" sz="3200" dirty="0" err="1" smtClean="0">
                <a:solidFill>
                  <a:schemeClr val="bg1"/>
                </a:solidFill>
              </a:rPr>
              <a:t>preliminary</a:t>
            </a:r>
            <a:r>
              <a:rPr lang="it-IT" sz="3200" dirty="0" smtClean="0">
                <a:solidFill>
                  <a:schemeClr val="bg1"/>
                </a:solidFill>
              </a:rPr>
              <a:t> </a:t>
            </a:r>
            <a:r>
              <a:rPr lang="it-IT" sz="3200" dirty="0" err="1" smtClean="0">
                <a:solidFill>
                  <a:schemeClr val="bg1"/>
                </a:solidFill>
              </a:rPr>
              <a:t>experimental</a:t>
            </a:r>
            <a:r>
              <a:rPr lang="it-IT" sz="3200" dirty="0" smtClean="0">
                <a:solidFill>
                  <a:schemeClr val="bg1"/>
                </a:solidFill>
              </a:rPr>
              <a:t> </a:t>
            </a:r>
            <a:r>
              <a:rPr lang="it-IT" sz="3200" dirty="0" err="1" smtClean="0">
                <a:solidFill>
                  <a:schemeClr val="bg1"/>
                </a:solidFill>
              </a:rPr>
              <a:t>analysis</a:t>
            </a:r>
            <a:r>
              <a:rPr lang="it-IT" sz="3200" dirty="0" smtClean="0">
                <a:solidFill>
                  <a:schemeClr val="bg1"/>
                </a:solidFill>
              </a:rPr>
              <a:t> </a:t>
            </a:r>
            <a:r>
              <a:rPr lang="it-IT" sz="3200" dirty="0" err="1" smtClean="0">
                <a:solidFill>
                  <a:schemeClr val="bg1"/>
                </a:solidFill>
              </a:rPr>
              <a:t>we</a:t>
            </a:r>
            <a:r>
              <a:rPr lang="it-IT" sz="3200" dirty="0" smtClean="0">
                <a:solidFill>
                  <a:schemeClr val="bg1"/>
                </a:solidFill>
              </a:rPr>
              <a:t> </a:t>
            </a:r>
            <a:r>
              <a:rPr lang="it-IT" sz="3200" dirty="0" err="1" smtClean="0">
                <a:solidFill>
                  <a:schemeClr val="bg1"/>
                </a:solidFill>
              </a:rPr>
              <a:t>carried</a:t>
            </a:r>
            <a:r>
              <a:rPr lang="it-IT" sz="3200" dirty="0" smtClean="0">
                <a:solidFill>
                  <a:schemeClr val="bg1"/>
                </a:solidFill>
              </a:rPr>
              <a:t> out</a:t>
            </a:r>
          </a:p>
        </p:txBody>
      </p:sp>
    </p:spTree>
    <p:extLst>
      <p:ext uri="{BB962C8B-B14F-4D97-AF65-F5344CB8AC3E}">
        <p14:creationId xmlns:p14="http://schemas.microsoft.com/office/powerpoint/2010/main" val="846793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DLV-</a:t>
            </a:r>
            <a:r>
              <a:rPr lang="it-IT" b="1" dirty="0" err="1" smtClean="0">
                <a:solidFill>
                  <a:schemeClr val="accent4"/>
                </a:solidFill>
              </a:rPr>
              <a:t>complex</a:t>
            </a:r>
            <a:r>
              <a:rPr lang="it-IT" b="1" dirty="0" smtClean="0">
                <a:solidFill>
                  <a:schemeClr val="accent4"/>
                </a:solidFill>
              </a:rPr>
              <a:t> </a:t>
            </a:r>
            <a:r>
              <a:rPr lang="it-IT" b="1" dirty="0" err="1" smtClean="0">
                <a:solidFill>
                  <a:schemeClr val="accent4"/>
                </a:solidFill>
              </a:rPr>
              <a:t>evolution</a:t>
            </a:r>
            <a:r>
              <a:rPr lang="it-IT" b="1" dirty="0" smtClean="0">
                <a:solidFill>
                  <a:schemeClr val="accent4"/>
                </a:solidFill>
              </a:rPr>
              <a:t>: some </a:t>
            </a:r>
            <a:r>
              <a:rPr lang="it-IT" b="1" dirty="0" err="1" smtClean="0">
                <a:solidFill>
                  <a:schemeClr val="accent4"/>
                </a:solidFill>
              </a:rPr>
              <a:t>experimental</a:t>
            </a:r>
            <a:r>
              <a:rPr lang="it-IT" b="1" dirty="0" smtClean="0">
                <a:solidFill>
                  <a:schemeClr val="accent4"/>
                </a:solidFill>
              </a:rPr>
              <a:t> </a:t>
            </a:r>
            <a:r>
              <a:rPr lang="it-IT" b="1" dirty="0" err="1" smtClean="0">
                <a:solidFill>
                  <a:schemeClr val="accent4"/>
                </a:solidFill>
              </a:rPr>
              <a:t>results</a:t>
            </a:r>
            <a:endParaRPr lang="it-IT" b="1" dirty="0">
              <a:solidFill>
                <a:schemeClr val="accent4"/>
              </a:solidFill>
            </a:endParaRPr>
          </a:p>
        </p:txBody>
      </p:sp>
      <p:sp>
        <p:nvSpPr>
          <p:cNvPr id="3" name="Segnaposto contenuto 2"/>
          <p:cNvSpPr>
            <a:spLocks noGrp="1"/>
          </p:cNvSpPr>
          <p:nvPr>
            <p:ph idx="1"/>
          </p:nvPr>
        </p:nvSpPr>
        <p:spPr>
          <a:xfrm>
            <a:off x="838199" y="1842876"/>
            <a:ext cx="10801865" cy="4688297"/>
          </a:xfrm>
        </p:spPr>
        <p:txBody>
          <a:bodyPr>
            <a:normAutofit fontScale="92500" lnSpcReduction="10000"/>
          </a:bodyPr>
          <a:lstStyle/>
          <a:p>
            <a:pPr marL="0" indent="0">
              <a:buNone/>
            </a:pPr>
            <a:r>
              <a:rPr lang="it-IT" sz="3200" dirty="0" err="1" smtClean="0">
                <a:solidFill>
                  <a:schemeClr val="bg1"/>
                </a:solidFill>
              </a:rPr>
              <a:t>We</a:t>
            </a:r>
            <a:r>
              <a:rPr lang="it-IT" sz="3200" dirty="0" smtClean="0">
                <a:solidFill>
                  <a:schemeClr val="bg1"/>
                </a:solidFill>
              </a:rPr>
              <a:t> </a:t>
            </a:r>
            <a:r>
              <a:rPr lang="it-IT" sz="3200" dirty="0" err="1" smtClean="0">
                <a:solidFill>
                  <a:schemeClr val="bg1"/>
                </a:solidFill>
              </a:rPr>
              <a:t>compared</a:t>
            </a:r>
            <a:r>
              <a:rPr lang="it-IT" sz="3200" dirty="0" smtClean="0">
                <a:solidFill>
                  <a:schemeClr val="bg1"/>
                </a:solidFill>
              </a:rPr>
              <a:t> the first </a:t>
            </a:r>
            <a:r>
              <a:rPr lang="it-IT" sz="3200" dirty="0" err="1" smtClean="0">
                <a:solidFill>
                  <a:schemeClr val="bg1"/>
                </a:solidFill>
              </a:rPr>
              <a:t>version</a:t>
            </a:r>
            <a:r>
              <a:rPr lang="it-IT" sz="3200" dirty="0" smtClean="0">
                <a:solidFill>
                  <a:schemeClr val="bg1"/>
                </a:solidFill>
              </a:rPr>
              <a:t> of DLV-</a:t>
            </a:r>
            <a:r>
              <a:rPr lang="it-IT" sz="3200" dirty="0" err="1" smtClean="0">
                <a:solidFill>
                  <a:schemeClr val="bg1"/>
                </a:solidFill>
              </a:rPr>
              <a:t>complex</a:t>
            </a:r>
            <a:r>
              <a:rPr lang="it-IT" sz="3200" dirty="0" smtClean="0">
                <a:solidFill>
                  <a:schemeClr val="bg1"/>
                </a:solidFill>
              </a:rPr>
              <a:t> </a:t>
            </a:r>
            <a:r>
              <a:rPr lang="it-IT" sz="3200" dirty="0" err="1" smtClean="0">
                <a:solidFill>
                  <a:schemeClr val="bg1"/>
                </a:solidFill>
              </a:rPr>
              <a:t>against</a:t>
            </a:r>
            <a:r>
              <a:rPr lang="it-IT" sz="3200" dirty="0" smtClean="0">
                <a:solidFill>
                  <a:schemeClr val="bg1"/>
                </a:solidFill>
              </a:rPr>
              <a:t> the </a:t>
            </a:r>
            <a:r>
              <a:rPr lang="it-IT" sz="3200" dirty="0" err="1" smtClean="0">
                <a:solidFill>
                  <a:schemeClr val="bg1"/>
                </a:solidFill>
              </a:rPr>
              <a:t>latest</a:t>
            </a:r>
            <a:r>
              <a:rPr lang="it-IT" sz="3200" dirty="0" smtClean="0">
                <a:solidFill>
                  <a:schemeClr val="bg1"/>
                </a:solidFill>
              </a:rPr>
              <a:t> </a:t>
            </a:r>
            <a:r>
              <a:rPr lang="it-IT" sz="3200" dirty="0" err="1" smtClean="0">
                <a:solidFill>
                  <a:schemeClr val="bg1"/>
                </a:solidFill>
              </a:rPr>
              <a:t>version</a:t>
            </a:r>
            <a:r>
              <a:rPr lang="it-IT" sz="3200" dirty="0" smtClean="0">
                <a:solidFill>
                  <a:schemeClr val="bg1"/>
                </a:solidFill>
              </a:rPr>
              <a:t> of DLV over some </a:t>
            </a:r>
            <a:r>
              <a:rPr lang="it-IT" sz="3200" dirty="0" err="1" smtClean="0">
                <a:solidFill>
                  <a:schemeClr val="bg1"/>
                </a:solidFill>
              </a:rPr>
              <a:t>popular</a:t>
            </a:r>
            <a:r>
              <a:rPr lang="it-IT" sz="3200" dirty="0" smtClean="0">
                <a:solidFill>
                  <a:schemeClr val="bg1"/>
                </a:solidFill>
              </a:rPr>
              <a:t> </a:t>
            </a:r>
            <a:r>
              <a:rPr lang="it-IT" sz="3200" dirty="0" err="1" smtClean="0">
                <a:solidFill>
                  <a:schemeClr val="bg1"/>
                </a:solidFill>
              </a:rPr>
              <a:t>skolemized</a:t>
            </a:r>
            <a:r>
              <a:rPr lang="it-IT" sz="3200" dirty="0" smtClean="0">
                <a:solidFill>
                  <a:schemeClr val="bg1"/>
                </a:solidFill>
              </a:rPr>
              <a:t> </a:t>
            </a:r>
            <a:r>
              <a:rPr lang="it-IT" sz="3200" dirty="0" err="1" smtClean="0">
                <a:solidFill>
                  <a:schemeClr val="bg1"/>
                </a:solidFill>
              </a:rPr>
              <a:t>ontologies</a:t>
            </a:r>
            <a:r>
              <a:rPr lang="it-IT" sz="3200" dirty="0" smtClean="0">
                <a:solidFill>
                  <a:schemeClr val="bg1"/>
                </a:solidFill>
              </a:rPr>
              <a:t> </a:t>
            </a:r>
            <a:r>
              <a:rPr lang="it-IT" sz="3200" dirty="0" err="1" smtClean="0">
                <a:solidFill>
                  <a:schemeClr val="bg1"/>
                </a:solidFill>
              </a:rPr>
              <a:t>used</a:t>
            </a:r>
            <a:r>
              <a:rPr lang="it-IT" sz="3200" dirty="0" smtClean="0">
                <a:solidFill>
                  <a:schemeClr val="bg1"/>
                </a:solidFill>
              </a:rPr>
              <a:t> by </a:t>
            </a:r>
            <a:r>
              <a:rPr lang="it-IT" sz="3200" dirty="0" smtClean="0">
                <a:solidFill>
                  <a:schemeClr val="accent4"/>
                </a:solidFill>
              </a:rPr>
              <a:t>(</a:t>
            </a:r>
            <a:r>
              <a:rPr lang="it-IT" sz="3200" dirty="0" err="1" smtClean="0">
                <a:solidFill>
                  <a:schemeClr val="accent4"/>
                </a:solidFill>
              </a:rPr>
              <a:t>Benedikt</a:t>
            </a:r>
            <a:r>
              <a:rPr lang="it-IT" sz="3200" dirty="0" smtClean="0">
                <a:solidFill>
                  <a:schemeClr val="accent4"/>
                </a:solidFill>
              </a:rPr>
              <a:t> et Al.)</a:t>
            </a:r>
            <a:r>
              <a:rPr lang="it-IT" sz="3200" dirty="0" smtClean="0">
                <a:solidFill>
                  <a:schemeClr val="bg1"/>
                </a:solidFill>
              </a:rPr>
              <a:t> for </a:t>
            </a:r>
            <a:r>
              <a:rPr lang="it-IT" sz="3200" dirty="0" err="1" smtClean="0">
                <a:solidFill>
                  <a:schemeClr val="bg1"/>
                </a:solidFill>
              </a:rPr>
              <a:t>benchmarking</a:t>
            </a:r>
            <a:r>
              <a:rPr lang="it-IT" sz="3200" dirty="0" smtClean="0">
                <a:solidFill>
                  <a:schemeClr val="bg1"/>
                </a:solidFill>
              </a:rPr>
              <a:t> </a:t>
            </a:r>
            <a:r>
              <a:rPr lang="it-IT" sz="3200" i="1" dirty="0" err="1" smtClean="0">
                <a:solidFill>
                  <a:schemeClr val="bg1"/>
                </a:solidFill>
              </a:rPr>
              <a:t>chase-based</a:t>
            </a:r>
            <a:r>
              <a:rPr lang="it-IT" sz="3200" dirty="0" smtClean="0">
                <a:solidFill>
                  <a:schemeClr val="bg1"/>
                </a:solidFill>
              </a:rPr>
              <a:t> </a:t>
            </a:r>
            <a:r>
              <a:rPr lang="it-IT" sz="3200" dirty="0" err="1" smtClean="0">
                <a:solidFill>
                  <a:schemeClr val="bg1"/>
                </a:solidFill>
              </a:rPr>
              <a:t>tools</a:t>
            </a:r>
            <a:endParaRPr lang="it-IT" sz="3200" dirty="0" smtClean="0">
              <a:solidFill>
                <a:schemeClr val="bg1"/>
              </a:solidFill>
            </a:endParaRPr>
          </a:p>
          <a:p>
            <a:pPr marL="0" indent="0">
              <a:buNone/>
            </a:pPr>
            <a:r>
              <a:rPr lang="it-IT" sz="3200" dirty="0" err="1" smtClean="0">
                <a:solidFill>
                  <a:schemeClr val="bg1"/>
                </a:solidFill>
              </a:rPr>
              <a:t>Tested</a:t>
            </a:r>
            <a:r>
              <a:rPr lang="it-IT" sz="3200" dirty="0" smtClean="0">
                <a:solidFill>
                  <a:schemeClr val="bg1"/>
                </a:solidFill>
              </a:rPr>
              <a:t> </a:t>
            </a:r>
            <a:r>
              <a:rPr lang="it-IT" sz="3200" dirty="0" err="1" smtClean="0">
                <a:solidFill>
                  <a:schemeClr val="bg1"/>
                </a:solidFill>
              </a:rPr>
              <a:t>scenarios</a:t>
            </a:r>
            <a:r>
              <a:rPr lang="it-IT" sz="3200" dirty="0" smtClean="0">
                <a:solidFill>
                  <a:schemeClr val="bg1"/>
                </a:solidFill>
              </a:rPr>
              <a:t>:</a:t>
            </a:r>
          </a:p>
          <a:p>
            <a:pPr lvl="1"/>
            <a:r>
              <a:rPr lang="it-IT" dirty="0" err="1" smtClean="0">
                <a:solidFill>
                  <a:schemeClr val="accent4"/>
                </a:solidFill>
              </a:rPr>
              <a:t>Doctors</a:t>
            </a:r>
            <a:r>
              <a:rPr lang="it-IT" dirty="0" smtClean="0">
                <a:solidFill>
                  <a:schemeClr val="accent4"/>
                </a:solidFill>
              </a:rPr>
              <a:t> (</a:t>
            </a:r>
            <a:r>
              <a:rPr lang="it-IT" dirty="0" err="1" smtClean="0">
                <a:solidFill>
                  <a:schemeClr val="accent4"/>
                </a:solidFill>
              </a:rPr>
              <a:t>Geets</a:t>
            </a:r>
            <a:r>
              <a:rPr lang="it-IT" dirty="0" smtClean="0">
                <a:solidFill>
                  <a:schemeClr val="accent4"/>
                </a:solidFill>
              </a:rPr>
              <a:t> et Al.):</a:t>
            </a:r>
            <a:r>
              <a:rPr lang="it-IT" dirty="0" smtClean="0">
                <a:solidFill>
                  <a:schemeClr val="bg1"/>
                </a:solidFill>
              </a:rPr>
              <a:t> </a:t>
            </a:r>
            <a:r>
              <a:rPr lang="it-IT" dirty="0" err="1" smtClean="0">
                <a:solidFill>
                  <a:schemeClr val="bg1"/>
                </a:solidFill>
              </a:rPr>
              <a:t>this</a:t>
            </a:r>
            <a:r>
              <a:rPr lang="it-IT" dirty="0" smtClean="0">
                <a:solidFill>
                  <a:schemeClr val="bg1"/>
                </a:solidFill>
              </a:rPr>
              <a:t> </a:t>
            </a:r>
            <a:r>
              <a:rPr lang="it-IT" dirty="0" err="1" smtClean="0">
                <a:solidFill>
                  <a:schemeClr val="bg1"/>
                </a:solidFill>
              </a:rPr>
              <a:t>ontology</a:t>
            </a:r>
            <a:r>
              <a:rPr lang="it-IT" dirty="0" smtClean="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based</a:t>
            </a:r>
            <a:r>
              <a:rPr lang="it-IT" dirty="0" smtClean="0">
                <a:solidFill>
                  <a:schemeClr val="bg1"/>
                </a:solidFill>
              </a:rPr>
              <a:t> on </a:t>
            </a:r>
            <a:r>
              <a:rPr lang="it-IT" dirty="0" err="1" smtClean="0">
                <a:solidFill>
                  <a:schemeClr val="bg1"/>
                </a:solidFill>
              </a:rPr>
              <a:t>schemas</a:t>
            </a:r>
            <a:r>
              <a:rPr lang="it-IT" dirty="0" smtClean="0">
                <a:solidFill>
                  <a:schemeClr val="bg1"/>
                </a:solidFill>
              </a:rPr>
              <a:t> </a:t>
            </a:r>
            <a:r>
              <a:rPr lang="it-IT" dirty="0" err="1" smtClean="0">
                <a:solidFill>
                  <a:schemeClr val="bg1"/>
                </a:solidFill>
              </a:rPr>
              <a:t>inspired</a:t>
            </a:r>
            <a:r>
              <a:rPr lang="it-IT" dirty="0" smtClean="0">
                <a:solidFill>
                  <a:schemeClr val="bg1"/>
                </a:solidFill>
              </a:rPr>
              <a:t> by </a:t>
            </a:r>
            <a:r>
              <a:rPr lang="it-IT" dirty="0" err="1" smtClean="0">
                <a:solidFill>
                  <a:schemeClr val="bg1"/>
                </a:solidFill>
              </a:rPr>
              <a:t>real</a:t>
            </a:r>
            <a:r>
              <a:rPr lang="it-IT" dirty="0" smtClean="0">
                <a:solidFill>
                  <a:schemeClr val="bg1"/>
                </a:solidFill>
              </a:rPr>
              <a:t> </a:t>
            </a:r>
            <a:r>
              <a:rPr lang="it-IT" dirty="0" err="1" smtClean="0">
                <a:solidFill>
                  <a:schemeClr val="bg1"/>
                </a:solidFill>
              </a:rPr>
              <a:t>databases</a:t>
            </a:r>
            <a:r>
              <a:rPr lang="it-IT" dirty="0" smtClean="0">
                <a:solidFill>
                  <a:schemeClr val="bg1"/>
                </a:solidFill>
              </a:rPr>
              <a:t> </a:t>
            </a:r>
            <a:r>
              <a:rPr lang="it-IT" dirty="0" err="1" smtClean="0">
                <a:solidFill>
                  <a:schemeClr val="bg1"/>
                </a:solidFill>
              </a:rPr>
              <a:t>about</a:t>
            </a:r>
            <a:r>
              <a:rPr lang="it-IT" dirty="0" smtClean="0">
                <a:solidFill>
                  <a:schemeClr val="bg1"/>
                </a:solidFill>
              </a:rPr>
              <a:t> </a:t>
            </a:r>
            <a:r>
              <a:rPr lang="it-IT" dirty="0" err="1" smtClean="0">
                <a:solidFill>
                  <a:schemeClr val="bg1"/>
                </a:solidFill>
              </a:rPr>
              <a:t>medical</a:t>
            </a:r>
            <a:r>
              <a:rPr lang="it-IT" dirty="0" smtClean="0">
                <a:solidFill>
                  <a:schemeClr val="bg1"/>
                </a:solidFill>
              </a:rPr>
              <a:t> data and </a:t>
            </a:r>
            <a:r>
              <a:rPr lang="it-IT" dirty="0" err="1" smtClean="0">
                <a:solidFill>
                  <a:schemeClr val="bg1"/>
                </a:solidFill>
              </a:rPr>
              <a:t>aims</a:t>
            </a:r>
            <a:r>
              <a:rPr lang="it-IT" dirty="0" smtClean="0">
                <a:solidFill>
                  <a:schemeClr val="bg1"/>
                </a:solidFill>
              </a:rPr>
              <a:t> </a:t>
            </a:r>
            <a:r>
              <a:rPr lang="it-IT" dirty="0" err="1" smtClean="0">
                <a:solidFill>
                  <a:schemeClr val="bg1"/>
                </a:solidFill>
              </a:rPr>
              <a:t>at</a:t>
            </a:r>
            <a:r>
              <a:rPr lang="it-IT" dirty="0" smtClean="0">
                <a:solidFill>
                  <a:schemeClr val="bg1"/>
                </a:solidFill>
              </a:rPr>
              <a:t> </a:t>
            </a:r>
            <a:r>
              <a:rPr lang="it-IT" dirty="0" err="1" smtClean="0">
                <a:solidFill>
                  <a:schemeClr val="bg1"/>
                </a:solidFill>
              </a:rPr>
              <a:t>simulating</a:t>
            </a:r>
            <a:r>
              <a:rPr lang="it-IT" dirty="0" smtClean="0">
                <a:solidFill>
                  <a:schemeClr val="bg1"/>
                </a:solidFill>
              </a:rPr>
              <a:t> a common use case for data </a:t>
            </a:r>
            <a:r>
              <a:rPr lang="it-IT" dirty="0" err="1" smtClean="0">
                <a:solidFill>
                  <a:schemeClr val="bg1"/>
                </a:solidFill>
              </a:rPr>
              <a:t>exchange</a:t>
            </a:r>
            <a:r>
              <a:rPr lang="it-IT" dirty="0" smtClean="0">
                <a:solidFill>
                  <a:schemeClr val="bg1"/>
                </a:solidFill>
              </a:rPr>
              <a:t>, i.e. take </a:t>
            </a:r>
            <a:r>
              <a:rPr lang="it-IT" dirty="0" err="1" smtClean="0">
                <a:solidFill>
                  <a:schemeClr val="bg1"/>
                </a:solidFill>
              </a:rPr>
              <a:t>two</a:t>
            </a:r>
            <a:r>
              <a:rPr lang="it-IT" dirty="0" smtClean="0">
                <a:solidFill>
                  <a:schemeClr val="bg1"/>
                </a:solidFill>
              </a:rPr>
              <a:t> </a:t>
            </a:r>
            <a:r>
              <a:rPr lang="it-IT" dirty="0" err="1" smtClean="0">
                <a:solidFill>
                  <a:schemeClr val="bg1"/>
                </a:solidFill>
              </a:rPr>
              <a:t>databases</a:t>
            </a:r>
            <a:r>
              <a:rPr lang="it-IT" dirty="0" smtClean="0">
                <a:solidFill>
                  <a:schemeClr val="bg1"/>
                </a:solidFill>
              </a:rPr>
              <a:t> from the </a:t>
            </a:r>
            <a:r>
              <a:rPr lang="it-IT" dirty="0" err="1" smtClean="0">
                <a:solidFill>
                  <a:schemeClr val="bg1"/>
                </a:solidFill>
              </a:rPr>
              <a:t>same</a:t>
            </a:r>
            <a:r>
              <a:rPr lang="it-IT" dirty="0" smtClean="0">
                <a:solidFill>
                  <a:schemeClr val="bg1"/>
                </a:solidFill>
              </a:rPr>
              <a:t> domain </a:t>
            </a:r>
            <a:r>
              <a:rPr lang="it-IT" dirty="0" err="1" smtClean="0">
                <a:solidFill>
                  <a:schemeClr val="bg1"/>
                </a:solidFill>
              </a:rPr>
              <a:t>but</a:t>
            </a:r>
            <a:r>
              <a:rPr lang="it-IT" dirty="0" smtClean="0">
                <a:solidFill>
                  <a:schemeClr val="bg1"/>
                </a:solidFill>
              </a:rPr>
              <a:t> with </a:t>
            </a:r>
            <a:r>
              <a:rPr lang="it-IT" dirty="0" err="1" smtClean="0">
                <a:solidFill>
                  <a:schemeClr val="bg1"/>
                </a:solidFill>
              </a:rPr>
              <a:t>different</a:t>
            </a:r>
            <a:r>
              <a:rPr lang="it-IT" dirty="0" smtClean="0">
                <a:solidFill>
                  <a:schemeClr val="bg1"/>
                </a:solidFill>
              </a:rPr>
              <a:t> </a:t>
            </a:r>
            <a:r>
              <a:rPr lang="it-IT" dirty="0" err="1" smtClean="0">
                <a:solidFill>
                  <a:schemeClr val="bg1"/>
                </a:solidFill>
              </a:rPr>
              <a:t>schemas</a:t>
            </a:r>
            <a:r>
              <a:rPr lang="it-IT" dirty="0" smtClean="0">
                <a:solidFill>
                  <a:schemeClr val="bg1"/>
                </a:solidFill>
              </a:rPr>
              <a:t> and </a:t>
            </a:r>
            <a:r>
              <a:rPr lang="it-IT" dirty="0" err="1" smtClean="0">
                <a:solidFill>
                  <a:schemeClr val="bg1"/>
                </a:solidFill>
              </a:rPr>
              <a:t>bring</a:t>
            </a:r>
            <a:r>
              <a:rPr lang="it-IT" dirty="0" smtClean="0">
                <a:solidFill>
                  <a:schemeClr val="bg1"/>
                </a:solidFill>
              </a:rPr>
              <a:t> </a:t>
            </a:r>
            <a:r>
              <a:rPr lang="it-IT" dirty="0" err="1" smtClean="0">
                <a:solidFill>
                  <a:schemeClr val="bg1"/>
                </a:solidFill>
              </a:rPr>
              <a:t>them</a:t>
            </a:r>
            <a:r>
              <a:rPr lang="it-IT" dirty="0" smtClean="0">
                <a:solidFill>
                  <a:schemeClr val="bg1"/>
                </a:solidFill>
              </a:rPr>
              <a:t> to a </a:t>
            </a:r>
            <a:r>
              <a:rPr lang="it-IT" dirty="0" err="1" smtClean="0">
                <a:solidFill>
                  <a:schemeClr val="bg1"/>
                </a:solidFill>
              </a:rPr>
              <a:t>unified</a:t>
            </a:r>
            <a:r>
              <a:rPr lang="it-IT" dirty="0" smtClean="0">
                <a:solidFill>
                  <a:schemeClr val="bg1"/>
                </a:solidFill>
              </a:rPr>
              <a:t> target </a:t>
            </a:r>
            <a:r>
              <a:rPr lang="it-IT" dirty="0" err="1" smtClean="0">
                <a:solidFill>
                  <a:schemeClr val="bg1"/>
                </a:solidFill>
              </a:rPr>
              <a:t>representation</a:t>
            </a:r>
            <a:r>
              <a:rPr lang="it-IT" dirty="0" smtClean="0">
                <a:solidFill>
                  <a:schemeClr val="bg1"/>
                </a:solidFill>
              </a:rPr>
              <a:t>.</a:t>
            </a:r>
          </a:p>
          <a:p>
            <a:pPr lvl="1"/>
            <a:r>
              <a:rPr lang="it-IT" dirty="0" smtClean="0">
                <a:solidFill>
                  <a:schemeClr val="accent4"/>
                </a:solidFill>
              </a:rPr>
              <a:t>LUBM (</a:t>
            </a:r>
            <a:r>
              <a:rPr lang="it-IT" dirty="0" err="1" smtClean="0">
                <a:solidFill>
                  <a:schemeClr val="accent4"/>
                </a:solidFill>
              </a:rPr>
              <a:t>Guo</a:t>
            </a:r>
            <a:r>
              <a:rPr lang="it-IT" dirty="0" smtClean="0">
                <a:solidFill>
                  <a:schemeClr val="accent4"/>
                </a:solidFill>
              </a:rPr>
              <a:t> et Al.):</a:t>
            </a:r>
            <a:r>
              <a:rPr lang="it-IT" dirty="0" smtClean="0">
                <a:solidFill>
                  <a:schemeClr val="bg1"/>
                </a:solidFill>
              </a:rPr>
              <a:t> </a:t>
            </a:r>
            <a:r>
              <a:rPr lang="it-IT" dirty="0" err="1" smtClean="0">
                <a:solidFill>
                  <a:schemeClr val="bg1"/>
                </a:solidFill>
              </a:rPr>
              <a:t>this</a:t>
            </a:r>
            <a:r>
              <a:rPr lang="it-IT" dirty="0" smtClean="0">
                <a:solidFill>
                  <a:schemeClr val="bg1"/>
                </a:solidFill>
              </a:rPr>
              <a:t> </a:t>
            </a:r>
            <a:r>
              <a:rPr lang="it-IT" dirty="0" err="1" smtClean="0">
                <a:solidFill>
                  <a:schemeClr val="bg1"/>
                </a:solidFill>
              </a:rPr>
              <a:t>is</a:t>
            </a:r>
            <a:r>
              <a:rPr lang="it-IT" dirty="0" smtClean="0">
                <a:solidFill>
                  <a:schemeClr val="bg1"/>
                </a:solidFill>
              </a:rPr>
              <a:t> a </a:t>
            </a:r>
            <a:r>
              <a:rPr lang="it-IT" dirty="0" err="1" smtClean="0">
                <a:solidFill>
                  <a:schemeClr val="bg1"/>
                </a:solidFill>
              </a:rPr>
              <a:t>popular</a:t>
            </a:r>
            <a:r>
              <a:rPr lang="it-IT" dirty="0" smtClean="0">
                <a:solidFill>
                  <a:schemeClr val="bg1"/>
                </a:solidFill>
              </a:rPr>
              <a:t> benchmark domain in the </a:t>
            </a:r>
            <a:r>
              <a:rPr lang="it-IT" dirty="0" err="1" smtClean="0">
                <a:solidFill>
                  <a:schemeClr val="bg1"/>
                </a:solidFill>
              </a:rPr>
              <a:t>Semantic</a:t>
            </a:r>
            <a:r>
              <a:rPr lang="it-IT" dirty="0" smtClean="0">
                <a:solidFill>
                  <a:schemeClr val="bg1"/>
                </a:solidFill>
              </a:rPr>
              <a:t> Web community. </a:t>
            </a:r>
          </a:p>
          <a:p>
            <a:pPr lvl="1"/>
            <a:r>
              <a:rPr lang="it-IT" dirty="0" smtClean="0">
                <a:solidFill>
                  <a:schemeClr val="accent4"/>
                </a:solidFill>
              </a:rPr>
              <a:t>STB-128 and ONT-256 (</a:t>
            </a:r>
            <a:r>
              <a:rPr lang="it-IT" dirty="0" err="1" smtClean="0">
                <a:solidFill>
                  <a:schemeClr val="accent4"/>
                </a:solidFill>
              </a:rPr>
              <a:t>Arocena</a:t>
            </a:r>
            <a:r>
              <a:rPr lang="it-IT" dirty="0" smtClean="0">
                <a:solidFill>
                  <a:schemeClr val="accent4"/>
                </a:solidFill>
              </a:rPr>
              <a:t> et Al.):</a:t>
            </a:r>
            <a:r>
              <a:rPr lang="it-IT" dirty="0" smtClean="0">
                <a:solidFill>
                  <a:schemeClr val="bg1"/>
                </a:solidFill>
              </a:rPr>
              <a:t> </a:t>
            </a:r>
            <a:r>
              <a:rPr lang="it-IT" dirty="0" err="1" smtClean="0">
                <a:solidFill>
                  <a:schemeClr val="bg1"/>
                </a:solidFill>
              </a:rPr>
              <a:t>these</a:t>
            </a:r>
            <a:r>
              <a:rPr lang="it-IT" dirty="0" smtClean="0">
                <a:solidFill>
                  <a:schemeClr val="bg1"/>
                </a:solidFill>
              </a:rPr>
              <a:t> are </a:t>
            </a:r>
            <a:r>
              <a:rPr lang="it-IT" dirty="0" err="1" smtClean="0">
                <a:solidFill>
                  <a:schemeClr val="bg1"/>
                </a:solidFill>
              </a:rPr>
              <a:t>two</a:t>
            </a:r>
            <a:r>
              <a:rPr lang="it-IT" dirty="0" smtClean="0">
                <a:solidFill>
                  <a:schemeClr val="bg1"/>
                </a:solidFill>
              </a:rPr>
              <a:t> </a:t>
            </a:r>
            <a:r>
              <a:rPr lang="it-IT" dirty="0" err="1" smtClean="0">
                <a:solidFill>
                  <a:schemeClr val="bg1"/>
                </a:solidFill>
              </a:rPr>
              <a:t>existing</a:t>
            </a:r>
            <a:r>
              <a:rPr lang="it-IT" dirty="0" smtClean="0">
                <a:solidFill>
                  <a:schemeClr val="bg1"/>
                </a:solidFill>
              </a:rPr>
              <a:t> sets </a:t>
            </a:r>
            <a:r>
              <a:rPr lang="it-IT" dirty="0">
                <a:solidFill>
                  <a:schemeClr val="accent4"/>
                </a:solidFill>
              </a:rPr>
              <a:t>(</a:t>
            </a:r>
            <a:r>
              <a:rPr lang="it-IT" dirty="0" err="1" smtClean="0">
                <a:solidFill>
                  <a:schemeClr val="accent4"/>
                </a:solidFill>
              </a:rPr>
              <a:t>Arocena</a:t>
            </a:r>
            <a:r>
              <a:rPr lang="it-IT" dirty="0" smtClean="0">
                <a:solidFill>
                  <a:schemeClr val="accent4"/>
                </a:solidFill>
              </a:rPr>
              <a:t> et Al., </a:t>
            </a:r>
            <a:r>
              <a:rPr lang="it-IT" dirty="0" err="1">
                <a:solidFill>
                  <a:schemeClr val="accent4"/>
                </a:solidFill>
              </a:rPr>
              <a:t>Section</a:t>
            </a:r>
            <a:r>
              <a:rPr lang="it-IT" dirty="0">
                <a:solidFill>
                  <a:schemeClr val="accent4"/>
                </a:solidFill>
              </a:rPr>
              <a:t> </a:t>
            </a:r>
            <a:r>
              <a:rPr lang="it-IT" dirty="0" smtClean="0">
                <a:solidFill>
                  <a:schemeClr val="accent4"/>
                </a:solidFill>
              </a:rPr>
              <a:t>5)</a:t>
            </a:r>
            <a:r>
              <a:rPr lang="it-IT" dirty="0" smtClean="0">
                <a:solidFill>
                  <a:schemeClr val="bg1"/>
                </a:solidFill>
              </a:rPr>
              <a:t> of </a:t>
            </a:r>
            <a:r>
              <a:rPr lang="it-IT" dirty="0" err="1" smtClean="0">
                <a:solidFill>
                  <a:schemeClr val="bg1"/>
                </a:solidFill>
              </a:rPr>
              <a:t>dependencies</a:t>
            </a:r>
            <a:r>
              <a:rPr lang="it-IT" dirty="0" smtClean="0">
                <a:solidFill>
                  <a:schemeClr val="bg1"/>
                </a:solidFill>
              </a:rPr>
              <a:t> (</a:t>
            </a:r>
            <a:r>
              <a:rPr lang="it-IT" dirty="0" err="1" smtClean="0">
                <a:solidFill>
                  <a:schemeClr val="bg1"/>
                </a:solidFill>
              </a:rPr>
              <a:t>TGDs</a:t>
            </a:r>
            <a:r>
              <a:rPr lang="it-IT" dirty="0" smtClean="0">
                <a:solidFill>
                  <a:schemeClr val="bg1"/>
                </a:solidFill>
              </a:rPr>
              <a:t>, </a:t>
            </a:r>
            <a:r>
              <a:rPr lang="it-IT" dirty="0" err="1" smtClean="0">
                <a:solidFill>
                  <a:schemeClr val="bg1"/>
                </a:solidFill>
              </a:rPr>
              <a:t>primary</a:t>
            </a:r>
            <a:r>
              <a:rPr lang="it-IT" dirty="0" smtClean="0">
                <a:solidFill>
                  <a:schemeClr val="bg1"/>
                </a:solidFill>
              </a:rPr>
              <a:t> </a:t>
            </a:r>
            <a:r>
              <a:rPr lang="it-IT" dirty="0" err="1" smtClean="0">
                <a:solidFill>
                  <a:schemeClr val="bg1"/>
                </a:solidFill>
              </a:rPr>
              <a:t>keys</a:t>
            </a:r>
            <a:r>
              <a:rPr lang="it-IT" dirty="0" smtClean="0">
                <a:solidFill>
                  <a:schemeClr val="bg1"/>
                </a:solidFill>
              </a:rPr>
              <a:t>, </a:t>
            </a:r>
            <a:r>
              <a:rPr lang="it-IT" dirty="0" err="1" smtClean="0">
                <a:solidFill>
                  <a:schemeClr val="bg1"/>
                </a:solidFill>
              </a:rPr>
              <a:t>foreign</a:t>
            </a:r>
            <a:r>
              <a:rPr lang="it-IT" dirty="0" smtClean="0">
                <a:solidFill>
                  <a:schemeClr val="bg1"/>
                </a:solidFill>
              </a:rPr>
              <a:t> </a:t>
            </a:r>
            <a:r>
              <a:rPr lang="it-IT" dirty="0" err="1" smtClean="0">
                <a:solidFill>
                  <a:schemeClr val="bg1"/>
                </a:solidFill>
              </a:rPr>
              <a:t>keys</a:t>
            </a:r>
            <a:r>
              <a:rPr lang="it-IT" dirty="0" smtClean="0">
                <a:solidFill>
                  <a:schemeClr val="bg1"/>
                </a:solidFill>
              </a:rPr>
              <a:t>) </a:t>
            </a:r>
            <a:r>
              <a:rPr lang="it-IT" dirty="0" err="1" smtClean="0">
                <a:solidFill>
                  <a:schemeClr val="bg1"/>
                </a:solidFill>
              </a:rPr>
              <a:t>produced</a:t>
            </a:r>
            <a:r>
              <a:rPr lang="it-IT" dirty="0" smtClean="0">
                <a:solidFill>
                  <a:schemeClr val="bg1"/>
                </a:solidFill>
              </a:rPr>
              <a:t> via </a:t>
            </a:r>
            <a:r>
              <a:rPr lang="it-IT" cap="small" dirty="0" err="1" smtClean="0">
                <a:solidFill>
                  <a:schemeClr val="bg1"/>
                </a:solidFill>
              </a:rPr>
              <a:t>iBench</a:t>
            </a:r>
            <a:r>
              <a:rPr lang="it-IT" dirty="0" smtClean="0">
                <a:solidFill>
                  <a:schemeClr val="bg1"/>
                </a:solidFill>
              </a:rPr>
              <a:t>, a </a:t>
            </a:r>
            <a:r>
              <a:rPr lang="it-IT" dirty="0" err="1" smtClean="0">
                <a:solidFill>
                  <a:schemeClr val="bg1"/>
                </a:solidFill>
              </a:rPr>
              <a:t>well-established</a:t>
            </a:r>
            <a:r>
              <a:rPr lang="it-IT" dirty="0" smtClean="0">
                <a:solidFill>
                  <a:schemeClr val="bg1"/>
                </a:solidFill>
              </a:rPr>
              <a:t> </a:t>
            </a:r>
            <a:r>
              <a:rPr lang="it-IT" dirty="0" err="1" smtClean="0">
                <a:solidFill>
                  <a:schemeClr val="bg1"/>
                </a:solidFill>
              </a:rPr>
              <a:t>tool</a:t>
            </a:r>
            <a:r>
              <a:rPr lang="it-IT" dirty="0" smtClean="0">
                <a:solidFill>
                  <a:schemeClr val="bg1"/>
                </a:solidFill>
              </a:rPr>
              <a:t> for </a:t>
            </a:r>
            <a:r>
              <a:rPr lang="it-IT" dirty="0" err="1" smtClean="0">
                <a:solidFill>
                  <a:schemeClr val="bg1"/>
                </a:solidFill>
              </a:rPr>
              <a:t>generating</a:t>
            </a:r>
            <a:r>
              <a:rPr lang="it-IT" dirty="0" smtClean="0">
                <a:solidFill>
                  <a:schemeClr val="bg1"/>
                </a:solidFill>
              </a:rPr>
              <a:t> </a:t>
            </a:r>
            <a:r>
              <a:rPr lang="it-IT" dirty="0" err="1" smtClean="0">
                <a:solidFill>
                  <a:schemeClr val="bg1"/>
                </a:solidFill>
              </a:rPr>
              <a:t>integration</a:t>
            </a:r>
            <a:r>
              <a:rPr lang="it-IT" dirty="0" smtClean="0">
                <a:solidFill>
                  <a:schemeClr val="bg1"/>
                </a:solidFill>
              </a:rPr>
              <a:t> </a:t>
            </a:r>
            <a:r>
              <a:rPr lang="it-IT" dirty="0" err="1" smtClean="0">
                <a:solidFill>
                  <a:schemeClr val="bg1"/>
                </a:solidFill>
              </a:rPr>
              <a:t>metadata</a:t>
            </a:r>
            <a:r>
              <a:rPr lang="it-IT" dirty="0" smtClean="0">
                <a:solidFill>
                  <a:schemeClr val="bg1"/>
                </a:solidFill>
              </a:rPr>
              <a:t> </a:t>
            </a:r>
            <a:r>
              <a:rPr lang="it-IT" dirty="0" err="1" smtClean="0">
                <a:solidFill>
                  <a:schemeClr val="bg1"/>
                </a:solidFill>
              </a:rPr>
              <a:t>that</a:t>
            </a:r>
            <a:r>
              <a:rPr lang="it-IT" dirty="0" smtClean="0">
                <a:solidFill>
                  <a:schemeClr val="bg1"/>
                </a:solidFill>
              </a:rPr>
              <a:t> </a:t>
            </a:r>
            <a:r>
              <a:rPr lang="it-IT" dirty="0" err="1" smtClean="0">
                <a:solidFill>
                  <a:schemeClr val="bg1"/>
                </a:solidFill>
              </a:rPr>
              <a:t>is</a:t>
            </a:r>
            <a:r>
              <a:rPr lang="it-IT" dirty="0" smtClean="0">
                <a:solidFill>
                  <a:schemeClr val="bg1"/>
                </a:solidFill>
              </a:rPr>
              <a:t> </a:t>
            </a:r>
            <a:r>
              <a:rPr lang="it-IT" dirty="0" err="1" smtClean="0">
                <a:solidFill>
                  <a:schemeClr val="bg1"/>
                </a:solidFill>
              </a:rPr>
              <a:t>widely</a:t>
            </a:r>
            <a:r>
              <a:rPr lang="it-IT" dirty="0" smtClean="0">
                <a:solidFill>
                  <a:schemeClr val="bg1"/>
                </a:solidFill>
              </a:rPr>
              <a:t> </a:t>
            </a:r>
            <a:r>
              <a:rPr lang="it-IT" dirty="0" err="1" smtClean="0">
                <a:solidFill>
                  <a:schemeClr val="bg1"/>
                </a:solidFill>
              </a:rPr>
              <a:t>used</a:t>
            </a:r>
            <a:r>
              <a:rPr lang="it-IT" dirty="0" smtClean="0">
                <a:solidFill>
                  <a:schemeClr val="bg1"/>
                </a:solidFill>
              </a:rPr>
              <a:t> in the database community</a:t>
            </a:r>
            <a:endParaRPr lang="it-IT" cap="small" dirty="0" smtClean="0">
              <a:solidFill>
                <a:schemeClr val="bg1"/>
              </a:solidFill>
            </a:endParaRPr>
          </a:p>
        </p:txBody>
      </p:sp>
    </p:spTree>
    <p:extLst>
      <p:ext uri="{BB962C8B-B14F-4D97-AF65-F5344CB8AC3E}">
        <p14:creationId xmlns:p14="http://schemas.microsoft.com/office/powerpoint/2010/main" val="10172519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normAutofit/>
          </a:bodyPr>
          <a:lstStyle/>
          <a:p>
            <a:pPr algn="ctr"/>
            <a:r>
              <a:rPr lang="it-IT" b="1" dirty="0" smtClean="0">
                <a:solidFill>
                  <a:schemeClr val="accent4"/>
                </a:solidFill>
              </a:rPr>
              <a:t>DLV-</a:t>
            </a:r>
            <a:r>
              <a:rPr lang="it-IT" b="1" dirty="0" err="1" smtClean="0">
                <a:solidFill>
                  <a:schemeClr val="accent4"/>
                </a:solidFill>
              </a:rPr>
              <a:t>complex</a:t>
            </a:r>
            <a:r>
              <a:rPr lang="it-IT" b="1" dirty="0" smtClean="0">
                <a:solidFill>
                  <a:schemeClr val="accent4"/>
                </a:solidFill>
              </a:rPr>
              <a:t> </a:t>
            </a:r>
            <a:r>
              <a:rPr lang="it-IT" b="1" dirty="0" err="1" smtClean="0">
                <a:solidFill>
                  <a:schemeClr val="accent4"/>
                </a:solidFill>
              </a:rPr>
              <a:t>evolution</a:t>
            </a:r>
            <a:r>
              <a:rPr lang="it-IT" b="1" dirty="0" smtClean="0">
                <a:solidFill>
                  <a:schemeClr val="accent4"/>
                </a:solidFill>
              </a:rPr>
              <a:t>: some </a:t>
            </a:r>
            <a:r>
              <a:rPr lang="it-IT" b="1" dirty="0" err="1" smtClean="0">
                <a:solidFill>
                  <a:schemeClr val="accent4"/>
                </a:solidFill>
              </a:rPr>
              <a:t>experimental</a:t>
            </a:r>
            <a:r>
              <a:rPr lang="it-IT" b="1" dirty="0" smtClean="0">
                <a:solidFill>
                  <a:schemeClr val="accent4"/>
                </a:solidFill>
              </a:rPr>
              <a:t> </a:t>
            </a:r>
            <a:r>
              <a:rPr lang="it-IT" b="1" dirty="0" err="1" smtClean="0">
                <a:solidFill>
                  <a:schemeClr val="accent4"/>
                </a:solidFill>
              </a:rPr>
              <a:t>results</a:t>
            </a:r>
            <a:endParaRPr lang="it-IT" b="1" dirty="0">
              <a:solidFill>
                <a:schemeClr val="accent4"/>
              </a:solidFill>
            </a:endParaRPr>
          </a:p>
        </p:txBody>
      </p:sp>
      <p:sp>
        <p:nvSpPr>
          <p:cNvPr id="16" name="CasellaDiTesto 15"/>
          <p:cNvSpPr txBox="1"/>
          <p:nvPr/>
        </p:nvSpPr>
        <p:spPr>
          <a:xfrm>
            <a:off x="222422" y="5441134"/>
            <a:ext cx="3822356" cy="369332"/>
          </a:xfrm>
          <a:prstGeom prst="rect">
            <a:avLst/>
          </a:prstGeom>
          <a:noFill/>
        </p:spPr>
        <p:txBody>
          <a:bodyPr wrap="square" rtlCol="0">
            <a:spAutoFit/>
          </a:bodyPr>
          <a:lstStyle/>
          <a:p>
            <a:r>
              <a:rPr lang="it-IT" dirty="0" err="1" smtClean="0">
                <a:solidFill>
                  <a:schemeClr val="bg1"/>
                </a:solidFill>
              </a:rPr>
              <a:t>Table</a:t>
            </a:r>
            <a:r>
              <a:rPr lang="it-IT" dirty="0" smtClean="0">
                <a:solidFill>
                  <a:schemeClr val="bg1"/>
                </a:solidFill>
              </a:rPr>
              <a:t>: </a:t>
            </a:r>
            <a:r>
              <a:rPr lang="it-IT" dirty="0" err="1" smtClean="0">
                <a:solidFill>
                  <a:schemeClr val="bg1"/>
                </a:solidFill>
              </a:rPr>
              <a:t>Overall</a:t>
            </a:r>
            <a:r>
              <a:rPr lang="it-IT" dirty="0" smtClean="0">
                <a:solidFill>
                  <a:schemeClr val="bg1"/>
                </a:solidFill>
              </a:rPr>
              <a:t> </a:t>
            </a:r>
            <a:r>
              <a:rPr lang="it-IT" dirty="0" err="1" smtClean="0">
                <a:solidFill>
                  <a:schemeClr val="bg1"/>
                </a:solidFill>
              </a:rPr>
              <a:t>running</a:t>
            </a:r>
            <a:r>
              <a:rPr lang="it-IT" dirty="0" smtClean="0">
                <a:solidFill>
                  <a:schemeClr val="bg1"/>
                </a:solidFill>
              </a:rPr>
              <a:t> </a:t>
            </a:r>
            <a:r>
              <a:rPr lang="it-IT" dirty="0" err="1" smtClean="0">
                <a:solidFill>
                  <a:schemeClr val="bg1"/>
                </a:solidFill>
              </a:rPr>
              <a:t>times</a:t>
            </a:r>
            <a:r>
              <a:rPr lang="it-IT" dirty="0" smtClean="0">
                <a:solidFill>
                  <a:schemeClr val="bg1"/>
                </a:solidFill>
              </a:rPr>
              <a:t> in </a:t>
            </a:r>
            <a:r>
              <a:rPr lang="it-IT" dirty="0" err="1" smtClean="0">
                <a:solidFill>
                  <a:schemeClr val="bg1"/>
                </a:solidFill>
              </a:rPr>
              <a:t>seconds</a:t>
            </a:r>
            <a:endParaRPr lang="it-IT" dirty="0">
              <a:solidFill>
                <a:schemeClr val="bg1"/>
              </a:solidFill>
            </a:endParaRPr>
          </a:p>
        </p:txBody>
      </p:sp>
      <p:pic>
        <p:nvPicPr>
          <p:cNvPr id="18" name="Immagine 17"/>
          <p:cNvPicPr>
            <a:picLocks noChangeAspect="1"/>
          </p:cNvPicPr>
          <p:nvPr/>
        </p:nvPicPr>
        <p:blipFill>
          <a:blip r:embed="rId2"/>
          <a:stretch>
            <a:fillRect/>
          </a:stretch>
        </p:blipFill>
        <p:spPr>
          <a:xfrm>
            <a:off x="4291913" y="1509372"/>
            <a:ext cx="7219634" cy="4703345"/>
          </a:xfrm>
          <a:prstGeom prst="rect">
            <a:avLst/>
          </a:prstGeom>
        </p:spPr>
      </p:pic>
      <p:sp>
        <p:nvSpPr>
          <p:cNvPr id="19" name="CasellaDiTesto 18"/>
          <p:cNvSpPr txBox="1"/>
          <p:nvPr/>
        </p:nvSpPr>
        <p:spPr>
          <a:xfrm>
            <a:off x="4810897" y="6212717"/>
            <a:ext cx="6112476" cy="369332"/>
          </a:xfrm>
          <a:prstGeom prst="rect">
            <a:avLst/>
          </a:prstGeom>
          <a:noFill/>
        </p:spPr>
        <p:txBody>
          <a:bodyPr wrap="square" rtlCol="0">
            <a:spAutoFit/>
          </a:bodyPr>
          <a:lstStyle/>
          <a:p>
            <a:pPr algn="ctr"/>
            <a:r>
              <a:rPr lang="it-IT" dirty="0" smtClean="0">
                <a:solidFill>
                  <a:schemeClr val="bg1"/>
                </a:solidFill>
              </a:rPr>
              <a:t>Figure: </a:t>
            </a:r>
            <a:r>
              <a:rPr lang="it-IT" dirty="0" err="1" smtClean="0">
                <a:solidFill>
                  <a:schemeClr val="bg1"/>
                </a:solidFill>
              </a:rPr>
              <a:t>Average</a:t>
            </a:r>
            <a:r>
              <a:rPr lang="it-IT" dirty="0" smtClean="0">
                <a:solidFill>
                  <a:schemeClr val="bg1"/>
                </a:solidFill>
              </a:rPr>
              <a:t> </a:t>
            </a:r>
            <a:r>
              <a:rPr lang="it-IT" dirty="0" err="1" smtClean="0">
                <a:solidFill>
                  <a:schemeClr val="bg1"/>
                </a:solidFill>
              </a:rPr>
              <a:t>running</a:t>
            </a:r>
            <a:r>
              <a:rPr lang="it-IT" dirty="0" smtClean="0">
                <a:solidFill>
                  <a:schemeClr val="bg1"/>
                </a:solidFill>
              </a:rPr>
              <a:t> </a:t>
            </a:r>
            <a:r>
              <a:rPr lang="it-IT" dirty="0" err="1" smtClean="0">
                <a:solidFill>
                  <a:schemeClr val="bg1"/>
                </a:solidFill>
              </a:rPr>
              <a:t>times</a:t>
            </a:r>
            <a:r>
              <a:rPr lang="it-IT" dirty="0" smtClean="0">
                <a:solidFill>
                  <a:schemeClr val="bg1"/>
                </a:solidFill>
              </a:rPr>
              <a:t> in </a:t>
            </a:r>
            <a:r>
              <a:rPr lang="it-IT" dirty="0" err="1" smtClean="0">
                <a:solidFill>
                  <a:schemeClr val="bg1"/>
                </a:solidFill>
              </a:rPr>
              <a:t>seconds</a:t>
            </a:r>
            <a:endParaRPr lang="it-IT" dirty="0">
              <a:solidFill>
                <a:schemeClr val="bg1"/>
              </a:solidFill>
            </a:endParaRPr>
          </a:p>
        </p:txBody>
      </p:sp>
      <p:graphicFrame>
        <p:nvGraphicFramePr>
          <p:cNvPr id="21" name="Tabella 20"/>
          <p:cNvGraphicFramePr>
            <a:graphicFrameLocks noGrp="1"/>
          </p:cNvGraphicFramePr>
          <p:nvPr>
            <p:extLst>
              <p:ext uri="{D42A27DB-BD31-4B8C-83A1-F6EECF244321}">
                <p14:modId xmlns:p14="http://schemas.microsoft.com/office/powerpoint/2010/main" val="3721868470"/>
              </p:ext>
            </p:extLst>
          </p:nvPr>
        </p:nvGraphicFramePr>
        <p:xfrm>
          <a:off x="761999" y="2114572"/>
          <a:ext cx="2743201" cy="3295650"/>
        </p:xfrm>
        <a:graphic>
          <a:graphicData uri="http://schemas.openxmlformats.org/drawingml/2006/table">
            <a:tbl>
              <a:tblPr/>
              <a:tblGrid>
                <a:gridCol w="941885"/>
                <a:gridCol w="900658"/>
                <a:gridCol w="900658"/>
              </a:tblGrid>
              <a:tr h="200025">
                <a:tc>
                  <a:txBody>
                    <a:bodyPr/>
                    <a:lstStyle/>
                    <a:p>
                      <a:pPr algn="l"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t-IT" sz="1100" b="1" i="0" u="none" strike="noStrike">
                          <a:solidFill>
                            <a:srgbClr val="000000"/>
                          </a:solidFill>
                          <a:effectLst/>
                          <a:latin typeface="Calibri" panose="020F0502020204030204" pitchFamily="34" charset="0"/>
                        </a:rPr>
                        <a:t>DLV-complex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b"/>
                      <a:r>
                        <a:rPr lang="it-IT" sz="1100" b="1" i="0" u="none" strike="noStrike">
                          <a:solidFill>
                            <a:srgbClr val="000000"/>
                          </a:solidFill>
                          <a:effectLst/>
                          <a:latin typeface="Calibri" panose="020F0502020204030204" pitchFamily="34" charset="0"/>
                        </a:rPr>
                        <a:t>DLV-latest</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DOCTORS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10k</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100k</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4,40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1,62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500k</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24,95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8,00</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1m</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49,91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16,16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LUBM</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21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63,55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25,19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34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105,58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40,99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55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172,90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68,65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0" i="0" u="none" strike="noStrike">
                          <a:solidFill>
                            <a:srgbClr val="000000"/>
                          </a:solidFill>
                          <a:effectLst/>
                          <a:latin typeface="Calibri" panose="020F0502020204030204" pitchFamily="34" charset="0"/>
                        </a:rPr>
                        <a:t>89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285,34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109,28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144 univ.</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178,96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STB-128</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Instance 1</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59,68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25,34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0500">
                <a:tc>
                  <a:txBody>
                    <a:bodyPr/>
                    <a:lstStyle/>
                    <a:p>
                      <a:pPr algn="l" fontAlgn="b"/>
                      <a:r>
                        <a:rPr lang="it-IT" sz="1100" b="1" i="0" u="none" strike="noStrike">
                          <a:solidFill>
                            <a:srgbClr val="000000"/>
                          </a:solidFill>
                          <a:effectLst/>
                          <a:latin typeface="Calibri" panose="020F0502020204030204" pitchFamily="34" charset="0"/>
                        </a:rPr>
                        <a:t>ONT-256</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0" i="0" u="none" strike="noStrike">
                          <a:solidFill>
                            <a:srgbClr val="000000"/>
                          </a:solidFill>
                          <a:effectLst/>
                          <a:latin typeface="Calibri" panose="020F0502020204030204" pitchFamily="34" charset="0"/>
                        </a:rPr>
                        <a:t>Instance 1</a:t>
                      </a:r>
                    </a:p>
                  </a:txBody>
                  <a:tcPr marL="857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191,38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0" i="0" u="none" strike="noStrike">
                          <a:solidFill>
                            <a:srgbClr val="000000"/>
                          </a:solidFill>
                          <a:effectLst/>
                          <a:latin typeface="Calibri" panose="020F0502020204030204" pitchFamily="34" charset="0"/>
                        </a:rPr>
                        <a:t>68,99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025">
                <a:tc>
                  <a:txBody>
                    <a:bodyPr/>
                    <a:lstStyle/>
                    <a:p>
                      <a:pPr algn="l" fontAlgn="b"/>
                      <a:r>
                        <a:rPr lang="it-IT" sz="1100" b="1" i="1" u="none" strike="noStrike">
                          <a:solidFill>
                            <a:srgbClr val="000000"/>
                          </a:solidFill>
                          <a:effectLst/>
                          <a:latin typeface="Calibri" panose="020F0502020204030204" pitchFamily="34" charset="0"/>
                        </a:rPr>
                        <a:t>Average</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a:solidFill>
                            <a:srgbClr val="000000"/>
                          </a:solidFill>
                          <a:effectLst/>
                          <a:latin typeface="Calibri" panose="020F0502020204030204" pitchFamily="34" charset="0"/>
                        </a:rPr>
                        <a:t>86,85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fontAlgn="b"/>
                      <a:r>
                        <a:rPr lang="it-IT" sz="1100" b="1" i="0" u="none" strike="noStrike" dirty="0">
                          <a:solidFill>
                            <a:srgbClr val="000000"/>
                          </a:solidFill>
                          <a:effectLst/>
                          <a:latin typeface="Calibri" panose="020F0502020204030204" pitchFamily="34" charset="0"/>
                        </a:rPr>
                        <a:t>45,49</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584610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defRPr/>
            </a:pPr>
            <a:r>
              <a:rPr lang="it-IT" b="1" dirty="0" err="1" smtClean="0">
                <a:solidFill>
                  <a:schemeClr val="accent4"/>
                </a:solidFill>
              </a:rPr>
              <a:t>Thanks</a:t>
            </a:r>
            <a:r>
              <a:rPr lang="it-IT" b="1" dirty="0" smtClean="0">
                <a:solidFill>
                  <a:schemeClr val="accent4"/>
                </a:solidFill>
              </a:rPr>
              <a:t>!</a:t>
            </a:r>
            <a:endParaRPr lang="it-IT" b="1" dirty="0">
              <a:solidFill>
                <a:schemeClr val="accent4"/>
              </a:solidFill>
            </a:endParaRPr>
          </a:p>
        </p:txBody>
      </p:sp>
      <p:sp>
        <p:nvSpPr>
          <p:cNvPr id="3" name="Segnaposto contenuto 2"/>
          <p:cNvSpPr>
            <a:spLocks noGrp="1"/>
          </p:cNvSpPr>
          <p:nvPr>
            <p:ph idx="1"/>
          </p:nvPr>
        </p:nvSpPr>
        <p:spPr/>
        <p:txBody>
          <a:bodyPr>
            <a:normAutofit/>
          </a:bodyPr>
          <a:lstStyle/>
          <a:p>
            <a:pPr algn="ctr">
              <a:buFont typeface="Wingdings" panose="05000000000000000000" pitchFamily="2" charset="2"/>
              <a:buNone/>
              <a:defRPr/>
            </a:pPr>
            <a:endParaRPr lang="it-IT" sz="3200" dirty="0" smtClean="0"/>
          </a:p>
          <a:p>
            <a:pPr algn="ctr">
              <a:buFont typeface="Wingdings" panose="05000000000000000000" pitchFamily="2" charset="2"/>
              <a:buNone/>
              <a:defRPr/>
            </a:pPr>
            <a:endParaRPr lang="it-IT" sz="3200" dirty="0" smtClean="0"/>
          </a:p>
          <a:p>
            <a:pPr algn="ctr">
              <a:buFont typeface="Wingdings" panose="05000000000000000000" pitchFamily="2" charset="2"/>
              <a:buNone/>
              <a:defRPr/>
            </a:pPr>
            <a:r>
              <a:rPr lang="it-IT" sz="3200" dirty="0" err="1" smtClean="0">
                <a:solidFill>
                  <a:schemeClr val="bg1"/>
                </a:solidFill>
              </a:rPr>
              <a:t>Question</a:t>
            </a:r>
            <a:r>
              <a:rPr lang="it-IT" sz="3200" dirty="0" smtClean="0">
                <a:solidFill>
                  <a:schemeClr val="bg1"/>
                </a:solidFill>
              </a:rPr>
              <a:t> </a:t>
            </a:r>
            <a:r>
              <a:rPr lang="it-IT" sz="3200" dirty="0" err="1" smtClean="0">
                <a:solidFill>
                  <a:schemeClr val="bg1"/>
                </a:solidFill>
              </a:rPr>
              <a:t>time</a:t>
            </a:r>
            <a:endParaRPr lang="it-IT" sz="3200" dirty="0">
              <a:solidFill>
                <a:schemeClr val="bg1"/>
              </a:solidFill>
            </a:endParaRPr>
          </a:p>
        </p:txBody>
      </p:sp>
    </p:spTree>
    <p:extLst>
      <p:ext uri="{BB962C8B-B14F-4D97-AF65-F5344CB8AC3E}">
        <p14:creationId xmlns:p14="http://schemas.microsoft.com/office/powerpoint/2010/main" val="1170747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err="1" smtClean="0">
                <a:solidFill>
                  <a:schemeClr val="accent4"/>
                </a:solidFill>
              </a:rPr>
              <a:t>Grounding</a:t>
            </a:r>
            <a:r>
              <a:rPr lang="it-IT" b="1" dirty="0" smtClean="0">
                <a:solidFill>
                  <a:schemeClr val="accent4"/>
                </a:solidFill>
              </a:rPr>
              <a:t> in the </a:t>
            </a:r>
            <a:r>
              <a:rPr lang="it-IT" b="1" dirty="0" err="1" smtClean="0">
                <a:solidFill>
                  <a:schemeClr val="accent4"/>
                </a:solidFill>
              </a:rPr>
              <a:t>presence</a:t>
            </a:r>
            <a:r>
              <a:rPr lang="it-IT" b="1" dirty="0" smtClean="0">
                <a:solidFill>
                  <a:schemeClr val="accent4"/>
                </a:solidFill>
              </a:rPr>
              <a:t> of </a:t>
            </a:r>
            <a:r>
              <a:rPr lang="it-IT" b="1" dirty="0" err="1" smtClean="0">
                <a:solidFill>
                  <a:schemeClr val="accent4"/>
                </a:solidFill>
              </a:rPr>
              <a:t>function</a:t>
            </a:r>
            <a:r>
              <a:rPr lang="it-IT" b="1" dirty="0" smtClean="0">
                <a:solidFill>
                  <a:schemeClr val="accent4"/>
                </a:solidFill>
              </a:rPr>
              <a:t> </a:t>
            </a:r>
            <a:r>
              <a:rPr lang="it-IT" b="1" dirty="0" err="1" smtClean="0">
                <a:solidFill>
                  <a:schemeClr val="accent4"/>
                </a:solidFill>
              </a:rPr>
              <a:t>symbols</a:t>
            </a:r>
            <a:endParaRPr lang="it-IT" b="1" dirty="0">
              <a:solidFill>
                <a:schemeClr val="accent4"/>
              </a:solidFill>
            </a:endParaRPr>
          </a:p>
        </p:txBody>
      </p:sp>
      <p:sp>
        <p:nvSpPr>
          <p:cNvPr id="3" name="Segnaposto contenuto 2"/>
          <p:cNvSpPr>
            <a:spLocks noGrp="1"/>
          </p:cNvSpPr>
          <p:nvPr>
            <p:ph idx="1"/>
          </p:nvPr>
        </p:nvSpPr>
        <p:spPr>
          <a:xfrm>
            <a:off x="838200" y="1842876"/>
            <a:ext cx="10653584" cy="4688297"/>
          </a:xfrm>
        </p:spPr>
        <p:txBody>
          <a:bodyPr>
            <a:noAutofit/>
          </a:bodyPr>
          <a:lstStyle/>
          <a:p>
            <a:pPr marL="0" indent="0" algn="ctr">
              <a:buNone/>
            </a:pPr>
            <a:r>
              <a:rPr lang="pt-BR" sz="2400" dirty="0">
                <a:solidFill>
                  <a:schemeClr val="accent4"/>
                </a:solidFill>
              </a:rPr>
              <a:t>r(1). r(2).</a:t>
            </a:r>
          </a:p>
          <a:p>
            <a:pPr marL="0" indent="0" algn="ctr">
              <a:buNone/>
            </a:pPr>
            <a:r>
              <a:rPr lang="pt-BR" sz="2400" dirty="0">
                <a:solidFill>
                  <a:schemeClr val="bg1"/>
                </a:solidFill>
              </a:rPr>
              <a:t>r(f(X)) :- r(X), not a(X).</a:t>
            </a:r>
          </a:p>
          <a:p>
            <a:pPr marL="0" indent="0" algn="ctr">
              <a:buNone/>
            </a:pPr>
            <a:endParaRPr lang="pt-BR" sz="1800" dirty="0">
              <a:solidFill>
                <a:schemeClr val="bg1"/>
              </a:solidFill>
            </a:endParaRPr>
          </a:p>
          <a:p>
            <a:pPr marL="0" indent="0" algn="ctr">
              <a:buNone/>
            </a:pPr>
            <a:r>
              <a:rPr lang="pt-BR" sz="2400" dirty="0">
                <a:solidFill>
                  <a:schemeClr val="bg1"/>
                </a:solidFill>
              </a:rPr>
              <a:t>inst</a:t>
            </a:r>
            <a:r>
              <a:rPr lang="pt-BR" sz="2400" baseline="-25000" dirty="0">
                <a:solidFill>
                  <a:schemeClr val="accent4"/>
                </a:solidFill>
              </a:rPr>
              <a:t>P</a:t>
            </a:r>
            <a:r>
              <a:rPr lang="pt-BR" sz="2400" dirty="0">
                <a:solidFill>
                  <a:schemeClr val="bg1"/>
                </a:solidFill>
              </a:rPr>
              <a:t> ( {</a:t>
            </a:r>
            <a:r>
              <a:rPr lang="pt-BR" sz="2400" dirty="0">
                <a:solidFill>
                  <a:schemeClr val="accent4"/>
                </a:solidFill>
              </a:rPr>
              <a:t>r(1), r(2)</a:t>
            </a:r>
            <a:r>
              <a:rPr lang="pt-BR" sz="2400" dirty="0">
                <a:solidFill>
                  <a:schemeClr val="bg1"/>
                </a:solidFill>
              </a:rPr>
              <a:t>} ) = </a:t>
            </a:r>
          </a:p>
          <a:p>
            <a:pPr marL="0" indent="0" algn="ctr">
              <a:buNone/>
            </a:pPr>
            <a:r>
              <a:rPr lang="pt-BR" sz="2400" dirty="0">
                <a:solidFill>
                  <a:schemeClr val="bg1"/>
                </a:solidFill>
              </a:rPr>
              <a:t>{  r(f(1)) :- r(1), not a(1) </a:t>
            </a:r>
          </a:p>
          <a:p>
            <a:pPr marL="0" indent="0" algn="ctr">
              <a:buNone/>
            </a:pPr>
            <a:r>
              <a:rPr lang="pt-BR" sz="2400" dirty="0">
                <a:solidFill>
                  <a:schemeClr val="bg1"/>
                </a:solidFill>
              </a:rPr>
              <a:t>      r(f(2)) :- r(2), not a(2), </a:t>
            </a:r>
          </a:p>
          <a:p>
            <a:pPr marL="0" indent="0" algn="ctr">
              <a:buNone/>
            </a:pPr>
            <a:r>
              <a:rPr lang="pt-BR" sz="2400" dirty="0">
                <a:solidFill>
                  <a:schemeClr val="bg1"/>
                </a:solidFill>
              </a:rPr>
              <a:t>r(1), r(2)  }</a:t>
            </a:r>
          </a:p>
          <a:p>
            <a:pPr marL="0" indent="0" algn="ctr">
              <a:buNone/>
            </a:pPr>
            <a:endParaRPr lang="pt-BR" sz="1800" dirty="0">
              <a:solidFill>
                <a:schemeClr val="bg1"/>
              </a:solidFill>
            </a:endParaRPr>
          </a:p>
          <a:p>
            <a:pPr marL="0" indent="0" algn="ctr">
              <a:buNone/>
            </a:pPr>
            <a:r>
              <a:rPr lang="el-GR" sz="2400" dirty="0">
                <a:solidFill>
                  <a:schemeClr val="bg1"/>
                </a:solidFill>
              </a:rPr>
              <a:t>Γ</a:t>
            </a:r>
            <a:r>
              <a:rPr lang="pt-BR" sz="2400" baseline="-25000" dirty="0">
                <a:solidFill>
                  <a:schemeClr val="bg1"/>
                </a:solidFill>
              </a:rPr>
              <a:t>P</a:t>
            </a:r>
            <a:r>
              <a:rPr lang="pt-BR" sz="2400" dirty="0">
                <a:solidFill>
                  <a:schemeClr val="bg1"/>
                </a:solidFill>
              </a:rPr>
              <a:t>(R) = inst</a:t>
            </a:r>
            <a:r>
              <a:rPr lang="pt-BR" sz="2400" baseline="-25000" dirty="0">
                <a:solidFill>
                  <a:schemeClr val="bg1"/>
                </a:solidFill>
              </a:rPr>
              <a:t>P</a:t>
            </a:r>
            <a:r>
              <a:rPr lang="pt-BR" sz="2400" dirty="0">
                <a:solidFill>
                  <a:schemeClr val="bg1"/>
                </a:solidFill>
              </a:rPr>
              <a:t>(Heads(R))</a:t>
            </a:r>
          </a:p>
          <a:p>
            <a:pPr marL="0" indent="0" algn="ctr">
              <a:buNone/>
            </a:pPr>
            <a:r>
              <a:rPr lang="el-GR" sz="2400" dirty="0" smtClean="0">
                <a:solidFill>
                  <a:schemeClr val="accent4"/>
                </a:solidFill>
              </a:rPr>
              <a:t>Γ</a:t>
            </a:r>
            <a:r>
              <a:rPr lang="pt-BR" sz="2400" baseline="-25000" dirty="0" smtClean="0">
                <a:solidFill>
                  <a:schemeClr val="accent4"/>
                </a:solidFill>
              </a:rPr>
              <a:t>P</a:t>
            </a:r>
            <a:r>
              <a:rPr lang="pt-BR" sz="2400" baseline="30000" dirty="0" smtClean="0">
                <a:solidFill>
                  <a:schemeClr val="accent4"/>
                </a:solidFill>
              </a:rPr>
              <a:t>∞</a:t>
            </a:r>
            <a:r>
              <a:rPr lang="pt-BR" sz="2400" dirty="0">
                <a:solidFill>
                  <a:schemeClr val="accent4"/>
                </a:solidFill>
              </a:rPr>
              <a:t>(Ø) might diverge</a:t>
            </a:r>
          </a:p>
          <a:p>
            <a:pPr marL="0" indent="0" algn="ctr">
              <a:buNone/>
            </a:pPr>
            <a:r>
              <a:rPr lang="pt-BR" sz="2400" dirty="0">
                <a:solidFill>
                  <a:schemeClr val="accent4"/>
                </a:solidFill>
              </a:rPr>
              <a:t>(reflecting the fact that infinite atoms depend from r(1) and r(2) </a:t>
            </a:r>
            <a:r>
              <a:rPr lang="pt-BR" sz="2400" dirty="0" smtClean="0">
                <a:solidFill>
                  <a:schemeClr val="accent4"/>
                </a:solidFill>
              </a:rPr>
              <a:t>)</a:t>
            </a:r>
            <a:endParaRPr lang="pt-BR" sz="2400" dirty="0">
              <a:solidFill>
                <a:schemeClr val="accent4"/>
              </a:solidFill>
            </a:endParaRPr>
          </a:p>
        </p:txBody>
      </p:sp>
    </p:spTree>
    <p:extLst>
      <p:ext uri="{BB962C8B-B14F-4D97-AF65-F5344CB8AC3E}">
        <p14:creationId xmlns:p14="http://schemas.microsoft.com/office/powerpoint/2010/main" val="1891187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err="1" smtClean="0">
                <a:solidFill>
                  <a:schemeClr val="accent4"/>
                </a:solidFill>
              </a:rPr>
              <a:t>Several</a:t>
            </a:r>
            <a:r>
              <a:rPr lang="it-IT" b="1" dirty="0" smtClean="0">
                <a:solidFill>
                  <a:schemeClr val="accent4"/>
                </a:solidFill>
              </a:rPr>
              <a:t> </a:t>
            </a:r>
            <a:r>
              <a:rPr lang="it-IT" b="1" dirty="0" err="1" smtClean="0">
                <a:solidFill>
                  <a:schemeClr val="accent4"/>
                </a:solidFill>
              </a:rPr>
              <a:t>attempts</a:t>
            </a:r>
            <a:r>
              <a:rPr lang="it-IT" b="1" dirty="0" smtClean="0">
                <a:solidFill>
                  <a:schemeClr val="accent4"/>
                </a:solidFill>
              </a:rPr>
              <a:t> </a:t>
            </a:r>
            <a:r>
              <a:rPr lang="it-IT" b="1" dirty="0" err="1" smtClean="0">
                <a:solidFill>
                  <a:schemeClr val="accent4"/>
                </a:solidFill>
              </a:rPr>
              <a:t>exist</a:t>
            </a:r>
            <a:r>
              <a:rPr lang="it-IT" b="1" dirty="0" smtClean="0">
                <a:solidFill>
                  <a:schemeClr val="accent4"/>
                </a:solidFill>
              </a:rPr>
              <a:t>:</a:t>
            </a:r>
            <a:endParaRPr lang="it-IT" b="1" dirty="0">
              <a:solidFill>
                <a:schemeClr val="accent4"/>
              </a:solidFill>
            </a:endParaRPr>
          </a:p>
        </p:txBody>
      </p:sp>
      <p:sp>
        <p:nvSpPr>
          <p:cNvPr id="4" name="Segnaposto contenuto 2"/>
          <p:cNvSpPr>
            <a:spLocks noGrp="1"/>
          </p:cNvSpPr>
          <p:nvPr>
            <p:ph idx="1"/>
          </p:nvPr>
        </p:nvSpPr>
        <p:spPr>
          <a:xfrm>
            <a:off x="838200" y="1842876"/>
            <a:ext cx="10515600" cy="4688297"/>
          </a:xfrm>
        </p:spPr>
        <p:txBody>
          <a:bodyPr>
            <a:normAutofit/>
          </a:bodyPr>
          <a:lstStyle/>
          <a:p>
            <a:r>
              <a:rPr lang="it-IT" sz="3200" dirty="0">
                <a:solidFill>
                  <a:schemeClr val="accent4"/>
                </a:solidFill>
              </a:rPr>
              <a:t>Top-Down:</a:t>
            </a:r>
          </a:p>
          <a:p>
            <a:pPr lvl="1"/>
            <a:r>
              <a:rPr lang="it-IT" sz="2800" dirty="0" err="1">
                <a:solidFill>
                  <a:schemeClr val="bg1"/>
                </a:solidFill>
              </a:rPr>
              <a:t>Prolog</a:t>
            </a:r>
            <a:r>
              <a:rPr lang="it-IT" sz="2800" dirty="0">
                <a:solidFill>
                  <a:schemeClr val="bg1"/>
                </a:solidFill>
              </a:rPr>
              <a:t>:</a:t>
            </a:r>
          </a:p>
          <a:p>
            <a:pPr lvl="2"/>
            <a:r>
              <a:rPr lang="it-IT" sz="2400" dirty="0">
                <a:solidFill>
                  <a:schemeClr val="bg1"/>
                </a:solidFill>
              </a:rPr>
              <a:t>SLD </a:t>
            </a:r>
            <a:r>
              <a:rPr lang="it-IT" sz="2400" dirty="0" err="1">
                <a:solidFill>
                  <a:schemeClr val="bg1"/>
                </a:solidFill>
              </a:rPr>
              <a:t>Termination</a:t>
            </a:r>
            <a:r>
              <a:rPr lang="it-IT" sz="2400" dirty="0">
                <a:solidFill>
                  <a:schemeClr val="bg1"/>
                </a:solidFill>
              </a:rPr>
              <a:t> </a:t>
            </a:r>
            <a:r>
              <a:rPr lang="it-IT" sz="2400" dirty="0" err="1">
                <a:solidFill>
                  <a:schemeClr val="bg1"/>
                </a:solidFill>
              </a:rPr>
              <a:t>analysis</a:t>
            </a:r>
            <a:r>
              <a:rPr lang="it-IT" sz="2400" dirty="0">
                <a:solidFill>
                  <a:schemeClr val="bg1"/>
                </a:solidFill>
              </a:rPr>
              <a:t> (A. Bossi and </a:t>
            </a:r>
            <a:r>
              <a:rPr lang="it-IT" sz="2400" dirty="0" err="1">
                <a:solidFill>
                  <a:schemeClr val="bg1"/>
                </a:solidFill>
              </a:rPr>
              <a:t>many</a:t>
            </a:r>
            <a:r>
              <a:rPr lang="it-IT" sz="2400" dirty="0">
                <a:solidFill>
                  <a:schemeClr val="bg1"/>
                </a:solidFill>
              </a:rPr>
              <a:t> </a:t>
            </a:r>
            <a:r>
              <a:rPr lang="it-IT" sz="2400" dirty="0" err="1">
                <a:solidFill>
                  <a:schemeClr val="bg1"/>
                </a:solidFill>
              </a:rPr>
              <a:t>others</a:t>
            </a:r>
            <a:r>
              <a:rPr lang="it-IT" sz="2400" dirty="0">
                <a:solidFill>
                  <a:schemeClr val="bg1"/>
                </a:solidFill>
              </a:rPr>
              <a:t>)</a:t>
            </a:r>
          </a:p>
          <a:p>
            <a:pPr lvl="1"/>
            <a:r>
              <a:rPr lang="it-IT" sz="2800" dirty="0">
                <a:solidFill>
                  <a:schemeClr val="bg1"/>
                </a:solidFill>
              </a:rPr>
              <a:t>ASP:</a:t>
            </a:r>
          </a:p>
          <a:p>
            <a:pPr lvl="2"/>
            <a:r>
              <a:rPr lang="it-IT" sz="2400" dirty="0" err="1">
                <a:solidFill>
                  <a:schemeClr val="bg1"/>
                </a:solidFill>
              </a:rPr>
              <a:t>Finitary</a:t>
            </a:r>
            <a:r>
              <a:rPr lang="it-IT" sz="2400" dirty="0">
                <a:solidFill>
                  <a:schemeClr val="bg1"/>
                </a:solidFill>
              </a:rPr>
              <a:t> </a:t>
            </a:r>
            <a:r>
              <a:rPr lang="it-IT" sz="2400" dirty="0" err="1">
                <a:solidFill>
                  <a:schemeClr val="bg1"/>
                </a:solidFill>
              </a:rPr>
              <a:t>programs</a:t>
            </a:r>
            <a:r>
              <a:rPr lang="it-IT" sz="2400" dirty="0">
                <a:solidFill>
                  <a:schemeClr val="bg1"/>
                </a:solidFill>
              </a:rPr>
              <a:t> (P. Bonatti et al.), FDNC </a:t>
            </a:r>
            <a:r>
              <a:rPr lang="it-IT" sz="2400" dirty="0" err="1">
                <a:solidFill>
                  <a:schemeClr val="bg1"/>
                </a:solidFill>
              </a:rPr>
              <a:t>programs</a:t>
            </a:r>
            <a:r>
              <a:rPr lang="it-IT" sz="2400" dirty="0">
                <a:solidFill>
                  <a:schemeClr val="bg1"/>
                </a:solidFill>
              </a:rPr>
              <a:t> (T. </a:t>
            </a:r>
            <a:r>
              <a:rPr lang="it-IT" sz="2400" dirty="0" err="1">
                <a:solidFill>
                  <a:schemeClr val="bg1"/>
                </a:solidFill>
              </a:rPr>
              <a:t>Eiter</a:t>
            </a:r>
            <a:r>
              <a:rPr lang="it-IT" sz="2400" dirty="0">
                <a:solidFill>
                  <a:schemeClr val="bg1"/>
                </a:solidFill>
              </a:rPr>
              <a:t> et al.)</a:t>
            </a:r>
          </a:p>
          <a:p>
            <a:r>
              <a:rPr lang="it-IT" sz="3200" dirty="0">
                <a:solidFill>
                  <a:schemeClr val="accent4"/>
                </a:solidFill>
              </a:rPr>
              <a:t>Bottom-up:</a:t>
            </a:r>
          </a:p>
          <a:p>
            <a:pPr lvl="1"/>
            <a:r>
              <a:rPr lang="it-IT" dirty="0" err="1">
                <a:solidFill>
                  <a:schemeClr val="bg1"/>
                </a:solidFill>
              </a:rPr>
              <a:t>Datalog</a:t>
            </a:r>
            <a:r>
              <a:rPr lang="it-IT" dirty="0">
                <a:solidFill>
                  <a:schemeClr val="bg1"/>
                </a:solidFill>
              </a:rPr>
              <a:t> with infinite relations (</a:t>
            </a:r>
            <a:r>
              <a:rPr lang="it-IT" dirty="0" err="1">
                <a:solidFill>
                  <a:schemeClr val="bg1"/>
                </a:solidFill>
              </a:rPr>
              <a:t>Ramakrishnan</a:t>
            </a:r>
            <a:r>
              <a:rPr lang="it-IT" dirty="0">
                <a:solidFill>
                  <a:schemeClr val="bg1"/>
                </a:solidFill>
              </a:rPr>
              <a:t> et al., </a:t>
            </a:r>
            <a:r>
              <a:rPr lang="it-IT" dirty="0" err="1">
                <a:solidFill>
                  <a:schemeClr val="bg1"/>
                </a:solidFill>
              </a:rPr>
              <a:t>others</a:t>
            </a:r>
            <a:r>
              <a:rPr lang="it-IT" dirty="0">
                <a:solidFill>
                  <a:schemeClr val="bg1"/>
                </a:solidFill>
              </a:rPr>
              <a:t>), </a:t>
            </a:r>
            <a:r>
              <a:rPr lang="it-IT" dirty="0" err="1">
                <a:solidFill>
                  <a:schemeClr val="bg1"/>
                </a:solidFill>
              </a:rPr>
              <a:t>Datalog</a:t>
            </a:r>
            <a:r>
              <a:rPr lang="it-IT" dirty="0">
                <a:solidFill>
                  <a:schemeClr val="bg1"/>
                </a:solidFill>
              </a:rPr>
              <a:t> with Value </a:t>
            </a:r>
            <a:r>
              <a:rPr lang="it-IT" dirty="0" err="1">
                <a:solidFill>
                  <a:schemeClr val="bg1"/>
                </a:solidFill>
              </a:rPr>
              <a:t>invention</a:t>
            </a:r>
            <a:r>
              <a:rPr lang="it-IT" dirty="0">
                <a:solidFill>
                  <a:schemeClr val="bg1"/>
                </a:solidFill>
              </a:rPr>
              <a:t> (</a:t>
            </a:r>
            <a:r>
              <a:rPr lang="it-IT" dirty="0" err="1">
                <a:solidFill>
                  <a:schemeClr val="bg1"/>
                </a:solidFill>
              </a:rPr>
              <a:t>Hull</a:t>
            </a:r>
            <a:r>
              <a:rPr lang="it-IT" dirty="0">
                <a:solidFill>
                  <a:schemeClr val="bg1"/>
                </a:solidFill>
              </a:rPr>
              <a:t>, </a:t>
            </a:r>
            <a:r>
              <a:rPr lang="it-IT" dirty="0" err="1">
                <a:solidFill>
                  <a:schemeClr val="bg1"/>
                </a:solidFill>
              </a:rPr>
              <a:t>Cabibbo</a:t>
            </a:r>
            <a:r>
              <a:rPr lang="it-IT" dirty="0">
                <a:solidFill>
                  <a:schemeClr val="bg1"/>
                </a:solidFill>
              </a:rPr>
              <a:t>, </a:t>
            </a:r>
            <a:r>
              <a:rPr lang="it-IT" dirty="0" err="1">
                <a:solidFill>
                  <a:schemeClr val="bg1"/>
                </a:solidFill>
              </a:rPr>
              <a:t>others</a:t>
            </a:r>
            <a:r>
              <a:rPr lang="it-IT" dirty="0">
                <a:solidFill>
                  <a:schemeClr val="bg1"/>
                </a:solidFill>
              </a:rPr>
              <a:t>), omega-</a:t>
            </a:r>
            <a:r>
              <a:rPr lang="it-IT" dirty="0" err="1">
                <a:solidFill>
                  <a:schemeClr val="bg1"/>
                </a:solidFill>
              </a:rPr>
              <a:t>restricted</a:t>
            </a:r>
            <a:r>
              <a:rPr lang="it-IT" dirty="0">
                <a:solidFill>
                  <a:schemeClr val="bg1"/>
                </a:solidFill>
              </a:rPr>
              <a:t> </a:t>
            </a:r>
            <a:r>
              <a:rPr lang="it-IT" dirty="0" err="1">
                <a:solidFill>
                  <a:schemeClr val="bg1"/>
                </a:solidFill>
              </a:rPr>
              <a:t>programs</a:t>
            </a:r>
            <a:r>
              <a:rPr lang="it-IT" dirty="0">
                <a:solidFill>
                  <a:schemeClr val="bg1"/>
                </a:solidFill>
              </a:rPr>
              <a:t> (</a:t>
            </a:r>
            <a:r>
              <a:rPr lang="it-IT" dirty="0" err="1">
                <a:solidFill>
                  <a:schemeClr val="bg1"/>
                </a:solidFill>
              </a:rPr>
              <a:t>Syrjänen</a:t>
            </a:r>
            <a:r>
              <a:rPr lang="it-IT" dirty="0">
                <a:solidFill>
                  <a:schemeClr val="bg1"/>
                </a:solidFill>
              </a:rPr>
              <a:t>)</a:t>
            </a:r>
          </a:p>
          <a:p>
            <a:r>
              <a:rPr lang="it-IT" sz="3200" dirty="0">
                <a:solidFill>
                  <a:schemeClr val="accent4"/>
                </a:solidFill>
              </a:rPr>
              <a:t>Idea: </a:t>
            </a:r>
            <a:r>
              <a:rPr lang="it-IT" sz="3200" dirty="0">
                <a:solidFill>
                  <a:schemeClr val="bg1"/>
                </a:solidFill>
              </a:rPr>
              <a:t>introduce a “bottom-up” </a:t>
            </a:r>
            <a:r>
              <a:rPr lang="it-IT" sz="3200" dirty="0" err="1">
                <a:solidFill>
                  <a:schemeClr val="bg1"/>
                </a:solidFill>
              </a:rPr>
              <a:t>based</a:t>
            </a:r>
            <a:r>
              <a:rPr lang="it-IT" sz="3200" dirty="0">
                <a:solidFill>
                  <a:schemeClr val="bg1"/>
                </a:solidFill>
              </a:rPr>
              <a:t> </a:t>
            </a:r>
            <a:r>
              <a:rPr lang="it-IT" sz="3200" dirty="0" err="1">
                <a:solidFill>
                  <a:schemeClr val="bg1"/>
                </a:solidFill>
              </a:rPr>
              <a:t>class</a:t>
            </a:r>
            <a:r>
              <a:rPr lang="it-IT" sz="3200" dirty="0">
                <a:solidFill>
                  <a:schemeClr val="bg1"/>
                </a:solidFill>
              </a:rPr>
              <a:t> of </a:t>
            </a:r>
            <a:r>
              <a:rPr lang="it-IT" sz="3200" dirty="0" err="1">
                <a:solidFill>
                  <a:schemeClr val="bg1"/>
                </a:solidFill>
              </a:rPr>
              <a:t>programs</a:t>
            </a:r>
            <a:r>
              <a:rPr lang="it-IT" sz="3200" dirty="0">
                <a:solidFill>
                  <a:schemeClr val="bg1"/>
                </a:solidFill>
              </a:rPr>
              <a:t>. </a:t>
            </a:r>
            <a:r>
              <a:rPr lang="it-IT" sz="3200" dirty="0" err="1">
                <a:solidFill>
                  <a:schemeClr val="bg1"/>
                </a:solidFill>
              </a:rPr>
              <a:t>But</a:t>
            </a:r>
            <a:r>
              <a:rPr lang="it-IT" sz="3200" dirty="0">
                <a:solidFill>
                  <a:schemeClr val="bg1"/>
                </a:solidFill>
              </a:rPr>
              <a:t> none of the </a:t>
            </a:r>
            <a:r>
              <a:rPr lang="it-IT" sz="3200" dirty="0" err="1">
                <a:solidFill>
                  <a:schemeClr val="bg1"/>
                </a:solidFill>
              </a:rPr>
              <a:t>above</a:t>
            </a:r>
            <a:r>
              <a:rPr lang="it-IT" sz="3200" dirty="0">
                <a:solidFill>
                  <a:schemeClr val="bg1"/>
                </a:solidFill>
              </a:rPr>
              <a:t> </a:t>
            </a:r>
            <a:r>
              <a:rPr lang="it-IT" sz="3200" dirty="0" err="1">
                <a:solidFill>
                  <a:schemeClr val="bg1"/>
                </a:solidFill>
              </a:rPr>
              <a:t>directly</a:t>
            </a:r>
            <a:r>
              <a:rPr lang="it-IT" sz="3200" dirty="0">
                <a:solidFill>
                  <a:schemeClr val="bg1"/>
                </a:solidFill>
              </a:rPr>
              <a:t> </a:t>
            </a:r>
            <a:r>
              <a:rPr lang="it-IT" sz="3200" dirty="0" err="1">
                <a:solidFill>
                  <a:schemeClr val="bg1"/>
                </a:solidFill>
              </a:rPr>
              <a:t>applies</a:t>
            </a:r>
            <a:r>
              <a:rPr lang="it-IT" sz="3200" dirty="0">
                <a:solidFill>
                  <a:schemeClr val="bg1"/>
                </a:solidFill>
              </a:rPr>
              <a:t>.</a:t>
            </a:r>
          </a:p>
          <a:p>
            <a:endParaRPr lang="it-IT" sz="3200" dirty="0">
              <a:solidFill>
                <a:schemeClr val="bg1"/>
              </a:solidFill>
            </a:endParaRPr>
          </a:p>
        </p:txBody>
      </p:sp>
    </p:spTree>
    <p:extLst>
      <p:ext uri="{BB962C8B-B14F-4D97-AF65-F5344CB8AC3E}">
        <p14:creationId xmlns:p14="http://schemas.microsoft.com/office/powerpoint/2010/main" val="3441419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smtClean="0">
                <a:solidFill>
                  <a:schemeClr val="accent4"/>
                </a:solidFill>
              </a:rPr>
              <a:t>Idea:</a:t>
            </a:r>
            <a:endParaRPr lang="it-IT" b="1" dirty="0">
              <a:solidFill>
                <a:schemeClr val="accent4"/>
              </a:solidFill>
            </a:endParaRPr>
          </a:p>
        </p:txBody>
      </p:sp>
      <p:sp>
        <p:nvSpPr>
          <p:cNvPr id="4" name="Segnaposto contenuto 2"/>
          <p:cNvSpPr>
            <a:spLocks noGrp="1"/>
          </p:cNvSpPr>
          <p:nvPr>
            <p:ph idx="1"/>
          </p:nvPr>
        </p:nvSpPr>
        <p:spPr>
          <a:xfrm>
            <a:off x="838200" y="1842876"/>
            <a:ext cx="10515600" cy="4688297"/>
          </a:xfrm>
        </p:spPr>
        <p:txBody>
          <a:bodyPr>
            <a:normAutofit/>
          </a:bodyPr>
          <a:lstStyle/>
          <a:p>
            <a:r>
              <a:rPr lang="en-US" sz="3200" dirty="0">
                <a:solidFill>
                  <a:schemeClr val="bg1"/>
                </a:solidFill>
              </a:rPr>
              <a:t>Consider the class of programs for </a:t>
            </a:r>
            <a:r>
              <a:rPr lang="en-US" sz="3200" dirty="0" smtClean="0">
                <a:solidFill>
                  <a:schemeClr val="bg1"/>
                </a:solidFill>
              </a:rPr>
              <a:t>which:</a:t>
            </a:r>
            <a:endParaRPr lang="en-US" sz="3200" dirty="0">
              <a:solidFill>
                <a:schemeClr val="bg1"/>
              </a:solidFill>
            </a:endParaRPr>
          </a:p>
          <a:p>
            <a:pPr marL="0" indent="0">
              <a:buNone/>
            </a:pPr>
            <a:r>
              <a:rPr lang="en-US" sz="3200" dirty="0" smtClean="0">
                <a:solidFill>
                  <a:schemeClr val="accent4"/>
                </a:solidFill>
              </a:rPr>
              <a:t>	Γ</a:t>
            </a:r>
            <a:r>
              <a:rPr lang="en-US" sz="3200" baseline="-25000" dirty="0" smtClean="0">
                <a:solidFill>
                  <a:schemeClr val="accent4"/>
                </a:solidFill>
              </a:rPr>
              <a:t>P</a:t>
            </a:r>
            <a:r>
              <a:rPr lang="en-US" sz="3200" baseline="30000" dirty="0" smtClean="0">
                <a:solidFill>
                  <a:schemeClr val="accent4"/>
                </a:solidFill>
              </a:rPr>
              <a:t>∞</a:t>
            </a:r>
            <a:r>
              <a:rPr lang="en-US" sz="3200" dirty="0">
                <a:solidFill>
                  <a:schemeClr val="accent4"/>
                </a:solidFill>
              </a:rPr>
              <a:t>(Ø)</a:t>
            </a:r>
            <a:r>
              <a:rPr lang="en-US" sz="3200" dirty="0">
                <a:solidFill>
                  <a:schemeClr val="bg1"/>
                </a:solidFill>
              </a:rPr>
              <a:t> is finite (and computable</a:t>
            </a:r>
            <a:r>
              <a:rPr lang="en-US" sz="3200" dirty="0" smtClean="0">
                <a:solidFill>
                  <a:schemeClr val="bg1"/>
                </a:solidFill>
              </a:rPr>
              <a:t>)</a:t>
            </a:r>
            <a:endParaRPr lang="en-US" sz="3200" dirty="0" smtClean="0">
              <a:solidFill>
                <a:schemeClr val="accent4"/>
              </a:solidFill>
            </a:endParaRPr>
          </a:p>
          <a:p>
            <a:r>
              <a:rPr lang="en-US" sz="3200" dirty="0" smtClean="0">
                <a:solidFill>
                  <a:schemeClr val="accent4"/>
                </a:solidFill>
              </a:rPr>
              <a:t>Theorem</a:t>
            </a:r>
            <a:r>
              <a:rPr lang="en-US" sz="3200" dirty="0">
                <a:solidFill>
                  <a:schemeClr val="accent4"/>
                </a:solidFill>
              </a:rPr>
              <a:t>:</a:t>
            </a:r>
            <a:r>
              <a:rPr lang="en-US" sz="3200" dirty="0">
                <a:solidFill>
                  <a:schemeClr val="bg1"/>
                </a:solidFill>
              </a:rPr>
              <a:t> </a:t>
            </a:r>
            <a:endParaRPr lang="en-US" sz="3200" dirty="0" smtClean="0">
              <a:solidFill>
                <a:schemeClr val="bg1"/>
              </a:solidFill>
            </a:endParaRPr>
          </a:p>
          <a:p>
            <a:pPr marL="0" indent="0">
              <a:buNone/>
            </a:pPr>
            <a:r>
              <a:rPr lang="en-US" sz="3200" dirty="0" smtClean="0">
                <a:solidFill>
                  <a:schemeClr val="accent4"/>
                </a:solidFill>
              </a:rPr>
              <a:t>	Γ</a:t>
            </a:r>
            <a:r>
              <a:rPr lang="en-US" sz="3200" baseline="-25000" dirty="0" smtClean="0">
                <a:solidFill>
                  <a:schemeClr val="accent4"/>
                </a:solidFill>
              </a:rPr>
              <a:t>P</a:t>
            </a:r>
            <a:r>
              <a:rPr lang="en-US" sz="3200" baseline="30000" dirty="0" smtClean="0">
                <a:solidFill>
                  <a:schemeClr val="accent4"/>
                </a:solidFill>
              </a:rPr>
              <a:t>∞</a:t>
            </a:r>
            <a:r>
              <a:rPr lang="en-US" sz="3200" dirty="0" smtClean="0">
                <a:solidFill>
                  <a:schemeClr val="accent4"/>
                </a:solidFill>
              </a:rPr>
              <a:t>(Ø)</a:t>
            </a:r>
            <a:r>
              <a:rPr lang="en-US" sz="3200" dirty="0" smtClean="0">
                <a:solidFill>
                  <a:schemeClr val="bg1"/>
                </a:solidFill>
              </a:rPr>
              <a:t> constitutes a finite ground program for which it 	holds </a:t>
            </a:r>
          </a:p>
          <a:p>
            <a:pPr marL="0" indent="0" algn="ctr">
              <a:buNone/>
            </a:pPr>
            <a:r>
              <a:rPr lang="en-US" sz="3200" dirty="0" smtClean="0">
                <a:solidFill>
                  <a:schemeClr val="accent4"/>
                </a:solidFill>
              </a:rPr>
              <a:t>AS(P</a:t>
            </a:r>
            <a:r>
              <a:rPr lang="en-US" sz="3200" dirty="0">
                <a:solidFill>
                  <a:schemeClr val="accent4"/>
                </a:solidFill>
              </a:rPr>
              <a:t>) = </a:t>
            </a:r>
            <a:r>
              <a:rPr lang="en-US" sz="3200" dirty="0" smtClean="0">
                <a:solidFill>
                  <a:schemeClr val="accent4"/>
                </a:solidFill>
              </a:rPr>
              <a:t>AS(</a:t>
            </a:r>
            <a:r>
              <a:rPr lang="en-US" sz="3200" dirty="0">
                <a:solidFill>
                  <a:schemeClr val="accent4"/>
                </a:solidFill>
              </a:rPr>
              <a:t>Γ</a:t>
            </a:r>
            <a:r>
              <a:rPr lang="en-US" sz="3200" baseline="-25000" dirty="0">
                <a:solidFill>
                  <a:schemeClr val="accent4"/>
                </a:solidFill>
              </a:rPr>
              <a:t>P</a:t>
            </a:r>
            <a:r>
              <a:rPr lang="en-US" sz="3200" baseline="30000" dirty="0">
                <a:solidFill>
                  <a:schemeClr val="accent4"/>
                </a:solidFill>
              </a:rPr>
              <a:t>∞</a:t>
            </a:r>
            <a:r>
              <a:rPr lang="en-US" sz="3200" dirty="0">
                <a:solidFill>
                  <a:schemeClr val="accent4"/>
                </a:solidFill>
              </a:rPr>
              <a:t>(Ø</a:t>
            </a:r>
            <a:r>
              <a:rPr lang="en-US" sz="3200" dirty="0" smtClean="0">
                <a:solidFill>
                  <a:schemeClr val="accent4"/>
                </a:solidFill>
              </a:rPr>
              <a:t>))</a:t>
            </a:r>
          </a:p>
          <a:p>
            <a:r>
              <a:rPr lang="en-US" sz="3200" dirty="0" smtClean="0">
                <a:solidFill>
                  <a:schemeClr val="accent4"/>
                </a:solidFill>
              </a:rPr>
              <a:t>Theorem</a:t>
            </a:r>
            <a:r>
              <a:rPr lang="en-US" sz="3200" dirty="0">
                <a:solidFill>
                  <a:schemeClr val="accent4"/>
                </a:solidFill>
              </a:rPr>
              <a:t>: </a:t>
            </a:r>
          </a:p>
          <a:p>
            <a:pPr marL="0" indent="0">
              <a:buNone/>
            </a:pPr>
            <a:r>
              <a:rPr lang="en-US" sz="3200" dirty="0" smtClean="0">
                <a:solidFill>
                  <a:schemeClr val="bg1"/>
                </a:solidFill>
              </a:rPr>
              <a:t>	Deciding </a:t>
            </a:r>
            <a:r>
              <a:rPr lang="en-US" sz="3200" dirty="0">
                <a:solidFill>
                  <a:schemeClr val="bg1"/>
                </a:solidFill>
              </a:rPr>
              <a:t>if </a:t>
            </a:r>
            <a:r>
              <a:rPr lang="en-US" sz="3200" dirty="0">
                <a:solidFill>
                  <a:schemeClr val="accent4"/>
                </a:solidFill>
              </a:rPr>
              <a:t>Γ</a:t>
            </a:r>
            <a:r>
              <a:rPr lang="en-US" sz="3200" baseline="-25000" dirty="0">
                <a:solidFill>
                  <a:schemeClr val="accent4"/>
                </a:solidFill>
              </a:rPr>
              <a:t>P</a:t>
            </a:r>
            <a:r>
              <a:rPr lang="en-US" sz="3200" baseline="30000" dirty="0">
                <a:solidFill>
                  <a:schemeClr val="accent4"/>
                </a:solidFill>
              </a:rPr>
              <a:t>∞</a:t>
            </a:r>
            <a:r>
              <a:rPr lang="en-US" sz="3200" dirty="0">
                <a:solidFill>
                  <a:schemeClr val="accent4"/>
                </a:solidFill>
              </a:rPr>
              <a:t>(Ø)</a:t>
            </a:r>
            <a:r>
              <a:rPr lang="en-US" sz="3200" dirty="0" smtClean="0">
                <a:solidFill>
                  <a:schemeClr val="bg1"/>
                </a:solidFill>
              </a:rPr>
              <a:t> </a:t>
            </a:r>
            <a:r>
              <a:rPr lang="en-US" sz="3200" dirty="0">
                <a:solidFill>
                  <a:schemeClr val="bg1"/>
                </a:solidFill>
              </a:rPr>
              <a:t>is finite is R.E.-Complete</a:t>
            </a:r>
          </a:p>
          <a:p>
            <a:endParaRPr lang="en-US" sz="3200" dirty="0">
              <a:solidFill>
                <a:schemeClr val="bg1"/>
              </a:solidFill>
            </a:endParaRPr>
          </a:p>
          <a:p>
            <a:endParaRPr lang="it-IT" sz="3200" dirty="0">
              <a:solidFill>
                <a:schemeClr val="bg1"/>
              </a:solidFill>
            </a:endParaRPr>
          </a:p>
        </p:txBody>
      </p:sp>
    </p:spTree>
    <p:extLst>
      <p:ext uri="{BB962C8B-B14F-4D97-AF65-F5344CB8AC3E}">
        <p14:creationId xmlns:p14="http://schemas.microsoft.com/office/powerpoint/2010/main" val="3546748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err="1" smtClean="0">
                <a:solidFill>
                  <a:schemeClr val="accent4"/>
                </a:solidFill>
              </a:rPr>
              <a:t>But</a:t>
            </a:r>
            <a:endParaRPr lang="it-IT" b="1" dirty="0">
              <a:solidFill>
                <a:schemeClr val="accent4"/>
              </a:solidFill>
            </a:endParaRPr>
          </a:p>
        </p:txBody>
      </p:sp>
      <p:sp>
        <p:nvSpPr>
          <p:cNvPr id="4" name="Segnaposto contenuto 2"/>
          <p:cNvSpPr>
            <a:spLocks noGrp="1"/>
          </p:cNvSpPr>
          <p:nvPr>
            <p:ph idx="1"/>
          </p:nvPr>
        </p:nvSpPr>
        <p:spPr>
          <a:xfrm>
            <a:off x="838200" y="1842876"/>
            <a:ext cx="10515600" cy="4688297"/>
          </a:xfrm>
        </p:spPr>
        <p:txBody>
          <a:bodyPr>
            <a:normAutofit/>
          </a:bodyPr>
          <a:lstStyle/>
          <a:p>
            <a:pPr marL="0" indent="0">
              <a:buNone/>
            </a:pPr>
            <a:r>
              <a:rPr lang="en-US" sz="3200" dirty="0">
                <a:solidFill>
                  <a:schemeClr val="accent4"/>
                </a:solidFill>
              </a:rPr>
              <a:t>We can do better:</a:t>
            </a:r>
          </a:p>
          <a:p>
            <a:pPr lvl="1"/>
            <a:r>
              <a:rPr lang="en-US" sz="2800" dirty="0">
                <a:solidFill>
                  <a:schemeClr val="bg1"/>
                </a:solidFill>
              </a:rPr>
              <a:t>There are other classes of programs for which an equivalent, finite, ground program exists:</a:t>
            </a:r>
          </a:p>
          <a:p>
            <a:endParaRPr lang="en-US" sz="3200" dirty="0">
              <a:solidFill>
                <a:schemeClr val="bg1"/>
              </a:solidFill>
            </a:endParaRPr>
          </a:p>
          <a:p>
            <a:pPr marL="0" indent="0">
              <a:buNone/>
            </a:pPr>
            <a:r>
              <a:rPr lang="en-US" dirty="0">
                <a:solidFill>
                  <a:schemeClr val="bg1"/>
                </a:solidFill>
              </a:rPr>
              <a:t>path([X | Y]) :- edge(X,Y).</a:t>
            </a:r>
          </a:p>
          <a:p>
            <a:pPr marL="0" indent="0">
              <a:buNone/>
            </a:pPr>
            <a:r>
              <a:rPr lang="en-US" dirty="0">
                <a:solidFill>
                  <a:schemeClr val="bg1"/>
                </a:solidFill>
              </a:rPr>
              <a:t>path([X | [Y | W]]) :- edge(X,Y), path([Y|W]), </a:t>
            </a:r>
          </a:p>
          <a:p>
            <a:pPr marL="0" indent="0">
              <a:buNone/>
            </a:pPr>
            <a:r>
              <a:rPr lang="en-US" dirty="0">
                <a:solidFill>
                  <a:schemeClr val="bg1"/>
                </a:solidFill>
              </a:rPr>
              <a:t>				not member(X, [Y|W]). </a:t>
            </a:r>
          </a:p>
          <a:p>
            <a:r>
              <a:rPr lang="en-US" sz="3200" dirty="0" smtClean="0">
                <a:solidFill>
                  <a:schemeClr val="accent4"/>
                </a:solidFill>
              </a:rPr>
              <a:t>Γ</a:t>
            </a:r>
            <a:r>
              <a:rPr lang="en-US" sz="3200" baseline="-25000" dirty="0" smtClean="0">
                <a:solidFill>
                  <a:schemeClr val="accent4"/>
                </a:solidFill>
              </a:rPr>
              <a:t>P</a:t>
            </a:r>
            <a:r>
              <a:rPr lang="en-US" sz="3200" baseline="30000" dirty="0">
                <a:solidFill>
                  <a:schemeClr val="accent4"/>
                </a:solidFill>
              </a:rPr>
              <a:t>∞</a:t>
            </a:r>
            <a:r>
              <a:rPr lang="en-US" sz="3200" dirty="0">
                <a:solidFill>
                  <a:schemeClr val="accent4"/>
                </a:solidFill>
              </a:rPr>
              <a:t>(Ø)</a:t>
            </a:r>
            <a:r>
              <a:rPr lang="en-US" sz="3200" dirty="0" smtClean="0">
                <a:solidFill>
                  <a:schemeClr val="accent4"/>
                </a:solidFill>
              </a:rPr>
              <a:t> </a:t>
            </a:r>
            <a:r>
              <a:rPr lang="en-US" sz="3200" dirty="0">
                <a:solidFill>
                  <a:schemeClr val="accent4"/>
                </a:solidFill>
              </a:rPr>
              <a:t>diverges, but AS(P) is computable</a:t>
            </a:r>
          </a:p>
        </p:txBody>
      </p:sp>
    </p:spTree>
    <p:extLst>
      <p:ext uri="{BB962C8B-B14F-4D97-AF65-F5344CB8AC3E}">
        <p14:creationId xmlns:p14="http://schemas.microsoft.com/office/powerpoint/2010/main" val="2736730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 y="269331"/>
            <a:ext cx="12009120" cy="1325563"/>
          </a:xfrm>
        </p:spPr>
        <p:txBody>
          <a:bodyPr/>
          <a:lstStyle/>
          <a:p>
            <a:pPr algn="ctr"/>
            <a:r>
              <a:rPr lang="it-IT" b="1" dirty="0">
                <a:solidFill>
                  <a:schemeClr val="accent4"/>
                </a:solidFill>
              </a:rPr>
              <a:t>Program Components</a:t>
            </a:r>
          </a:p>
        </p:txBody>
      </p:sp>
      <p:sp>
        <p:nvSpPr>
          <p:cNvPr id="4" name="Segnaposto contenuto 2"/>
          <p:cNvSpPr>
            <a:spLocks noGrp="1"/>
          </p:cNvSpPr>
          <p:nvPr>
            <p:ph idx="1"/>
          </p:nvPr>
        </p:nvSpPr>
        <p:spPr>
          <a:xfrm>
            <a:off x="838200" y="1842876"/>
            <a:ext cx="10515600" cy="4688297"/>
          </a:xfrm>
        </p:spPr>
        <p:txBody>
          <a:bodyPr>
            <a:normAutofit fontScale="92500" lnSpcReduction="10000"/>
          </a:bodyPr>
          <a:lstStyle/>
          <a:p>
            <a:pPr marL="0" indent="0">
              <a:buNone/>
            </a:pPr>
            <a:r>
              <a:rPr lang="en-US" sz="3200" dirty="0" smtClean="0">
                <a:solidFill>
                  <a:schemeClr val="accent4"/>
                </a:solidFill>
              </a:rPr>
              <a:t>		</a:t>
            </a:r>
            <a:r>
              <a:rPr lang="en-US" sz="3200" dirty="0" smtClean="0">
                <a:solidFill>
                  <a:schemeClr val="bg1"/>
                </a:solidFill>
              </a:rPr>
              <a:t>a → EDB predicate 	q(X</a:t>
            </a:r>
            <a:r>
              <a:rPr lang="en-US" sz="3200" dirty="0">
                <a:solidFill>
                  <a:schemeClr val="bg1"/>
                </a:solidFill>
              </a:rPr>
              <a:t>) :- s(X), p(Y,X). </a:t>
            </a:r>
          </a:p>
          <a:p>
            <a:pPr marL="0" indent="0">
              <a:buNone/>
            </a:pPr>
            <a:r>
              <a:rPr lang="en-US" sz="3200" dirty="0" smtClean="0">
                <a:solidFill>
                  <a:schemeClr val="bg1"/>
                </a:solidFill>
              </a:rPr>
              <a:t>		q(g(3)).    			p(X,Y</a:t>
            </a:r>
            <a:r>
              <a:rPr lang="en-US" sz="3200" dirty="0">
                <a:solidFill>
                  <a:schemeClr val="bg1"/>
                </a:solidFill>
              </a:rPr>
              <a:t>) :- q(g(X)), t(f(Y)).</a:t>
            </a:r>
          </a:p>
          <a:p>
            <a:pPr marL="0" indent="0">
              <a:buNone/>
            </a:pPr>
            <a:r>
              <a:rPr lang="en-US" sz="3200" dirty="0">
                <a:solidFill>
                  <a:schemeClr val="bg1"/>
                </a:solidFill>
              </a:rPr>
              <a:t>	</a:t>
            </a:r>
            <a:r>
              <a:rPr lang="en-US" sz="3200" dirty="0" smtClean="0">
                <a:solidFill>
                  <a:schemeClr val="bg1"/>
                </a:solidFill>
              </a:rPr>
              <a:t>		</a:t>
            </a:r>
            <a:r>
              <a:rPr lang="en-US" sz="3200" dirty="0">
                <a:solidFill>
                  <a:schemeClr val="bg1"/>
                </a:solidFill>
              </a:rPr>
              <a:t>	    	</a:t>
            </a:r>
            <a:r>
              <a:rPr lang="en-US" sz="3200" dirty="0" smtClean="0">
                <a:solidFill>
                  <a:schemeClr val="bg1"/>
                </a:solidFill>
              </a:rPr>
              <a:t>	s(X</a:t>
            </a:r>
            <a:r>
              <a:rPr lang="en-US" sz="3200" dirty="0">
                <a:solidFill>
                  <a:schemeClr val="bg1"/>
                </a:solidFill>
              </a:rPr>
              <a:t>) v t(f(X)) :- a(X), not q(X).</a:t>
            </a:r>
          </a:p>
          <a:p>
            <a:pPr marL="0" indent="0">
              <a:buNone/>
            </a:pPr>
            <a:endParaRPr lang="en-US" sz="3200" dirty="0">
              <a:solidFill>
                <a:schemeClr val="accent4"/>
              </a:solidFill>
            </a:endParaRPr>
          </a:p>
          <a:p>
            <a:pPr marL="0" indent="0">
              <a:buNone/>
            </a:pPr>
            <a:endParaRPr lang="en-US" sz="3200" dirty="0">
              <a:solidFill>
                <a:schemeClr val="accent4"/>
              </a:solidFill>
            </a:endParaRPr>
          </a:p>
          <a:p>
            <a:pPr marL="0" indent="0">
              <a:buNone/>
            </a:pPr>
            <a:endParaRPr lang="en-US" sz="3200" dirty="0">
              <a:solidFill>
                <a:schemeClr val="accent4"/>
              </a:solidFill>
            </a:endParaRPr>
          </a:p>
          <a:p>
            <a:pPr marL="0" indent="0">
              <a:buNone/>
            </a:pPr>
            <a:endParaRPr lang="en-US" sz="3200" dirty="0">
              <a:solidFill>
                <a:schemeClr val="accent4"/>
              </a:solidFill>
            </a:endParaRPr>
          </a:p>
          <a:p>
            <a:pPr marL="0" indent="0">
              <a:buNone/>
            </a:pPr>
            <a:endParaRPr lang="en-US" sz="3200" dirty="0">
              <a:solidFill>
                <a:schemeClr val="accent4"/>
              </a:solidFill>
            </a:endParaRPr>
          </a:p>
          <a:p>
            <a:pPr marL="0" indent="0">
              <a:buNone/>
            </a:pPr>
            <a:r>
              <a:rPr lang="en-US" sz="3200" dirty="0" smtClean="0">
                <a:solidFill>
                  <a:schemeClr val="accent4"/>
                </a:solidFill>
              </a:rPr>
              <a:t>         (</a:t>
            </a:r>
            <a:r>
              <a:rPr lang="en-US" sz="3200" dirty="0">
                <a:solidFill>
                  <a:schemeClr val="accent4"/>
                </a:solidFill>
              </a:rPr>
              <a:t>Positive) </a:t>
            </a:r>
            <a:r>
              <a:rPr lang="en-US" sz="3200" dirty="0" smtClean="0">
                <a:solidFill>
                  <a:schemeClr val="accent4"/>
                </a:solidFill>
              </a:rPr>
              <a:t>Dependency graph	   Component graph</a:t>
            </a:r>
          </a:p>
          <a:p>
            <a:pPr marL="0" indent="0">
              <a:buNone/>
            </a:pPr>
            <a:endParaRPr lang="en-US" sz="3200" dirty="0">
              <a:solidFill>
                <a:schemeClr val="accent4"/>
              </a:solidFill>
            </a:endParaRPr>
          </a:p>
        </p:txBody>
      </p:sp>
      <p:pic>
        <p:nvPicPr>
          <p:cNvPr id="3" name="Immagine 2"/>
          <p:cNvPicPr>
            <a:picLocks noChangeAspect="1"/>
          </p:cNvPicPr>
          <p:nvPr/>
        </p:nvPicPr>
        <p:blipFill>
          <a:blip r:embed="rId2"/>
          <a:stretch>
            <a:fillRect/>
          </a:stretch>
        </p:blipFill>
        <p:spPr>
          <a:xfrm>
            <a:off x="2562112" y="3601083"/>
            <a:ext cx="7067776" cy="2011854"/>
          </a:xfrm>
          <a:prstGeom prst="rect">
            <a:avLst/>
          </a:prstGeom>
        </p:spPr>
      </p:pic>
    </p:spTree>
    <p:extLst>
      <p:ext uri="{BB962C8B-B14F-4D97-AF65-F5344CB8AC3E}">
        <p14:creationId xmlns:p14="http://schemas.microsoft.com/office/powerpoint/2010/main" val="2074535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TotalTime>
  <Words>3122</Words>
  <Application>Microsoft Office PowerPoint</Application>
  <PresentationFormat>Widescreen</PresentationFormat>
  <Paragraphs>532</Paragraphs>
  <Slides>49</Slides>
  <Notes>32</Notes>
  <HiddenSlides>4</HiddenSlides>
  <MMClips>0</MMClips>
  <ScaleCrop>false</ScaleCrop>
  <HeadingPairs>
    <vt:vector size="6" baseType="variant">
      <vt:variant>
        <vt:lpstr>Caratteri utilizzati</vt:lpstr>
      </vt:variant>
      <vt:variant>
        <vt:i4>17</vt:i4>
      </vt:variant>
      <vt:variant>
        <vt:lpstr>Tema</vt:lpstr>
      </vt:variant>
      <vt:variant>
        <vt:i4>1</vt:i4>
      </vt:variant>
      <vt:variant>
        <vt:lpstr>Titoli diapositive</vt:lpstr>
      </vt:variant>
      <vt:variant>
        <vt:i4>49</vt:i4>
      </vt:variant>
    </vt:vector>
  </HeadingPairs>
  <TitlesOfParts>
    <vt:vector size="67" baseType="lpstr">
      <vt:lpstr>Arial</vt:lpstr>
      <vt:lpstr>Calibri</vt:lpstr>
      <vt:lpstr>Calibri Light</vt:lpstr>
      <vt:lpstr>Cambria Math</vt:lpstr>
      <vt:lpstr>Courier New</vt:lpstr>
      <vt:lpstr>Helvetica</vt:lpstr>
      <vt:lpstr>HelveticaNeueLT Std</vt:lpstr>
      <vt:lpstr>HelveticaNeueLT Std Bold</vt:lpstr>
      <vt:lpstr>HelveticaNeueLT Std Bold Cn</vt:lpstr>
      <vt:lpstr>HelveticaNeueLT Std Cn</vt:lpstr>
      <vt:lpstr>HelveticaNeueLT Std Lt</vt:lpstr>
      <vt:lpstr>Menlo Regular</vt:lpstr>
      <vt:lpstr>Museo Slab 500</vt:lpstr>
      <vt:lpstr>Symbol</vt:lpstr>
      <vt:lpstr>Times New Roman</vt:lpstr>
      <vt:lpstr>Wingdings</vt:lpstr>
      <vt:lpstr>ヒラギノ角ゴ ProN W3</vt:lpstr>
      <vt:lpstr>Tema di Office</vt:lpstr>
      <vt:lpstr>Computable functions in ASP Theory and implementation</vt:lpstr>
      <vt:lpstr>Reference  Scenario</vt:lpstr>
      <vt:lpstr>Functions?</vt:lpstr>
      <vt:lpstr>Grounding basics</vt:lpstr>
      <vt:lpstr>Grounding in the presence of function symbols</vt:lpstr>
      <vt:lpstr>Several attempts exist:</vt:lpstr>
      <vt:lpstr>Idea:</vt:lpstr>
      <vt:lpstr>But</vt:lpstr>
      <vt:lpstr>Program Components</vt:lpstr>
      <vt:lpstr>A refined operator</vt:lpstr>
      <vt:lpstr>Intelligent Instantiation</vt:lpstr>
      <vt:lpstr>Finitely-ground programs</vt:lpstr>
      <vt:lpstr>fg-programs: pros &amp; cons</vt:lpstr>
      <vt:lpstr>FD-programs</vt:lpstr>
      <vt:lpstr>FD-programs</vt:lpstr>
      <vt:lpstr>FD-programs: pros &amp; cons</vt:lpstr>
      <vt:lpstr>DLV-Complex</vt:lpstr>
      <vt:lpstr>Some insights</vt:lpstr>
      <vt:lpstr>Some insights (2)</vt:lpstr>
      <vt:lpstr>Related Work</vt:lpstr>
      <vt:lpstr>Related Work (2)</vt:lpstr>
      <vt:lpstr>What the reviewers said..</vt:lpstr>
      <vt:lpstr>Conclusions</vt:lpstr>
      <vt:lpstr>Functions?</vt:lpstr>
      <vt:lpstr>Functions and finiteness</vt:lpstr>
      <vt:lpstr>Ensure Computability</vt:lpstr>
      <vt:lpstr>Arguments</vt:lpstr>
      <vt:lpstr>Argument Graph GA(P)</vt:lpstr>
      <vt:lpstr>Recursive Arguments</vt:lpstr>
      <vt:lpstr>FD-programs: definition</vt:lpstr>
      <vt:lpstr>FD-programs: examples</vt:lpstr>
      <vt:lpstr>Finitely-ground (FG) Programs</vt:lpstr>
      <vt:lpstr>Finitely-ground (FG) and  Finite Domain (FD) Programs</vt:lpstr>
      <vt:lpstr>Functions in DLV / DLV2 </vt:lpstr>
      <vt:lpstr>Lists in DLV-DLV2-IDLV</vt:lpstr>
      <vt:lpstr>Lists in DLV-DLV2-IDLV</vt:lpstr>
      <vt:lpstr>Presentazione standard di PowerPoint</vt:lpstr>
      <vt:lpstr>Built-in predicates for Lists</vt:lpstr>
      <vt:lpstr>Built-in predicates for Lists</vt:lpstr>
      <vt:lpstr>Lists: example</vt:lpstr>
      <vt:lpstr>LISTS: Applications</vt:lpstr>
      <vt:lpstr>DIADEM  ERC Advanced Grant @Oxford - G. Gottlob</vt:lpstr>
      <vt:lpstr>Web Form Understanding with OPAL</vt:lpstr>
      <vt:lpstr>Result Page Analyses with AMBER</vt:lpstr>
      <vt:lpstr>Applications: Ontology Representation and  Reasoning</vt:lpstr>
      <vt:lpstr>DLV-complex evolution: implementation details</vt:lpstr>
      <vt:lpstr>DLV-complex evolution: some experimental results</vt:lpstr>
      <vt:lpstr>DLV-complex evolution: some experimental results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AI system DLV: ontologies, reasoning and more…</dc:title>
  <dc:creator>Pierfrancesco</dc:creator>
  <cp:lastModifiedBy>Pierfrancesco</cp:lastModifiedBy>
  <cp:revision>216</cp:revision>
  <dcterms:created xsi:type="dcterms:W3CDTF">2018-05-11T14:46:58Z</dcterms:created>
  <dcterms:modified xsi:type="dcterms:W3CDTF">2018-07-12T09:32:46Z</dcterms:modified>
</cp:coreProperties>
</file>