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60" r:id="rId4"/>
    <p:sldId id="361" r:id="rId5"/>
    <p:sldId id="362" r:id="rId6"/>
    <p:sldId id="363" r:id="rId7"/>
    <p:sldId id="364" r:id="rId8"/>
    <p:sldId id="318" r:id="rId9"/>
    <p:sldId id="319" r:id="rId10"/>
    <p:sldId id="321" r:id="rId11"/>
    <p:sldId id="322" r:id="rId12"/>
    <p:sldId id="365" r:id="rId13"/>
    <p:sldId id="327" r:id="rId14"/>
    <p:sldId id="328" r:id="rId15"/>
    <p:sldId id="372" r:id="rId16"/>
    <p:sldId id="390" r:id="rId17"/>
    <p:sldId id="367" r:id="rId18"/>
    <p:sldId id="368" r:id="rId19"/>
    <p:sldId id="391" r:id="rId20"/>
    <p:sldId id="392" r:id="rId21"/>
    <p:sldId id="393" r:id="rId22"/>
    <p:sldId id="388" r:id="rId23"/>
    <p:sldId id="389" r:id="rId24"/>
    <p:sldId id="387" r:id="rId25"/>
    <p:sldId id="382" r:id="rId26"/>
    <p:sldId id="385" r:id="rId27"/>
    <p:sldId id="386" r:id="rId28"/>
    <p:sldId id="373" r:id="rId29"/>
    <p:sldId id="374" r:id="rId30"/>
    <p:sldId id="375" r:id="rId31"/>
    <p:sldId id="376" r:id="rId32"/>
    <p:sldId id="377" r:id="rId33"/>
    <p:sldId id="378" r:id="rId34"/>
    <p:sldId id="379" r:id="rId35"/>
    <p:sldId id="380" r:id="rId36"/>
    <p:sldId id="381"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81A"/>
    <a:srgbClr val="14094A"/>
    <a:srgbClr val="110936"/>
    <a:srgbClr val="0B0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5400" autoAdjust="0"/>
  </p:normalViewPr>
  <p:slideViewPr>
    <p:cSldViewPr snapToGrid="0">
      <p:cViewPr>
        <p:scale>
          <a:sx n="75" d="100"/>
          <a:sy n="75" d="100"/>
        </p:scale>
        <p:origin x="-80"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02F1E-91F2-4BB1-8D72-6F9D7D5E70FE}" type="datetimeFigureOut">
              <a:rPr lang="it-IT" smtClean="0"/>
              <a:t>16/07/18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04DD2-2364-4854-A65F-1BB0E77B95D7}" type="slidenum">
              <a:rPr lang="it-IT" smtClean="0"/>
              <a:t>‹#›</a:t>
            </a:fld>
            <a:endParaRPr lang="it-IT"/>
          </a:p>
        </p:txBody>
      </p:sp>
    </p:spTree>
    <p:extLst>
      <p:ext uri="{BB962C8B-B14F-4D97-AF65-F5344CB8AC3E}">
        <p14:creationId xmlns:p14="http://schemas.microsoft.com/office/powerpoint/2010/main" val="100273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3</a:t>
            </a:fld>
            <a:endParaRPr lang="it-IT" altLang="it-IT"/>
          </a:p>
        </p:txBody>
      </p:sp>
    </p:spTree>
    <p:extLst>
      <p:ext uri="{BB962C8B-B14F-4D97-AF65-F5344CB8AC3E}">
        <p14:creationId xmlns:p14="http://schemas.microsoft.com/office/powerpoint/2010/main" val="226935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16</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17</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18</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p:cNvSpPr>
          <p:nvPr>
            <p:ph type="sldImg"/>
          </p:nvPr>
        </p:nvSpPr>
        <p:spPr>
          <a:xfrm>
            <a:off x="141288" y="768350"/>
            <a:ext cx="6813550" cy="3833813"/>
          </a:xfrm>
          <a:noFill/>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Bottom up process to </a:t>
            </a:r>
          </a:p>
          <a:p>
            <a:pPr marL="247620" indent="-247620" eaLnBrk="1" fontAlgn="auto" hangingPunct="1">
              <a:spcBef>
                <a:spcPts val="0"/>
              </a:spcBef>
              <a:spcAft>
                <a:spcPts val="0"/>
              </a:spcAft>
              <a:buFontTx/>
              <a:buAutoNum type="arabicParenR"/>
              <a:defRPr/>
            </a:pPr>
            <a:r>
              <a:rPr lang="en-US" dirty="0" smtClean="0">
                <a:ea typeface="+mn-ea"/>
                <a:cs typeface="+mn-cs"/>
              </a:rPr>
              <a:t>associate fields with text labels (e.g., </a:t>
            </a:r>
            <a:r>
              <a:rPr lang="en-US" dirty="0" err="1" smtClean="0">
                <a:ea typeface="+mn-ea"/>
                <a:cs typeface="+mn-cs"/>
              </a:rPr>
              <a:t>Min.Beds</a:t>
            </a:r>
            <a:r>
              <a:rPr lang="en-US" dirty="0" smtClean="0">
                <a:ea typeface="+mn-ea"/>
                <a:cs typeface="+mn-cs"/>
              </a:rPr>
              <a:t> with the field on its right), </a:t>
            </a:r>
          </a:p>
          <a:p>
            <a:pPr marL="247620" indent="-247620" eaLnBrk="1" fontAlgn="auto" hangingPunct="1">
              <a:spcBef>
                <a:spcPts val="0"/>
              </a:spcBef>
              <a:spcAft>
                <a:spcPts val="0"/>
              </a:spcAft>
              <a:buFontTx/>
              <a:buAutoNum type="arabicParenR"/>
              <a:defRPr/>
            </a:pPr>
            <a:r>
              <a:rPr lang="en-US" dirty="0" smtClean="0">
                <a:ea typeface="+mn-ea"/>
                <a:cs typeface="+mn-cs"/>
              </a:rPr>
              <a:t> group fields in segments by similarity (e.g., list of radio button in the </a:t>
            </a:r>
            <a:r>
              <a:rPr lang="en-US" dirty="0" err="1" smtClean="0">
                <a:ea typeface="+mn-ea"/>
                <a:cs typeface="+mn-cs"/>
              </a:rPr>
              <a:t>midlde</a:t>
            </a:r>
            <a:r>
              <a:rPr lang="en-US" dirty="0" smtClean="0">
                <a:ea typeface="+mn-ea"/>
                <a:cs typeface="+mn-cs"/>
              </a:rPr>
              <a:t>) and associate labels to segments (e.g., Area is label for the whole segment)</a:t>
            </a:r>
          </a:p>
          <a:p>
            <a:pPr marL="247620" indent="-247620" eaLnBrk="1" fontAlgn="auto" hangingPunct="1">
              <a:spcBef>
                <a:spcPts val="0"/>
              </a:spcBef>
              <a:spcAft>
                <a:spcPts val="0"/>
              </a:spcAft>
              <a:buFontTx/>
              <a:buAutoNum type="arabicParenR"/>
              <a:defRPr/>
            </a:pPr>
            <a:r>
              <a:rPr lang="en-US" dirty="0" smtClean="0">
                <a:ea typeface="+mn-ea"/>
                <a:cs typeface="+mn-cs"/>
              </a:rPr>
              <a:t>Uses text annotations on labels to Classify segments </a:t>
            </a:r>
            <a:r>
              <a:rPr lang="en-US" dirty="0" err="1" smtClean="0">
                <a:ea typeface="+mn-ea"/>
                <a:cs typeface="+mn-cs"/>
              </a:rPr>
              <a:t>w.r.t</a:t>
            </a:r>
            <a:r>
              <a:rPr lang="en-US" dirty="0" smtClean="0">
                <a:ea typeface="+mn-ea"/>
                <a:cs typeface="+mn-cs"/>
              </a:rPr>
              <a:t>. Real Estate ontology (e.g., the segment </a:t>
            </a:r>
            <a:r>
              <a:rPr lang="en-US" dirty="0" err="1" smtClean="0">
                <a:ea typeface="+mn-ea"/>
                <a:cs typeface="+mn-cs"/>
              </a:rPr>
              <a:t>labelled</a:t>
            </a:r>
            <a:r>
              <a:rPr lang="en-US" dirty="0" smtClean="0">
                <a:ea typeface="+mn-ea"/>
                <a:cs typeface="+mn-cs"/>
              </a:rPr>
              <a:t> Area is of type Location in our ontology, as the inner fields are annotated with locations by our gazetteers, etc.)</a:t>
            </a:r>
          </a:p>
          <a:p>
            <a:pPr eaLnBrk="1" fontAlgn="auto" hangingPunct="1">
              <a:spcBef>
                <a:spcPts val="0"/>
              </a:spcBef>
              <a:spcAft>
                <a:spcPts val="0"/>
              </a:spcAft>
              <a:defRPr/>
            </a:pPr>
            <a:r>
              <a:rPr lang="en-US" dirty="0" smtClean="0">
                <a:ea typeface="+mn-ea"/>
                <a:cs typeface="+mn-cs"/>
              </a:rPr>
              <a:t>The heuristics to associate labels to fields are based on structural (e.g., siblings descendants) and visual observation (e.g., north west proximity)</a:t>
            </a:r>
          </a:p>
        </p:txBody>
      </p:sp>
      <p:sp>
        <p:nvSpPr>
          <p:cNvPr id="203779" name="Slide Number Placeholder 3"/>
          <p:cNvSpPr>
            <a:spLocks noGrp="1"/>
          </p:cNvSpPr>
          <p:nvPr>
            <p:ph type="sldNum" sz="quarter"/>
          </p:nvPr>
        </p:nvSpPr>
        <p:spPr>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63DD4D4F-B88B-3C4B-969F-B7D05E6DDE4B}" type="slidenum">
              <a:rPr lang="en-US" sz="1300"/>
              <a:pPr eaLnBrk="1" hangingPunct="1">
                <a:defRPr/>
              </a:pPr>
              <a:t>19</a:t>
            </a:fld>
            <a:endParaRPr lang="en-US" sz="1300"/>
          </a:p>
        </p:txBody>
      </p:sp>
    </p:spTree>
    <p:extLst>
      <p:ext uri="{BB962C8B-B14F-4D97-AF65-F5344CB8AC3E}">
        <p14:creationId xmlns:p14="http://schemas.microsoft.com/office/powerpoint/2010/main" val="110407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22</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23</a:t>
            </a:fld>
            <a:endParaRPr lang="it-IT" altLang="it-IT"/>
          </a:p>
        </p:txBody>
      </p:sp>
    </p:spTree>
    <p:extLst>
      <p:ext uri="{BB962C8B-B14F-4D97-AF65-F5344CB8AC3E}">
        <p14:creationId xmlns:p14="http://schemas.microsoft.com/office/powerpoint/2010/main" val="406475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24</a:t>
            </a:fld>
            <a:endParaRPr lang="it-IT" altLang="it-IT"/>
          </a:p>
        </p:txBody>
      </p:sp>
    </p:spTree>
    <p:extLst>
      <p:ext uri="{BB962C8B-B14F-4D97-AF65-F5344CB8AC3E}">
        <p14:creationId xmlns:p14="http://schemas.microsoft.com/office/powerpoint/2010/main" val="429041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25</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26</a:t>
            </a:fld>
            <a:endParaRPr lang="it-IT" altLang="it-IT"/>
          </a:p>
        </p:txBody>
      </p:sp>
    </p:spTree>
    <p:extLst>
      <p:ext uri="{BB962C8B-B14F-4D97-AF65-F5344CB8AC3E}">
        <p14:creationId xmlns:p14="http://schemas.microsoft.com/office/powerpoint/2010/main" val="406475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27</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4</a:t>
            </a:fld>
            <a:endParaRPr lang="it-IT" altLang="it-IT"/>
          </a:p>
        </p:txBody>
      </p:sp>
    </p:spTree>
    <p:extLst>
      <p:ext uri="{BB962C8B-B14F-4D97-AF65-F5344CB8AC3E}">
        <p14:creationId xmlns:p14="http://schemas.microsoft.com/office/powerpoint/2010/main" val="2026412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29</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30</a:t>
            </a:fld>
            <a:endParaRPr lang="it-IT" altLang="it-IT"/>
          </a:p>
        </p:txBody>
      </p:sp>
    </p:spTree>
    <p:extLst>
      <p:ext uri="{BB962C8B-B14F-4D97-AF65-F5344CB8AC3E}">
        <p14:creationId xmlns:p14="http://schemas.microsoft.com/office/powerpoint/2010/main" val="209205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31</a:t>
            </a:fld>
            <a:endParaRPr lang="it-IT" altLang="it-IT"/>
          </a:p>
        </p:txBody>
      </p:sp>
    </p:spTree>
    <p:extLst>
      <p:ext uri="{BB962C8B-B14F-4D97-AF65-F5344CB8AC3E}">
        <p14:creationId xmlns:p14="http://schemas.microsoft.com/office/powerpoint/2010/main" val="3252739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32</a:t>
            </a:fld>
            <a:endParaRPr lang="it-IT" altLang="it-IT"/>
          </a:p>
        </p:txBody>
      </p:sp>
    </p:spTree>
    <p:extLst>
      <p:ext uri="{BB962C8B-B14F-4D97-AF65-F5344CB8AC3E}">
        <p14:creationId xmlns:p14="http://schemas.microsoft.com/office/powerpoint/2010/main" val="40647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33</a:t>
            </a:fld>
            <a:endParaRPr lang="it-IT" altLang="it-IT"/>
          </a:p>
        </p:txBody>
      </p:sp>
    </p:spTree>
    <p:extLst>
      <p:ext uri="{BB962C8B-B14F-4D97-AF65-F5344CB8AC3E}">
        <p14:creationId xmlns:p14="http://schemas.microsoft.com/office/powerpoint/2010/main" val="2244081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34</a:t>
            </a:fld>
            <a:endParaRPr lang="it-IT" altLang="it-IT"/>
          </a:p>
        </p:txBody>
      </p:sp>
    </p:spTree>
    <p:extLst>
      <p:ext uri="{BB962C8B-B14F-4D97-AF65-F5344CB8AC3E}">
        <p14:creationId xmlns:p14="http://schemas.microsoft.com/office/powerpoint/2010/main" val="94506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35</a:t>
            </a:fld>
            <a:endParaRPr lang="it-IT" altLang="it-IT"/>
          </a:p>
        </p:txBody>
      </p:sp>
    </p:spTree>
    <p:extLst>
      <p:ext uri="{BB962C8B-B14F-4D97-AF65-F5344CB8AC3E}">
        <p14:creationId xmlns:p14="http://schemas.microsoft.com/office/powerpoint/2010/main" val="429041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36</a:t>
            </a:fld>
            <a:endParaRPr lang="it-IT" altLang="it-IT"/>
          </a:p>
        </p:txBody>
      </p:sp>
    </p:spTree>
    <p:extLst>
      <p:ext uri="{BB962C8B-B14F-4D97-AF65-F5344CB8AC3E}">
        <p14:creationId xmlns:p14="http://schemas.microsoft.com/office/powerpoint/2010/main" val="3256463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37</a:t>
            </a:fld>
            <a:endParaRPr lang="it-IT" altLang="it-IT"/>
          </a:p>
        </p:txBody>
      </p:sp>
    </p:spTree>
    <p:extLst>
      <p:ext uri="{BB962C8B-B14F-4D97-AF65-F5344CB8AC3E}">
        <p14:creationId xmlns:p14="http://schemas.microsoft.com/office/powerpoint/2010/main" val="1929843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38</a:t>
            </a:fld>
            <a:endParaRPr lang="it-IT" altLang="it-IT"/>
          </a:p>
        </p:txBody>
      </p:sp>
    </p:spTree>
    <p:extLst>
      <p:ext uri="{BB962C8B-B14F-4D97-AF65-F5344CB8AC3E}">
        <p14:creationId xmlns:p14="http://schemas.microsoft.com/office/powerpoint/2010/main" val="408247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5</a:t>
            </a:fld>
            <a:endParaRPr lang="it-IT" altLang="it-IT"/>
          </a:p>
        </p:txBody>
      </p:sp>
    </p:spTree>
    <p:extLst>
      <p:ext uri="{BB962C8B-B14F-4D97-AF65-F5344CB8AC3E}">
        <p14:creationId xmlns:p14="http://schemas.microsoft.com/office/powerpoint/2010/main" val="2026412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39</a:t>
            </a:fld>
            <a:endParaRPr lang="it-IT" altLang="it-IT"/>
          </a:p>
        </p:txBody>
      </p:sp>
    </p:spTree>
    <p:extLst>
      <p:ext uri="{BB962C8B-B14F-4D97-AF65-F5344CB8AC3E}">
        <p14:creationId xmlns:p14="http://schemas.microsoft.com/office/powerpoint/2010/main" val="3577822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40</a:t>
            </a:fld>
            <a:endParaRPr lang="it-IT" altLang="it-IT"/>
          </a:p>
        </p:txBody>
      </p:sp>
    </p:spTree>
    <p:extLst>
      <p:ext uri="{BB962C8B-B14F-4D97-AF65-F5344CB8AC3E}">
        <p14:creationId xmlns:p14="http://schemas.microsoft.com/office/powerpoint/2010/main" val="2410425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41</a:t>
            </a:fld>
            <a:endParaRPr lang="it-IT" altLang="it-IT"/>
          </a:p>
        </p:txBody>
      </p:sp>
    </p:spTree>
    <p:extLst>
      <p:ext uri="{BB962C8B-B14F-4D97-AF65-F5344CB8AC3E}">
        <p14:creationId xmlns:p14="http://schemas.microsoft.com/office/powerpoint/2010/main" val="807136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42</a:t>
            </a:fld>
            <a:endParaRPr lang="it-IT" altLang="it-IT"/>
          </a:p>
        </p:txBody>
      </p:sp>
    </p:spTree>
    <p:extLst>
      <p:ext uri="{BB962C8B-B14F-4D97-AF65-F5344CB8AC3E}">
        <p14:creationId xmlns:p14="http://schemas.microsoft.com/office/powerpoint/2010/main" val="1658341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43</a:t>
            </a:fld>
            <a:endParaRPr lang="it-IT" altLang="it-IT"/>
          </a:p>
        </p:txBody>
      </p:sp>
    </p:spTree>
    <p:extLst>
      <p:ext uri="{BB962C8B-B14F-4D97-AF65-F5344CB8AC3E}">
        <p14:creationId xmlns:p14="http://schemas.microsoft.com/office/powerpoint/2010/main" val="744082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p:cNvSpPr>
          <p:nvPr>
            <p:ph type="sldImg"/>
          </p:nvPr>
        </p:nvSpPr>
        <p:spPr>
          <a:xfrm>
            <a:off x="141288" y="768350"/>
            <a:ext cx="6813550" cy="3833813"/>
          </a:xfrm>
          <a:noFill/>
          <a:ln/>
          <a:extLst>
            <a:ext uri="{909E8E84-426E-40dd-AFC4-6F175D3DCCD1}">
              <a14:hiddenFill xmlns:a14="http://schemas.microsoft.com/office/drawing/2010/main">
                <a:solidFill>
                  <a:srgbClr val="FFFFFF"/>
                </a:solidFill>
              </a14:hiddenFill>
            </a:ext>
          </a:extLst>
        </p:spPr>
      </p:sp>
      <p:sp>
        <p:nvSpPr>
          <p:cNvPr id="201730" name="Notes Placeholder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en-US">
              <a:latin typeface="Calibri" charset="0"/>
              <a:cs typeface="+mn-cs"/>
            </a:endParaRPr>
          </a:p>
        </p:txBody>
      </p:sp>
      <p:sp>
        <p:nvSpPr>
          <p:cNvPr id="201731" name="Slide Number Placeholder 3"/>
          <p:cNvSpPr>
            <a:spLocks noGrp="1"/>
          </p:cNvSpPr>
          <p:nvPr>
            <p:ph type="sldNum" sz="quarter"/>
          </p:nvPr>
        </p:nvSpPr>
        <p:spPr>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92924A09-C90C-B24C-90CF-1090D2C479B1}" type="slidenum">
              <a:rPr lang="en-US" sz="1300"/>
              <a:pPr eaLnBrk="1" hangingPunct="1">
                <a:defRPr/>
              </a:pPr>
              <a:t>45</a:t>
            </a:fld>
            <a:endParaRPr lang="en-US" sz="1300"/>
          </a:p>
        </p:txBody>
      </p:sp>
    </p:spTree>
    <p:extLst>
      <p:ext uri="{BB962C8B-B14F-4D97-AF65-F5344CB8AC3E}">
        <p14:creationId xmlns:p14="http://schemas.microsoft.com/office/powerpoint/2010/main" val="3775020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p:cNvSpPr>
          <p:nvPr>
            <p:ph type="sldImg"/>
          </p:nvPr>
        </p:nvSpPr>
        <p:spPr>
          <a:xfrm>
            <a:off x="141288" y="768350"/>
            <a:ext cx="6813550" cy="3833813"/>
          </a:xfrm>
          <a:noFill/>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Bottom up process to </a:t>
            </a:r>
          </a:p>
          <a:p>
            <a:pPr marL="247620" indent="-247620" eaLnBrk="1" fontAlgn="auto" hangingPunct="1">
              <a:spcBef>
                <a:spcPts val="0"/>
              </a:spcBef>
              <a:spcAft>
                <a:spcPts val="0"/>
              </a:spcAft>
              <a:buFontTx/>
              <a:buAutoNum type="arabicParenR"/>
              <a:defRPr/>
            </a:pPr>
            <a:r>
              <a:rPr lang="en-US" dirty="0" smtClean="0">
                <a:ea typeface="+mn-ea"/>
                <a:cs typeface="+mn-cs"/>
              </a:rPr>
              <a:t>associate fields with text labels (e.g., </a:t>
            </a:r>
            <a:r>
              <a:rPr lang="en-US" dirty="0" err="1" smtClean="0">
                <a:ea typeface="+mn-ea"/>
                <a:cs typeface="+mn-cs"/>
              </a:rPr>
              <a:t>Min.Beds</a:t>
            </a:r>
            <a:r>
              <a:rPr lang="en-US" dirty="0" smtClean="0">
                <a:ea typeface="+mn-ea"/>
                <a:cs typeface="+mn-cs"/>
              </a:rPr>
              <a:t> with the field on its right), </a:t>
            </a:r>
          </a:p>
          <a:p>
            <a:pPr marL="247620" indent="-247620" eaLnBrk="1" fontAlgn="auto" hangingPunct="1">
              <a:spcBef>
                <a:spcPts val="0"/>
              </a:spcBef>
              <a:spcAft>
                <a:spcPts val="0"/>
              </a:spcAft>
              <a:buFontTx/>
              <a:buAutoNum type="arabicParenR"/>
              <a:defRPr/>
            </a:pPr>
            <a:r>
              <a:rPr lang="en-US" dirty="0" smtClean="0">
                <a:ea typeface="+mn-ea"/>
                <a:cs typeface="+mn-cs"/>
              </a:rPr>
              <a:t> group fields in segments by similarity (e.g., list of radio button in the </a:t>
            </a:r>
            <a:r>
              <a:rPr lang="en-US" dirty="0" err="1" smtClean="0">
                <a:ea typeface="+mn-ea"/>
                <a:cs typeface="+mn-cs"/>
              </a:rPr>
              <a:t>midlde</a:t>
            </a:r>
            <a:r>
              <a:rPr lang="en-US" dirty="0" smtClean="0">
                <a:ea typeface="+mn-ea"/>
                <a:cs typeface="+mn-cs"/>
              </a:rPr>
              <a:t>) and associate labels to segments (e.g., Area is label for the whole segment)</a:t>
            </a:r>
          </a:p>
          <a:p>
            <a:pPr marL="247620" indent="-247620" eaLnBrk="1" fontAlgn="auto" hangingPunct="1">
              <a:spcBef>
                <a:spcPts val="0"/>
              </a:spcBef>
              <a:spcAft>
                <a:spcPts val="0"/>
              </a:spcAft>
              <a:buFontTx/>
              <a:buAutoNum type="arabicParenR"/>
              <a:defRPr/>
            </a:pPr>
            <a:r>
              <a:rPr lang="en-US" dirty="0" smtClean="0">
                <a:ea typeface="+mn-ea"/>
                <a:cs typeface="+mn-cs"/>
              </a:rPr>
              <a:t>Uses text annotations on labels to Classify segments </a:t>
            </a:r>
            <a:r>
              <a:rPr lang="en-US" dirty="0" err="1" smtClean="0">
                <a:ea typeface="+mn-ea"/>
                <a:cs typeface="+mn-cs"/>
              </a:rPr>
              <a:t>w.r.t</a:t>
            </a:r>
            <a:r>
              <a:rPr lang="en-US" dirty="0" smtClean="0">
                <a:ea typeface="+mn-ea"/>
                <a:cs typeface="+mn-cs"/>
              </a:rPr>
              <a:t>. Real Estate ontology (e.g., the segment </a:t>
            </a:r>
            <a:r>
              <a:rPr lang="en-US" dirty="0" err="1" smtClean="0">
                <a:ea typeface="+mn-ea"/>
                <a:cs typeface="+mn-cs"/>
              </a:rPr>
              <a:t>labelled</a:t>
            </a:r>
            <a:r>
              <a:rPr lang="en-US" dirty="0" smtClean="0">
                <a:ea typeface="+mn-ea"/>
                <a:cs typeface="+mn-cs"/>
              </a:rPr>
              <a:t> Area is of type Location in our ontology, as the inner fields are annotated with locations by our gazetteers, etc.)</a:t>
            </a:r>
          </a:p>
          <a:p>
            <a:pPr eaLnBrk="1" fontAlgn="auto" hangingPunct="1">
              <a:spcBef>
                <a:spcPts val="0"/>
              </a:spcBef>
              <a:spcAft>
                <a:spcPts val="0"/>
              </a:spcAft>
              <a:defRPr/>
            </a:pPr>
            <a:r>
              <a:rPr lang="en-US" dirty="0" smtClean="0">
                <a:ea typeface="+mn-ea"/>
                <a:cs typeface="+mn-cs"/>
              </a:rPr>
              <a:t>The heuristics to associate labels to fields are based on structural (e.g., siblings descendants) and visual observation (e.g., north west proximity)</a:t>
            </a:r>
          </a:p>
        </p:txBody>
      </p:sp>
      <p:sp>
        <p:nvSpPr>
          <p:cNvPr id="203779" name="Slide Number Placeholder 3"/>
          <p:cNvSpPr>
            <a:spLocks noGrp="1"/>
          </p:cNvSpPr>
          <p:nvPr>
            <p:ph type="sldNum" sz="quarter"/>
          </p:nvPr>
        </p:nvSpPr>
        <p:spPr>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63DD4D4F-B88B-3C4B-969F-B7D05E6DDE4B}" type="slidenum">
              <a:rPr lang="en-US" sz="1300"/>
              <a:pPr eaLnBrk="1" hangingPunct="1">
                <a:defRPr/>
              </a:pPr>
              <a:t>46</a:t>
            </a:fld>
            <a:endParaRPr lang="en-US" sz="1300"/>
          </a:p>
        </p:txBody>
      </p:sp>
    </p:spTree>
    <p:extLst>
      <p:ext uri="{BB962C8B-B14F-4D97-AF65-F5344CB8AC3E}">
        <p14:creationId xmlns:p14="http://schemas.microsoft.com/office/powerpoint/2010/main" val="1104073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a:xfrm>
            <a:off x="141288" y="768350"/>
            <a:ext cx="6813550" cy="3833813"/>
          </a:xfrm>
          <a:noFill/>
          <a:ln/>
          <a:extLst>
            <a:ext uri="{909E8E84-426E-40dd-AFC4-6F175D3DCCD1}">
              <a14:hiddenFill xmlns:a14="http://schemas.microsoft.com/office/drawing/2010/main">
                <a:solidFill>
                  <a:srgbClr val="FFFFFF"/>
                </a:solidFill>
              </a14:hiddenFill>
            </a:ext>
          </a:extLst>
        </p:spPr>
      </p:sp>
      <p:sp>
        <p:nvSpPr>
          <p:cNvPr id="205826" name="Notes Placeholder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en-US">
                <a:latin typeface="Calibri" charset="0"/>
                <a:cs typeface="+mn-cs"/>
              </a:rPr>
              <a:t>We cluster the page into (possibly multiple) data areas (zones of the page containing records, only one in the picture).</a:t>
            </a:r>
          </a:p>
          <a:p>
            <a:pPr eaLnBrk="1" hangingPunct="1">
              <a:spcBef>
                <a:spcPct val="0"/>
              </a:spcBef>
              <a:defRPr/>
            </a:pPr>
            <a:r>
              <a:rPr lang="en-US">
                <a:latin typeface="Calibri" charset="0"/>
                <a:cs typeface="+mn-cs"/>
              </a:rPr>
              <a:t>To drive the clustering, we observe that each record must have an annotation that is mandatory for the domain, for instance price. Thereby, we cut out a lot of noise. Clusters have different properties we </a:t>
            </a:r>
          </a:p>
          <a:p>
            <a:pPr eaLnBrk="1" hangingPunct="1">
              <a:spcBef>
                <a:spcPct val="0"/>
              </a:spcBef>
              <a:defRPr/>
            </a:pPr>
            <a:r>
              <a:rPr lang="en-US">
                <a:latin typeface="Calibri" charset="0"/>
                <a:cs typeface="+mn-cs"/>
              </a:rPr>
              <a:t>Force with rules (e.g., similar depth, consistent distance among price nodes, continuous i.e., no gaps between them).</a:t>
            </a:r>
          </a:p>
          <a:p>
            <a:pPr eaLnBrk="1" hangingPunct="1">
              <a:spcBef>
                <a:spcPct val="0"/>
              </a:spcBef>
              <a:defRPr/>
            </a:pPr>
            <a:r>
              <a:rPr lang="en-US">
                <a:latin typeface="Calibri" charset="0"/>
                <a:cs typeface="+mn-cs"/>
              </a:rPr>
              <a:t>Once we have the clusters, for each we identify its records segmenting repetive structures (e.g., sequences of nodes with same tags).  We don’t guess and check but rather we use again knowledge from the domain to narrow the search and break ties.</a:t>
            </a:r>
          </a:p>
          <a:p>
            <a:pPr eaLnBrk="1" hangingPunct="1">
              <a:spcBef>
                <a:spcPct val="0"/>
              </a:spcBef>
              <a:defRPr/>
            </a:pPr>
            <a:r>
              <a:rPr lang="en-US">
                <a:latin typeface="Calibri" charset="0"/>
                <a:cs typeface="+mn-cs"/>
              </a:rPr>
              <a:t>The attributes are then assign by relaying on the annotations.</a:t>
            </a:r>
          </a:p>
        </p:txBody>
      </p:sp>
      <p:sp>
        <p:nvSpPr>
          <p:cNvPr id="205827" name="Slide Number Placeholder 3"/>
          <p:cNvSpPr>
            <a:spLocks noGrp="1"/>
          </p:cNvSpPr>
          <p:nvPr>
            <p:ph type="sldNum" sz="quarter"/>
          </p:nvPr>
        </p:nvSpPr>
        <p:spPr>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B4F7D842-C922-1843-A07B-1B8ABEEA7630}" type="slidenum">
              <a:rPr lang="en-US" sz="1300"/>
              <a:pPr eaLnBrk="1" hangingPunct="1">
                <a:defRPr/>
              </a:pPr>
              <a:t>47</a:t>
            </a:fld>
            <a:endParaRPr lang="en-US" sz="1300"/>
          </a:p>
        </p:txBody>
      </p:sp>
    </p:spTree>
    <p:extLst>
      <p:ext uri="{BB962C8B-B14F-4D97-AF65-F5344CB8AC3E}">
        <p14:creationId xmlns:p14="http://schemas.microsoft.com/office/powerpoint/2010/main" val="1166340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a:ln/>
        </p:spPr>
      </p:sp>
      <p:sp>
        <p:nvSpPr>
          <p:cNvPr id="522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522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41441A-DC4E-450C-B60B-91FA7645E3EF}" type="slidenum">
              <a:rPr lang="it-IT" altLang="it-IT"/>
              <a:pPr eaLnBrk="1" hangingPunct="1"/>
              <a:t>52</a:t>
            </a:fld>
            <a:endParaRPr lang="it-IT" altLang="it-IT"/>
          </a:p>
        </p:txBody>
      </p:sp>
    </p:spTree>
    <p:extLst>
      <p:ext uri="{BB962C8B-B14F-4D97-AF65-F5344CB8AC3E}">
        <p14:creationId xmlns:p14="http://schemas.microsoft.com/office/powerpoint/2010/main" val="74489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6</a:t>
            </a:fld>
            <a:endParaRPr lang="it-IT" altLang="it-IT"/>
          </a:p>
        </p:txBody>
      </p:sp>
    </p:spTree>
    <p:extLst>
      <p:ext uri="{BB962C8B-B14F-4D97-AF65-F5344CB8AC3E}">
        <p14:creationId xmlns:p14="http://schemas.microsoft.com/office/powerpoint/2010/main" val="202641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7</a:t>
            </a:fld>
            <a:endParaRPr lang="it-IT" altLang="it-IT"/>
          </a:p>
        </p:txBody>
      </p:sp>
    </p:spTree>
    <p:extLst>
      <p:ext uri="{BB962C8B-B14F-4D97-AF65-F5344CB8AC3E}">
        <p14:creationId xmlns:p14="http://schemas.microsoft.com/office/powerpoint/2010/main" val="202641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12</a:t>
            </a:fld>
            <a:endParaRPr lang="it-IT" altLang="it-IT"/>
          </a:p>
        </p:txBody>
      </p:sp>
    </p:spTree>
    <p:extLst>
      <p:ext uri="{BB962C8B-B14F-4D97-AF65-F5344CB8AC3E}">
        <p14:creationId xmlns:p14="http://schemas.microsoft.com/office/powerpoint/2010/main" val="339534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p:cNvSpPr>
            <a:spLocks noGrp="1" noRot="1" noChangeAspect="1" noTextEdit="1"/>
          </p:cNvSpPr>
          <p:nvPr>
            <p:ph type="sldImg"/>
          </p:nvPr>
        </p:nvSpPr>
        <p:spPr>
          <a:ln/>
        </p:spPr>
      </p:sp>
      <p:sp>
        <p:nvSpPr>
          <p:cNvPr id="409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09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8FA99A-1376-4A04-BA4A-51D2368AAA1E}" type="slidenum">
              <a:rPr lang="it-IT" altLang="it-IT"/>
              <a:pPr eaLnBrk="1" hangingPunct="1"/>
              <a:t>13</a:t>
            </a:fld>
            <a:endParaRPr lang="it-IT" altLang="it-IT"/>
          </a:p>
        </p:txBody>
      </p:sp>
    </p:spTree>
    <p:extLst>
      <p:ext uri="{BB962C8B-B14F-4D97-AF65-F5344CB8AC3E}">
        <p14:creationId xmlns:p14="http://schemas.microsoft.com/office/powerpoint/2010/main" val="300147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14</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15</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16FD8231-6F1F-468E-ACB2-C22321D92400}" type="datetimeFigureOut">
              <a:rPr lang="it-IT" smtClean="0"/>
              <a:t>16/07/18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69575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16/07/18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286728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16/07/18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365256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16/07/18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381431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16FD8231-6F1F-468E-ACB2-C22321D92400}" type="datetimeFigureOut">
              <a:rPr lang="it-IT" smtClean="0"/>
              <a:t>16/07/18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413326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16FD8231-6F1F-468E-ACB2-C22321D92400}" type="datetimeFigureOut">
              <a:rPr lang="it-IT" smtClean="0"/>
              <a:t>16/07/18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71606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16FD8231-6F1F-468E-ACB2-C22321D92400}" type="datetimeFigureOut">
              <a:rPr lang="it-IT" smtClean="0"/>
              <a:t>16/07/18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100211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16FD8231-6F1F-468E-ACB2-C22321D92400}" type="datetimeFigureOut">
              <a:rPr lang="it-IT" smtClean="0"/>
              <a:t>16/07/18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198141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16FD8231-6F1F-468E-ACB2-C22321D92400}" type="datetimeFigureOut">
              <a:rPr lang="it-IT" smtClean="0"/>
              <a:t>16/07/18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63224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FD8231-6F1F-468E-ACB2-C22321D92400}" type="datetimeFigureOut">
              <a:rPr lang="it-IT" smtClean="0"/>
              <a:t>16/07/18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89164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FD8231-6F1F-468E-ACB2-C22321D92400}" type="datetimeFigureOut">
              <a:rPr lang="it-IT" smtClean="0"/>
              <a:t>16/07/18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a:t>
            </a:fld>
            <a:endParaRPr lang="it-IT"/>
          </a:p>
        </p:txBody>
      </p:sp>
    </p:spTree>
    <p:extLst>
      <p:ext uri="{BB962C8B-B14F-4D97-AF65-F5344CB8AC3E}">
        <p14:creationId xmlns:p14="http://schemas.microsoft.com/office/powerpoint/2010/main" val="3965522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81A"/>
        </a:soli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D8231-6F1F-468E-ACB2-C22321D92400}" type="datetimeFigureOut">
              <a:rPr lang="it-IT" smtClean="0"/>
              <a:t>16/07/18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A7F40-217A-4E61-92B4-F9D7C8B19DD1}" type="slidenum">
              <a:rPr lang="it-IT" smtClean="0"/>
              <a:t>‹#›</a:t>
            </a:fld>
            <a:endParaRPr lang="it-IT"/>
          </a:p>
        </p:txBody>
      </p:sp>
    </p:spTree>
    <p:extLst>
      <p:ext uri="{BB962C8B-B14F-4D97-AF65-F5344CB8AC3E}">
        <p14:creationId xmlns:p14="http://schemas.microsoft.com/office/powerpoint/2010/main" val="603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12309" y="164964"/>
            <a:ext cx="11313781" cy="2432071"/>
          </a:xfrm>
        </p:spPr>
        <p:txBody>
          <a:bodyPr>
            <a:normAutofit/>
          </a:bodyPr>
          <a:lstStyle/>
          <a:p>
            <a:r>
              <a:rPr lang="en-US" sz="5400" b="1" dirty="0">
                <a:solidFill>
                  <a:schemeClr val="accent4"/>
                </a:solidFill>
              </a:rPr>
              <a:t>Computable </a:t>
            </a:r>
            <a:r>
              <a:rPr lang="en-US" b="1" dirty="0">
                <a:solidFill>
                  <a:schemeClr val="accent4"/>
                </a:solidFill>
              </a:rPr>
              <a:t>F</a:t>
            </a:r>
            <a:r>
              <a:rPr lang="en-US" b="1" dirty="0" smtClean="0">
                <a:solidFill>
                  <a:schemeClr val="accent4"/>
                </a:solidFill>
              </a:rPr>
              <a:t>unctions</a:t>
            </a:r>
            <a:r>
              <a:rPr lang="en-US" sz="5400" b="1" dirty="0" smtClean="0">
                <a:solidFill>
                  <a:schemeClr val="accent4"/>
                </a:solidFill>
              </a:rPr>
              <a:t> </a:t>
            </a:r>
            <a:r>
              <a:rPr lang="en-US" sz="5400" b="1" dirty="0">
                <a:solidFill>
                  <a:schemeClr val="accent4"/>
                </a:solidFill>
              </a:rPr>
              <a:t>in ASP</a:t>
            </a:r>
            <a:br>
              <a:rPr lang="en-US" sz="5400" b="1" dirty="0">
                <a:solidFill>
                  <a:schemeClr val="accent4"/>
                </a:solidFill>
              </a:rPr>
            </a:br>
            <a:r>
              <a:rPr lang="en-US" sz="5400" b="1" dirty="0">
                <a:solidFill>
                  <a:schemeClr val="accent4"/>
                </a:solidFill>
              </a:rPr>
              <a:t>Theory and </a:t>
            </a:r>
            <a:r>
              <a:rPr lang="en-US" b="1" dirty="0">
                <a:solidFill>
                  <a:schemeClr val="accent4"/>
                </a:solidFill>
              </a:rPr>
              <a:t>I</a:t>
            </a:r>
            <a:r>
              <a:rPr lang="en-US" b="1" dirty="0" smtClean="0">
                <a:solidFill>
                  <a:schemeClr val="accent4"/>
                </a:solidFill>
              </a:rPr>
              <a:t>mplementation</a:t>
            </a:r>
            <a:endParaRPr lang="it-IT" sz="5400" b="1" dirty="0">
              <a:solidFill>
                <a:schemeClr val="accent4"/>
              </a:solidFill>
            </a:endParaRPr>
          </a:p>
        </p:txBody>
      </p:sp>
      <p:sp>
        <p:nvSpPr>
          <p:cNvPr id="3" name="Sottotitolo 2"/>
          <p:cNvSpPr>
            <a:spLocks noGrp="1"/>
          </p:cNvSpPr>
          <p:nvPr>
            <p:ph type="subTitle" idx="1"/>
          </p:nvPr>
        </p:nvSpPr>
        <p:spPr>
          <a:xfrm>
            <a:off x="1518328" y="3477873"/>
            <a:ext cx="9144000" cy="2988360"/>
          </a:xfrm>
        </p:spPr>
        <p:txBody>
          <a:bodyPr>
            <a:normAutofit lnSpcReduction="10000"/>
          </a:bodyPr>
          <a:lstStyle/>
          <a:p>
            <a:r>
              <a:rPr lang="it-IT" sz="2800" dirty="0" err="1" smtClean="0">
                <a:solidFill>
                  <a:schemeClr val="bg1"/>
                </a:solidFill>
              </a:rPr>
              <a:t>F</a:t>
            </a:r>
            <a:r>
              <a:rPr lang="it-IT" sz="2800" dirty="0" smtClean="0">
                <a:solidFill>
                  <a:schemeClr val="bg1"/>
                </a:solidFill>
              </a:rPr>
              <a:t>. </a:t>
            </a:r>
            <a:r>
              <a:rPr lang="it-IT" sz="2800" dirty="0" err="1" smtClean="0">
                <a:solidFill>
                  <a:schemeClr val="bg1"/>
                </a:solidFill>
              </a:rPr>
              <a:t>Calimeri</a:t>
            </a:r>
            <a:r>
              <a:rPr lang="it-IT" sz="2800" dirty="0" smtClean="0">
                <a:solidFill>
                  <a:schemeClr val="bg1"/>
                </a:solidFill>
              </a:rPr>
              <a:t>, S. Cozza, G. Ianni, </a:t>
            </a:r>
            <a:r>
              <a:rPr lang="it-IT" sz="2800" u="sng" dirty="0" smtClean="0">
                <a:solidFill>
                  <a:schemeClr val="bg1"/>
                </a:solidFill>
              </a:rPr>
              <a:t>N. </a:t>
            </a:r>
            <a:r>
              <a:rPr lang="it-IT" sz="2800" u="sng" dirty="0">
                <a:solidFill>
                  <a:schemeClr val="bg1"/>
                </a:solidFill>
              </a:rPr>
              <a:t>Leone</a:t>
            </a:r>
          </a:p>
          <a:p>
            <a:r>
              <a:rPr lang="it-IT" dirty="0" err="1">
                <a:solidFill>
                  <a:schemeClr val="bg1"/>
                </a:solidFill>
              </a:rPr>
              <a:t>Department</a:t>
            </a:r>
            <a:r>
              <a:rPr lang="it-IT" dirty="0">
                <a:solidFill>
                  <a:schemeClr val="bg1"/>
                </a:solidFill>
              </a:rPr>
              <a:t> of </a:t>
            </a:r>
            <a:r>
              <a:rPr lang="it-IT" dirty="0" err="1">
                <a:solidFill>
                  <a:schemeClr val="bg1"/>
                </a:solidFill>
              </a:rPr>
              <a:t>Mathematics</a:t>
            </a:r>
            <a:r>
              <a:rPr lang="it-IT" dirty="0">
                <a:solidFill>
                  <a:schemeClr val="bg1"/>
                </a:solidFill>
              </a:rPr>
              <a:t> and Computer </a:t>
            </a:r>
            <a:r>
              <a:rPr lang="it-IT" dirty="0" smtClean="0">
                <a:solidFill>
                  <a:schemeClr val="bg1"/>
                </a:solidFill>
              </a:rPr>
              <a:t>Science</a:t>
            </a:r>
          </a:p>
          <a:p>
            <a:r>
              <a:rPr lang="it-IT" dirty="0" err="1" smtClean="0">
                <a:solidFill>
                  <a:schemeClr val="bg1"/>
                </a:solidFill>
              </a:rPr>
              <a:t>University</a:t>
            </a:r>
            <a:r>
              <a:rPr lang="it-IT" dirty="0" smtClean="0">
                <a:solidFill>
                  <a:schemeClr val="bg1"/>
                </a:solidFill>
              </a:rPr>
              <a:t> </a:t>
            </a:r>
            <a:r>
              <a:rPr lang="it-IT" dirty="0">
                <a:solidFill>
                  <a:schemeClr val="bg1"/>
                </a:solidFill>
              </a:rPr>
              <a:t>of Calabria, </a:t>
            </a:r>
            <a:r>
              <a:rPr lang="it-IT" dirty="0" err="1" smtClean="0">
                <a:solidFill>
                  <a:schemeClr val="bg1"/>
                </a:solidFill>
              </a:rPr>
              <a:t>Italy</a:t>
            </a:r>
            <a:endParaRPr lang="it-IT" dirty="0" smtClean="0">
              <a:solidFill>
                <a:schemeClr val="bg1"/>
              </a:solidFill>
            </a:endParaRPr>
          </a:p>
          <a:p>
            <a:endParaRPr lang="it-IT" dirty="0" smtClean="0">
              <a:solidFill>
                <a:schemeClr val="bg1"/>
              </a:solidFill>
            </a:endParaRPr>
          </a:p>
          <a:p>
            <a:endParaRPr lang="it-IT" dirty="0">
              <a:solidFill>
                <a:schemeClr val="bg1"/>
              </a:solidFill>
            </a:endParaRPr>
          </a:p>
          <a:p>
            <a:r>
              <a:rPr lang="it-IT" i="1" dirty="0" smtClean="0">
                <a:solidFill>
                  <a:srgbClr val="FFC000"/>
                </a:solidFill>
              </a:rPr>
              <a:t>24° International Conference on </a:t>
            </a:r>
            <a:r>
              <a:rPr lang="it-IT" i="1" dirty="0" err="1" smtClean="0">
                <a:solidFill>
                  <a:srgbClr val="FFC000"/>
                </a:solidFill>
              </a:rPr>
              <a:t>Logic</a:t>
            </a:r>
            <a:r>
              <a:rPr lang="it-IT" i="1" dirty="0" smtClean="0">
                <a:solidFill>
                  <a:srgbClr val="FFC000"/>
                </a:solidFill>
              </a:rPr>
              <a:t> Programming </a:t>
            </a:r>
            <a:r>
              <a:rPr lang="mr-IN" i="1" dirty="0" smtClean="0">
                <a:solidFill>
                  <a:srgbClr val="FFC000"/>
                </a:solidFill>
              </a:rPr>
              <a:t>–</a:t>
            </a:r>
            <a:r>
              <a:rPr lang="it-IT" i="1" dirty="0" smtClean="0">
                <a:solidFill>
                  <a:srgbClr val="FFC000"/>
                </a:solidFill>
              </a:rPr>
              <a:t> ICLP 2008</a:t>
            </a:r>
          </a:p>
          <a:p>
            <a:r>
              <a:rPr lang="it-IT" i="1" dirty="0" smtClean="0">
                <a:solidFill>
                  <a:srgbClr val="FFC000"/>
                </a:solidFill>
              </a:rPr>
              <a:t>Udine, </a:t>
            </a:r>
            <a:r>
              <a:rPr lang="it-IT" i="1" dirty="0" err="1" smtClean="0">
                <a:solidFill>
                  <a:srgbClr val="FFC000"/>
                </a:solidFill>
              </a:rPr>
              <a:t>Italy</a:t>
            </a:r>
            <a:r>
              <a:rPr lang="it-IT" i="1" dirty="0" smtClean="0">
                <a:solidFill>
                  <a:srgbClr val="FFC000"/>
                </a:solidFill>
              </a:rPr>
              <a:t>, </a:t>
            </a:r>
            <a:r>
              <a:rPr lang="it-IT" i="1" dirty="0" err="1" smtClean="0">
                <a:solidFill>
                  <a:srgbClr val="FFC000"/>
                </a:solidFill>
              </a:rPr>
              <a:t>December</a:t>
            </a:r>
            <a:r>
              <a:rPr lang="it-IT" i="1" dirty="0" smtClean="0">
                <a:solidFill>
                  <a:srgbClr val="FFC000"/>
                </a:solidFill>
              </a:rPr>
              <a:t> 9-13, 2008</a:t>
            </a:r>
            <a:endParaRPr lang="it-IT" i="1" dirty="0">
              <a:solidFill>
                <a:srgbClr val="FFC000"/>
              </a:solidFill>
            </a:endParaRPr>
          </a:p>
        </p:txBody>
      </p:sp>
    </p:spTree>
    <p:extLst>
      <p:ext uri="{BB962C8B-B14F-4D97-AF65-F5344CB8AC3E}">
        <p14:creationId xmlns:p14="http://schemas.microsoft.com/office/powerpoint/2010/main" val="27811617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a:solidFill>
                  <a:schemeClr val="accent4"/>
                </a:solidFill>
              </a:rPr>
              <a:t>Finitely</a:t>
            </a:r>
            <a:r>
              <a:rPr lang="it-IT" b="1" dirty="0" smtClean="0">
                <a:solidFill>
                  <a:schemeClr val="accent4"/>
                </a:solidFill>
              </a:rPr>
              <a:t>-Ground </a:t>
            </a:r>
            <a:r>
              <a:rPr lang="it-IT" b="1" dirty="0" err="1">
                <a:solidFill>
                  <a:schemeClr val="accent4"/>
                </a:solidFill>
              </a:rPr>
              <a:t>programs</a:t>
            </a:r>
            <a:endParaRPr lang="it-IT" b="1" dirty="0">
              <a:solidFill>
                <a:schemeClr val="accent4"/>
              </a:solidFill>
            </a:endParaRPr>
          </a:p>
        </p:txBody>
      </p:sp>
      <p:sp>
        <p:nvSpPr>
          <p:cNvPr id="4" name="Segnaposto contenuto 2"/>
          <p:cNvSpPr>
            <a:spLocks noGrp="1"/>
          </p:cNvSpPr>
          <p:nvPr>
            <p:ph idx="1"/>
          </p:nvPr>
        </p:nvSpPr>
        <p:spPr>
          <a:xfrm>
            <a:off x="838200" y="1842876"/>
            <a:ext cx="11195060" cy="4688297"/>
          </a:xfrm>
        </p:spPr>
        <p:txBody>
          <a:bodyPr>
            <a:normAutofit/>
          </a:bodyPr>
          <a:lstStyle/>
          <a:p>
            <a:pPr marL="0" indent="0">
              <a:buNone/>
            </a:pPr>
            <a:r>
              <a:rPr lang="en-US" sz="3200" dirty="0" smtClean="0">
                <a:solidFill>
                  <a:schemeClr val="bg1"/>
                </a:solidFill>
              </a:rPr>
              <a:t>P is </a:t>
            </a:r>
            <a:r>
              <a:rPr lang="en-US" sz="3200" dirty="0" smtClean="0">
                <a:solidFill>
                  <a:srgbClr val="FFC000"/>
                </a:solidFill>
              </a:rPr>
              <a:t>finitely </a:t>
            </a:r>
            <a:r>
              <a:rPr lang="en-US" sz="3200" dirty="0">
                <a:solidFill>
                  <a:srgbClr val="FFC000"/>
                </a:solidFill>
              </a:rPr>
              <a:t>g</a:t>
            </a:r>
            <a:r>
              <a:rPr lang="en-US" sz="3200" dirty="0" smtClean="0">
                <a:solidFill>
                  <a:srgbClr val="FFC000"/>
                </a:solidFill>
              </a:rPr>
              <a:t>round </a:t>
            </a:r>
            <a:r>
              <a:rPr lang="en-US" sz="3200" dirty="0" smtClean="0">
                <a:solidFill>
                  <a:schemeClr val="bg1"/>
                </a:solidFill>
              </a:rPr>
              <a:t>(</a:t>
            </a:r>
            <a:r>
              <a:rPr lang="en-US" sz="3200" dirty="0" err="1" smtClean="0">
                <a:solidFill>
                  <a:schemeClr val="bg1"/>
                </a:solidFill>
              </a:rPr>
              <a:t>fg</a:t>
            </a:r>
            <a:r>
              <a:rPr lang="en-US" sz="3200" dirty="0" smtClean="0">
                <a:solidFill>
                  <a:schemeClr val="bg1"/>
                </a:solidFill>
              </a:rPr>
              <a:t>) if </a:t>
            </a:r>
            <a:r>
              <a:rPr lang="en-US" sz="3200" dirty="0" err="1" smtClean="0">
                <a:solidFill>
                  <a:srgbClr val="FFFFFF"/>
                </a:solidFill>
              </a:rPr>
              <a:t>Γ</a:t>
            </a:r>
            <a:r>
              <a:rPr lang="en-US" sz="3200" baseline="-25000" dirty="0" err="1" smtClean="0">
                <a:solidFill>
                  <a:srgbClr val="FFFFFF"/>
                </a:solidFill>
              </a:rPr>
              <a:t>P</a:t>
            </a:r>
            <a:r>
              <a:rPr lang="en-US" sz="3200" baseline="30000" dirty="0" err="1" smtClean="0">
                <a:solidFill>
                  <a:srgbClr val="FFFFFF"/>
                </a:solidFill>
              </a:rPr>
              <a:t>n</a:t>
            </a:r>
            <a:r>
              <a:rPr lang="en-US" sz="3200" dirty="0" smtClean="0">
                <a:solidFill>
                  <a:srgbClr val="FFFFFF"/>
                </a:solidFill>
              </a:rPr>
              <a:t>(</a:t>
            </a:r>
            <a:r>
              <a:rPr lang="en-US" sz="3200" dirty="0">
                <a:solidFill>
                  <a:srgbClr val="FFFFFF"/>
                </a:solidFill>
              </a:rPr>
              <a:t>Ø) </a:t>
            </a:r>
            <a:r>
              <a:rPr lang="en-US" sz="3200" dirty="0" smtClean="0">
                <a:solidFill>
                  <a:schemeClr val="bg1"/>
                </a:solidFill>
              </a:rPr>
              <a:t>converges finitely to a </a:t>
            </a:r>
            <a:r>
              <a:rPr lang="en-US" sz="3200" dirty="0" err="1" smtClean="0">
                <a:solidFill>
                  <a:schemeClr val="bg1"/>
                </a:solidFill>
              </a:rPr>
              <a:t>fixpoint</a:t>
            </a:r>
            <a:r>
              <a:rPr lang="en-US" sz="3200" dirty="0" smtClean="0">
                <a:solidFill>
                  <a:schemeClr val="bg1"/>
                </a:solidFill>
              </a:rPr>
              <a:t> </a:t>
            </a:r>
          </a:p>
          <a:p>
            <a:pPr marL="0" indent="0">
              <a:buNone/>
            </a:pPr>
            <a:r>
              <a:rPr lang="en-US" sz="3200" dirty="0" smtClean="0">
                <a:solidFill>
                  <a:schemeClr val="bg1"/>
                </a:solidFill>
              </a:rPr>
              <a:t>                                          i.e.</a:t>
            </a:r>
            <a:r>
              <a:rPr lang="en-US" sz="3200" dirty="0" smtClean="0">
                <a:solidFill>
                  <a:srgbClr val="FFFFFF"/>
                </a:solidFill>
              </a:rPr>
              <a:t>, </a:t>
            </a:r>
            <a:r>
              <a:rPr lang="en-US" sz="3200" dirty="0" err="1" smtClean="0">
                <a:solidFill>
                  <a:srgbClr val="FFFFFF"/>
                </a:solidFill>
              </a:rPr>
              <a:t>Γ</a:t>
            </a:r>
            <a:r>
              <a:rPr lang="en-US" sz="3200" baseline="-25000" dirty="0" err="1" smtClean="0">
                <a:solidFill>
                  <a:srgbClr val="FFFFFF"/>
                </a:solidFill>
              </a:rPr>
              <a:t>P</a:t>
            </a:r>
            <a:r>
              <a:rPr lang="en-US" sz="3200" baseline="30000" dirty="0" err="1" smtClean="0">
                <a:solidFill>
                  <a:srgbClr val="FFFFFF"/>
                </a:solidFill>
              </a:rPr>
              <a:t>n</a:t>
            </a:r>
            <a:r>
              <a:rPr lang="en-US" sz="3200" dirty="0">
                <a:solidFill>
                  <a:srgbClr val="FFFFFF"/>
                </a:solidFill>
              </a:rPr>
              <a:t>(</a:t>
            </a:r>
            <a:r>
              <a:rPr lang="en-US" sz="3200" dirty="0" err="1">
                <a:solidFill>
                  <a:srgbClr val="FFFFFF"/>
                </a:solidFill>
              </a:rPr>
              <a:t>Ø</a:t>
            </a:r>
            <a:r>
              <a:rPr lang="en-US" sz="3200" dirty="0" smtClean="0">
                <a:solidFill>
                  <a:srgbClr val="FFFFFF"/>
                </a:solidFill>
              </a:rPr>
              <a:t>) = Γ</a:t>
            </a:r>
            <a:r>
              <a:rPr lang="en-US" sz="3200" baseline="-25000" dirty="0" smtClean="0">
                <a:solidFill>
                  <a:srgbClr val="FFFFFF"/>
                </a:solidFill>
              </a:rPr>
              <a:t>P</a:t>
            </a:r>
            <a:r>
              <a:rPr lang="en-US" sz="3200" baseline="30000" dirty="0" smtClean="0">
                <a:solidFill>
                  <a:srgbClr val="FFFFFF"/>
                </a:solidFill>
              </a:rPr>
              <a:t>n-1</a:t>
            </a:r>
            <a:r>
              <a:rPr lang="en-US" sz="3200" dirty="0" smtClean="0">
                <a:solidFill>
                  <a:srgbClr val="FFFFFF"/>
                </a:solidFill>
              </a:rPr>
              <a:t>(</a:t>
            </a:r>
            <a:r>
              <a:rPr lang="en-US" sz="3200" dirty="0" err="1">
                <a:solidFill>
                  <a:srgbClr val="FFFFFF"/>
                </a:solidFill>
              </a:rPr>
              <a:t>Ø</a:t>
            </a:r>
            <a:r>
              <a:rPr lang="en-US" sz="3200" dirty="0" smtClean="0">
                <a:solidFill>
                  <a:srgbClr val="FFFFFF"/>
                </a:solidFill>
              </a:rPr>
              <a:t>) (for a finite n)</a:t>
            </a:r>
          </a:p>
          <a:p>
            <a:r>
              <a:rPr lang="en-US" sz="3200" dirty="0" smtClean="0">
                <a:solidFill>
                  <a:schemeClr val="accent4"/>
                </a:solidFill>
              </a:rPr>
              <a:t>Theorem</a:t>
            </a:r>
            <a:r>
              <a:rPr lang="en-US" sz="3200" dirty="0">
                <a:solidFill>
                  <a:schemeClr val="accent4"/>
                </a:solidFill>
              </a:rPr>
              <a:t>:</a:t>
            </a:r>
            <a:r>
              <a:rPr lang="en-US" sz="3200" dirty="0">
                <a:solidFill>
                  <a:schemeClr val="bg1"/>
                </a:solidFill>
              </a:rPr>
              <a:t> </a:t>
            </a:r>
            <a:endParaRPr lang="en-US" sz="3200" dirty="0" smtClean="0">
              <a:solidFill>
                <a:schemeClr val="bg1"/>
              </a:solidFill>
            </a:endParaRPr>
          </a:p>
          <a:p>
            <a:pPr marL="0" indent="0">
              <a:buNone/>
            </a:pPr>
            <a:r>
              <a:rPr lang="en-US" sz="3200" dirty="0" smtClean="0">
                <a:solidFill>
                  <a:schemeClr val="bg1"/>
                </a:solidFill>
              </a:rPr>
              <a:t>	If P is finitely ground then</a:t>
            </a:r>
          </a:p>
          <a:p>
            <a:pPr marL="0" indent="0">
              <a:buNone/>
            </a:pPr>
            <a:r>
              <a:rPr lang="en-US" sz="3200" dirty="0">
                <a:solidFill>
                  <a:schemeClr val="bg1"/>
                </a:solidFill>
              </a:rPr>
              <a:t>	</a:t>
            </a:r>
            <a:r>
              <a:rPr lang="en-US" sz="3200" dirty="0" smtClean="0">
                <a:solidFill>
                  <a:schemeClr val="bg1"/>
                </a:solidFill>
              </a:rPr>
              <a:t>    1. </a:t>
            </a:r>
            <a:r>
              <a:rPr lang="en-US" dirty="0" smtClean="0">
                <a:solidFill>
                  <a:schemeClr val="bg1"/>
                </a:solidFill>
              </a:rPr>
              <a:t>AS(P</a:t>
            </a:r>
            <a:r>
              <a:rPr lang="en-US" dirty="0">
                <a:solidFill>
                  <a:schemeClr val="bg1"/>
                </a:solidFill>
              </a:rPr>
              <a:t>) = </a:t>
            </a:r>
            <a:r>
              <a:rPr lang="en-US" dirty="0" smtClean="0">
                <a:solidFill>
                  <a:schemeClr val="bg1"/>
                </a:solidFill>
              </a:rPr>
              <a:t>AS(</a:t>
            </a:r>
            <a:r>
              <a:rPr lang="en-US" dirty="0">
                <a:solidFill>
                  <a:schemeClr val="bg1"/>
                </a:solidFill>
              </a:rPr>
              <a:t>Γ</a:t>
            </a:r>
            <a:r>
              <a:rPr lang="en-US" baseline="-25000" dirty="0">
                <a:solidFill>
                  <a:schemeClr val="bg1"/>
                </a:solidFill>
              </a:rPr>
              <a:t>P</a:t>
            </a:r>
            <a:r>
              <a:rPr lang="en-US" baseline="30000" dirty="0">
                <a:solidFill>
                  <a:schemeClr val="bg1"/>
                </a:solidFill>
              </a:rPr>
              <a:t>∞</a:t>
            </a:r>
            <a:r>
              <a:rPr lang="en-US" dirty="0">
                <a:solidFill>
                  <a:schemeClr val="bg1"/>
                </a:solidFill>
              </a:rPr>
              <a:t>(Ø</a:t>
            </a:r>
            <a:r>
              <a:rPr lang="en-US" dirty="0" smtClean="0">
                <a:solidFill>
                  <a:schemeClr val="bg1"/>
                </a:solidFill>
              </a:rPr>
              <a:t>))</a:t>
            </a:r>
          </a:p>
          <a:p>
            <a:pPr marL="0" indent="0">
              <a:buNone/>
            </a:pPr>
            <a:r>
              <a:rPr lang="en-US" dirty="0">
                <a:solidFill>
                  <a:schemeClr val="bg1"/>
                </a:solidFill>
              </a:rPr>
              <a:t>	</a:t>
            </a:r>
            <a:r>
              <a:rPr lang="en-US" dirty="0" smtClean="0">
                <a:solidFill>
                  <a:schemeClr val="bg1"/>
                </a:solidFill>
              </a:rPr>
              <a:t>     2. The Answer Sets of P are Computable</a:t>
            </a:r>
          </a:p>
          <a:p>
            <a:pPr marL="0" indent="0">
              <a:buNone/>
            </a:pPr>
            <a:r>
              <a:rPr lang="en-US" dirty="0">
                <a:solidFill>
                  <a:schemeClr val="bg1"/>
                </a:solidFill>
              </a:rPr>
              <a:t>	</a:t>
            </a:r>
            <a:r>
              <a:rPr lang="en-US" dirty="0" smtClean="0">
                <a:solidFill>
                  <a:schemeClr val="bg1"/>
                </a:solidFill>
              </a:rPr>
              <a:t>     3. Brave and Cautious Reasonable are Decidable</a:t>
            </a:r>
          </a:p>
          <a:p>
            <a:endParaRPr lang="en-US" sz="3200" dirty="0">
              <a:solidFill>
                <a:schemeClr val="bg1"/>
              </a:solidFill>
            </a:endParaRPr>
          </a:p>
          <a:p>
            <a:endParaRPr lang="it-IT" sz="3200" dirty="0">
              <a:solidFill>
                <a:schemeClr val="bg1"/>
              </a:solidFill>
            </a:endParaRPr>
          </a:p>
        </p:txBody>
      </p:sp>
    </p:spTree>
    <p:extLst>
      <p:ext uri="{BB962C8B-B14F-4D97-AF65-F5344CB8AC3E}">
        <p14:creationId xmlns:p14="http://schemas.microsoft.com/office/powerpoint/2010/main" val="35467489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164389"/>
            <a:ext cx="12009120" cy="1325563"/>
          </a:xfrm>
        </p:spPr>
        <p:txBody>
          <a:bodyPr/>
          <a:lstStyle/>
          <a:p>
            <a:pPr algn="ctr"/>
            <a:r>
              <a:rPr lang="it-IT" b="1" dirty="0" err="1" smtClean="0">
                <a:solidFill>
                  <a:schemeClr val="accent4"/>
                </a:solidFill>
              </a:rPr>
              <a:t>But</a:t>
            </a:r>
            <a:endParaRPr lang="it-IT" b="1" dirty="0">
              <a:solidFill>
                <a:schemeClr val="accent4"/>
              </a:solidFill>
            </a:endParaRPr>
          </a:p>
        </p:txBody>
      </p:sp>
      <p:sp>
        <p:nvSpPr>
          <p:cNvPr id="4" name="Segnaposto contenuto 2"/>
          <p:cNvSpPr>
            <a:spLocks noGrp="1"/>
          </p:cNvSpPr>
          <p:nvPr>
            <p:ph idx="1"/>
          </p:nvPr>
        </p:nvSpPr>
        <p:spPr>
          <a:xfrm>
            <a:off x="838200" y="1099356"/>
            <a:ext cx="10515600" cy="5623110"/>
          </a:xfrm>
        </p:spPr>
        <p:txBody>
          <a:bodyPr>
            <a:normAutofit/>
          </a:bodyPr>
          <a:lstStyle/>
          <a:p>
            <a:pPr marL="0" indent="0">
              <a:buNone/>
            </a:pPr>
            <a:r>
              <a:rPr lang="en-US" sz="3200" dirty="0">
                <a:solidFill>
                  <a:schemeClr val="accent4"/>
                </a:solidFill>
              </a:rPr>
              <a:t>We can do better:</a:t>
            </a:r>
          </a:p>
          <a:p>
            <a:pPr lvl="1"/>
            <a:r>
              <a:rPr lang="en-US" sz="2800" dirty="0">
                <a:solidFill>
                  <a:schemeClr val="bg1"/>
                </a:solidFill>
              </a:rPr>
              <a:t>There are other classes of programs for which an equivalent, finite, ground program exists:</a:t>
            </a:r>
          </a:p>
          <a:p>
            <a:endParaRPr lang="en-US" sz="3200" dirty="0">
              <a:solidFill>
                <a:schemeClr val="bg1"/>
              </a:solidFill>
            </a:endParaRPr>
          </a:p>
          <a:p>
            <a:pPr marL="0" indent="0">
              <a:buNone/>
            </a:pPr>
            <a:r>
              <a:rPr lang="en-US" dirty="0">
                <a:solidFill>
                  <a:schemeClr val="bg1"/>
                </a:solidFill>
              </a:rPr>
              <a:t>path([X | Y]) :- edge(X,Y).</a:t>
            </a:r>
          </a:p>
          <a:p>
            <a:pPr marL="0" indent="0">
              <a:buNone/>
            </a:pPr>
            <a:r>
              <a:rPr lang="en-US" dirty="0">
                <a:solidFill>
                  <a:schemeClr val="bg1"/>
                </a:solidFill>
              </a:rPr>
              <a:t>path([X | [Y | W]]) :- edge(X,Y), path([Y|W]), </a:t>
            </a:r>
          </a:p>
          <a:p>
            <a:pPr marL="0" indent="0">
              <a:buNone/>
            </a:pPr>
            <a:r>
              <a:rPr lang="en-US" dirty="0">
                <a:solidFill>
                  <a:schemeClr val="bg1"/>
                </a:solidFill>
              </a:rPr>
              <a:t>				not member(X, [Y|W]). </a:t>
            </a:r>
          </a:p>
          <a:p>
            <a:r>
              <a:rPr lang="en-US" sz="3200" dirty="0" smtClean="0">
                <a:solidFill>
                  <a:schemeClr val="accent4"/>
                </a:solidFill>
              </a:rPr>
              <a:t>Γ</a:t>
            </a:r>
            <a:r>
              <a:rPr lang="en-US" sz="3200" baseline="-25000" dirty="0" smtClean="0">
                <a:solidFill>
                  <a:schemeClr val="accent4"/>
                </a:solidFill>
              </a:rPr>
              <a:t>P</a:t>
            </a:r>
            <a:r>
              <a:rPr lang="en-US" sz="3200" baseline="30000" dirty="0">
                <a:solidFill>
                  <a:schemeClr val="accent4"/>
                </a:solidFill>
              </a:rPr>
              <a:t>∞</a:t>
            </a:r>
            <a:r>
              <a:rPr lang="en-US" sz="3200" dirty="0">
                <a:solidFill>
                  <a:schemeClr val="accent4"/>
                </a:solidFill>
              </a:rPr>
              <a:t>(Ø)</a:t>
            </a:r>
            <a:r>
              <a:rPr lang="en-US" sz="3200" dirty="0" smtClean="0">
                <a:solidFill>
                  <a:schemeClr val="accent4"/>
                </a:solidFill>
              </a:rPr>
              <a:t> </a:t>
            </a:r>
            <a:r>
              <a:rPr lang="en-US" sz="3200" dirty="0">
                <a:solidFill>
                  <a:schemeClr val="accent4"/>
                </a:solidFill>
              </a:rPr>
              <a:t>diverges, but AS(P) </a:t>
            </a:r>
            <a:r>
              <a:rPr lang="en-US" sz="3200" dirty="0" smtClean="0">
                <a:solidFill>
                  <a:schemeClr val="accent4"/>
                </a:solidFill>
              </a:rPr>
              <a:t>could be</a:t>
            </a:r>
            <a:r>
              <a:rPr lang="en-US" sz="3200" dirty="0" smtClean="0">
                <a:solidFill>
                  <a:schemeClr val="accent4"/>
                </a:solidFill>
              </a:rPr>
              <a:t> computed</a:t>
            </a:r>
            <a:endParaRPr lang="en-US" sz="3200" dirty="0" smtClean="0">
              <a:solidFill>
                <a:schemeClr val="accent4"/>
              </a:solidFill>
            </a:endParaRPr>
          </a:p>
          <a:p>
            <a:pPr marL="0" indent="0">
              <a:buNone/>
            </a:pPr>
            <a:endParaRPr lang="en-US" sz="3200" dirty="0">
              <a:solidFill>
                <a:schemeClr val="accent4"/>
              </a:solidFill>
            </a:endParaRPr>
          </a:p>
          <a:p>
            <a:pPr marL="0" indent="0">
              <a:buNone/>
            </a:pPr>
            <a:r>
              <a:rPr lang="en-US" sz="3200" dirty="0" smtClean="0">
                <a:solidFill>
                  <a:schemeClr val="accent4"/>
                </a:solidFill>
              </a:rPr>
              <a:t>We </a:t>
            </a:r>
            <a:r>
              <a:rPr lang="en-US" sz="3200" dirty="0">
                <a:solidFill>
                  <a:schemeClr val="accent4"/>
                </a:solidFill>
              </a:rPr>
              <a:t>made </a:t>
            </a:r>
            <a:r>
              <a:rPr lang="en-US" sz="3200" dirty="0" smtClean="0">
                <a:solidFill>
                  <a:schemeClr val="accent4"/>
                </a:solidFill>
              </a:rPr>
              <a:t>Γ</a:t>
            </a:r>
            <a:r>
              <a:rPr lang="en-US" sz="3200" baseline="-25000" dirty="0" smtClean="0">
                <a:solidFill>
                  <a:schemeClr val="accent4"/>
                </a:solidFill>
              </a:rPr>
              <a:t>P</a:t>
            </a:r>
            <a:r>
              <a:rPr lang="en-US" sz="3200" dirty="0" smtClean="0">
                <a:solidFill>
                  <a:schemeClr val="accent4"/>
                </a:solidFill>
              </a:rPr>
              <a:t> more clever, to skip “inapplicable” instances and exploit stratification. </a:t>
            </a:r>
            <a:endParaRPr lang="en-US" sz="3200" dirty="0">
              <a:solidFill>
                <a:schemeClr val="accent4"/>
              </a:solidFill>
            </a:endParaRPr>
          </a:p>
        </p:txBody>
      </p:sp>
    </p:spTree>
    <p:extLst>
      <p:ext uri="{BB962C8B-B14F-4D97-AF65-F5344CB8AC3E}">
        <p14:creationId xmlns:p14="http://schemas.microsoft.com/office/powerpoint/2010/main" val="2736730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16858"/>
            <a:ext cx="9144000" cy="707886"/>
          </a:xfrm>
        </p:spPr>
        <p:txBody>
          <a:bodyPr/>
          <a:lstStyle/>
          <a:p>
            <a:pPr algn="ctr">
              <a:defRPr/>
            </a:pPr>
            <a:r>
              <a:rPr lang="it-IT" sz="4000" b="1" dirty="0" err="1">
                <a:solidFill>
                  <a:schemeClr val="accent4"/>
                </a:solidFill>
              </a:rPr>
              <a:t>Finitely</a:t>
            </a:r>
            <a:r>
              <a:rPr lang="it-IT" sz="4000" b="1" dirty="0" smtClean="0">
                <a:solidFill>
                  <a:schemeClr val="accent4"/>
                </a:solidFill>
              </a:rPr>
              <a:t>-Ground </a:t>
            </a:r>
            <a:r>
              <a:rPr lang="it-IT" sz="4000" b="1" dirty="0">
                <a:solidFill>
                  <a:schemeClr val="accent4"/>
                </a:solidFill>
              </a:rPr>
              <a:t>(FG) Programs</a:t>
            </a:r>
          </a:p>
        </p:txBody>
      </p:sp>
      <p:sp>
        <p:nvSpPr>
          <p:cNvPr id="3" name="Segnaposto contenuto 2"/>
          <p:cNvSpPr>
            <a:spLocks noGrp="1"/>
          </p:cNvSpPr>
          <p:nvPr>
            <p:ph idx="1"/>
          </p:nvPr>
        </p:nvSpPr>
        <p:spPr>
          <a:xfrm>
            <a:off x="838800" y="1825200"/>
            <a:ext cx="10759642" cy="4114800"/>
          </a:xfrm>
        </p:spPr>
        <p:txBody>
          <a:bodyPr/>
          <a:lstStyle/>
          <a:p>
            <a:pPr marL="0" indent="0">
              <a:buNone/>
              <a:defRPr/>
            </a:pPr>
            <a:r>
              <a:rPr lang="it-IT" dirty="0" smtClean="0">
                <a:solidFill>
                  <a:schemeClr val="accent4"/>
                </a:solidFill>
              </a:rPr>
              <a:t>INTUITION: </a:t>
            </a:r>
            <a:r>
              <a:rPr lang="it-IT" dirty="0" smtClean="0">
                <a:solidFill>
                  <a:schemeClr val="bg1"/>
                </a:solidFill>
              </a:rPr>
              <a:t>The </a:t>
            </a:r>
            <a:r>
              <a:rPr lang="it-IT" dirty="0" err="1" smtClean="0">
                <a:solidFill>
                  <a:schemeClr val="bg1"/>
                </a:solidFill>
              </a:rPr>
              <a:t>class</a:t>
            </a:r>
            <a:r>
              <a:rPr lang="it-IT" dirty="0" smtClean="0">
                <a:solidFill>
                  <a:schemeClr val="bg1"/>
                </a:solidFill>
              </a:rPr>
              <a:t> of </a:t>
            </a:r>
            <a:r>
              <a:rPr lang="it-IT" dirty="0" err="1" smtClean="0">
                <a:solidFill>
                  <a:schemeClr val="accent4"/>
                </a:solidFill>
              </a:rPr>
              <a:t>Finitely</a:t>
            </a:r>
            <a:r>
              <a:rPr lang="it-IT" dirty="0" smtClean="0">
                <a:solidFill>
                  <a:schemeClr val="accent4"/>
                </a:solidFill>
              </a:rPr>
              <a:t> Ground Programs</a:t>
            </a:r>
            <a:r>
              <a:rPr lang="it-IT" dirty="0" smtClean="0">
                <a:solidFill>
                  <a:schemeClr val="bg1"/>
                </a:solidFill>
              </a:rPr>
              <a:t> </a:t>
            </a:r>
            <a:r>
              <a:rPr lang="it-IT" dirty="0" err="1" smtClean="0">
                <a:solidFill>
                  <a:schemeClr val="bg1"/>
                </a:solidFill>
              </a:rPr>
              <a:t>is</a:t>
            </a:r>
            <a:r>
              <a:rPr lang="it-IT" dirty="0" smtClean="0">
                <a:solidFill>
                  <a:schemeClr val="bg1"/>
                </a:solidFill>
              </a:rPr>
              <a:t> the set of </a:t>
            </a:r>
            <a:r>
              <a:rPr lang="it-IT" dirty="0" err="1" smtClean="0">
                <a:solidFill>
                  <a:schemeClr val="bg1"/>
                </a:solidFill>
              </a:rPr>
              <a:t>programs</a:t>
            </a:r>
            <a:r>
              <a:rPr lang="it-IT" dirty="0" smtClean="0">
                <a:solidFill>
                  <a:schemeClr val="bg1"/>
                </a:solidFill>
              </a:rPr>
              <a:t> for </a:t>
            </a:r>
            <a:r>
              <a:rPr lang="it-IT" dirty="0" err="1" smtClean="0">
                <a:solidFill>
                  <a:schemeClr val="bg1"/>
                </a:solidFill>
              </a:rPr>
              <a:t>which</a:t>
            </a:r>
            <a:r>
              <a:rPr lang="it-IT" dirty="0" smtClean="0">
                <a:solidFill>
                  <a:schemeClr val="bg1"/>
                </a:solidFill>
              </a:rPr>
              <a:t> the «</a:t>
            </a:r>
            <a:r>
              <a:rPr lang="it-IT" dirty="0" err="1" smtClean="0">
                <a:solidFill>
                  <a:schemeClr val="bg1"/>
                </a:solidFill>
              </a:rPr>
              <a:t>intelligent</a:t>
            </a:r>
            <a:r>
              <a:rPr lang="it-IT" dirty="0" smtClean="0">
                <a:solidFill>
                  <a:schemeClr val="bg1"/>
                </a:solidFill>
              </a:rPr>
              <a:t>» </a:t>
            </a:r>
            <a:r>
              <a:rPr lang="it-IT" dirty="0" err="1" smtClean="0">
                <a:solidFill>
                  <a:schemeClr val="bg1"/>
                </a:solidFill>
              </a:rPr>
              <a:t>instantiation</a:t>
            </a:r>
            <a:r>
              <a:rPr lang="it-IT" dirty="0" smtClean="0">
                <a:solidFill>
                  <a:schemeClr val="bg1"/>
                </a:solidFill>
              </a:rPr>
              <a:t> </a:t>
            </a:r>
            <a:r>
              <a:rPr lang="it-IT" dirty="0" err="1" smtClean="0">
                <a:solidFill>
                  <a:schemeClr val="bg1"/>
                </a:solidFill>
              </a:rPr>
              <a:t>is</a:t>
            </a:r>
            <a:r>
              <a:rPr lang="it-IT" dirty="0" smtClean="0">
                <a:solidFill>
                  <a:schemeClr val="bg1"/>
                </a:solidFill>
              </a:rPr>
              <a:t> finite and </a:t>
            </a:r>
            <a:r>
              <a:rPr lang="it-IT" i="1" dirty="0" err="1" smtClean="0">
                <a:solidFill>
                  <a:schemeClr val="bg1"/>
                </a:solidFill>
              </a:rPr>
              <a:t>computable</a:t>
            </a:r>
            <a:r>
              <a:rPr lang="it-IT" dirty="0" smtClean="0">
                <a:solidFill>
                  <a:schemeClr val="bg1"/>
                </a:solidFill>
              </a:rPr>
              <a:t>, i.e., </a:t>
            </a:r>
            <a:r>
              <a:rPr lang="it-IT" dirty="0" err="1" smtClean="0">
                <a:solidFill>
                  <a:schemeClr val="bg1"/>
                </a:solidFill>
              </a:rPr>
              <a:t>instantiation</a:t>
            </a:r>
            <a:r>
              <a:rPr lang="it-IT" dirty="0" smtClean="0">
                <a:solidFill>
                  <a:schemeClr val="bg1"/>
                </a:solidFill>
              </a:rPr>
              <a:t> operator </a:t>
            </a:r>
            <a:r>
              <a:rPr lang="it-IT" dirty="0" err="1" smtClean="0">
                <a:solidFill>
                  <a:schemeClr val="bg1"/>
                </a:solidFill>
              </a:rPr>
              <a:t>converges</a:t>
            </a:r>
            <a:r>
              <a:rPr lang="it-IT" dirty="0" smtClean="0">
                <a:solidFill>
                  <a:schemeClr val="bg1"/>
                </a:solidFill>
              </a:rPr>
              <a:t> </a:t>
            </a:r>
            <a:r>
              <a:rPr lang="it-IT" dirty="0" err="1" smtClean="0">
                <a:solidFill>
                  <a:schemeClr val="bg1"/>
                </a:solidFill>
              </a:rPr>
              <a:t>finitely</a:t>
            </a:r>
            <a:r>
              <a:rPr lang="it-IT" dirty="0" smtClean="0">
                <a:solidFill>
                  <a:schemeClr val="bg1"/>
                </a:solidFill>
              </a:rPr>
              <a:t> to a </a:t>
            </a:r>
            <a:r>
              <a:rPr lang="it-IT" dirty="0" err="1" smtClean="0">
                <a:solidFill>
                  <a:schemeClr val="bg1"/>
                </a:solidFill>
              </a:rPr>
              <a:t>fix-point</a:t>
            </a:r>
            <a:r>
              <a:rPr lang="it-IT" dirty="0" smtClean="0">
                <a:solidFill>
                  <a:schemeClr val="bg1"/>
                </a:solidFill>
              </a:rPr>
              <a:t>.</a:t>
            </a:r>
          </a:p>
          <a:p>
            <a:pPr marL="0" indent="0">
              <a:buNone/>
              <a:defRPr/>
            </a:pPr>
            <a:endParaRPr lang="it-IT" dirty="0"/>
          </a:p>
          <a:p>
            <a:pPr marL="0" indent="0">
              <a:buNone/>
              <a:defRPr/>
            </a:pPr>
            <a:endParaRPr lang="it-IT" dirty="0" smtClean="0">
              <a:solidFill>
                <a:srgbClr val="FFFF00"/>
              </a:solidFill>
            </a:endParaRPr>
          </a:p>
          <a:p>
            <a:pPr>
              <a:defRPr/>
            </a:pPr>
            <a:endParaRPr lang="it-IT" dirty="0" smtClean="0">
              <a:solidFill>
                <a:srgbClr val="FFFF00"/>
              </a:solidFill>
            </a:endParaRPr>
          </a:p>
        </p:txBody>
      </p:sp>
    </p:spTree>
    <p:extLst>
      <p:ext uri="{BB962C8B-B14F-4D97-AF65-F5344CB8AC3E}">
        <p14:creationId xmlns:p14="http://schemas.microsoft.com/office/powerpoint/2010/main" val="94430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smtClean="0">
                <a:solidFill>
                  <a:schemeClr val="accent4"/>
                </a:solidFill>
              </a:rPr>
              <a:t>FG-</a:t>
            </a:r>
            <a:r>
              <a:rPr lang="it-IT" b="1" dirty="0" err="1" smtClean="0">
                <a:solidFill>
                  <a:schemeClr val="accent4"/>
                </a:solidFill>
              </a:rPr>
              <a:t>programs</a:t>
            </a:r>
            <a:r>
              <a:rPr lang="it-IT" b="1" dirty="0" smtClean="0">
                <a:solidFill>
                  <a:schemeClr val="accent4"/>
                </a:solidFill>
              </a:rPr>
              <a:t>: </a:t>
            </a:r>
            <a:r>
              <a:rPr lang="it-IT" b="1" dirty="0" err="1" smtClean="0">
                <a:solidFill>
                  <a:schemeClr val="accent4"/>
                </a:solidFill>
              </a:rPr>
              <a:t>pros</a:t>
            </a:r>
            <a:r>
              <a:rPr lang="it-IT" b="1" dirty="0" smtClean="0">
                <a:solidFill>
                  <a:schemeClr val="accent4"/>
                </a:solidFill>
              </a:rPr>
              <a:t> &amp; </a:t>
            </a:r>
            <a:r>
              <a:rPr lang="it-IT" b="1" dirty="0" err="1" smtClean="0">
                <a:solidFill>
                  <a:schemeClr val="accent4"/>
                </a:solidFill>
              </a:rPr>
              <a:t>cons</a:t>
            </a:r>
            <a:endParaRPr lang="it-IT" b="1" dirty="0">
              <a:solidFill>
                <a:schemeClr val="accent4"/>
              </a:solidFill>
            </a:endParaRPr>
          </a:p>
        </p:txBody>
      </p:sp>
      <p:sp>
        <p:nvSpPr>
          <p:cNvPr id="3" name="Segnaposto contenuto 2"/>
          <p:cNvSpPr>
            <a:spLocks noGrp="1"/>
          </p:cNvSpPr>
          <p:nvPr>
            <p:ph idx="1"/>
          </p:nvPr>
        </p:nvSpPr>
        <p:spPr>
          <a:xfrm>
            <a:off x="838200" y="1425038"/>
            <a:ext cx="10515600" cy="4910189"/>
          </a:xfrm>
        </p:spPr>
        <p:txBody>
          <a:bodyPr>
            <a:normAutofit fontScale="92500" lnSpcReduction="10000"/>
          </a:bodyPr>
          <a:lstStyle/>
          <a:p>
            <a:pPr>
              <a:buFont typeface="Wingdings" panose="05000000000000000000" pitchFamily="2" charset="2"/>
              <a:buNone/>
              <a:defRPr/>
            </a:pPr>
            <a:r>
              <a:rPr lang="it-IT" sz="3200" dirty="0" err="1">
                <a:solidFill>
                  <a:schemeClr val="accent4"/>
                </a:solidFill>
              </a:rPr>
              <a:t>Pros</a:t>
            </a:r>
            <a:r>
              <a:rPr lang="it-IT" sz="3200" dirty="0">
                <a:solidFill>
                  <a:schemeClr val="accent4"/>
                </a:solidFill>
              </a:rPr>
              <a:t>:</a:t>
            </a:r>
          </a:p>
          <a:p>
            <a:pPr>
              <a:defRPr/>
            </a:pPr>
            <a:r>
              <a:rPr lang="it-IT" dirty="0">
                <a:solidFill>
                  <a:schemeClr val="bg1"/>
                </a:solidFill>
              </a:rPr>
              <a:t>A </a:t>
            </a:r>
            <a:r>
              <a:rPr lang="it-IT" dirty="0" err="1">
                <a:solidFill>
                  <a:schemeClr val="bg1"/>
                </a:solidFill>
              </a:rPr>
              <a:t>very</a:t>
            </a:r>
            <a:r>
              <a:rPr lang="it-IT" dirty="0">
                <a:solidFill>
                  <a:schemeClr val="bg1"/>
                </a:solidFill>
              </a:rPr>
              <a:t> </a:t>
            </a:r>
            <a:r>
              <a:rPr lang="it-IT" dirty="0" err="1">
                <a:solidFill>
                  <a:schemeClr val="bg1"/>
                </a:solidFill>
              </a:rPr>
              <a:t>expressive</a:t>
            </a:r>
            <a:r>
              <a:rPr lang="it-IT" dirty="0">
                <a:solidFill>
                  <a:schemeClr val="bg1"/>
                </a:solidFill>
              </a:rPr>
              <a:t> </a:t>
            </a:r>
            <a:r>
              <a:rPr lang="it-IT" dirty="0" err="1">
                <a:solidFill>
                  <a:schemeClr val="bg1"/>
                </a:solidFill>
              </a:rPr>
              <a:t>class</a:t>
            </a:r>
            <a:r>
              <a:rPr lang="it-IT" dirty="0">
                <a:solidFill>
                  <a:schemeClr val="bg1"/>
                </a:solidFill>
              </a:rPr>
              <a:t>: </a:t>
            </a:r>
            <a:r>
              <a:rPr lang="it-IT" dirty="0" err="1">
                <a:solidFill>
                  <a:schemeClr val="bg1"/>
                </a:solidFill>
              </a:rPr>
              <a:t>fg-programs</a:t>
            </a:r>
            <a:r>
              <a:rPr lang="it-IT" dirty="0">
                <a:solidFill>
                  <a:schemeClr val="bg1"/>
                </a:solidFill>
              </a:rPr>
              <a:t> </a:t>
            </a:r>
            <a:r>
              <a:rPr lang="it-IT" dirty="0" err="1">
                <a:solidFill>
                  <a:schemeClr val="bg1"/>
                </a:solidFill>
              </a:rPr>
              <a:t>correspond</a:t>
            </a:r>
            <a:r>
              <a:rPr lang="it-IT" dirty="0">
                <a:solidFill>
                  <a:schemeClr val="bg1"/>
                </a:solidFill>
              </a:rPr>
              <a:t> </a:t>
            </a:r>
            <a:r>
              <a:rPr lang="it-IT" dirty="0" err="1">
                <a:solidFill>
                  <a:schemeClr val="bg1"/>
                </a:solidFill>
              </a:rPr>
              <a:t>to</a:t>
            </a:r>
            <a:r>
              <a:rPr lang="it-IT" dirty="0">
                <a:solidFill>
                  <a:schemeClr val="bg1"/>
                </a:solidFill>
              </a:rPr>
              <a:t> </a:t>
            </a:r>
            <a:r>
              <a:rPr lang="it-IT" dirty="0" err="1">
                <a:solidFill>
                  <a:schemeClr val="bg1"/>
                </a:solidFill>
              </a:rPr>
              <a:t>terminating</a:t>
            </a:r>
            <a:r>
              <a:rPr lang="it-IT" dirty="0">
                <a:solidFill>
                  <a:schemeClr val="bg1"/>
                </a:solidFill>
              </a:rPr>
              <a:t> </a:t>
            </a:r>
            <a:r>
              <a:rPr lang="it-IT" dirty="0" err="1">
                <a:solidFill>
                  <a:schemeClr val="bg1"/>
                </a:solidFill>
              </a:rPr>
              <a:t>computations</a:t>
            </a:r>
            <a:r>
              <a:rPr lang="it-IT" dirty="0">
                <a:solidFill>
                  <a:schemeClr val="bg1"/>
                </a:solidFill>
              </a:rPr>
              <a:t> </a:t>
            </a:r>
            <a:r>
              <a:rPr lang="it-IT" dirty="0" err="1">
                <a:solidFill>
                  <a:schemeClr val="bg1"/>
                </a:solidFill>
              </a:rPr>
              <a:t>of</a:t>
            </a:r>
            <a:r>
              <a:rPr lang="it-IT" dirty="0">
                <a:solidFill>
                  <a:schemeClr val="bg1"/>
                </a:solidFill>
              </a:rPr>
              <a:t> </a:t>
            </a:r>
            <a:r>
              <a:rPr lang="it-IT" dirty="0" err="1">
                <a:solidFill>
                  <a:schemeClr val="bg1"/>
                </a:solidFill>
              </a:rPr>
              <a:t>Turing</a:t>
            </a:r>
            <a:r>
              <a:rPr lang="it-IT" dirty="0">
                <a:solidFill>
                  <a:schemeClr val="bg1"/>
                </a:solidFill>
              </a:rPr>
              <a:t> </a:t>
            </a:r>
            <a:r>
              <a:rPr lang="it-IT" dirty="0" err="1">
                <a:solidFill>
                  <a:schemeClr val="bg1"/>
                </a:solidFill>
              </a:rPr>
              <a:t>Machines</a:t>
            </a:r>
            <a:r>
              <a:rPr lang="it-IT" dirty="0">
                <a:solidFill>
                  <a:schemeClr val="bg1"/>
                </a:solidFill>
              </a:rPr>
              <a:t>:</a:t>
            </a:r>
          </a:p>
          <a:p>
            <a:pPr lvl="1">
              <a:defRPr/>
            </a:pPr>
            <a:r>
              <a:rPr lang="it-IT" dirty="0" err="1">
                <a:solidFill>
                  <a:schemeClr val="accent4"/>
                </a:solidFill>
              </a:rPr>
              <a:t>Theorem</a:t>
            </a:r>
            <a:r>
              <a:rPr lang="it-IT" dirty="0">
                <a:solidFill>
                  <a:schemeClr val="accent4"/>
                </a:solidFill>
              </a:rPr>
              <a:t>:</a:t>
            </a:r>
            <a:r>
              <a:rPr lang="it-IT" dirty="0"/>
              <a:t>  </a:t>
            </a:r>
            <a:r>
              <a:rPr lang="it-IT" dirty="0" err="1">
                <a:solidFill>
                  <a:schemeClr val="bg1"/>
                </a:solidFill>
              </a:rPr>
              <a:t>Any</a:t>
            </a:r>
            <a:r>
              <a:rPr lang="it-IT" dirty="0">
                <a:solidFill>
                  <a:schemeClr val="bg1"/>
                </a:solidFill>
              </a:rPr>
              <a:t> recursive </a:t>
            </a:r>
            <a:r>
              <a:rPr lang="it-IT" dirty="0" err="1">
                <a:solidFill>
                  <a:schemeClr val="bg1"/>
                </a:solidFill>
              </a:rPr>
              <a:t>function</a:t>
            </a:r>
            <a:r>
              <a:rPr lang="it-IT" dirty="0">
                <a:solidFill>
                  <a:schemeClr val="bg1"/>
                </a:solidFill>
              </a:rPr>
              <a:t> can be “</a:t>
            </a:r>
            <a:r>
              <a:rPr lang="it-IT" dirty="0" err="1">
                <a:solidFill>
                  <a:schemeClr val="bg1"/>
                </a:solidFill>
              </a:rPr>
              <a:t>expressed</a:t>
            </a:r>
            <a:r>
              <a:rPr lang="it-IT" dirty="0">
                <a:solidFill>
                  <a:schemeClr val="bg1"/>
                </a:solidFill>
              </a:rPr>
              <a:t>” by </a:t>
            </a:r>
            <a:r>
              <a:rPr lang="it-IT" dirty="0" smtClean="0">
                <a:solidFill>
                  <a:schemeClr val="bg1"/>
                </a:solidFill>
              </a:rPr>
              <a:t>FG-</a:t>
            </a:r>
            <a:r>
              <a:rPr lang="it-IT" dirty="0" err="1">
                <a:solidFill>
                  <a:schemeClr val="bg1"/>
                </a:solidFill>
              </a:rPr>
              <a:t>programs</a:t>
            </a:r>
            <a:r>
              <a:rPr lang="it-IT" dirty="0">
                <a:solidFill>
                  <a:schemeClr val="bg1"/>
                </a:solidFill>
              </a:rPr>
              <a:t>.</a:t>
            </a:r>
          </a:p>
          <a:p>
            <a:pPr>
              <a:defRPr/>
            </a:pPr>
            <a:r>
              <a:rPr lang="it-IT" dirty="0" smtClean="0">
                <a:solidFill>
                  <a:schemeClr val="bg1"/>
                </a:solidFill>
              </a:rPr>
              <a:t>FG-</a:t>
            </a:r>
            <a:r>
              <a:rPr lang="it-IT" dirty="0" err="1">
                <a:solidFill>
                  <a:schemeClr val="bg1"/>
                </a:solidFill>
              </a:rPr>
              <a:t>programs</a:t>
            </a:r>
            <a:r>
              <a:rPr lang="it-IT" dirty="0">
                <a:solidFill>
                  <a:schemeClr val="bg1"/>
                </a:solidFill>
              </a:rPr>
              <a:t> </a:t>
            </a:r>
            <a:r>
              <a:rPr lang="it-IT" dirty="0" err="1">
                <a:solidFill>
                  <a:schemeClr val="bg1"/>
                </a:solidFill>
              </a:rPr>
              <a:t>have</a:t>
            </a:r>
            <a:r>
              <a:rPr lang="it-IT" dirty="0">
                <a:solidFill>
                  <a:schemeClr val="bg1"/>
                </a:solidFill>
              </a:rPr>
              <a:t> a finite set of finite </a:t>
            </a:r>
            <a:r>
              <a:rPr lang="it-IT" dirty="0" err="1">
                <a:solidFill>
                  <a:schemeClr val="bg1"/>
                </a:solidFill>
              </a:rPr>
              <a:t>answer</a:t>
            </a:r>
            <a:r>
              <a:rPr lang="it-IT" dirty="0">
                <a:solidFill>
                  <a:schemeClr val="bg1"/>
                </a:solidFill>
              </a:rPr>
              <a:t> </a:t>
            </a:r>
            <a:r>
              <a:rPr lang="it-IT" dirty="0" smtClean="0">
                <a:solidFill>
                  <a:schemeClr val="bg1"/>
                </a:solidFill>
              </a:rPr>
              <a:t>sets</a:t>
            </a:r>
          </a:p>
          <a:p>
            <a:pPr>
              <a:defRPr/>
            </a:pPr>
            <a:r>
              <a:rPr lang="it-IT" dirty="0" err="1" smtClean="0">
                <a:solidFill>
                  <a:schemeClr val="bg1"/>
                </a:solidFill>
              </a:rPr>
              <a:t>Reasoning</a:t>
            </a:r>
            <a:r>
              <a:rPr lang="it-IT" dirty="0" smtClean="0">
                <a:solidFill>
                  <a:schemeClr val="bg1"/>
                </a:solidFill>
              </a:rPr>
              <a:t> over FG </a:t>
            </a:r>
            <a:r>
              <a:rPr lang="it-IT" dirty="0" err="1" smtClean="0">
                <a:solidFill>
                  <a:schemeClr val="bg1"/>
                </a:solidFill>
              </a:rPr>
              <a:t>programs</a:t>
            </a:r>
            <a:r>
              <a:rPr lang="it-IT" dirty="0" smtClean="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decidable</a:t>
            </a:r>
            <a:endParaRPr lang="it-IT" dirty="0">
              <a:solidFill>
                <a:schemeClr val="bg1"/>
              </a:solidFill>
            </a:endParaRPr>
          </a:p>
          <a:p>
            <a:pPr>
              <a:defRPr/>
            </a:pPr>
            <a:endParaRPr lang="it-IT" dirty="0">
              <a:solidFill>
                <a:schemeClr val="bg1"/>
              </a:solidFill>
            </a:endParaRPr>
          </a:p>
          <a:p>
            <a:pPr>
              <a:buFont typeface="Wingdings" panose="05000000000000000000" pitchFamily="2" charset="2"/>
              <a:buNone/>
              <a:defRPr/>
            </a:pPr>
            <a:endParaRPr lang="it-IT" sz="2400" dirty="0"/>
          </a:p>
          <a:p>
            <a:pPr marL="0" indent="0">
              <a:buNone/>
            </a:pPr>
            <a:r>
              <a:rPr lang="it-IT" sz="3200" dirty="0" err="1">
                <a:solidFill>
                  <a:schemeClr val="accent4"/>
                </a:solidFill>
              </a:rPr>
              <a:t>Cons</a:t>
            </a:r>
            <a:r>
              <a:rPr lang="it-IT" sz="3200" dirty="0" smtClean="0">
                <a:solidFill>
                  <a:schemeClr val="accent4"/>
                </a:solidFill>
              </a:rPr>
              <a:t>:</a:t>
            </a:r>
            <a:endParaRPr lang="en-US" sz="3200" dirty="0" smtClean="0">
              <a:solidFill>
                <a:schemeClr val="accent4"/>
              </a:solidFill>
            </a:endParaRPr>
          </a:p>
          <a:p>
            <a:r>
              <a:rPr lang="en-US" dirty="0" smtClean="0">
                <a:solidFill>
                  <a:schemeClr val="accent4"/>
                </a:solidFill>
              </a:rPr>
              <a:t>Theorem:</a:t>
            </a:r>
            <a:r>
              <a:rPr lang="en-US" dirty="0" smtClean="0">
                <a:solidFill>
                  <a:schemeClr val="bg1"/>
                </a:solidFill>
              </a:rPr>
              <a:t> Deciding </a:t>
            </a:r>
            <a:r>
              <a:rPr lang="en-US" dirty="0">
                <a:solidFill>
                  <a:schemeClr val="bg1"/>
                </a:solidFill>
              </a:rPr>
              <a:t>if Γ</a:t>
            </a:r>
            <a:r>
              <a:rPr lang="en-US" baseline="-25000" dirty="0">
                <a:solidFill>
                  <a:schemeClr val="bg1"/>
                </a:solidFill>
              </a:rPr>
              <a:t>P</a:t>
            </a:r>
            <a:r>
              <a:rPr lang="en-US" baseline="30000" dirty="0">
                <a:solidFill>
                  <a:schemeClr val="bg1"/>
                </a:solidFill>
              </a:rPr>
              <a:t>∞</a:t>
            </a:r>
            <a:r>
              <a:rPr lang="en-US" dirty="0">
                <a:solidFill>
                  <a:schemeClr val="bg1"/>
                </a:solidFill>
              </a:rPr>
              <a:t>(</a:t>
            </a:r>
            <a:r>
              <a:rPr lang="en-US" dirty="0" err="1">
                <a:solidFill>
                  <a:schemeClr val="bg1"/>
                </a:solidFill>
              </a:rPr>
              <a:t>Ø</a:t>
            </a:r>
            <a:r>
              <a:rPr lang="en-US" dirty="0">
                <a:solidFill>
                  <a:schemeClr val="bg1"/>
                </a:solidFill>
              </a:rPr>
              <a:t>) is finite is R.E.-</a:t>
            </a:r>
            <a:r>
              <a:rPr lang="en-US" dirty="0" smtClean="0">
                <a:solidFill>
                  <a:schemeClr val="bg1"/>
                </a:solidFill>
              </a:rPr>
              <a:t>Complete</a:t>
            </a:r>
            <a:r>
              <a:rPr lang="it-IT" dirty="0" smtClean="0">
                <a:solidFill>
                  <a:schemeClr val="accent4"/>
                </a:solidFill>
              </a:rPr>
              <a:t> </a:t>
            </a:r>
            <a:endParaRPr lang="it-IT" dirty="0">
              <a:solidFill>
                <a:schemeClr val="accent4"/>
              </a:solidFill>
            </a:endParaRPr>
          </a:p>
          <a:p>
            <a:r>
              <a:rPr lang="it-IT" dirty="0" err="1" smtClean="0">
                <a:solidFill>
                  <a:schemeClr val="bg1"/>
                </a:solidFill>
              </a:rPr>
              <a:t>Semidecidability</a:t>
            </a:r>
            <a:r>
              <a:rPr lang="it-IT" dirty="0" smtClean="0">
                <a:solidFill>
                  <a:schemeClr val="bg1"/>
                </a:solidFill>
              </a:rPr>
              <a:t> </a:t>
            </a:r>
            <a:r>
              <a:rPr lang="it-IT" dirty="0" err="1">
                <a:solidFill>
                  <a:schemeClr val="bg1"/>
                </a:solidFill>
              </a:rPr>
              <a:t>might</a:t>
            </a:r>
            <a:r>
              <a:rPr lang="it-IT" dirty="0">
                <a:solidFill>
                  <a:schemeClr val="bg1"/>
                </a:solidFill>
              </a:rPr>
              <a:t> be </a:t>
            </a:r>
            <a:r>
              <a:rPr lang="it-IT" dirty="0" err="1">
                <a:solidFill>
                  <a:schemeClr val="bg1"/>
                </a:solidFill>
              </a:rPr>
              <a:t>undesirable</a:t>
            </a:r>
            <a:r>
              <a:rPr lang="it-IT" dirty="0">
                <a:solidFill>
                  <a:schemeClr val="bg1"/>
                </a:solidFill>
              </a:rPr>
              <a:t> in </a:t>
            </a:r>
            <a:r>
              <a:rPr lang="it-IT" dirty="0" err="1">
                <a:solidFill>
                  <a:schemeClr val="bg1"/>
                </a:solidFill>
              </a:rPr>
              <a:t>certain</a:t>
            </a:r>
            <a:r>
              <a:rPr lang="it-IT" dirty="0">
                <a:solidFill>
                  <a:schemeClr val="bg1"/>
                </a:solidFill>
              </a:rPr>
              <a:t> </a:t>
            </a:r>
            <a:r>
              <a:rPr lang="it-IT" dirty="0" err="1" smtClean="0">
                <a:solidFill>
                  <a:schemeClr val="bg1"/>
                </a:solidFill>
              </a:rPr>
              <a:t>applications</a:t>
            </a:r>
            <a:endParaRPr lang="it-IT" dirty="0">
              <a:solidFill>
                <a:schemeClr val="bg1"/>
              </a:solidFill>
            </a:endParaRPr>
          </a:p>
        </p:txBody>
      </p:sp>
    </p:spTree>
    <p:extLst>
      <p:ext uri="{BB962C8B-B14F-4D97-AF65-F5344CB8AC3E}">
        <p14:creationId xmlns:p14="http://schemas.microsoft.com/office/powerpoint/2010/main" val="16910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smtClean="0">
                <a:solidFill>
                  <a:schemeClr val="accent4"/>
                </a:solidFill>
              </a:rPr>
              <a:t>FD-</a:t>
            </a:r>
            <a:r>
              <a:rPr lang="it-IT" b="1" dirty="0" err="1" smtClean="0">
                <a:solidFill>
                  <a:schemeClr val="accent4"/>
                </a:solidFill>
              </a:rPr>
              <a:t>programs</a:t>
            </a:r>
            <a:endParaRPr lang="it-IT" b="1" dirty="0">
              <a:solidFill>
                <a:schemeClr val="accent4"/>
              </a:solidFill>
            </a:endParaRPr>
          </a:p>
        </p:txBody>
      </p:sp>
      <p:sp>
        <p:nvSpPr>
          <p:cNvPr id="3" name="Segnaposto contenuto 2"/>
          <p:cNvSpPr>
            <a:spLocks noGrp="1"/>
          </p:cNvSpPr>
          <p:nvPr>
            <p:ph idx="1"/>
          </p:nvPr>
        </p:nvSpPr>
        <p:spPr>
          <a:xfrm>
            <a:off x="839000" y="1825200"/>
            <a:ext cx="11352999" cy="4551363"/>
          </a:xfrm>
        </p:spPr>
        <p:txBody>
          <a:bodyPr/>
          <a:lstStyle/>
          <a:p>
            <a:pPr>
              <a:defRPr/>
            </a:pPr>
            <a:r>
              <a:rPr lang="it-IT" sz="3200" dirty="0">
                <a:solidFill>
                  <a:srgbClr val="FFFFFF"/>
                </a:solidFill>
              </a:rPr>
              <a:t>A </a:t>
            </a:r>
            <a:r>
              <a:rPr lang="it-IT" sz="3200" dirty="0" err="1">
                <a:solidFill>
                  <a:srgbClr val="FFFFFF"/>
                </a:solidFill>
              </a:rPr>
              <a:t>simple</a:t>
            </a:r>
            <a:r>
              <a:rPr lang="it-IT" sz="3200" dirty="0">
                <a:solidFill>
                  <a:srgbClr val="FFFFFF"/>
                </a:solidFill>
              </a:rPr>
              <a:t>, </a:t>
            </a:r>
            <a:r>
              <a:rPr lang="it-IT" sz="3200" dirty="0" err="1" smtClean="0">
                <a:solidFill>
                  <a:srgbClr val="FFFFFF"/>
                </a:solidFill>
              </a:rPr>
              <a:t>decidable</a:t>
            </a:r>
            <a:r>
              <a:rPr lang="it-IT" sz="3200" dirty="0" smtClean="0">
                <a:solidFill>
                  <a:srgbClr val="FFFFFF"/>
                </a:solidFill>
              </a:rPr>
              <a:t> </a:t>
            </a:r>
            <a:r>
              <a:rPr lang="it-IT" sz="3200" dirty="0" err="1" smtClean="0">
                <a:solidFill>
                  <a:srgbClr val="FFFFFF"/>
                </a:solidFill>
              </a:rPr>
              <a:t>subclass</a:t>
            </a:r>
            <a:r>
              <a:rPr lang="it-IT" sz="3200" dirty="0" smtClean="0">
                <a:solidFill>
                  <a:srgbClr val="FFFFFF"/>
                </a:solidFill>
              </a:rPr>
              <a:t> </a:t>
            </a:r>
            <a:r>
              <a:rPr lang="it-IT" sz="3200" dirty="0">
                <a:solidFill>
                  <a:srgbClr val="FFFFFF"/>
                </a:solidFill>
              </a:rPr>
              <a:t>of </a:t>
            </a:r>
            <a:r>
              <a:rPr lang="it-IT" sz="3200" dirty="0" smtClean="0">
                <a:solidFill>
                  <a:srgbClr val="FFFFFF"/>
                </a:solidFill>
              </a:rPr>
              <a:t>FG-</a:t>
            </a:r>
            <a:r>
              <a:rPr lang="it-IT" sz="3200" dirty="0" err="1" smtClean="0">
                <a:solidFill>
                  <a:srgbClr val="FFFFFF"/>
                </a:solidFill>
              </a:rPr>
              <a:t>programs</a:t>
            </a:r>
            <a:endParaRPr lang="it-IT" sz="3200" dirty="0" smtClean="0">
              <a:solidFill>
                <a:srgbClr val="FFFFFF"/>
              </a:solidFill>
            </a:endParaRPr>
          </a:p>
          <a:p>
            <a:pPr marL="0" indent="0">
              <a:buNone/>
              <a:defRPr/>
            </a:pPr>
            <a:endParaRPr lang="it-IT" sz="3200" dirty="0">
              <a:solidFill>
                <a:schemeClr val="accent4"/>
              </a:solidFill>
            </a:endParaRPr>
          </a:p>
          <a:p>
            <a:pPr>
              <a:defRPr/>
            </a:pPr>
            <a:r>
              <a:rPr lang="it-IT" sz="3200" dirty="0" err="1" smtClean="0">
                <a:solidFill>
                  <a:schemeClr val="accent4"/>
                </a:solidFill>
              </a:rPr>
              <a:t>Theorem</a:t>
            </a:r>
            <a:r>
              <a:rPr lang="it-IT" sz="3200" dirty="0" smtClean="0">
                <a:solidFill>
                  <a:schemeClr val="accent4"/>
                </a:solidFill>
              </a:rPr>
              <a:t>:</a:t>
            </a:r>
            <a:r>
              <a:rPr lang="it-IT" sz="3200" dirty="0" smtClean="0">
                <a:solidFill>
                  <a:schemeClr val="bg1"/>
                </a:solidFill>
              </a:rPr>
              <a:t> </a:t>
            </a:r>
            <a:r>
              <a:rPr lang="it-IT" sz="3200" dirty="0" err="1">
                <a:solidFill>
                  <a:schemeClr val="bg1"/>
                </a:solidFill>
              </a:rPr>
              <a:t>Every</a:t>
            </a:r>
            <a:r>
              <a:rPr lang="it-IT" sz="3200" dirty="0">
                <a:solidFill>
                  <a:schemeClr val="bg1"/>
                </a:solidFill>
              </a:rPr>
              <a:t> FD </a:t>
            </a:r>
            <a:r>
              <a:rPr lang="it-IT" sz="3200" dirty="0" err="1">
                <a:solidFill>
                  <a:schemeClr val="bg1"/>
                </a:solidFill>
              </a:rPr>
              <a:t>program</a:t>
            </a:r>
            <a:r>
              <a:rPr lang="it-IT" sz="3200" dirty="0">
                <a:solidFill>
                  <a:schemeClr val="bg1"/>
                </a:solidFill>
              </a:rPr>
              <a:t> </a:t>
            </a:r>
            <a:r>
              <a:rPr lang="it-IT" sz="3200" dirty="0" err="1">
                <a:solidFill>
                  <a:schemeClr val="bg1"/>
                </a:solidFill>
              </a:rPr>
              <a:t>is</a:t>
            </a:r>
            <a:r>
              <a:rPr lang="it-IT" sz="3200" dirty="0">
                <a:solidFill>
                  <a:schemeClr val="bg1"/>
                </a:solidFill>
              </a:rPr>
              <a:t> </a:t>
            </a:r>
            <a:r>
              <a:rPr lang="it-IT" sz="3200" dirty="0" err="1">
                <a:solidFill>
                  <a:schemeClr val="bg1"/>
                </a:solidFill>
              </a:rPr>
              <a:t>Finitely</a:t>
            </a:r>
            <a:r>
              <a:rPr lang="it-IT" sz="3200" dirty="0">
                <a:solidFill>
                  <a:schemeClr val="bg1"/>
                </a:solidFill>
              </a:rPr>
              <a:t> Ground.</a:t>
            </a:r>
          </a:p>
          <a:p>
            <a:pPr>
              <a:defRPr/>
            </a:pPr>
            <a:endParaRPr lang="it-IT" sz="3200" dirty="0" smtClean="0">
              <a:solidFill>
                <a:schemeClr val="bg1"/>
              </a:solidFill>
            </a:endParaRPr>
          </a:p>
          <a:p>
            <a:pPr>
              <a:defRPr/>
            </a:pPr>
            <a:r>
              <a:rPr lang="it-IT" sz="3200" dirty="0" smtClean="0">
                <a:solidFill>
                  <a:schemeClr val="bg1"/>
                </a:solidFill>
              </a:rPr>
              <a:t>Vice Versa </a:t>
            </a:r>
            <a:r>
              <a:rPr lang="it-IT" sz="3200" dirty="0" err="1" smtClean="0">
                <a:solidFill>
                  <a:schemeClr val="bg1"/>
                </a:solidFill>
              </a:rPr>
              <a:t>does</a:t>
            </a:r>
            <a:r>
              <a:rPr lang="it-IT" sz="3200" dirty="0" smtClean="0">
                <a:solidFill>
                  <a:schemeClr val="bg1"/>
                </a:solidFill>
              </a:rPr>
              <a:t> </a:t>
            </a:r>
            <a:r>
              <a:rPr lang="it-IT" sz="3200" dirty="0" err="1" smtClean="0">
                <a:solidFill>
                  <a:schemeClr val="bg1"/>
                </a:solidFill>
              </a:rPr>
              <a:t>not</a:t>
            </a:r>
            <a:r>
              <a:rPr lang="it-IT" sz="3200" dirty="0" smtClean="0">
                <a:solidFill>
                  <a:schemeClr val="bg1"/>
                </a:solidFill>
              </a:rPr>
              <a:t> </a:t>
            </a:r>
            <a:r>
              <a:rPr lang="it-IT" sz="3200" dirty="0" err="1" smtClean="0">
                <a:solidFill>
                  <a:schemeClr val="bg1"/>
                </a:solidFill>
              </a:rPr>
              <a:t>hold</a:t>
            </a:r>
            <a:endParaRPr lang="it-IT" sz="3200" dirty="0" smtClean="0">
              <a:solidFill>
                <a:schemeClr val="bg1"/>
              </a:solidFill>
            </a:endParaRPr>
          </a:p>
          <a:p>
            <a:pPr>
              <a:defRPr/>
            </a:pPr>
            <a:endParaRPr lang="it-IT" sz="3200" dirty="0">
              <a:solidFill>
                <a:schemeClr val="bg1"/>
              </a:solidFill>
            </a:endParaRPr>
          </a:p>
          <a:p>
            <a:pPr>
              <a:defRPr/>
            </a:pPr>
            <a:r>
              <a:rPr lang="it-IT" sz="3200" dirty="0" smtClean="0">
                <a:solidFill>
                  <a:schemeClr val="bg1"/>
                </a:solidFill>
              </a:rPr>
              <a:t>First </a:t>
            </a:r>
            <a:r>
              <a:rPr lang="it-IT" sz="3200" dirty="0" err="1" smtClean="0">
                <a:solidFill>
                  <a:schemeClr val="bg1"/>
                </a:solidFill>
              </a:rPr>
              <a:t>implemented</a:t>
            </a:r>
            <a:r>
              <a:rPr lang="it-IT" sz="3200" dirty="0" smtClean="0">
                <a:solidFill>
                  <a:schemeClr val="bg1"/>
                </a:solidFill>
              </a:rPr>
              <a:t> in DLV, </a:t>
            </a:r>
            <a:r>
              <a:rPr lang="it-IT" sz="3200" dirty="0" err="1" smtClean="0">
                <a:solidFill>
                  <a:schemeClr val="bg1"/>
                </a:solidFill>
              </a:rPr>
              <a:t>then</a:t>
            </a:r>
            <a:r>
              <a:rPr lang="it-IT" sz="3200" dirty="0" smtClean="0">
                <a:solidFill>
                  <a:schemeClr val="bg1"/>
                </a:solidFill>
              </a:rPr>
              <a:t> </a:t>
            </a:r>
            <a:r>
              <a:rPr lang="it-IT" sz="3200" dirty="0" err="1" smtClean="0">
                <a:solidFill>
                  <a:schemeClr val="bg1"/>
                </a:solidFill>
              </a:rPr>
              <a:t>replaced</a:t>
            </a:r>
            <a:r>
              <a:rPr lang="it-IT" sz="3200" dirty="0" smtClean="0">
                <a:solidFill>
                  <a:schemeClr val="bg1"/>
                </a:solidFill>
              </a:rPr>
              <a:t> by </a:t>
            </a:r>
            <a:r>
              <a:rPr lang="it-IT" sz="3200" dirty="0" err="1" smtClean="0">
                <a:solidFill>
                  <a:schemeClr val="bg1"/>
                </a:solidFill>
              </a:rPr>
              <a:t>Argument</a:t>
            </a:r>
            <a:r>
              <a:rPr lang="it-IT" sz="3200" dirty="0" smtClean="0">
                <a:solidFill>
                  <a:schemeClr val="bg1"/>
                </a:solidFill>
              </a:rPr>
              <a:t> </a:t>
            </a:r>
            <a:r>
              <a:rPr lang="it-IT" sz="3200" dirty="0" err="1" smtClean="0">
                <a:solidFill>
                  <a:schemeClr val="bg1"/>
                </a:solidFill>
              </a:rPr>
              <a:t>Restricted</a:t>
            </a:r>
            <a:endParaRPr lang="it-IT" sz="3200" dirty="0">
              <a:solidFill>
                <a:schemeClr val="bg1"/>
              </a:solidFill>
            </a:endParaRPr>
          </a:p>
        </p:txBody>
      </p:sp>
    </p:spTree>
    <p:extLst>
      <p:ext uri="{BB962C8B-B14F-4D97-AF65-F5344CB8AC3E}">
        <p14:creationId xmlns:p14="http://schemas.microsoft.com/office/powerpoint/2010/main" val="3766394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smtClean="0">
                <a:solidFill>
                  <a:schemeClr val="accent4"/>
                </a:solidFill>
              </a:rPr>
              <a:t>The DLV </a:t>
            </a:r>
            <a:r>
              <a:rPr lang="it-IT" b="1" dirty="0" smtClean="0">
                <a:solidFill>
                  <a:schemeClr val="accent4"/>
                </a:solidFill>
              </a:rPr>
              <a:t>System with </a:t>
            </a:r>
            <a:r>
              <a:rPr lang="it-IT" b="1" dirty="0" err="1" smtClean="0">
                <a:solidFill>
                  <a:schemeClr val="accent4"/>
                </a:solidFill>
              </a:rPr>
              <a:t>Functions</a:t>
            </a:r>
            <a:r>
              <a:rPr lang="it-IT" b="1" dirty="0" smtClean="0">
                <a:solidFill>
                  <a:schemeClr val="accent4"/>
                </a:solidFill>
              </a:rPr>
              <a:t> and </a:t>
            </a:r>
            <a:r>
              <a:rPr lang="it-IT" b="1" dirty="0" err="1" smtClean="0">
                <a:solidFill>
                  <a:schemeClr val="accent4"/>
                </a:solidFill>
              </a:rPr>
              <a:t>Lists</a:t>
            </a:r>
            <a:endParaRPr lang="it-IT" b="1" dirty="0">
              <a:solidFill>
                <a:schemeClr val="accent4"/>
              </a:solidFill>
            </a:endParaRPr>
          </a:p>
        </p:txBody>
      </p:sp>
      <p:sp>
        <p:nvSpPr>
          <p:cNvPr id="3" name="Segnaposto contenuto 2"/>
          <p:cNvSpPr>
            <a:spLocks noGrp="1"/>
          </p:cNvSpPr>
          <p:nvPr>
            <p:ph idx="1"/>
          </p:nvPr>
        </p:nvSpPr>
        <p:spPr>
          <a:xfrm>
            <a:off x="406400" y="1825200"/>
            <a:ext cx="11785599" cy="5032800"/>
          </a:xfrm>
        </p:spPr>
        <p:txBody>
          <a:bodyPr/>
          <a:lstStyle/>
          <a:p>
            <a:pPr>
              <a:defRPr/>
            </a:pPr>
            <a:endParaRPr lang="it-IT" sz="3200" dirty="0" smtClean="0">
              <a:solidFill>
                <a:schemeClr val="bg1"/>
              </a:solidFill>
            </a:endParaRPr>
          </a:p>
          <a:p>
            <a:pPr>
              <a:defRPr/>
            </a:pPr>
            <a:r>
              <a:rPr lang="it-IT" sz="3200" dirty="0" smtClean="0">
                <a:solidFill>
                  <a:schemeClr val="bg1"/>
                </a:solidFill>
              </a:rPr>
              <a:t>Recursive </a:t>
            </a:r>
            <a:r>
              <a:rPr lang="it-IT" sz="3200" dirty="0" err="1" smtClean="0">
                <a:solidFill>
                  <a:schemeClr val="bg1"/>
                </a:solidFill>
              </a:rPr>
              <a:t>Functions</a:t>
            </a:r>
            <a:r>
              <a:rPr lang="it-IT" sz="3200" dirty="0" smtClean="0">
                <a:solidFill>
                  <a:schemeClr val="bg1"/>
                </a:solidFill>
              </a:rPr>
              <a:t> </a:t>
            </a:r>
            <a:r>
              <a:rPr lang="it-IT" sz="3200" dirty="0" err="1" smtClean="0">
                <a:solidFill>
                  <a:schemeClr val="bg1"/>
                </a:solidFill>
              </a:rPr>
              <a:t>have</a:t>
            </a:r>
            <a:r>
              <a:rPr lang="it-IT" sz="3200" dirty="0" smtClean="0">
                <a:solidFill>
                  <a:schemeClr val="bg1"/>
                </a:solidFill>
              </a:rPr>
              <a:t> </a:t>
            </a:r>
            <a:r>
              <a:rPr lang="it-IT" sz="3200" dirty="0" err="1" smtClean="0">
                <a:solidFill>
                  <a:schemeClr val="bg1"/>
                </a:solidFill>
              </a:rPr>
              <a:t>been</a:t>
            </a:r>
            <a:r>
              <a:rPr lang="it-IT" sz="3200" dirty="0" smtClean="0">
                <a:solidFill>
                  <a:schemeClr val="bg1"/>
                </a:solidFill>
              </a:rPr>
              <a:t> </a:t>
            </a:r>
            <a:r>
              <a:rPr lang="it-IT" sz="3200" dirty="0" err="1" smtClean="0">
                <a:solidFill>
                  <a:schemeClr val="bg1"/>
                </a:solidFill>
              </a:rPr>
              <a:t>implemented</a:t>
            </a:r>
            <a:r>
              <a:rPr lang="it-IT" sz="3200" dirty="0" smtClean="0">
                <a:solidFill>
                  <a:schemeClr val="bg1"/>
                </a:solidFill>
              </a:rPr>
              <a:t> in DLV </a:t>
            </a:r>
            <a:r>
              <a:rPr lang="it-IT" sz="3200" dirty="0" err="1" smtClean="0">
                <a:solidFill>
                  <a:schemeClr val="bg1"/>
                </a:solidFill>
              </a:rPr>
              <a:t>since</a:t>
            </a:r>
            <a:r>
              <a:rPr lang="it-IT" sz="3200" dirty="0" smtClean="0">
                <a:solidFill>
                  <a:schemeClr val="bg1"/>
                </a:solidFill>
              </a:rPr>
              <a:t> 2008</a:t>
            </a:r>
          </a:p>
          <a:p>
            <a:pPr lvl="1">
              <a:defRPr/>
            </a:pPr>
            <a:r>
              <a:rPr lang="it-IT" dirty="0" smtClean="0">
                <a:solidFill>
                  <a:schemeClr val="bg1"/>
                </a:solidFill>
              </a:rPr>
              <a:t>First </a:t>
            </a:r>
            <a:r>
              <a:rPr lang="it-IT" dirty="0" err="1">
                <a:solidFill>
                  <a:schemeClr val="bg1"/>
                </a:solidFill>
              </a:rPr>
              <a:t>i</a:t>
            </a:r>
            <a:r>
              <a:rPr lang="it-IT" dirty="0" err="1" smtClean="0">
                <a:solidFill>
                  <a:schemeClr val="bg1"/>
                </a:solidFill>
              </a:rPr>
              <a:t>mplementation</a:t>
            </a:r>
            <a:r>
              <a:rPr lang="it-IT" dirty="0" smtClean="0">
                <a:solidFill>
                  <a:schemeClr val="bg1"/>
                </a:solidFill>
              </a:rPr>
              <a:t> by </a:t>
            </a:r>
            <a:r>
              <a:rPr lang="it-IT" dirty="0" err="1" smtClean="0">
                <a:solidFill>
                  <a:schemeClr val="bg1"/>
                </a:solidFill>
              </a:rPr>
              <a:t>strings</a:t>
            </a:r>
            <a:r>
              <a:rPr lang="it-IT" dirty="0" smtClean="0">
                <a:solidFill>
                  <a:schemeClr val="bg1"/>
                </a:solidFill>
              </a:rPr>
              <a:t> and </a:t>
            </a:r>
            <a:r>
              <a:rPr lang="it-IT" dirty="0" err="1" smtClean="0">
                <a:solidFill>
                  <a:schemeClr val="bg1"/>
                </a:solidFill>
              </a:rPr>
              <a:t>external</a:t>
            </a:r>
            <a:r>
              <a:rPr lang="it-IT" dirty="0" smtClean="0">
                <a:solidFill>
                  <a:schemeClr val="bg1"/>
                </a:solidFill>
              </a:rPr>
              <a:t> </a:t>
            </a:r>
            <a:r>
              <a:rPr lang="it-IT" dirty="0" err="1" smtClean="0">
                <a:solidFill>
                  <a:schemeClr val="bg1"/>
                </a:solidFill>
              </a:rPr>
              <a:t>built-ins</a:t>
            </a:r>
            <a:endParaRPr lang="it-IT" dirty="0" smtClean="0">
              <a:solidFill>
                <a:schemeClr val="bg1"/>
              </a:solidFill>
            </a:endParaRPr>
          </a:p>
          <a:p>
            <a:pPr lvl="1">
              <a:defRPr/>
            </a:pPr>
            <a:r>
              <a:rPr lang="it-IT" dirty="0" smtClean="0">
                <a:solidFill>
                  <a:schemeClr val="bg1"/>
                </a:solidFill>
              </a:rPr>
              <a:t>Native </a:t>
            </a:r>
            <a:r>
              <a:rPr lang="it-IT" dirty="0" err="1" smtClean="0">
                <a:solidFill>
                  <a:schemeClr val="bg1"/>
                </a:solidFill>
              </a:rPr>
              <a:t>implementation</a:t>
            </a:r>
            <a:r>
              <a:rPr lang="it-IT" dirty="0" smtClean="0">
                <a:solidFill>
                  <a:schemeClr val="bg1"/>
                </a:solidFill>
              </a:rPr>
              <a:t> in </a:t>
            </a:r>
            <a:r>
              <a:rPr lang="it-IT" dirty="0" err="1" smtClean="0">
                <a:solidFill>
                  <a:schemeClr val="bg1"/>
                </a:solidFill>
              </a:rPr>
              <a:t>current</a:t>
            </a:r>
            <a:r>
              <a:rPr lang="it-IT" dirty="0" smtClean="0">
                <a:solidFill>
                  <a:schemeClr val="bg1"/>
                </a:solidFill>
              </a:rPr>
              <a:t> I-DLV / DLV2</a:t>
            </a:r>
          </a:p>
          <a:p>
            <a:pPr lvl="1">
              <a:defRPr/>
            </a:pPr>
            <a:endParaRPr lang="it-IT" dirty="0" smtClean="0">
              <a:solidFill>
                <a:schemeClr val="bg1"/>
              </a:solidFill>
            </a:endParaRPr>
          </a:p>
          <a:p>
            <a:pPr lvl="1">
              <a:defRPr/>
            </a:pPr>
            <a:endParaRPr lang="it-IT" dirty="0">
              <a:solidFill>
                <a:schemeClr val="bg1"/>
              </a:solidFill>
            </a:endParaRPr>
          </a:p>
          <a:p>
            <a:pPr>
              <a:defRPr/>
            </a:pPr>
            <a:r>
              <a:rPr lang="it-IT" sz="3200" dirty="0" smtClean="0">
                <a:solidFill>
                  <a:schemeClr val="bg1"/>
                </a:solidFill>
              </a:rPr>
              <a:t>Full </a:t>
            </a:r>
            <a:r>
              <a:rPr lang="it-IT" sz="3200" dirty="0" err="1">
                <a:solidFill>
                  <a:schemeClr val="bg1"/>
                </a:solidFill>
              </a:rPr>
              <a:t>c</a:t>
            </a:r>
            <a:r>
              <a:rPr lang="it-IT" sz="3200" dirty="0" err="1" smtClean="0">
                <a:solidFill>
                  <a:schemeClr val="bg1"/>
                </a:solidFill>
              </a:rPr>
              <a:t>ompliance</a:t>
            </a:r>
            <a:r>
              <a:rPr lang="it-IT" sz="3200" dirty="0" smtClean="0">
                <a:solidFill>
                  <a:schemeClr val="bg1"/>
                </a:solidFill>
              </a:rPr>
              <a:t> with the </a:t>
            </a:r>
            <a:r>
              <a:rPr lang="it-IT" sz="3200" dirty="0" err="1">
                <a:solidFill>
                  <a:schemeClr val="bg1"/>
                </a:solidFill>
              </a:rPr>
              <a:t>t</a:t>
            </a:r>
            <a:r>
              <a:rPr lang="it-IT" sz="3200" dirty="0" err="1" smtClean="0">
                <a:solidFill>
                  <a:schemeClr val="bg1"/>
                </a:solidFill>
              </a:rPr>
              <a:t>heory</a:t>
            </a:r>
            <a:r>
              <a:rPr lang="it-IT" sz="3200" dirty="0" smtClean="0">
                <a:solidFill>
                  <a:schemeClr val="bg1"/>
                </a:solidFill>
              </a:rPr>
              <a:t> of </a:t>
            </a:r>
            <a:r>
              <a:rPr lang="it-IT" sz="3200" dirty="0" err="1" smtClean="0">
                <a:solidFill>
                  <a:schemeClr val="bg1"/>
                </a:solidFill>
              </a:rPr>
              <a:t>Finitely</a:t>
            </a:r>
            <a:r>
              <a:rPr lang="it-IT" sz="3200" dirty="0" smtClean="0">
                <a:solidFill>
                  <a:schemeClr val="bg1"/>
                </a:solidFill>
              </a:rPr>
              <a:t> Ground</a:t>
            </a:r>
            <a:endParaRPr lang="it-IT" sz="3200" dirty="0">
              <a:solidFill>
                <a:schemeClr val="bg1"/>
              </a:solidFill>
            </a:endParaRPr>
          </a:p>
          <a:p>
            <a:pPr lvl="1">
              <a:defRPr/>
            </a:pPr>
            <a:r>
              <a:rPr lang="it-IT" dirty="0" smtClean="0">
                <a:solidFill>
                  <a:schemeClr val="bg1"/>
                </a:solidFill>
              </a:rPr>
              <a:t>DLV </a:t>
            </a:r>
            <a:r>
              <a:rPr lang="it-IT" dirty="0" err="1" smtClean="0">
                <a:solidFill>
                  <a:schemeClr val="bg1"/>
                </a:solidFill>
              </a:rPr>
              <a:t>guarantees</a:t>
            </a:r>
            <a:r>
              <a:rPr lang="it-IT" dirty="0" smtClean="0">
                <a:solidFill>
                  <a:schemeClr val="bg1"/>
                </a:solidFill>
              </a:rPr>
              <a:t> the </a:t>
            </a:r>
            <a:r>
              <a:rPr lang="it-IT" dirty="0" err="1" smtClean="0">
                <a:solidFill>
                  <a:schemeClr val="bg1"/>
                </a:solidFill>
              </a:rPr>
              <a:t>finiteness</a:t>
            </a:r>
            <a:r>
              <a:rPr lang="it-IT" dirty="0" smtClean="0">
                <a:solidFill>
                  <a:schemeClr val="bg1"/>
                </a:solidFill>
              </a:rPr>
              <a:t> of the  </a:t>
            </a:r>
            <a:r>
              <a:rPr lang="it-IT" dirty="0" err="1" smtClean="0">
                <a:solidFill>
                  <a:schemeClr val="bg1"/>
                </a:solidFill>
              </a:rPr>
              <a:t>computation</a:t>
            </a:r>
            <a:r>
              <a:rPr lang="it-IT" dirty="0" smtClean="0">
                <a:solidFill>
                  <a:schemeClr val="bg1"/>
                </a:solidFill>
              </a:rPr>
              <a:t> on </a:t>
            </a:r>
            <a:r>
              <a:rPr lang="it-IT" dirty="0" err="1" smtClean="0">
                <a:solidFill>
                  <a:schemeClr val="bg1"/>
                </a:solidFill>
              </a:rPr>
              <a:t>any</a:t>
            </a:r>
            <a:r>
              <a:rPr lang="it-IT" dirty="0" smtClean="0">
                <a:solidFill>
                  <a:schemeClr val="bg1"/>
                </a:solidFill>
              </a:rPr>
              <a:t> FG </a:t>
            </a:r>
            <a:r>
              <a:rPr lang="it-IT" dirty="0" err="1" smtClean="0">
                <a:solidFill>
                  <a:schemeClr val="bg1"/>
                </a:solidFill>
              </a:rPr>
              <a:t>programs</a:t>
            </a:r>
            <a:endParaRPr lang="it-IT" dirty="0" smtClean="0">
              <a:solidFill>
                <a:schemeClr val="bg1"/>
              </a:solidFill>
            </a:endParaRPr>
          </a:p>
          <a:p>
            <a:pPr lvl="1">
              <a:defRPr/>
            </a:pPr>
            <a:r>
              <a:rPr lang="it-IT" dirty="0" err="1" smtClean="0">
                <a:solidFill>
                  <a:schemeClr val="bg1"/>
                </a:solidFill>
              </a:rPr>
              <a:t>Reasoning</a:t>
            </a:r>
            <a:r>
              <a:rPr lang="it-IT" dirty="0" smtClean="0">
                <a:solidFill>
                  <a:schemeClr val="bg1"/>
                </a:solidFill>
              </a:rPr>
              <a:t> and </a:t>
            </a:r>
            <a:r>
              <a:rPr lang="it-IT" dirty="0" err="1" smtClean="0">
                <a:solidFill>
                  <a:schemeClr val="bg1"/>
                </a:solidFill>
              </a:rPr>
              <a:t>Answer</a:t>
            </a:r>
            <a:r>
              <a:rPr lang="it-IT" dirty="0" smtClean="0">
                <a:solidFill>
                  <a:schemeClr val="bg1"/>
                </a:solidFill>
              </a:rPr>
              <a:t> Set </a:t>
            </a:r>
            <a:r>
              <a:rPr lang="it-IT" dirty="0" err="1" smtClean="0">
                <a:solidFill>
                  <a:schemeClr val="bg1"/>
                </a:solidFill>
              </a:rPr>
              <a:t>Computation</a:t>
            </a:r>
            <a:endParaRPr lang="it-IT" dirty="0">
              <a:solidFill>
                <a:schemeClr val="bg1"/>
              </a:solidFill>
            </a:endParaRPr>
          </a:p>
          <a:p>
            <a:pPr lvl="1">
              <a:defRPr/>
            </a:pPr>
            <a:endParaRPr lang="it-IT" dirty="0">
              <a:solidFill>
                <a:schemeClr val="bg1"/>
              </a:solidFill>
            </a:endParaRPr>
          </a:p>
          <a:p>
            <a:pPr lvl="1">
              <a:defRPr/>
            </a:pPr>
            <a:endParaRPr lang="it-IT" dirty="0" smtClean="0">
              <a:solidFill>
                <a:schemeClr val="bg1"/>
              </a:solidFill>
            </a:endParaRPr>
          </a:p>
        </p:txBody>
      </p:sp>
    </p:spTree>
    <p:extLst>
      <p:ext uri="{BB962C8B-B14F-4D97-AF65-F5344CB8AC3E}">
        <p14:creationId xmlns:p14="http://schemas.microsoft.com/office/powerpoint/2010/main" val="15441633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smtClean="0">
                <a:solidFill>
                  <a:schemeClr val="accent4"/>
                </a:solidFill>
              </a:rPr>
              <a:t>The DLV </a:t>
            </a:r>
            <a:r>
              <a:rPr lang="it-IT" b="1" dirty="0" smtClean="0">
                <a:solidFill>
                  <a:schemeClr val="accent4"/>
                </a:solidFill>
              </a:rPr>
              <a:t>System with </a:t>
            </a:r>
            <a:r>
              <a:rPr lang="it-IT" b="1" dirty="0" err="1" smtClean="0">
                <a:solidFill>
                  <a:schemeClr val="accent4"/>
                </a:solidFill>
              </a:rPr>
              <a:t>Functions</a:t>
            </a:r>
            <a:r>
              <a:rPr lang="it-IT" b="1" dirty="0" smtClean="0">
                <a:solidFill>
                  <a:schemeClr val="accent4"/>
                </a:solidFill>
              </a:rPr>
              <a:t> and </a:t>
            </a:r>
            <a:r>
              <a:rPr lang="it-IT" b="1" dirty="0" err="1" smtClean="0">
                <a:solidFill>
                  <a:schemeClr val="accent4"/>
                </a:solidFill>
              </a:rPr>
              <a:t>Lists</a:t>
            </a:r>
            <a:endParaRPr lang="it-IT" b="1" dirty="0">
              <a:solidFill>
                <a:schemeClr val="accent4"/>
              </a:solidFill>
            </a:endParaRPr>
          </a:p>
        </p:txBody>
      </p:sp>
      <p:sp>
        <p:nvSpPr>
          <p:cNvPr id="3" name="Segnaposto contenuto 2"/>
          <p:cNvSpPr>
            <a:spLocks noGrp="1"/>
          </p:cNvSpPr>
          <p:nvPr>
            <p:ph idx="1"/>
          </p:nvPr>
        </p:nvSpPr>
        <p:spPr>
          <a:xfrm>
            <a:off x="406400" y="1825200"/>
            <a:ext cx="11785599" cy="5032800"/>
          </a:xfrm>
        </p:spPr>
        <p:txBody>
          <a:bodyPr>
            <a:normAutofit/>
          </a:bodyPr>
          <a:lstStyle/>
          <a:p>
            <a:pPr algn="just">
              <a:defRPr/>
            </a:pPr>
            <a:r>
              <a:rPr lang="it-IT" sz="3200" dirty="0" err="1" smtClean="0">
                <a:solidFill>
                  <a:schemeClr val="bg1"/>
                </a:solidFill>
              </a:rPr>
              <a:t>Lists</a:t>
            </a:r>
            <a:r>
              <a:rPr lang="it-IT" sz="3200" dirty="0" smtClean="0">
                <a:solidFill>
                  <a:schemeClr val="bg1"/>
                </a:solidFill>
              </a:rPr>
              <a:t> are </a:t>
            </a:r>
            <a:r>
              <a:rPr lang="it-IT" sz="3200" dirty="0" err="1" smtClean="0">
                <a:solidFill>
                  <a:schemeClr val="bg1"/>
                </a:solidFill>
              </a:rPr>
              <a:t>implemented</a:t>
            </a:r>
            <a:r>
              <a:rPr lang="it-IT" sz="3200" dirty="0" smtClean="0">
                <a:solidFill>
                  <a:schemeClr val="bg1"/>
                </a:solidFill>
              </a:rPr>
              <a:t> in DLV </a:t>
            </a:r>
            <a:r>
              <a:rPr lang="it-IT" sz="3200" dirty="0" err="1" smtClean="0">
                <a:solidFill>
                  <a:schemeClr val="bg1"/>
                </a:solidFill>
              </a:rPr>
              <a:t>as</a:t>
            </a:r>
            <a:r>
              <a:rPr lang="it-IT" sz="3200" dirty="0" smtClean="0">
                <a:solidFill>
                  <a:schemeClr val="bg1"/>
                </a:solidFill>
              </a:rPr>
              <a:t> </a:t>
            </a:r>
            <a:r>
              <a:rPr lang="it-IT" sz="3200" dirty="0" err="1" smtClean="0">
                <a:solidFill>
                  <a:schemeClr val="bg1"/>
                </a:solidFill>
              </a:rPr>
              <a:t>well</a:t>
            </a:r>
            <a:endParaRPr lang="it-IT" sz="3200" dirty="0">
              <a:solidFill>
                <a:schemeClr val="bg1"/>
              </a:solidFill>
            </a:endParaRPr>
          </a:p>
          <a:p>
            <a:pPr algn="just">
              <a:defRPr/>
            </a:pPr>
            <a:endParaRPr lang="it-IT" sz="3200" dirty="0" smtClean="0">
              <a:solidFill>
                <a:schemeClr val="bg1"/>
              </a:solidFill>
            </a:endParaRPr>
          </a:p>
          <a:p>
            <a:pPr algn="just">
              <a:defRPr/>
            </a:pPr>
            <a:r>
              <a:rPr lang="it-IT" sz="3200" dirty="0" smtClean="0">
                <a:solidFill>
                  <a:schemeClr val="bg1"/>
                </a:solidFill>
              </a:rPr>
              <a:t>An </a:t>
            </a:r>
            <a:r>
              <a:rPr lang="it-IT" sz="3200" dirty="0" err="1" smtClean="0">
                <a:solidFill>
                  <a:schemeClr val="bg1"/>
                </a:solidFill>
              </a:rPr>
              <a:t>explicit</a:t>
            </a:r>
            <a:r>
              <a:rPr lang="it-IT" sz="3200" dirty="0" smtClean="0">
                <a:solidFill>
                  <a:schemeClr val="bg1"/>
                </a:solidFill>
              </a:rPr>
              <a:t> </a:t>
            </a:r>
            <a:r>
              <a:rPr lang="it-IT" sz="3200" dirty="0" err="1">
                <a:solidFill>
                  <a:schemeClr val="bg1"/>
                </a:solidFill>
              </a:rPr>
              <a:t>syntax</a:t>
            </a:r>
            <a:r>
              <a:rPr lang="it-IT" sz="3200" dirty="0">
                <a:solidFill>
                  <a:schemeClr val="bg1"/>
                </a:solidFill>
              </a:rPr>
              <a:t> </a:t>
            </a:r>
            <a:r>
              <a:rPr lang="it-IT" sz="3200" dirty="0" err="1">
                <a:solidFill>
                  <a:schemeClr val="bg1"/>
                </a:solidFill>
              </a:rPr>
              <a:t>is</a:t>
            </a:r>
            <a:r>
              <a:rPr lang="it-IT" sz="3200" dirty="0">
                <a:solidFill>
                  <a:schemeClr val="bg1"/>
                </a:solidFill>
              </a:rPr>
              <a:t> </a:t>
            </a:r>
            <a:r>
              <a:rPr lang="it-IT" sz="3200" dirty="0" err="1" smtClean="0">
                <a:solidFill>
                  <a:schemeClr val="bg1"/>
                </a:solidFill>
              </a:rPr>
              <a:t>supported</a:t>
            </a:r>
            <a:r>
              <a:rPr lang="it-IT" sz="3200" dirty="0" smtClean="0">
                <a:solidFill>
                  <a:schemeClr val="bg1"/>
                </a:solidFill>
              </a:rPr>
              <a:t> (</a:t>
            </a:r>
            <a:r>
              <a:rPr lang="it-IT" sz="3200" dirty="0" err="1" smtClean="0">
                <a:solidFill>
                  <a:schemeClr val="bg1"/>
                </a:solidFill>
              </a:rPr>
              <a:t>Prolog</a:t>
            </a:r>
            <a:r>
              <a:rPr lang="it-IT" sz="3200" dirty="0">
                <a:solidFill>
                  <a:schemeClr val="bg1"/>
                </a:solidFill>
              </a:rPr>
              <a:t> </a:t>
            </a:r>
            <a:r>
              <a:rPr lang="it-IT" sz="3200" dirty="0" err="1" smtClean="0">
                <a:solidFill>
                  <a:schemeClr val="bg1"/>
                </a:solidFill>
              </a:rPr>
              <a:t>like</a:t>
            </a:r>
            <a:r>
              <a:rPr lang="it-IT" sz="3200" dirty="0" smtClean="0">
                <a:solidFill>
                  <a:schemeClr val="bg1"/>
                </a:solidFill>
              </a:rPr>
              <a:t>)</a:t>
            </a:r>
          </a:p>
          <a:p>
            <a:pPr lvl="1" algn="just">
              <a:defRPr/>
            </a:pPr>
            <a:r>
              <a:rPr lang="en-US" sz="2800" dirty="0" smtClean="0">
                <a:solidFill>
                  <a:schemeClr val="bg1"/>
                </a:solidFill>
              </a:rPr>
              <a:t>[H|T],   [t1,</a:t>
            </a:r>
            <a:r>
              <a:rPr lang="mr-IN" sz="2800" dirty="0" smtClean="0">
                <a:solidFill>
                  <a:schemeClr val="bg1"/>
                </a:solidFill>
              </a:rPr>
              <a:t>…</a:t>
            </a:r>
            <a:r>
              <a:rPr lang="en-US" sz="2800" dirty="0" smtClean="0">
                <a:solidFill>
                  <a:schemeClr val="bg1"/>
                </a:solidFill>
              </a:rPr>
              <a:t>,</a:t>
            </a:r>
            <a:r>
              <a:rPr lang="en-US" sz="2800" dirty="0" err="1" smtClean="0">
                <a:solidFill>
                  <a:schemeClr val="bg1"/>
                </a:solidFill>
              </a:rPr>
              <a:t>tn</a:t>
            </a:r>
            <a:r>
              <a:rPr lang="en-US" sz="2800" dirty="0" smtClean="0">
                <a:solidFill>
                  <a:schemeClr val="bg1"/>
                </a:solidFill>
              </a:rPr>
              <a:t>]</a:t>
            </a:r>
          </a:p>
          <a:p>
            <a:pPr lvl="1" algn="just">
              <a:defRPr/>
            </a:pPr>
            <a:r>
              <a:rPr lang="en-US" sz="2800" dirty="0" smtClean="0">
                <a:solidFill>
                  <a:schemeClr val="bg1"/>
                </a:solidFill>
              </a:rPr>
              <a:t>[</a:t>
            </a:r>
            <a:r>
              <a:rPr lang="en-US" sz="2800" dirty="0" err="1" smtClean="0">
                <a:solidFill>
                  <a:schemeClr val="bg1"/>
                </a:solidFill>
              </a:rPr>
              <a:t>jan</a:t>
            </a:r>
            <a:r>
              <a:rPr lang="en-US" sz="2800" dirty="0" err="1">
                <a:solidFill>
                  <a:schemeClr val="bg1"/>
                </a:solidFill>
              </a:rPr>
              <a:t>,feb,</a:t>
            </a:r>
            <a:r>
              <a:rPr lang="en-US" sz="2800" dirty="0" err="1" smtClean="0">
                <a:solidFill>
                  <a:schemeClr val="bg1"/>
                </a:solidFill>
              </a:rPr>
              <a:t>mar</a:t>
            </a:r>
            <a:r>
              <a:rPr lang="en-US" sz="2800" dirty="0" smtClean="0">
                <a:solidFill>
                  <a:schemeClr val="bg1"/>
                </a:solidFill>
              </a:rPr>
              <a:t>],     [</a:t>
            </a:r>
            <a:r>
              <a:rPr lang="en-US" sz="2800" dirty="0" err="1" smtClean="0">
                <a:solidFill>
                  <a:schemeClr val="bg1"/>
                </a:solidFill>
              </a:rPr>
              <a:t>jan</a:t>
            </a:r>
            <a:r>
              <a:rPr lang="en-US" sz="2800" dirty="0" smtClean="0">
                <a:solidFill>
                  <a:schemeClr val="bg1"/>
                </a:solidFill>
              </a:rPr>
              <a:t>|[</a:t>
            </a:r>
            <a:r>
              <a:rPr lang="en-US" sz="2800" dirty="0" err="1" smtClean="0">
                <a:solidFill>
                  <a:schemeClr val="bg1"/>
                </a:solidFill>
              </a:rPr>
              <a:t>feb</a:t>
            </a:r>
            <a:r>
              <a:rPr lang="en-US" sz="2800" dirty="0" err="1">
                <a:solidFill>
                  <a:schemeClr val="bg1"/>
                </a:solidFill>
              </a:rPr>
              <a:t>,</a:t>
            </a:r>
            <a:r>
              <a:rPr lang="en-US" sz="2800" dirty="0" err="1" smtClean="0">
                <a:solidFill>
                  <a:schemeClr val="bg1"/>
                </a:solidFill>
              </a:rPr>
              <a:t>mar</a:t>
            </a:r>
            <a:r>
              <a:rPr lang="en-US" sz="2800" dirty="0" smtClean="0">
                <a:solidFill>
                  <a:schemeClr val="bg1"/>
                </a:solidFill>
              </a:rPr>
              <a:t>]]</a:t>
            </a:r>
            <a:endParaRPr lang="en-US" sz="2800" dirty="0">
              <a:solidFill>
                <a:schemeClr val="bg1"/>
              </a:solidFill>
            </a:endParaRPr>
          </a:p>
          <a:p>
            <a:pPr algn="just">
              <a:defRPr/>
            </a:pPr>
            <a:endParaRPr lang="it-IT" sz="3200" dirty="0">
              <a:solidFill>
                <a:schemeClr val="bg1"/>
              </a:solidFill>
            </a:endParaRPr>
          </a:p>
          <a:p>
            <a:pPr algn="just">
              <a:defRPr/>
            </a:pPr>
            <a:r>
              <a:rPr lang="it-IT" sz="3200" dirty="0" smtClean="0">
                <a:solidFill>
                  <a:schemeClr val="bg1"/>
                </a:solidFill>
              </a:rPr>
              <a:t>A List </a:t>
            </a:r>
            <a:r>
              <a:rPr lang="it-IT" sz="3200" dirty="0" err="1" smtClean="0">
                <a:solidFill>
                  <a:schemeClr val="bg1"/>
                </a:solidFill>
              </a:rPr>
              <a:t>library</a:t>
            </a:r>
            <a:r>
              <a:rPr lang="it-IT" sz="3200" dirty="0" smtClean="0">
                <a:solidFill>
                  <a:schemeClr val="bg1"/>
                </a:solidFill>
              </a:rPr>
              <a:t> with </a:t>
            </a:r>
            <a:r>
              <a:rPr lang="it-IT" sz="3200" dirty="0" err="1" smtClean="0">
                <a:solidFill>
                  <a:schemeClr val="bg1"/>
                </a:solidFill>
              </a:rPr>
              <a:t>dedicated</a:t>
            </a:r>
            <a:r>
              <a:rPr lang="it-IT" sz="3200" dirty="0" smtClean="0">
                <a:solidFill>
                  <a:schemeClr val="bg1"/>
                </a:solidFill>
              </a:rPr>
              <a:t> </a:t>
            </a:r>
            <a:r>
              <a:rPr lang="it-IT" sz="3200" dirty="0" err="1">
                <a:solidFill>
                  <a:schemeClr val="bg1"/>
                </a:solidFill>
              </a:rPr>
              <a:t>built-ins</a:t>
            </a:r>
            <a:r>
              <a:rPr lang="it-IT" sz="3200" dirty="0">
                <a:solidFill>
                  <a:schemeClr val="bg1"/>
                </a:solidFill>
              </a:rPr>
              <a:t> </a:t>
            </a:r>
            <a:r>
              <a:rPr lang="it-IT" sz="3200" dirty="0" err="1" smtClean="0">
                <a:solidFill>
                  <a:schemeClr val="bg1"/>
                </a:solidFill>
              </a:rPr>
              <a:t>is</a:t>
            </a:r>
            <a:r>
              <a:rPr lang="it-IT" sz="3200" dirty="0" smtClean="0">
                <a:solidFill>
                  <a:schemeClr val="bg1"/>
                </a:solidFill>
              </a:rPr>
              <a:t> </a:t>
            </a:r>
            <a:r>
              <a:rPr lang="it-IT" sz="3200" dirty="0" err="1" smtClean="0">
                <a:solidFill>
                  <a:schemeClr val="bg1"/>
                </a:solidFill>
              </a:rPr>
              <a:t>available</a:t>
            </a:r>
            <a:endParaRPr lang="it-IT" sz="3200" dirty="0" smtClean="0">
              <a:solidFill>
                <a:schemeClr val="bg1"/>
              </a:solidFill>
            </a:endParaRPr>
          </a:p>
          <a:p>
            <a:pPr lvl="1" algn="just">
              <a:defRPr/>
            </a:pPr>
            <a:r>
              <a:rPr lang="it-IT" dirty="0" err="1">
                <a:solidFill>
                  <a:schemeClr val="bg1"/>
                </a:solidFill>
              </a:rPr>
              <a:t>E</a:t>
            </a:r>
            <a:r>
              <a:rPr lang="it-IT" dirty="0" err="1" smtClean="0">
                <a:solidFill>
                  <a:schemeClr val="bg1"/>
                </a:solidFill>
              </a:rPr>
              <a:t>fficiency</a:t>
            </a:r>
            <a:endParaRPr lang="it-IT" dirty="0">
              <a:solidFill>
                <a:schemeClr val="bg1"/>
              </a:solidFill>
            </a:endParaRPr>
          </a:p>
          <a:p>
            <a:pPr lvl="1">
              <a:defRPr/>
            </a:pPr>
            <a:endParaRPr lang="it-IT" dirty="0" smtClean="0">
              <a:solidFill>
                <a:schemeClr val="bg1"/>
              </a:solidFill>
            </a:endParaRPr>
          </a:p>
        </p:txBody>
      </p:sp>
    </p:spTree>
    <p:extLst>
      <p:ext uri="{BB962C8B-B14F-4D97-AF65-F5344CB8AC3E}">
        <p14:creationId xmlns:p14="http://schemas.microsoft.com/office/powerpoint/2010/main" val="1742873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smtClean="0">
                <a:solidFill>
                  <a:schemeClr val="accent4"/>
                </a:solidFill>
              </a:rPr>
              <a:t>Applications</a:t>
            </a:r>
            <a:endParaRPr lang="it-IT" b="1" dirty="0">
              <a:solidFill>
                <a:schemeClr val="accent4"/>
              </a:solidFill>
            </a:endParaRPr>
          </a:p>
        </p:txBody>
      </p:sp>
      <p:sp>
        <p:nvSpPr>
          <p:cNvPr id="3" name="Segnaposto contenuto 2"/>
          <p:cNvSpPr>
            <a:spLocks noGrp="1"/>
          </p:cNvSpPr>
          <p:nvPr>
            <p:ph idx="1"/>
          </p:nvPr>
        </p:nvSpPr>
        <p:spPr>
          <a:xfrm>
            <a:off x="0" y="1825200"/>
            <a:ext cx="12191999" cy="5032800"/>
          </a:xfrm>
        </p:spPr>
        <p:txBody>
          <a:bodyPr>
            <a:normAutofit/>
          </a:bodyPr>
          <a:lstStyle/>
          <a:p>
            <a:pPr>
              <a:defRPr/>
            </a:pPr>
            <a:r>
              <a:rPr lang="it-IT" sz="4400" dirty="0" smtClean="0">
                <a:solidFill>
                  <a:schemeClr val="bg1"/>
                </a:solidFill>
              </a:rPr>
              <a:t>   Web Information </a:t>
            </a:r>
            <a:r>
              <a:rPr lang="it-IT" sz="4400" dirty="0" err="1" smtClean="0">
                <a:solidFill>
                  <a:schemeClr val="bg1"/>
                </a:solidFill>
              </a:rPr>
              <a:t>Extraction</a:t>
            </a:r>
            <a:endParaRPr lang="it-IT" sz="4400" dirty="0" smtClean="0">
              <a:solidFill>
                <a:schemeClr val="bg1"/>
              </a:solidFill>
            </a:endParaRPr>
          </a:p>
          <a:p>
            <a:pPr>
              <a:defRPr/>
            </a:pPr>
            <a:endParaRPr lang="it-IT" sz="4400" dirty="0">
              <a:solidFill>
                <a:schemeClr val="bg1"/>
              </a:solidFill>
            </a:endParaRPr>
          </a:p>
          <a:p>
            <a:pPr>
              <a:defRPr/>
            </a:pPr>
            <a:r>
              <a:rPr lang="it-IT" sz="4400" dirty="0" smtClean="0">
                <a:solidFill>
                  <a:schemeClr val="bg1"/>
                </a:solidFill>
              </a:rPr>
              <a:t>   </a:t>
            </a:r>
            <a:r>
              <a:rPr lang="it-IT" sz="4400" dirty="0" err="1" smtClean="0">
                <a:solidFill>
                  <a:schemeClr val="bg1"/>
                </a:solidFill>
              </a:rPr>
              <a:t>Ontology</a:t>
            </a:r>
            <a:r>
              <a:rPr lang="it-IT" sz="4400" dirty="0" smtClean="0">
                <a:solidFill>
                  <a:schemeClr val="bg1"/>
                </a:solidFill>
              </a:rPr>
              <a:t> </a:t>
            </a:r>
            <a:r>
              <a:rPr lang="it-IT" sz="4400" dirty="0" err="1" smtClean="0">
                <a:solidFill>
                  <a:schemeClr val="bg1"/>
                </a:solidFill>
              </a:rPr>
              <a:t>Representation</a:t>
            </a:r>
            <a:r>
              <a:rPr lang="it-IT" sz="4400" dirty="0" smtClean="0">
                <a:solidFill>
                  <a:schemeClr val="bg1"/>
                </a:solidFill>
              </a:rPr>
              <a:t> and </a:t>
            </a:r>
            <a:r>
              <a:rPr lang="it-IT" sz="4400" dirty="0" err="1" smtClean="0">
                <a:solidFill>
                  <a:schemeClr val="bg1"/>
                </a:solidFill>
              </a:rPr>
              <a:t>Reasoning</a:t>
            </a:r>
            <a:endParaRPr lang="it-IT" sz="4400" dirty="0">
              <a:solidFill>
                <a:schemeClr val="bg1"/>
              </a:solidFill>
            </a:endParaRPr>
          </a:p>
        </p:txBody>
      </p:sp>
    </p:spTree>
    <p:extLst>
      <p:ext uri="{BB962C8B-B14F-4D97-AF65-F5344CB8AC3E}">
        <p14:creationId xmlns:p14="http://schemas.microsoft.com/office/powerpoint/2010/main" val="14225124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smtClean="0">
                <a:solidFill>
                  <a:schemeClr val="accent4"/>
                </a:solidFill>
              </a:rPr>
              <a:t>Web Information </a:t>
            </a:r>
            <a:r>
              <a:rPr lang="it-IT" b="1" dirty="0" err="1" smtClean="0">
                <a:solidFill>
                  <a:schemeClr val="accent4"/>
                </a:solidFill>
              </a:rPr>
              <a:t>Extraction</a:t>
            </a:r>
            <a:r>
              <a:rPr lang="it-IT" b="1" dirty="0" smtClean="0">
                <a:solidFill>
                  <a:schemeClr val="accent4"/>
                </a:solidFill>
              </a:rPr>
              <a:t> </a:t>
            </a:r>
            <a:endParaRPr lang="it-IT" b="1" dirty="0">
              <a:solidFill>
                <a:schemeClr val="accent4"/>
              </a:solidFill>
            </a:endParaRPr>
          </a:p>
        </p:txBody>
      </p:sp>
      <p:sp>
        <p:nvSpPr>
          <p:cNvPr id="3" name="Segnaposto contenuto 2"/>
          <p:cNvSpPr>
            <a:spLocks noGrp="1"/>
          </p:cNvSpPr>
          <p:nvPr>
            <p:ph idx="1"/>
          </p:nvPr>
        </p:nvSpPr>
        <p:spPr>
          <a:xfrm>
            <a:off x="0" y="1825200"/>
            <a:ext cx="12191999" cy="5032800"/>
          </a:xfrm>
        </p:spPr>
        <p:txBody>
          <a:bodyPr/>
          <a:lstStyle/>
          <a:p>
            <a:r>
              <a:rPr lang="en-US" sz="3200" dirty="0">
                <a:solidFill>
                  <a:schemeClr val="bg1"/>
                </a:solidFill>
              </a:rPr>
              <a:t>Lists can easily represent trees:</a:t>
            </a:r>
          </a:p>
          <a:p>
            <a:pPr marL="0" indent="0">
              <a:buNone/>
            </a:pPr>
            <a:r>
              <a:rPr lang="en-US" sz="3200" dirty="0" smtClean="0">
                <a:solidFill>
                  <a:schemeClr val="bg1"/>
                </a:solidFill>
              </a:rPr>
              <a:t>                  </a:t>
            </a:r>
            <a:r>
              <a:rPr lang="en-US" sz="3200" dirty="0" smtClean="0">
                <a:solidFill>
                  <a:srgbClr val="FFC000"/>
                </a:solidFill>
              </a:rPr>
              <a:t>[</a:t>
            </a:r>
            <a:r>
              <a:rPr lang="en-US" sz="3200" dirty="0">
                <a:solidFill>
                  <a:srgbClr val="FFC000"/>
                </a:solidFill>
              </a:rPr>
              <a:t>root| List-of-</a:t>
            </a:r>
            <a:r>
              <a:rPr lang="en-US" sz="3200" dirty="0" err="1">
                <a:solidFill>
                  <a:srgbClr val="FFC000"/>
                </a:solidFill>
              </a:rPr>
              <a:t>subtrees</a:t>
            </a:r>
            <a:r>
              <a:rPr lang="en-US" sz="3200" dirty="0" smtClean="0">
                <a:solidFill>
                  <a:srgbClr val="FFC000"/>
                </a:solidFill>
              </a:rPr>
              <a:t>]</a:t>
            </a:r>
          </a:p>
          <a:p>
            <a:r>
              <a:rPr lang="en-US" sz="3200" dirty="0">
                <a:solidFill>
                  <a:schemeClr val="bg1"/>
                </a:solidFill>
              </a:rPr>
              <a:t>List can therefore represent the HTML trees of web </a:t>
            </a:r>
            <a:r>
              <a:rPr lang="en-US" sz="3200" dirty="0" smtClean="0">
                <a:solidFill>
                  <a:schemeClr val="bg1"/>
                </a:solidFill>
              </a:rPr>
              <a:t>pages</a:t>
            </a:r>
          </a:p>
          <a:p>
            <a:endParaRPr lang="en-US" sz="3200" dirty="0" smtClean="0">
              <a:solidFill>
                <a:schemeClr val="bg1"/>
              </a:solidFill>
            </a:endParaRPr>
          </a:p>
          <a:p>
            <a:r>
              <a:rPr lang="en-US" sz="3200" dirty="0" smtClean="0">
                <a:solidFill>
                  <a:schemeClr val="bg1"/>
                </a:solidFill>
                <a:sym typeface="Museo Slab 500" charset="0"/>
              </a:rPr>
              <a:t>DLV is profitably used in the </a:t>
            </a:r>
            <a:r>
              <a:rPr lang="en-US" sz="3200" dirty="0" smtClean="0">
                <a:solidFill>
                  <a:schemeClr val="bg1"/>
                </a:solidFill>
                <a:cs typeface="Museo Slab 500" charset="0"/>
                <a:sym typeface="Museo Slab 500" charset="0"/>
              </a:rPr>
              <a:t>DIADEM project:</a:t>
            </a:r>
            <a:endParaRPr lang="en-US" sz="6000" dirty="0">
              <a:solidFill>
                <a:schemeClr val="bg1"/>
              </a:solidFill>
              <a:latin typeface="Museo Slab 500" charset="0"/>
              <a:cs typeface="Museo Slab 500" charset="0"/>
              <a:sym typeface="Museo Slab 500" charset="0"/>
            </a:endParaRPr>
          </a:p>
          <a:p>
            <a:pPr lvl="1"/>
            <a:r>
              <a:rPr lang="en-US" dirty="0" smtClean="0">
                <a:solidFill>
                  <a:schemeClr val="bg1"/>
                </a:solidFill>
                <a:cs typeface="HelveticaNeueLT Std Lt" charset="0"/>
                <a:sym typeface="HelveticaNeueLT Std Lt" charset="0"/>
              </a:rPr>
              <a:t>ERC </a:t>
            </a:r>
            <a:r>
              <a:rPr lang="en-US" dirty="0">
                <a:solidFill>
                  <a:schemeClr val="bg1"/>
                </a:solidFill>
                <a:cs typeface="HelveticaNeueLT Std Lt" charset="0"/>
                <a:sym typeface="HelveticaNeueLT Std Lt" charset="0"/>
              </a:rPr>
              <a:t>Advanced Grant @Oxford - </a:t>
            </a:r>
            <a:r>
              <a:rPr lang="en-US" dirty="0">
                <a:solidFill>
                  <a:schemeClr val="bg1"/>
                </a:solidFill>
                <a:cs typeface="HelveticaNeueLT Std Bold" charset="0"/>
                <a:sym typeface="HelveticaNeueLT Std Bold" charset="0"/>
              </a:rPr>
              <a:t>G. </a:t>
            </a:r>
            <a:r>
              <a:rPr lang="en-US" dirty="0" err="1" smtClean="0">
                <a:solidFill>
                  <a:schemeClr val="bg1"/>
                </a:solidFill>
                <a:cs typeface="HelveticaNeueLT Std Bold" charset="0"/>
                <a:sym typeface="HelveticaNeueLT Std Bold" charset="0"/>
              </a:rPr>
              <a:t>Gottlob</a:t>
            </a:r>
            <a:endParaRPr lang="en-US" dirty="0" smtClean="0">
              <a:solidFill>
                <a:schemeClr val="bg1"/>
              </a:solidFill>
              <a:cs typeface="HelveticaNeueLT Std Bold" charset="0"/>
              <a:sym typeface="HelveticaNeueLT Std Bold" charset="0"/>
            </a:endParaRPr>
          </a:p>
          <a:p>
            <a:pPr lvl="1"/>
            <a:r>
              <a:rPr lang="en-US" dirty="0">
                <a:solidFill>
                  <a:schemeClr val="bg1"/>
                </a:solidFill>
              </a:rPr>
              <a:t>Domain-centric, Intelligent, Automated Data </a:t>
            </a:r>
            <a:r>
              <a:rPr lang="en-US" dirty="0" smtClean="0">
                <a:solidFill>
                  <a:schemeClr val="bg1"/>
                </a:solidFill>
              </a:rPr>
              <a:t>Extraction</a:t>
            </a:r>
          </a:p>
          <a:p>
            <a:pPr lvl="1"/>
            <a:r>
              <a:rPr lang="en-US" dirty="0" smtClean="0">
                <a:solidFill>
                  <a:schemeClr val="bg1"/>
                </a:solidFill>
              </a:rPr>
              <a:t>The system is now applied in industrial applications by </a:t>
            </a:r>
            <a:r>
              <a:rPr lang="en-US" dirty="0" err="1" smtClean="0">
                <a:solidFill>
                  <a:schemeClr val="bg1"/>
                </a:solidFill>
              </a:rPr>
              <a:t>Wrapidity</a:t>
            </a:r>
            <a:r>
              <a:rPr lang="en-US" dirty="0" smtClean="0">
                <a:solidFill>
                  <a:schemeClr val="bg1"/>
                </a:solidFill>
              </a:rPr>
              <a:t> LTD</a:t>
            </a:r>
            <a:endParaRPr lang="en-US" dirty="0">
              <a:solidFill>
                <a:schemeClr val="bg1"/>
              </a:solidFill>
            </a:endParaRPr>
          </a:p>
          <a:p>
            <a:pPr marL="457200" lvl="1" indent="0">
              <a:buNone/>
            </a:pPr>
            <a:endParaRPr lang="en-US" dirty="0" smtClean="0">
              <a:solidFill>
                <a:schemeClr val="bg1"/>
              </a:solidFill>
            </a:endParaRPr>
          </a:p>
          <a:p>
            <a:endParaRPr lang="en-US" sz="3200" dirty="0">
              <a:solidFill>
                <a:schemeClr val="bg1"/>
              </a:solidFill>
            </a:endParaRPr>
          </a:p>
          <a:p>
            <a:endParaRPr lang="en-US" sz="3200" dirty="0">
              <a:solidFill>
                <a:schemeClr val="bg1"/>
              </a:solidFill>
            </a:endParaRPr>
          </a:p>
          <a:p>
            <a:pPr marL="0" indent="0">
              <a:buNone/>
            </a:pPr>
            <a:endParaRPr lang="en-US" sz="3200" dirty="0">
              <a:solidFill>
                <a:schemeClr val="bg1"/>
              </a:solidFill>
            </a:endParaRPr>
          </a:p>
          <a:p>
            <a:pPr marL="0" indent="0">
              <a:buNone/>
              <a:defRPr/>
            </a:pPr>
            <a:endParaRPr lang="it-IT" sz="3200" dirty="0">
              <a:solidFill>
                <a:schemeClr val="bg1"/>
              </a:solidFill>
            </a:endParaRPr>
          </a:p>
        </p:txBody>
      </p:sp>
    </p:spTree>
    <p:extLst>
      <p:ext uri="{BB962C8B-B14F-4D97-AF65-F5344CB8AC3E}">
        <p14:creationId xmlns:p14="http://schemas.microsoft.com/office/powerpoint/2010/main" val="1725670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1535113" y="260896"/>
            <a:ext cx="9144000" cy="431800"/>
          </a:xfrm>
        </p:spPr>
        <p:txBody>
          <a:bodyPr>
            <a:normAutofit fontScale="90000"/>
          </a:bodyPr>
          <a:lstStyle/>
          <a:p>
            <a:pPr algn="ctr" eaLnBrk="1" hangingPunct="1"/>
            <a:r>
              <a:rPr lang="en-US" sz="3600" b="1" dirty="0">
                <a:solidFill>
                  <a:schemeClr val="accent4"/>
                </a:solidFill>
                <a:latin typeface="Calibri" charset="0"/>
              </a:rPr>
              <a:t>Web Form Understanding </a:t>
            </a:r>
            <a:r>
              <a:rPr lang="en-US" sz="2400" b="1" dirty="0">
                <a:solidFill>
                  <a:schemeClr val="accent4"/>
                </a:solidFill>
                <a:latin typeface="Calibri" charset="0"/>
              </a:rPr>
              <a:t>with</a:t>
            </a:r>
            <a:r>
              <a:rPr lang="en-US" sz="3600" b="1" dirty="0">
                <a:solidFill>
                  <a:schemeClr val="accent4"/>
                </a:solidFill>
                <a:latin typeface="Calibri" charset="0"/>
              </a:rPr>
              <a:t> </a:t>
            </a:r>
            <a:r>
              <a:rPr lang="en-US" sz="3600" b="1" dirty="0">
                <a:solidFill>
                  <a:schemeClr val="accent4"/>
                </a:solidFill>
                <a:latin typeface="Helvetica" charset="0"/>
                <a:cs typeface="Helvetica" charset="0"/>
                <a:sym typeface="Helvetica" charset="0"/>
              </a:rPr>
              <a:t>OPAL</a:t>
            </a:r>
            <a:endParaRPr lang="en-US" sz="3600" b="1" dirty="0">
              <a:solidFill>
                <a:schemeClr val="accent4"/>
              </a:solidFill>
              <a:latin typeface="Helvetica" charset="0"/>
              <a:sym typeface="Helvetica" charset="0"/>
            </a:endParaRPr>
          </a:p>
        </p:txBody>
      </p:sp>
      <p:sp>
        <p:nvSpPr>
          <p:cNvPr id="20482" name="Rectangle 2"/>
          <p:cNvSpPr>
            <a:spLocks/>
          </p:cNvSpPr>
          <p:nvPr/>
        </p:nvSpPr>
        <p:spPr bwMode="auto">
          <a:xfrm>
            <a:off x="2164556" y="1052736"/>
            <a:ext cx="7862888" cy="455612"/>
          </a:xfrm>
          <a:prstGeom prst="rect">
            <a:avLst/>
          </a:prstGeom>
          <a:noFill/>
          <a:ln>
            <a:noFill/>
          </a:ln>
          <a:effectLst>
            <a:outerShdw blurRad="50800" algn="ctr" rotWithShape="0">
              <a:schemeClr val="bg2">
                <a:alpha val="4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266"/>
              </a:spcBef>
              <a:buClr>
                <a:srgbClr val="000000"/>
              </a:buClr>
              <a:buSzPct val="100000"/>
              <a:defRPr/>
            </a:pPr>
            <a:r>
              <a:rPr lang="en-US" dirty="0">
                <a:solidFill>
                  <a:schemeClr val="accent4"/>
                </a:solidFill>
                <a:latin typeface="Helvetica" charset="0"/>
                <a:cs typeface="Helvetica" charset="0"/>
                <a:sym typeface="Helvetica" charset="0"/>
              </a:rPr>
              <a:t>O</a:t>
            </a:r>
            <a:r>
              <a:rPr lang="en-US" dirty="0">
                <a:solidFill>
                  <a:schemeClr val="bg1"/>
                </a:solidFill>
                <a:latin typeface="Helvetica" charset="0"/>
                <a:cs typeface="Helvetica" charset="0"/>
                <a:sym typeface="Helvetica" charset="0"/>
              </a:rPr>
              <a:t>ntology-based </a:t>
            </a:r>
            <a:r>
              <a:rPr lang="en-US" dirty="0">
                <a:solidFill>
                  <a:schemeClr val="accent4"/>
                </a:solidFill>
                <a:latin typeface="Helvetica" charset="0"/>
                <a:cs typeface="Helvetica" charset="0"/>
                <a:sym typeface="Helvetica" charset="0"/>
              </a:rPr>
              <a:t>P</a:t>
            </a:r>
            <a:r>
              <a:rPr lang="en-US" dirty="0">
                <a:solidFill>
                  <a:schemeClr val="bg1"/>
                </a:solidFill>
                <a:latin typeface="Helvetica" charset="0"/>
                <a:cs typeface="Helvetica" charset="0"/>
                <a:sym typeface="Helvetica" charset="0"/>
              </a:rPr>
              <a:t>attern </a:t>
            </a:r>
            <a:r>
              <a:rPr lang="en-US" dirty="0">
                <a:solidFill>
                  <a:schemeClr val="accent4"/>
                </a:solidFill>
                <a:latin typeface="Helvetica" charset="0"/>
                <a:cs typeface="Helvetica" charset="0"/>
                <a:sym typeface="Helvetica" charset="0"/>
              </a:rPr>
              <a:t>A</a:t>
            </a:r>
            <a:r>
              <a:rPr lang="en-US" dirty="0">
                <a:solidFill>
                  <a:schemeClr val="bg1"/>
                </a:solidFill>
                <a:latin typeface="Helvetica" charset="0"/>
                <a:cs typeface="Helvetica" charset="0"/>
                <a:sym typeface="Helvetica" charset="0"/>
              </a:rPr>
              <a:t>nalysis with </a:t>
            </a:r>
            <a:r>
              <a:rPr lang="en-US" dirty="0">
                <a:solidFill>
                  <a:schemeClr val="accent4"/>
                </a:solidFill>
                <a:latin typeface="Helvetica" charset="0"/>
                <a:cs typeface="Helvetica" charset="0"/>
                <a:sym typeface="Helvetica" charset="0"/>
              </a:rPr>
              <a:t>L</a:t>
            </a:r>
            <a:r>
              <a:rPr lang="en-US" dirty="0">
                <a:solidFill>
                  <a:schemeClr val="bg1"/>
                </a:solidFill>
                <a:latin typeface="Helvetica" charset="0"/>
                <a:cs typeface="Helvetica" charset="0"/>
                <a:sym typeface="Helvetica" charset="0"/>
              </a:rPr>
              <a:t>ogic</a:t>
            </a:r>
          </a:p>
        </p:txBody>
      </p:sp>
      <p:grpSp>
        <p:nvGrpSpPr>
          <p:cNvPr id="45059" name="Group 20"/>
          <p:cNvGrpSpPr>
            <a:grpSpLocks/>
          </p:cNvGrpSpPr>
          <p:nvPr/>
        </p:nvGrpSpPr>
        <p:grpSpPr bwMode="auto">
          <a:xfrm>
            <a:off x="7248128" y="2991007"/>
            <a:ext cx="2910632" cy="3454284"/>
            <a:chOff x="0" y="0"/>
            <a:chExt cx="2682" cy="2826"/>
          </a:xfrm>
        </p:grpSpPr>
        <p:pic>
          <p:nvPicPr>
            <p:cNvPr id="450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8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6"/>
            <p:cNvSpPr>
              <a:spLocks/>
            </p:cNvSpPr>
            <p:nvPr/>
          </p:nvSpPr>
          <p:spPr bwMode="auto">
            <a:xfrm>
              <a:off x="826" y="1362"/>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4" name="Rectangle 7"/>
            <p:cNvSpPr>
              <a:spLocks/>
            </p:cNvSpPr>
            <p:nvPr/>
          </p:nvSpPr>
          <p:spPr bwMode="auto">
            <a:xfrm>
              <a:off x="90" y="2148"/>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5" name="Rectangle 8"/>
            <p:cNvSpPr>
              <a:spLocks/>
            </p:cNvSpPr>
            <p:nvPr/>
          </p:nvSpPr>
          <p:spPr bwMode="auto">
            <a:xfrm>
              <a:off x="90" y="584"/>
              <a:ext cx="2504" cy="922"/>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6" name="Rectangle 9"/>
            <p:cNvSpPr>
              <a:spLocks/>
            </p:cNvSpPr>
            <p:nvPr/>
          </p:nvSpPr>
          <p:spPr bwMode="auto">
            <a:xfrm>
              <a:off x="42" y="48"/>
              <a:ext cx="2600" cy="2688"/>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7" name="Rectangle 10"/>
            <p:cNvSpPr>
              <a:spLocks/>
            </p:cNvSpPr>
            <p:nvPr/>
          </p:nvSpPr>
          <p:spPr bwMode="auto">
            <a:xfrm>
              <a:off x="822" y="1182"/>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8" name="Rectangle 11"/>
            <p:cNvSpPr>
              <a:spLocks/>
            </p:cNvSpPr>
            <p:nvPr/>
          </p:nvSpPr>
          <p:spPr bwMode="auto">
            <a:xfrm>
              <a:off x="822" y="1008"/>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9" name="Rectangle 12"/>
            <p:cNvSpPr>
              <a:spLocks/>
            </p:cNvSpPr>
            <p:nvPr/>
          </p:nvSpPr>
          <p:spPr bwMode="auto">
            <a:xfrm>
              <a:off x="822" y="828"/>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0" name="Rectangle 13"/>
            <p:cNvSpPr>
              <a:spLocks/>
            </p:cNvSpPr>
            <p:nvPr/>
          </p:nvSpPr>
          <p:spPr bwMode="auto">
            <a:xfrm>
              <a:off x="822" y="646"/>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1" name="Rectangle 14"/>
            <p:cNvSpPr>
              <a:spLocks/>
            </p:cNvSpPr>
            <p:nvPr/>
          </p:nvSpPr>
          <p:spPr bwMode="auto">
            <a:xfrm>
              <a:off x="90" y="1952"/>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2" name="Rectangle 15"/>
            <p:cNvSpPr>
              <a:spLocks/>
            </p:cNvSpPr>
            <p:nvPr/>
          </p:nvSpPr>
          <p:spPr bwMode="auto">
            <a:xfrm>
              <a:off x="90" y="1740"/>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3" name="Rectangle 16"/>
            <p:cNvSpPr>
              <a:spLocks/>
            </p:cNvSpPr>
            <p:nvPr/>
          </p:nvSpPr>
          <p:spPr bwMode="auto">
            <a:xfrm>
              <a:off x="90" y="1542"/>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4" name="Rectangle 17"/>
            <p:cNvSpPr>
              <a:spLocks/>
            </p:cNvSpPr>
            <p:nvPr/>
          </p:nvSpPr>
          <p:spPr bwMode="auto">
            <a:xfrm>
              <a:off x="96" y="432"/>
              <a:ext cx="584" cy="96"/>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5" name="Rectangle 18"/>
            <p:cNvSpPr>
              <a:spLocks/>
            </p:cNvSpPr>
            <p:nvPr/>
          </p:nvSpPr>
          <p:spPr bwMode="auto">
            <a:xfrm>
              <a:off x="768" y="432"/>
              <a:ext cx="632" cy="96"/>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6" name="Rectangle 19"/>
            <p:cNvSpPr>
              <a:spLocks/>
            </p:cNvSpPr>
            <p:nvPr/>
          </p:nvSpPr>
          <p:spPr bwMode="auto">
            <a:xfrm>
              <a:off x="86" y="403"/>
              <a:ext cx="1410" cy="144"/>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grpSp>
      <p:sp>
        <p:nvSpPr>
          <p:cNvPr id="45060" name="Rectangle 5"/>
          <p:cNvSpPr>
            <a:spLocks/>
          </p:cNvSpPr>
          <p:nvPr/>
        </p:nvSpPr>
        <p:spPr bwMode="auto">
          <a:xfrm>
            <a:off x="1929264" y="3744955"/>
            <a:ext cx="4958824" cy="2700337"/>
          </a:xfrm>
          <a:prstGeom prst="rect">
            <a:avLst/>
          </a:prstGeom>
          <a:solidFill>
            <a:schemeClr val="accent1">
              <a:alpha val="69803"/>
            </a:schemeClr>
          </a:solidFill>
          <a:ln w="12700">
            <a:solidFill>
              <a:srgbClr val="FCDD5E"/>
            </a:solidFill>
            <a:miter lim="800000"/>
            <a:headEnd/>
            <a:tailEnd/>
          </a:ln>
        </p:spPr>
        <p:txBody>
          <a:bodyPr lIns="90000" tIns="90000" rIns="90000" bIns="90000" anchor="ctr"/>
          <a:lstStyle/>
          <a:p>
            <a:pPr algn="l">
              <a:buClr>
                <a:srgbClr val="000000"/>
              </a:buClr>
              <a:buSzPct val="100000"/>
              <a:buFont typeface="Times New Roman" charset="0"/>
              <a:buNone/>
            </a:pPr>
            <a:r>
              <a:rPr lang="en-US" sz="1500" dirty="0">
                <a:solidFill>
                  <a:srgbClr val="150065"/>
                </a:solidFill>
                <a:latin typeface="Menlo Regular" charset="0"/>
                <a:sym typeface="Courier New" charset="0"/>
              </a:rPr>
              <a:t>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  </a:t>
            </a:r>
            <a:r>
              <a:rPr lang="en-US" sz="1500" dirty="0" err="1">
                <a:solidFill>
                  <a:srgbClr val="150065"/>
                </a:solidFill>
                <a:latin typeface="Menlo Regular" charset="0"/>
                <a:sym typeface="Courier New" charset="0"/>
              </a:rPr>
              <a:t>similarFieldSequence</a:t>
            </a:r>
            <a:r>
              <a:rPr lang="en-US" sz="1500" dirty="0">
                <a:solidFill>
                  <a:srgbClr val="150065"/>
                </a:solidFill>
                <a:latin typeface="Menlo Regular" charset="0"/>
                <a:sym typeface="Courier New" charset="0"/>
              </a:rPr>
              <a:t>(</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a:t>
            </a:r>
            <a:r>
              <a:rPr lang="en-US" sz="1500" dirty="0" err="1">
                <a:solidFill>
                  <a:srgbClr val="150065"/>
                </a:solidFill>
                <a:latin typeface="Menlo Regular" charset="0"/>
                <a:sym typeface="Courier New" charset="0"/>
              </a:rPr>
              <a:t>hasAdditionalField</a:t>
            </a:r>
            <a:r>
              <a:rPr lang="en-US" sz="1500" dirty="0">
                <a:solidFill>
                  <a:srgbClr val="150065"/>
                </a:solidFill>
                <a:latin typeface="Menlo Regular" charset="0"/>
                <a:sym typeface="Courier New" charset="0"/>
              </a:rPr>
              <a:t>(A,Es).</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(A,Es),</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 child(C,A),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(C,Es) ).</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partOf</a:t>
            </a:r>
            <a:r>
              <a:rPr lang="en-US" sz="1500" dirty="0">
                <a:solidFill>
                  <a:srgbClr val="150065"/>
                </a:solidFill>
                <a:latin typeface="Menlo Regular" charset="0"/>
                <a:sym typeface="Courier New" charset="0"/>
              </a:rPr>
              <a:t>(E,A) :-  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member(E,Es),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a:t>
            </a:r>
          </a:p>
        </p:txBody>
      </p:sp>
      <p:sp>
        <p:nvSpPr>
          <p:cNvPr id="2" name="TextBox 1"/>
          <p:cNvSpPr txBox="1"/>
          <p:nvPr/>
        </p:nvSpPr>
        <p:spPr>
          <a:xfrm>
            <a:off x="2207681" y="1726630"/>
            <a:ext cx="7776641" cy="1015663"/>
          </a:xfrm>
          <a:prstGeom prst="rect">
            <a:avLst/>
          </a:prstGeom>
          <a:noFill/>
        </p:spPr>
        <p:txBody>
          <a:bodyPr wrap="square">
            <a:spAutoFit/>
          </a:bodyPr>
          <a:lstStyle/>
          <a:p>
            <a:pPr marL="342900" indent="-342900">
              <a:buFont typeface="Arial" panose="020B0604020202020204" pitchFamily="34" charset="0"/>
              <a:buChar char="•"/>
              <a:defRPr/>
            </a:pPr>
            <a:r>
              <a:rPr lang="it-IT" sz="2000" dirty="0" err="1">
                <a:solidFill>
                  <a:schemeClr val="accent4"/>
                </a:solidFill>
              </a:rPr>
              <a:t>Recognizes</a:t>
            </a:r>
            <a:r>
              <a:rPr lang="it-IT" sz="2000" dirty="0">
                <a:solidFill>
                  <a:schemeClr val="accent4"/>
                </a:solidFill>
              </a:rPr>
              <a:t> and </a:t>
            </a:r>
            <a:r>
              <a:rPr lang="it-IT" sz="2000" dirty="0" err="1">
                <a:solidFill>
                  <a:schemeClr val="accent4"/>
                </a:solidFill>
              </a:rPr>
              <a:t>labels</a:t>
            </a:r>
            <a:r>
              <a:rPr lang="it-IT" sz="2000" dirty="0">
                <a:solidFill>
                  <a:schemeClr val="accent4"/>
                </a:solidFill>
              </a:rPr>
              <a:t> </a:t>
            </a:r>
            <a:r>
              <a:rPr lang="it-IT" sz="2000" dirty="0" err="1">
                <a:solidFill>
                  <a:schemeClr val="accent4"/>
                </a:solidFill>
              </a:rPr>
              <a:t>groups</a:t>
            </a:r>
            <a:r>
              <a:rPr lang="it-IT" sz="2000" dirty="0">
                <a:solidFill>
                  <a:schemeClr val="accent4"/>
                </a:solidFill>
              </a:rPr>
              <a:t> of </a:t>
            </a:r>
            <a:r>
              <a:rPr lang="it-IT" sz="2000" dirty="0" err="1">
                <a:solidFill>
                  <a:schemeClr val="accent4"/>
                </a:solidFill>
              </a:rPr>
              <a:t>fields</a:t>
            </a:r>
            <a:r>
              <a:rPr lang="it-IT" sz="2000" dirty="0">
                <a:solidFill>
                  <a:schemeClr val="accent4"/>
                </a:solidFill>
              </a:rPr>
              <a:t> + </a:t>
            </a:r>
            <a:r>
              <a:rPr lang="it-IT" sz="2000" dirty="0" err="1">
                <a:solidFill>
                  <a:schemeClr val="accent4"/>
                </a:solidFill>
              </a:rPr>
              <a:t>classifies</a:t>
            </a:r>
            <a:r>
              <a:rPr lang="it-IT" sz="2000" dirty="0">
                <a:solidFill>
                  <a:schemeClr val="accent4"/>
                </a:solidFill>
              </a:rPr>
              <a:t> </a:t>
            </a:r>
            <a:r>
              <a:rPr lang="it-IT" sz="2000" dirty="0" err="1">
                <a:solidFill>
                  <a:schemeClr val="accent4"/>
                </a:solidFill>
              </a:rPr>
              <a:t>them</a:t>
            </a:r>
            <a:r>
              <a:rPr lang="it-IT" sz="2000" dirty="0">
                <a:solidFill>
                  <a:schemeClr val="accent4"/>
                </a:solidFill>
              </a:rPr>
              <a:t> </a:t>
            </a:r>
            <a:r>
              <a:rPr lang="it-IT" sz="2000" dirty="0" err="1">
                <a:solidFill>
                  <a:schemeClr val="accent4"/>
                </a:solidFill>
              </a:rPr>
              <a:t>w.r.t</a:t>
            </a:r>
            <a:r>
              <a:rPr lang="it-IT" sz="2000" dirty="0">
                <a:solidFill>
                  <a:schemeClr val="accent4"/>
                </a:solidFill>
              </a:rPr>
              <a:t>. the domain </a:t>
            </a:r>
            <a:r>
              <a:rPr lang="it-IT" sz="2000" dirty="0" err="1">
                <a:solidFill>
                  <a:schemeClr val="accent4"/>
                </a:solidFill>
              </a:rPr>
              <a:t>ontology</a:t>
            </a:r>
            <a:endParaRPr lang="it-IT" sz="2000" dirty="0">
              <a:solidFill>
                <a:schemeClr val="accent4"/>
              </a:solidFill>
            </a:endParaRPr>
          </a:p>
          <a:p>
            <a:pPr marL="342900" indent="-342900">
              <a:buFont typeface="Arial"/>
              <a:buChar char="•"/>
              <a:defRPr/>
            </a:pPr>
            <a:r>
              <a:rPr lang="it-IT" sz="2000" dirty="0" err="1">
                <a:solidFill>
                  <a:schemeClr val="accent4"/>
                </a:solidFill>
              </a:rPr>
              <a:t>Reasoning</a:t>
            </a:r>
            <a:r>
              <a:rPr lang="it-IT" sz="2000" dirty="0">
                <a:solidFill>
                  <a:schemeClr val="accent4"/>
                </a:solidFill>
              </a:rPr>
              <a:t> on </a:t>
            </a:r>
            <a:r>
              <a:rPr lang="it-IT" sz="2000" dirty="0" err="1">
                <a:solidFill>
                  <a:schemeClr val="accent4"/>
                </a:solidFill>
              </a:rPr>
              <a:t>structural</a:t>
            </a:r>
            <a:r>
              <a:rPr lang="it-IT" sz="2000" dirty="0">
                <a:solidFill>
                  <a:schemeClr val="accent4"/>
                </a:solidFill>
              </a:rPr>
              <a:t> &amp; </a:t>
            </a:r>
            <a:r>
              <a:rPr lang="it-IT" sz="2000" dirty="0" err="1">
                <a:solidFill>
                  <a:schemeClr val="accent4"/>
                </a:solidFill>
              </a:rPr>
              <a:t>visual</a:t>
            </a:r>
            <a:r>
              <a:rPr lang="it-IT" sz="2000" dirty="0">
                <a:solidFill>
                  <a:schemeClr val="accent4"/>
                </a:solidFill>
              </a:rPr>
              <a:t> </a:t>
            </a:r>
            <a:r>
              <a:rPr lang="it-IT" sz="2000" dirty="0" err="1">
                <a:solidFill>
                  <a:schemeClr val="accent4"/>
                </a:solidFill>
              </a:rPr>
              <a:t>patterns</a:t>
            </a:r>
            <a:r>
              <a:rPr lang="it-IT" sz="2000" dirty="0">
                <a:solidFill>
                  <a:schemeClr val="accent4"/>
                </a:solidFill>
              </a:rPr>
              <a:t> + </a:t>
            </a:r>
            <a:r>
              <a:rPr lang="it-IT" sz="2000" dirty="0" err="1">
                <a:solidFill>
                  <a:schemeClr val="accent4"/>
                </a:solidFill>
              </a:rPr>
              <a:t>annotations</a:t>
            </a:r>
            <a:endParaRPr lang="it-IT" sz="2000" dirty="0">
              <a:solidFill>
                <a:schemeClr val="accent4"/>
              </a:solidFill>
            </a:endParaRPr>
          </a:p>
        </p:txBody>
      </p:sp>
    </p:spTree>
    <p:extLst>
      <p:ext uri="{BB962C8B-B14F-4D97-AF65-F5344CB8AC3E}">
        <p14:creationId xmlns:p14="http://schemas.microsoft.com/office/powerpoint/2010/main" val="413754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a:solidFill>
                  <a:schemeClr val="accent4"/>
                </a:solidFill>
              </a:rPr>
              <a:t>Reference  Scenario</a:t>
            </a:r>
          </a:p>
        </p:txBody>
      </p:sp>
      <p:sp>
        <p:nvSpPr>
          <p:cNvPr id="3" name="Segnaposto contenuto 2"/>
          <p:cNvSpPr>
            <a:spLocks noGrp="1"/>
          </p:cNvSpPr>
          <p:nvPr>
            <p:ph idx="1"/>
          </p:nvPr>
        </p:nvSpPr>
        <p:spPr>
          <a:xfrm>
            <a:off x="838200" y="1825624"/>
            <a:ext cx="10515600" cy="4688297"/>
          </a:xfrm>
        </p:spPr>
        <p:txBody>
          <a:bodyPr>
            <a:normAutofit/>
          </a:bodyPr>
          <a:lstStyle/>
          <a:p>
            <a:pPr marL="0" indent="0">
              <a:buNone/>
            </a:pPr>
            <a:r>
              <a:rPr lang="en-US" sz="3200" dirty="0">
                <a:solidFill>
                  <a:schemeClr val="accent4"/>
                </a:solidFill>
              </a:rPr>
              <a:t>P</a:t>
            </a:r>
            <a:r>
              <a:rPr lang="en-US" sz="3200" dirty="0">
                <a:solidFill>
                  <a:schemeClr val="bg1"/>
                </a:solidFill>
              </a:rPr>
              <a:t> = a </a:t>
            </a:r>
            <a:r>
              <a:rPr lang="en-US" sz="3200" dirty="0" smtClean="0">
                <a:solidFill>
                  <a:schemeClr val="bg1"/>
                </a:solidFill>
              </a:rPr>
              <a:t>Disjunctive Logic Program with </a:t>
            </a:r>
            <a:r>
              <a:rPr lang="en-US" sz="3200" dirty="0">
                <a:solidFill>
                  <a:schemeClr val="bg1"/>
                </a:solidFill>
              </a:rPr>
              <a:t>Functions (</a:t>
            </a:r>
            <a:r>
              <a:rPr lang="en-US" sz="3200" dirty="0" err="1">
                <a:solidFill>
                  <a:schemeClr val="bg1"/>
                </a:solidFill>
              </a:rPr>
              <a:t>ASP</a:t>
            </a:r>
            <a:r>
              <a:rPr lang="en-US" sz="3200" baseline="30000" dirty="0" err="1">
                <a:solidFill>
                  <a:schemeClr val="bg1"/>
                </a:solidFill>
              </a:rPr>
              <a:t>f</a:t>
            </a:r>
            <a:r>
              <a:rPr lang="en-US" sz="3200" dirty="0">
                <a:solidFill>
                  <a:schemeClr val="bg1"/>
                </a:solidFill>
              </a:rPr>
              <a:t> program)</a:t>
            </a:r>
            <a:endParaRPr lang="en-US" sz="3200" dirty="0" smtClean="0">
              <a:solidFill>
                <a:schemeClr val="bg1"/>
              </a:solidFill>
            </a:endParaRPr>
          </a:p>
          <a:p>
            <a:pPr marL="0" indent="0">
              <a:buNone/>
            </a:pPr>
            <a:r>
              <a:rPr lang="en-US" sz="3200" dirty="0">
                <a:solidFill>
                  <a:schemeClr val="bg1"/>
                </a:solidFill>
              </a:rPr>
              <a:t> </a:t>
            </a:r>
            <a:r>
              <a:rPr lang="en-US" sz="3200" dirty="0" smtClean="0">
                <a:solidFill>
                  <a:schemeClr val="bg1"/>
                </a:solidFill>
              </a:rPr>
              <a:t>      under </a:t>
            </a:r>
            <a:r>
              <a:rPr lang="en-US" sz="3200" dirty="0">
                <a:solidFill>
                  <a:schemeClr val="bg1"/>
                </a:solidFill>
              </a:rPr>
              <a:t>Answer </a:t>
            </a:r>
            <a:r>
              <a:rPr lang="en-US" sz="3200" dirty="0" smtClean="0">
                <a:solidFill>
                  <a:schemeClr val="bg1"/>
                </a:solidFill>
              </a:rPr>
              <a:t> Set semantics</a:t>
            </a:r>
            <a:endParaRPr lang="en-US" sz="3200" dirty="0">
              <a:solidFill>
                <a:schemeClr val="bg1"/>
              </a:solidFill>
            </a:endParaRPr>
          </a:p>
          <a:p>
            <a:r>
              <a:rPr lang="en-US" sz="3200" dirty="0" smtClean="0">
                <a:solidFill>
                  <a:schemeClr val="accent4"/>
                </a:solidFill>
              </a:rPr>
              <a:t>AS(P</a:t>
            </a:r>
            <a:r>
              <a:rPr lang="en-US" sz="3200" dirty="0">
                <a:solidFill>
                  <a:schemeClr val="accent4"/>
                </a:solidFill>
              </a:rPr>
              <a:t>)</a:t>
            </a:r>
            <a:r>
              <a:rPr lang="en-US" sz="3200" dirty="0">
                <a:solidFill>
                  <a:schemeClr val="bg1"/>
                </a:solidFill>
              </a:rPr>
              <a:t> = </a:t>
            </a:r>
            <a:r>
              <a:rPr lang="en-US" sz="3200" dirty="0" smtClean="0">
                <a:solidFill>
                  <a:schemeClr val="bg1"/>
                </a:solidFill>
              </a:rPr>
              <a:t>The </a:t>
            </a:r>
            <a:r>
              <a:rPr lang="en-US" sz="3200" dirty="0">
                <a:solidFill>
                  <a:schemeClr val="bg1"/>
                </a:solidFill>
              </a:rPr>
              <a:t>set of </a:t>
            </a:r>
            <a:r>
              <a:rPr lang="en-US" sz="3200" dirty="0" smtClean="0">
                <a:solidFill>
                  <a:schemeClr val="bg1"/>
                </a:solidFill>
              </a:rPr>
              <a:t>the answer </a:t>
            </a:r>
            <a:r>
              <a:rPr lang="en-US" sz="3200" dirty="0">
                <a:solidFill>
                  <a:schemeClr val="bg1"/>
                </a:solidFill>
              </a:rPr>
              <a:t>sets of P</a:t>
            </a:r>
          </a:p>
          <a:p>
            <a:r>
              <a:rPr lang="en-US" sz="3200" dirty="0" smtClean="0">
                <a:solidFill>
                  <a:schemeClr val="bg1"/>
                </a:solidFill>
              </a:rPr>
              <a:t>Functional </a:t>
            </a:r>
            <a:r>
              <a:rPr lang="en-US" sz="3200" dirty="0">
                <a:solidFill>
                  <a:schemeClr val="bg1"/>
                </a:solidFill>
              </a:rPr>
              <a:t>terms are explicitly allowed</a:t>
            </a:r>
          </a:p>
          <a:p>
            <a:pPr lvl="1"/>
            <a:r>
              <a:rPr lang="en-US" sz="2800" dirty="0" smtClean="0">
                <a:solidFill>
                  <a:schemeClr val="accent4"/>
                </a:solidFill>
              </a:rPr>
              <a:t>p(s(X</a:t>
            </a:r>
            <a:r>
              <a:rPr lang="en-US" sz="2800" dirty="0">
                <a:solidFill>
                  <a:schemeClr val="accent4"/>
                </a:solidFill>
              </a:rPr>
              <a:t>)) :- a(X, h(Z)).</a:t>
            </a:r>
          </a:p>
          <a:p>
            <a:r>
              <a:rPr lang="en-US" sz="3200" dirty="0">
                <a:solidFill>
                  <a:schemeClr val="bg1"/>
                </a:solidFill>
              </a:rPr>
              <a:t>We focus on programs with safe </a:t>
            </a:r>
            <a:r>
              <a:rPr lang="en-US" sz="3200" dirty="0" smtClean="0">
                <a:solidFill>
                  <a:schemeClr val="bg1"/>
                </a:solidFill>
              </a:rPr>
              <a:t>rules</a:t>
            </a:r>
            <a:endParaRPr lang="en-US" sz="2800" dirty="0">
              <a:solidFill>
                <a:schemeClr val="accent4"/>
              </a:solidFill>
            </a:endParaRPr>
          </a:p>
          <a:p>
            <a:pPr lvl="1"/>
            <a:r>
              <a:rPr lang="en-US" sz="2800" dirty="0">
                <a:solidFill>
                  <a:schemeClr val="accent4"/>
                </a:solidFill>
              </a:rPr>
              <a:t>p(X,Y) :- q(X).</a:t>
            </a:r>
            <a:r>
              <a:rPr lang="en-US" sz="2800" dirty="0">
                <a:solidFill>
                  <a:schemeClr val="bg1"/>
                </a:solidFill>
              </a:rPr>
              <a:t> 		</a:t>
            </a:r>
          </a:p>
          <a:p>
            <a:pPr marL="0" indent="0">
              <a:buNone/>
            </a:pPr>
            <a:endParaRPr lang="it-IT" sz="3200" dirty="0">
              <a:solidFill>
                <a:schemeClr val="bg1"/>
              </a:solidFill>
            </a:endParaRPr>
          </a:p>
        </p:txBody>
      </p:sp>
      <p:sp>
        <p:nvSpPr>
          <p:cNvPr id="4" name="CasellaDiTesto 3"/>
          <p:cNvSpPr txBox="1"/>
          <p:nvPr/>
        </p:nvSpPr>
        <p:spPr>
          <a:xfrm>
            <a:off x="3840487" y="5059346"/>
            <a:ext cx="1795462" cy="461962"/>
          </a:xfrm>
          <a:prstGeom prst="rect">
            <a:avLst/>
          </a:prstGeom>
          <a:noFill/>
        </p:spPr>
        <p:txBody>
          <a:bodyPr wrap="none">
            <a:spAutoFit/>
          </a:bodyPr>
          <a:lstStyle/>
          <a:p>
            <a:pPr>
              <a:defRPr/>
            </a:pPr>
            <a:r>
              <a:rPr lang="it-IT" sz="2400" i="1" dirty="0" err="1">
                <a:solidFill>
                  <a:srgbClr val="FF0000"/>
                </a:solidFill>
                <a:effectLst>
                  <a:outerShdw blurRad="38100" dist="38100" dir="2700000" algn="tl">
                    <a:srgbClr val="000000">
                      <a:alpha val="43137"/>
                    </a:srgbClr>
                  </a:outerShdw>
                </a:effectLst>
                <a:latin typeface="Arial" charset="0"/>
                <a:cs typeface="Arial" charset="0"/>
              </a:rPr>
              <a:t>Not</a:t>
            </a:r>
            <a:r>
              <a:rPr lang="it-IT" sz="2400" i="1" dirty="0">
                <a:solidFill>
                  <a:srgbClr val="FF0000"/>
                </a:solidFill>
                <a:effectLst>
                  <a:outerShdw blurRad="38100" dist="38100" dir="2700000" algn="tl">
                    <a:srgbClr val="000000">
                      <a:alpha val="43137"/>
                    </a:srgbClr>
                  </a:outerShdw>
                </a:effectLst>
                <a:latin typeface="Arial" charset="0"/>
                <a:cs typeface="Arial" charset="0"/>
              </a:rPr>
              <a:t> </a:t>
            </a:r>
            <a:r>
              <a:rPr lang="it-IT" sz="2400" i="1" dirty="0" err="1">
                <a:solidFill>
                  <a:srgbClr val="FF0000"/>
                </a:solidFill>
                <a:effectLst>
                  <a:outerShdw blurRad="38100" dist="38100" dir="2700000" algn="tl">
                    <a:srgbClr val="000000">
                      <a:alpha val="43137"/>
                    </a:srgbClr>
                  </a:outerShdw>
                </a:effectLst>
                <a:latin typeface="Arial" charset="0"/>
                <a:cs typeface="Arial" charset="0"/>
              </a:rPr>
              <a:t>allowed</a:t>
            </a:r>
            <a:endParaRPr lang="it-IT" sz="2400" dirty="0">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906951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49202"/>
            <a:ext cx="12009120" cy="1325563"/>
          </a:xfrm>
        </p:spPr>
        <p:txBody>
          <a:bodyPr>
            <a:normAutofit/>
          </a:bodyPr>
          <a:lstStyle/>
          <a:p>
            <a:pPr algn="ctr"/>
            <a:r>
              <a:rPr lang="it-IT" b="1" dirty="0" err="1" smtClean="0">
                <a:solidFill>
                  <a:schemeClr val="accent4"/>
                </a:solidFill>
              </a:rPr>
              <a:t>Ontology</a:t>
            </a:r>
            <a:r>
              <a:rPr lang="it-IT" b="1" dirty="0" smtClean="0">
                <a:solidFill>
                  <a:schemeClr val="accent4"/>
                </a:solidFill>
              </a:rPr>
              <a:t> </a:t>
            </a:r>
            <a:r>
              <a:rPr lang="it-IT" b="1" dirty="0" err="1" smtClean="0">
                <a:solidFill>
                  <a:schemeClr val="accent4"/>
                </a:solidFill>
              </a:rPr>
              <a:t>Representation</a:t>
            </a:r>
            <a:r>
              <a:rPr lang="it-IT" b="1" dirty="0" smtClean="0">
                <a:solidFill>
                  <a:schemeClr val="accent4"/>
                </a:solidFill>
              </a:rPr>
              <a:t> and </a:t>
            </a:r>
            <a:r>
              <a:rPr lang="it-IT" b="1" dirty="0" err="1" smtClean="0">
                <a:solidFill>
                  <a:schemeClr val="accent4"/>
                </a:solidFill>
              </a:rPr>
              <a:t>Reasoning</a:t>
            </a:r>
            <a:endParaRPr lang="it-IT" b="1" dirty="0">
              <a:solidFill>
                <a:schemeClr val="accent4"/>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05216" y="1842876"/>
                <a:ext cx="10515600" cy="4688297"/>
              </a:xfrm>
            </p:spPr>
            <p:txBody>
              <a:bodyPr>
                <a:normAutofit/>
              </a:bodyPr>
              <a:lstStyle/>
              <a:p>
                <a:pPr marL="0" indent="0">
                  <a:buNone/>
                </a:pPr>
                <a:r>
                  <a:rPr lang="it-IT" sz="3200" dirty="0" smtClean="0">
                    <a:solidFill>
                      <a:schemeClr val="accent4"/>
                    </a:solidFill>
                  </a:rPr>
                  <a:t>PROBLEM:</a:t>
                </a:r>
                <a:r>
                  <a:rPr lang="it-IT" sz="3200" dirty="0" smtClean="0">
                    <a:solidFill>
                      <a:schemeClr val="bg1"/>
                    </a:solidFill>
                  </a:rPr>
                  <a:t> </a:t>
                </a:r>
              </a:p>
              <a:p>
                <a:pPr lvl="1"/>
                <a:r>
                  <a:rPr lang="it-IT" dirty="0" err="1" smtClean="0">
                    <a:solidFill>
                      <a:schemeClr val="bg1"/>
                    </a:solidFill>
                  </a:rPr>
                  <a:t>Ontologies</a:t>
                </a:r>
                <a:r>
                  <a:rPr lang="it-IT" dirty="0" smtClean="0">
                    <a:solidFill>
                      <a:schemeClr val="bg1"/>
                    </a:solidFill>
                  </a:rPr>
                  <a:t> are </a:t>
                </a:r>
                <a:r>
                  <a:rPr lang="it-IT" dirty="0" err="1" smtClean="0">
                    <a:solidFill>
                      <a:schemeClr val="bg1"/>
                    </a:solidFill>
                  </a:rPr>
                  <a:t>typically</a:t>
                </a:r>
                <a:r>
                  <a:rPr lang="it-IT" dirty="0" smtClean="0">
                    <a:solidFill>
                      <a:schemeClr val="bg1"/>
                    </a:solidFill>
                  </a:rPr>
                  <a:t> </a:t>
                </a:r>
                <a:r>
                  <a:rPr lang="it-IT" dirty="0" err="1" smtClean="0">
                    <a:solidFill>
                      <a:schemeClr val="bg1"/>
                    </a:solidFill>
                  </a:rPr>
                  <a:t>represented</a:t>
                </a:r>
                <a:r>
                  <a:rPr lang="it-IT" dirty="0" smtClean="0">
                    <a:solidFill>
                      <a:schemeClr val="bg1"/>
                    </a:solidFill>
                  </a:rPr>
                  <a:t> in First-Order </a:t>
                </a:r>
                <a:r>
                  <a:rPr lang="it-IT" dirty="0" err="1" smtClean="0">
                    <a:solidFill>
                      <a:schemeClr val="bg1"/>
                    </a:solidFill>
                  </a:rPr>
                  <a:t>Logic</a:t>
                </a:r>
                <a:r>
                  <a:rPr lang="it-IT" dirty="0" smtClean="0">
                    <a:solidFill>
                      <a:schemeClr val="bg1"/>
                    </a:solidFill>
                  </a:rPr>
                  <a:t> (FOL) and </a:t>
                </a:r>
                <a:r>
                  <a:rPr lang="it-IT" dirty="0" err="1" smtClean="0">
                    <a:solidFill>
                      <a:schemeClr val="bg1"/>
                    </a:solidFill>
                  </a:rPr>
                  <a:t>manipulated</a:t>
                </a:r>
                <a:r>
                  <a:rPr lang="it-IT" dirty="0">
                    <a:solidFill>
                      <a:schemeClr val="bg1"/>
                    </a:solidFill>
                  </a:rPr>
                  <a:t> </a:t>
                </a:r>
                <a:r>
                  <a:rPr lang="it-IT" dirty="0" smtClean="0">
                    <a:solidFill>
                      <a:schemeClr val="bg1"/>
                    </a:solidFill>
                  </a:rPr>
                  <a:t>under the Open World </a:t>
                </a:r>
                <a:r>
                  <a:rPr lang="it-IT" dirty="0" err="1" smtClean="0">
                    <a:solidFill>
                      <a:schemeClr val="bg1"/>
                    </a:solidFill>
                  </a:rPr>
                  <a:t>Assumption</a:t>
                </a:r>
                <a:r>
                  <a:rPr lang="it-IT" dirty="0" smtClean="0">
                    <a:solidFill>
                      <a:schemeClr val="bg1"/>
                    </a:solidFill>
                  </a:rPr>
                  <a:t> (OWA)</a:t>
                </a:r>
              </a:p>
              <a:p>
                <a:pPr lvl="1"/>
                <a:r>
                  <a:rPr lang="it-IT" dirty="0" err="1" smtClean="0">
                    <a:solidFill>
                      <a:schemeClr val="bg1"/>
                    </a:solidFill>
                  </a:rPr>
                  <a:t>Existential</a:t>
                </a:r>
                <a:r>
                  <a:rPr lang="it-IT" dirty="0" smtClean="0">
                    <a:solidFill>
                      <a:schemeClr val="bg1"/>
                    </a:solidFill>
                  </a:rPr>
                  <a:t> </a:t>
                </a:r>
                <a:r>
                  <a:rPr lang="it-IT" dirty="0" err="1">
                    <a:solidFill>
                      <a:schemeClr val="bg1"/>
                    </a:solidFill>
                  </a:rPr>
                  <a:t>quantification</a:t>
                </a:r>
                <a:r>
                  <a:rPr lang="it-IT" dirty="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one</a:t>
                </a:r>
                <a:r>
                  <a:rPr lang="it-IT" dirty="0" smtClean="0">
                    <a:solidFill>
                      <a:schemeClr val="bg1"/>
                    </a:solidFill>
                  </a:rPr>
                  <a:t> of the </a:t>
                </a:r>
                <a:r>
                  <a:rPr lang="it-IT" dirty="0" err="1" smtClean="0">
                    <a:solidFill>
                      <a:schemeClr val="bg1"/>
                    </a:solidFill>
                  </a:rPr>
                  <a:t>most</a:t>
                </a:r>
                <a:r>
                  <a:rPr lang="it-IT" dirty="0" smtClean="0">
                    <a:solidFill>
                      <a:schemeClr val="bg1"/>
                    </a:solidFill>
                  </a:rPr>
                  <a:t> </a:t>
                </a:r>
                <a:r>
                  <a:rPr lang="it-IT" dirty="0" err="1" smtClean="0">
                    <a:solidFill>
                      <a:schemeClr val="bg1"/>
                    </a:solidFill>
                  </a:rPr>
                  <a:t>meaningful</a:t>
                </a:r>
                <a:r>
                  <a:rPr lang="it-IT" dirty="0" smtClean="0">
                    <a:solidFill>
                      <a:schemeClr val="bg1"/>
                    </a:solidFill>
                  </a:rPr>
                  <a:t> OWA </a:t>
                </a:r>
                <a:r>
                  <a:rPr lang="it-IT" dirty="0" err="1" smtClean="0">
                    <a:solidFill>
                      <a:schemeClr val="bg1"/>
                    </a:solidFill>
                  </a:rPr>
                  <a:t>operators</a:t>
                </a:r>
                <a:r>
                  <a:rPr lang="it-IT" dirty="0" smtClean="0">
                    <a:solidFill>
                      <a:schemeClr val="bg1"/>
                    </a:solidFill>
                  </a:rPr>
                  <a:t> </a:t>
                </a:r>
                <a:r>
                  <a:rPr lang="it-IT" dirty="0" err="1" smtClean="0">
                    <a:solidFill>
                      <a:schemeClr val="bg1"/>
                    </a:solidFill>
                  </a:rPr>
                  <a:t>provided</a:t>
                </a:r>
                <a:r>
                  <a:rPr lang="it-IT" dirty="0" smtClean="0">
                    <a:solidFill>
                      <a:schemeClr val="bg1"/>
                    </a:solidFill>
                  </a:rPr>
                  <a:t> by FOL</a:t>
                </a:r>
                <a:endParaRPr lang="it-IT" dirty="0" smtClean="0">
                  <a:solidFill>
                    <a:schemeClr val="accent4"/>
                  </a:solidFill>
                </a:endParaRPr>
              </a:p>
              <a:p>
                <a:pPr lvl="1"/>
                <a:r>
                  <a:rPr lang="it-IT" dirty="0" err="1" smtClean="0">
                    <a:solidFill>
                      <a:schemeClr val="bg1"/>
                    </a:solidFill>
                  </a:rPr>
                  <a:t>Existential</a:t>
                </a:r>
                <a:r>
                  <a:rPr lang="it-IT" dirty="0" smtClean="0">
                    <a:solidFill>
                      <a:schemeClr val="bg1"/>
                    </a:solidFill>
                  </a:rPr>
                  <a:t> </a:t>
                </a:r>
                <a:r>
                  <a:rPr lang="it-IT" dirty="0" err="1" smtClean="0">
                    <a:solidFill>
                      <a:schemeClr val="bg1"/>
                    </a:solidFill>
                  </a:rPr>
                  <a:t>quantifiers</a:t>
                </a:r>
                <a:r>
                  <a:rPr lang="it-IT" dirty="0" smtClean="0">
                    <a:solidFill>
                      <a:schemeClr val="bg1"/>
                    </a:solidFill>
                  </a:rPr>
                  <a:t> are </a:t>
                </a:r>
                <a:r>
                  <a:rPr lang="it-IT" dirty="0" err="1" smtClean="0">
                    <a:solidFill>
                      <a:schemeClr val="bg1"/>
                    </a:solidFill>
                  </a:rPr>
                  <a:t>not</a:t>
                </a:r>
                <a:r>
                  <a:rPr lang="it-IT" dirty="0" smtClean="0">
                    <a:solidFill>
                      <a:schemeClr val="bg1"/>
                    </a:solidFill>
                  </a:rPr>
                  <a:t> </a:t>
                </a:r>
                <a:r>
                  <a:rPr lang="it-IT" dirty="0" err="1" smtClean="0">
                    <a:solidFill>
                      <a:schemeClr val="bg1"/>
                    </a:solidFill>
                  </a:rPr>
                  <a:t>allowed</a:t>
                </a:r>
                <a:r>
                  <a:rPr lang="it-IT" dirty="0" smtClean="0">
                    <a:solidFill>
                      <a:schemeClr val="bg1"/>
                    </a:solidFill>
                  </a:rPr>
                  <a:t> in ASP</a:t>
                </a:r>
              </a:p>
              <a:p>
                <a:pPr marL="0" indent="0">
                  <a:buNone/>
                </a:pPr>
                <a:r>
                  <a:rPr lang="it-IT" dirty="0" smtClean="0">
                    <a:solidFill>
                      <a:schemeClr val="accent4"/>
                    </a:solidFill>
                  </a:rPr>
                  <a:t>IDEA:</a:t>
                </a:r>
              </a:p>
              <a:p>
                <a:pPr lvl="1"/>
                <a:r>
                  <a:rPr lang="it-IT" dirty="0" smtClean="0">
                    <a:solidFill>
                      <a:schemeClr val="bg1"/>
                    </a:solidFill>
                  </a:rPr>
                  <a:t>Simulate </a:t>
                </a:r>
                <a:r>
                  <a:rPr lang="it-IT" dirty="0" err="1" smtClean="0">
                    <a:solidFill>
                      <a:schemeClr val="bg1"/>
                    </a:solidFill>
                  </a:rPr>
                  <a:t>existential</a:t>
                </a:r>
                <a:r>
                  <a:rPr lang="it-IT" dirty="0">
                    <a:solidFill>
                      <a:schemeClr val="bg1"/>
                    </a:solidFill>
                  </a:rPr>
                  <a:t> </a:t>
                </a:r>
                <a:r>
                  <a:rPr lang="it-IT" dirty="0" err="1" smtClean="0">
                    <a:solidFill>
                      <a:schemeClr val="bg1"/>
                    </a:solidFill>
                  </a:rPr>
                  <a:t>quantification</a:t>
                </a:r>
                <a:r>
                  <a:rPr lang="it-IT" dirty="0" smtClean="0">
                    <a:solidFill>
                      <a:schemeClr val="bg1"/>
                    </a:solidFill>
                  </a:rPr>
                  <a:t> in ASP via "</a:t>
                </a:r>
                <a:r>
                  <a:rPr lang="it-IT" i="1" dirty="0" err="1" smtClean="0">
                    <a:solidFill>
                      <a:schemeClr val="bg1"/>
                    </a:solidFill>
                  </a:rPr>
                  <a:t>skolemization</a:t>
                </a:r>
                <a:r>
                  <a:rPr lang="it-IT" dirty="0" smtClean="0">
                    <a:solidFill>
                      <a:schemeClr val="bg1"/>
                    </a:solidFill>
                  </a:rPr>
                  <a:t>"</a:t>
                </a:r>
                <a:endParaRPr lang="it-IT" dirty="0">
                  <a:solidFill>
                    <a:schemeClr val="bg1"/>
                  </a:solidFill>
                </a:endParaRPr>
              </a:p>
              <a:p>
                <a:pPr marL="0" indent="0">
                  <a:buNone/>
                </a:pPr>
                <a:r>
                  <a:rPr lang="it-IT" dirty="0" smtClean="0">
                    <a:solidFill>
                      <a:schemeClr val="accent4"/>
                    </a:solidFill>
                  </a:rPr>
                  <a:t>EXAMPLE:</a:t>
                </a:r>
                <a:endParaRPr lang="it-IT" dirty="0" smtClean="0">
                  <a:solidFill>
                    <a:srgbClr val="FFC000"/>
                  </a:solidFill>
                </a:endParaRPr>
              </a:p>
              <a:p>
                <a:pPr lvl="1"/>
                <a:r>
                  <a:rPr lang="it-IT" dirty="0" smtClean="0">
                    <a:solidFill>
                      <a:schemeClr val="bg1"/>
                    </a:solidFill>
                    <a:ea typeface="Cambria Math" panose="02040503050406030204" pitchFamily="18" charset="0"/>
                  </a:rPr>
                  <a:t>X </a:t>
                </a:r>
                <a:r>
                  <a:rPr lang="it-IT" dirty="0" err="1" smtClean="0">
                    <a:solidFill>
                      <a:schemeClr val="bg1"/>
                    </a:solidFill>
                    <a:ea typeface="Cambria Math" panose="02040503050406030204" pitchFamily="18" charset="0"/>
                  </a:rPr>
                  <a:t>person</a:t>
                </a:r>
                <a:r>
                  <a:rPr lang="it-IT" dirty="0" smtClean="0">
                    <a:solidFill>
                      <a:schemeClr val="bg1"/>
                    </a:solidFill>
                    <a:ea typeface="Cambria Math" panose="02040503050406030204" pitchFamily="18" charset="0"/>
                  </a:rPr>
                  <a:t>(X) →</a:t>
                </a:r>
                <a:r>
                  <a:rPr lang="it-IT" dirty="0" smtClean="0">
                    <a:solidFill>
                      <a:schemeClr val="accent4"/>
                    </a:solidFill>
                    <a:ea typeface="Cambria Math" panose="02040503050406030204" pitchFamily="18" charset="0"/>
                  </a:rPr>
                  <a:t> </a:t>
                </a:r>
                <a:r>
                  <a:rPr lang="it-IT" dirty="0" smtClean="0">
                    <a:solidFill>
                      <a:schemeClr val="bg1"/>
                    </a:solidFill>
                  </a:rPr>
                  <a:t>Y </a:t>
                </a:r>
                <a:r>
                  <a:rPr lang="it-IT" dirty="0" err="1" smtClean="0">
                    <a:solidFill>
                      <a:schemeClr val="bg1"/>
                    </a:solidFill>
                  </a:rPr>
                  <a:t>father</a:t>
                </a:r>
                <a:r>
                  <a:rPr lang="it-IT" dirty="0" smtClean="0">
                    <a:solidFill>
                      <a:schemeClr val="bg1"/>
                    </a:solidFill>
                  </a:rPr>
                  <a:t>(X,Y) 	 (FOL statement)</a:t>
                </a:r>
              </a:p>
              <a:p>
                <a:pPr lvl="1"/>
                <a:r>
                  <a:rPr lang="it-IT" dirty="0" err="1" smtClean="0">
                    <a:solidFill>
                      <a:schemeClr val="bg1"/>
                    </a:solidFill>
                    <a:ea typeface="Cambria Math" panose="02040503050406030204" pitchFamily="18" charset="0"/>
                  </a:rPr>
                  <a:t>father</a:t>
                </a:r>
                <a:r>
                  <a:rPr lang="it-IT" dirty="0" smtClean="0">
                    <a:solidFill>
                      <a:schemeClr val="bg1"/>
                    </a:solidFill>
                    <a:ea typeface="Cambria Math" panose="02040503050406030204" pitchFamily="18" charset="0"/>
                  </a:rPr>
                  <a:t>(X, </a:t>
                </a:r>
                <a:r>
                  <a:rPr lang="it-IT" dirty="0" err="1" smtClean="0">
                    <a:solidFill>
                      <a:schemeClr val="bg1"/>
                    </a:solidFill>
                    <a:ea typeface="Cambria Math" panose="02040503050406030204" pitchFamily="18" charset="0"/>
                  </a:rPr>
                  <a:t>f</a:t>
                </a:r>
                <a:r>
                  <a:rPr lang="it-IT" dirty="0" smtClean="0">
                    <a:solidFill>
                      <a:schemeClr val="bg1"/>
                    </a:solidFill>
                    <a:ea typeface="Cambria Math" panose="02040503050406030204" pitchFamily="18" charset="0"/>
                  </a:rPr>
                  <a:t>(X))  :-  </a:t>
                </a:r>
                <a:r>
                  <a:rPr lang="it-IT" dirty="0" err="1">
                    <a:solidFill>
                      <a:schemeClr val="bg1"/>
                    </a:solidFill>
                  </a:rPr>
                  <a:t>person</a:t>
                </a:r>
                <a:r>
                  <a:rPr lang="it-IT" dirty="0">
                    <a:solidFill>
                      <a:schemeClr val="bg1"/>
                    </a:solidFill>
                  </a:rPr>
                  <a:t>(X)</a:t>
                </a:r>
                <a:r>
                  <a:rPr lang="it-IT" dirty="0" smtClean="0">
                    <a:solidFill>
                      <a:schemeClr val="bg1"/>
                    </a:solidFill>
                    <a:ea typeface="Cambria Math" panose="02040503050406030204" pitchFamily="18" charset="0"/>
                  </a:rPr>
                  <a:t>	 (</a:t>
                </a:r>
                <a:r>
                  <a:rPr lang="it-IT" dirty="0" err="1" smtClean="0">
                    <a:solidFill>
                      <a:schemeClr val="bg1"/>
                    </a:solidFill>
                    <a:ea typeface="Cambria Math" panose="02040503050406030204" pitchFamily="18" charset="0"/>
                  </a:rPr>
                  <a:t>Skolemized</a:t>
                </a:r>
                <a:r>
                  <a:rPr lang="it-IT" dirty="0" smtClean="0">
                    <a:solidFill>
                      <a:schemeClr val="bg1"/>
                    </a:solidFill>
                    <a:ea typeface="Cambria Math" panose="02040503050406030204" pitchFamily="18" charset="0"/>
                  </a:rPr>
                  <a:t> ASP </a:t>
                </a:r>
                <a:r>
                  <a:rPr lang="it-IT" dirty="0" err="1" smtClean="0">
                    <a:solidFill>
                      <a:schemeClr val="bg1"/>
                    </a:solidFill>
                    <a:ea typeface="Cambria Math" panose="02040503050406030204" pitchFamily="18" charset="0"/>
                  </a:rPr>
                  <a:t>rule</a:t>
                </a:r>
                <a:r>
                  <a:rPr lang="it-IT" dirty="0" smtClean="0">
                    <a:solidFill>
                      <a:schemeClr val="bg1"/>
                    </a:solidFill>
                    <a:ea typeface="Cambria Math" panose="02040503050406030204" pitchFamily="18" charset="0"/>
                  </a:rPr>
                  <a:t>)</a:t>
                </a:r>
                <a:endParaRPr lang="it-IT" dirty="0" smtClean="0">
                  <a:solidFill>
                    <a:schemeClr val="bg1"/>
                  </a:solidFill>
                </a:endParaRPr>
              </a:p>
              <a:p>
                <a:endParaRPr lang="it-IT" dirty="0" smtClean="0">
                  <a:solidFill>
                    <a:schemeClr val="accent4"/>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05216" y="1842876"/>
                <a:ext cx="10515600" cy="4688297"/>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95227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32269"/>
            <a:ext cx="12009120" cy="1325563"/>
          </a:xfrm>
        </p:spPr>
        <p:txBody>
          <a:bodyPr>
            <a:normAutofit/>
          </a:bodyPr>
          <a:lstStyle/>
          <a:p>
            <a:pPr algn="ctr"/>
            <a:r>
              <a:rPr lang="it-IT" b="1" dirty="0" err="1">
                <a:solidFill>
                  <a:schemeClr val="accent4"/>
                </a:solidFill>
              </a:rPr>
              <a:t>Ontology</a:t>
            </a:r>
            <a:r>
              <a:rPr lang="it-IT" b="1" dirty="0">
                <a:solidFill>
                  <a:schemeClr val="accent4"/>
                </a:solidFill>
              </a:rPr>
              <a:t> </a:t>
            </a:r>
            <a:r>
              <a:rPr lang="it-IT" b="1" dirty="0" err="1">
                <a:solidFill>
                  <a:schemeClr val="accent4"/>
                </a:solidFill>
              </a:rPr>
              <a:t>Representation</a:t>
            </a:r>
            <a:r>
              <a:rPr lang="it-IT" b="1" dirty="0">
                <a:solidFill>
                  <a:schemeClr val="accent4"/>
                </a:solidFill>
              </a:rPr>
              <a:t> and </a:t>
            </a:r>
            <a:r>
              <a:rPr lang="it-IT" b="1" dirty="0" err="1">
                <a:solidFill>
                  <a:schemeClr val="accent4"/>
                </a:solidFill>
              </a:rPr>
              <a:t>Reasoning</a:t>
            </a:r>
            <a:endParaRPr lang="it-IT" b="1" dirty="0">
              <a:solidFill>
                <a:schemeClr val="accent4"/>
              </a:solidFill>
            </a:endParaRPr>
          </a:p>
        </p:txBody>
      </p:sp>
      <p:sp>
        <p:nvSpPr>
          <p:cNvPr id="3" name="Segnaposto contenuto 2"/>
          <p:cNvSpPr>
            <a:spLocks noGrp="1"/>
          </p:cNvSpPr>
          <p:nvPr>
            <p:ph idx="1"/>
          </p:nvPr>
        </p:nvSpPr>
        <p:spPr>
          <a:xfrm>
            <a:off x="186267" y="1842876"/>
            <a:ext cx="11717866" cy="4688297"/>
          </a:xfrm>
        </p:spPr>
        <p:txBody>
          <a:bodyPr>
            <a:normAutofit/>
          </a:bodyPr>
          <a:lstStyle/>
          <a:p>
            <a:pPr marL="0" indent="0">
              <a:buNone/>
            </a:pPr>
            <a:r>
              <a:rPr lang="it-IT" sz="3200" dirty="0" err="1">
                <a:solidFill>
                  <a:schemeClr val="bg1"/>
                </a:solidFill>
              </a:rPr>
              <a:t>P</a:t>
            </a:r>
            <a:r>
              <a:rPr lang="it-IT" sz="3200" dirty="0" err="1" smtClean="0">
                <a:solidFill>
                  <a:schemeClr val="bg1"/>
                </a:solidFill>
              </a:rPr>
              <a:t>opular</a:t>
            </a:r>
            <a:r>
              <a:rPr lang="it-IT" sz="3200" dirty="0" smtClean="0">
                <a:solidFill>
                  <a:schemeClr val="bg1"/>
                </a:solidFill>
              </a:rPr>
              <a:t> </a:t>
            </a:r>
            <a:r>
              <a:rPr lang="it-IT" sz="3200" dirty="0" err="1" smtClean="0">
                <a:solidFill>
                  <a:schemeClr val="bg1"/>
                </a:solidFill>
              </a:rPr>
              <a:t>ontologies</a:t>
            </a:r>
            <a:r>
              <a:rPr lang="it-IT" sz="3200" dirty="0" smtClean="0">
                <a:solidFill>
                  <a:schemeClr val="bg1"/>
                </a:solidFill>
              </a:rPr>
              <a:t> </a:t>
            </a:r>
            <a:r>
              <a:rPr lang="it-IT" sz="3200" dirty="0" err="1" smtClean="0">
                <a:solidFill>
                  <a:schemeClr val="bg1"/>
                </a:solidFill>
              </a:rPr>
              <a:t>have</a:t>
            </a:r>
            <a:r>
              <a:rPr lang="it-IT" sz="3200" dirty="0" smtClean="0">
                <a:solidFill>
                  <a:schemeClr val="bg1"/>
                </a:solidFill>
              </a:rPr>
              <a:t> </a:t>
            </a:r>
            <a:r>
              <a:rPr lang="it-IT" sz="3200" dirty="0" err="1" smtClean="0">
                <a:solidFill>
                  <a:schemeClr val="bg1"/>
                </a:solidFill>
              </a:rPr>
              <a:t>been</a:t>
            </a:r>
            <a:r>
              <a:rPr lang="it-IT" sz="3200" dirty="0" smtClean="0">
                <a:solidFill>
                  <a:schemeClr val="bg1"/>
                </a:solidFill>
              </a:rPr>
              <a:t> </a:t>
            </a:r>
            <a:r>
              <a:rPr lang="it-IT" sz="3200" dirty="0" err="1" smtClean="0">
                <a:solidFill>
                  <a:schemeClr val="bg1"/>
                </a:solidFill>
              </a:rPr>
              <a:t>skolemized</a:t>
            </a:r>
            <a:r>
              <a:rPr lang="it-IT" sz="3200" dirty="0" smtClean="0">
                <a:solidFill>
                  <a:schemeClr val="bg1"/>
                </a:solidFill>
              </a:rPr>
              <a:t> </a:t>
            </a:r>
            <a:r>
              <a:rPr lang="it-IT" sz="3200" dirty="0" smtClean="0">
                <a:solidFill>
                  <a:schemeClr val="bg1"/>
                </a:solidFill>
              </a:rPr>
              <a:t>for </a:t>
            </a:r>
            <a:r>
              <a:rPr lang="it-IT" sz="3200" dirty="0" err="1" smtClean="0">
                <a:solidFill>
                  <a:schemeClr val="bg1"/>
                </a:solidFill>
              </a:rPr>
              <a:t>reasoning</a:t>
            </a:r>
            <a:r>
              <a:rPr lang="it-IT" sz="3200" dirty="0" smtClean="0">
                <a:solidFill>
                  <a:schemeClr val="bg1"/>
                </a:solidFill>
              </a:rPr>
              <a:t> with ASP:</a:t>
            </a:r>
          </a:p>
          <a:p>
            <a:pPr lvl="1"/>
            <a:r>
              <a:rPr lang="it-IT" sz="2800" dirty="0" err="1" smtClean="0">
                <a:solidFill>
                  <a:schemeClr val="accent4"/>
                </a:solidFill>
              </a:rPr>
              <a:t>Doctors</a:t>
            </a:r>
            <a:r>
              <a:rPr lang="it-IT" sz="2800" dirty="0" smtClean="0">
                <a:solidFill>
                  <a:schemeClr val="accent4"/>
                </a:solidFill>
              </a:rPr>
              <a:t> </a:t>
            </a:r>
            <a:r>
              <a:rPr lang="it-IT" sz="2800" dirty="0" smtClean="0">
                <a:solidFill>
                  <a:schemeClr val="accent4"/>
                </a:solidFill>
              </a:rPr>
              <a:t>(</a:t>
            </a:r>
            <a:r>
              <a:rPr lang="it-IT" sz="2800" dirty="0" err="1" smtClean="0">
                <a:solidFill>
                  <a:schemeClr val="accent4"/>
                </a:solidFill>
              </a:rPr>
              <a:t>Geets</a:t>
            </a:r>
            <a:r>
              <a:rPr lang="it-IT" sz="2800" dirty="0" smtClean="0">
                <a:solidFill>
                  <a:schemeClr val="accent4"/>
                </a:solidFill>
              </a:rPr>
              <a:t> et Al.):</a:t>
            </a:r>
            <a:r>
              <a:rPr lang="it-IT" sz="2800" dirty="0" smtClean="0">
                <a:solidFill>
                  <a:schemeClr val="bg1"/>
                </a:solidFill>
              </a:rPr>
              <a:t> </a:t>
            </a:r>
            <a:r>
              <a:rPr lang="it-IT" sz="2800" dirty="0" err="1" smtClean="0">
                <a:solidFill>
                  <a:schemeClr val="bg1"/>
                </a:solidFill>
              </a:rPr>
              <a:t>Medical</a:t>
            </a:r>
            <a:r>
              <a:rPr lang="it-IT" sz="2800" dirty="0" smtClean="0">
                <a:solidFill>
                  <a:schemeClr val="bg1"/>
                </a:solidFill>
              </a:rPr>
              <a:t> data.</a:t>
            </a:r>
            <a:endParaRPr lang="it-IT" sz="2800" dirty="0" smtClean="0">
              <a:solidFill>
                <a:schemeClr val="bg1"/>
              </a:solidFill>
            </a:endParaRPr>
          </a:p>
          <a:p>
            <a:pPr lvl="1"/>
            <a:r>
              <a:rPr lang="it-IT" sz="2800" dirty="0" smtClean="0">
                <a:solidFill>
                  <a:schemeClr val="accent4"/>
                </a:solidFill>
              </a:rPr>
              <a:t>LUBM (</a:t>
            </a:r>
            <a:r>
              <a:rPr lang="it-IT" sz="2800" dirty="0" err="1" smtClean="0">
                <a:solidFill>
                  <a:schemeClr val="accent4"/>
                </a:solidFill>
              </a:rPr>
              <a:t>Guo</a:t>
            </a:r>
            <a:r>
              <a:rPr lang="it-IT" sz="2800" dirty="0" smtClean="0">
                <a:solidFill>
                  <a:schemeClr val="accent4"/>
                </a:solidFill>
              </a:rPr>
              <a:t> et Al.):</a:t>
            </a:r>
            <a:r>
              <a:rPr lang="it-IT" sz="2800" dirty="0" smtClean="0">
                <a:solidFill>
                  <a:schemeClr val="bg1"/>
                </a:solidFill>
              </a:rPr>
              <a:t> </a:t>
            </a:r>
            <a:r>
              <a:rPr lang="it-IT" sz="2800" dirty="0" err="1" smtClean="0">
                <a:solidFill>
                  <a:schemeClr val="bg1"/>
                </a:solidFill>
              </a:rPr>
              <a:t>University</a:t>
            </a:r>
            <a:r>
              <a:rPr lang="it-IT" sz="2800" dirty="0" smtClean="0">
                <a:solidFill>
                  <a:schemeClr val="bg1"/>
                </a:solidFill>
              </a:rPr>
              <a:t> data. </a:t>
            </a:r>
            <a:endParaRPr lang="it-IT" sz="2800" dirty="0" smtClean="0">
              <a:solidFill>
                <a:schemeClr val="bg1"/>
              </a:solidFill>
            </a:endParaRPr>
          </a:p>
          <a:p>
            <a:pPr lvl="1"/>
            <a:r>
              <a:rPr lang="it-IT" sz="2800" dirty="0" smtClean="0">
                <a:solidFill>
                  <a:schemeClr val="accent4"/>
                </a:solidFill>
              </a:rPr>
              <a:t>STB-128 and ONT-256 (</a:t>
            </a:r>
            <a:r>
              <a:rPr lang="it-IT" sz="2800" dirty="0" err="1" smtClean="0">
                <a:solidFill>
                  <a:schemeClr val="accent4"/>
                </a:solidFill>
              </a:rPr>
              <a:t>Arocena</a:t>
            </a:r>
            <a:r>
              <a:rPr lang="it-IT" sz="2800" dirty="0" smtClean="0">
                <a:solidFill>
                  <a:schemeClr val="accent4"/>
                </a:solidFill>
              </a:rPr>
              <a:t> et Al.):</a:t>
            </a:r>
            <a:r>
              <a:rPr lang="it-IT" sz="2800" dirty="0" smtClean="0">
                <a:solidFill>
                  <a:schemeClr val="bg1"/>
                </a:solidFill>
              </a:rPr>
              <a:t> </a:t>
            </a:r>
            <a:r>
              <a:rPr lang="it-IT" sz="2800" dirty="0" err="1">
                <a:solidFill>
                  <a:schemeClr val="bg1"/>
                </a:solidFill>
              </a:rPr>
              <a:t>M</a:t>
            </a:r>
            <a:r>
              <a:rPr lang="it-IT" sz="2800" dirty="0" err="1" smtClean="0">
                <a:solidFill>
                  <a:schemeClr val="bg1"/>
                </a:solidFill>
              </a:rPr>
              <a:t>etadata</a:t>
            </a:r>
            <a:r>
              <a:rPr lang="it-IT" sz="2800" dirty="0" smtClean="0">
                <a:solidFill>
                  <a:schemeClr val="bg1"/>
                </a:solidFill>
              </a:rPr>
              <a:t> for database </a:t>
            </a:r>
            <a:r>
              <a:rPr lang="it-IT" sz="2800" dirty="0" err="1" smtClean="0">
                <a:solidFill>
                  <a:schemeClr val="bg1"/>
                </a:solidFill>
              </a:rPr>
              <a:t>integration</a:t>
            </a:r>
            <a:r>
              <a:rPr lang="it-IT" sz="2800" dirty="0" smtClean="0">
                <a:solidFill>
                  <a:schemeClr val="bg1"/>
                </a:solidFill>
              </a:rPr>
              <a:t>.</a:t>
            </a:r>
          </a:p>
          <a:p>
            <a:pPr marL="457200" lvl="1" indent="0">
              <a:buNone/>
            </a:pPr>
            <a:endParaRPr lang="it-IT" sz="2800" cap="small" dirty="0" smtClean="0">
              <a:solidFill>
                <a:schemeClr val="bg1"/>
              </a:solidFill>
            </a:endParaRPr>
          </a:p>
          <a:p>
            <a:pPr marL="0" indent="0">
              <a:buNone/>
            </a:pPr>
            <a:r>
              <a:rPr lang="it-IT" dirty="0" err="1" smtClean="0">
                <a:solidFill>
                  <a:schemeClr val="bg1"/>
                </a:solidFill>
              </a:rPr>
              <a:t>Successfully</a:t>
            </a:r>
            <a:r>
              <a:rPr lang="it-IT" dirty="0" smtClean="0">
                <a:solidFill>
                  <a:schemeClr val="bg1"/>
                </a:solidFill>
              </a:rPr>
              <a:t> </a:t>
            </a:r>
            <a:r>
              <a:rPr lang="it-IT" dirty="0" err="1" smtClean="0">
                <a:solidFill>
                  <a:schemeClr val="bg1"/>
                </a:solidFill>
              </a:rPr>
              <a:t>used</a:t>
            </a:r>
            <a:r>
              <a:rPr lang="it-IT" dirty="0" smtClean="0">
                <a:solidFill>
                  <a:schemeClr val="bg1"/>
                </a:solidFill>
              </a:rPr>
              <a:t> </a:t>
            </a:r>
            <a:r>
              <a:rPr lang="it-IT" dirty="0">
                <a:solidFill>
                  <a:schemeClr val="bg1"/>
                </a:solidFill>
              </a:rPr>
              <a:t>by </a:t>
            </a:r>
            <a:r>
              <a:rPr lang="it-IT" dirty="0">
                <a:solidFill>
                  <a:schemeClr val="accent4"/>
                </a:solidFill>
              </a:rPr>
              <a:t>(</a:t>
            </a:r>
            <a:r>
              <a:rPr lang="it-IT" dirty="0" err="1">
                <a:solidFill>
                  <a:schemeClr val="accent4"/>
                </a:solidFill>
              </a:rPr>
              <a:t>Benedikt</a:t>
            </a:r>
            <a:r>
              <a:rPr lang="it-IT" dirty="0">
                <a:solidFill>
                  <a:schemeClr val="accent4"/>
                </a:solidFill>
              </a:rPr>
              <a:t> et Al.)</a:t>
            </a:r>
            <a:r>
              <a:rPr lang="it-IT" dirty="0">
                <a:solidFill>
                  <a:schemeClr val="bg1"/>
                </a:solidFill>
              </a:rPr>
              <a:t> for </a:t>
            </a:r>
            <a:r>
              <a:rPr lang="it-IT" dirty="0" err="1">
                <a:solidFill>
                  <a:schemeClr val="bg1"/>
                </a:solidFill>
              </a:rPr>
              <a:t>benchmarking</a:t>
            </a:r>
            <a:r>
              <a:rPr lang="it-IT" dirty="0">
                <a:solidFill>
                  <a:schemeClr val="bg1"/>
                </a:solidFill>
              </a:rPr>
              <a:t> </a:t>
            </a:r>
            <a:r>
              <a:rPr lang="it-IT" i="1" dirty="0" err="1">
                <a:solidFill>
                  <a:schemeClr val="bg1"/>
                </a:solidFill>
              </a:rPr>
              <a:t>chase-based</a:t>
            </a:r>
            <a:r>
              <a:rPr lang="it-IT" dirty="0">
                <a:solidFill>
                  <a:schemeClr val="bg1"/>
                </a:solidFill>
              </a:rPr>
              <a:t> </a:t>
            </a:r>
            <a:r>
              <a:rPr lang="it-IT" dirty="0" err="1">
                <a:solidFill>
                  <a:schemeClr val="bg1"/>
                </a:solidFill>
              </a:rPr>
              <a:t>tools</a:t>
            </a:r>
            <a:endParaRPr lang="it-IT" dirty="0">
              <a:solidFill>
                <a:schemeClr val="bg1"/>
              </a:solidFill>
            </a:endParaRPr>
          </a:p>
          <a:p>
            <a:pPr lvl="1"/>
            <a:endParaRPr lang="it-IT" cap="small" dirty="0" smtClean="0">
              <a:solidFill>
                <a:schemeClr val="bg1"/>
              </a:solidFill>
            </a:endParaRPr>
          </a:p>
        </p:txBody>
      </p:sp>
    </p:spTree>
    <p:extLst>
      <p:ext uri="{BB962C8B-B14F-4D97-AF65-F5344CB8AC3E}">
        <p14:creationId xmlns:p14="http://schemas.microsoft.com/office/powerpoint/2010/main" val="28952896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sz="3400" dirty="0" err="1" smtClean="0">
                <a:solidFill>
                  <a:schemeClr val="bg1"/>
                </a:solidFill>
              </a:rPr>
              <a:t>Classes</a:t>
            </a:r>
            <a:r>
              <a:rPr lang="it-IT" sz="3400" dirty="0" smtClean="0">
                <a:solidFill>
                  <a:schemeClr val="bg1"/>
                </a:solidFill>
              </a:rPr>
              <a:t> of </a:t>
            </a:r>
            <a:r>
              <a:rPr lang="it-IT" sz="3400" dirty="0" err="1" smtClean="0">
                <a:solidFill>
                  <a:schemeClr val="bg1"/>
                </a:solidFill>
              </a:rPr>
              <a:t>programs</a:t>
            </a:r>
            <a:r>
              <a:rPr lang="it-IT" sz="3400" dirty="0" smtClean="0">
                <a:solidFill>
                  <a:schemeClr val="bg1"/>
                </a:solidFill>
              </a:rPr>
              <a:t> with </a:t>
            </a:r>
            <a:r>
              <a:rPr lang="it-IT" sz="3400" dirty="0" err="1" smtClean="0">
                <a:solidFill>
                  <a:schemeClr val="bg1"/>
                </a:solidFill>
              </a:rPr>
              <a:t>computable</a:t>
            </a:r>
            <a:r>
              <a:rPr lang="it-IT" sz="3400" dirty="0" smtClean="0">
                <a:solidFill>
                  <a:schemeClr val="bg1"/>
                </a:solidFill>
              </a:rPr>
              <a:t> </a:t>
            </a:r>
            <a:r>
              <a:rPr lang="it-IT" sz="3400" dirty="0" err="1" smtClean="0">
                <a:solidFill>
                  <a:schemeClr val="bg1"/>
                </a:solidFill>
              </a:rPr>
              <a:t>answer</a:t>
            </a:r>
            <a:r>
              <a:rPr lang="it-IT" sz="3400" dirty="0" smtClean="0">
                <a:solidFill>
                  <a:schemeClr val="bg1"/>
                </a:solidFill>
              </a:rPr>
              <a:t> sets:</a:t>
            </a:r>
          </a:p>
          <a:p>
            <a:pPr marL="0" indent="0">
              <a:spcBef>
                <a:spcPts val="0"/>
              </a:spcBef>
              <a:buNone/>
              <a:defRPr/>
            </a:pPr>
            <a:r>
              <a:rPr lang="it-IT" sz="3400" dirty="0" smtClean="0">
                <a:solidFill>
                  <a:srgbClr val="FFC000"/>
                </a:solidFill>
              </a:rPr>
              <a:t>[</a:t>
            </a:r>
            <a:r>
              <a:rPr lang="it-IT" sz="3400" dirty="0" err="1" smtClean="0">
                <a:solidFill>
                  <a:srgbClr val="FFC000"/>
                </a:solidFill>
              </a:rPr>
              <a:t>PTime</a:t>
            </a:r>
            <a:r>
              <a:rPr lang="it-IT" sz="3400" dirty="0" err="1" smtClean="0">
                <a:solidFill>
                  <a:srgbClr val="FFC000"/>
                </a:solidFill>
              </a:rPr>
              <a:t>Recognizable</a:t>
            </a:r>
            <a:r>
              <a:rPr lang="it-IT" sz="3400" dirty="0" smtClean="0">
                <a:solidFill>
                  <a:srgbClr val="FFC000"/>
                </a:solidFill>
              </a:rPr>
              <a:t>]</a:t>
            </a:r>
          </a:p>
          <a:p>
            <a:pPr marL="0" indent="0">
              <a:spcBef>
                <a:spcPts val="0"/>
              </a:spcBef>
              <a:buNone/>
              <a:defRPr/>
            </a:pPr>
            <a:endParaRPr lang="it-IT" sz="3400" dirty="0" smtClean="0">
              <a:solidFill>
                <a:schemeClr val="bg1"/>
              </a:solidFill>
            </a:endParaRPr>
          </a:p>
          <a:p>
            <a:pPr>
              <a:spcBef>
                <a:spcPts val="0"/>
              </a:spcBef>
              <a:defRPr/>
            </a:pPr>
            <a:r>
              <a:rPr lang="el-GR" sz="3400" dirty="0" smtClean="0">
                <a:solidFill>
                  <a:schemeClr val="bg1"/>
                </a:solidFill>
              </a:rPr>
              <a:t>ω </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a:t>
            </a:r>
            <a:r>
              <a:rPr lang="it-IT" sz="3400" dirty="0" err="1" smtClean="0">
                <a:solidFill>
                  <a:schemeClr val="bg1"/>
                </a:solidFill>
              </a:rPr>
              <a:t>Syrianen</a:t>
            </a:r>
            <a:r>
              <a:rPr lang="it-IT" sz="3400" dirty="0" smtClean="0">
                <a:solidFill>
                  <a:schemeClr val="bg1"/>
                </a:solidFill>
              </a:rPr>
              <a:t> et al. 2001] </a:t>
            </a:r>
          </a:p>
          <a:p>
            <a:pPr>
              <a:spcBef>
                <a:spcPts val="0"/>
              </a:spcBef>
              <a:defRPr/>
            </a:pPr>
            <a:r>
              <a:rPr lang="el-GR" sz="3400" dirty="0" smtClean="0">
                <a:solidFill>
                  <a:schemeClr val="bg1"/>
                </a:solidFill>
              </a:rPr>
              <a:t>λ</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[Gebser et al. 2007]</a:t>
            </a:r>
          </a:p>
          <a:p>
            <a:pPr>
              <a:spcBef>
                <a:spcPts val="0"/>
              </a:spcBef>
              <a:defRPr/>
            </a:pPr>
            <a:r>
              <a:rPr lang="it-IT" sz="3400" dirty="0" smtClean="0">
                <a:solidFill>
                  <a:schemeClr val="bg1"/>
                </a:solidFill>
              </a:rPr>
              <a:t>Finite</a:t>
            </a:r>
            <a:r>
              <a:rPr lang="it-IT" sz="3400" dirty="0" smtClean="0">
                <a:solidFill>
                  <a:schemeClr val="bg1"/>
                </a:solidFill>
              </a:rPr>
              <a:t>-domain [Calimeri et al. 2008]</a:t>
            </a:r>
          </a:p>
          <a:p>
            <a:pPr>
              <a:spcBef>
                <a:spcPts val="0"/>
              </a:spcBef>
              <a:defRPr/>
            </a:pPr>
            <a:r>
              <a:rPr lang="it-IT" sz="3400" dirty="0" err="1" smtClean="0">
                <a:solidFill>
                  <a:schemeClr val="bg1"/>
                </a:solidFill>
              </a:rPr>
              <a:t>Safe</a:t>
            </a:r>
            <a:r>
              <a:rPr lang="it-IT" sz="3400" dirty="0" smtClean="0">
                <a:solidFill>
                  <a:schemeClr val="bg1"/>
                </a:solidFill>
              </a:rPr>
              <a:t> </a:t>
            </a:r>
            <a:r>
              <a:rPr lang="it-IT" sz="3400" dirty="0" smtClean="0">
                <a:solidFill>
                  <a:schemeClr val="bg1"/>
                </a:solidFill>
              </a:rPr>
              <a:t>[Greco et al. 2015]</a:t>
            </a:r>
          </a:p>
          <a:p>
            <a:pPr>
              <a:spcBef>
                <a:spcPts val="0"/>
              </a:spcBef>
              <a:defRPr/>
            </a:pPr>
            <a:r>
              <a:rPr lang="it-IT" sz="3400" dirty="0" err="1" smtClean="0">
                <a:solidFill>
                  <a:schemeClr val="bg1"/>
                </a:solidFill>
              </a:rPr>
              <a:t>Acyclic</a:t>
            </a:r>
            <a:r>
              <a:rPr lang="it-IT" sz="3400" dirty="0" smtClean="0">
                <a:solidFill>
                  <a:schemeClr val="bg1"/>
                </a:solidFill>
              </a:rPr>
              <a:t> </a:t>
            </a:r>
            <a:r>
              <a:rPr lang="it-IT" sz="3400" dirty="0">
                <a:solidFill>
                  <a:schemeClr val="bg1"/>
                </a:solidFill>
              </a:rPr>
              <a:t>[Greco et al. 2015</a:t>
            </a:r>
            <a:r>
              <a:rPr lang="it-IT" sz="3400" dirty="0" smtClean="0">
                <a:solidFill>
                  <a:schemeClr val="bg1"/>
                </a:solidFill>
              </a:rPr>
              <a:t>]</a:t>
            </a:r>
          </a:p>
          <a:p>
            <a:pPr>
              <a:spcBef>
                <a:spcPts val="0"/>
              </a:spcBef>
              <a:defRPr/>
            </a:pPr>
            <a:r>
              <a:rPr lang="it-IT" sz="3400" dirty="0" err="1" smtClean="0">
                <a:solidFill>
                  <a:schemeClr val="bg1"/>
                </a:solidFill>
              </a:rPr>
              <a:t>Argument</a:t>
            </a:r>
            <a:r>
              <a:rPr lang="it-IT" sz="3400" dirty="0" err="1">
                <a:solidFill>
                  <a:schemeClr val="bg1"/>
                </a:solidFill>
              </a:rPr>
              <a:t>-restricted</a:t>
            </a:r>
            <a:r>
              <a:rPr lang="it-IT" sz="3400" dirty="0">
                <a:solidFill>
                  <a:schemeClr val="bg1"/>
                </a:solidFill>
              </a:rPr>
              <a:t> </a:t>
            </a:r>
            <a:r>
              <a:rPr lang="it-IT" sz="3400" dirty="0" smtClean="0">
                <a:solidFill>
                  <a:schemeClr val="bg1"/>
                </a:solidFill>
              </a:rPr>
              <a:t>[</a:t>
            </a:r>
            <a:r>
              <a:rPr lang="it-IT" sz="3400" dirty="0" err="1">
                <a:solidFill>
                  <a:schemeClr val="bg1"/>
                </a:solidFill>
              </a:rPr>
              <a:t>Lierler</a:t>
            </a:r>
            <a:r>
              <a:rPr lang="it-IT" sz="3400" dirty="0">
                <a:solidFill>
                  <a:schemeClr val="bg1"/>
                </a:solidFill>
              </a:rPr>
              <a:t> et al. 2009</a:t>
            </a:r>
            <a:r>
              <a:rPr lang="it-IT" sz="3400" dirty="0" smtClean="0">
                <a:solidFill>
                  <a:schemeClr val="bg1"/>
                </a:solidFill>
              </a:rPr>
              <a:t>]</a:t>
            </a:r>
          </a:p>
          <a:p>
            <a:pPr>
              <a:spcBef>
                <a:spcPts val="0"/>
              </a:spcBef>
              <a:defRPr/>
            </a:pPr>
            <a:endParaRPr lang="it-IT" sz="3400" dirty="0" smtClean="0">
              <a:solidFill>
                <a:schemeClr val="bg1"/>
              </a:solidFill>
            </a:endParaRPr>
          </a:p>
          <a:p>
            <a:pPr marL="0" indent="0">
              <a:spcBef>
                <a:spcPts val="0"/>
              </a:spcBef>
              <a:buNone/>
              <a:defRPr/>
            </a:pPr>
            <a:endParaRPr lang="it-IT" sz="3400" dirty="0" smtClean="0">
              <a:solidFill>
                <a:schemeClr val="bg1"/>
              </a:solidFill>
            </a:endParaRPr>
          </a:p>
        </p:txBody>
      </p:sp>
    </p:spTree>
    <p:extLst>
      <p:ext uri="{BB962C8B-B14F-4D97-AF65-F5344CB8AC3E}">
        <p14:creationId xmlns:p14="http://schemas.microsoft.com/office/powerpoint/2010/main" val="13517759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203196" y="1115568"/>
            <a:ext cx="12191999" cy="5742432"/>
          </a:xfrm>
        </p:spPr>
        <p:txBody>
          <a:bodyPr>
            <a:noAutofit/>
          </a:bodyPr>
          <a:lstStyle/>
          <a:p>
            <a:pPr marL="0" indent="0">
              <a:spcBef>
                <a:spcPts val="0"/>
              </a:spcBef>
              <a:buNone/>
              <a:defRPr/>
            </a:pPr>
            <a:r>
              <a:rPr lang="it-IT" sz="3600" dirty="0" err="1">
                <a:solidFill>
                  <a:schemeClr val="bg1"/>
                </a:solidFill>
              </a:rPr>
              <a:t>Classes</a:t>
            </a:r>
            <a:r>
              <a:rPr lang="it-IT" sz="3600" dirty="0">
                <a:solidFill>
                  <a:schemeClr val="bg1"/>
                </a:solidFill>
              </a:rPr>
              <a:t> of </a:t>
            </a:r>
            <a:r>
              <a:rPr lang="it-IT" sz="3600" dirty="0" err="1">
                <a:solidFill>
                  <a:schemeClr val="bg1"/>
                </a:solidFill>
              </a:rPr>
              <a:t>programs</a:t>
            </a:r>
            <a:r>
              <a:rPr lang="it-IT" sz="3600" dirty="0">
                <a:solidFill>
                  <a:schemeClr val="bg1"/>
                </a:solidFill>
              </a:rPr>
              <a:t> with </a:t>
            </a:r>
            <a:r>
              <a:rPr lang="it-IT" sz="3600" dirty="0" err="1">
                <a:solidFill>
                  <a:schemeClr val="bg1"/>
                </a:solidFill>
              </a:rPr>
              <a:t>computable</a:t>
            </a:r>
            <a:r>
              <a:rPr lang="it-IT" sz="3600" dirty="0">
                <a:solidFill>
                  <a:schemeClr val="bg1"/>
                </a:solidFill>
              </a:rPr>
              <a:t> </a:t>
            </a:r>
            <a:r>
              <a:rPr lang="it-IT" sz="3600" dirty="0" err="1">
                <a:solidFill>
                  <a:schemeClr val="bg1"/>
                </a:solidFill>
              </a:rPr>
              <a:t>answer</a:t>
            </a:r>
            <a:r>
              <a:rPr lang="it-IT" sz="3600" dirty="0">
                <a:solidFill>
                  <a:schemeClr val="bg1"/>
                </a:solidFill>
              </a:rPr>
              <a:t> </a:t>
            </a:r>
            <a:r>
              <a:rPr lang="it-IT" sz="3600" dirty="0" smtClean="0">
                <a:solidFill>
                  <a:schemeClr val="bg1"/>
                </a:solidFill>
              </a:rPr>
              <a:t>sets:</a:t>
            </a:r>
            <a:endParaRPr lang="it-IT" sz="3600" dirty="0">
              <a:solidFill>
                <a:schemeClr val="bg1"/>
              </a:solidFill>
            </a:endParaRPr>
          </a:p>
          <a:p>
            <a:pPr marL="0" indent="0">
              <a:spcBef>
                <a:spcPts val="0"/>
              </a:spcBef>
              <a:buNone/>
              <a:defRPr/>
            </a:pPr>
            <a:r>
              <a:rPr lang="it-IT" sz="3600" dirty="0" smtClean="0">
                <a:solidFill>
                  <a:srgbClr val="FFC000"/>
                </a:solidFill>
              </a:rPr>
              <a:t>[</a:t>
            </a:r>
            <a:r>
              <a:rPr lang="it-IT" sz="3600" dirty="0" err="1" smtClean="0">
                <a:solidFill>
                  <a:srgbClr val="FFC000"/>
                </a:solidFill>
              </a:rPr>
              <a:t>ExpTime</a:t>
            </a:r>
            <a:r>
              <a:rPr lang="it-IT" sz="3600" dirty="0" smtClean="0">
                <a:solidFill>
                  <a:srgbClr val="FFC000"/>
                </a:solidFill>
              </a:rPr>
              <a:t> </a:t>
            </a:r>
            <a:r>
              <a:rPr lang="it-IT" sz="3600" dirty="0" err="1">
                <a:solidFill>
                  <a:srgbClr val="FFC000"/>
                </a:solidFill>
              </a:rPr>
              <a:t>Recognizable</a:t>
            </a:r>
            <a:r>
              <a:rPr lang="it-IT" sz="3600" dirty="0">
                <a:solidFill>
                  <a:srgbClr val="FFC000"/>
                </a:solidFill>
              </a:rPr>
              <a:t>]</a:t>
            </a:r>
          </a:p>
          <a:p>
            <a:pPr marL="0" indent="0">
              <a:spcBef>
                <a:spcPts val="0"/>
              </a:spcBef>
              <a:buNone/>
              <a:defRPr/>
            </a:pPr>
            <a:endParaRPr lang="it-IT" sz="3600" b="1" u="sng" dirty="0" smtClean="0">
              <a:solidFill>
                <a:schemeClr val="bg1"/>
              </a:solidFill>
            </a:endParaRPr>
          </a:p>
          <a:p>
            <a:pPr>
              <a:spcBef>
                <a:spcPts val="0"/>
              </a:spcBef>
              <a:defRPr/>
            </a:pPr>
            <a:r>
              <a:rPr lang="it-IT" sz="3600" dirty="0" err="1" smtClean="0">
                <a:solidFill>
                  <a:schemeClr val="bg1"/>
                </a:solidFill>
              </a:rPr>
              <a:t>Bounded</a:t>
            </a:r>
            <a:r>
              <a:rPr lang="it-IT" sz="3600" dirty="0" smtClean="0">
                <a:solidFill>
                  <a:schemeClr val="bg1"/>
                </a:solidFill>
              </a:rPr>
              <a:t> </a:t>
            </a:r>
            <a:r>
              <a:rPr lang="it-IT" sz="3600" dirty="0" smtClean="0">
                <a:solidFill>
                  <a:schemeClr val="bg1"/>
                </a:solidFill>
              </a:rPr>
              <a:t>[Greco et al. 2013</a:t>
            </a:r>
            <a:r>
              <a:rPr lang="it-IT" sz="3600" dirty="0" smtClean="0">
                <a:solidFill>
                  <a:schemeClr val="bg1"/>
                </a:solidFill>
              </a:rPr>
              <a:t>]</a:t>
            </a:r>
            <a:endParaRPr lang="it-IT" sz="3600" dirty="0" smtClean="0">
              <a:solidFill>
                <a:schemeClr val="bg1"/>
              </a:solidFill>
            </a:endParaRPr>
          </a:p>
          <a:p>
            <a:pPr>
              <a:spcBef>
                <a:spcPts val="0"/>
              </a:spcBef>
              <a:defRPr/>
            </a:pPr>
            <a:r>
              <a:rPr lang="it-IT" sz="3600" dirty="0" smtClean="0">
                <a:solidFill>
                  <a:schemeClr val="bg1"/>
                </a:solidFill>
              </a:rPr>
              <a:t>POLY</a:t>
            </a:r>
            <a:r>
              <a:rPr lang="it-IT" sz="3600" dirty="0" smtClean="0">
                <a:solidFill>
                  <a:schemeClr val="bg1"/>
                </a:solidFill>
              </a:rPr>
              <a:t>-</a:t>
            </a:r>
            <a:r>
              <a:rPr lang="it-IT" sz="3600" dirty="0" err="1" smtClean="0">
                <a:solidFill>
                  <a:schemeClr val="bg1"/>
                </a:solidFill>
              </a:rPr>
              <a:t>bounded</a:t>
            </a:r>
            <a:r>
              <a:rPr lang="it-IT" sz="3600" dirty="0" smtClean="0">
                <a:solidFill>
                  <a:schemeClr val="bg1"/>
                </a:solidFill>
              </a:rPr>
              <a:t> [Zhang et al 2017</a:t>
            </a:r>
            <a:r>
              <a:rPr lang="it-IT" sz="3600" dirty="0" smtClean="0">
                <a:solidFill>
                  <a:schemeClr val="bg1"/>
                </a:solidFill>
              </a:rPr>
              <a:t>]</a:t>
            </a:r>
            <a:endParaRPr lang="it-IT" sz="3600" dirty="0" smtClean="0">
              <a:solidFill>
                <a:schemeClr val="bg1"/>
              </a:solidFill>
            </a:endParaRPr>
          </a:p>
          <a:p>
            <a:pPr>
              <a:spcBef>
                <a:spcPts val="0"/>
              </a:spcBef>
              <a:defRPr/>
            </a:pPr>
            <a:r>
              <a:rPr lang="it-IT" sz="3600" dirty="0" err="1" smtClean="0">
                <a:solidFill>
                  <a:schemeClr val="bg1"/>
                </a:solidFill>
              </a:rPr>
              <a:t>Mapping</a:t>
            </a:r>
            <a:r>
              <a:rPr lang="it-IT" sz="3600" dirty="0" err="1" smtClean="0">
                <a:solidFill>
                  <a:schemeClr val="bg1"/>
                </a:solidFill>
              </a:rPr>
              <a:t>-restricted</a:t>
            </a:r>
            <a:r>
              <a:rPr lang="it-IT" sz="3600" dirty="0" smtClean="0">
                <a:solidFill>
                  <a:schemeClr val="bg1"/>
                </a:solidFill>
              </a:rPr>
              <a:t> [</a:t>
            </a:r>
            <a:r>
              <a:rPr lang="it-IT" sz="3600" dirty="0" err="1" smtClean="0">
                <a:solidFill>
                  <a:schemeClr val="bg1"/>
                </a:solidFill>
              </a:rPr>
              <a:t>Calautti</a:t>
            </a:r>
            <a:r>
              <a:rPr lang="it-IT" sz="3600" dirty="0" smtClean="0">
                <a:solidFill>
                  <a:schemeClr val="bg1"/>
                </a:solidFill>
              </a:rPr>
              <a:t> et al. 2017</a:t>
            </a:r>
            <a:r>
              <a:rPr lang="it-IT" sz="3600" dirty="0" smtClean="0">
                <a:solidFill>
                  <a:schemeClr val="bg1"/>
                </a:solidFill>
              </a:rPr>
              <a:t>]</a:t>
            </a:r>
            <a:endParaRPr lang="it-IT" sz="3600" b="1" u="sng" dirty="0">
              <a:solidFill>
                <a:schemeClr val="bg1"/>
              </a:solidFill>
            </a:endParaRPr>
          </a:p>
          <a:p>
            <a:pPr>
              <a:spcBef>
                <a:spcPts val="0"/>
              </a:spcBef>
              <a:defRPr/>
            </a:pPr>
            <a:r>
              <a:rPr lang="it-IT" sz="3600" dirty="0" err="1" smtClean="0">
                <a:solidFill>
                  <a:schemeClr val="bg1"/>
                </a:solidFill>
              </a:rPr>
              <a:t>Rule</a:t>
            </a:r>
            <a:r>
              <a:rPr lang="it-IT" sz="3600" dirty="0" err="1">
                <a:solidFill>
                  <a:schemeClr val="bg1"/>
                </a:solidFill>
              </a:rPr>
              <a:t>-bounded</a:t>
            </a:r>
            <a:r>
              <a:rPr lang="it-IT" sz="3600" dirty="0">
                <a:solidFill>
                  <a:schemeClr val="bg1"/>
                </a:solidFill>
              </a:rPr>
              <a:t> [</a:t>
            </a:r>
            <a:r>
              <a:rPr lang="it-IT" sz="3600" dirty="0" err="1">
                <a:solidFill>
                  <a:schemeClr val="bg1"/>
                </a:solidFill>
              </a:rPr>
              <a:t>Calautti</a:t>
            </a:r>
            <a:r>
              <a:rPr lang="it-IT" sz="3600" dirty="0">
                <a:solidFill>
                  <a:schemeClr val="bg1"/>
                </a:solidFill>
              </a:rPr>
              <a:t> et al. 2014</a:t>
            </a:r>
            <a:r>
              <a:rPr lang="it-IT" sz="3600" dirty="0" smtClean="0">
                <a:solidFill>
                  <a:schemeClr val="bg1"/>
                </a:solidFill>
              </a:rPr>
              <a:t>]</a:t>
            </a:r>
            <a:endParaRPr lang="it-IT" sz="3600" dirty="0">
              <a:solidFill>
                <a:schemeClr val="bg1"/>
              </a:solidFill>
            </a:endParaRPr>
          </a:p>
          <a:p>
            <a:pPr>
              <a:spcBef>
                <a:spcPts val="0"/>
              </a:spcBef>
              <a:defRPr/>
            </a:pPr>
            <a:r>
              <a:rPr lang="it-IT" sz="3600" dirty="0" err="1" smtClean="0">
                <a:solidFill>
                  <a:schemeClr val="bg1"/>
                </a:solidFill>
              </a:rPr>
              <a:t>Size</a:t>
            </a:r>
            <a:r>
              <a:rPr lang="it-IT" sz="3600" dirty="0" err="1">
                <a:solidFill>
                  <a:schemeClr val="bg1"/>
                </a:solidFill>
              </a:rPr>
              <a:t>-restricted</a:t>
            </a:r>
            <a:r>
              <a:rPr lang="it-IT" sz="3600" dirty="0">
                <a:solidFill>
                  <a:schemeClr val="bg1"/>
                </a:solidFill>
              </a:rPr>
              <a:t> [</a:t>
            </a:r>
            <a:r>
              <a:rPr lang="it-IT" sz="3600" dirty="0" err="1">
                <a:solidFill>
                  <a:schemeClr val="bg1"/>
                </a:solidFill>
              </a:rPr>
              <a:t>Calautti</a:t>
            </a:r>
            <a:r>
              <a:rPr lang="it-IT" sz="3600" dirty="0">
                <a:solidFill>
                  <a:schemeClr val="bg1"/>
                </a:solidFill>
              </a:rPr>
              <a:t> et al. 2015</a:t>
            </a:r>
            <a:r>
              <a:rPr lang="it-IT" sz="3600" dirty="0" smtClean="0">
                <a:solidFill>
                  <a:schemeClr val="bg1"/>
                </a:solidFill>
              </a:rPr>
              <a:t>]</a:t>
            </a:r>
            <a:endParaRPr lang="it-IT" sz="3600" dirty="0" smtClean="0">
              <a:solidFill>
                <a:schemeClr val="bg1"/>
              </a:solidFill>
            </a:endParaRPr>
          </a:p>
          <a:p>
            <a:pPr>
              <a:spcBef>
                <a:spcPts val="0"/>
              </a:spcBef>
              <a:defRPr/>
            </a:pPr>
            <a:endParaRPr lang="it-IT" sz="3600" dirty="0">
              <a:solidFill>
                <a:schemeClr val="bg1"/>
              </a:solidFill>
            </a:endParaRPr>
          </a:p>
          <a:p>
            <a:pPr marL="0" indent="0">
              <a:spcBef>
                <a:spcPts val="0"/>
              </a:spcBef>
              <a:buNone/>
              <a:defRPr/>
            </a:pPr>
            <a:r>
              <a:rPr lang="it-IT" sz="3600" dirty="0">
                <a:solidFill>
                  <a:srgbClr val="FFC000"/>
                </a:solidFill>
              </a:rPr>
              <a:t>F</a:t>
            </a:r>
            <a:r>
              <a:rPr lang="it-IT" sz="3600" dirty="0" smtClean="0">
                <a:solidFill>
                  <a:srgbClr val="FFC000"/>
                </a:solidFill>
              </a:rPr>
              <a:t>or </a:t>
            </a:r>
            <a:r>
              <a:rPr lang="it-IT" sz="3600" dirty="0" err="1" smtClean="0">
                <a:solidFill>
                  <a:srgbClr val="FFC000"/>
                </a:solidFill>
              </a:rPr>
              <a:t>all</a:t>
            </a:r>
            <a:r>
              <a:rPr lang="it-IT" sz="3600" dirty="0">
                <a:solidFill>
                  <a:srgbClr val="FFC000"/>
                </a:solidFill>
              </a:rPr>
              <a:t> </a:t>
            </a:r>
            <a:r>
              <a:rPr lang="it-IT" sz="3600" dirty="0" err="1" smtClean="0">
                <a:solidFill>
                  <a:srgbClr val="FFC000"/>
                </a:solidFill>
              </a:rPr>
              <a:t>these</a:t>
            </a:r>
            <a:r>
              <a:rPr lang="it-IT" sz="3600" dirty="0" smtClean="0">
                <a:solidFill>
                  <a:srgbClr val="FFC000"/>
                </a:solidFill>
              </a:rPr>
              <a:t> </a:t>
            </a:r>
            <a:r>
              <a:rPr lang="it-IT" sz="3600" dirty="0" err="1" smtClean="0">
                <a:solidFill>
                  <a:srgbClr val="FFC000"/>
                </a:solidFill>
              </a:rPr>
              <a:t>classes</a:t>
            </a:r>
            <a:r>
              <a:rPr lang="it-IT" sz="3600" dirty="0" smtClean="0">
                <a:solidFill>
                  <a:srgbClr val="FFC000"/>
                </a:solidFill>
              </a:rPr>
              <a:t> </a:t>
            </a:r>
            <a:r>
              <a:rPr lang="it-IT" sz="3600" dirty="0" err="1" smtClean="0">
                <a:solidFill>
                  <a:srgbClr val="FFC000"/>
                </a:solidFill>
              </a:rPr>
              <a:t>both</a:t>
            </a:r>
            <a:r>
              <a:rPr lang="it-IT" sz="3600" dirty="0" smtClean="0">
                <a:solidFill>
                  <a:srgbClr val="FFC000"/>
                </a:solidFill>
              </a:rPr>
              <a:t> </a:t>
            </a:r>
            <a:r>
              <a:rPr lang="it-IT" sz="3600" dirty="0" err="1">
                <a:solidFill>
                  <a:srgbClr val="FFC000"/>
                </a:solidFill>
              </a:rPr>
              <a:t>ground</a:t>
            </a:r>
            <a:r>
              <a:rPr lang="it-IT" sz="3600" dirty="0">
                <a:solidFill>
                  <a:srgbClr val="FFC000"/>
                </a:solidFill>
              </a:rPr>
              <a:t> and non-</a:t>
            </a:r>
            <a:r>
              <a:rPr lang="it-IT" sz="3600" dirty="0" err="1">
                <a:solidFill>
                  <a:srgbClr val="FFC000"/>
                </a:solidFill>
              </a:rPr>
              <a:t>ground</a:t>
            </a:r>
            <a:r>
              <a:rPr lang="it-IT" sz="3600" dirty="0">
                <a:solidFill>
                  <a:srgbClr val="FFC000"/>
                </a:solidFill>
              </a:rPr>
              <a:t> </a:t>
            </a:r>
            <a:r>
              <a:rPr lang="it-IT" sz="3600" dirty="0" err="1">
                <a:solidFill>
                  <a:srgbClr val="FFC000"/>
                </a:solidFill>
              </a:rPr>
              <a:t>reasoning</a:t>
            </a:r>
            <a:r>
              <a:rPr lang="it-IT" sz="3600" dirty="0">
                <a:solidFill>
                  <a:srgbClr val="FFC000"/>
                </a:solidFill>
              </a:rPr>
              <a:t> </a:t>
            </a:r>
            <a:r>
              <a:rPr lang="it-IT" sz="3600" dirty="0" err="1">
                <a:solidFill>
                  <a:srgbClr val="FFC000"/>
                </a:solidFill>
              </a:rPr>
              <a:t>is</a:t>
            </a:r>
            <a:r>
              <a:rPr lang="it-IT" sz="3600" dirty="0">
                <a:solidFill>
                  <a:srgbClr val="FFC000"/>
                </a:solidFill>
              </a:rPr>
              <a:t> </a:t>
            </a:r>
            <a:r>
              <a:rPr lang="it-IT" sz="3600" dirty="0" err="1">
                <a:solidFill>
                  <a:srgbClr val="FFC000"/>
                </a:solidFill>
              </a:rPr>
              <a:t>decidable</a:t>
            </a:r>
            <a:r>
              <a:rPr lang="it-IT" sz="3600" dirty="0">
                <a:solidFill>
                  <a:srgbClr val="FFC000"/>
                </a:solidFill>
              </a:rPr>
              <a:t>, and </a:t>
            </a:r>
            <a:r>
              <a:rPr lang="it-IT" sz="3600" dirty="0" err="1">
                <a:solidFill>
                  <a:srgbClr val="FFC000"/>
                </a:solidFill>
              </a:rPr>
              <a:t>Answer</a:t>
            </a:r>
            <a:r>
              <a:rPr lang="it-IT" sz="3600" dirty="0">
                <a:solidFill>
                  <a:srgbClr val="FFC000"/>
                </a:solidFill>
              </a:rPr>
              <a:t> Sets are </a:t>
            </a:r>
            <a:r>
              <a:rPr lang="it-IT" sz="3600" dirty="0" err="1">
                <a:solidFill>
                  <a:srgbClr val="FFC000"/>
                </a:solidFill>
              </a:rPr>
              <a:t>computable</a:t>
            </a:r>
            <a:r>
              <a:rPr lang="it-IT" sz="3600" dirty="0">
                <a:solidFill>
                  <a:srgbClr val="FFC000"/>
                </a:solidFill>
              </a:rPr>
              <a:t>. </a:t>
            </a:r>
          </a:p>
          <a:p>
            <a:pPr marL="0" indent="0">
              <a:spcBef>
                <a:spcPts val="0"/>
              </a:spcBef>
              <a:buNone/>
              <a:defRPr/>
            </a:pPr>
            <a:endParaRPr lang="it-IT" sz="3600" dirty="0">
              <a:solidFill>
                <a:schemeClr val="bg1"/>
              </a:solidFill>
            </a:endParaRPr>
          </a:p>
          <a:p>
            <a:pPr>
              <a:spcBef>
                <a:spcPts val="0"/>
              </a:spcBef>
              <a:defRPr/>
            </a:pPr>
            <a:endParaRPr lang="it-IT" sz="3600" dirty="0" smtClean="0">
              <a:solidFill>
                <a:schemeClr val="bg1"/>
              </a:solidFill>
            </a:endParaRPr>
          </a:p>
        </p:txBody>
      </p:sp>
    </p:spTree>
    <p:extLst>
      <p:ext uri="{BB962C8B-B14F-4D97-AF65-F5344CB8AC3E}">
        <p14:creationId xmlns:p14="http://schemas.microsoft.com/office/powerpoint/2010/main" val="24422039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a:t>
            </a:r>
            <a:r>
              <a:rPr lang="it-IT" b="1" dirty="0" smtClean="0">
                <a:solidFill>
                  <a:schemeClr val="accent4"/>
                </a:solidFill>
              </a:rPr>
              <a:t>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b="1" dirty="0" smtClean="0">
                <a:solidFill>
                  <a:schemeClr val="bg1"/>
                </a:solidFill>
              </a:rPr>
              <a:t>Top-Down </a:t>
            </a:r>
            <a:r>
              <a:rPr lang="it-IT" b="1" dirty="0" err="1">
                <a:solidFill>
                  <a:schemeClr val="bg1"/>
                </a:solidFill>
              </a:rPr>
              <a:t>computable</a:t>
            </a:r>
            <a:r>
              <a:rPr lang="it-IT" b="1" dirty="0">
                <a:solidFill>
                  <a:schemeClr val="bg1"/>
                </a:solidFill>
              </a:rPr>
              <a:t> </a:t>
            </a:r>
            <a:r>
              <a:rPr lang="it-IT" b="1" dirty="0" err="1" smtClean="0">
                <a:solidFill>
                  <a:schemeClr val="bg1"/>
                </a:solidFill>
              </a:rPr>
              <a:t>classes</a:t>
            </a:r>
            <a:endParaRPr lang="it-IT" b="1" dirty="0" smtClean="0">
              <a:solidFill>
                <a:schemeClr val="bg1"/>
              </a:solidFill>
            </a:endParaRPr>
          </a:p>
          <a:p>
            <a:pPr marL="0" indent="0">
              <a:spcBef>
                <a:spcPts val="0"/>
              </a:spcBef>
              <a:buNone/>
              <a:defRPr/>
            </a:pPr>
            <a:endParaRPr lang="it-IT" dirty="0">
              <a:solidFill>
                <a:schemeClr val="bg1"/>
              </a:solidFill>
            </a:endParaRPr>
          </a:p>
          <a:p>
            <a:pPr>
              <a:spcBef>
                <a:spcPts val="0"/>
              </a:spcBef>
              <a:defRPr/>
            </a:pPr>
            <a:r>
              <a:rPr lang="en-US" dirty="0" smtClean="0">
                <a:solidFill>
                  <a:schemeClr val="bg1"/>
                </a:solidFill>
              </a:rPr>
              <a:t>FP2 </a:t>
            </a:r>
            <a:r>
              <a:rPr lang="en-US" dirty="0">
                <a:solidFill>
                  <a:schemeClr val="bg1"/>
                </a:solidFill>
              </a:rPr>
              <a:t>Programs [</a:t>
            </a:r>
            <a:r>
              <a:rPr lang="en-US" dirty="0" err="1">
                <a:solidFill>
                  <a:schemeClr val="bg1"/>
                </a:solidFill>
              </a:rPr>
              <a:t>Baselice</a:t>
            </a:r>
            <a:r>
              <a:rPr lang="en-US" dirty="0">
                <a:solidFill>
                  <a:schemeClr val="bg1"/>
                </a:solidFill>
              </a:rPr>
              <a:t> and Bonatti, 2010]</a:t>
            </a:r>
          </a:p>
          <a:p>
            <a:pPr>
              <a:spcBef>
                <a:spcPts val="0"/>
              </a:spcBef>
              <a:defRPr/>
            </a:pPr>
            <a:r>
              <a:rPr lang="it-IT" dirty="0">
                <a:solidFill>
                  <a:schemeClr val="bg1"/>
                </a:solidFill>
              </a:rPr>
              <a:t>Positive </a:t>
            </a:r>
            <a:r>
              <a:rPr lang="it-IT" dirty="0" smtClean="0">
                <a:solidFill>
                  <a:schemeClr val="bg1"/>
                </a:solidFill>
              </a:rPr>
              <a:t>and </a:t>
            </a:r>
            <a:r>
              <a:rPr lang="it-IT" dirty="0" err="1" smtClean="0">
                <a:solidFill>
                  <a:schemeClr val="bg1"/>
                </a:solidFill>
              </a:rPr>
              <a:t>Stratified</a:t>
            </a:r>
            <a:r>
              <a:rPr lang="it-IT" dirty="0" smtClean="0">
                <a:solidFill>
                  <a:schemeClr val="bg1"/>
                </a:solidFill>
              </a:rPr>
              <a:t> </a:t>
            </a:r>
            <a:r>
              <a:rPr lang="it-IT" dirty="0" err="1">
                <a:solidFill>
                  <a:schemeClr val="bg1"/>
                </a:solidFill>
              </a:rPr>
              <a:t>Finitely</a:t>
            </a:r>
            <a:r>
              <a:rPr lang="it-IT" dirty="0">
                <a:solidFill>
                  <a:schemeClr val="bg1"/>
                </a:solidFill>
              </a:rPr>
              <a:t> Recursive Programs [Calimeri et al., 2009, Alviano et al., 2010]</a:t>
            </a:r>
          </a:p>
          <a:p>
            <a:pPr>
              <a:spcBef>
                <a:spcPts val="0"/>
              </a:spcBef>
              <a:defRPr/>
            </a:pPr>
            <a:r>
              <a:rPr lang="it-IT" dirty="0" err="1">
                <a:solidFill>
                  <a:schemeClr val="bg1"/>
                </a:solidFill>
              </a:rPr>
              <a:t>Finitary</a:t>
            </a:r>
            <a:r>
              <a:rPr lang="it-IT" dirty="0">
                <a:solidFill>
                  <a:schemeClr val="bg1"/>
                </a:solidFill>
              </a:rPr>
              <a:t> Programs [Bonatti, 2002, 2004</a:t>
            </a:r>
            <a:r>
              <a:rPr lang="it-IT" dirty="0" smtClean="0">
                <a:solidFill>
                  <a:schemeClr val="bg1"/>
                </a:solidFill>
              </a:rPr>
              <a:t>]</a:t>
            </a:r>
          </a:p>
          <a:p>
            <a:pPr marL="0" indent="0">
              <a:spcBef>
                <a:spcPts val="0"/>
              </a:spcBef>
              <a:buNone/>
              <a:defRPr/>
            </a:pPr>
            <a:endParaRPr lang="en-US" dirty="0" smtClean="0">
              <a:solidFill>
                <a:schemeClr val="bg1"/>
              </a:solidFill>
            </a:endParaRPr>
          </a:p>
          <a:p>
            <a:pPr marL="0" indent="0">
              <a:spcBef>
                <a:spcPts val="0"/>
              </a:spcBef>
              <a:buNone/>
              <a:defRPr/>
            </a:pPr>
            <a:endParaRPr lang="en-US" dirty="0">
              <a:solidFill>
                <a:schemeClr val="bg1"/>
              </a:solidFill>
            </a:endParaRPr>
          </a:p>
          <a:p>
            <a:pPr marL="0" indent="0">
              <a:spcBef>
                <a:spcPts val="0"/>
              </a:spcBef>
              <a:buNone/>
              <a:defRPr/>
            </a:pPr>
            <a:r>
              <a:rPr lang="en-US" b="1" dirty="0" smtClean="0">
                <a:solidFill>
                  <a:schemeClr val="bg1"/>
                </a:solidFill>
              </a:rPr>
              <a:t>Classes </a:t>
            </a:r>
            <a:r>
              <a:rPr lang="en-US" b="1" dirty="0">
                <a:solidFill>
                  <a:schemeClr val="bg1"/>
                </a:solidFill>
              </a:rPr>
              <a:t>with Finitely Representable Stable </a:t>
            </a:r>
            <a:r>
              <a:rPr lang="en-US" b="1" dirty="0" smtClean="0">
                <a:solidFill>
                  <a:schemeClr val="bg1"/>
                </a:solidFill>
              </a:rPr>
              <a:t>Models</a:t>
            </a:r>
          </a:p>
          <a:p>
            <a:pPr marL="0" indent="0">
              <a:spcBef>
                <a:spcPts val="0"/>
              </a:spcBef>
              <a:buNone/>
              <a:defRPr/>
            </a:pPr>
            <a:endParaRPr lang="it-IT" dirty="0" smtClean="0">
              <a:solidFill>
                <a:schemeClr val="bg1"/>
              </a:solidFill>
            </a:endParaRPr>
          </a:p>
          <a:p>
            <a:pPr>
              <a:spcBef>
                <a:spcPts val="0"/>
              </a:spcBef>
              <a:defRPr/>
            </a:pPr>
            <a:r>
              <a:rPr lang="en-US" dirty="0" smtClean="0">
                <a:solidFill>
                  <a:schemeClr val="bg1"/>
                </a:solidFill>
              </a:rPr>
              <a:t>FDNC </a:t>
            </a:r>
            <a:r>
              <a:rPr lang="en-US" dirty="0">
                <a:solidFill>
                  <a:schemeClr val="bg1"/>
                </a:solidFill>
              </a:rPr>
              <a:t>Programs [</a:t>
            </a:r>
            <a:r>
              <a:rPr lang="en-US" dirty="0" err="1">
                <a:solidFill>
                  <a:schemeClr val="bg1"/>
                </a:solidFill>
              </a:rPr>
              <a:t>Simkus</a:t>
            </a:r>
            <a:r>
              <a:rPr lang="en-US" dirty="0">
                <a:solidFill>
                  <a:schemeClr val="bg1"/>
                </a:solidFill>
              </a:rPr>
              <a:t> and Eiter, 2007</a:t>
            </a:r>
            <a:r>
              <a:rPr lang="en-US" dirty="0" smtClean="0">
                <a:solidFill>
                  <a:schemeClr val="bg1"/>
                </a:solidFill>
              </a:rPr>
              <a:t>]</a:t>
            </a:r>
          </a:p>
          <a:p>
            <a:pPr>
              <a:spcBef>
                <a:spcPts val="0"/>
              </a:spcBef>
              <a:defRPr/>
            </a:pPr>
            <a:r>
              <a:rPr lang="en-US" dirty="0" smtClean="0">
                <a:solidFill>
                  <a:schemeClr val="bg1"/>
                </a:solidFill>
              </a:rPr>
              <a:t>Bidirectional </a:t>
            </a:r>
            <a:r>
              <a:rPr lang="en-US" dirty="0">
                <a:solidFill>
                  <a:schemeClr val="bg1"/>
                </a:solidFill>
              </a:rPr>
              <a:t>Programs [Eiter and </a:t>
            </a:r>
            <a:r>
              <a:rPr lang="en-US" dirty="0" err="1">
                <a:solidFill>
                  <a:schemeClr val="bg1"/>
                </a:solidFill>
              </a:rPr>
              <a:t>Simkus</a:t>
            </a:r>
            <a:r>
              <a:rPr lang="en-US" dirty="0">
                <a:solidFill>
                  <a:schemeClr val="bg1"/>
                </a:solidFill>
              </a:rPr>
              <a:t>, </a:t>
            </a:r>
            <a:r>
              <a:rPr lang="en-US" dirty="0" smtClean="0">
                <a:solidFill>
                  <a:schemeClr val="bg1"/>
                </a:solidFill>
              </a:rPr>
              <a:t>2009</a:t>
            </a:r>
            <a:r>
              <a:rPr lang="en-US" dirty="0" smtClean="0">
                <a:solidFill>
                  <a:schemeClr val="bg1"/>
                </a:solidFill>
              </a:rPr>
              <a:t>]</a:t>
            </a:r>
            <a:endParaRPr lang="it-IT" dirty="0" smtClean="0">
              <a:solidFill>
                <a:schemeClr val="bg1"/>
              </a:solidFill>
            </a:endParaRPr>
          </a:p>
        </p:txBody>
      </p:sp>
    </p:spTree>
    <p:extLst>
      <p:ext uri="{BB962C8B-B14F-4D97-AF65-F5344CB8AC3E}">
        <p14:creationId xmlns:p14="http://schemas.microsoft.com/office/powerpoint/2010/main" val="4710217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sz="3400" dirty="0" smtClean="0">
                <a:solidFill>
                  <a:schemeClr val="bg1"/>
                </a:solidFill>
              </a:rPr>
              <a:t>Relation to </a:t>
            </a:r>
            <a:r>
              <a:rPr lang="it-IT" sz="3400" dirty="0" err="1" smtClean="0">
                <a:solidFill>
                  <a:schemeClr val="bg1"/>
                </a:solidFill>
              </a:rPr>
              <a:t>Finitely</a:t>
            </a:r>
            <a:r>
              <a:rPr lang="it-IT" sz="3400" dirty="0" smtClean="0">
                <a:solidFill>
                  <a:schemeClr val="bg1"/>
                </a:solidFill>
              </a:rPr>
              <a:t> Ground Programs:</a:t>
            </a:r>
          </a:p>
          <a:p>
            <a:pPr marL="0" indent="0">
              <a:spcBef>
                <a:spcPts val="0"/>
              </a:spcBef>
              <a:buNone/>
              <a:defRPr/>
            </a:pPr>
            <a:endParaRPr lang="it-IT" sz="3400" dirty="0" smtClean="0">
              <a:solidFill>
                <a:schemeClr val="bg1"/>
              </a:solidFill>
            </a:endParaRPr>
          </a:p>
          <a:p>
            <a:pPr>
              <a:spcBef>
                <a:spcPts val="0"/>
              </a:spcBef>
              <a:defRPr/>
            </a:pPr>
            <a:r>
              <a:rPr lang="en-US" sz="3400" dirty="0" smtClean="0">
                <a:solidFill>
                  <a:schemeClr val="bg1"/>
                </a:solidFill>
              </a:rPr>
              <a:t>FG </a:t>
            </a:r>
            <a:r>
              <a:rPr lang="it-IT" sz="3600" dirty="0" smtClean="0">
                <a:solidFill>
                  <a:schemeClr val="bg1"/>
                </a:solidFill>
              </a:rPr>
              <a:t>⊃ </a:t>
            </a:r>
            <a:r>
              <a:rPr lang="el-GR" sz="3400" dirty="0" smtClean="0">
                <a:solidFill>
                  <a:schemeClr val="bg1"/>
                </a:solidFill>
              </a:rPr>
              <a:t>ω </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a:t>
            </a:r>
            <a:r>
              <a:rPr lang="it-IT" sz="3400" dirty="0" err="1" smtClean="0">
                <a:solidFill>
                  <a:schemeClr val="bg1"/>
                </a:solidFill>
              </a:rPr>
              <a:t>Syrianen</a:t>
            </a:r>
            <a:r>
              <a:rPr lang="it-IT" sz="3400" dirty="0" smtClean="0">
                <a:solidFill>
                  <a:schemeClr val="bg1"/>
                </a:solidFill>
              </a:rPr>
              <a:t> et al. 2001] </a:t>
            </a:r>
          </a:p>
          <a:p>
            <a:pPr>
              <a:spcBef>
                <a:spcPts val="0"/>
              </a:spcBef>
              <a:defRPr/>
            </a:pPr>
            <a:r>
              <a:rPr lang="en-US" sz="3400" dirty="0">
                <a:solidFill>
                  <a:schemeClr val="bg1"/>
                </a:solidFill>
              </a:rPr>
              <a:t>FG </a:t>
            </a:r>
            <a:r>
              <a:rPr lang="it-IT" sz="3600" dirty="0" smtClean="0">
                <a:solidFill>
                  <a:schemeClr val="bg1"/>
                </a:solidFill>
              </a:rPr>
              <a:t>⊃ </a:t>
            </a:r>
            <a:r>
              <a:rPr lang="el-GR" sz="3400" dirty="0" smtClean="0">
                <a:solidFill>
                  <a:schemeClr val="bg1"/>
                </a:solidFill>
              </a:rPr>
              <a:t>λ</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[Gebser et al. 2007]</a:t>
            </a:r>
          </a:p>
          <a:p>
            <a:pPr>
              <a:spcBef>
                <a:spcPts val="0"/>
              </a:spcBef>
              <a:defRPr/>
            </a:pPr>
            <a:r>
              <a:rPr lang="en-US" sz="3400" dirty="0">
                <a:solidFill>
                  <a:schemeClr val="bg1"/>
                </a:solidFill>
              </a:rPr>
              <a:t>FG </a:t>
            </a:r>
            <a:r>
              <a:rPr lang="it-IT" sz="3600" dirty="0" smtClean="0">
                <a:solidFill>
                  <a:schemeClr val="bg1"/>
                </a:solidFill>
              </a:rPr>
              <a:t>⊃ </a:t>
            </a:r>
            <a:r>
              <a:rPr lang="it-IT" sz="3400" dirty="0" smtClean="0">
                <a:solidFill>
                  <a:schemeClr val="bg1"/>
                </a:solidFill>
              </a:rPr>
              <a:t>Finite</a:t>
            </a:r>
            <a:r>
              <a:rPr lang="it-IT" sz="3400" dirty="0" smtClean="0">
                <a:solidFill>
                  <a:schemeClr val="bg1"/>
                </a:solidFill>
              </a:rPr>
              <a:t>-domain [Calimeri et al. 2008]</a:t>
            </a:r>
          </a:p>
          <a:p>
            <a:pPr>
              <a:spcBef>
                <a:spcPts val="0"/>
              </a:spcBef>
              <a:defRPr/>
            </a:pPr>
            <a:r>
              <a:rPr lang="en-US" sz="3400" dirty="0">
                <a:solidFill>
                  <a:schemeClr val="bg1"/>
                </a:solidFill>
              </a:rPr>
              <a:t>FG </a:t>
            </a:r>
            <a:r>
              <a:rPr lang="it-IT" sz="3600" dirty="0" smtClean="0">
                <a:solidFill>
                  <a:schemeClr val="bg1"/>
                </a:solidFill>
              </a:rPr>
              <a:t>⊃ </a:t>
            </a:r>
            <a:r>
              <a:rPr lang="it-IT" sz="3400" dirty="0" err="1" smtClean="0">
                <a:solidFill>
                  <a:schemeClr val="bg1"/>
                </a:solidFill>
              </a:rPr>
              <a:t>Safe</a:t>
            </a:r>
            <a:r>
              <a:rPr lang="it-IT" sz="3400" dirty="0" smtClean="0">
                <a:solidFill>
                  <a:schemeClr val="bg1"/>
                </a:solidFill>
              </a:rPr>
              <a:t> </a:t>
            </a:r>
            <a:r>
              <a:rPr lang="it-IT" sz="3400" dirty="0" smtClean="0">
                <a:solidFill>
                  <a:schemeClr val="bg1"/>
                </a:solidFill>
              </a:rPr>
              <a:t>[Greco et al. 2015]</a:t>
            </a:r>
          </a:p>
          <a:p>
            <a:pPr>
              <a:spcBef>
                <a:spcPts val="0"/>
              </a:spcBef>
              <a:defRPr/>
            </a:pPr>
            <a:r>
              <a:rPr lang="en-US" sz="3400" dirty="0">
                <a:solidFill>
                  <a:schemeClr val="bg1"/>
                </a:solidFill>
              </a:rPr>
              <a:t>FG </a:t>
            </a:r>
            <a:r>
              <a:rPr lang="it-IT" sz="3600" dirty="0" smtClean="0">
                <a:solidFill>
                  <a:schemeClr val="bg1"/>
                </a:solidFill>
              </a:rPr>
              <a:t>⊃ </a:t>
            </a:r>
            <a:r>
              <a:rPr lang="it-IT" sz="3400" dirty="0" err="1" smtClean="0">
                <a:solidFill>
                  <a:schemeClr val="bg1"/>
                </a:solidFill>
              </a:rPr>
              <a:t>Acyclic</a:t>
            </a:r>
            <a:r>
              <a:rPr lang="it-IT" sz="3400" dirty="0" smtClean="0">
                <a:solidFill>
                  <a:schemeClr val="bg1"/>
                </a:solidFill>
              </a:rPr>
              <a:t> </a:t>
            </a:r>
            <a:r>
              <a:rPr lang="it-IT" sz="3400" dirty="0">
                <a:solidFill>
                  <a:schemeClr val="bg1"/>
                </a:solidFill>
              </a:rPr>
              <a:t>[Greco et al. 2015</a:t>
            </a:r>
            <a:r>
              <a:rPr lang="it-IT" sz="3400" dirty="0" smtClean="0">
                <a:solidFill>
                  <a:schemeClr val="bg1"/>
                </a:solidFill>
              </a:rPr>
              <a:t>]</a:t>
            </a:r>
          </a:p>
          <a:p>
            <a:pPr>
              <a:spcBef>
                <a:spcPts val="0"/>
              </a:spcBef>
              <a:defRPr/>
            </a:pPr>
            <a:r>
              <a:rPr lang="en-US" sz="3400" dirty="0">
                <a:solidFill>
                  <a:schemeClr val="bg1"/>
                </a:solidFill>
              </a:rPr>
              <a:t>FG </a:t>
            </a:r>
            <a:r>
              <a:rPr lang="it-IT" sz="3600" dirty="0" smtClean="0">
                <a:solidFill>
                  <a:schemeClr val="bg1"/>
                </a:solidFill>
              </a:rPr>
              <a:t>⊃ </a:t>
            </a:r>
            <a:r>
              <a:rPr lang="it-IT" sz="3400" dirty="0" err="1" smtClean="0">
                <a:solidFill>
                  <a:schemeClr val="bg1"/>
                </a:solidFill>
              </a:rPr>
              <a:t>Argument</a:t>
            </a:r>
            <a:r>
              <a:rPr lang="it-IT" sz="3400" dirty="0" err="1">
                <a:solidFill>
                  <a:schemeClr val="bg1"/>
                </a:solidFill>
              </a:rPr>
              <a:t>-restricted</a:t>
            </a:r>
            <a:r>
              <a:rPr lang="it-IT" sz="3400" dirty="0">
                <a:solidFill>
                  <a:schemeClr val="bg1"/>
                </a:solidFill>
              </a:rPr>
              <a:t> </a:t>
            </a:r>
            <a:r>
              <a:rPr lang="it-IT" sz="3400" dirty="0" smtClean="0">
                <a:solidFill>
                  <a:schemeClr val="bg1"/>
                </a:solidFill>
              </a:rPr>
              <a:t>[</a:t>
            </a:r>
            <a:r>
              <a:rPr lang="it-IT" sz="3400" dirty="0" err="1">
                <a:solidFill>
                  <a:schemeClr val="bg1"/>
                </a:solidFill>
              </a:rPr>
              <a:t>Lierler</a:t>
            </a:r>
            <a:r>
              <a:rPr lang="it-IT" sz="3400" dirty="0">
                <a:solidFill>
                  <a:schemeClr val="bg1"/>
                </a:solidFill>
              </a:rPr>
              <a:t> et al. 2009</a:t>
            </a:r>
            <a:r>
              <a:rPr lang="it-IT" sz="3400" dirty="0" smtClean="0">
                <a:solidFill>
                  <a:schemeClr val="bg1"/>
                </a:solidFill>
              </a:rPr>
              <a:t>]</a:t>
            </a:r>
          </a:p>
          <a:p>
            <a:pPr>
              <a:spcBef>
                <a:spcPts val="0"/>
              </a:spcBef>
              <a:defRPr/>
            </a:pPr>
            <a:endParaRPr lang="it-IT" sz="3400" dirty="0" smtClean="0">
              <a:solidFill>
                <a:schemeClr val="bg1"/>
              </a:solidFill>
            </a:endParaRPr>
          </a:p>
          <a:p>
            <a:pPr marL="0" indent="0">
              <a:spcBef>
                <a:spcPts val="0"/>
              </a:spcBef>
              <a:buNone/>
              <a:defRPr/>
            </a:pPr>
            <a:endParaRPr lang="it-IT" sz="3400" dirty="0" smtClean="0">
              <a:solidFill>
                <a:schemeClr val="bg1"/>
              </a:solidFill>
            </a:endParaRPr>
          </a:p>
        </p:txBody>
      </p:sp>
    </p:spTree>
    <p:extLst>
      <p:ext uri="{BB962C8B-B14F-4D97-AF65-F5344CB8AC3E}">
        <p14:creationId xmlns:p14="http://schemas.microsoft.com/office/powerpoint/2010/main" val="38697194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203196" y="1115568"/>
            <a:ext cx="12191999" cy="5742432"/>
          </a:xfrm>
        </p:spPr>
        <p:txBody>
          <a:bodyPr>
            <a:noAutofit/>
          </a:bodyPr>
          <a:lstStyle/>
          <a:p>
            <a:pPr marL="0" indent="0">
              <a:spcBef>
                <a:spcPts val="0"/>
              </a:spcBef>
              <a:buNone/>
              <a:defRPr/>
            </a:pPr>
            <a:r>
              <a:rPr lang="it-IT" sz="3600" dirty="0" smtClean="0">
                <a:solidFill>
                  <a:schemeClr val="bg1"/>
                </a:solidFill>
              </a:rPr>
              <a:t>Relation to </a:t>
            </a:r>
            <a:r>
              <a:rPr lang="it-IT" sz="3600" dirty="0" err="1" smtClean="0">
                <a:solidFill>
                  <a:schemeClr val="bg1"/>
                </a:solidFill>
              </a:rPr>
              <a:t>Finitely</a:t>
            </a:r>
            <a:r>
              <a:rPr lang="it-IT" sz="3600" dirty="0" smtClean="0">
                <a:solidFill>
                  <a:schemeClr val="bg1"/>
                </a:solidFill>
              </a:rPr>
              <a:t> Ground Programs:</a:t>
            </a:r>
            <a:endParaRPr lang="it-IT" sz="3600" dirty="0">
              <a:solidFill>
                <a:schemeClr val="accent4"/>
              </a:solidFill>
            </a:endParaRPr>
          </a:p>
          <a:p>
            <a:pPr marL="0" indent="0">
              <a:spcBef>
                <a:spcPts val="0"/>
              </a:spcBef>
              <a:buNone/>
              <a:defRPr/>
            </a:pPr>
            <a:endParaRPr lang="it-IT" sz="3600" b="1" u="sng" dirty="0" smtClean="0">
              <a:solidFill>
                <a:schemeClr val="bg1"/>
              </a:solidFill>
            </a:endParaRPr>
          </a:p>
          <a:p>
            <a:pPr>
              <a:spcBef>
                <a:spcPts val="0"/>
              </a:spcBef>
              <a:defRPr/>
            </a:pPr>
            <a:r>
              <a:rPr lang="en-US" sz="3600" dirty="0">
                <a:solidFill>
                  <a:schemeClr val="bg1"/>
                </a:solidFill>
              </a:rPr>
              <a:t>FG </a:t>
            </a:r>
            <a:r>
              <a:rPr lang="it-IT" sz="4000" dirty="0" smtClean="0">
                <a:solidFill>
                  <a:schemeClr val="bg1"/>
                </a:solidFill>
              </a:rPr>
              <a:t>⊃ </a:t>
            </a:r>
            <a:r>
              <a:rPr lang="it-IT" sz="3600" dirty="0" err="1" smtClean="0">
                <a:solidFill>
                  <a:schemeClr val="bg1"/>
                </a:solidFill>
              </a:rPr>
              <a:t>Bounded</a:t>
            </a:r>
            <a:r>
              <a:rPr lang="it-IT" sz="3600" dirty="0" smtClean="0">
                <a:solidFill>
                  <a:schemeClr val="bg1"/>
                </a:solidFill>
              </a:rPr>
              <a:t> </a:t>
            </a:r>
            <a:r>
              <a:rPr lang="it-IT" sz="3600" dirty="0" smtClean="0">
                <a:solidFill>
                  <a:schemeClr val="bg1"/>
                </a:solidFill>
              </a:rPr>
              <a:t>[Greco et al. 2013</a:t>
            </a:r>
            <a:r>
              <a:rPr lang="it-IT" sz="3600" dirty="0" smtClean="0">
                <a:solidFill>
                  <a:schemeClr val="bg1"/>
                </a:solidFill>
              </a:rPr>
              <a:t>]</a:t>
            </a:r>
            <a:endParaRPr lang="it-IT" sz="3600" dirty="0" smtClean="0">
              <a:solidFill>
                <a:schemeClr val="bg1"/>
              </a:solidFill>
            </a:endParaRPr>
          </a:p>
          <a:p>
            <a:pPr>
              <a:spcBef>
                <a:spcPts val="0"/>
              </a:spcBef>
              <a:defRPr/>
            </a:pPr>
            <a:r>
              <a:rPr lang="en-US" sz="3600" dirty="0">
                <a:solidFill>
                  <a:schemeClr val="bg1"/>
                </a:solidFill>
              </a:rPr>
              <a:t>FG </a:t>
            </a:r>
            <a:r>
              <a:rPr lang="it-IT" sz="4000" dirty="0" smtClean="0">
                <a:solidFill>
                  <a:schemeClr val="bg1"/>
                </a:solidFill>
              </a:rPr>
              <a:t>⊃ </a:t>
            </a:r>
            <a:r>
              <a:rPr lang="it-IT" sz="3600" dirty="0" smtClean="0">
                <a:solidFill>
                  <a:schemeClr val="bg1"/>
                </a:solidFill>
              </a:rPr>
              <a:t>POLY</a:t>
            </a:r>
            <a:r>
              <a:rPr lang="it-IT" sz="3600" dirty="0" smtClean="0">
                <a:solidFill>
                  <a:schemeClr val="bg1"/>
                </a:solidFill>
              </a:rPr>
              <a:t>-</a:t>
            </a:r>
            <a:r>
              <a:rPr lang="it-IT" sz="3600" dirty="0" err="1" smtClean="0">
                <a:solidFill>
                  <a:schemeClr val="bg1"/>
                </a:solidFill>
              </a:rPr>
              <a:t>bounded</a:t>
            </a:r>
            <a:r>
              <a:rPr lang="it-IT" sz="3600" dirty="0" smtClean="0">
                <a:solidFill>
                  <a:schemeClr val="bg1"/>
                </a:solidFill>
              </a:rPr>
              <a:t> [Zhang et al 2017</a:t>
            </a:r>
            <a:r>
              <a:rPr lang="it-IT" sz="3600" dirty="0" smtClean="0">
                <a:solidFill>
                  <a:schemeClr val="bg1"/>
                </a:solidFill>
              </a:rPr>
              <a:t>]</a:t>
            </a:r>
            <a:endParaRPr lang="it-IT" sz="3600" dirty="0" smtClean="0">
              <a:solidFill>
                <a:schemeClr val="bg1"/>
              </a:solidFill>
            </a:endParaRPr>
          </a:p>
          <a:p>
            <a:pPr>
              <a:spcBef>
                <a:spcPts val="0"/>
              </a:spcBef>
              <a:defRPr/>
            </a:pPr>
            <a:r>
              <a:rPr lang="en-US" sz="3600" dirty="0">
                <a:solidFill>
                  <a:schemeClr val="bg1"/>
                </a:solidFill>
              </a:rPr>
              <a:t>FG </a:t>
            </a:r>
            <a:r>
              <a:rPr lang="it-IT" sz="4000" dirty="0" smtClean="0">
                <a:solidFill>
                  <a:schemeClr val="bg1"/>
                </a:solidFill>
              </a:rPr>
              <a:t>⊃ </a:t>
            </a:r>
            <a:r>
              <a:rPr lang="it-IT" sz="3600" dirty="0" err="1" smtClean="0">
                <a:solidFill>
                  <a:schemeClr val="bg1"/>
                </a:solidFill>
              </a:rPr>
              <a:t>Mapping</a:t>
            </a:r>
            <a:r>
              <a:rPr lang="it-IT" sz="3600" dirty="0" err="1" smtClean="0">
                <a:solidFill>
                  <a:schemeClr val="bg1"/>
                </a:solidFill>
              </a:rPr>
              <a:t>-restricted</a:t>
            </a:r>
            <a:r>
              <a:rPr lang="it-IT" sz="3600" dirty="0" smtClean="0">
                <a:solidFill>
                  <a:schemeClr val="bg1"/>
                </a:solidFill>
              </a:rPr>
              <a:t> [</a:t>
            </a:r>
            <a:r>
              <a:rPr lang="it-IT" sz="3600" dirty="0" err="1" smtClean="0">
                <a:solidFill>
                  <a:schemeClr val="bg1"/>
                </a:solidFill>
              </a:rPr>
              <a:t>Calautti</a:t>
            </a:r>
            <a:r>
              <a:rPr lang="it-IT" sz="3600" dirty="0" smtClean="0">
                <a:solidFill>
                  <a:schemeClr val="bg1"/>
                </a:solidFill>
              </a:rPr>
              <a:t> et al. 2017</a:t>
            </a:r>
            <a:r>
              <a:rPr lang="it-IT" sz="3600" dirty="0" smtClean="0">
                <a:solidFill>
                  <a:schemeClr val="bg1"/>
                </a:solidFill>
              </a:rPr>
              <a:t>]</a:t>
            </a:r>
            <a:endParaRPr lang="it-IT" sz="3600" b="1" u="sng" dirty="0">
              <a:solidFill>
                <a:schemeClr val="bg1"/>
              </a:solidFill>
            </a:endParaRPr>
          </a:p>
          <a:p>
            <a:pPr>
              <a:spcBef>
                <a:spcPts val="0"/>
              </a:spcBef>
              <a:defRPr/>
            </a:pPr>
            <a:r>
              <a:rPr lang="en-US" sz="3600" dirty="0">
                <a:solidFill>
                  <a:schemeClr val="bg1"/>
                </a:solidFill>
              </a:rPr>
              <a:t>FG </a:t>
            </a:r>
            <a:r>
              <a:rPr lang="it-IT" sz="4000" dirty="0" smtClean="0">
                <a:solidFill>
                  <a:schemeClr val="bg1"/>
                </a:solidFill>
              </a:rPr>
              <a:t>⊃ </a:t>
            </a:r>
            <a:r>
              <a:rPr lang="it-IT" sz="3600" dirty="0" err="1" smtClean="0">
                <a:solidFill>
                  <a:schemeClr val="bg1"/>
                </a:solidFill>
              </a:rPr>
              <a:t>Rule</a:t>
            </a:r>
            <a:r>
              <a:rPr lang="it-IT" sz="3600" dirty="0" err="1">
                <a:solidFill>
                  <a:schemeClr val="bg1"/>
                </a:solidFill>
              </a:rPr>
              <a:t>-bounded</a:t>
            </a:r>
            <a:r>
              <a:rPr lang="it-IT" sz="3600" dirty="0">
                <a:solidFill>
                  <a:schemeClr val="bg1"/>
                </a:solidFill>
              </a:rPr>
              <a:t> [</a:t>
            </a:r>
            <a:r>
              <a:rPr lang="it-IT" sz="3600" dirty="0" err="1">
                <a:solidFill>
                  <a:schemeClr val="bg1"/>
                </a:solidFill>
              </a:rPr>
              <a:t>Calautti</a:t>
            </a:r>
            <a:r>
              <a:rPr lang="it-IT" sz="3600" dirty="0">
                <a:solidFill>
                  <a:schemeClr val="bg1"/>
                </a:solidFill>
              </a:rPr>
              <a:t> et al. 2014</a:t>
            </a:r>
            <a:r>
              <a:rPr lang="it-IT" sz="3600" dirty="0" smtClean="0">
                <a:solidFill>
                  <a:schemeClr val="bg1"/>
                </a:solidFill>
              </a:rPr>
              <a:t>]</a:t>
            </a:r>
            <a:endParaRPr lang="it-IT" sz="3600" dirty="0">
              <a:solidFill>
                <a:schemeClr val="bg1"/>
              </a:solidFill>
            </a:endParaRPr>
          </a:p>
          <a:p>
            <a:pPr>
              <a:spcBef>
                <a:spcPts val="0"/>
              </a:spcBef>
              <a:defRPr/>
            </a:pPr>
            <a:r>
              <a:rPr lang="en-US" sz="3600" dirty="0">
                <a:solidFill>
                  <a:schemeClr val="bg1"/>
                </a:solidFill>
              </a:rPr>
              <a:t>FG </a:t>
            </a:r>
            <a:r>
              <a:rPr lang="it-IT" sz="4000" dirty="0" smtClean="0">
                <a:solidFill>
                  <a:schemeClr val="bg1"/>
                </a:solidFill>
              </a:rPr>
              <a:t>⊃ </a:t>
            </a:r>
            <a:r>
              <a:rPr lang="it-IT" sz="3600" dirty="0" err="1" smtClean="0">
                <a:solidFill>
                  <a:schemeClr val="bg1"/>
                </a:solidFill>
              </a:rPr>
              <a:t>Size</a:t>
            </a:r>
            <a:r>
              <a:rPr lang="it-IT" sz="3600" dirty="0" err="1">
                <a:solidFill>
                  <a:schemeClr val="bg1"/>
                </a:solidFill>
              </a:rPr>
              <a:t>-restricted</a:t>
            </a:r>
            <a:r>
              <a:rPr lang="it-IT" sz="3600" dirty="0">
                <a:solidFill>
                  <a:schemeClr val="bg1"/>
                </a:solidFill>
              </a:rPr>
              <a:t> [</a:t>
            </a:r>
            <a:r>
              <a:rPr lang="it-IT" sz="3600" dirty="0" err="1">
                <a:solidFill>
                  <a:schemeClr val="bg1"/>
                </a:solidFill>
              </a:rPr>
              <a:t>Calautti</a:t>
            </a:r>
            <a:r>
              <a:rPr lang="it-IT" sz="3600" dirty="0">
                <a:solidFill>
                  <a:schemeClr val="bg1"/>
                </a:solidFill>
              </a:rPr>
              <a:t> et al. 2015</a:t>
            </a:r>
            <a:r>
              <a:rPr lang="it-IT" sz="3600" dirty="0" smtClean="0">
                <a:solidFill>
                  <a:schemeClr val="bg1"/>
                </a:solidFill>
              </a:rPr>
              <a:t>]</a:t>
            </a:r>
            <a:endParaRPr lang="it-IT" sz="3600" dirty="0" smtClean="0">
              <a:solidFill>
                <a:schemeClr val="bg1"/>
              </a:solidFill>
            </a:endParaRPr>
          </a:p>
          <a:p>
            <a:pPr>
              <a:spcBef>
                <a:spcPts val="0"/>
              </a:spcBef>
              <a:defRPr/>
            </a:pPr>
            <a:endParaRPr lang="it-IT" sz="3600" dirty="0">
              <a:solidFill>
                <a:schemeClr val="bg1"/>
              </a:solidFill>
            </a:endParaRPr>
          </a:p>
          <a:p>
            <a:pPr marL="0" indent="0">
              <a:spcBef>
                <a:spcPts val="0"/>
              </a:spcBef>
              <a:buNone/>
              <a:defRPr/>
            </a:pPr>
            <a:endParaRPr lang="it-IT" sz="3600" dirty="0">
              <a:solidFill>
                <a:schemeClr val="bg1"/>
              </a:solidFill>
            </a:endParaRPr>
          </a:p>
          <a:p>
            <a:pPr>
              <a:spcBef>
                <a:spcPts val="0"/>
              </a:spcBef>
              <a:defRPr/>
            </a:pPr>
            <a:endParaRPr lang="it-IT" sz="3600" dirty="0" smtClean="0">
              <a:solidFill>
                <a:schemeClr val="bg1"/>
              </a:solidFill>
            </a:endParaRPr>
          </a:p>
        </p:txBody>
      </p:sp>
    </p:spTree>
    <p:extLst>
      <p:ext uri="{BB962C8B-B14F-4D97-AF65-F5344CB8AC3E}">
        <p14:creationId xmlns:p14="http://schemas.microsoft.com/office/powerpoint/2010/main" val="3544687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Conclusion</a:t>
            </a:r>
            <a:endParaRPr lang="it-IT" b="1" dirty="0">
              <a:solidFill>
                <a:schemeClr val="accent4"/>
              </a:solidFill>
            </a:endParaRPr>
          </a:p>
        </p:txBody>
      </p:sp>
      <p:sp>
        <p:nvSpPr>
          <p:cNvPr id="3" name="Segnaposto contenuto 2"/>
          <p:cNvSpPr>
            <a:spLocks noGrp="1"/>
          </p:cNvSpPr>
          <p:nvPr>
            <p:ph idx="1"/>
          </p:nvPr>
        </p:nvSpPr>
        <p:spPr>
          <a:xfrm>
            <a:off x="-239188" y="1825200"/>
            <a:ext cx="12668250" cy="5032800"/>
          </a:xfrm>
        </p:spPr>
        <p:txBody>
          <a:bodyPr>
            <a:normAutofit/>
          </a:bodyPr>
          <a:lstStyle/>
          <a:p>
            <a:pPr lvl="1">
              <a:defRPr/>
            </a:pPr>
            <a:r>
              <a:rPr lang="en-US" sz="2800" dirty="0">
                <a:solidFill>
                  <a:schemeClr val="bg1"/>
                </a:solidFill>
                <a:sym typeface="Wingdings" pitchFamily="2" charset="2"/>
              </a:rPr>
              <a:t>A</a:t>
            </a:r>
            <a:r>
              <a:rPr lang="en-US" sz="2800" dirty="0" smtClean="0">
                <a:solidFill>
                  <a:schemeClr val="bg1"/>
                </a:solidFill>
                <a:sym typeface="Wingdings" pitchFamily="2" charset="2"/>
              </a:rPr>
              <a:t> </a:t>
            </a:r>
            <a:r>
              <a:rPr lang="en-US" sz="2800" dirty="0">
                <a:solidFill>
                  <a:schemeClr val="bg1"/>
                </a:solidFill>
                <a:sym typeface="Wingdings" pitchFamily="2" charset="2"/>
              </a:rPr>
              <a:t>new notion of Computable Functions in </a:t>
            </a:r>
            <a:r>
              <a:rPr lang="en-US" sz="2800" dirty="0" smtClean="0">
                <a:solidFill>
                  <a:schemeClr val="bg1"/>
                </a:solidFill>
                <a:sym typeface="Wingdings" pitchFamily="2" charset="2"/>
              </a:rPr>
              <a:t>ASP (Finitely Ground)</a:t>
            </a:r>
          </a:p>
          <a:p>
            <a:pPr lvl="2">
              <a:defRPr/>
            </a:pPr>
            <a:r>
              <a:rPr lang="en-US" dirty="0" smtClean="0">
                <a:solidFill>
                  <a:schemeClr val="bg1"/>
                </a:solidFill>
                <a:sym typeface="Wingdings" pitchFamily="2" charset="2"/>
              </a:rPr>
              <a:t>Powerful for Knowledge Representation and Reasoning</a:t>
            </a:r>
          </a:p>
          <a:p>
            <a:pPr lvl="2">
              <a:defRPr/>
            </a:pPr>
            <a:r>
              <a:rPr lang="en-US" dirty="0" smtClean="0">
                <a:solidFill>
                  <a:schemeClr val="bg1"/>
                </a:solidFill>
                <a:sym typeface="Wingdings" pitchFamily="2" charset="2"/>
              </a:rPr>
              <a:t>With desirable computational properties</a:t>
            </a:r>
          </a:p>
          <a:p>
            <a:pPr marL="457200" lvl="1" indent="0">
              <a:buNone/>
              <a:defRPr/>
            </a:pPr>
            <a:endParaRPr lang="en-US" sz="2800" dirty="0">
              <a:solidFill>
                <a:schemeClr val="bg1"/>
              </a:solidFill>
              <a:sym typeface="Wingdings" pitchFamily="2" charset="2"/>
            </a:endParaRPr>
          </a:p>
          <a:p>
            <a:pPr lvl="1">
              <a:defRPr/>
            </a:pPr>
            <a:r>
              <a:rPr lang="en-US" sz="2800" dirty="0" smtClean="0">
                <a:solidFill>
                  <a:schemeClr val="bg1"/>
                </a:solidFill>
                <a:sym typeface="Wingdings" pitchFamily="2" charset="2"/>
              </a:rPr>
              <a:t>An </a:t>
            </a:r>
            <a:r>
              <a:rPr lang="en-US" sz="2800" dirty="0">
                <a:solidFill>
                  <a:schemeClr val="bg1"/>
                </a:solidFill>
                <a:sym typeface="Wingdings" pitchFamily="2" charset="2"/>
              </a:rPr>
              <a:t>ASP System supporting functions and </a:t>
            </a:r>
            <a:r>
              <a:rPr lang="en-US" sz="2800" dirty="0" smtClean="0">
                <a:solidFill>
                  <a:schemeClr val="bg1"/>
                </a:solidFill>
                <a:sym typeface="Wingdings" pitchFamily="2" charset="2"/>
              </a:rPr>
              <a:t>lists</a:t>
            </a:r>
          </a:p>
          <a:p>
            <a:pPr lvl="1">
              <a:defRPr/>
            </a:pPr>
            <a:endParaRPr lang="en-US" sz="2800" dirty="0">
              <a:solidFill>
                <a:schemeClr val="bg1"/>
              </a:solidFill>
              <a:sym typeface="Wingdings" pitchFamily="2" charset="2"/>
            </a:endParaRPr>
          </a:p>
          <a:p>
            <a:pPr lvl="1">
              <a:defRPr/>
            </a:pPr>
            <a:r>
              <a:rPr lang="en-US" sz="2800" dirty="0" smtClean="0">
                <a:solidFill>
                  <a:schemeClr val="bg1"/>
                </a:solidFill>
                <a:sym typeface="Wingdings" pitchFamily="2" charset="2"/>
              </a:rPr>
              <a:t>Finitely Ground </a:t>
            </a:r>
            <a:r>
              <a:rPr lang="en-US" sz="2800" dirty="0">
                <a:solidFill>
                  <a:schemeClr val="bg1"/>
                </a:solidFill>
                <a:sym typeface="Wingdings" pitchFamily="2" charset="2"/>
              </a:rPr>
              <a:t>has become a standard notion for computable functions in </a:t>
            </a:r>
            <a:r>
              <a:rPr lang="en-US" sz="2800" dirty="0" smtClean="0">
                <a:solidFill>
                  <a:schemeClr val="bg1"/>
                </a:solidFill>
                <a:sym typeface="Wingdings" pitchFamily="2" charset="2"/>
              </a:rPr>
              <a:t>ASP</a:t>
            </a:r>
          </a:p>
          <a:p>
            <a:pPr lvl="1">
              <a:defRPr/>
            </a:pPr>
            <a:endParaRPr lang="en-US" sz="2800" dirty="0">
              <a:solidFill>
                <a:schemeClr val="bg1"/>
              </a:solidFill>
              <a:sym typeface="Wingdings" pitchFamily="2" charset="2"/>
            </a:endParaRPr>
          </a:p>
          <a:p>
            <a:pPr lvl="1">
              <a:defRPr/>
            </a:pPr>
            <a:r>
              <a:rPr lang="en-US" sz="2800" dirty="0" smtClean="0">
                <a:solidFill>
                  <a:schemeClr val="bg1"/>
                </a:solidFill>
                <a:sym typeface="Wingdings" pitchFamily="2" charset="2"/>
              </a:rPr>
              <a:t>The ASP System is profitably </a:t>
            </a:r>
            <a:r>
              <a:rPr lang="en-US" sz="2800" dirty="0">
                <a:solidFill>
                  <a:schemeClr val="bg1"/>
                </a:solidFill>
                <a:sym typeface="Wingdings" pitchFamily="2" charset="2"/>
              </a:rPr>
              <a:t>used in applications even at industrial level</a:t>
            </a:r>
          </a:p>
          <a:p>
            <a:pPr marL="0" indent="0">
              <a:buNone/>
              <a:defRPr/>
            </a:pPr>
            <a:endParaRPr lang="it-IT" dirty="0">
              <a:solidFill>
                <a:schemeClr val="bg1"/>
              </a:solidFill>
            </a:endParaRPr>
          </a:p>
        </p:txBody>
      </p:sp>
    </p:spTree>
    <p:extLst>
      <p:ext uri="{BB962C8B-B14F-4D97-AF65-F5344CB8AC3E}">
        <p14:creationId xmlns:p14="http://schemas.microsoft.com/office/powerpoint/2010/main" val="11119345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z="5400" dirty="0" smtClean="0">
                <a:solidFill>
                  <a:srgbClr val="FFC000"/>
                </a:solidFill>
              </a:rPr>
              <a:t>THANK YOU!</a:t>
            </a:r>
            <a:endParaRPr lang="en-US" sz="5400" dirty="0">
              <a:solidFill>
                <a:srgbClr val="FFC000"/>
              </a:solidFill>
            </a:endParaRPr>
          </a:p>
        </p:txBody>
      </p:sp>
    </p:spTree>
    <p:extLst>
      <p:ext uri="{BB962C8B-B14F-4D97-AF65-F5344CB8AC3E}">
        <p14:creationId xmlns:p14="http://schemas.microsoft.com/office/powerpoint/2010/main" val="19041023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sz="3400" b="1" u="sng" dirty="0" err="1" smtClean="0">
                <a:solidFill>
                  <a:schemeClr val="bg1"/>
                </a:solidFill>
              </a:rPr>
              <a:t>Notable</a:t>
            </a:r>
            <a:r>
              <a:rPr lang="it-IT" sz="3400" b="1" u="sng" dirty="0" smtClean="0">
                <a:solidFill>
                  <a:schemeClr val="bg1"/>
                </a:solidFill>
              </a:rPr>
              <a:t> </a:t>
            </a:r>
            <a:r>
              <a:rPr lang="it-IT" sz="3400" b="1" u="sng" dirty="0" err="1" smtClean="0">
                <a:solidFill>
                  <a:schemeClr val="bg1"/>
                </a:solidFill>
              </a:rPr>
              <a:t>Decidable</a:t>
            </a:r>
            <a:r>
              <a:rPr lang="it-IT" sz="3400" b="1" u="sng" dirty="0" smtClean="0">
                <a:solidFill>
                  <a:schemeClr val="bg1"/>
                </a:solidFill>
              </a:rPr>
              <a:t> sub-</a:t>
            </a:r>
            <a:r>
              <a:rPr lang="it-IT" sz="3400" b="1" u="sng" dirty="0" err="1" smtClean="0">
                <a:solidFill>
                  <a:schemeClr val="bg1"/>
                </a:solidFill>
              </a:rPr>
              <a:t>classes</a:t>
            </a:r>
            <a:r>
              <a:rPr lang="it-IT" sz="3400" b="1" u="sng" dirty="0" smtClean="0">
                <a:solidFill>
                  <a:schemeClr val="bg1"/>
                </a:solidFill>
              </a:rPr>
              <a:t> of FG-</a:t>
            </a:r>
            <a:r>
              <a:rPr lang="it-IT" sz="3400" b="1" u="sng" dirty="0" err="1" smtClean="0">
                <a:solidFill>
                  <a:schemeClr val="bg1"/>
                </a:solidFill>
              </a:rPr>
              <a:t>programs</a:t>
            </a:r>
            <a:r>
              <a:rPr lang="it-IT" sz="3400" b="1" u="sng" dirty="0" smtClean="0">
                <a:solidFill>
                  <a:schemeClr val="bg1"/>
                </a:solidFill>
              </a:rPr>
              <a:t> in PTIME</a:t>
            </a:r>
          </a:p>
          <a:p>
            <a:pPr marL="0" indent="0">
              <a:spcBef>
                <a:spcPts val="0"/>
              </a:spcBef>
              <a:buNone/>
              <a:defRPr/>
            </a:pPr>
            <a:endParaRPr lang="it-IT" sz="3400" dirty="0" smtClean="0">
              <a:solidFill>
                <a:schemeClr val="bg1"/>
              </a:solidFill>
            </a:endParaRPr>
          </a:p>
          <a:p>
            <a:pPr>
              <a:spcBef>
                <a:spcPts val="0"/>
              </a:spcBef>
              <a:defRPr/>
            </a:pPr>
            <a:r>
              <a:rPr lang="el-GR" sz="3400" dirty="0">
                <a:solidFill>
                  <a:schemeClr val="bg1"/>
                </a:solidFill>
              </a:rPr>
              <a:t>ω </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a:t>
            </a:r>
            <a:r>
              <a:rPr lang="it-IT" sz="3400" dirty="0" err="1" smtClean="0">
                <a:solidFill>
                  <a:schemeClr val="bg1"/>
                </a:solidFill>
              </a:rPr>
              <a:t>Syrianen</a:t>
            </a:r>
            <a:r>
              <a:rPr lang="it-IT" sz="3400" dirty="0" smtClean="0">
                <a:solidFill>
                  <a:schemeClr val="bg1"/>
                </a:solidFill>
              </a:rPr>
              <a:t> et al. 2001] </a:t>
            </a:r>
          </a:p>
          <a:p>
            <a:pPr>
              <a:spcBef>
                <a:spcPts val="0"/>
              </a:spcBef>
              <a:defRPr/>
            </a:pPr>
            <a:r>
              <a:rPr lang="el-GR" sz="3400" dirty="0" smtClean="0">
                <a:solidFill>
                  <a:schemeClr val="bg1"/>
                </a:solidFill>
              </a:rPr>
              <a:t>λ</a:t>
            </a:r>
            <a:r>
              <a:rPr lang="it-IT" sz="3400" dirty="0" smtClean="0">
                <a:solidFill>
                  <a:schemeClr val="bg1"/>
                </a:solidFill>
              </a:rPr>
              <a:t>-</a:t>
            </a:r>
            <a:r>
              <a:rPr lang="it-IT" sz="3400" dirty="0" err="1" smtClean="0">
                <a:solidFill>
                  <a:schemeClr val="bg1"/>
                </a:solidFill>
              </a:rPr>
              <a:t>restricted</a:t>
            </a:r>
            <a:r>
              <a:rPr lang="it-IT" sz="3400" dirty="0" smtClean="0">
                <a:solidFill>
                  <a:schemeClr val="bg1"/>
                </a:solidFill>
              </a:rPr>
              <a:t> [Gebser et al. 2007]</a:t>
            </a:r>
          </a:p>
          <a:p>
            <a:pPr>
              <a:spcBef>
                <a:spcPts val="0"/>
              </a:spcBef>
              <a:defRPr/>
            </a:pPr>
            <a:r>
              <a:rPr lang="it-IT" sz="3400" dirty="0" smtClean="0">
                <a:solidFill>
                  <a:schemeClr val="bg1"/>
                </a:solidFill>
              </a:rPr>
              <a:t>Finite-domain [Calimeri et al. 2008]</a:t>
            </a:r>
          </a:p>
          <a:p>
            <a:pPr>
              <a:spcBef>
                <a:spcPts val="0"/>
              </a:spcBef>
              <a:defRPr/>
            </a:pPr>
            <a:r>
              <a:rPr lang="it-IT" sz="3400" dirty="0" err="1" smtClean="0">
                <a:solidFill>
                  <a:schemeClr val="bg1"/>
                </a:solidFill>
              </a:rPr>
              <a:t>Safe</a:t>
            </a:r>
            <a:r>
              <a:rPr lang="it-IT" sz="3400" dirty="0" smtClean="0">
                <a:solidFill>
                  <a:schemeClr val="bg1"/>
                </a:solidFill>
              </a:rPr>
              <a:t> [Greco et al. 2015]</a:t>
            </a:r>
          </a:p>
          <a:p>
            <a:pPr>
              <a:spcBef>
                <a:spcPts val="0"/>
              </a:spcBef>
              <a:defRPr/>
            </a:pPr>
            <a:r>
              <a:rPr lang="it-IT" sz="3400" dirty="0" err="1">
                <a:solidFill>
                  <a:schemeClr val="bg1"/>
                </a:solidFill>
              </a:rPr>
              <a:t>Acyclic</a:t>
            </a:r>
            <a:r>
              <a:rPr lang="it-IT" sz="3400" dirty="0">
                <a:solidFill>
                  <a:schemeClr val="bg1"/>
                </a:solidFill>
              </a:rPr>
              <a:t> [Greco et al. 2015</a:t>
            </a:r>
            <a:r>
              <a:rPr lang="it-IT" sz="3400" dirty="0" smtClean="0">
                <a:solidFill>
                  <a:schemeClr val="bg1"/>
                </a:solidFill>
              </a:rPr>
              <a:t>]</a:t>
            </a:r>
          </a:p>
          <a:p>
            <a:pPr>
              <a:spcBef>
                <a:spcPts val="0"/>
              </a:spcBef>
              <a:defRPr/>
            </a:pPr>
            <a:r>
              <a:rPr lang="it-IT" sz="3400" dirty="0" err="1">
                <a:solidFill>
                  <a:schemeClr val="bg1"/>
                </a:solidFill>
              </a:rPr>
              <a:t>Argument-restricted</a:t>
            </a:r>
            <a:r>
              <a:rPr lang="it-IT" sz="3400" dirty="0">
                <a:solidFill>
                  <a:schemeClr val="bg1"/>
                </a:solidFill>
              </a:rPr>
              <a:t> </a:t>
            </a:r>
            <a:r>
              <a:rPr lang="it-IT" sz="3400" dirty="0" smtClean="0">
                <a:solidFill>
                  <a:schemeClr val="bg1"/>
                </a:solidFill>
              </a:rPr>
              <a:t>[</a:t>
            </a:r>
            <a:r>
              <a:rPr lang="it-IT" sz="3400" dirty="0" err="1">
                <a:solidFill>
                  <a:schemeClr val="bg1"/>
                </a:solidFill>
              </a:rPr>
              <a:t>Lierler</a:t>
            </a:r>
            <a:r>
              <a:rPr lang="it-IT" sz="3400" dirty="0">
                <a:solidFill>
                  <a:schemeClr val="bg1"/>
                </a:solidFill>
              </a:rPr>
              <a:t> et al. 2009</a:t>
            </a:r>
            <a:r>
              <a:rPr lang="it-IT" sz="3400" dirty="0" smtClean="0">
                <a:solidFill>
                  <a:schemeClr val="bg1"/>
                </a:solidFill>
              </a:rPr>
              <a:t>]</a:t>
            </a:r>
          </a:p>
          <a:p>
            <a:pPr>
              <a:spcBef>
                <a:spcPts val="0"/>
              </a:spcBef>
              <a:defRPr/>
            </a:pPr>
            <a:endParaRPr lang="it-IT" sz="3400" dirty="0" smtClean="0">
              <a:solidFill>
                <a:schemeClr val="bg1"/>
              </a:solidFill>
            </a:endParaRPr>
          </a:p>
          <a:p>
            <a:pPr marL="0" indent="0">
              <a:spcBef>
                <a:spcPts val="0"/>
              </a:spcBef>
              <a:buNone/>
              <a:defRPr/>
            </a:pPr>
            <a:endParaRPr lang="it-IT" sz="3400" dirty="0" smtClean="0">
              <a:solidFill>
                <a:schemeClr val="bg1"/>
              </a:solidFill>
            </a:endParaRPr>
          </a:p>
        </p:txBody>
      </p:sp>
    </p:spTree>
    <p:extLst>
      <p:ext uri="{BB962C8B-B14F-4D97-AF65-F5344CB8AC3E}">
        <p14:creationId xmlns:p14="http://schemas.microsoft.com/office/powerpoint/2010/main" val="34835960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7568" y="116633"/>
            <a:ext cx="7772400" cy="1431925"/>
          </a:xfrm>
        </p:spPr>
        <p:txBody>
          <a:bodyPr/>
          <a:lstStyle/>
          <a:p>
            <a:pPr algn="ctr">
              <a:defRPr/>
            </a:pPr>
            <a:r>
              <a:rPr lang="it-IT" b="1" dirty="0" err="1" smtClean="0">
                <a:solidFill>
                  <a:schemeClr val="accent4"/>
                </a:solidFill>
              </a:rPr>
              <a:t>Which</a:t>
            </a:r>
            <a:r>
              <a:rPr lang="it-IT" b="1" dirty="0" smtClean="0">
                <a:solidFill>
                  <a:schemeClr val="accent4"/>
                </a:solidFill>
              </a:rPr>
              <a:t> </a:t>
            </a:r>
            <a:r>
              <a:rPr lang="it-IT" b="1" dirty="0" err="1" smtClean="0">
                <a:solidFill>
                  <a:schemeClr val="accent4"/>
                </a:solidFill>
              </a:rPr>
              <a:t>Functions</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a:xfrm>
            <a:off x="838800" y="1825200"/>
            <a:ext cx="10740392" cy="4932635"/>
          </a:xfrm>
        </p:spPr>
        <p:txBody>
          <a:bodyPr/>
          <a:lstStyle/>
          <a:p>
            <a:pPr>
              <a:defRPr/>
            </a:pPr>
            <a:r>
              <a:rPr lang="it-IT" dirty="0" err="1">
                <a:solidFill>
                  <a:schemeClr val="bg1"/>
                </a:solidFill>
              </a:rPr>
              <a:t>Functional</a:t>
            </a:r>
            <a:r>
              <a:rPr lang="it-IT" dirty="0">
                <a:solidFill>
                  <a:schemeClr val="bg1"/>
                </a:solidFill>
              </a:rPr>
              <a:t> </a:t>
            </a:r>
            <a:r>
              <a:rPr lang="it-IT" dirty="0" err="1">
                <a:solidFill>
                  <a:schemeClr val="bg1"/>
                </a:solidFill>
              </a:rPr>
              <a:t>terms</a:t>
            </a:r>
            <a:r>
              <a:rPr lang="it-IT" dirty="0">
                <a:solidFill>
                  <a:schemeClr val="bg1"/>
                </a:solidFill>
              </a:rPr>
              <a:t> are </a:t>
            </a:r>
            <a:r>
              <a:rPr lang="it-IT" dirty="0" err="1">
                <a:solidFill>
                  <a:schemeClr val="bg1"/>
                </a:solidFill>
              </a:rPr>
              <a:t>intended</a:t>
            </a:r>
            <a:r>
              <a:rPr lang="it-IT" dirty="0">
                <a:solidFill>
                  <a:schemeClr val="bg1"/>
                </a:solidFill>
              </a:rPr>
              <a:t> in the «</a:t>
            </a:r>
            <a:r>
              <a:rPr lang="it-IT" dirty="0" err="1">
                <a:solidFill>
                  <a:schemeClr val="bg1"/>
                </a:solidFill>
              </a:rPr>
              <a:t>traditional</a:t>
            </a:r>
            <a:r>
              <a:rPr lang="it-IT" dirty="0">
                <a:solidFill>
                  <a:schemeClr val="bg1"/>
                </a:solidFill>
              </a:rPr>
              <a:t>» </a:t>
            </a:r>
            <a:r>
              <a:rPr lang="it-IT" dirty="0" err="1">
                <a:solidFill>
                  <a:schemeClr val="bg1"/>
                </a:solidFill>
              </a:rPr>
              <a:t>logic</a:t>
            </a:r>
            <a:r>
              <a:rPr lang="it-IT" dirty="0">
                <a:solidFill>
                  <a:schemeClr val="bg1"/>
                </a:solidFill>
              </a:rPr>
              <a:t> </a:t>
            </a:r>
            <a:r>
              <a:rPr lang="it-IT" dirty="0" err="1">
                <a:solidFill>
                  <a:schemeClr val="bg1"/>
                </a:solidFill>
              </a:rPr>
              <a:t>programming</a:t>
            </a:r>
            <a:r>
              <a:rPr lang="it-IT" dirty="0">
                <a:solidFill>
                  <a:schemeClr val="bg1"/>
                </a:solidFill>
              </a:rPr>
              <a:t> </a:t>
            </a:r>
            <a:r>
              <a:rPr lang="it-IT" dirty="0" err="1">
                <a:solidFill>
                  <a:schemeClr val="bg1"/>
                </a:solidFill>
              </a:rPr>
              <a:t>sense</a:t>
            </a:r>
            <a:r>
              <a:rPr lang="it-IT" dirty="0">
                <a:solidFill>
                  <a:schemeClr val="bg1"/>
                </a:solidFill>
              </a:rPr>
              <a:t>: no </a:t>
            </a:r>
            <a:r>
              <a:rPr lang="it-IT" dirty="0" err="1">
                <a:solidFill>
                  <a:schemeClr val="bg1"/>
                </a:solidFill>
              </a:rPr>
              <a:t>explicit</a:t>
            </a:r>
            <a:r>
              <a:rPr lang="it-IT" dirty="0">
                <a:solidFill>
                  <a:schemeClr val="bg1"/>
                </a:solidFill>
              </a:rPr>
              <a:t> </a:t>
            </a:r>
            <a:r>
              <a:rPr lang="it-IT" dirty="0" err="1">
                <a:solidFill>
                  <a:schemeClr val="bg1"/>
                </a:solidFill>
              </a:rPr>
              <a:t>semantics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attached</a:t>
            </a:r>
            <a:r>
              <a:rPr lang="it-IT" dirty="0" smtClean="0">
                <a:solidFill>
                  <a:schemeClr val="bg1"/>
                </a:solidFill>
              </a:rPr>
              <a:t>. </a:t>
            </a:r>
          </a:p>
          <a:p>
            <a:pPr>
              <a:defRPr/>
            </a:pPr>
            <a:r>
              <a:rPr lang="it-IT" dirty="0" smtClean="0">
                <a:solidFill>
                  <a:schemeClr val="bg1"/>
                </a:solidFill>
              </a:rPr>
              <a:t>A </a:t>
            </a:r>
            <a:r>
              <a:rPr lang="it-IT" dirty="0" err="1">
                <a:solidFill>
                  <a:schemeClr val="bg1"/>
                </a:solidFill>
              </a:rPr>
              <a:t>ground</a:t>
            </a:r>
            <a:r>
              <a:rPr lang="it-IT" dirty="0">
                <a:solidFill>
                  <a:schemeClr val="bg1"/>
                </a:solidFill>
              </a:rPr>
              <a:t> </a:t>
            </a:r>
            <a:r>
              <a:rPr lang="it-IT" dirty="0" err="1">
                <a:solidFill>
                  <a:schemeClr val="bg1"/>
                </a:solidFill>
              </a:rPr>
              <a:t>functional</a:t>
            </a:r>
            <a:r>
              <a:rPr lang="it-IT" dirty="0">
                <a:solidFill>
                  <a:schemeClr val="bg1"/>
                </a:solidFill>
              </a:rPr>
              <a:t> </a:t>
            </a:r>
            <a:r>
              <a:rPr lang="it-IT" dirty="0" err="1">
                <a:solidFill>
                  <a:schemeClr val="bg1"/>
                </a:solidFill>
              </a:rPr>
              <a:t>term</a:t>
            </a:r>
            <a:r>
              <a:rPr lang="it-IT" dirty="0">
                <a:solidFill>
                  <a:schemeClr val="bg1"/>
                </a:solidFill>
              </a:rPr>
              <a:t> </a:t>
            </a:r>
            <a:r>
              <a:rPr lang="it-IT" dirty="0" err="1">
                <a:solidFill>
                  <a:schemeClr val="bg1"/>
                </a:solidFill>
              </a:rPr>
              <a:t>represents</a:t>
            </a:r>
            <a:r>
              <a:rPr lang="it-IT" dirty="0">
                <a:solidFill>
                  <a:schemeClr val="bg1"/>
                </a:solidFill>
              </a:rPr>
              <a:t> a «</a:t>
            </a:r>
            <a:r>
              <a:rPr lang="it-IT" dirty="0" err="1">
                <a:solidFill>
                  <a:schemeClr val="bg1"/>
                </a:solidFill>
              </a:rPr>
              <a:t>value</a:t>
            </a:r>
            <a:r>
              <a:rPr lang="it-IT" dirty="0">
                <a:solidFill>
                  <a:schemeClr val="bg1"/>
                </a:solidFill>
              </a:rPr>
              <a:t>», just </a:t>
            </a:r>
            <a:r>
              <a:rPr lang="it-IT" dirty="0" err="1">
                <a:solidFill>
                  <a:schemeClr val="bg1"/>
                </a:solidFill>
              </a:rPr>
              <a:t>as</a:t>
            </a:r>
            <a:r>
              <a:rPr lang="it-IT" dirty="0">
                <a:solidFill>
                  <a:schemeClr val="bg1"/>
                </a:solidFill>
              </a:rPr>
              <a:t> a </a:t>
            </a:r>
            <a:r>
              <a:rPr lang="it-IT" dirty="0" err="1">
                <a:solidFill>
                  <a:schemeClr val="bg1"/>
                </a:solidFill>
              </a:rPr>
              <a:t>function</a:t>
            </a:r>
            <a:r>
              <a:rPr lang="it-IT" dirty="0">
                <a:solidFill>
                  <a:schemeClr val="bg1"/>
                </a:solidFill>
              </a:rPr>
              <a:t>-free </a:t>
            </a:r>
            <a:r>
              <a:rPr lang="it-IT" dirty="0" smtClean="0">
                <a:solidFill>
                  <a:schemeClr val="bg1"/>
                </a:solidFill>
              </a:rPr>
              <a:t> </a:t>
            </a:r>
            <a:r>
              <a:rPr lang="it-IT" dirty="0" err="1" smtClean="0">
                <a:solidFill>
                  <a:schemeClr val="bg1"/>
                </a:solidFill>
              </a:rPr>
              <a:t>ground</a:t>
            </a:r>
            <a:r>
              <a:rPr lang="it-IT" dirty="0" smtClean="0">
                <a:solidFill>
                  <a:schemeClr val="bg1"/>
                </a:solidFill>
              </a:rPr>
              <a:t> </a:t>
            </a:r>
            <a:r>
              <a:rPr lang="it-IT" dirty="0" err="1">
                <a:solidFill>
                  <a:schemeClr val="bg1"/>
                </a:solidFill>
              </a:rPr>
              <a:t>term</a:t>
            </a:r>
            <a:r>
              <a:rPr lang="it-IT" dirty="0">
                <a:solidFill>
                  <a:schemeClr val="bg1"/>
                </a:solidFill>
              </a:rPr>
              <a:t>.</a:t>
            </a:r>
          </a:p>
          <a:p>
            <a:pPr>
              <a:defRPr/>
            </a:pPr>
            <a:endParaRPr lang="it-IT" dirty="0">
              <a:solidFill>
                <a:schemeClr val="bg1"/>
              </a:solidFill>
            </a:endParaRPr>
          </a:p>
          <a:p>
            <a:pPr>
              <a:defRPr/>
            </a:pPr>
            <a:r>
              <a:rPr lang="it-IT" dirty="0" err="1">
                <a:solidFill>
                  <a:schemeClr val="bg1"/>
                </a:solidFill>
              </a:rPr>
              <a:t>Functional</a:t>
            </a:r>
            <a:r>
              <a:rPr lang="it-IT" dirty="0">
                <a:solidFill>
                  <a:schemeClr val="bg1"/>
                </a:solidFill>
              </a:rPr>
              <a:t> </a:t>
            </a:r>
            <a:r>
              <a:rPr lang="it-IT" dirty="0" err="1">
                <a:solidFill>
                  <a:schemeClr val="bg1"/>
                </a:solidFill>
              </a:rPr>
              <a:t>terms</a:t>
            </a:r>
            <a:r>
              <a:rPr lang="it-IT" dirty="0">
                <a:solidFill>
                  <a:schemeClr val="bg1"/>
                </a:solidFill>
              </a:rPr>
              <a:t> can </a:t>
            </a:r>
            <a:r>
              <a:rPr lang="it-IT" dirty="0" err="1">
                <a:solidFill>
                  <a:schemeClr val="bg1"/>
                </a:solidFill>
              </a:rPr>
              <a:t>represent</a:t>
            </a:r>
            <a:r>
              <a:rPr lang="it-IT" dirty="0">
                <a:solidFill>
                  <a:schemeClr val="bg1"/>
                </a:solidFill>
              </a:rPr>
              <a:t> </a:t>
            </a:r>
            <a:r>
              <a:rPr lang="it-IT" dirty="0" err="1">
                <a:solidFill>
                  <a:schemeClr val="bg1"/>
                </a:solidFill>
              </a:rPr>
              <a:t>values</a:t>
            </a:r>
            <a:r>
              <a:rPr lang="it-IT" dirty="0">
                <a:solidFill>
                  <a:schemeClr val="bg1"/>
                </a:solidFill>
              </a:rPr>
              <a:t> </a:t>
            </a:r>
            <a:r>
              <a:rPr lang="it-IT" dirty="0" err="1">
                <a:solidFill>
                  <a:schemeClr val="bg1"/>
                </a:solidFill>
              </a:rPr>
              <a:t>that</a:t>
            </a:r>
            <a:r>
              <a:rPr lang="it-IT" dirty="0">
                <a:solidFill>
                  <a:schemeClr val="bg1"/>
                </a:solidFill>
              </a:rPr>
              <a:t> are </a:t>
            </a:r>
            <a:r>
              <a:rPr lang="it-IT" dirty="0" err="1">
                <a:solidFill>
                  <a:schemeClr val="bg1"/>
                </a:solidFill>
              </a:rPr>
              <a:t>not</a:t>
            </a:r>
            <a:r>
              <a:rPr lang="it-IT" dirty="0">
                <a:solidFill>
                  <a:schemeClr val="bg1"/>
                </a:solidFill>
              </a:rPr>
              <a:t> </a:t>
            </a:r>
            <a:r>
              <a:rPr lang="it-IT" dirty="0" err="1">
                <a:solidFill>
                  <a:schemeClr val="bg1"/>
                </a:solidFill>
              </a:rPr>
              <a:t>originally</a:t>
            </a:r>
            <a:r>
              <a:rPr lang="it-IT" dirty="0">
                <a:solidFill>
                  <a:schemeClr val="bg1"/>
                </a:solidFill>
              </a:rPr>
              <a:t> </a:t>
            </a:r>
            <a:r>
              <a:rPr lang="it-IT" dirty="0" err="1">
                <a:solidFill>
                  <a:schemeClr val="bg1"/>
                </a:solidFill>
              </a:rPr>
              <a:t>present</a:t>
            </a:r>
            <a:r>
              <a:rPr lang="it-IT" dirty="0">
                <a:solidFill>
                  <a:schemeClr val="bg1"/>
                </a:solidFill>
              </a:rPr>
              <a:t> in the </a:t>
            </a:r>
            <a:r>
              <a:rPr lang="it-IT" dirty="0" err="1">
                <a:solidFill>
                  <a:schemeClr val="bg1"/>
                </a:solidFill>
              </a:rPr>
              <a:t>Herbrand</a:t>
            </a:r>
            <a:r>
              <a:rPr lang="it-IT" dirty="0">
                <a:solidFill>
                  <a:schemeClr val="bg1"/>
                </a:solidFill>
              </a:rPr>
              <a:t> </a:t>
            </a:r>
            <a:r>
              <a:rPr lang="it-IT" dirty="0" err="1">
                <a:solidFill>
                  <a:schemeClr val="bg1"/>
                </a:solidFill>
              </a:rPr>
              <a:t>Universe</a:t>
            </a:r>
            <a:endParaRPr lang="it-IT" dirty="0">
              <a:solidFill>
                <a:schemeClr val="bg1"/>
              </a:solidFill>
            </a:endParaRPr>
          </a:p>
          <a:p>
            <a:pPr lvl="1">
              <a:defRPr/>
            </a:pPr>
            <a:r>
              <a:rPr lang="it-IT" dirty="0" smtClean="0">
                <a:solidFill>
                  <a:schemeClr val="bg1"/>
                </a:solidFill>
              </a:rPr>
              <a:t>Ex.:  </a:t>
            </a:r>
            <a:r>
              <a:rPr lang="it-IT" dirty="0" err="1" smtClean="0">
                <a:solidFill>
                  <a:schemeClr val="bg1"/>
                </a:solidFill>
              </a:rPr>
              <a:t>hasFather</a:t>
            </a:r>
            <a:r>
              <a:rPr lang="it-IT" dirty="0" smtClean="0">
                <a:solidFill>
                  <a:schemeClr val="bg1"/>
                </a:solidFill>
              </a:rPr>
              <a:t>(bob) :- </a:t>
            </a:r>
            <a:r>
              <a:rPr lang="it-IT" dirty="0" err="1" smtClean="0">
                <a:solidFill>
                  <a:schemeClr val="bg1"/>
                </a:solidFill>
              </a:rPr>
              <a:t>father</a:t>
            </a:r>
            <a:r>
              <a:rPr lang="it-IT" dirty="0" smtClean="0">
                <a:solidFill>
                  <a:schemeClr val="bg1"/>
                </a:solidFill>
              </a:rPr>
              <a:t>(</a:t>
            </a:r>
            <a:r>
              <a:rPr lang="it-IT" dirty="0" err="1" smtClean="0">
                <a:solidFill>
                  <a:schemeClr val="bg1"/>
                </a:solidFill>
              </a:rPr>
              <a:t>bob,f</a:t>
            </a:r>
            <a:r>
              <a:rPr lang="it-IT" dirty="0" smtClean="0">
                <a:solidFill>
                  <a:schemeClr val="bg1"/>
                </a:solidFill>
              </a:rPr>
              <a:t>(bob)).</a:t>
            </a:r>
          </a:p>
          <a:p>
            <a:pPr lvl="2">
              <a:defRPr/>
            </a:pPr>
            <a:r>
              <a:rPr lang="it-IT" sz="2800" dirty="0">
                <a:solidFill>
                  <a:schemeClr val="bg1"/>
                </a:solidFill>
              </a:rPr>
              <a:t>The </a:t>
            </a:r>
            <a:r>
              <a:rPr lang="it-IT" sz="2800" dirty="0" err="1">
                <a:solidFill>
                  <a:schemeClr val="bg1"/>
                </a:solidFill>
              </a:rPr>
              <a:t>name</a:t>
            </a:r>
            <a:r>
              <a:rPr lang="it-IT" sz="2800" dirty="0">
                <a:solidFill>
                  <a:schemeClr val="bg1"/>
                </a:solidFill>
              </a:rPr>
              <a:t> of </a:t>
            </a:r>
            <a:r>
              <a:rPr lang="it-IT" sz="2800" dirty="0" err="1" smtClean="0">
                <a:solidFill>
                  <a:schemeClr val="bg1"/>
                </a:solidFill>
              </a:rPr>
              <a:t>bob’s</a:t>
            </a:r>
            <a:r>
              <a:rPr lang="it-IT" sz="2800" dirty="0" smtClean="0">
                <a:solidFill>
                  <a:schemeClr val="bg1"/>
                </a:solidFill>
              </a:rPr>
              <a:t> </a:t>
            </a:r>
            <a:r>
              <a:rPr lang="it-IT" sz="2800" dirty="0" err="1">
                <a:solidFill>
                  <a:schemeClr val="bg1"/>
                </a:solidFill>
              </a:rPr>
              <a:t>father</a:t>
            </a:r>
            <a:r>
              <a:rPr lang="it-IT" sz="2800" dirty="0">
                <a:solidFill>
                  <a:schemeClr val="bg1"/>
                </a:solidFill>
              </a:rPr>
              <a:t> </a:t>
            </a:r>
            <a:r>
              <a:rPr lang="it-IT" sz="2800" dirty="0" err="1">
                <a:solidFill>
                  <a:schemeClr val="bg1"/>
                </a:solidFill>
              </a:rPr>
              <a:t>does</a:t>
            </a:r>
            <a:r>
              <a:rPr lang="it-IT" sz="2800" dirty="0">
                <a:solidFill>
                  <a:schemeClr val="bg1"/>
                </a:solidFill>
              </a:rPr>
              <a:t> </a:t>
            </a:r>
            <a:r>
              <a:rPr lang="it-IT" sz="2800" dirty="0" err="1">
                <a:solidFill>
                  <a:schemeClr val="bg1"/>
                </a:solidFill>
              </a:rPr>
              <a:t>not</a:t>
            </a:r>
            <a:r>
              <a:rPr lang="it-IT" sz="2800" dirty="0">
                <a:solidFill>
                  <a:schemeClr val="bg1"/>
                </a:solidFill>
              </a:rPr>
              <a:t> </a:t>
            </a:r>
            <a:r>
              <a:rPr lang="it-IT" sz="2800" dirty="0" err="1">
                <a:solidFill>
                  <a:schemeClr val="bg1"/>
                </a:solidFill>
              </a:rPr>
              <a:t>need</a:t>
            </a:r>
            <a:r>
              <a:rPr lang="it-IT" sz="2800" dirty="0">
                <a:solidFill>
                  <a:schemeClr val="bg1"/>
                </a:solidFill>
              </a:rPr>
              <a:t> to be </a:t>
            </a:r>
            <a:r>
              <a:rPr lang="it-IT" sz="2800" dirty="0" err="1" smtClean="0">
                <a:solidFill>
                  <a:schemeClr val="bg1"/>
                </a:solidFill>
              </a:rPr>
              <a:t>known</a:t>
            </a:r>
            <a:endParaRPr lang="it-IT" sz="2800" dirty="0" smtClean="0">
              <a:solidFill>
                <a:schemeClr val="bg1"/>
              </a:solidFill>
            </a:endParaRPr>
          </a:p>
          <a:p>
            <a:pPr lvl="1">
              <a:defRPr/>
            </a:pPr>
            <a:r>
              <a:rPr lang="it-IT" sz="2800" dirty="0" smtClean="0">
                <a:solidFill>
                  <a:schemeClr val="bg1"/>
                </a:solidFill>
              </a:rPr>
              <a:t>“Value </a:t>
            </a:r>
            <a:r>
              <a:rPr lang="it-IT" sz="2800" dirty="0" err="1" smtClean="0">
                <a:solidFill>
                  <a:schemeClr val="bg1"/>
                </a:solidFill>
              </a:rPr>
              <a:t>invention</a:t>
            </a:r>
            <a:r>
              <a:rPr lang="it-IT" sz="2800" dirty="0" smtClean="0">
                <a:solidFill>
                  <a:schemeClr val="bg1"/>
                </a:solidFill>
              </a:rPr>
              <a:t>”</a:t>
            </a:r>
            <a:endParaRPr lang="it-IT" sz="2800" dirty="0">
              <a:solidFill>
                <a:schemeClr val="bg1"/>
              </a:solidFill>
            </a:endParaRPr>
          </a:p>
        </p:txBody>
      </p:sp>
    </p:spTree>
    <p:extLst>
      <p:ext uri="{BB962C8B-B14F-4D97-AF65-F5344CB8AC3E}">
        <p14:creationId xmlns:p14="http://schemas.microsoft.com/office/powerpoint/2010/main" val="250806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endParaRPr lang="it-IT" sz="3600" dirty="0">
              <a:solidFill>
                <a:schemeClr val="bg1"/>
              </a:solidFill>
            </a:endParaRPr>
          </a:p>
          <a:p>
            <a:pPr marL="0" indent="0">
              <a:spcBef>
                <a:spcPts val="0"/>
              </a:spcBef>
              <a:buNone/>
              <a:defRPr/>
            </a:pPr>
            <a:r>
              <a:rPr lang="it-IT" sz="3600" b="1" u="sng" dirty="0" err="1" smtClean="0">
                <a:solidFill>
                  <a:schemeClr val="bg1"/>
                </a:solidFill>
              </a:rPr>
              <a:t>Known</a:t>
            </a:r>
            <a:r>
              <a:rPr lang="it-IT" sz="3600" b="1" u="sng" dirty="0" smtClean="0">
                <a:solidFill>
                  <a:schemeClr val="bg1"/>
                </a:solidFill>
              </a:rPr>
              <a:t> </a:t>
            </a:r>
            <a:r>
              <a:rPr lang="it-IT" sz="3600" b="1" u="sng" dirty="0" err="1" smtClean="0">
                <a:solidFill>
                  <a:schemeClr val="bg1"/>
                </a:solidFill>
              </a:rPr>
              <a:t>Relationships</a:t>
            </a:r>
            <a:r>
              <a:rPr lang="it-IT" sz="3600" b="1" u="sng" dirty="0" smtClean="0">
                <a:solidFill>
                  <a:schemeClr val="bg1"/>
                </a:solidFill>
              </a:rPr>
              <a:t>:</a:t>
            </a:r>
          </a:p>
          <a:p>
            <a:pPr marL="0" indent="0">
              <a:spcBef>
                <a:spcPts val="0"/>
              </a:spcBef>
              <a:buNone/>
              <a:defRPr/>
            </a:pPr>
            <a:endParaRPr lang="it-IT" sz="3600" b="1" u="sng" dirty="0" smtClean="0">
              <a:solidFill>
                <a:schemeClr val="bg1"/>
              </a:solidFill>
            </a:endParaRPr>
          </a:p>
          <a:p>
            <a:pPr>
              <a:spcBef>
                <a:spcPts val="0"/>
              </a:spcBef>
              <a:defRPr/>
            </a:pPr>
            <a:r>
              <a:rPr lang="el-GR" sz="3600" dirty="0" smtClean="0">
                <a:solidFill>
                  <a:schemeClr val="bg1"/>
                </a:solidFill>
              </a:rPr>
              <a:t>λ</a:t>
            </a:r>
            <a:r>
              <a:rPr lang="it-IT" sz="3600" dirty="0">
                <a:solidFill>
                  <a:schemeClr val="bg1"/>
                </a:solidFill>
              </a:rPr>
              <a:t>-</a:t>
            </a:r>
            <a:r>
              <a:rPr lang="it-IT" sz="3600" dirty="0" err="1">
                <a:solidFill>
                  <a:schemeClr val="bg1"/>
                </a:solidFill>
              </a:rPr>
              <a:t>restricted</a:t>
            </a:r>
            <a:r>
              <a:rPr lang="it-IT" sz="3600" dirty="0">
                <a:solidFill>
                  <a:schemeClr val="bg1"/>
                </a:solidFill>
              </a:rPr>
              <a:t> </a:t>
            </a:r>
            <a:r>
              <a:rPr lang="it-IT" sz="3600" dirty="0" smtClean="0">
                <a:solidFill>
                  <a:schemeClr val="bg1"/>
                </a:solidFill>
              </a:rPr>
              <a:t>  	⊃  </a:t>
            </a:r>
            <a:r>
              <a:rPr lang="el-GR" sz="3600" dirty="0" smtClean="0">
                <a:solidFill>
                  <a:schemeClr val="bg1"/>
                </a:solidFill>
              </a:rPr>
              <a:t>ω</a:t>
            </a:r>
            <a:r>
              <a:rPr lang="it-IT" sz="3600" dirty="0">
                <a:solidFill>
                  <a:schemeClr val="bg1"/>
                </a:solidFill>
              </a:rPr>
              <a:t>-</a:t>
            </a:r>
            <a:r>
              <a:rPr lang="it-IT" sz="3600" dirty="0" err="1">
                <a:solidFill>
                  <a:schemeClr val="bg1"/>
                </a:solidFill>
              </a:rPr>
              <a:t>restricted</a:t>
            </a:r>
            <a:r>
              <a:rPr lang="it-IT" sz="3600" dirty="0">
                <a:solidFill>
                  <a:schemeClr val="bg1"/>
                </a:solidFill>
              </a:rPr>
              <a:t> </a:t>
            </a:r>
            <a:r>
              <a:rPr lang="it-IT" sz="3600" dirty="0" smtClean="0">
                <a:solidFill>
                  <a:schemeClr val="bg1"/>
                </a:solidFill>
              </a:rPr>
              <a:t> </a:t>
            </a:r>
            <a:endParaRPr lang="it-IT" sz="3600" dirty="0">
              <a:solidFill>
                <a:schemeClr val="bg1"/>
              </a:solidFill>
            </a:endParaRPr>
          </a:p>
          <a:p>
            <a:pPr>
              <a:spcBef>
                <a:spcPts val="0"/>
              </a:spcBef>
              <a:defRPr/>
            </a:pPr>
            <a:r>
              <a:rPr lang="it-IT" sz="3600" dirty="0">
                <a:solidFill>
                  <a:schemeClr val="bg1"/>
                </a:solidFill>
              </a:rPr>
              <a:t>Finite-domain 	</a:t>
            </a:r>
            <a:r>
              <a:rPr lang="it-IT" sz="3600" dirty="0" smtClean="0">
                <a:solidFill>
                  <a:schemeClr val="bg1"/>
                </a:solidFill>
              </a:rPr>
              <a:t>⊃  </a:t>
            </a:r>
            <a:r>
              <a:rPr lang="el-GR" sz="3600" dirty="0" smtClean="0">
                <a:solidFill>
                  <a:schemeClr val="bg1"/>
                </a:solidFill>
              </a:rPr>
              <a:t>ω</a:t>
            </a:r>
            <a:r>
              <a:rPr lang="it-IT" sz="3600" dirty="0">
                <a:solidFill>
                  <a:schemeClr val="bg1"/>
                </a:solidFill>
              </a:rPr>
              <a:t>-</a:t>
            </a:r>
            <a:r>
              <a:rPr lang="it-IT" sz="3600" dirty="0" err="1">
                <a:solidFill>
                  <a:schemeClr val="bg1"/>
                </a:solidFill>
              </a:rPr>
              <a:t>restricted</a:t>
            </a:r>
            <a:endParaRPr lang="it-IT" sz="3600" dirty="0">
              <a:solidFill>
                <a:schemeClr val="bg1"/>
              </a:solidFill>
            </a:endParaRPr>
          </a:p>
          <a:p>
            <a:pPr>
              <a:spcBef>
                <a:spcPts val="0"/>
              </a:spcBef>
              <a:defRPr/>
            </a:pPr>
            <a:r>
              <a:rPr lang="it-IT" sz="3600" dirty="0" err="1" smtClean="0">
                <a:solidFill>
                  <a:schemeClr val="bg1"/>
                </a:solidFill>
              </a:rPr>
              <a:t>Safe</a:t>
            </a:r>
            <a:r>
              <a:rPr lang="it-IT" sz="3600" dirty="0" smtClean="0">
                <a:solidFill>
                  <a:schemeClr val="bg1"/>
                </a:solidFill>
              </a:rPr>
              <a:t>			⊃  Finite-domain</a:t>
            </a:r>
          </a:p>
          <a:p>
            <a:pPr>
              <a:spcBef>
                <a:spcPts val="0"/>
              </a:spcBef>
              <a:defRPr/>
            </a:pPr>
            <a:r>
              <a:rPr lang="it-IT" sz="3600" dirty="0" err="1">
                <a:solidFill>
                  <a:schemeClr val="bg1"/>
                </a:solidFill>
              </a:rPr>
              <a:t>Acyclic</a:t>
            </a:r>
            <a:r>
              <a:rPr lang="it-IT" sz="3600" dirty="0">
                <a:solidFill>
                  <a:schemeClr val="bg1"/>
                </a:solidFill>
              </a:rPr>
              <a:t> 		⊃  </a:t>
            </a:r>
            <a:r>
              <a:rPr lang="it-IT" sz="3600" dirty="0" smtClean="0">
                <a:solidFill>
                  <a:schemeClr val="bg1"/>
                </a:solidFill>
              </a:rPr>
              <a:t>Finite-domain</a:t>
            </a:r>
          </a:p>
          <a:p>
            <a:pPr>
              <a:spcBef>
                <a:spcPts val="0"/>
              </a:spcBef>
              <a:defRPr/>
            </a:pPr>
            <a:r>
              <a:rPr lang="it-IT" sz="3600" dirty="0" err="1" smtClean="0">
                <a:solidFill>
                  <a:schemeClr val="bg1"/>
                </a:solidFill>
              </a:rPr>
              <a:t>Arg-restricted</a:t>
            </a:r>
            <a:r>
              <a:rPr lang="it-IT" sz="3600" dirty="0" smtClean="0">
                <a:solidFill>
                  <a:schemeClr val="bg1"/>
                </a:solidFill>
              </a:rPr>
              <a:t> </a:t>
            </a:r>
            <a:r>
              <a:rPr lang="it-IT" sz="3600" dirty="0">
                <a:solidFill>
                  <a:schemeClr val="bg1"/>
                </a:solidFill>
              </a:rPr>
              <a:t> </a:t>
            </a:r>
            <a:r>
              <a:rPr lang="it-IT" sz="3600" dirty="0" smtClean="0">
                <a:solidFill>
                  <a:schemeClr val="bg1"/>
                </a:solidFill>
              </a:rPr>
              <a:t>   	⊃  </a:t>
            </a:r>
            <a:r>
              <a:rPr lang="el-GR" sz="3600" dirty="0" smtClean="0">
                <a:solidFill>
                  <a:schemeClr val="bg1"/>
                </a:solidFill>
              </a:rPr>
              <a:t>λ</a:t>
            </a:r>
            <a:r>
              <a:rPr lang="it-IT" sz="3600" dirty="0">
                <a:solidFill>
                  <a:schemeClr val="bg1"/>
                </a:solidFill>
              </a:rPr>
              <a:t>-</a:t>
            </a:r>
            <a:r>
              <a:rPr lang="it-IT" sz="3600" dirty="0" err="1">
                <a:solidFill>
                  <a:schemeClr val="bg1"/>
                </a:solidFill>
              </a:rPr>
              <a:t>restricted</a:t>
            </a:r>
            <a:r>
              <a:rPr lang="it-IT" sz="3600" dirty="0">
                <a:solidFill>
                  <a:schemeClr val="bg1"/>
                </a:solidFill>
              </a:rPr>
              <a:t> </a:t>
            </a:r>
            <a:endParaRPr lang="it-IT" sz="3600" dirty="0" smtClean="0">
              <a:solidFill>
                <a:schemeClr val="bg1"/>
              </a:solidFill>
            </a:endParaRPr>
          </a:p>
          <a:p>
            <a:pPr>
              <a:spcBef>
                <a:spcPts val="0"/>
              </a:spcBef>
              <a:defRPr/>
            </a:pPr>
            <a:r>
              <a:rPr lang="it-IT" sz="3600" dirty="0" err="1">
                <a:solidFill>
                  <a:schemeClr val="bg1"/>
                </a:solidFill>
              </a:rPr>
              <a:t>Arg-restricted</a:t>
            </a:r>
            <a:r>
              <a:rPr lang="it-IT" sz="3600" dirty="0">
                <a:solidFill>
                  <a:schemeClr val="bg1"/>
                </a:solidFill>
              </a:rPr>
              <a:t>     	</a:t>
            </a:r>
            <a:r>
              <a:rPr lang="it-IT" sz="3600" dirty="0" smtClean="0">
                <a:solidFill>
                  <a:schemeClr val="bg1"/>
                </a:solidFill>
              </a:rPr>
              <a:t>⊃  Finite-domain </a:t>
            </a:r>
          </a:p>
          <a:p>
            <a:pPr marL="0" indent="0">
              <a:spcBef>
                <a:spcPts val="0"/>
              </a:spcBef>
              <a:buNone/>
              <a:defRPr/>
            </a:pPr>
            <a:endParaRPr lang="it-IT" sz="3600" dirty="0" smtClean="0">
              <a:solidFill>
                <a:schemeClr val="bg1"/>
              </a:solidFill>
            </a:endParaRPr>
          </a:p>
          <a:p>
            <a:pPr marL="0" indent="0">
              <a:spcBef>
                <a:spcPts val="0"/>
              </a:spcBef>
              <a:buNone/>
              <a:defRPr/>
            </a:pPr>
            <a:endParaRPr lang="it-IT" sz="3600" dirty="0">
              <a:solidFill>
                <a:schemeClr val="bg1"/>
              </a:solidFill>
            </a:endParaRPr>
          </a:p>
          <a:p>
            <a:pPr marL="0" indent="0">
              <a:spcBef>
                <a:spcPts val="0"/>
              </a:spcBef>
              <a:buNone/>
              <a:defRPr/>
            </a:pPr>
            <a:endParaRPr lang="it-IT" sz="3600" dirty="0" smtClean="0">
              <a:solidFill>
                <a:schemeClr val="bg1"/>
              </a:solidFill>
            </a:endParaRPr>
          </a:p>
          <a:p>
            <a:pPr marL="0" indent="0">
              <a:spcBef>
                <a:spcPts val="0"/>
              </a:spcBef>
              <a:buNone/>
              <a:defRPr/>
            </a:pPr>
            <a:endParaRPr lang="it-IT" sz="3600" dirty="0" smtClean="0">
              <a:solidFill>
                <a:schemeClr val="bg1"/>
              </a:solidFill>
            </a:endParaRPr>
          </a:p>
        </p:txBody>
      </p:sp>
    </p:spTree>
    <p:extLst>
      <p:ext uri="{BB962C8B-B14F-4D97-AF65-F5344CB8AC3E}">
        <p14:creationId xmlns:p14="http://schemas.microsoft.com/office/powerpoint/2010/main" val="17123242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sz="2000" dirty="0" smtClean="0">
                <a:solidFill>
                  <a:srgbClr val="FFFF00"/>
                </a:solidFill>
              </a:rPr>
              <a:t>NOTA PER NICOLA: nel TPLP del 2015, in cui definiscono </a:t>
            </a:r>
            <a:r>
              <a:rPr lang="it-IT" sz="2000" dirty="0" err="1" smtClean="0">
                <a:solidFill>
                  <a:srgbClr val="FFFF00"/>
                </a:solidFill>
              </a:rPr>
              <a:t>acyclic</a:t>
            </a:r>
            <a:r>
              <a:rPr lang="it-IT" sz="2000" dirty="0" smtClean="0">
                <a:solidFill>
                  <a:srgbClr val="FFFF00"/>
                </a:solidFill>
              </a:rPr>
              <a:t> e </a:t>
            </a:r>
            <a:r>
              <a:rPr lang="it-IT" sz="2000" dirty="0" err="1" smtClean="0">
                <a:solidFill>
                  <a:srgbClr val="FFFF00"/>
                </a:solidFill>
              </a:rPr>
              <a:t>safe</a:t>
            </a:r>
            <a:r>
              <a:rPr lang="it-IT" sz="2000" dirty="0" smtClean="0">
                <a:solidFill>
                  <a:srgbClr val="FFFF00"/>
                </a:solidFill>
              </a:rPr>
              <a:t>, scrivono a chiare lettere che gli </a:t>
            </a:r>
            <a:r>
              <a:rPr lang="it-IT" sz="2000" dirty="0" err="1" smtClean="0">
                <a:solidFill>
                  <a:srgbClr val="FFFF00"/>
                </a:solidFill>
              </a:rPr>
              <a:t>acyclic</a:t>
            </a:r>
            <a:r>
              <a:rPr lang="it-IT" sz="2000" dirty="0" smtClean="0">
                <a:solidFill>
                  <a:srgbClr val="FFFF00"/>
                </a:solidFill>
              </a:rPr>
              <a:t> estendono di </a:t>
            </a:r>
            <a:r>
              <a:rPr lang="it-IT" sz="2000" dirty="0" err="1" smtClean="0">
                <a:solidFill>
                  <a:srgbClr val="FFFF00"/>
                </a:solidFill>
              </a:rPr>
              <a:t>arg-restricted</a:t>
            </a:r>
            <a:r>
              <a:rPr lang="it-IT" sz="2000" dirty="0" smtClean="0">
                <a:solidFill>
                  <a:srgbClr val="FFFF00"/>
                </a:solidFill>
              </a:rPr>
              <a:t>, mantenendo PTIME. Nel </a:t>
            </a:r>
            <a:r>
              <a:rPr lang="it-IT" sz="2000" dirty="0" err="1" smtClean="0">
                <a:solidFill>
                  <a:srgbClr val="FFFF00"/>
                </a:solidFill>
              </a:rPr>
              <a:t>piu’</a:t>
            </a:r>
            <a:r>
              <a:rPr lang="it-IT" sz="2000" dirty="0" smtClean="0">
                <a:solidFill>
                  <a:srgbClr val="FFFF00"/>
                </a:solidFill>
              </a:rPr>
              <a:t> recente TOCL, in cui parlano dei </a:t>
            </a:r>
            <a:r>
              <a:rPr lang="it-IT" sz="2000" dirty="0" err="1" smtClean="0">
                <a:solidFill>
                  <a:srgbClr val="FFFF00"/>
                </a:solidFill>
              </a:rPr>
              <a:t>mapping-restricted</a:t>
            </a:r>
            <a:r>
              <a:rPr lang="it-IT" sz="2000" dirty="0" smtClean="0">
                <a:solidFill>
                  <a:srgbClr val="FFFF00"/>
                </a:solidFill>
              </a:rPr>
              <a:t>, fanno un mezzo riassunto dei </a:t>
            </a:r>
            <a:r>
              <a:rPr lang="it-IT" sz="2000" dirty="0" err="1" smtClean="0">
                <a:solidFill>
                  <a:srgbClr val="FFFF00"/>
                </a:solidFill>
              </a:rPr>
              <a:t>related</a:t>
            </a:r>
            <a:r>
              <a:rPr lang="it-IT" sz="2000" dirty="0" smtClean="0">
                <a:solidFill>
                  <a:srgbClr val="FFFF00"/>
                </a:solidFill>
              </a:rPr>
              <a:t> work ma si rimangiano la parola, indicando </a:t>
            </a:r>
            <a:r>
              <a:rPr lang="it-IT" sz="2000" dirty="0" err="1" smtClean="0">
                <a:solidFill>
                  <a:srgbClr val="FFFF00"/>
                </a:solidFill>
              </a:rPr>
              <a:t>arg-restricted</a:t>
            </a:r>
            <a:r>
              <a:rPr lang="it-IT" sz="2000" dirty="0" smtClean="0">
                <a:solidFill>
                  <a:srgbClr val="FFFF00"/>
                </a:solidFill>
              </a:rPr>
              <a:t> come i </a:t>
            </a:r>
            <a:r>
              <a:rPr lang="it-IT" sz="2000" dirty="0" err="1" smtClean="0">
                <a:solidFill>
                  <a:srgbClr val="FFFF00"/>
                </a:solidFill>
              </a:rPr>
              <a:t>piu’</a:t>
            </a:r>
            <a:r>
              <a:rPr lang="it-IT" sz="2000" dirty="0" smtClean="0">
                <a:solidFill>
                  <a:srgbClr val="FFFF00"/>
                </a:solidFill>
              </a:rPr>
              <a:t> generali, ma soprattutto presentano </a:t>
            </a:r>
            <a:r>
              <a:rPr lang="it-IT" sz="2000" dirty="0" err="1" smtClean="0">
                <a:solidFill>
                  <a:srgbClr val="FFFF00"/>
                </a:solidFill>
              </a:rPr>
              <a:t>acyclic</a:t>
            </a:r>
            <a:r>
              <a:rPr lang="it-IT" sz="2000" dirty="0" smtClean="0">
                <a:solidFill>
                  <a:srgbClr val="FFFF00"/>
                </a:solidFill>
              </a:rPr>
              <a:t> e </a:t>
            </a:r>
            <a:r>
              <a:rPr lang="it-IT" sz="2000" dirty="0" err="1" smtClean="0">
                <a:solidFill>
                  <a:srgbClr val="FFFF00"/>
                </a:solidFill>
              </a:rPr>
              <a:t>safe</a:t>
            </a:r>
            <a:r>
              <a:rPr lang="it-IT" sz="2000" dirty="0" smtClean="0">
                <a:solidFill>
                  <a:srgbClr val="FFFF00"/>
                </a:solidFill>
              </a:rPr>
              <a:t> come estensioni dei Finite-Domain.</a:t>
            </a:r>
          </a:p>
          <a:p>
            <a:pPr marL="0" indent="0">
              <a:spcBef>
                <a:spcPts val="0"/>
              </a:spcBef>
              <a:buNone/>
              <a:defRPr/>
            </a:pPr>
            <a:endParaRPr lang="it-IT" sz="2000" dirty="0">
              <a:solidFill>
                <a:srgbClr val="FFFF00"/>
              </a:solidFill>
            </a:endParaRPr>
          </a:p>
          <a:p>
            <a:pPr marL="0" indent="0">
              <a:spcBef>
                <a:spcPts val="0"/>
              </a:spcBef>
              <a:buNone/>
              <a:defRPr/>
            </a:pPr>
            <a:r>
              <a:rPr lang="it-IT" sz="2000" dirty="0" smtClean="0">
                <a:solidFill>
                  <a:srgbClr val="FFFF00"/>
                </a:solidFill>
              </a:rPr>
              <a:t>&lt;&lt;</a:t>
            </a:r>
            <a:r>
              <a:rPr lang="en-US" sz="2000" dirty="0">
                <a:solidFill>
                  <a:srgbClr val="FFFF00"/>
                </a:solidFill>
              </a:rPr>
              <a:t>The class of safe programs (Greco et al. 2012b; </a:t>
            </a:r>
            <a:r>
              <a:rPr lang="en-US" sz="2000" dirty="0" err="1">
                <a:solidFill>
                  <a:srgbClr val="FFFF00"/>
                </a:solidFill>
              </a:rPr>
              <a:t>Calautti</a:t>
            </a:r>
            <a:r>
              <a:rPr lang="en-US" sz="2000" dirty="0">
                <a:solidFill>
                  <a:srgbClr val="FFFF00"/>
                </a:solidFill>
              </a:rPr>
              <a:t> et al. 2015c) is an extension of the </a:t>
            </a:r>
            <a:r>
              <a:rPr lang="en-US" sz="2000" dirty="0" smtClean="0">
                <a:solidFill>
                  <a:srgbClr val="FFFF00"/>
                </a:solidFill>
              </a:rPr>
              <a:t>class of </a:t>
            </a:r>
            <a:r>
              <a:rPr lang="en-US" sz="2000" dirty="0">
                <a:solidFill>
                  <a:srgbClr val="FFFF00"/>
                </a:solidFill>
              </a:rPr>
              <a:t>finite domain </a:t>
            </a:r>
            <a:r>
              <a:rPr lang="en-US" sz="2000" dirty="0" smtClean="0">
                <a:solidFill>
                  <a:srgbClr val="FFFF00"/>
                </a:solidFill>
              </a:rPr>
              <a:t>programs&gt;&gt;</a:t>
            </a:r>
            <a:endParaRPr lang="en-US" sz="2000" dirty="0">
              <a:solidFill>
                <a:srgbClr val="FFFF00"/>
              </a:solidFill>
            </a:endParaRPr>
          </a:p>
          <a:p>
            <a:pPr marL="0" indent="0">
              <a:spcBef>
                <a:spcPts val="0"/>
              </a:spcBef>
              <a:buNone/>
              <a:defRPr/>
            </a:pPr>
            <a:r>
              <a:rPr lang="en-US" sz="2000" dirty="0" smtClean="0">
                <a:solidFill>
                  <a:srgbClr val="FFFF00"/>
                </a:solidFill>
              </a:rPr>
              <a:t>&lt;&lt; […] the </a:t>
            </a:r>
            <a:r>
              <a:rPr lang="en-US" sz="2000" dirty="0">
                <a:solidFill>
                  <a:srgbClr val="FFFF00"/>
                </a:solidFill>
              </a:rPr>
              <a:t>class of finite domain programs. A further generalization of this class is </a:t>
            </a:r>
            <a:r>
              <a:rPr lang="en-US" sz="2000" dirty="0" smtClean="0">
                <a:solidFill>
                  <a:srgbClr val="FFFF00"/>
                </a:solidFill>
              </a:rPr>
              <a:t>the following. Acyclic programs […]&gt;&gt;</a:t>
            </a:r>
          </a:p>
          <a:p>
            <a:pPr marL="0" indent="0">
              <a:spcBef>
                <a:spcPts val="0"/>
              </a:spcBef>
              <a:buNone/>
              <a:defRPr/>
            </a:pPr>
            <a:r>
              <a:rPr lang="en-US" sz="2000" dirty="0">
                <a:solidFill>
                  <a:srgbClr val="FFFF00"/>
                </a:solidFill>
              </a:rPr>
              <a:t>&lt;&lt;The classes of argument-restricted, bounded, and rule-bounded programs, being the more </a:t>
            </a:r>
            <a:r>
              <a:rPr lang="en-US" sz="2000" dirty="0" smtClean="0">
                <a:solidFill>
                  <a:srgbClr val="FFFF00"/>
                </a:solidFill>
              </a:rPr>
              <a:t>general ones </a:t>
            </a:r>
            <a:r>
              <a:rPr lang="en-US" sz="2000" dirty="0">
                <a:solidFill>
                  <a:srgbClr val="FFFF00"/>
                </a:solidFill>
              </a:rPr>
              <a:t>proposed so </a:t>
            </a:r>
            <a:r>
              <a:rPr lang="en-US" sz="2000" dirty="0" smtClean="0">
                <a:solidFill>
                  <a:srgbClr val="FFFF00"/>
                </a:solidFill>
              </a:rPr>
              <a:t>far […]&gt;&gt;</a:t>
            </a:r>
          </a:p>
          <a:p>
            <a:pPr marL="0" indent="0">
              <a:spcBef>
                <a:spcPts val="0"/>
              </a:spcBef>
              <a:buNone/>
              <a:defRPr/>
            </a:pPr>
            <a:endParaRPr lang="en-US" sz="2000" dirty="0" smtClean="0">
              <a:solidFill>
                <a:srgbClr val="FFFF00"/>
              </a:solidFill>
            </a:endParaRPr>
          </a:p>
          <a:p>
            <a:pPr marL="0" indent="0">
              <a:spcBef>
                <a:spcPts val="0"/>
              </a:spcBef>
              <a:buNone/>
              <a:defRPr/>
            </a:pPr>
            <a:r>
              <a:rPr lang="en-US" sz="2000" dirty="0" err="1" smtClean="0">
                <a:solidFill>
                  <a:srgbClr val="FFFF00"/>
                </a:solidFill>
              </a:rPr>
              <a:t>Infatti</a:t>
            </a:r>
            <a:r>
              <a:rPr lang="en-US" sz="2000" dirty="0" smtClean="0">
                <a:solidFill>
                  <a:srgbClr val="FFFF00"/>
                </a:solidFill>
              </a:rPr>
              <a:t> </a:t>
            </a:r>
            <a:r>
              <a:rPr lang="en-US" sz="2000" dirty="0" err="1" smtClean="0">
                <a:solidFill>
                  <a:srgbClr val="FFFF00"/>
                </a:solidFill>
              </a:rPr>
              <a:t>nel</a:t>
            </a:r>
            <a:r>
              <a:rPr lang="en-US" sz="2000" dirty="0" smtClean="0">
                <a:solidFill>
                  <a:srgbClr val="FFFF00"/>
                </a:solidFill>
              </a:rPr>
              <a:t> TOCL </a:t>
            </a:r>
            <a:r>
              <a:rPr lang="en-US" sz="2000" dirty="0" err="1" smtClean="0">
                <a:solidFill>
                  <a:srgbClr val="FFFF00"/>
                </a:solidFill>
              </a:rPr>
              <a:t>si</a:t>
            </a:r>
            <a:r>
              <a:rPr lang="en-US" sz="2000" dirty="0" smtClean="0">
                <a:solidFill>
                  <a:srgbClr val="FFFF00"/>
                </a:solidFill>
              </a:rPr>
              <a:t> </a:t>
            </a:r>
            <a:r>
              <a:rPr lang="en-US" sz="2000" dirty="0" err="1" smtClean="0">
                <a:solidFill>
                  <a:srgbClr val="FFFF00"/>
                </a:solidFill>
              </a:rPr>
              <a:t>confronta</a:t>
            </a:r>
            <a:r>
              <a:rPr lang="en-US" sz="2000" dirty="0" smtClean="0">
                <a:solidFill>
                  <a:srgbClr val="FFFF00"/>
                </a:solidFill>
              </a:rPr>
              <a:t> poi con </a:t>
            </a:r>
            <a:r>
              <a:rPr lang="en-US" sz="2000" dirty="0" err="1" smtClean="0">
                <a:solidFill>
                  <a:srgbClr val="FFFF00"/>
                </a:solidFill>
              </a:rPr>
              <a:t>arg</a:t>
            </a:r>
            <a:r>
              <a:rPr lang="en-US" sz="2000" dirty="0" smtClean="0">
                <a:solidFill>
                  <a:srgbClr val="FFFF00"/>
                </a:solidFill>
              </a:rPr>
              <a:t>-restricted, non con le </a:t>
            </a:r>
            <a:r>
              <a:rPr lang="en-US" sz="2000" dirty="0" err="1" smtClean="0">
                <a:solidFill>
                  <a:srgbClr val="FFFF00"/>
                </a:solidFill>
              </a:rPr>
              <a:t>classi</a:t>
            </a:r>
            <a:r>
              <a:rPr lang="en-US" sz="2000" dirty="0" smtClean="0">
                <a:solidFill>
                  <a:srgbClr val="FFFF00"/>
                </a:solidFill>
              </a:rPr>
              <a:t> </a:t>
            </a:r>
            <a:r>
              <a:rPr lang="en-US" sz="2000" dirty="0" err="1" smtClean="0">
                <a:solidFill>
                  <a:srgbClr val="FFFF00"/>
                </a:solidFill>
              </a:rPr>
              <a:t>che</a:t>
            </a:r>
            <a:r>
              <a:rPr lang="en-US" sz="2000" dirty="0" smtClean="0">
                <a:solidFill>
                  <a:srgbClr val="FFFF00"/>
                </a:solidFill>
              </a:rPr>
              <a:t> </a:t>
            </a:r>
            <a:r>
              <a:rPr lang="en-US" sz="2000" dirty="0" err="1" smtClean="0">
                <a:solidFill>
                  <a:srgbClr val="FFFF00"/>
                </a:solidFill>
              </a:rPr>
              <a:t>nel</a:t>
            </a:r>
            <a:r>
              <a:rPr lang="en-US" sz="2000" dirty="0" smtClean="0">
                <a:solidFill>
                  <a:srgbClr val="FFFF00"/>
                </a:solidFill>
              </a:rPr>
              <a:t> TPLP </a:t>
            </a:r>
            <a:r>
              <a:rPr lang="en-US" sz="2000" dirty="0" err="1" smtClean="0">
                <a:solidFill>
                  <a:srgbClr val="FFFF00"/>
                </a:solidFill>
              </a:rPr>
              <a:t>indicava</a:t>
            </a:r>
            <a:r>
              <a:rPr lang="en-US" sz="2000" dirty="0" smtClean="0">
                <a:solidFill>
                  <a:srgbClr val="FFFF00"/>
                </a:solidFill>
              </a:rPr>
              <a:t> come </a:t>
            </a:r>
            <a:r>
              <a:rPr lang="en-US" sz="2000" dirty="0" err="1" smtClean="0">
                <a:solidFill>
                  <a:srgbClr val="FFFF00"/>
                </a:solidFill>
              </a:rPr>
              <a:t>piu</a:t>
            </a:r>
            <a:r>
              <a:rPr lang="en-US" sz="2000" dirty="0" smtClean="0">
                <a:solidFill>
                  <a:srgbClr val="FFFF00"/>
                </a:solidFill>
              </a:rPr>
              <a:t>’ </a:t>
            </a:r>
            <a:r>
              <a:rPr lang="en-US" sz="2000" dirty="0" err="1" smtClean="0">
                <a:solidFill>
                  <a:srgbClr val="FFFF00"/>
                </a:solidFill>
              </a:rPr>
              <a:t>grandi</a:t>
            </a:r>
            <a:r>
              <a:rPr lang="en-US" sz="2000" dirty="0" smtClean="0">
                <a:solidFill>
                  <a:srgbClr val="FFFF00"/>
                </a:solidFill>
              </a:rPr>
              <a:t> di ARG-restricted.</a:t>
            </a:r>
          </a:p>
          <a:p>
            <a:pPr marL="0" indent="0">
              <a:spcBef>
                <a:spcPts val="0"/>
              </a:spcBef>
              <a:buNone/>
              <a:defRPr/>
            </a:pPr>
            <a:endParaRPr lang="en-US" sz="2000" dirty="0">
              <a:solidFill>
                <a:srgbClr val="FFFF00"/>
              </a:solidFill>
            </a:endParaRPr>
          </a:p>
          <a:p>
            <a:pPr marL="0" indent="0">
              <a:spcBef>
                <a:spcPts val="0"/>
              </a:spcBef>
              <a:buNone/>
              <a:defRPr/>
            </a:pPr>
            <a:r>
              <a:rPr lang="en-US" sz="2000" b="1" u="sng" dirty="0" smtClean="0">
                <a:solidFill>
                  <a:srgbClr val="FFFF00"/>
                </a:solidFill>
              </a:rPr>
              <a:t>In </a:t>
            </a:r>
            <a:r>
              <a:rPr lang="en-US" sz="2000" b="1" u="sng" dirty="0" err="1" smtClean="0">
                <a:solidFill>
                  <a:srgbClr val="FFFF00"/>
                </a:solidFill>
              </a:rPr>
              <a:t>queste</a:t>
            </a:r>
            <a:r>
              <a:rPr lang="en-US" sz="2000" b="1" u="sng" dirty="0" smtClean="0">
                <a:solidFill>
                  <a:srgbClr val="FFFF00"/>
                </a:solidFill>
              </a:rPr>
              <a:t> slide </a:t>
            </a:r>
            <a:r>
              <a:rPr lang="en-US" sz="2000" b="1" u="sng" dirty="0" err="1" smtClean="0">
                <a:solidFill>
                  <a:srgbClr val="FFFF00"/>
                </a:solidFill>
              </a:rPr>
              <a:t>facciamo</a:t>
            </a:r>
            <a:r>
              <a:rPr lang="en-US" sz="2000" b="1" u="sng" dirty="0" smtClean="0">
                <a:solidFill>
                  <a:srgbClr val="FFFF00"/>
                </a:solidFill>
              </a:rPr>
              <a:t> </a:t>
            </a:r>
            <a:r>
              <a:rPr lang="en-US" sz="2000" b="1" u="sng" dirty="0" err="1" smtClean="0">
                <a:solidFill>
                  <a:srgbClr val="FFFF00"/>
                </a:solidFill>
              </a:rPr>
              <a:t>riferimento</a:t>
            </a:r>
            <a:r>
              <a:rPr lang="en-US" sz="2000" b="1" u="sng" dirty="0" smtClean="0">
                <a:solidFill>
                  <a:srgbClr val="FFFF00"/>
                </a:solidFill>
              </a:rPr>
              <a:t> </a:t>
            </a:r>
            <a:r>
              <a:rPr lang="en-US" sz="2000" b="1" u="sng" dirty="0" err="1" smtClean="0">
                <a:solidFill>
                  <a:srgbClr val="FFFF00"/>
                </a:solidFill>
              </a:rPr>
              <a:t>alla</a:t>
            </a:r>
            <a:r>
              <a:rPr lang="en-US" sz="2000" b="1" u="sng" dirty="0" smtClean="0">
                <a:solidFill>
                  <a:srgbClr val="FFFF00"/>
                </a:solidFill>
              </a:rPr>
              <a:t> </a:t>
            </a:r>
            <a:r>
              <a:rPr lang="en-US" sz="2000" b="1" u="sng" dirty="0" err="1" smtClean="0">
                <a:solidFill>
                  <a:srgbClr val="FFFF00"/>
                </a:solidFill>
              </a:rPr>
              <a:t>versione</a:t>
            </a:r>
            <a:r>
              <a:rPr lang="en-US" sz="2000" b="1" u="sng" dirty="0" smtClean="0">
                <a:solidFill>
                  <a:srgbClr val="FFFF00"/>
                </a:solidFill>
              </a:rPr>
              <a:t> del TOCL, in </a:t>
            </a:r>
            <a:r>
              <a:rPr lang="en-US" sz="2000" b="1" u="sng" dirty="0" err="1" smtClean="0">
                <a:solidFill>
                  <a:srgbClr val="FFFF00"/>
                </a:solidFill>
              </a:rPr>
              <a:t>accordo</a:t>
            </a:r>
            <a:r>
              <a:rPr lang="en-US" sz="2000" b="1" u="sng" dirty="0" smtClean="0">
                <a:solidFill>
                  <a:srgbClr val="FFFF00"/>
                </a:solidFill>
              </a:rPr>
              <a:t> </a:t>
            </a:r>
            <a:r>
              <a:rPr lang="en-US" sz="2000" b="1" u="sng" dirty="0" err="1" smtClean="0">
                <a:solidFill>
                  <a:srgbClr val="FFFF00"/>
                </a:solidFill>
              </a:rPr>
              <a:t>alla</a:t>
            </a:r>
            <a:r>
              <a:rPr lang="en-US" sz="2000" b="1" u="sng" dirty="0" smtClean="0">
                <a:solidFill>
                  <a:srgbClr val="FFFF00"/>
                </a:solidFill>
              </a:rPr>
              <a:t> quale </a:t>
            </a:r>
            <a:r>
              <a:rPr lang="en-US" sz="2000" b="1" u="sng" dirty="0" err="1" smtClean="0">
                <a:solidFill>
                  <a:srgbClr val="FFFF00"/>
                </a:solidFill>
              </a:rPr>
              <a:t>potremmo</a:t>
            </a:r>
            <a:r>
              <a:rPr lang="en-US" sz="2000" b="1" u="sng" dirty="0" smtClean="0">
                <a:solidFill>
                  <a:srgbClr val="FFFF00"/>
                </a:solidFill>
              </a:rPr>
              <a:t> </a:t>
            </a:r>
            <a:r>
              <a:rPr lang="en-US" sz="2000" b="1" u="sng" dirty="0" err="1" smtClean="0">
                <a:solidFill>
                  <a:srgbClr val="FFFF00"/>
                </a:solidFill>
              </a:rPr>
              <a:t>concludere</a:t>
            </a:r>
            <a:r>
              <a:rPr lang="en-US" sz="2000" b="1" u="sng" dirty="0" smtClean="0">
                <a:solidFill>
                  <a:srgbClr val="FFFF00"/>
                </a:solidFill>
              </a:rPr>
              <a:t> la slide </a:t>
            </a:r>
            <a:r>
              <a:rPr lang="en-US" sz="2000" b="1" u="sng" dirty="0" err="1" smtClean="0">
                <a:solidFill>
                  <a:srgbClr val="FFFF00"/>
                </a:solidFill>
              </a:rPr>
              <a:t>precedente</a:t>
            </a:r>
            <a:r>
              <a:rPr lang="en-US" sz="2000" b="1" u="sng" dirty="0" smtClean="0">
                <a:solidFill>
                  <a:srgbClr val="FFFF00"/>
                </a:solidFill>
              </a:rPr>
              <a:t> </a:t>
            </a:r>
            <a:r>
              <a:rPr lang="en-US" sz="2000" b="1" u="sng" dirty="0" err="1" smtClean="0">
                <a:solidFill>
                  <a:srgbClr val="FFFF00"/>
                </a:solidFill>
              </a:rPr>
              <a:t>conl’affermazione</a:t>
            </a:r>
            <a:r>
              <a:rPr lang="en-US" sz="2000" b="1" u="sng" dirty="0" smtClean="0">
                <a:solidFill>
                  <a:schemeClr val="bg1"/>
                </a:solidFill>
              </a:rPr>
              <a:t>: &lt;&lt;</a:t>
            </a:r>
            <a:r>
              <a:rPr lang="it-IT" sz="2000" dirty="0">
                <a:solidFill>
                  <a:schemeClr val="bg1"/>
                </a:solidFill>
              </a:rPr>
              <a:t> </a:t>
            </a:r>
            <a:r>
              <a:rPr lang="it-IT" sz="2000" dirty="0" err="1">
                <a:solidFill>
                  <a:schemeClr val="bg1"/>
                </a:solidFill>
              </a:rPr>
              <a:t>Arg-restricted</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is</a:t>
            </a:r>
            <a:r>
              <a:rPr lang="it-IT" sz="2000" dirty="0">
                <a:solidFill>
                  <a:schemeClr val="bg1"/>
                </a:solidFill>
              </a:rPr>
              <a:t> the </a:t>
            </a:r>
            <a:r>
              <a:rPr lang="it-IT" sz="2000" dirty="0" err="1">
                <a:solidFill>
                  <a:schemeClr val="bg1"/>
                </a:solidFill>
              </a:rPr>
              <a:t>largest</a:t>
            </a:r>
            <a:r>
              <a:rPr lang="it-IT" sz="2000" dirty="0">
                <a:solidFill>
                  <a:schemeClr val="bg1"/>
                </a:solidFill>
              </a:rPr>
              <a:t> </a:t>
            </a:r>
            <a:r>
              <a:rPr lang="it-IT" sz="2000" dirty="0" err="1">
                <a:solidFill>
                  <a:schemeClr val="bg1"/>
                </a:solidFill>
              </a:rPr>
              <a:t>known</a:t>
            </a:r>
            <a:r>
              <a:rPr lang="it-IT" sz="2000" dirty="0">
                <a:solidFill>
                  <a:schemeClr val="bg1"/>
                </a:solidFill>
              </a:rPr>
              <a:t> sub-</a:t>
            </a:r>
            <a:r>
              <a:rPr lang="it-IT" sz="2000" dirty="0" err="1">
                <a:solidFill>
                  <a:schemeClr val="bg1"/>
                </a:solidFill>
              </a:rPr>
              <a:t>class</a:t>
            </a:r>
            <a:r>
              <a:rPr lang="it-IT" sz="2000" dirty="0">
                <a:solidFill>
                  <a:schemeClr val="bg1"/>
                </a:solidFill>
              </a:rPr>
              <a:t> of FG </a:t>
            </a:r>
            <a:r>
              <a:rPr lang="it-IT" sz="2000" dirty="0" err="1">
                <a:solidFill>
                  <a:schemeClr val="bg1"/>
                </a:solidFill>
              </a:rPr>
              <a:t>decidable</a:t>
            </a:r>
            <a:r>
              <a:rPr lang="it-IT" sz="2000" dirty="0">
                <a:solidFill>
                  <a:schemeClr val="bg1"/>
                </a:solidFill>
              </a:rPr>
              <a:t> in PTIME </a:t>
            </a:r>
            <a:r>
              <a:rPr lang="en-US" sz="2000" b="1" u="sng" dirty="0" smtClean="0">
                <a:solidFill>
                  <a:schemeClr val="bg1"/>
                </a:solidFill>
              </a:rPr>
              <a:t>&gt;&gt; -- al </a:t>
            </a:r>
            <a:r>
              <a:rPr lang="en-US" sz="2000" b="1" u="sng" dirty="0" err="1" smtClean="0">
                <a:solidFill>
                  <a:schemeClr val="bg1"/>
                </a:solidFill>
              </a:rPr>
              <a:t>momento</a:t>
            </a:r>
            <a:r>
              <a:rPr lang="en-US" sz="2000" b="1" u="sng" dirty="0" smtClean="0">
                <a:solidFill>
                  <a:schemeClr val="bg1"/>
                </a:solidFill>
              </a:rPr>
              <a:t> </a:t>
            </a:r>
            <a:r>
              <a:rPr lang="en-US" sz="2000" b="1" u="sng" dirty="0" err="1" smtClean="0">
                <a:solidFill>
                  <a:schemeClr val="bg1"/>
                </a:solidFill>
              </a:rPr>
              <a:t>questa</a:t>
            </a:r>
            <a:r>
              <a:rPr lang="en-US" sz="2000" b="1" u="sng" dirty="0" smtClean="0">
                <a:solidFill>
                  <a:schemeClr val="bg1"/>
                </a:solidFill>
              </a:rPr>
              <a:t> </a:t>
            </a:r>
            <a:r>
              <a:rPr lang="en-US" sz="2000" b="1" u="sng" dirty="0" err="1" smtClean="0">
                <a:solidFill>
                  <a:schemeClr val="bg1"/>
                </a:solidFill>
              </a:rPr>
              <a:t>frase</a:t>
            </a:r>
            <a:r>
              <a:rPr lang="en-US" sz="2000" b="1" u="sng" dirty="0" smtClean="0">
                <a:solidFill>
                  <a:schemeClr val="bg1"/>
                </a:solidFill>
              </a:rPr>
              <a:t> </a:t>
            </a:r>
            <a:r>
              <a:rPr lang="en-US" sz="2000" b="1" u="sng" dirty="0" err="1" smtClean="0">
                <a:solidFill>
                  <a:schemeClr val="bg1"/>
                </a:solidFill>
              </a:rPr>
              <a:t>l’abbiamo</a:t>
            </a:r>
            <a:r>
              <a:rPr lang="en-US" sz="2000" b="1" u="sng" dirty="0" smtClean="0">
                <a:solidFill>
                  <a:schemeClr val="bg1"/>
                </a:solidFill>
              </a:rPr>
              <a:t> </a:t>
            </a:r>
            <a:r>
              <a:rPr lang="en-US" sz="2000" b="1" u="sng" dirty="0" err="1" smtClean="0">
                <a:solidFill>
                  <a:schemeClr val="bg1"/>
                </a:solidFill>
              </a:rPr>
              <a:t>rimossa</a:t>
            </a:r>
            <a:r>
              <a:rPr lang="en-US" sz="2000" b="1" u="sng" dirty="0" smtClean="0">
                <a:solidFill>
                  <a:schemeClr val="bg1"/>
                </a:solidFill>
              </a:rPr>
              <a:t>.</a:t>
            </a:r>
            <a:endParaRPr lang="en-US" sz="2000" b="1" u="sng" dirty="0">
              <a:solidFill>
                <a:schemeClr val="bg1"/>
              </a:solidFill>
            </a:endParaRPr>
          </a:p>
        </p:txBody>
      </p:sp>
    </p:spTree>
    <p:extLst>
      <p:ext uri="{BB962C8B-B14F-4D97-AF65-F5344CB8AC3E}">
        <p14:creationId xmlns:p14="http://schemas.microsoft.com/office/powerpoint/2010/main" val="3725656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sz="3600" b="1" u="sng" dirty="0" err="1" smtClean="0">
                <a:solidFill>
                  <a:schemeClr val="bg1"/>
                </a:solidFill>
              </a:rPr>
              <a:t>Decidable</a:t>
            </a:r>
            <a:r>
              <a:rPr lang="it-IT" sz="3600" b="1" u="sng" dirty="0" smtClean="0">
                <a:solidFill>
                  <a:schemeClr val="bg1"/>
                </a:solidFill>
              </a:rPr>
              <a:t> sub-</a:t>
            </a:r>
            <a:r>
              <a:rPr lang="it-IT" sz="3600" b="1" u="sng" dirty="0" err="1" smtClean="0">
                <a:solidFill>
                  <a:schemeClr val="bg1"/>
                </a:solidFill>
              </a:rPr>
              <a:t>classes</a:t>
            </a:r>
            <a:r>
              <a:rPr lang="it-IT" sz="3600" b="1" u="sng" dirty="0" smtClean="0">
                <a:solidFill>
                  <a:schemeClr val="bg1"/>
                </a:solidFill>
              </a:rPr>
              <a:t> </a:t>
            </a:r>
            <a:r>
              <a:rPr lang="it-IT" sz="3600" b="1" u="sng" dirty="0" err="1" smtClean="0">
                <a:solidFill>
                  <a:schemeClr val="bg1"/>
                </a:solidFill>
              </a:rPr>
              <a:t>extending</a:t>
            </a:r>
            <a:r>
              <a:rPr lang="it-IT" sz="3600" b="1" u="sng" dirty="0" smtClean="0">
                <a:solidFill>
                  <a:schemeClr val="bg1"/>
                </a:solidFill>
              </a:rPr>
              <a:t> </a:t>
            </a:r>
            <a:r>
              <a:rPr lang="it-IT" sz="3600" b="1" u="sng" dirty="0" err="1" smtClean="0">
                <a:solidFill>
                  <a:schemeClr val="bg1"/>
                </a:solidFill>
              </a:rPr>
              <a:t>Argument-restricted</a:t>
            </a:r>
            <a:endParaRPr lang="it-IT" sz="3600" b="1" u="sng" dirty="0" smtClean="0">
              <a:solidFill>
                <a:schemeClr val="bg1"/>
              </a:solidFill>
            </a:endParaRPr>
          </a:p>
          <a:p>
            <a:pPr>
              <a:spcBef>
                <a:spcPts val="0"/>
              </a:spcBef>
              <a:defRPr/>
            </a:pPr>
            <a:r>
              <a:rPr lang="it-IT" sz="3600" dirty="0" err="1" smtClean="0">
                <a:solidFill>
                  <a:schemeClr val="bg1"/>
                </a:solidFill>
              </a:rPr>
              <a:t>Bounded</a:t>
            </a:r>
            <a:r>
              <a:rPr lang="it-IT" sz="3600" dirty="0" smtClean="0">
                <a:solidFill>
                  <a:schemeClr val="bg1"/>
                </a:solidFill>
              </a:rPr>
              <a:t> [Greco et al. 2013] (EXPTIME)</a:t>
            </a:r>
          </a:p>
          <a:p>
            <a:pPr>
              <a:spcBef>
                <a:spcPts val="0"/>
              </a:spcBef>
              <a:defRPr/>
            </a:pPr>
            <a:r>
              <a:rPr lang="it-IT" sz="3600" dirty="0" smtClean="0">
                <a:solidFill>
                  <a:schemeClr val="bg1"/>
                </a:solidFill>
              </a:rPr>
              <a:t>POLY-</a:t>
            </a:r>
            <a:r>
              <a:rPr lang="it-IT" sz="3600" dirty="0" err="1" smtClean="0">
                <a:solidFill>
                  <a:schemeClr val="bg1"/>
                </a:solidFill>
              </a:rPr>
              <a:t>bounded</a:t>
            </a:r>
            <a:r>
              <a:rPr lang="it-IT" sz="3600" dirty="0" smtClean="0">
                <a:solidFill>
                  <a:schemeClr val="bg1"/>
                </a:solidFill>
              </a:rPr>
              <a:t> [Zhang et al 2017] </a:t>
            </a:r>
            <a:r>
              <a:rPr lang="it-IT" sz="3600" dirty="0">
                <a:solidFill>
                  <a:schemeClr val="bg1"/>
                </a:solidFill>
              </a:rPr>
              <a:t>(EXPTIME)</a:t>
            </a:r>
            <a:endParaRPr lang="it-IT" sz="3600" dirty="0" smtClean="0">
              <a:solidFill>
                <a:schemeClr val="bg1"/>
              </a:solidFill>
            </a:endParaRPr>
          </a:p>
          <a:p>
            <a:pPr>
              <a:spcBef>
                <a:spcPts val="0"/>
              </a:spcBef>
              <a:defRPr/>
            </a:pPr>
            <a:r>
              <a:rPr lang="it-IT" sz="3600" dirty="0" err="1" smtClean="0">
                <a:solidFill>
                  <a:schemeClr val="bg1"/>
                </a:solidFill>
              </a:rPr>
              <a:t>Mapping-restricted</a:t>
            </a:r>
            <a:r>
              <a:rPr lang="it-IT" sz="3600" dirty="0" smtClean="0">
                <a:solidFill>
                  <a:schemeClr val="bg1"/>
                </a:solidFill>
              </a:rPr>
              <a:t> [</a:t>
            </a:r>
            <a:r>
              <a:rPr lang="it-IT" sz="3600" dirty="0" err="1" smtClean="0">
                <a:solidFill>
                  <a:schemeClr val="bg1"/>
                </a:solidFill>
              </a:rPr>
              <a:t>Calautti</a:t>
            </a:r>
            <a:r>
              <a:rPr lang="it-IT" sz="3600" dirty="0" smtClean="0">
                <a:solidFill>
                  <a:schemeClr val="bg1"/>
                </a:solidFill>
              </a:rPr>
              <a:t> et al. 2017] </a:t>
            </a:r>
            <a:r>
              <a:rPr lang="it-IT" sz="3600" dirty="0">
                <a:solidFill>
                  <a:schemeClr val="bg1"/>
                </a:solidFill>
              </a:rPr>
              <a:t>(EXPTIME)</a:t>
            </a:r>
            <a:endParaRPr lang="it-IT" sz="3600" b="1" u="sng" dirty="0" smtClean="0">
              <a:solidFill>
                <a:schemeClr val="bg1"/>
              </a:solidFill>
            </a:endParaRPr>
          </a:p>
          <a:p>
            <a:pPr marL="0" indent="0">
              <a:spcBef>
                <a:spcPts val="0"/>
              </a:spcBef>
              <a:buNone/>
              <a:defRPr/>
            </a:pPr>
            <a:endParaRPr lang="it-IT" sz="3600" b="1" u="sng" dirty="0" smtClean="0">
              <a:solidFill>
                <a:schemeClr val="bg1"/>
              </a:solidFill>
            </a:endParaRPr>
          </a:p>
          <a:p>
            <a:pPr marL="0" indent="0">
              <a:spcBef>
                <a:spcPts val="0"/>
              </a:spcBef>
              <a:buNone/>
              <a:defRPr/>
            </a:pPr>
            <a:r>
              <a:rPr lang="it-IT" sz="3600" b="1" u="sng" dirty="0" err="1">
                <a:solidFill>
                  <a:schemeClr val="bg1"/>
                </a:solidFill>
              </a:rPr>
              <a:t>Decidable</a:t>
            </a:r>
            <a:r>
              <a:rPr lang="it-IT" sz="3600" b="1" u="sng" dirty="0">
                <a:solidFill>
                  <a:schemeClr val="bg1"/>
                </a:solidFill>
              </a:rPr>
              <a:t> sub-</a:t>
            </a:r>
            <a:r>
              <a:rPr lang="it-IT" sz="3600" b="1" u="sng" dirty="0" err="1">
                <a:solidFill>
                  <a:schemeClr val="bg1"/>
                </a:solidFill>
              </a:rPr>
              <a:t>classes</a:t>
            </a:r>
            <a:r>
              <a:rPr lang="it-IT" sz="3600" b="1" u="sng" dirty="0">
                <a:solidFill>
                  <a:schemeClr val="bg1"/>
                </a:solidFill>
              </a:rPr>
              <a:t> </a:t>
            </a:r>
            <a:r>
              <a:rPr lang="it-IT" sz="3600" b="1" u="sng" dirty="0" err="1" smtClean="0">
                <a:solidFill>
                  <a:schemeClr val="bg1"/>
                </a:solidFill>
              </a:rPr>
              <a:t>incomparable</a:t>
            </a:r>
            <a:r>
              <a:rPr lang="it-IT" sz="3600" b="1" u="sng" dirty="0" smtClean="0">
                <a:solidFill>
                  <a:schemeClr val="bg1"/>
                </a:solidFill>
              </a:rPr>
              <a:t> </a:t>
            </a:r>
            <a:r>
              <a:rPr lang="it-IT" sz="3600" b="1" u="sng" dirty="0">
                <a:solidFill>
                  <a:schemeClr val="bg1"/>
                </a:solidFill>
              </a:rPr>
              <a:t>with </a:t>
            </a:r>
            <a:r>
              <a:rPr lang="it-IT" sz="3600" b="1" u="sng" dirty="0" err="1" smtClean="0">
                <a:solidFill>
                  <a:schemeClr val="bg1"/>
                </a:solidFill>
              </a:rPr>
              <a:t>Argument-restricted</a:t>
            </a:r>
            <a:endParaRPr lang="it-IT" sz="3600" b="1" u="sng" dirty="0">
              <a:solidFill>
                <a:schemeClr val="bg1"/>
              </a:solidFill>
            </a:endParaRPr>
          </a:p>
          <a:p>
            <a:pPr>
              <a:spcBef>
                <a:spcPts val="0"/>
              </a:spcBef>
              <a:defRPr/>
            </a:pPr>
            <a:r>
              <a:rPr lang="it-IT" sz="3600" dirty="0" err="1">
                <a:solidFill>
                  <a:schemeClr val="bg1"/>
                </a:solidFill>
              </a:rPr>
              <a:t>Rule-bounded</a:t>
            </a:r>
            <a:r>
              <a:rPr lang="it-IT" sz="3600" dirty="0">
                <a:solidFill>
                  <a:schemeClr val="bg1"/>
                </a:solidFill>
              </a:rPr>
              <a:t> [</a:t>
            </a:r>
            <a:r>
              <a:rPr lang="it-IT" sz="3600" dirty="0" err="1">
                <a:solidFill>
                  <a:schemeClr val="bg1"/>
                </a:solidFill>
              </a:rPr>
              <a:t>Calautti</a:t>
            </a:r>
            <a:r>
              <a:rPr lang="it-IT" sz="3600" dirty="0">
                <a:solidFill>
                  <a:schemeClr val="bg1"/>
                </a:solidFill>
              </a:rPr>
              <a:t> et al. 2014] (NP)</a:t>
            </a:r>
          </a:p>
          <a:p>
            <a:pPr>
              <a:spcBef>
                <a:spcPts val="0"/>
              </a:spcBef>
              <a:defRPr/>
            </a:pPr>
            <a:r>
              <a:rPr lang="it-IT" sz="3600" dirty="0" err="1">
                <a:solidFill>
                  <a:schemeClr val="bg1"/>
                </a:solidFill>
              </a:rPr>
              <a:t>Size-restricted</a:t>
            </a:r>
            <a:r>
              <a:rPr lang="it-IT" sz="3600" dirty="0">
                <a:solidFill>
                  <a:schemeClr val="bg1"/>
                </a:solidFill>
              </a:rPr>
              <a:t> [</a:t>
            </a:r>
            <a:r>
              <a:rPr lang="it-IT" sz="3600" dirty="0" err="1">
                <a:solidFill>
                  <a:schemeClr val="bg1"/>
                </a:solidFill>
              </a:rPr>
              <a:t>Calautti</a:t>
            </a:r>
            <a:r>
              <a:rPr lang="it-IT" sz="3600" dirty="0">
                <a:solidFill>
                  <a:schemeClr val="bg1"/>
                </a:solidFill>
              </a:rPr>
              <a:t> et al. 2015] </a:t>
            </a:r>
            <a:r>
              <a:rPr lang="it-IT" sz="3600" dirty="0" smtClean="0">
                <a:solidFill>
                  <a:schemeClr val="bg1"/>
                </a:solidFill>
              </a:rPr>
              <a:t>(</a:t>
            </a:r>
            <a:r>
              <a:rPr lang="it-IT" sz="3600" dirty="0">
                <a:solidFill>
                  <a:schemeClr val="bg1"/>
                </a:solidFill>
              </a:rPr>
              <a:t>NP</a:t>
            </a:r>
            <a:r>
              <a:rPr lang="it-IT" sz="3600" dirty="0" smtClean="0">
                <a:solidFill>
                  <a:schemeClr val="bg1"/>
                </a:solidFill>
              </a:rPr>
              <a:t>)</a:t>
            </a:r>
          </a:p>
          <a:p>
            <a:pPr>
              <a:spcBef>
                <a:spcPts val="0"/>
              </a:spcBef>
              <a:defRPr/>
            </a:pPr>
            <a:endParaRPr lang="it-IT" sz="3600" dirty="0">
              <a:solidFill>
                <a:schemeClr val="bg1"/>
              </a:solidFill>
            </a:endParaRPr>
          </a:p>
          <a:p>
            <a:pPr marL="0" indent="0">
              <a:spcBef>
                <a:spcPts val="0"/>
              </a:spcBef>
              <a:buNone/>
              <a:defRPr/>
            </a:pPr>
            <a:r>
              <a:rPr lang="it-IT" sz="3600" dirty="0">
                <a:solidFill>
                  <a:schemeClr val="bg1"/>
                </a:solidFill>
              </a:rPr>
              <a:t>F</a:t>
            </a:r>
            <a:r>
              <a:rPr lang="it-IT" sz="3600" dirty="0" smtClean="0">
                <a:solidFill>
                  <a:schemeClr val="bg1"/>
                </a:solidFill>
              </a:rPr>
              <a:t>or </a:t>
            </a:r>
            <a:r>
              <a:rPr lang="it-IT" sz="3600" dirty="0" err="1" smtClean="0">
                <a:solidFill>
                  <a:schemeClr val="bg1"/>
                </a:solidFill>
              </a:rPr>
              <a:t>all</a:t>
            </a:r>
            <a:r>
              <a:rPr lang="it-IT" sz="3600" dirty="0" smtClean="0">
                <a:solidFill>
                  <a:schemeClr val="bg1"/>
                </a:solidFill>
              </a:rPr>
              <a:t> </a:t>
            </a:r>
            <a:r>
              <a:rPr lang="it-IT" sz="3600" dirty="0" err="1" smtClean="0">
                <a:solidFill>
                  <a:schemeClr val="bg1"/>
                </a:solidFill>
              </a:rPr>
              <a:t>such</a:t>
            </a:r>
            <a:r>
              <a:rPr lang="it-IT" sz="3600" dirty="0" smtClean="0">
                <a:solidFill>
                  <a:schemeClr val="bg1"/>
                </a:solidFill>
              </a:rPr>
              <a:t> </a:t>
            </a:r>
            <a:r>
              <a:rPr lang="it-IT" sz="3600" dirty="0" err="1" smtClean="0">
                <a:solidFill>
                  <a:schemeClr val="bg1"/>
                </a:solidFill>
              </a:rPr>
              <a:t>subclasses</a:t>
            </a:r>
            <a:r>
              <a:rPr lang="it-IT" sz="3600" dirty="0" smtClean="0">
                <a:solidFill>
                  <a:schemeClr val="bg1"/>
                </a:solidFill>
              </a:rPr>
              <a:t> (PTIME and </a:t>
            </a:r>
            <a:r>
              <a:rPr lang="it-IT" sz="3600" dirty="0" err="1" smtClean="0">
                <a:solidFill>
                  <a:schemeClr val="bg1"/>
                </a:solidFill>
              </a:rPr>
              <a:t>others</a:t>
            </a:r>
            <a:r>
              <a:rPr lang="it-IT" sz="3600" dirty="0" smtClean="0">
                <a:solidFill>
                  <a:schemeClr val="bg1"/>
                </a:solidFill>
              </a:rPr>
              <a:t>) </a:t>
            </a:r>
            <a:r>
              <a:rPr lang="it-IT" sz="3600" dirty="0" err="1" smtClean="0">
                <a:solidFill>
                  <a:schemeClr val="bg1"/>
                </a:solidFill>
              </a:rPr>
              <a:t>both</a:t>
            </a:r>
            <a:r>
              <a:rPr lang="it-IT" sz="3600" dirty="0" smtClean="0">
                <a:solidFill>
                  <a:schemeClr val="bg1"/>
                </a:solidFill>
              </a:rPr>
              <a:t> </a:t>
            </a:r>
            <a:r>
              <a:rPr lang="it-IT" sz="3600" dirty="0" err="1">
                <a:solidFill>
                  <a:schemeClr val="bg1"/>
                </a:solidFill>
              </a:rPr>
              <a:t>ground</a:t>
            </a:r>
            <a:r>
              <a:rPr lang="it-IT" sz="3600" dirty="0">
                <a:solidFill>
                  <a:schemeClr val="bg1"/>
                </a:solidFill>
              </a:rPr>
              <a:t> and non-</a:t>
            </a:r>
            <a:r>
              <a:rPr lang="it-IT" sz="3600" dirty="0" err="1">
                <a:solidFill>
                  <a:schemeClr val="bg1"/>
                </a:solidFill>
              </a:rPr>
              <a:t>ground</a:t>
            </a:r>
            <a:r>
              <a:rPr lang="it-IT" sz="3600" dirty="0">
                <a:solidFill>
                  <a:schemeClr val="bg1"/>
                </a:solidFill>
              </a:rPr>
              <a:t> </a:t>
            </a:r>
            <a:r>
              <a:rPr lang="it-IT" sz="3600" dirty="0" err="1">
                <a:solidFill>
                  <a:schemeClr val="bg1"/>
                </a:solidFill>
              </a:rPr>
              <a:t>reasoning</a:t>
            </a:r>
            <a:r>
              <a:rPr lang="it-IT" sz="3600" dirty="0">
                <a:solidFill>
                  <a:schemeClr val="bg1"/>
                </a:solidFill>
              </a:rPr>
              <a:t> </a:t>
            </a:r>
            <a:r>
              <a:rPr lang="it-IT" sz="3600" dirty="0" err="1">
                <a:solidFill>
                  <a:schemeClr val="bg1"/>
                </a:solidFill>
              </a:rPr>
              <a:t>is</a:t>
            </a:r>
            <a:r>
              <a:rPr lang="it-IT" sz="3600" dirty="0">
                <a:solidFill>
                  <a:schemeClr val="bg1"/>
                </a:solidFill>
              </a:rPr>
              <a:t> </a:t>
            </a:r>
            <a:r>
              <a:rPr lang="it-IT" sz="3600" dirty="0" err="1">
                <a:solidFill>
                  <a:schemeClr val="bg1"/>
                </a:solidFill>
              </a:rPr>
              <a:t>decidable</a:t>
            </a:r>
            <a:r>
              <a:rPr lang="it-IT" sz="3600" dirty="0">
                <a:solidFill>
                  <a:schemeClr val="bg1"/>
                </a:solidFill>
              </a:rPr>
              <a:t>, and </a:t>
            </a:r>
            <a:r>
              <a:rPr lang="it-IT" sz="3600" dirty="0" err="1">
                <a:solidFill>
                  <a:schemeClr val="bg1"/>
                </a:solidFill>
              </a:rPr>
              <a:t>Answer</a:t>
            </a:r>
            <a:r>
              <a:rPr lang="it-IT" sz="3600" dirty="0">
                <a:solidFill>
                  <a:schemeClr val="bg1"/>
                </a:solidFill>
              </a:rPr>
              <a:t> Sets are </a:t>
            </a:r>
            <a:r>
              <a:rPr lang="it-IT" sz="3600" dirty="0" err="1">
                <a:solidFill>
                  <a:schemeClr val="bg1"/>
                </a:solidFill>
              </a:rPr>
              <a:t>computable</a:t>
            </a:r>
            <a:r>
              <a:rPr lang="it-IT" sz="3600" dirty="0">
                <a:solidFill>
                  <a:schemeClr val="bg1"/>
                </a:solidFill>
              </a:rPr>
              <a:t>. </a:t>
            </a:r>
          </a:p>
          <a:p>
            <a:pPr marL="0" indent="0">
              <a:spcBef>
                <a:spcPts val="0"/>
              </a:spcBef>
              <a:buNone/>
              <a:defRPr/>
            </a:pPr>
            <a:endParaRPr lang="it-IT" sz="3600" dirty="0">
              <a:solidFill>
                <a:schemeClr val="bg1"/>
              </a:solidFill>
            </a:endParaRPr>
          </a:p>
          <a:p>
            <a:pPr>
              <a:spcBef>
                <a:spcPts val="0"/>
              </a:spcBef>
              <a:defRPr/>
            </a:pPr>
            <a:endParaRPr lang="it-IT" sz="3600" dirty="0" smtClean="0">
              <a:solidFill>
                <a:schemeClr val="bg1"/>
              </a:solidFill>
            </a:endParaRPr>
          </a:p>
        </p:txBody>
      </p:sp>
    </p:spTree>
    <p:extLst>
      <p:ext uri="{BB962C8B-B14F-4D97-AF65-F5344CB8AC3E}">
        <p14:creationId xmlns:p14="http://schemas.microsoft.com/office/powerpoint/2010/main" val="37661088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endParaRPr lang="it-IT" dirty="0">
              <a:solidFill>
                <a:schemeClr val="bg1"/>
              </a:solidFill>
            </a:endParaRPr>
          </a:p>
          <a:p>
            <a:pPr marL="0" indent="0">
              <a:spcBef>
                <a:spcPts val="0"/>
              </a:spcBef>
              <a:buNone/>
              <a:defRPr/>
            </a:pPr>
            <a:r>
              <a:rPr lang="it-IT" b="1" u="sng" dirty="0" err="1" smtClean="0">
                <a:solidFill>
                  <a:schemeClr val="bg1"/>
                </a:solidFill>
              </a:rPr>
              <a:t>Known</a:t>
            </a:r>
            <a:r>
              <a:rPr lang="it-IT" b="1" u="sng" dirty="0" smtClean="0">
                <a:solidFill>
                  <a:schemeClr val="bg1"/>
                </a:solidFill>
              </a:rPr>
              <a:t> </a:t>
            </a:r>
            <a:r>
              <a:rPr lang="it-IT" b="1" u="sng" dirty="0" err="1" smtClean="0">
                <a:solidFill>
                  <a:schemeClr val="bg1"/>
                </a:solidFill>
              </a:rPr>
              <a:t>Relationships</a:t>
            </a:r>
            <a:r>
              <a:rPr lang="it-IT" b="1" u="sng" dirty="0" smtClean="0">
                <a:solidFill>
                  <a:schemeClr val="bg1"/>
                </a:solidFill>
              </a:rPr>
              <a:t>:</a:t>
            </a:r>
          </a:p>
          <a:p>
            <a:pPr marL="0" indent="0">
              <a:spcBef>
                <a:spcPts val="0"/>
              </a:spcBef>
              <a:buNone/>
              <a:defRPr/>
            </a:pPr>
            <a:endParaRPr lang="it-IT" b="1" u="sng" dirty="0">
              <a:solidFill>
                <a:schemeClr val="bg1"/>
              </a:solidFill>
            </a:endParaRPr>
          </a:p>
          <a:p>
            <a:pPr>
              <a:spcBef>
                <a:spcPts val="0"/>
              </a:spcBef>
              <a:defRPr/>
            </a:pPr>
            <a:r>
              <a:rPr lang="it-IT" dirty="0" err="1">
                <a:solidFill>
                  <a:schemeClr val="bg1"/>
                </a:solidFill>
              </a:rPr>
              <a:t>Size-restricted</a:t>
            </a:r>
            <a:r>
              <a:rPr lang="it-IT" dirty="0">
                <a:solidFill>
                  <a:schemeClr val="bg1"/>
                </a:solidFill>
              </a:rPr>
              <a:t>   ⊃  </a:t>
            </a:r>
            <a:r>
              <a:rPr lang="it-IT" dirty="0" err="1">
                <a:solidFill>
                  <a:schemeClr val="bg1"/>
                </a:solidFill>
              </a:rPr>
              <a:t>Rule-bounded</a:t>
            </a:r>
            <a:endParaRPr lang="it-IT" dirty="0">
              <a:solidFill>
                <a:schemeClr val="bg1"/>
              </a:solidFill>
            </a:endParaRPr>
          </a:p>
          <a:p>
            <a:pPr>
              <a:spcBef>
                <a:spcPts val="0"/>
              </a:spcBef>
              <a:defRPr/>
            </a:pPr>
            <a:r>
              <a:rPr lang="it-IT" dirty="0" err="1">
                <a:solidFill>
                  <a:schemeClr val="bg1"/>
                </a:solidFill>
              </a:rPr>
              <a:t>Size-restricted</a:t>
            </a:r>
            <a:r>
              <a:rPr lang="it-IT" dirty="0">
                <a:solidFill>
                  <a:schemeClr val="bg1"/>
                </a:solidFill>
              </a:rPr>
              <a:t>   </a:t>
            </a:r>
            <a:r>
              <a:rPr lang="it-IT" dirty="0">
                <a:solidFill>
                  <a:schemeClr val="bg1"/>
                </a:solidFill>
                <a:sym typeface="Symbol" panose="05050102010706020507" pitchFamily="18" charset="2"/>
              </a:rPr>
              <a:t>∦</a:t>
            </a:r>
            <a:r>
              <a:rPr lang="it-IT" dirty="0">
                <a:solidFill>
                  <a:schemeClr val="bg1"/>
                </a:solidFill>
              </a:rPr>
              <a:t>   </a:t>
            </a:r>
            <a:r>
              <a:rPr lang="it-IT" dirty="0" err="1">
                <a:solidFill>
                  <a:schemeClr val="bg1"/>
                </a:solidFill>
              </a:rPr>
              <a:t>Bounded</a:t>
            </a:r>
            <a:endParaRPr lang="it-IT" dirty="0">
              <a:solidFill>
                <a:schemeClr val="bg1"/>
              </a:solidFill>
            </a:endParaRPr>
          </a:p>
          <a:p>
            <a:pPr>
              <a:spcBef>
                <a:spcPts val="0"/>
              </a:spcBef>
              <a:defRPr/>
            </a:pPr>
            <a:r>
              <a:rPr lang="it-IT" dirty="0" err="1" smtClean="0">
                <a:solidFill>
                  <a:schemeClr val="bg1"/>
                </a:solidFill>
              </a:rPr>
              <a:t>Rule-Bounded</a:t>
            </a:r>
            <a:r>
              <a:rPr lang="it-IT" dirty="0" smtClean="0">
                <a:solidFill>
                  <a:schemeClr val="bg1"/>
                </a:solidFill>
              </a:rPr>
              <a:t>   </a:t>
            </a:r>
            <a:r>
              <a:rPr lang="it-IT" dirty="0" smtClean="0">
                <a:solidFill>
                  <a:schemeClr val="bg1"/>
                </a:solidFill>
                <a:sym typeface="Symbol" panose="05050102010706020507" pitchFamily="18" charset="2"/>
              </a:rPr>
              <a:t>∦</a:t>
            </a:r>
            <a:r>
              <a:rPr lang="it-IT" dirty="0" smtClean="0">
                <a:solidFill>
                  <a:schemeClr val="bg1"/>
                </a:solidFill>
              </a:rPr>
              <a:t>   </a:t>
            </a:r>
            <a:r>
              <a:rPr lang="it-IT" dirty="0" err="1">
                <a:solidFill>
                  <a:schemeClr val="bg1"/>
                </a:solidFill>
              </a:rPr>
              <a:t>Mapping-restricted</a:t>
            </a:r>
            <a:r>
              <a:rPr lang="it-IT" dirty="0">
                <a:solidFill>
                  <a:schemeClr val="bg1"/>
                </a:solidFill>
              </a:rPr>
              <a:t> </a:t>
            </a:r>
          </a:p>
          <a:p>
            <a:pPr>
              <a:spcBef>
                <a:spcPts val="0"/>
              </a:spcBef>
              <a:defRPr/>
            </a:pPr>
            <a:r>
              <a:rPr lang="it-IT" dirty="0" err="1">
                <a:solidFill>
                  <a:schemeClr val="bg1"/>
                </a:solidFill>
              </a:rPr>
              <a:t>Bounded</a:t>
            </a:r>
            <a:r>
              <a:rPr lang="it-IT" dirty="0">
                <a:solidFill>
                  <a:schemeClr val="bg1"/>
                </a:solidFill>
              </a:rPr>
              <a:t>            </a:t>
            </a:r>
            <a:r>
              <a:rPr lang="it-IT" dirty="0">
                <a:solidFill>
                  <a:schemeClr val="bg1"/>
                </a:solidFill>
                <a:sym typeface="Symbol" panose="05050102010706020507" pitchFamily="18" charset="2"/>
              </a:rPr>
              <a:t>∦</a:t>
            </a:r>
            <a:r>
              <a:rPr lang="it-IT" dirty="0">
                <a:solidFill>
                  <a:schemeClr val="bg1"/>
                </a:solidFill>
              </a:rPr>
              <a:t>   </a:t>
            </a:r>
            <a:r>
              <a:rPr lang="it-IT" dirty="0" err="1">
                <a:solidFill>
                  <a:schemeClr val="bg1"/>
                </a:solidFill>
              </a:rPr>
              <a:t>Mapping-restricted</a:t>
            </a:r>
            <a:r>
              <a:rPr lang="it-IT" dirty="0">
                <a:solidFill>
                  <a:schemeClr val="bg1"/>
                </a:solidFill>
              </a:rPr>
              <a:t> </a:t>
            </a:r>
          </a:p>
          <a:p>
            <a:pPr>
              <a:spcBef>
                <a:spcPts val="0"/>
              </a:spcBef>
              <a:defRPr/>
            </a:pPr>
            <a:r>
              <a:rPr lang="it-IT" dirty="0" err="1" smtClean="0">
                <a:solidFill>
                  <a:schemeClr val="bg1"/>
                </a:solidFill>
              </a:rPr>
              <a:t>Bounded</a:t>
            </a:r>
            <a:r>
              <a:rPr lang="it-IT" dirty="0" smtClean="0">
                <a:solidFill>
                  <a:schemeClr val="bg1"/>
                </a:solidFill>
              </a:rPr>
              <a:t>            </a:t>
            </a:r>
            <a:r>
              <a:rPr lang="it-IT" dirty="0">
                <a:solidFill>
                  <a:schemeClr val="bg1"/>
                </a:solidFill>
                <a:sym typeface="Symbol" panose="05050102010706020507" pitchFamily="18" charset="2"/>
              </a:rPr>
              <a:t>∦</a:t>
            </a:r>
            <a:r>
              <a:rPr lang="it-IT" dirty="0">
                <a:solidFill>
                  <a:schemeClr val="bg1"/>
                </a:solidFill>
              </a:rPr>
              <a:t>   </a:t>
            </a:r>
            <a:r>
              <a:rPr lang="it-IT" dirty="0" err="1" smtClean="0">
                <a:solidFill>
                  <a:schemeClr val="bg1"/>
                </a:solidFill>
              </a:rPr>
              <a:t>Rule-bounded</a:t>
            </a:r>
            <a:endParaRPr lang="it-IT" dirty="0">
              <a:solidFill>
                <a:schemeClr val="bg1"/>
              </a:solidFill>
            </a:endParaRPr>
          </a:p>
          <a:p>
            <a:pPr>
              <a:spcBef>
                <a:spcPts val="0"/>
              </a:spcBef>
              <a:defRPr/>
            </a:pPr>
            <a:r>
              <a:rPr lang="it-IT" dirty="0" smtClean="0">
                <a:solidFill>
                  <a:schemeClr val="bg1"/>
                </a:solidFill>
              </a:rPr>
              <a:t>POLY-</a:t>
            </a:r>
            <a:r>
              <a:rPr lang="it-IT" dirty="0" err="1" smtClean="0">
                <a:solidFill>
                  <a:schemeClr val="bg1"/>
                </a:solidFill>
              </a:rPr>
              <a:t>bounded</a:t>
            </a:r>
            <a:r>
              <a:rPr lang="it-IT" dirty="0" smtClean="0">
                <a:solidFill>
                  <a:schemeClr val="bg1"/>
                </a:solidFill>
              </a:rPr>
              <a:t>  </a:t>
            </a:r>
            <a:r>
              <a:rPr lang="it-IT" dirty="0">
                <a:solidFill>
                  <a:schemeClr val="bg1"/>
                </a:solidFill>
              </a:rPr>
              <a:t>⊃  </a:t>
            </a:r>
            <a:r>
              <a:rPr lang="it-IT" dirty="0" err="1">
                <a:solidFill>
                  <a:schemeClr val="bg1"/>
                </a:solidFill>
              </a:rPr>
              <a:t>Bounded</a:t>
            </a:r>
            <a:r>
              <a:rPr lang="it-IT" dirty="0">
                <a:solidFill>
                  <a:schemeClr val="bg1"/>
                </a:solidFill>
              </a:rPr>
              <a:t> </a:t>
            </a:r>
          </a:p>
          <a:p>
            <a:pPr>
              <a:spcBef>
                <a:spcPts val="0"/>
              </a:spcBef>
              <a:defRPr/>
            </a:pPr>
            <a:r>
              <a:rPr lang="it-IT" dirty="0">
                <a:solidFill>
                  <a:schemeClr val="bg1"/>
                </a:solidFill>
              </a:rPr>
              <a:t>POLY-</a:t>
            </a:r>
            <a:r>
              <a:rPr lang="it-IT" dirty="0" err="1">
                <a:solidFill>
                  <a:schemeClr val="bg1"/>
                </a:solidFill>
              </a:rPr>
              <a:t>bounded</a:t>
            </a:r>
            <a:r>
              <a:rPr lang="it-IT" dirty="0">
                <a:solidFill>
                  <a:schemeClr val="bg1"/>
                </a:solidFill>
              </a:rPr>
              <a:t>  ⊃  </a:t>
            </a:r>
            <a:r>
              <a:rPr lang="it-IT" dirty="0" err="1">
                <a:solidFill>
                  <a:schemeClr val="bg1"/>
                </a:solidFill>
              </a:rPr>
              <a:t>Size-restricted</a:t>
            </a:r>
            <a:r>
              <a:rPr lang="it-IT" dirty="0">
                <a:solidFill>
                  <a:schemeClr val="bg1"/>
                </a:solidFill>
              </a:rPr>
              <a:t> </a:t>
            </a:r>
            <a:endParaRPr lang="it-IT" dirty="0" smtClean="0">
              <a:solidFill>
                <a:schemeClr val="bg1"/>
              </a:solidFill>
            </a:endParaRPr>
          </a:p>
        </p:txBody>
      </p:sp>
    </p:spTree>
    <p:extLst>
      <p:ext uri="{BB962C8B-B14F-4D97-AF65-F5344CB8AC3E}">
        <p14:creationId xmlns:p14="http://schemas.microsoft.com/office/powerpoint/2010/main" val="221658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smtClean="0">
                <a:solidFill>
                  <a:schemeClr val="accent4"/>
                </a:solidFill>
              </a:rPr>
              <a:t>NOTA PER NICOLA: </a:t>
            </a: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endParaRPr lang="it-IT" dirty="0" smtClean="0">
              <a:solidFill>
                <a:schemeClr val="bg1"/>
              </a:solidFill>
            </a:endParaRPr>
          </a:p>
          <a:p>
            <a:pPr marL="0" indent="0">
              <a:spcBef>
                <a:spcPts val="0"/>
              </a:spcBef>
              <a:buNone/>
              <a:defRPr/>
            </a:pPr>
            <a:r>
              <a:rPr lang="it-IT" sz="3200" dirty="0" smtClean="0">
                <a:solidFill>
                  <a:srgbClr val="FFFF00"/>
                </a:solidFill>
              </a:rPr>
              <a:t>[NOTA per NICOLA: ci sono tante classi che costano </a:t>
            </a:r>
            <a:r>
              <a:rPr lang="it-IT" sz="3200" dirty="0" err="1" smtClean="0">
                <a:solidFill>
                  <a:srgbClr val="FFFF00"/>
                </a:solidFill>
              </a:rPr>
              <a:t>piu’</a:t>
            </a:r>
            <a:r>
              <a:rPr lang="it-IT" sz="3200" dirty="0" smtClean="0">
                <a:solidFill>
                  <a:srgbClr val="FFFF00"/>
                </a:solidFill>
              </a:rPr>
              <a:t> di PTIME ed estendono </a:t>
            </a:r>
            <a:r>
              <a:rPr lang="it-IT" sz="3200" dirty="0" err="1" smtClean="0">
                <a:solidFill>
                  <a:srgbClr val="FFFF00"/>
                </a:solidFill>
              </a:rPr>
              <a:t>argument-restricted</a:t>
            </a:r>
            <a:r>
              <a:rPr lang="it-IT" sz="3200" dirty="0" smtClean="0">
                <a:solidFill>
                  <a:srgbClr val="FFFF00"/>
                </a:solidFill>
              </a:rPr>
              <a:t>; non </a:t>
            </a:r>
            <a:r>
              <a:rPr lang="it-IT" sz="3200" dirty="0" err="1" smtClean="0">
                <a:solidFill>
                  <a:srgbClr val="FFFF00"/>
                </a:solidFill>
              </a:rPr>
              <a:t>c’e’</a:t>
            </a:r>
            <a:r>
              <a:rPr lang="it-IT" sz="3200" dirty="0" smtClean="0">
                <a:solidFill>
                  <a:srgbClr val="FFFF00"/>
                </a:solidFill>
              </a:rPr>
              <a:t> una gerarchia chiara, anche i recenti POLY-</a:t>
            </a:r>
            <a:r>
              <a:rPr lang="it-IT" sz="3200" dirty="0" err="1" smtClean="0">
                <a:solidFill>
                  <a:srgbClr val="FFFF00"/>
                </a:solidFill>
              </a:rPr>
              <a:t>bounded</a:t>
            </a:r>
            <a:r>
              <a:rPr lang="it-IT" sz="3200" dirty="0" smtClean="0">
                <a:solidFill>
                  <a:srgbClr val="FFFF00"/>
                </a:solidFill>
              </a:rPr>
              <a:t> di Zhang sembrano essere </a:t>
            </a:r>
            <a:r>
              <a:rPr lang="it-IT" sz="3200" dirty="0" err="1" smtClean="0">
                <a:solidFill>
                  <a:srgbClr val="FFFF00"/>
                </a:solidFill>
              </a:rPr>
              <a:t>piu’</a:t>
            </a:r>
            <a:r>
              <a:rPr lang="it-IT" sz="3200" dirty="0" smtClean="0">
                <a:solidFill>
                  <a:srgbClr val="FFFF00"/>
                </a:solidFill>
              </a:rPr>
              <a:t> generali, dato che estendono due classi </a:t>
            </a:r>
            <a:r>
              <a:rPr lang="it-IT" sz="3200" dirty="0" err="1" smtClean="0">
                <a:solidFill>
                  <a:srgbClr val="FFFF00"/>
                </a:solidFill>
              </a:rPr>
              <a:t>etrambe</a:t>
            </a:r>
            <a:r>
              <a:rPr lang="it-IT" sz="3200" dirty="0" smtClean="0">
                <a:solidFill>
                  <a:srgbClr val="FFFF00"/>
                </a:solidFill>
              </a:rPr>
              <a:t> </a:t>
            </a:r>
            <a:r>
              <a:rPr lang="it-IT" sz="3200" dirty="0" err="1" smtClean="0">
                <a:solidFill>
                  <a:srgbClr val="FFFF00"/>
                </a:solidFill>
              </a:rPr>
              <a:t>piu’</a:t>
            </a:r>
            <a:r>
              <a:rPr lang="it-IT" sz="3200" dirty="0" smtClean="0">
                <a:solidFill>
                  <a:srgbClr val="FFFF00"/>
                </a:solidFill>
              </a:rPr>
              <a:t> grandi di AR che sono incomparabili tra loro]. Non </a:t>
            </a:r>
            <a:r>
              <a:rPr lang="it-IT" sz="3200" dirty="0" err="1" smtClean="0">
                <a:solidFill>
                  <a:srgbClr val="FFFF00"/>
                </a:solidFill>
              </a:rPr>
              <a:t>c’e’</a:t>
            </a:r>
            <a:r>
              <a:rPr lang="it-IT" sz="3200" dirty="0" smtClean="0">
                <a:solidFill>
                  <a:srgbClr val="FFFF00"/>
                </a:solidFill>
              </a:rPr>
              <a:t> una </a:t>
            </a:r>
            <a:r>
              <a:rPr lang="it-IT" sz="3200" dirty="0" err="1" smtClean="0">
                <a:solidFill>
                  <a:srgbClr val="FFFF00"/>
                </a:solidFill>
              </a:rPr>
              <a:t>proof</a:t>
            </a:r>
            <a:r>
              <a:rPr lang="it-IT" sz="3200" dirty="0" smtClean="0">
                <a:solidFill>
                  <a:srgbClr val="FFFF00"/>
                </a:solidFill>
              </a:rPr>
              <a:t> sulla relazione tra i due </a:t>
            </a:r>
            <a:r>
              <a:rPr lang="it-IT" sz="3200" dirty="0" err="1" smtClean="0">
                <a:solidFill>
                  <a:srgbClr val="FFFF00"/>
                </a:solidFill>
              </a:rPr>
              <a:t>piu’</a:t>
            </a:r>
            <a:r>
              <a:rPr lang="it-IT" sz="3200" dirty="0" smtClean="0">
                <a:solidFill>
                  <a:srgbClr val="FFFF00"/>
                </a:solidFill>
              </a:rPr>
              <a:t> recenti, che sono </a:t>
            </a:r>
            <a:r>
              <a:rPr lang="it-IT" sz="3200" dirty="0" err="1" smtClean="0">
                <a:solidFill>
                  <a:srgbClr val="FFFF00"/>
                </a:solidFill>
              </a:rPr>
              <a:t>Mapping</a:t>
            </a:r>
            <a:r>
              <a:rPr lang="it-IT" sz="3200" dirty="0" smtClean="0">
                <a:solidFill>
                  <a:srgbClr val="FFFF00"/>
                </a:solidFill>
              </a:rPr>
              <a:t> </a:t>
            </a:r>
            <a:r>
              <a:rPr lang="it-IT" sz="3200" dirty="0" err="1" smtClean="0">
                <a:solidFill>
                  <a:srgbClr val="FFFF00"/>
                </a:solidFill>
              </a:rPr>
              <a:t>restricted</a:t>
            </a:r>
            <a:r>
              <a:rPr lang="it-IT" sz="3200" dirty="0" smtClean="0">
                <a:solidFill>
                  <a:srgbClr val="FFFF00"/>
                </a:solidFill>
              </a:rPr>
              <a:t> di greco et al.  E questi POLY-</a:t>
            </a:r>
            <a:r>
              <a:rPr lang="it-IT" sz="3200" dirty="0" err="1" smtClean="0">
                <a:solidFill>
                  <a:srgbClr val="FFFF00"/>
                </a:solidFill>
              </a:rPr>
              <a:t>bounded</a:t>
            </a:r>
            <a:r>
              <a:rPr lang="it-IT" sz="3200" dirty="0" smtClean="0">
                <a:solidFill>
                  <a:srgbClr val="FFFF00"/>
                </a:solidFill>
              </a:rPr>
              <a:t> di Zhang]</a:t>
            </a:r>
            <a:endParaRPr lang="it-IT" sz="3200" dirty="0">
              <a:solidFill>
                <a:srgbClr val="FFFF00"/>
              </a:solidFill>
            </a:endParaRPr>
          </a:p>
          <a:p>
            <a:pPr>
              <a:spcBef>
                <a:spcPts val="0"/>
              </a:spcBef>
              <a:defRPr/>
            </a:pPr>
            <a:endParaRPr lang="it-IT" dirty="0">
              <a:solidFill>
                <a:schemeClr val="bg1"/>
              </a:solidFill>
            </a:endParaRPr>
          </a:p>
          <a:p>
            <a:pPr marL="0" indent="0">
              <a:spcBef>
                <a:spcPts val="0"/>
              </a:spcBef>
              <a:buNone/>
              <a:defRPr/>
            </a:pPr>
            <a:endParaRPr lang="it-IT" dirty="0" smtClean="0">
              <a:solidFill>
                <a:schemeClr val="bg1"/>
              </a:solidFill>
            </a:endParaRPr>
          </a:p>
          <a:p>
            <a:pPr>
              <a:spcBef>
                <a:spcPts val="0"/>
              </a:spcBef>
              <a:defRPr/>
            </a:pPr>
            <a:endParaRPr lang="it-IT" dirty="0" smtClean="0">
              <a:solidFill>
                <a:schemeClr val="bg1"/>
              </a:solidFill>
            </a:endParaRPr>
          </a:p>
          <a:p>
            <a:pPr marL="0" indent="0">
              <a:spcBef>
                <a:spcPts val="0"/>
              </a:spcBef>
              <a:buNone/>
              <a:defRPr/>
            </a:pPr>
            <a:endParaRPr lang="it-IT" dirty="0" smtClean="0">
              <a:solidFill>
                <a:schemeClr val="bg1"/>
              </a:solidFill>
            </a:endParaRPr>
          </a:p>
        </p:txBody>
      </p:sp>
    </p:spTree>
    <p:extLst>
      <p:ext uri="{BB962C8B-B14F-4D97-AF65-F5344CB8AC3E}">
        <p14:creationId xmlns:p14="http://schemas.microsoft.com/office/powerpoint/2010/main" val="6563431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 </a:t>
            </a:r>
            <a:r>
              <a:rPr lang="it-IT" b="1" dirty="0" err="1" smtClean="0">
                <a:solidFill>
                  <a:schemeClr val="accent4"/>
                </a:solidFill>
              </a:rPr>
              <a:t>other</a:t>
            </a:r>
            <a:r>
              <a:rPr lang="it-IT" b="1" dirty="0" smtClean="0">
                <a:solidFill>
                  <a:schemeClr val="accent4"/>
                </a:solidFill>
              </a:rPr>
              <a:t> </a:t>
            </a:r>
            <a:r>
              <a:rPr lang="it-IT" b="1" dirty="0" err="1" smtClean="0">
                <a:solidFill>
                  <a:schemeClr val="accent4"/>
                </a:solidFill>
              </a:rPr>
              <a:t>approaches</a:t>
            </a:r>
            <a:endParaRPr lang="it-IT" b="1" dirty="0">
              <a:solidFill>
                <a:schemeClr val="accent4"/>
              </a:solidFill>
            </a:endParaRPr>
          </a:p>
        </p:txBody>
      </p:sp>
      <p:sp>
        <p:nvSpPr>
          <p:cNvPr id="3" name="Segnaposto contenuto 2"/>
          <p:cNvSpPr>
            <a:spLocks noGrp="1"/>
          </p:cNvSpPr>
          <p:nvPr>
            <p:ph idx="1"/>
          </p:nvPr>
        </p:nvSpPr>
        <p:spPr>
          <a:xfrm>
            <a:off x="0" y="1115568"/>
            <a:ext cx="12191999" cy="5742432"/>
          </a:xfrm>
        </p:spPr>
        <p:txBody>
          <a:bodyPr>
            <a:noAutofit/>
          </a:bodyPr>
          <a:lstStyle/>
          <a:p>
            <a:pPr marL="0" indent="0">
              <a:spcBef>
                <a:spcPts val="0"/>
              </a:spcBef>
              <a:buNone/>
              <a:defRPr/>
            </a:pPr>
            <a:r>
              <a:rPr lang="it-IT" dirty="0" smtClean="0">
                <a:solidFill>
                  <a:schemeClr val="bg1"/>
                </a:solidFill>
              </a:rPr>
              <a:t>Top-Down </a:t>
            </a:r>
            <a:r>
              <a:rPr lang="it-IT" dirty="0" err="1">
                <a:solidFill>
                  <a:schemeClr val="bg1"/>
                </a:solidFill>
              </a:rPr>
              <a:t>computable</a:t>
            </a:r>
            <a:r>
              <a:rPr lang="it-IT" dirty="0">
                <a:solidFill>
                  <a:schemeClr val="bg1"/>
                </a:solidFill>
              </a:rPr>
              <a:t> </a:t>
            </a:r>
            <a:r>
              <a:rPr lang="it-IT" dirty="0" err="1" smtClean="0">
                <a:solidFill>
                  <a:schemeClr val="bg1"/>
                </a:solidFill>
              </a:rPr>
              <a:t>classes</a:t>
            </a:r>
            <a:endParaRPr lang="it-IT" dirty="0">
              <a:solidFill>
                <a:schemeClr val="bg1"/>
              </a:solidFill>
            </a:endParaRPr>
          </a:p>
          <a:p>
            <a:pPr>
              <a:spcBef>
                <a:spcPts val="0"/>
              </a:spcBef>
              <a:defRPr/>
            </a:pPr>
            <a:r>
              <a:rPr lang="en-US" dirty="0">
                <a:solidFill>
                  <a:schemeClr val="bg1"/>
                </a:solidFill>
              </a:rPr>
              <a:t>FP2 Programs [</a:t>
            </a:r>
            <a:r>
              <a:rPr lang="en-US" dirty="0" err="1">
                <a:solidFill>
                  <a:schemeClr val="bg1"/>
                </a:solidFill>
              </a:rPr>
              <a:t>Baselice</a:t>
            </a:r>
            <a:r>
              <a:rPr lang="en-US" dirty="0">
                <a:solidFill>
                  <a:schemeClr val="bg1"/>
                </a:solidFill>
              </a:rPr>
              <a:t> and Bonatti, 2010]</a:t>
            </a:r>
          </a:p>
          <a:p>
            <a:pPr>
              <a:spcBef>
                <a:spcPts val="0"/>
              </a:spcBef>
              <a:defRPr/>
            </a:pPr>
            <a:r>
              <a:rPr lang="it-IT" dirty="0">
                <a:solidFill>
                  <a:schemeClr val="bg1"/>
                </a:solidFill>
              </a:rPr>
              <a:t>Positive </a:t>
            </a:r>
            <a:r>
              <a:rPr lang="it-IT" dirty="0" smtClean="0">
                <a:solidFill>
                  <a:schemeClr val="bg1"/>
                </a:solidFill>
              </a:rPr>
              <a:t>and </a:t>
            </a:r>
            <a:r>
              <a:rPr lang="it-IT" dirty="0" err="1" smtClean="0">
                <a:solidFill>
                  <a:schemeClr val="bg1"/>
                </a:solidFill>
              </a:rPr>
              <a:t>Stratified</a:t>
            </a:r>
            <a:r>
              <a:rPr lang="it-IT" dirty="0" smtClean="0">
                <a:solidFill>
                  <a:schemeClr val="bg1"/>
                </a:solidFill>
              </a:rPr>
              <a:t> </a:t>
            </a:r>
            <a:r>
              <a:rPr lang="it-IT" dirty="0" err="1">
                <a:solidFill>
                  <a:schemeClr val="bg1"/>
                </a:solidFill>
              </a:rPr>
              <a:t>Finitely</a:t>
            </a:r>
            <a:r>
              <a:rPr lang="it-IT" dirty="0">
                <a:solidFill>
                  <a:schemeClr val="bg1"/>
                </a:solidFill>
              </a:rPr>
              <a:t> Recursive Programs [Calimeri et al., 2009, Alviano et al., 2010]</a:t>
            </a:r>
          </a:p>
          <a:p>
            <a:pPr>
              <a:spcBef>
                <a:spcPts val="0"/>
              </a:spcBef>
              <a:defRPr/>
            </a:pPr>
            <a:r>
              <a:rPr lang="it-IT" dirty="0" err="1">
                <a:solidFill>
                  <a:schemeClr val="bg1"/>
                </a:solidFill>
              </a:rPr>
              <a:t>Finitary</a:t>
            </a:r>
            <a:r>
              <a:rPr lang="it-IT" dirty="0">
                <a:solidFill>
                  <a:schemeClr val="bg1"/>
                </a:solidFill>
              </a:rPr>
              <a:t> Programs [Bonatti, 2002, 2004</a:t>
            </a:r>
            <a:r>
              <a:rPr lang="it-IT" dirty="0" smtClean="0">
                <a:solidFill>
                  <a:schemeClr val="bg1"/>
                </a:solidFill>
              </a:rPr>
              <a:t>] – </a:t>
            </a:r>
            <a:r>
              <a:rPr lang="it-IT" dirty="0" smtClean="0">
                <a:solidFill>
                  <a:schemeClr val="accent4">
                    <a:lumMod val="40000"/>
                    <a:lumOff val="60000"/>
                  </a:schemeClr>
                </a:solidFill>
              </a:rPr>
              <a:t>«</a:t>
            </a:r>
            <a:r>
              <a:rPr lang="it-IT" dirty="0" err="1" smtClean="0">
                <a:solidFill>
                  <a:schemeClr val="accent4">
                    <a:lumMod val="40000"/>
                    <a:lumOff val="60000"/>
                  </a:schemeClr>
                </a:solidFill>
              </a:rPr>
              <a:t>dual</a:t>
            </a:r>
            <a:r>
              <a:rPr lang="it-IT" dirty="0" smtClean="0">
                <a:solidFill>
                  <a:schemeClr val="accent4">
                    <a:lumMod val="40000"/>
                    <a:lumOff val="60000"/>
                  </a:schemeClr>
                </a:solidFill>
              </a:rPr>
              <a:t>» </a:t>
            </a:r>
            <a:r>
              <a:rPr lang="it-IT" dirty="0" err="1" smtClean="0">
                <a:solidFill>
                  <a:schemeClr val="accent4">
                    <a:lumMod val="40000"/>
                    <a:lumOff val="60000"/>
                  </a:schemeClr>
                </a:solidFill>
              </a:rPr>
              <a:t>notion</a:t>
            </a:r>
            <a:r>
              <a:rPr lang="it-IT" dirty="0" smtClean="0">
                <a:solidFill>
                  <a:schemeClr val="accent4">
                    <a:lumMod val="40000"/>
                    <a:lumOff val="60000"/>
                  </a:schemeClr>
                </a:solidFill>
              </a:rPr>
              <a:t> of FG (for top-down), </a:t>
            </a:r>
            <a:r>
              <a:rPr lang="it-IT" dirty="0" err="1" smtClean="0">
                <a:solidFill>
                  <a:schemeClr val="accent4">
                    <a:lumMod val="40000"/>
                    <a:lumOff val="60000"/>
                  </a:schemeClr>
                </a:solidFill>
              </a:rPr>
              <a:t>allow</a:t>
            </a:r>
            <a:r>
              <a:rPr lang="it-IT" dirty="0" smtClean="0">
                <a:solidFill>
                  <a:schemeClr val="accent4">
                    <a:lumMod val="40000"/>
                    <a:lumOff val="60000"/>
                  </a:schemeClr>
                </a:solidFill>
              </a:rPr>
              <a:t> to </a:t>
            </a:r>
            <a:r>
              <a:rPr lang="it-IT" dirty="0" err="1" smtClean="0">
                <a:solidFill>
                  <a:schemeClr val="accent4">
                    <a:lumMod val="40000"/>
                    <a:lumOff val="60000"/>
                  </a:schemeClr>
                </a:solidFill>
              </a:rPr>
              <a:t>represent</a:t>
            </a:r>
            <a:r>
              <a:rPr lang="it-IT" dirty="0" smtClean="0">
                <a:solidFill>
                  <a:schemeClr val="accent4">
                    <a:lumMod val="40000"/>
                    <a:lumOff val="60000"/>
                  </a:schemeClr>
                </a:solidFill>
              </a:rPr>
              <a:t> </a:t>
            </a:r>
            <a:r>
              <a:rPr lang="it-IT" dirty="0" err="1" smtClean="0">
                <a:solidFill>
                  <a:schemeClr val="accent4">
                    <a:lumMod val="40000"/>
                    <a:lumOff val="60000"/>
                  </a:schemeClr>
                </a:solidFill>
              </a:rPr>
              <a:t>all</a:t>
            </a:r>
            <a:r>
              <a:rPr lang="it-IT" dirty="0" smtClean="0">
                <a:solidFill>
                  <a:schemeClr val="accent4">
                    <a:lumMod val="40000"/>
                    <a:lumOff val="60000"/>
                  </a:schemeClr>
                </a:solidFill>
              </a:rPr>
              <a:t> </a:t>
            </a:r>
            <a:r>
              <a:rPr lang="it-IT" dirty="0" err="1" smtClean="0">
                <a:solidFill>
                  <a:schemeClr val="accent4">
                    <a:lumMod val="40000"/>
                    <a:lumOff val="60000"/>
                  </a:schemeClr>
                </a:solidFill>
              </a:rPr>
              <a:t>computable</a:t>
            </a:r>
            <a:r>
              <a:rPr lang="it-IT" dirty="0" smtClean="0">
                <a:solidFill>
                  <a:schemeClr val="accent4">
                    <a:lumMod val="40000"/>
                    <a:lumOff val="60000"/>
                  </a:schemeClr>
                </a:solidFill>
              </a:rPr>
              <a:t> </a:t>
            </a:r>
            <a:r>
              <a:rPr lang="it-IT" dirty="0" err="1" smtClean="0">
                <a:solidFill>
                  <a:schemeClr val="accent4">
                    <a:lumMod val="40000"/>
                    <a:lumOff val="60000"/>
                  </a:schemeClr>
                </a:solidFill>
              </a:rPr>
              <a:t>functions</a:t>
            </a:r>
            <a:endParaRPr lang="it-IT" dirty="0" smtClean="0">
              <a:solidFill>
                <a:schemeClr val="accent4">
                  <a:lumMod val="40000"/>
                  <a:lumOff val="60000"/>
                </a:schemeClr>
              </a:solidFill>
            </a:endParaRPr>
          </a:p>
          <a:p>
            <a:pPr marL="0" indent="0">
              <a:spcBef>
                <a:spcPts val="0"/>
              </a:spcBef>
              <a:buNone/>
              <a:defRPr/>
            </a:pPr>
            <a:endParaRPr lang="en-US" dirty="0" smtClean="0">
              <a:solidFill>
                <a:schemeClr val="bg1"/>
              </a:solidFill>
            </a:endParaRPr>
          </a:p>
          <a:p>
            <a:pPr marL="0" indent="0">
              <a:spcBef>
                <a:spcPts val="0"/>
              </a:spcBef>
              <a:buNone/>
              <a:defRPr/>
            </a:pPr>
            <a:endParaRPr lang="en-US" dirty="0">
              <a:solidFill>
                <a:schemeClr val="bg1"/>
              </a:solidFill>
            </a:endParaRPr>
          </a:p>
          <a:p>
            <a:pPr marL="0" indent="0">
              <a:spcBef>
                <a:spcPts val="0"/>
              </a:spcBef>
              <a:buNone/>
              <a:defRPr/>
            </a:pPr>
            <a:r>
              <a:rPr lang="en-US" dirty="0" smtClean="0">
                <a:solidFill>
                  <a:schemeClr val="bg1"/>
                </a:solidFill>
              </a:rPr>
              <a:t>Classes </a:t>
            </a:r>
            <a:r>
              <a:rPr lang="en-US" dirty="0">
                <a:solidFill>
                  <a:schemeClr val="bg1"/>
                </a:solidFill>
              </a:rPr>
              <a:t>with Finitely Representable Stable </a:t>
            </a:r>
            <a:r>
              <a:rPr lang="en-US" dirty="0" smtClean="0">
                <a:solidFill>
                  <a:schemeClr val="bg1"/>
                </a:solidFill>
              </a:rPr>
              <a:t>Models</a:t>
            </a:r>
            <a:endParaRPr lang="it-IT" dirty="0" smtClean="0">
              <a:solidFill>
                <a:schemeClr val="bg1"/>
              </a:solidFill>
            </a:endParaRPr>
          </a:p>
          <a:p>
            <a:pPr>
              <a:spcBef>
                <a:spcPts val="0"/>
              </a:spcBef>
              <a:defRPr/>
            </a:pPr>
            <a:r>
              <a:rPr lang="en-US" dirty="0" smtClean="0">
                <a:solidFill>
                  <a:schemeClr val="bg1"/>
                </a:solidFill>
              </a:rPr>
              <a:t>FDNC </a:t>
            </a:r>
            <a:r>
              <a:rPr lang="en-US" dirty="0">
                <a:solidFill>
                  <a:schemeClr val="bg1"/>
                </a:solidFill>
              </a:rPr>
              <a:t>Programs [</a:t>
            </a:r>
            <a:r>
              <a:rPr lang="en-US" dirty="0" err="1">
                <a:solidFill>
                  <a:schemeClr val="bg1"/>
                </a:solidFill>
              </a:rPr>
              <a:t>Simkus</a:t>
            </a:r>
            <a:r>
              <a:rPr lang="en-US" dirty="0">
                <a:solidFill>
                  <a:schemeClr val="bg1"/>
                </a:solidFill>
              </a:rPr>
              <a:t> and Eiter, 2007</a:t>
            </a:r>
            <a:r>
              <a:rPr lang="en-US" dirty="0" smtClean="0">
                <a:solidFill>
                  <a:schemeClr val="bg1"/>
                </a:solidFill>
              </a:rPr>
              <a:t>]</a:t>
            </a:r>
          </a:p>
          <a:p>
            <a:pPr>
              <a:spcBef>
                <a:spcPts val="0"/>
              </a:spcBef>
              <a:defRPr/>
            </a:pPr>
            <a:r>
              <a:rPr lang="en-US" dirty="0" smtClean="0">
                <a:solidFill>
                  <a:schemeClr val="bg1"/>
                </a:solidFill>
              </a:rPr>
              <a:t>Bidirectional </a:t>
            </a:r>
            <a:r>
              <a:rPr lang="en-US" dirty="0">
                <a:solidFill>
                  <a:schemeClr val="bg1"/>
                </a:solidFill>
              </a:rPr>
              <a:t>Programs [Eiter and </a:t>
            </a:r>
            <a:r>
              <a:rPr lang="en-US" dirty="0" err="1">
                <a:solidFill>
                  <a:schemeClr val="bg1"/>
                </a:solidFill>
              </a:rPr>
              <a:t>Simkus</a:t>
            </a:r>
            <a:r>
              <a:rPr lang="en-US" dirty="0">
                <a:solidFill>
                  <a:schemeClr val="bg1"/>
                </a:solidFill>
              </a:rPr>
              <a:t>, </a:t>
            </a:r>
            <a:r>
              <a:rPr lang="en-US" dirty="0" smtClean="0">
                <a:solidFill>
                  <a:schemeClr val="bg1"/>
                </a:solidFill>
              </a:rPr>
              <a:t>2009]</a:t>
            </a:r>
            <a:endParaRPr lang="it-IT" dirty="0" smtClean="0">
              <a:solidFill>
                <a:schemeClr val="bg1"/>
              </a:solidFill>
            </a:endParaRPr>
          </a:p>
          <a:p>
            <a:pPr marL="0" indent="0">
              <a:spcBef>
                <a:spcPts val="0"/>
              </a:spcBef>
              <a:buNone/>
              <a:defRPr/>
            </a:pPr>
            <a:endParaRPr lang="it-IT" dirty="0" smtClean="0">
              <a:solidFill>
                <a:schemeClr val="bg1"/>
              </a:solidFill>
            </a:endParaRPr>
          </a:p>
        </p:txBody>
      </p:sp>
    </p:spTree>
    <p:extLst>
      <p:ext uri="{BB962C8B-B14F-4D97-AF65-F5344CB8AC3E}">
        <p14:creationId xmlns:p14="http://schemas.microsoft.com/office/powerpoint/2010/main" val="3443295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5325"/>
            <a:ext cx="12064234" cy="1325563"/>
          </a:xfrm>
        </p:spPr>
        <p:txBody>
          <a:bodyPr/>
          <a:lstStyle/>
          <a:p>
            <a:pPr algn="ctr">
              <a:defRPr/>
            </a:pPr>
            <a:r>
              <a:rPr lang="it-IT" b="1" dirty="0" err="1" smtClean="0">
                <a:solidFill>
                  <a:schemeClr val="accent4"/>
                </a:solidFill>
              </a:rPr>
              <a:t>Related</a:t>
            </a:r>
            <a:r>
              <a:rPr lang="it-IT" b="1" dirty="0" smtClean="0">
                <a:solidFill>
                  <a:schemeClr val="accent4"/>
                </a:solidFill>
              </a:rPr>
              <a:t> Work: </a:t>
            </a:r>
            <a:r>
              <a:rPr lang="it-IT" b="1" dirty="0" err="1" smtClean="0">
                <a:solidFill>
                  <a:schemeClr val="accent4"/>
                </a:solidFill>
              </a:rPr>
              <a:t>other</a:t>
            </a:r>
            <a:r>
              <a:rPr lang="it-IT" b="1" dirty="0" smtClean="0">
                <a:solidFill>
                  <a:schemeClr val="accent4"/>
                </a:solidFill>
              </a:rPr>
              <a:t> </a:t>
            </a:r>
            <a:r>
              <a:rPr lang="it-IT" b="1" dirty="0" err="1" smtClean="0">
                <a:solidFill>
                  <a:schemeClr val="accent4"/>
                </a:solidFill>
              </a:rPr>
              <a:t>approaches</a:t>
            </a:r>
            <a:endParaRPr lang="it-IT" b="1" dirty="0">
              <a:solidFill>
                <a:schemeClr val="accent4"/>
              </a:solidFill>
            </a:endParaRPr>
          </a:p>
        </p:txBody>
      </p:sp>
      <p:graphicFrame>
        <p:nvGraphicFramePr>
          <p:cNvPr id="14" name="Tabella 13"/>
          <p:cNvGraphicFramePr>
            <a:graphicFrameLocks noGrp="1"/>
          </p:cNvGraphicFramePr>
          <p:nvPr>
            <p:extLst>
              <p:ext uri="{D42A27DB-BD31-4B8C-83A1-F6EECF244321}">
                <p14:modId xmlns:p14="http://schemas.microsoft.com/office/powerpoint/2010/main" val="3866824563"/>
              </p:ext>
            </p:extLst>
          </p:nvPr>
        </p:nvGraphicFramePr>
        <p:xfrm>
          <a:off x="4394201" y="3273534"/>
          <a:ext cx="6870700" cy="2981010"/>
        </p:xfrm>
        <a:graphic>
          <a:graphicData uri="http://schemas.openxmlformats.org/drawingml/2006/table">
            <a:tbl>
              <a:tblPr>
                <a:tableStyleId>{5C22544A-7EE6-4342-B048-85BDC9FD1C3A}</a:tableStyleId>
              </a:tblPr>
              <a:tblGrid>
                <a:gridCol w="1781292"/>
                <a:gridCol w="1515256"/>
                <a:gridCol w="1607791"/>
                <a:gridCol w="1966361"/>
              </a:tblGrid>
              <a:tr h="587650">
                <a:tc>
                  <a:txBody>
                    <a:bodyPr/>
                    <a:lstStyle/>
                    <a:p>
                      <a:pPr algn="l" fontAlgn="b"/>
                      <a:r>
                        <a:rPr lang="it-IT" sz="1900" b="1" u="none" strike="noStrike" dirty="0">
                          <a:effectLst/>
                        </a:rPr>
                        <a:t>Class</a:t>
                      </a:r>
                      <a:endParaRPr lang="it-IT" sz="1900" b="1"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l" fontAlgn="b"/>
                      <a:r>
                        <a:rPr lang="it-IT" sz="1900" b="1" u="none" strike="noStrike" dirty="0">
                          <a:effectLst/>
                        </a:rPr>
                        <a:t>Ground </a:t>
                      </a:r>
                      <a:r>
                        <a:rPr lang="it-IT" sz="1900" b="1" u="none" strike="noStrike" dirty="0" err="1">
                          <a:effectLst/>
                        </a:rPr>
                        <a:t>Reasoning</a:t>
                      </a:r>
                      <a:endParaRPr lang="it-IT" sz="1900" b="1"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l" fontAlgn="b"/>
                      <a:r>
                        <a:rPr lang="it-IT" sz="1900" b="1" u="none" strike="noStrike" dirty="0">
                          <a:effectLst/>
                        </a:rPr>
                        <a:t>Non-</a:t>
                      </a:r>
                      <a:r>
                        <a:rPr lang="it-IT" sz="1900" b="1" u="none" strike="noStrike" dirty="0" err="1">
                          <a:effectLst/>
                        </a:rPr>
                        <a:t>ground</a:t>
                      </a:r>
                      <a:r>
                        <a:rPr lang="it-IT" sz="1900" b="1" u="none" strike="noStrike" dirty="0">
                          <a:effectLst/>
                        </a:rPr>
                        <a:t> </a:t>
                      </a:r>
                      <a:r>
                        <a:rPr lang="it-IT" sz="1900" b="1" u="none" strike="noStrike" dirty="0" err="1">
                          <a:effectLst/>
                        </a:rPr>
                        <a:t>Reasoning</a:t>
                      </a:r>
                      <a:endParaRPr lang="it-IT" sz="1900" b="1"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l" fontAlgn="b"/>
                      <a:r>
                        <a:rPr lang="it-IT" sz="1900" b="1" u="none" strike="noStrike" dirty="0">
                          <a:effectLst/>
                        </a:rPr>
                        <a:t>Class </a:t>
                      </a:r>
                      <a:r>
                        <a:rPr lang="it-IT" sz="1900" b="1" u="none" strike="noStrike" dirty="0" err="1">
                          <a:effectLst/>
                        </a:rPr>
                        <a:t>Membership</a:t>
                      </a:r>
                      <a:endParaRPr lang="it-IT" sz="1900" b="1"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r>
              <a:tr h="365597">
                <a:tc>
                  <a:txBody>
                    <a:bodyPr/>
                    <a:lstStyle/>
                    <a:p>
                      <a:pPr algn="l" fontAlgn="ctr"/>
                      <a:r>
                        <a:rPr lang="en-US" sz="1900" u="none" strike="noStrike" dirty="0">
                          <a:effectLst/>
                        </a:rPr>
                        <a:t>FP2 </a:t>
                      </a:r>
                      <a:endParaRPr lang="en-US"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uncomp</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r>
              <a:tr h="459183">
                <a:tc>
                  <a:txBody>
                    <a:bodyPr/>
                    <a:lstStyle/>
                    <a:p>
                      <a:pPr algn="l" fontAlgn="ctr"/>
                      <a:r>
                        <a:rPr lang="en-US" sz="1900" u="none" strike="noStrike" dirty="0">
                          <a:effectLst/>
                        </a:rPr>
                        <a:t>Pos. Finitely Rec. </a:t>
                      </a:r>
                      <a:endParaRPr lang="en-US"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uncomp</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a:effectLst/>
                        </a:rPr>
                        <a:t>semi-</a:t>
                      </a: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r>
              <a:tr h="459183">
                <a:tc>
                  <a:txBody>
                    <a:bodyPr/>
                    <a:lstStyle/>
                    <a:p>
                      <a:pPr algn="l" fontAlgn="ctr"/>
                      <a:r>
                        <a:rPr lang="en-US" sz="1900" u="none" strike="noStrike">
                          <a:effectLst/>
                        </a:rPr>
                        <a:t>Strat. Finitely Rec. </a:t>
                      </a:r>
                      <a:endParaRPr lang="en-US" sz="1900" b="0" i="0" u="none" strike="noStrike">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decid</a:t>
                      </a:r>
                      <a:r>
                        <a:rPr lang="it-IT" sz="1900" u="none" strike="noStrike" dirty="0">
                          <a:effectLst/>
                        </a:rPr>
                        <a:t>. </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b"/>
                      <a:r>
                        <a:rPr lang="it-IT" sz="1900" u="none" strike="noStrike" dirty="0" err="1">
                          <a:effectLst/>
                        </a:rPr>
                        <a:t>uncomp</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a:effectLst/>
                        </a:rPr>
                        <a:t>semi-</a:t>
                      </a: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r>
              <a:tr h="365597">
                <a:tc>
                  <a:txBody>
                    <a:bodyPr/>
                    <a:lstStyle/>
                    <a:p>
                      <a:pPr algn="l" fontAlgn="ctr"/>
                      <a:r>
                        <a:rPr lang="en-US" sz="1900" u="none" strike="noStrike">
                          <a:effectLst/>
                        </a:rPr>
                        <a:t>Finitary </a:t>
                      </a:r>
                      <a:endParaRPr lang="en-US" sz="1900" b="0" i="0" u="none" strike="noStrike">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smtClean="0">
                          <a:effectLst/>
                        </a:rPr>
                        <a:t>decid.*</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uncomp</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ctr"/>
                      <a:r>
                        <a:rPr lang="it-IT" sz="1900" u="none" strike="noStrike" dirty="0" err="1">
                          <a:effectLst/>
                        </a:rPr>
                        <a:t>undecid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r>
              <a:tr h="365597">
                <a:tc>
                  <a:txBody>
                    <a:bodyPr/>
                    <a:lstStyle/>
                    <a:p>
                      <a:pPr algn="l" fontAlgn="ctr"/>
                      <a:r>
                        <a:rPr lang="en-US" sz="1900" u="none" strike="noStrike" dirty="0">
                          <a:effectLst/>
                        </a:rPr>
                        <a:t>FDNC </a:t>
                      </a:r>
                      <a:endParaRPr lang="en-US"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decid</a:t>
                      </a:r>
                      <a:r>
                        <a:rPr lang="it-IT" sz="1900" u="none" strike="noStrike" dirty="0">
                          <a:effectLst/>
                        </a:rPr>
                        <a:t>. </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comp</a:t>
                      </a:r>
                      <a:r>
                        <a:rPr lang="it-IT" sz="1900" u="none" strike="noStrike" dirty="0">
                          <a:effectLst/>
                        </a:rPr>
                        <a:t>. </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r>
              <a:tr h="378203">
                <a:tc>
                  <a:txBody>
                    <a:bodyPr/>
                    <a:lstStyle/>
                    <a:p>
                      <a:pPr algn="l" fontAlgn="ctr"/>
                      <a:r>
                        <a:rPr lang="en-US" sz="1900" u="none" strike="noStrike">
                          <a:effectLst/>
                        </a:rPr>
                        <a:t>Bidirectional</a:t>
                      </a:r>
                      <a:endParaRPr lang="en-US" sz="1900" b="0" i="0" u="none" strike="noStrike">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comp</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l" fontAlgn="ctr"/>
                      <a:r>
                        <a:rPr lang="it-IT" sz="1900" u="none" strike="noStrike" dirty="0" err="1">
                          <a:effectLst/>
                        </a:rPr>
                        <a:t>decid</a:t>
                      </a:r>
                      <a:r>
                        <a:rPr lang="it-IT" sz="1900" u="none" strike="noStrike" dirty="0">
                          <a:effectLst/>
                        </a:rPr>
                        <a:t>.</a:t>
                      </a:r>
                      <a:endParaRPr lang="it-IT" sz="19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r>
            </a:tbl>
          </a:graphicData>
        </a:graphic>
      </p:graphicFrame>
      <p:sp>
        <p:nvSpPr>
          <p:cNvPr id="16" name="Rettangolo 15"/>
          <p:cNvSpPr/>
          <p:nvPr/>
        </p:nvSpPr>
        <p:spPr>
          <a:xfrm>
            <a:off x="4381501" y="6226410"/>
            <a:ext cx="5153142" cy="369332"/>
          </a:xfrm>
          <a:prstGeom prst="rect">
            <a:avLst/>
          </a:prstGeom>
        </p:spPr>
        <p:txBody>
          <a:bodyPr wrap="none">
            <a:spAutoFit/>
          </a:bodyPr>
          <a:lstStyle/>
          <a:p>
            <a:r>
              <a:rPr lang="en-US" dirty="0">
                <a:solidFill>
                  <a:schemeClr val="bg1"/>
                </a:solidFill>
              </a:rPr>
              <a:t>⋆ If odd cycles and head cycles are provided as input.</a:t>
            </a:r>
            <a:endParaRPr lang="it-IT" dirty="0">
              <a:solidFill>
                <a:schemeClr val="bg1"/>
              </a:solidFill>
            </a:endParaRPr>
          </a:p>
        </p:txBody>
      </p:sp>
      <p:sp>
        <p:nvSpPr>
          <p:cNvPr id="18" name="Rettangolo 17"/>
          <p:cNvSpPr/>
          <p:nvPr/>
        </p:nvSpPr>
        <p:spPr>
          <a:xfrm>
            <a:off x="711201" y="1103708"/>
            <a:ext cx="10731500" cy="2169825"/>
          </a:xfrm>
          <a:prstGeom prst="rect">
            <a:avLst/>
          </a:prstGeom>
        </p:spPr>
        <p:txBody>
          <a:bodyPr wrap="square">
            <a:spAutoFit/>
          </a:bodyPr>
          <a:lstStyle/>
          <a:p>
            <a:pPr marL="228600" lvl="0" indent="-228600">
              <a:lnSpc>
                <a:spcPct val="90000"/>
              </a:lnSpc>
              <a:buFont typeface="Arial" panose="020B0604020202020204" pitchFamily="34" charset="0"/>
              <a:buChar char="•"/>
              <a:defRPr/>
            </a:pPr>
            <a:r>
              <a:rPr lang="en-US" sz="2500" dirty="0">
                <a:solidFill>
                  <a:prstClr val="white"/>
                </a:solidFill>
              </a:rPr>
              <a:t>Finitary 	</a:t>
            </a:r>
            <a:r>
              <a:rPr lang="it-IT" sz="2500" dirty="0">
                <a:solidFill>
                  <a:prstClr val="white"/>
                </a:solidFill>
              </a:rPr>
              <a:t>⊃  </a:t>
            </a:r>
            <a:r>
              <a:rPr lang="en-US" sz="2500" dirty="0">
                <a:solidFill>
                  <a:prstClr val="white"/>
                </a:solidFill>
              </a:rPr>
              <a:t>FP2 </a:t>
            </a:r>
          </a:p>
          <a:p>
            <a:pPr marL="228600" lvl="0" indent="-228600">
              <a:lnSpc>
                <a:spcPct val="90000"/>
              </a:lnSpc>
              <a:buFont typeface="Arial" panose="020B0604020202020204" pitchFamily="34" charset="0"/>
              <a:buChar char="•"/>
              <a:defRPr/>
            </a:pPr>
            <a:r>
              <a:rPr lang="en-US" sz="2500" dirty="0">
                <a:solidFill>
                  <a:prstClr val="white"/>
                </a:solidFill>
              </a:rPr>
              <a:t>Finitary 	</a:t>
            </a:r>
            <a:r>
              <a:rPr lang="it-IT" sz="2500" dirty="0">
                <a:solidFill>
                  <a:prstClr val="white"/>
                </a:solidFill>
                <a:sym typeface="Symbol" panose="05050102010706020507" pitchFamily="18" charset="2"/>
              </a:rPr>
              <a:t>∦</a:t>
            </a:r>
            <a:r>
              <a:rPr lang="en-US" sz="2500" dirty="0">
                <a:solidFill>
                  <a:prstClr val="white"/>
                </a:solidFill>
                <a:sym typeface="Symbol" panose="05050102010706020507" pitchFamily="18" charset="2"/>
              </a:rPr>
              <a:t>   (</a:t>
            </a:r>
            <a:r>
              <a:rPr lang="en-US" sz="2500" dirty="0">
                <a:solidFill>
                  <a:prstClr val="white"/>
                </a:solidFill>
              </a:rPr>
              <a:t>positive and stratified) finitely recursive</a:t>
            </a:r>
          </a:p>
          <a:p>
            <a:pPr marL="228600" lvl="0" indent="-228600">
              <a:lnSpc>
                <a:spcPct val="90000"/>
              </a:lnSpc>
              <a:buFont typeface="Arial" panose="020B0604020202020204" pitchFamily="34" charset="0"/>
              <a:buChar char="•"/>
              <a:defRPr/>
            </a:pPr>
            <a:r>
              <a:rPr lang="en-US" sz="2500" dirty="0">
                <a:solidFill>
                  <a:prstClr val="white"/>
                </a:solidFill>
              </a:rPr>
              <a:t>FDNC and bidirectional programs: </a:t>
            </a:r>
          </a:p>
          <a:p>
            <a:pPr marL="685800" lvl="1" indent="-228600">
              <a:lnSpc>
                <a:spcPct val="90000"/>
              </a:lnSpc>
              <a:buFont typeface="Arial" panose="020B0604020202020204" pitchFamily="34" charset="0"/>
              <a:buChar char="•"/>
              <a:defRPr/>
            </a:pPr>
            <a:r>
              <a:rPr lang="en-US" sz="2500" dirty="0">
                <a:solidFill>
                  <a:prstClr val="white"/>
                </a:solidFill>
              </a:rPr>
              <a:t>guarantee a finite representation of Answer Sets</a:t>
            </a:r>
          </a:p>
          <a:p>
            <a:pPr marL="685800" lvl="1" indent="-228600">
              <a:lnSpc>
                <a:spcPct val="90000"/>
              </a:lnSpc>
              <a:buFont typeface="Arial" panose="020B0604020202020204" pitchFamily="34" charset="0"/>
              <a:buChar char="•"/>
              <a:defRPr/>
            </a:pPr>
            <a:r>
              <a:rPr lang="en-US" sz="2500" dirty="0">
                <a:solidFill>
                  <a:prstClr val="white"/>
                </a:solidFill>
              </a:rPr>
              <a:t>do not allow to represent all recursive relations, making them less expressive than FG.</a:t>
            </a:r>
          </a:p>
        </p:txBody>
      </p:sp>
    </p:spTree>
    <p:extLst>
      <p:ext uri="{BB962C8B-B14F-4D97-AF65-F5344CB8AC3E}">
        <p14:creationId xmlns:p14="http://schemas.microsoft.com/office/powerpoint/2010/main" val="1458443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71891" y="417600"/>
            <a:ext cx="8143056" cy="769441"/>
          </a:xfrm>
        </p:spPr>
        <p:txBody>
          <a:bodyPr/>
          <a:lstStyle/>
          <a:p>
            <a:pPr algn="ctr">
              <a:defRPr/>
            </a:pPr>
            <a:r>
              <a:rPr lang="it-IT" b="1" dirty="0" err="1" smtClean="0">
                <a:solidFill>
                  <a:schemeClr val="accent4"/>
                </a:solidFill>
              </a:rPr>
              <a:t>Functions</a:t>
            </a:r>
            <a:r>
              <a:rPr lang="it-IT" b="1" dirty="0" smtClean="0">
                <a:solidFill>
                  <a:schemeClr val="accent4"/>
                </a:solidFill>
              </a:rPr>
              <a:t> in DLV </a:t>
            </a:r>
            <a:endParaRPr lang="it-IT" b="1" dirty="0">
              <a:solidFill>
                <a:schemeClr val="accent4"/>
              </a:solidFill>
            </a:endParaRPr>
          </a:p>
        </p:txBody>
      </p:sp>
      <p:sp>
        <p:nvSpPr>
          <p:cNvPr id="3" name="Segnaposto contenuto 2"/>
          <p:cNvSpPr>
            <a:spLocks noGrp="1"/>
          </p:cNvSpPr>
          <p:nvPr>
            <p:ph idx="1"/>
          </p:nvPr>
        </p:nvSpPr>
        <p:spPr>
          <a:xfrm>
            <a:off x="842400" y="1825200"/>
            <a:ext cx="10602038" cy="5417840"/>
          </a:xfrm>
        </p:spPr>
        <p:txBody>
          <a:bodyPr>
            <a:normAutofit/>
          </a:bodyPr>
          <a:lstStyle/>
          <a:p>
            <a:pPr marL="0" indent="0" algn="just">
              <a:buNone/>
              <a:defRPr/>
            </a:pPr>
            <a:r>
              <a:rPr lang="it-IT" sz="2000" dirty="0" err="1">
                <a:solidFill>
                  <a:schemeClr val="bg1"/>
                </a:solidFill>
              </a:rPr>
              <a:t>Functions</a:t>
            </a:r>
            <a:r>
              <a:rPr lang="it-IT" sz="2000" dirty="0">
                <a:solidFill>
                  <a:schemeClr val="bg1"/>
                </a:solidFill>
              </a:rPr>
              <a:t> are </a:t>
            </a:r>
            <a:r>
              <a:rPr lang="it-IT" sz="2000" dirty="0" err="1">
                <a:solidFill>
                  <a:schemeClr val="bg1"/>
                </a:solidFill>
              </a:rPr>
              <a:t>Implemented</a:t>
            </a:r>
            <a:r>
              <a:rPr lang="it-IT" sz="2000" dirty="0">
                <a:solidFill>
                  <a:schemeClr val="bg1"/>
                </a:solidFill>
              </a:rPr>
              <a:t> in DLV: </a:t>
            </a:r>
            <a:r>
              <a:rPr lang="it-IT" sz="2000" dirty="0" err="1">
                <a:solidFill>
                  <a:schemeClr val="bg1"/>
                </a:solidFill>
              </a:rPr>
              <a:t>it</a:t>
            </a:r>
            <a:r>
              <a:rPr lang="it-IT" sz="2000" dirty="0">
                <a:solidFill>
                  <a:schemeClr val="bg1"/>
                </a:solidFill>
              </a:rPr>
              <a:t> </a:t>
            </a:r>
            <a:r>
              <a:rPr lang="it-IT" sz="2000" dirty="0" err="1">
                <a:solidFill>
                  <a:schemeClr val="bg1"/>
                </a:solidFill>
              </a:rPr>
              <a:t>fully</a:t>
            </a:r>
            <a:r>
              <a:rPr lang="it-IT" sz="2000" dirty="0">
                <a:solidFill>
                  <a:schemeClr val="bg1"/>
                </a:solidFill>
              </a:rPr>
              <a:t> </a:t>
            </a:r>
            <a:r>
              <a:rPr lang="it-IT" sz="2000" dirty="0" err="1">
                <a:solidFill>
                  <a:schemeClr val="bg1"/>
                </a:solidFill>
              </a:rPr>
              <a:t>supports</a:t>
            </a:r>
            <a:r>
              <a:rPr lang="it-IT" sz="2000" dirty="0">
                <a:solidFill>
                  <a:schemeClr val="bg1"/>
                </a:solidFill>
              </a:rPr>
              <a:t> </a:t>
            </a:r>
            <a:r>
              <a:rPr lang="it-IT" sz="2000" dirty="0" err="1">
                <a:solidFill>
                  <a:schemeClr val="bg1"/>
                </a:solidFill>
              </a:rPr>
              <a:t>both</a:t>
            </a:r>
            <a:r>
              <a:rPr lang="it-IT" sz="2000" dirty="0">
                <a:solidFill>
                  <a:schemeClr val="bg1"/>
                </a:solidFill>
              </a:rPr>
              <a:t> </a:t>
            </a:r>
            <a:r>
              <a:rPr lang="it-IT" sz="2000" dirty="0" err="1">
                <a:solidFill>
                  <a:schemeClr val="accent4"/>
                </a:solidFill>
              </a:rPr>
              <a:t>Finitely</a:t>
            </a:r>
            <a:r>
              <a:rPr lang="it-IT" sz="2000" dirty="0">
                <a:solidFill>
                  <a:schemeClr val="accent4"/>
                </a:solidFill>
              </a:rPr>
              <a:t> Ground Programs </a:t>
            </a:r>
            <a:r>
              <a:rPr lang="it-IT" sz="2000" dirty="0">
                <a:solidFill>
                  <a:schemeClr val="bg1"/>
                </a:solidFill>
              </a:rPr>
              <a:t>and </a:t>
            </a:r>
            <a:r>
              <a:rPr lang="it-IT" sz="2000" dirty="0">
                <a:solidFill>
                  <a:schemeClr val="accent4"/>
                </a:solidFill>
              </a:rPr>
              <a:t>Finite Domain </a:t>
            </a:r>
            <a:r>
              <a:rPr lang="it-IT" sz="2000" dirty="0" err="1">
                <a:solidFill>
                  <a:schemeClr val="accent4"/>
                </a:solidFill>
              </a:rPr>
              <a:t>programs</a:t>
            </a:r>
            <a:r>
              <a:rPr lang="it-IT" sz="2000" dirty="0">
                <a:solidFill>
                  <a:schemeClr val="bg1"/>
                </a:solidFill>
              </a:rPr>
              <a:t>. </a:t>
            </a:r>
            <a:r>
              <a:rPr lang="it-IT" sz="2000" dirty="0" err="1">
                <a:solidFill>
                  <a:schemeClr val="bg1"/>
                </a:solidFill>
              </a:rPr>
              <a:t>Actually</a:t>
            </a:r>
            <a:r>
              <a:rPr lang="it-IT" sz="2000" dirty="0">
                <a:solidFill>
                  <a:schemeClr val="bg1"/>
                </a:solidFill>
              </a:rPr>
              <a:t>, DLV </a:t>
            </a:r>
            <a:r>
              <a:rPr lang="it-IT" sz="2000" dirty="0" err="1">
                <a:solidFill>
                  <a:schemeClr val="bg1"/>
                </a:solidFill>
              </a:rPr>
              <a:t>is</a:t>
            </a:r>
            <a:r>
              <a:rPr lang="it-IT" sz="2000" dirty="0">
                <a:solidFill>
                  <a:schemeClr val="bg1"/>
                </a:solidFill>
              </a:rPr>
              <a:t> </a:t>
            </a:r>
            <a:r>
              <a:rPr lang="it-IT" sz="2000" dirty="0" err="1">
                <a:solidFill>
                  <a:schemeClr val="bg1"/>
                </a:solidFill>
              </a:rPr>
              <a:t>able</a:t>
            </a:r>
            <a:r>
              <a:rPr lang="it-IT" sz="2000" dirty="0">
                <a:solidFill>
                  <a:schemeClr val="bg1"/>
                </a:solidFill>
              </a:rPr>
              <a:t> to </a:t>
            </a:r>
            <a:r>
              <a:rPr lang="it-IT" sz="2000" dirty="0" err="1">
                <a:solidFill>
                  <a:schemeClr val="bg1"/>
                </a:solidFill>
              </a:rPr>
              <a:t>recognize</a:t>
            </a:r>
            <a:r>
              <a:rPr lang="it-IT" sz="2000" dirty="0">
                <a:solidFill>
                  <a:schemeClr val="bg1"/>
                </a:solidFill>
              </a:rPr>
              <a:t> </a:t>
            </a:r>
            <a:r>
              <a:rPr lang="it-IT" sz="2000" dirty="0" err="1">
                <a:solidFill>
                  <a:schemeClr val="accent4"/>
                </a:solidFill>
              </a:rPr>
              <a:t>Argument</a:t>
            </a:r>
            <a:r>
              <a:rPr lang="it-IT" sz="2000" dirty="0">
                <a:solidFill>
                  <a:schemeClr val="accent4"/>
                </a:solidFill>
              </a:rPr>
              <a:t> </a:t>
            </a:r>
            <a:r>
              <a:rPr lang="it-IT" sz="2000" dirty="0" err="1">
                <a:solidFill>
                  <a:schemeClr val="accent4"/>
                </a:solidFill>
              </a:rPr>
              <a:t>Restricted</a:t>
            </a:r>
            <a:r>
              <a:rPr lang="it-IT" sz="2000" dirty="0">
                <a:solidFill>
                  <a:schemeClr val="accent4"/>
                </a:solidFill>
              </a:rPr>
              <a:t> (AR)</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which</a:t>
            </a:r>
            <a:r>
              <a:rPr lang="it-IT" sz="2000" dirty="0">
                <a:solidFill>
                  <a:schemeClr val="bg1"/>
                </a:solidFill>
              </a:rPr>
              <a:t> </a:t>
            </a:r>
            <a:r>
              <a:rPr lang="it-IT" sz="2000" dirty="0" err="1">
                <a:solidFill>
                  <a:schemeClr val="bg1"/>
                </a:solidFill>
              </a:rPr>
              <a:t>is</a:t>
            </a:r>
            <a:r>
              <a:rPr lang="it-IT" sz="2000" dirty="0">
                <a:solidFill>
                  <a:schemeClr val="bg1"/>
                </a:solidFill>
              </a:rPr>
              <a:t> a super-</a:t>
            </a:r>
            <a:r>
              <a:rPr lang="it-IT" sz="2000" dirty="0" err="1">
                <a:solidFill>
                  <a:schemeClr val="bg1"/>
                </a:solidFill>
              </a:rPr>
              <a:t>class</a:t>
            </a:r>
            <a:r>
              <a:rPr lang="it-IT" sz="2000" dirty="0">
                <a:solidFill>
                  <a:schemeClr val="bg1"/>
                </a:solidFill>
              </a:rPr>
              <a:t> of FD. AR </a:t>
            </a:r>
            <a:r>
              <a:rPr lang="it-IT" sz="2000" dirty="0" err="1">
                <a:solidFill>
                  <a:schemeClr val="bg1"/>
                </a:solidFill>
              </a:rPr>
              <a:t>programs</a:t>
            </a:r>
            <a:r>
              <a:rPr lang="it-IT" sz="2000" dirty="0">
                <a:solidFill>
                  <a:schemeClr val="bg1"/>
                </a:solidFill>
              </a:rPr>
              <a:t> </a:t>
            </a:r>
            <a:r>
              <a:rPr lang="it-IT" sz="2000" dirty="0" err="1">
                <a:solidFill>
                  <a:schemeClr val="bg1"/>
                </a:solidFill>
              </a:rPr>
              <a:t>require</a:t>
            </a:r>
            <a:r>
              <a:rPr lang="it-IT" sz="2000" dirty="0">
                <a:solidFill>
                  <a:schemeClr val="bg1"/>
                </a:solidFill>
              </a:rPr>
              <a:t> a more </a:t>
            </a:r>
            <a:r>
              <a:rPr lang="it-IT" sz="2000" dirty="0" err="1">
                <a:solidFill>
                  <a:schemeClr val="bg1"/>
                </a:solidFill>
              </a:rPr>
              <a:t>involved</a:t>
            </a:r>
            <a:r>
              <a:rPr lang="it-IT" sz="2000" dirty="0">
                <a:solidFill>
                  <a:schemeClr val="bg1"/>
                </a:solidFill>
              </a:rPr>
              <a:t> and </a:t>
            </a:r>
            <a:r>
              <a:rPr lang="it-IT" sz="2000" dirty="0" err="1">
                <a:solidFill>
                  <a:schemeClr val="bg1"/>
                </a:solidFill>
              </a:rPr>
              <a:t>less</a:t>
            </a:r>
            <a:r>
              <a:rPr lang="it-IT" sz="2000" dirty="0">
                <a:solidFill>
                  <a:schemeClr val="bg1"/>
                </a:solidFill>
              </a:rPr>
              <a:t> intuitive </a:t>
            </a:r>
            <a:r>
              <a:rPr lang="it-IT" sz="2000" dirty="0" err="1">
                <a:solidFill>
                  <a:schemeClr val="bg1"/>
                </a:solidFill>
              </a:rPr>
              <a:t>syntactic</a:t>
            </a:r>
            <a:r>
              <a:rPr lang="it-IT" sz="2000" dirty="0">
                <a:solidFill>
                  <a:schemeClr val="bg1"/>
                </a:solidFill>
              </a:rPr>
              <a:t> </a:t>
            </a:r>
            <a:r>
              <a:rPr lang="it-IT" sz="2000" dirty="0" err="1">
                <a:solidFill>
                  <a:schemeClr val="bg1"/>
                </a:solidFill>
              </a:rPr>
              <a:t>check</a:t>
            </a:r>
            <a:r>
              <a:rPr lang="it-IT" sz="2000" dirty="0">
                <a:solidFill>
                  <a:schemeClr val="bg1"/>
                </a:solidFill>
              </a:rPr>
              <a:t> to be </a:t>
            </a:r>
            <a:r>
              <a:rPr lang="it-IT" sz="2000" dirty="0" err="1">
                <a:solidFill>
                  <a:schemeClr val="bg1"/>
                </a:solidFill>
              </a:rPr>
              <a:t>recognized</a:t>
            </a:r>
            <a:r>
              <a:rPr lang="it-IT" sz="2000" dirty="0">
                <a:solidFill>
                  <a:schemeClr val="bg1"/>
                </a:solidFill>
              </a:rPr>
              <a:t>.</a:t>
            </a:r>
          </a:p>
          <a:p>
            <a:pPr marL="0" indent="0" algn="just">
              <a:buNone/>
              <a:defRPr/>
            </a:pPr>
            <a:endParaRPr lang="it-IT" sz="600" dirty="0">
              <a:solidFill>
                <a:schemeClr val="bg1"/>
              </a:solidFill>
            </a:endParaRPr>
          </a:p>
          <a:p>
            <a:pPr marL="0" indent="0" algn="just">
              <a:buNone/>
              <a:defRPr/>
            </a:pPr>
            <a:endParaRPr lang="it-IT" sz="600" dirty="0">
              <a:solidFill>
                <a:schemeClr val="bg1"/>
              </a:solidFill>
            </a:endParaRPr>
          </a:p>
          <a:p>
            <a:pPr marL="0" indent="0" algn="just">
              <a:buNone/>
              <a:defRPr/>
            </a:pPr>
            <a:r>
              <a:rPr lang="it-IT" sz="2000" dirty="0" err="1">
                <a:solidFill>
                  <a:schemeClr val="bg1"/>
                </a:solidFill>
              </a:rPr>
              <a:t>If</a:t>
            </a:r>
            <a:r>
              <a:rPr lang="it-IT" sz="2000" dirty="0">
                <a:solidFill>
                  <a:schemeClr val="bg1"/>
                </a:solidFill>
              </a:rPr>
              <a:t> a </a:t>
            </a:r>
            <a:r>
              <a:rPr lang="it-IT" sz="2000" dirty="0" err="1">
                <a:solidFill>
                  <a:schemeClr val="bg1"/>
                </a:solidFill>
              </a:rPr>
              <a:t>program</a:t>
            </a:r>
            <a:r>
              <a:rPr lang="it-IT" sz="2000" dirty="0">
                <a:solidFill>
                  <a:schemeClr val="bg1"/>
                </a:solidFill>
              </a:rPr>
              <a:t> P </a:t>
            </a:r>
            <a:r>
              <a:rPr lang="it-IT" sz="2000" dirty="0" err="1">
                <a:solidFill>
                  <a:schemeClr val="bg1"/>
                </a:solidFill>
              </a:rPr>
              <a:t>is</a:t>
            </a:r>
            <a:r>
              <a:rPr lang="it-IT" sz="2000" dirty="0">
                <a:solidFill>
                  <a:schemeClr val="bg1"/>
                </a:solidFill>
              </a:rPr>
              <a:t> </a:t>
            </a:r>
            <a:r>
              <a:rPr lang="it-IT" sz="2000" dirty="0" err="1">
                <a:solidFill>
                  <a:schemeClr val="accent4"/>
                </a:solidFill>
              </a:rPr>
              <a:t>finitely</a:t>
            </a:r>
            <a:r>
              <a:rPr lang="it-IT" sz="2000" dirty="0">
                <a:solidFill>
                  <a:schemeClr val="accent4"/>
                </a:solidFill>
              </a:rPr>
              <a:t> </a:t>
            </a:r>
            <a:r>
              <a:rPr lang="it-IT" sz="2000" dirty="0" err="1">
                <a:solidFill>
                  <a:schemeClr val="accent4"/>
                </a:solidFill>
              </a:rPr>
              <a:t>ground</a:t>
            </a:r>
            <a:r>
              <a:rPr lang="it-IT" sz="2000" dirty="0">
                <a:solidFill>
                  <a:schemeClr val="bg1"/>
                </a:solidFill>
              </a:rPr>
              <a:t>, </a:t>
            </a:r>
            <a:r>
              <a:rPr lang="it-IT" sz="2000" dirty="0" err="1">
                <a:solidFill>
                  <a:schemeClr val="bg1"/>
                </a:solidFill>
              </a:rPr>
              <a:t>then</a:t>
            </a:r>
            <a:r>
              <a:rPr lang="it-IT" sz="2000" dirty="0">
                <a:solidFill>
                  <a:schemeClr val="bg1"/>
                </a:solidFill>
              </a:rPr>
              <a:t> DLV </a:t>
            </a:r>
            <a:r>
              <a:rPr lang="it-IT" sz="2000" dirty="0" err="1">
                <a:solidFill>
                  <a:schemeClr val="bg1"/>
                </a:solidFill>
              </a:rPr>
              <a:t>instantiator</a:t>
            </a:r>
            <a:r>
              <a:rPr lang="it-IT" sz="2000" dirty="0">
                <a:solidFill>
                  <a:schemeClr val="bg1"/>
                </a:solidFill>
              </a:rPr>
              <a:t> </a:t>
            </a:r>
            <a:r>
              <a:rPr lang="it-IT" sz="2000" dirty="0" err="1">
                <a:solidFill>
                  <a:schemeClr val="bg1"/>
                </a:solidFill>
              </a:rPr>
              <a:t>terminates</a:t>
            </a:r>
            <a:r>
              <a:rPr lang="it-IT" sz="2000" dirty="0">
                <a:solidFill>
                  <a:schemeClr val="bg1"/>
                </a:solidFill>
              </a:rPr>
              <a:t> over P, </a:t>
            </a:r>
            <a:r>
              <a:rPr lang="it-IT" sz="2000" dirty="0" err="1">
                <a:solidFill>
                  <a:schemeClr val="bg1"/>
                </a:solidFill>
              </a:rPr>
              <a:t>generating</a:t>
            </a:r>
            <a:r>
              <a:rPr lang="it-IT" sz="2000" dirty="0">
                <a:solidFill>
                  <a:schemeClr val="bg1"/>
                </a:solidFill>
              </a:rPr>
              <a:t> </a:t>
            </a:r>
            <a:r>
              <a:rPr lang="it-IT" sz="2000" dirty="0" err="1">
                <a:solidFill>
                  <a:schemeClr val="bg1"/>
                </a:solidFill>
              </a:rPr>
              <a:t>its</a:t>
            </a:r>
            <a:r>
              <a:rPr lang="it-IT" sz="2000" dirty="0">
                <a:solidFill>
                  <a:schemeClr val="bg1"/>
                </a:solidFill>
              </a:rPr>
              <a:t> </a:t>
            </a:r>
            <a:r>
              <a:rPr lang="it-IT" sz="2000" dirty="0" err="1">
                <a:solidFill>
                  <a:schemeClr val="bg1"/>
                </a:solidFill>
              </a:rPr>
              <a:t>correct</a:t>
            </a:r>
            <a:r>
              <a:rPr lang="it-IT" sz="2000" dirty="0">
                <a:solidFill>
                  <a:schemeClr val="bg1"/>
                </a:solidFill>
              </a:rPr>
              <a:t> </a:t>
            </a:r>
            <a:r>
              <a:rPr lang="it-IT" sz="2000" dirty="0" err="1">
                <a:solidFill>
                  <a:schemeClr val="bg1"/>
                </a:solidFill>
              </a:rPr>
              <a:t>instantiation</a:t>
            </a:r>
            <a:r>
              <a:rPr lang="it-IT" sz="2000" dirty="0">
                <a:solidFill>
                  <a:schemeClr val="bg1"/>
                </a:solidFill>
              </a:rPr>
              <a:t>. By default, DLV </a:t>
            </a:r>
            <a:r>
              <a:rPr lang="it-IT" sz="2000" dirty="0" err="1">
                <a:solidFill>
                  <a:schemeClr val="bg1"/>
                </a:solidFill>
              </a:rPr>
              <a:t>checks</a:t>
            </a:r>
            <a:r>
              <a:rPr lang="it-IT" sz="2000" dirty="0">
                <a:solidFill>
                  <a:schemeClr val="bg1"/>
                </a:solidFill>
              </a:rPr>
              <a:t> the input </a:t>
            </a:r>
            <a:r>
              <a:rPr lang="it-IT" sz="2000" dirty="0" err="1">
                <a:solidFill>
                  <a:schemeClr val="bg1"/>
                </a:solidFill>
              </a:rPr>
              <a:t>program</a:t>
            </a:r>
            <a:r>
              <a:rPr lang="it-IT" sz="2000" dirty="0">
                <a:solidFill>
                  <a:schemeClr val="bg1"/>
                </a:solidFill>
              </a:rPr>
              <a:t> P: </a:t>
            </a:r>
            <a:r>
              <a:rPr lang="it-IT" sz="2000" dirty="0" err="1">
                <a:solidFill>
                  <a:schemeClr val="bg1"/>
                </a:solidFill>
              </a:rPr>
              <a:t>if</a:t>
            </a:r>
            <a:r>
              <a:rPr lang="it-IT" sz="2000" dirty="0">
                <a:solidFill>
                  <a:schemeClr val="bg1"/>
                </a:solidFill>
              </a:rPr>
              <a:t> </a:t>
            </a:r>
            <a:r>
              <a:rPr lang="it-IT" sz="2000" dirty="0" err="1">
                <a:solidFill>
                  <a:schemeClr val="bg1"/>
                </a:solidFill>
              </a:rPr>
              <a:t>it</a:t>
            </a:r>
            <a:r>
              <a:rPr lang="it-IT" sz="2000" dirty="0">
                <a:solidFill>
                  <a:schemeClr val="bg1"/>
                </a:solidFill>
              </a:rPr>
              <a:t> </a:t>
            </a:r>
            <a:r>
              <a:rPr lang="it-IT" sz="2000" dirty="0" err="1">
                <a:solidFill>
                  <a:schemeClr val="bg1"/>
                </a:solidFill>
              </a:rPr>
              <a:t>belongs</a:t>
            </a:r>
            <a:r>
              <a:rPr lang="it-IT" sz="2000" dirty="0">
                <a:solidFill>
                  <a:schemeClr val="bg1"/>
                </a:solidFill>
              </a:rPr>
              <a:t> to the </a:t>
            </a:r>
            <a:r>
              <a:rPr lang="it-IT" sz="2000" dirty="0" err="1">
                <a:solidFill>
                  <a:schemeClr val="bg1"/>
                </a:solidFill>
              </a:rPr>
              <a:t>class</a:t>
            </a:r>
            <a:r>
              <a:rPr lang="it-IT" sz="2000" dirty="0">
                <a:solidFill>
                  <a:schemeClr val="bg1"/>
                </a:solidFill>
              </a:rPr>
              <a:t> of </a:t>
            </a:r>
            <a:r>
              <a:rPr lang="it-IT" sz="2000" dirty="0">
                <a:solidFill>
                  <a:schemeClr val="accent4"/>
                </a:solidFill>
              </a:rPr>
              <a:t>AR</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then</a:t>
            </a:r>
            <a:r>
              <a:rPr lang="it-IT" sz="2000" dirty="0">
                <a:solidFill>
                  <a:schemeClr val="bg1"/>
                </a:solidFill>
              </a:rPr>
              <a:t> DLV </a:t>
            </a:r>
            <a:r>
              <a:rPr lang="it-IT" sz="2000" dirty="0" err="1">
                <a:solidFill>
                  <a:schemeClr val="bg1"/>
                </a:solidFill>
              </a:rPr>
              <a:t>guarantees</a:t>
            </a:r>
            <a:r>
              <a:rPr lang="it-IT" sz="2000" dirty="0">
                <a:solidFill>
                  <a:schemeClr val="bg1"/>
                </a:solidFill>
              </a:rPr>
              <a:t> </a:t>
            </a:r>
            <a:r>
              <a:rPr lang="it-IT" sz="2000" dirty="0" err="1">
                <a:solidFill>
                  <a:schemeClr val="bg1"/>
                </a:solidFill>
              </a:rPr>
              <a:t>termination</a:t>
            </a:r>
            <a:r>
              <a:rPr lang="it-IT" sz="2000" dirty="0">
                <a:solidFill>
                  <a:schemeClr val="bg1"/>
                </a:solidFill>
              </a:rPr>
              <a:t>. </a:t>
            </a:r>
            <a:r>
              <a:rPr lang="it-IT" sz="2000" dirty="0" err="1">
                <a:solidFill>
                  <a:schemeClr val="bg1"/>
                </a:solidFill>
              </a:rPr>
              <a:t>If</a:t>
            </a:r>
            <a:r>
              <a:rPr lang="it-IT" sz="2000" dirty="0">
                <a:solidFill>
                  <a:schemeClr val="bg1"/>
                </a:solidFill>
              </a:rPr>
              <a:t> </a:t>
            </a:r>
            <a:r>
              <a:rPr lang="it-IT" sz="2000" dirty="0" err="1">
                <a:solidFill>
                  <a:schemeClr val="bg1"/>
                </a:solidFill>
              </a:rPr>
              <a:t>not</a:t>
            </a:r>
            <a:r>
              <a:rPr lang="it-IT" sz="2000" dirty="0">
                <a:solidFill>
                  <a:schemeClr val="bg1"/>
                </a:solidFill>
              </a:rPr>
              <a:t>, DLV </a:t>
            </a:r>
            <a:r>
              <a:rPr lang="it-IT" sz="2000" dirty="0" err="1">
                <a:solidFill>
                  <a:schemeClr val="bg1"/>
                </a:solidFill>
              </a:rPr>
              <a:t>returns</a:t>
            </a:r>
            <a:r>
              <a:rPr lang="it-IT" sz="2000" dirty="0">
                <a:solidFill>
                  <a:schemeClr val="bg1"/>
                </a:solidFill>
              </a:rPr>
              <a:t> an </a:t>
            </a:r>
            <a:r>
              <a:rPr lang="it-IT" sz="2000" dirty="0" err="1">
                <a:solidFill>
                  <a:schemeClr val="bg1"/>
                </a:solidFill>
              </a:rPr>
              <a:t>error</a:t>
            </a:r>
            <a:r>
              <a:rPr lang="it-IT" sz="2000" dirty="0">
                <a:solidFill>
                  <a:schemeClr val="bg1"/>
                </a:solidFill>
              </a:rPr>
              <a:t>.</a:t>
            </a:r>
          </a:p>
          <a:p>
            <a:pPr marL="0" indent="0" algn="just">
              <a:buNone/>
            </a:pPr>
            <a:endParaRPr lang="it-IT" sz="600" dirty="0">
              <a:solidFill>
                <a:schemeClr val="bg1"/>
              </a:solidFill>
            </a:endParaRPr>
          </a:p>
          <a:p>
            <a:pPr marL="0" indent="0" algn="just">
              <a:buNone/>
            </a:pPr>
            <a:r>
              <a:rPr lang="en-US" sz="2000" dirty="0">
                <a:solidFill>
                  <a:schemeClr val="bg1"/>
                </a:solidFill>
              </a:rPr>
              <a:t>The user must take over the responsibility about the program being finitely ground in order to run non-AR programs. With option –</a:t>
            </a:r>
            <a:r>
              <a:rPr lang="en-US" sz="2000" dirty="0" err="1">
                <a:solidFill>
                  <a:schemeClr val="accent4"/>
                </a:solidFill>
              </a:rPr>
              <a:t>nofinitecheck</a:t>
            </a:r>
            <a:r>
              <a:rPr lang="en-US" sz="2000" dirty="0">
                <a:solidFill>
                  <a:schemeClr val="bg1"/>
                </a:solidFill>
              </a:rPr>
              <a:t>, DLV skips the finite domain check. The instantiation will then terminates if the program is FG.</a:t>
            </a:r>
          </a:p>
          <a:p>
            <a:pPr marL="0" indent="0" algn="just">
              <a:buNone/>
            </a:pPr>
            <a:endParaRPr lang="en-US" sz="2000" dirty="0">
              <a:solidFill>
                <a:schemeClr val="bg1"/>
              </a:solidFill>
            </a:endParaRPr>
          </a:p>
          <a:p>
            <a:pPr marL="0" indent="0" algn="just">
              <a:buNone/>
            </a:pPr>
            <a:r>
              <a:rPr lang="en-US" sz="2000" dirty="0">
                <a:solidFill>
                  <a:schemeClr val="bg1"/>
                </a:solidFill>
              </a:rPr>
              <a:t>DLV2 &amp; I-DLV+WASP currently do not apply any syntactical check, so the responsibility is left to the user.</a:t>
            </a:r>
          </a:p>
          <a:p>
            <a:pPr marL="0" indent="0" algn="just">
              <a:buNone/>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p:txBody>
      </p:sp>
    </p:spTree>
    <p:extLst>
      <p:ext uri="{BB962C8B-B14F-4D97-AF65-F5344CB8AC3E}">
        <p14:creationId xmlns:p14="http://schemas.microsoft.com/office/powerpoint/2010/main" val="395327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9667" y="417600"/>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in DLV</a:t>
            </a:r>
            <a:endParaRPr lang="it-IT" b="1" dirty="0">
              <a:solidFill>
                <a:schemeClr val="accent4"/>
              </a:solidFill>
            </a:endParaRPr>
          </a:p>
        </p:txBody>
      </p:sp>
      <p:sp>
        <p:nvSpPr>
          <p:cNvPr id="3" name="Segnaposto contenuto 2"/>
          <p:cNvSpPr>
            <a:spLocks noGrp="1"/>
          </p:cNvSpPr>
          <p:nvPr>
            <p:ph idx="1"/>
          </p:nvPr>
        </p:nvSpPr>
        <p:spPr>
          <a:xfrm>
            <a:off x="838800" y="1825200"/>
            <a:ext cx="10730766" cy="5417840"/>
          </a:xfrm>
        </p:spPr>
        <p:txBody>
          <a:bodyPr/>
          <a:lstStyle/>
          <a:p>
            <a:pPr algn="just">
              <a:defRPr/>
            </a:pPr>
            <a:r>
              <a:rPr lang="it-IT" dirty="0" err="1">
                <a:solidFill>
                  <a:schemeClr val="bg1"/>
                </a:solidFill>
              </a:rPr>
              <a:t>Very</a:t>
            </a:r>
            <a:r>
              <a:rPr lang="it-IT" dirty="0">
                <a:solidFill>
                  <a:schemeClr val="bg1"/>
                </a:solidFill>
              </a:rPr>
              <a:t> common data </a:t>
            </a:r>
            <a:r>
              <a:rPr lang="it-IT" dirty="0" err="1">
                <a:solidFill>
                  <a:schemeClr val="bg1"/>
                </a:solidFill>
              </a:rPr>
              <a:t>structure</a:t>
            </a:r>
            <a:endParaRPr lang="it-IT" dirty="0">
              <a:solidFill>
                <a:schemeClr val="bg1"/>
              </a:solidFill>
            </a:endParaRPr>
          </a:p>
          <a:p>
            <a:pPr algn="just">
              <a:defRPr/>
            </a:pPr>
            <a:r>
              <a:rPr lang="it-IT" dirty="0" err="1">
                <a:solidFill>
                  <a:schemeClr val="bg1"/>
                </a:solidFill>
              </a:rPr>
              <a:t>Easily</a:t>
            </a:r>
            <a:r>
              <a:rPr lang="it-IT" dirty="0">
                <a:solidFill>
                  <a:schemeClr val="bg1"/>
                </a:solidFill>
              </a:rPr>
              <a:t> </a:t>
            </a:r>
            <a:r>
              <a:rPr lang="it-IT" dirty="0" err="1">
                <a:solidFill>
                  <a:schemeClr val="bg1"/>
                </a:solidFill>
              </a:rPr>
              <a:t>obtained</a:t>
            </a:r>
            <a:r>
              <a:rPr lang="it-IT" dirty="0">
                <a:solidFill>
                  <a:schemeClr val="bg1"/>
                </a:solidFill>
              </a:rPr>
              <a:t> via </a:t>
            </a:r>
            <a:r>
              <a:rPr lang="it-IT" dirty="0" err="1">
                <a:solidFill>
                  <a:schemeClr val="bg1"/>
                </a:solidFill>
              </a:rPr>
              <a:t>function</a:t>
            </a:r>
            <a:r>
              <a:rPr lang="it-IT" dirty="0">
                <a:solidFill>
                  <a:schemeClr val="bg1"/>
                </a:solidFill>
              </a:rPr>
              <a:t> </a:t>
            </a:r>
            <a:r>
              <a:rPr lang="it-IT" dirty="0" err="1">
                <a:solidFill>
                  <a:schemeClr val="bg1"/>
                </a:solidFill>
              </a:rPr>
              <a:t>symbols</a:t>
            </a:r>
            <a:endParaRPr lang="it-IT" dirty="0">
              <a:solidFill>
                <a:schemeClr val="bg1"/>
              </a:solidFill>
            </a:endParaRPr>
          </a:p>
          <a:p>
            <a:pPr marL="0" indent="0" algn="just">
              <a:buNone/>
              <a:defRPr/>
            </a:pPr>
            <a:endParaRPr lang="it-IT" dirty="0">
              <a:solidFill>
                <a:schemeClr val="bg1"/>
              </a:solidFill>
            </a:endParaRPr>
          </a:p>
          <a:p>
            <a:pPr marL="0" indent="0" algn="just">
              <a:buNone/>
              <a:defRPr/>
            </a:pPr>
            <a:r>
              <a:rPr lang="it-IT" dirty="0" err="1">
                <a:solidFill>
                  <a:schemeClr val="bg1"/>
                </a:solidFill>
              </a:rPr>
              <a:t>However</a:t>
            </a:r>
            <a:r>
              <a:rPr lang="it-IT" dirty="0">
                <a:solidFill>
                  <a:schemeClr val="bg1"/>
                </a:solidFill>
              </a:rPr>
              <a:t>, due to the </a:t>
            </a:r>
            <a:r>
              <a:rPr lang="it-IT" dirty="0" err="1">
                <a:solidFill>
                  <a:schemeClr val="bg1"/>
                </a:solidFill>
              </a:rPr>
              <a:t>usefulness</a:t>
            </a:r>
            <a:endParaRPr lang="it-IT" dirty="0">
              <a:solidFill>
                <a:schemeClr val="bg1"/>
              </a:solidFill>
            </a:endParaRPr>
          </a:p>
          <a:p>
            <a:pPr algn="just">
              <a:defRPr/>
            </a:pPr>
            <a:r>
              <a:rPr lang="it-IT" dirty="0" err="1">
                <a:solidFill>
                  <a:schemeClr val="bg1"/>
                </a:solidFill>
              </a:rPr>
              <a:t>explicit</a:t>
            </a:r>
            <a:r>
              <a:rPr lang="it-IT" dirty="0">
                <a:solidFill>
                  <a:schemeClr val="bg1"/>
                </a:solidFill>
              </a:rPr>
              <a:t> </a:t>
            </a:r>
            <a:r>
              <a:rPr lang="it-IT" dirty="0" err="1">
                <a:solidFill>
                  <a:schemeClr val="bg1"/>
                </a:solidFill>
              </a:rPr>
              <a:t>syntax</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supported</a:t>
            </a:r>
            <a:endParaRPr lang="it-IT" dirty="0">
              <a:solidFill>
                <a:schemeClr val="bg1"/>
              </a:solidFill>
            </a:endParaRPr>
          </a:p>
          <a:p>
            <a:pPr algn="just">
              <a:defRPr/>
            </a:pPr>
            <a:r>
              <a:rPr lang="it-IT" dirty="0" err="1">
                <a:solidFill>
                  <a:schemeClr val="bg1"/>
                </a:solidFill>
              </a:rPr>
              <a:t>Dedicated</a:t>
            </a:r>
            <a:r>
              <a:rPr lang="it-IT" dirty="0">
                <a:solidFill>
                  <a:schemeClr val="bg1"/>
                </a:solidFill>
              </a:rPr>
              <a:t> </a:t>
            </a:r>
            <a:r>
              <a:rPr lang="it-IT" dirty="0" err="1">
                <a:solidFill>
                  <a:schemeClr val="bg1"/>
                </a:solidFill>
              </a:rPr>
              <a:t>built-ins</a:t>
            </a:r>
            <a:r>
              <a:rPr lang="it-IT" dirty="0">
                <a:solidFill>
                  <a:schemeClr val="bg1"/>
                </a:solidFill>
              </a:rPr>
              <a:t> are </a:t>
            </a:r>
            <a:r>
              <a:rPr lang="it-IT" dirty="0" err="1">
                <a:solidFill>
                  <a:schemeClr val="bg1"/>
                </a:solidFill>
              </a:rPr>
              <a:t>available</a:t>
            </a:r>
            <a:endParaRPr lang="it-IT" dirty="0">
              <a:solidFill>
                <a:schemeClr val="bg1"/>
              </a:solidFill>
            </a:endParaRPr>
          </a:p>
        </p:txBody>
      </p:sp>
    </p:spTree>
    <p:extLst>
      <p:ext uri="{BB962C8B-B14F-4D97-AF65-F5344CB8AC3E}">
        <p14:creationId xmlns:p14="http://schemas.microsoft.com/office/powerpoint/2010/main" val="197300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8800" y="417600"/>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in DLV</a:t>
            </a:r>
            <a:endParaRPr lang="it-IT" b="1" dirty="0">
              <a:solidFill>
                <a:schemeClr val="accent4"/>
              </a:solidFill>
            </a:endParaRPr>
          </a:p>
        </p:txBody>
      </p:sp>
      <p:sp>
        <p:nvSpPr>
          <p:cNvPr id="3" name="Segnaposto contenuto 2"/>
          <p:cNvSpPr>
            <a:spLocks noGrp="1"/>
          </p:cNvSpPr>
          <p:nvPr>
            <p:ph idx="1"/>
          </p:nvPr>
        </p:nvSpPr>
        <p:spPr>
          <a:xfrm>
            <a:off x="838799" y="1825200"/>
            <a:ext cx="10586387" cy="5417840"/>
          </a:xfrm>
        </p:spPr>
        <p:txBody>
          <a:bodyPr/>
          <a:lstStyle/>
          <a:p>
            <a:pPr marL="0" indent="0" algn="just">
              <a:buNone/>
              <a:defRPr/>
            </a:pPr>
            <a:r>
              <a:rPr lang="it-IT" dirty="0">
                <a:solidFill>
                  <a:schemeClr val="bg1"/>
                </a:solidFill>
              </a:rPr>
              <a:t>A list </a:t>
            </a:r>
            <a:r>
              <a:rPr lang="it-IT" dirty="0" err="1">
                <a:solidFill>
                  <a:schemeClr val="bg1"/>
                </a:solidFill>
              </a:rPr>
              <a:t>is</a:t>
            </a:r>
            <a:r>
              <a:rPr lang="it-IT" dirty="0">
                <a:solidFill>
                  <a:schemeClr val="bg1"/>
                </a:solidFill>
              </a:rPr>
              <a:t> a </a:t>
            </a:r>
            <a:r>
              <a:rPr lang="it-IT" dirty="0" err="1">
                <a:solidFill>
                  <a:schemeClr val="bg1"/>
                </a:solidFill>
              </a:rPr>
              <a:t>binary</a:t>
            </a:r>
            <a:r>
              <a:rPr lang="it-IT" dirty="0">
                <a:solidFill>
                  <a:schemeClr val="bg1"/>
                </a:solidFill>
              </a:rPr>
              <a:t> </a:t>
            </a:r>
            <a:r>
              <a:rPr lang="it-IT" dirty="0" err="1">
                <a:solidFill>
                  <a:schemeClr val="bg1"/>
                </a:solidFill>
              </a:rPr>
              <a:t>function</a:t>
            </a:r>
            <a:r>
              <a:rPr lang="it-IT" dirty="0">
                <a:solidFill>
                  <a:schemeClr val="bg1"/>
                </a:solidFill>
              </a:rPr>
              <a:t> </a:t>
            </a:r>
            <a:r>
              <a:rPr lang="it-IT" dirty="0" err="1">
                <a:solidFill>
                  <a:schemeClr val="bg1"/>
                </a:solidFill>
              </a:rPr>
              <a:t>denoted</a:t>
            </a:r>
            <a:r>
              <a:rPr lang="it-IT" dirty="0">
                <a:solidFill>
                  <a:schemeClr val="bg1"/>
                </a:solidFill>
              </a:rPr>
              <a:t> with a special </a:t>
            </a:r>
            <a:r>
              <a:rPr lang="it-IT" dirty="0" err="1">
                <a:solidFill>
                  <a:schemeClr val="bg1"/>
                </a:solidFill>
              </a:rPr>
              <a:t>syntax</a:t>
            </a:r>
            <a:r>
              <a:rPr lang="it-IT" dirty="0">
                <a:solidFill>
                  <a:schemeClr val="bg1"/>
                </a:solidFill>
              </a:rPr>
              <a:t>: </a:t>
            </a:r>
          </a:p>
          <a:p>
            <a:pPr marL="0" indent="0" algn="just">
              <a:buNone/>
              <a:defRPr/>
            </a:pPr>
            <a:r>
              <a:rPr lang="it-IT" dirty="0">
                <a:solidFill>
                  <a:schemeClr val="bg1"/>
                </a:solidFill>
              </a:rPr>
              <a:t>	</a:t>
            </a:r>
            <a:r>
              <a:rPr lang="it-IT" dirty="0">
                <a:solidFill>
                  <a:schemeClr val="accent4"/>
                </a:solidFill>
              </a:rPr>
              <a:t>[ H | T ]</a:t>
            </a:r>
          </a:p>
          <a:p>
            <a:pPr marL="0" indent="0" algn="just">
              <a:buNone/>
              <a:defRPr/>
            </a:pPr>
            <a:endParaRPr lang="it-IT" dirty="0">
              <a:solidFill>
                <a:schemeClr val="bg1"/>
              </a:solidFill>
            </a:endParaRPr>
          </a:p>
          <a:p>
            <a:pPr marL="0" indent="0" algn="just">
              <a:buNone/>
              <a:defRPr/>
            </a:pPr>
            <a:r>
              <a:rPr lang="it-IT" dirty="0" err="1">
                <a:solidFill>
                  <a:schemeClr val="bg1"/>
                </a:solidFill>
              </a:rPr>
              <a:t>where</a:t>
            </a:r>
            <a:r>
              <a:rPr lang="it-IT" dirty="0">
                <a:solidFill>
                  <a:schemeClr val="bg1"/>
                </a:solidFill>
              </a:rPr>
              <a:t> the first </a:t>
            </a:r>
            <a:r>
              <a:rPr lang="it-IT" dirty="0" err="1">
                <a:solidFill>
                  <a:schemeClr val="bg1"/>
                </a:solidFill>
              </a:rPr>
              <a:t>argument</a:t>
            </a:r>
            <a:r>
              <a:rPr lang="it-IT" dirty="0">
                <a:solidFill>
                  <a:schemeClr val="bg1"/>
                </a:solidFill>
              </a:rPr>
              <a:t> «H» </a:t>
            </a:r>
            <a:r>
              <a:rPr lang="it-IT" dirty="0" err="1">
                <a:solidFill>
                  <a:schemeClr val="bg1"/>
                </a:solidFill>
              </a:rPr>
              <a:t>is</a:t>
            </a:r>
            <a:r>
              <a:rPr lang="it-IT" dirty="0">
                <a:solidFill>
                  <a:schemeClr val="bg1"/>
                </a:solidFill>
              </a:rPr>
              <a:t> a </a:t>
            </a:r>
            <a:r>
              <a:rPr lang="it-IT" dirty="0" err="1">
                <a:solidFill>
                  <a:schemeClr val="bg1"/>
                </a:solidFill>
              </a:rPr>
              <a:t>term</a:t>
            </a:r>
            <a:r>
              <a:rPr lang="it-IT" dirty="0">
                <a:solidFill>
                  <a:schemeClr val="bg1"/>
                </a:solidFill>
              </a:rPr>
              <a:t>, </a:t>
            </a:r>
            <a:r>
              <a:rPr lang="it-IT" dirty="0" err="1">
                <a:solidFill>
                  <a:schemeClr val="bg1"/>
                </a:solidFill>
              </a:rPr>
              <a:t>called</a:t>
            </a:r>
            <a:r>
              <a:rPr lang="it-IT" dirty="0">
                <a:solidFill>
                  <a:schemeClr val="bg1"/>
                </a:solidFill>
              </a:rPr>
              <a:t> the head of the list, and the </a:t>
            </a:r>
            <a:r>
              <a:rPr lang="it-IT" dirty="0" err="1">
                <a:solidFill>
                  <a:schemeClr val="bg1"/>
                </a:solidFill>
              </a:rPr>
              <a:t>second</a:t>
            </a:r>
            <a:r>
              <a:rPr lang="it-IT" dirty="0">
                <a:solidFill>
                  <a:schemeClr val="bg1"/>
                </a:solidFill>
              </a:rPr>
              <a:t> </a:t>
            </a:r>
            <a:r>
              <a:rPr lang="it-IT" dirty="0" err="1">
                <a:solidFill>
                  <a:schemeClr val="bg1"/>
                </a:solidFill>
              </a:rPr>
              <a:t>argument</a:t>
            </a:r>
            <a:r>
              <a:rPr lang="it-IT" dirty="0">
                <a:solidFill>
                  <a:schemeClr val="bg1"/>
                </a:solidFill>
              </a:rPr>
              <a:t> «T» </a:t>
            </a:r>
            <a:r>
              <a:rPr lang="it-IT" dirty="0" err="1">
                <a:solidFill>
                  <a:schemeClr val="bg1"/>
                </a:solidFill>
              </a:rPr>
              <a:t>is</a:t>
            </a:r>
            <a:r>
              <a:rPr lang="it-IT" dirty="0">
                <a:solidFill>
                  <a:schemeClr val="bg1"/>
                </a:solidFill>
              </a:rPr>
              <a:t> a list.</a:t>
            </a:r>
          </a:p>
          <a:p>
            <a:pPr marL="0" indent="0" algn="just">
              <a:buNone/>
              <a:defRPr/>
            </a:pPr>
            <a:endParaRPr lang="it-IT" dirty="0">
              <a:solidFill>
                <a:schemeClr val="bg1"/>
              </a:solidFill>
            </a:endParaRPr>
          </a:p>
          <a:p>
            <a:pPr marL="0" indent="0" algn="just">
              <a:buNone/>
              <a:defRPr/>
            </a:pPr>
            <a:r>
              <a:rPr lang="it-IT" dirty="0">
                <a:solidFill>
                  <a:schemeClr val="bg1"/>
                </a:solidFill>
              </a:rPr>
              <a:t>In </a:t>
            </a:r>
            <a:r>
              <a:rPr lang="it-IT" dirty="0" err="1">
                <a:solidFill>
                  <a:schemeClr val="bg1"/>
                </a:solidFill>
              </a:rPr>
              <a:t>addition</a:t>
            </a:r>
            <a:r>
              <a:rPr lang="it-IT" dirty="0">
                <a:solidFill>
                  <a:schemeClr val="bg1"/>
                </a:solidFill>
              </a:rPr>
              <a:t>, a list can be </a:t>
            </a:r>
            <a:r>
              <a:rPr lang="it-IT" dirty="0" err="1">
                <a:solidFill>
                  <a:schemeClr val="bg1"/>
                </a:solidFill>
              </a:rPr>
              <a:t>represented</a:t>
            </a:r>
            <a:r>
              <a:rPr lang="it-IT" dirty="0">
                <a:solidFill>
                  <a:schemeClr val="bg1"/>
                </a:solidFill>
              </a:rPr>
              <a:t> by </a:t>
            </a:r>
            <a:r>
              <a:rPr lang="it-IT" dirty="0" err="1">
                <a:solidFill>
                  <a:schemeClr val="bg1"/>
                </a:solidFill>
              </a:rPr>
              <a:t>explicitly</a:t>
            </a:r>
            <a:r>
              <a:rPr lang="it-IT" dirty="0">
                <a:solidFill>
                  <a:schemeClr val="bg1"/>
                </a:solidFill>
              </a:rPr>
              <a:t> listing </a:t>
            </a:r>
            <a:r>
              <a:rPr lang="it-IT" dirty="0" err="1">
                <a:solidFill>
                  <a:schemeClr val="bg1"/>
                </a:solidFill>
              </a:rPr>
              <a:t>its</a:t>
            </a:r>
            <a:r>
              <a:rPr lang="it-IT" dirty="0">
                <a:solidFill>
                  <a:schemeClr val="bg1"/>
                </a:solidFill>
              </a:rPr>
              <a:t> </a:t>
            </a:r>
            <a:r>
              <a:rPr lang="it-IT" dirty="0" err="1">
                <a:solidFill>
                  <a:schemeClr val="bg1"/>
                </a:solidFill>
              </a:rPr>
              <a:t>elements</a:t>
            </a:r>
            <a:r>
              <a:rPr lang="it-IT" dirty="0">
                <a:solidFill>
                  <a:schemeClr val="bg1"/>
                </a:solidFill>
              </a:rPr>
              <a:t>.</a:t>
            </a:r>
          </a:p>
          <a:p>
            <a:pPr marL="0" indent="0" algn="just">
              <a:buNone/>
              <a:defRPr/>
            </a:pPr>
            <a:r>
              <a:rPr lang="it-IT" dirty="0">
                <a:solidFill>
                  <a:schemeClr val="bg1"/>
                </a:solidFill>
              </a:rPr>
              <a:t>	</a:t>
            </a:r>
            <a:r>
              <a:rPr lang="it-IT" dirty="0">
                <a:solidFill>
                  <a:schemeClr val="accent4"/>
                </a:solidFill>
              </a:rPr>
              <a:t>[ a, b, c ] = [ a | [ b, c ] ] = [ a | [ b | [ c ] ] ]</a:t>
            </a:r>
          </a:p>
          <a:p>
            <a:pPr marL="0" indent="0" algn="just">
              <a:buNone/>
              <a:defRPr/>
            </a:pPr>
            <a:r>
              <a:rPr lang="it-IT" dirty="0">
                <a:solidFill>
                  <a:schemeClr val="accent4"/>
                </a:solidFill>
              </a:rPr>
              <a:t>			= [ a | [ b | [ c | [ ] ] ] ]</a:t>
            </a:r>
          </a:p>
        </p:txBody>
      </p:sp>
    </p:spTree>
    <p:extLst>
      <p:ext uri="{BB962C8B-B14F-4D97-AF65-F5344CB8AC3E}">
        <p14:creationId xmlns:p14="http://schemas.microsoft.com/office/powerpoint/2010/main" val="40995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7568" y="-141259"/>
            <a:ext cx="7772400" cy="1431925"/>
          </a:xfrm>
        </p:spPr>
        <p:txBody>
          <a:bodyPr/>
          <a:lstStyle/>
          <a:p>
            <a:pPr algn="ctr">
              <a:defRPr/>
            </a:pPr>
            <a:r>
              <a:rPr lang="it-IT" b="1" dirty="0" err="1" smtClean="0">
                <a:solidFill>
                  <a:schemeClr val="accent4"/>
                </a:solidFill>
              </a:rPr>
              <a:t>Functions</a:t>
            </a:r>
            <a:r>
              <a:rPr lang="it-IT" b="1" dirty="0">
                <a:solidFill>
                  <a:schemeClr val="accent4"/>
                </a:solidFill>
              </a:rPr>
              <a:t> </a:t>
            </a:r>
            <a:r>
              <a:rPr lang="it-IT" b="1" dirty="0" smtClean="0">
                <a:solidFill>
                  <a:schemeClr val="accent4"/>
                </a:solidFill>
              </a:rPr>
              <a:t>and </a:t>
            </a:r>
            <a:r>
              <a:rPr lang="it-IT" b="1" dirty="0" err="1" smtClean="0">
                <a:solidFill>
                  <a:schemeClr val="accent4"/>
                </a:solidFill>
              </a:rPr>
              <a:t>finiteness</a:t>
            </a:r>
            <a:endParaRPr lang="it-IT" b="1" dirty="0">
              <a:solidFill>
                <a:schemeClr val="accent4"/>
              </a:solidFill>
            </a:endParaRPr>
          </a:p>
        </p:txBody>
      </p:sp>
      <p:sp>
        <p:nvSpPr>
          <p:cNvPr id="3" name="Segnaposto contenuto 2"/>
          <p:cNvSpPr>
            <a:spLocks noGrp="1"/>
          </p:cNvSpPr>
          <p:nvPr>
            <p:ph idx="1"/>
          </p:nvPr>
        </p:nvSpPr>
        <p:spPr>
          <a:xfrm>
            <a:off x="329848" y="1303144"/>
            <a:ext cx="11577657" cy="5554856"/>
          </a:xfrm>
        </p:spPr>
        <p:txBody>
          <a:bodyPr>
            <a:normAutofit/>
          </a:bodyPr>
          <a:lstStyle/>
          <a:p>
            <a:pPr eaLnBrk="1" hangingPunct="1">
              <a:defRPr/>
            </a:pPr>
            <a:r>
              <a:rPr lang="en-US" sz="2400" dirty="0" smtClean="0">
                <a:solidFill>
                  <a:schemeClr val="bg1"/>
                </a:solidFill>
              </a:rPr>
              <a:t>A </a:t>
            </a:r>
            <a:r>
              <a:rPr lang="en-US" sz="2400" dirty="0">
                <a:solidFill>
                  <a:schemeClr val="bg1"/>
                </a:solidFill>
              </a:rPr>
              <a:t>program with </a:t>
            </a:r>
            <a:r>
              <a:rPr lang="en-US" sz="2400" dirty="0" smtClean="0">
                <a:solidFill>
                  <a:schemeClr val="bg1"/>
                </a:solidFill>
              </a:rPr>
              <a:t>function </a:t>
            </a:r>
            <a:r>
              <a:rPr lang="en-US" sz="2400" dirty="0">
                <a:solidFill>
                  <a:schemeClr val="bg1"/>
                </a:solidFill>
              </a:rPr>
              <a:t>symbols might </a:t>
            </a:r>
            <a:r>
              <a:rPr lang="en-US" sz="2400" dirty="0" smtClean="0">
                <a:solidFill>
                  <a:schemeClr val="bg1"/>
                </a:solidFill>
              </a:rPr>
              <a:t>have an answer set of infinite size:</a:t>
            </a:r>
          </a:p>
          <a:p>
            <a:pPr marL="0" indent="0">
              <a:buNone/>
              <a:defRPr/>
            </a:pPr>
            <a:r>
              <a:rPr lang="en-US" sz="2000" dirty="0">
                <a:solidFill>
                  <a:schemeClr val="bg1"/>
                </a:solidFill>
              </a:rPr>
              <a:t> </a:t>
            </a:r>
            <a:r>
              <a:rPr lang="en-US" sz="2000" dirty="0" smtClean="0">
                <a:solidFill>
                  <a:schemeClr val="bg1"/>
                </a:solidFill>
              </a:rPr>
              <a:t>      </a:t>
            </a:r>
            <a:r>
              <a:rPr lang="en-US" sz="2000" dirty="0" smtClean="0">
                <a:solidFill>
                  <a:schemeClr val="accent4"/>
                </a:solidFill>
              </a:rPr>
              <a:t> Program:   </a:t>
            </a:r>
            <a:r>
              <a:rPr lang="en-US" sz="2000" dirty="0" smtClean="0">
                <a:solidFill>
                  <a:schemeClr val="bg1"/>
                </a:solidFill>
              </a:rPr>
              <a:t>      </a:t>
            </a:r>
            <a:r>
              <a:rPr lang="en-US" sz="2000" dirty="0" err="1" smtClean="0">
                <a:solidFill>
                  <a:schemeClr val="bg1"/>
                </a:solidFill>
              </a:rPr>
              <a:t>int</a:t>
            </a:r>
            <a:r>
              <a:rPr lang="en-US" sz="2000" dirty="0">
                <a:solidFill>
                  <a:schemeClr val="bg1"/>
                </a:solidFill>
              </a:rPr>
              <a:t>(0)</a:t>
            </a:r>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(s(X</a:t>
            </a:r>
            <a:r>
              <a:rPr lang="en-US" sz="2000" dirty="0">
                <a:solidFill>
                  <a:schemeClr val="bg1"/>
                </a:solidFill>
              </a:rPr>
              <a:t>)) :- </a:t>
            </a:r>
            <a:r>
              <a:rPr lang="en-US" sz="2000" dirty="0" err="1">
                <a:solidFill>
                  <a:schemeClr val="bg1"/>
                </a:solidFill>
              </a:rPr>
              <a:t>int</a:t>
            </a:r>
            <a:r>
              <a:rPr lang="en-US" sz="2000" dirty="0">
                <a:solidFill>
                  <a:schemeClr val="bg1"/>
                </a:solidFill>
              </a:rPr>
              <a:t>(X).  	</a:t>
            </a:r>
            <a:r>
              <a:rPr lang="en-US" sz="2000" dirty="0" smtClean="0">
                <a:solidFill>
                  <a:schemeClr val="bg1"/>
                </a:solidFill>
              </a:rPr>
              <a:t>	</a:t>
            </a:r>
            <a:endParaRPr lang="en-US" sz="2000" dirty="0">
              <a:solidFill>
                <a:schemeClr val="bg1"/>
              </a:solidFill>
            </a:endParaRPr>
          </a:p>
          <a:p>
            <a:pPr marL="457200" lvl="1" indent="0">
              <a:buNone/>
              <a:defRPr/>
            </a:pPr>
            <a:r>
              <a:rPr lang="en-US" sz="2000" dirty="0" smtClean="0">
                <a:solidFill>
                  <a:srgbClr val="FFC000"/>
                </a:solidFill>
              </a:rPr>
              <a:t>Answer Set:</a:t>
            </a:r>
            <a:r>
              <a:rPr lang="en-US" sz="2000" dirty="0" smtClean="0">
                <a:solidFill>
                  <a:schemeClr val="bg1"/>
                </a:solidFill>
              </a:rPr>
              <a:t>   {</a:t>
            </a:r>
            <a:r>
              <a:rPr lang="en-US" sz="2000" dirty="0" err="1">
                <a:solidFill>
                  <a:schemeClr val="bg1"/>
                </a:solidFill>
              </a:rPr>
              <a:t>int</a:t>
            </a:r>
            <a:r>
              <a:rPr lang="en-US" sz="2000" dirty="0">
                <a:solidFill>
                  <a:schemeClr val="bg1"/>
                </a:solidFill>
              </a:rPr>
              <a:t>(0</a:t>
            </a:r>
            <a:r>
              <a:rPr lang="en-US" sz="2000" dirty="0" smtClean="0">
                <a:solidFill>
                  <a:schemeClr val="bg1"/>
                </a:solidFill>
              </a:rPr>
              <a:t>), </a:t>
            </a:r>
            <a:r>
              <a:rPr lang="en-US" sz="2000" dirty="0" err="1" smtClean="0">
                <a:solidFill>
                  <a:schemeClr val="bg1"/>
                </a:solidFill>
                <a:sym typeface="Symbol" panose="05050102010706020507" pitchFamily="18" charset="2"/>
              </a:rPr>
              <a:t>int</a:t>
            </a:r>
            <a:r>
              <a:rPr lang="en-US" sz="2000" dirty="0">
                <a:solidFill>
                  <a:schemeClr val="bg1"/>
                </a:solidFill>
                <a:sym typeface="Symbol" panose="05050102010706020507" pitchFamily="18" charset="2"/>
              </a:rPr>
              <a:t>(s(0)</a:t>
            </a:r>
            <a:r>
              <a:rPr lang="en-US" sz="2000" dirty="0" smtClean="0">
                <a:solidFill>
                  <a:schemeClr val="bg1"/>
                </a:solidFill>
                <a:sym typeface="Symbol" panose="05050102010706020507" pitchFamily="18" charset="2"/>
              </a:rPr>
              <a:t>), </a:t>
            </a:r>
            <a:r>
              <a:rPr lang="en-US" sz="2000" dirty="0" err="1" smtClean="0">
                <a:solidFill>
                  <a:schemeClr val="bg1"/>
                </a:solidFill>
                <a:sym typeface="Symbol" panose="05050102010706020507" pitchFamily="18" charset="2"/>
              </a:rPr>
              <a:t>int</a:t>
            </a:r>
            <a:r>
              <a:rPr lang="en-US" sz="2000" dirty="0">
                <a:solidFill>
                  <a:schemeClr val="bg1"/>
                </a:solidFill>
                <a:sym typeface="Symbol" panose="05050102010706020507" pitchFamily="18" charset="2"/>
              </a:rPr>
              <a:t>(s(s(0))</a:t>
            </a:r>
            <a:r>
              <a:rPr lang="en-US" sz="2000" dirty="0" smtClean="0">
                <a:solidFill>
                  <a:schemeClr val="bg1"/>
                </a:solidFill>
                <a:sym typeface="Symbol" panose="05050102010706020507" pitchFamily="18" charset="2"/>
              </a:rPr>
              <a:t>), </a:t>
            </a:r>
            <a:r>
              <a:rPr lang="en-US" sz="2000" dirty="0" err="1" smtClean="0">
                <a:solidFill>
                  <a:schemeClr val="bg1"/>
                </a:solidFill>
                <a:sym typeface="Symbol" panose="05050102010706020507" pitchFamily="18" charset="2"/>
              </a:rPr>
              <a:t>int</a:t>
            </a:r>
            <a:r>
              <a:rPr lang="en-US" sz="2000" dirty="0">
                <a:solidFill>
                  <a:schemeClr val="bg1"/>
                </a:solidFill>
                <a:sym typeface="Symbol" panose="05050102010706020507" pitchFamily="18" charset="2"/>
              </a:rPr>
              <a:t>(s(s(s(0)))</a:t>
            </a:r>
            <a:r>
              <a:rPr lang="en-US" sz="2000" dirty="0" smtClean="0">
                <a:solidFill>
                  <a:schemeClr val="bg1"/>
                </a:solidFill>
                <a:sym typeface="Symbol" panose="05050102010706020507" pitchFamily="18" charset="2"/>
              </a:rPr>
              <a:t>), </a:t>
            </a:r>
            <a:r>
              <a:rPr lang="en-US" sz="2000" dirty="0">
                <a:solidFill>
                  <a:schemeClr val="bg1"/>
                </a:solidFill>
              </a:rPr>
              <a:t>…</a:t>
            </a:r>
            <a:r>
              <a:rPr lang="en-US" sz="2000" dirty="0" smtClean="0">
                <a:solidFill>
                  <a:schemeClr val="bg1"/>
                </a:solidFill>
              </a:rPr>
              <a:t>. </a:t>
            </a:r>
            <a:r>
              <a:rPr lang="en-US" sz="2000" dirty="0" smtClean="0">
                <a:solidFill>
                  <a:schemeClr val="bg1"/>
                </a:solidFill>
                <a:sym typeface="Symbol" panose="05050102010706020507" pitchFamily="18" charset="2"/>
              </a:rPr>
              <a:t>}  </a:t>
            </a:r>
            <a:r>
              <a:rPr lang="en-US" sz="2000" dirty="0" smtClean="0">
                <a:solidFill>
                  <a:srgbClr val="FF0000"/>
                </a:solidFill>
                <a:sym typeface="Symbol" panose="05050102010706020507" pitchFamily="18" charset="2"/>
              </a:rPr>
              <a:t>(infinite set)</a:t>
            </a:r>
          </a:p>
          <a:p>
            <a:pPr lvl="1">
              <a:defRPr/>
            </a:pPr>
            <a:endParaRPr lang="en-US" sz="2000" dirty="0" smtClean="0">
              <a:solidFill>
                <a:schemeClr val="bg1"/>
              </a:solidFill>
              <a:sym typeface="Symbol" panose="05050102010706020507" pitchFamily="18" charset="2"/>
            </a:endParaRPr>
          </a:p>
          <a:p>
            <a:pPr>
              <a:defRPr/>
            </a:pPr>
            <a:r>
              <a:rPr lang="en-US" sz="2400" dirty="0">
                <a:solidFill>
                  <a:schemeClr val="bg1"/>
                </a:solidFill>
              </a:rPr>
              <a:t>a</a:t>
            </a:r>
            <a:r>
              <a:rPr lang="en-US" sz="2400" dirty="0" smtClean="0">
                <a:solidFill>
                  <a:schemeClr val="bg1"/>
                </a:solidFill>
              </a:rPr>
              <a:t>nd even infinitely many answer sets:</a:t>
            </a:r>
            <a:endParaRPr lang="en-US" sz="2400" dirty="0">
              <a:solidFill>
                <a:schemeClr val="bg1"/>
              </a:solidFill>
            </a:endParaRPr>
          </a:p>
          <a:p>
            <a:pPr marL="0" indent="0">
              <a:buNone/>
              <a:defRPr/>
            </a:pPr>
            <a:r>
              <a:rPr lang="en-US" sz="2000" dirty="0">
                <a:solidFill>
                  <a:schemeClr val="bg1"/>
                </a:solidFill>
              </a:rPr>
              <a:t> </a:t>
            </a:r>
            <a:r>
              <a:rPr lang="en-US" sz="2000" dirty="0" smtClean="0">
                <a:solidFill>
                  <a:schemeClr val="bg1"/>
                </a:solidFill>
              </a:rPr>
              <a:t>       </a:t>
            </a:r>
            <a:r>
              <a:rPr lang="en-US" sz="2000" dirty="0" smtClean="0">
                <a:solidFill>
                  <a:srgbClr val="FFC000"/>
                </a:solidFill>
              </a:rPr>
              <a:t>Program:      </a:t>
            </a:r>
            <a:r>
              <a:rPr lang="en-US" sz="2000" dirty="0" smtClean="0">
                <a:solidFill>
                  <a:schemeClr val="bg1"/>
                </a:solidFill>
              </a:rPr>
              <a:t>  </a:t>
            </a:r>
            <a:r>
              <a:rPr lang="en-US" sz="2000" dirty="0" err="1" smtClean="0">
                <a:solidFill>
                  <a:schemeClr val="bg1"/>
                </a:solidFill>
              </a:rPr>
              <a:t>int</a:t>
            </a:r>
            <a:r>
              <a:rPr lang="en-US" sz="2000" dirty="0">
                <a:solidFill>
                  <a:schemeClr val="bg1"/>
                </a:solidFill>
              </a:rPr>
              <a:t>(0).      </a:t>
            </a:r>
            <a:r>
              <a:rPr lang="en-US" sz="2000" dirty="0" err="1">
                <a:solidFill>
                  <a:schemeClr val="bg1"/>
                </a:solidFill>
              </a:rPr>
              <a:t>int</a:t>
            </a:r>
            <a:r>
              <a:rPr lang="en-US" sz="2000" dirty="0">
                <a:solidFill>
                  <a:schemeClr val="bg1"/>
                </a:solidFill>
              </a:rPr>
              <a:t>(s(X)) :- </a:t>
            </a:r>
            <a:r>
              <a:rPr lang="en-US" sz="2000" dirty="0" err="1">
                <a:solidFill>
                  <a:schemeClr val="bg1"/>
                </a:solidFill>
              </a:rPr>
              <a:t>int</a:t>
            </a:r>
            <a:r>
              <a:rPr lang="en-US" sz="2000" dirty="0">
                <a:solidFill>
                  <a:schemeClr val="bg1"/>
                </a:solidFill>
              </a:rPr>
              <a:t>(X). </a:t>
            </a:r>
            <a:r>
              <a:rPr lang="en-US" sz="2000" dirty="0" smtClean="0">
                <a:solidFill>
                  <a:schemeClr val="bg1"/>
                </a:solidFill>
              </a:rPr>
              <a:t>     good(X) :- </a:t>
            </a:r>
            <a:r>
              <a:rPr lang="en-US" sz="2000" dirty="0" err="1" smtClean="0">
                <a:solidFill>
                  <a:schemeClr val="bg1"/>
                </a:solidFill>
              </a:rPr>
              <a:t>int</a:t>
            </a:r>
            <a:r>
              <a:rPr lang="en-US" sz="2000" dirty="0" smtClean="0">
                <a:solidFill>
                  <a:schemeClr val="bg1"/>
                </a:solidFill>
              </a:rPr>
              <a:t>(X), not bad(X).    bad(X) :- </a:t>
            </a:r>
            <a:r>
              <a:rPr lang="en-US" sz="2000" dirty="0" err="1" smtClean="0">
                <a:solidFill>
                  <a:schemeClr val="bg1"/>
                </a:solidFill>
              </a:rPr>
              <a:t>int</a:t>
            </a:r>
            <a:r>
              <a:rPr lang="en-US" sz="2000" dirty="0" smtClean="0">
                <a:solidFill>
                  <a:schemeClr val="bg1"/>
                </a:solidFill>
              </a:rPr>
              <a:t>(X), </a:t>
            </a:r>
            <a:r>
              <a:rPr lang="en-US" sz="2000" dirty="0" smtClean="0">
                <a:solidFill>
                  <a:schemeClr val="bg1"/>
                </a:solidFill>
              </a:rPr>
              <a:t>not </a:t>
            </a:r>
            <a:r>
              <a:rPr lang="en-US" sz="2000" dirty="0" smtClean="0">
                <a:solidFill>
                  <a:schemeClr val="bg1"/>
                </a:solidFill>
              </a:rPr>
              <a:t>good(X)</a:t>
            </a:r>
            <a:r>
              <a:rPr lang="en-US" sz="2000" dirty="0">
                <a:solidFill>
                  <a:schemeClr val="bg1"/>
                </a:solidFill>
              </a:rPr>
              <a:t>	</a:t>
            </a:r>
          </a:p>
          <a:p>
            <a:pPr marL="457200" lvl="1" indent="0">
              <a:buNone/>
              <a:defRPr/>
            </a:pPr>
            <a:r>
              <a:rPr lang="en-US" sz="2000" dirty="0">
                <a:solidFill>
                  <a:srgbClr val="FFC000"/>
                </a:solidFill>
              </a:rPr>
              <a:t>Answer </a:t>
            </a:r>
            <a:r>
              <a:rPr lang="en-US" sz="2000" dirty="0" smtClean="0">
                <a:solidFill>
                  <a:srgbClr val="FFC000"/>
                </a:solidFill>
              </a:rPr>
              <a:t>Set: </a:t>
            </a:r>
            <a:r>
              <a:rPr lang="en-US" sz="2000" dirty="0" smtClean="0">
                <a:solidFill>
                  <a:schemeClr val="bg1"/>
                </a:solidFill>
              </a:rPr>
              <a:t>  </a:t>
            </a:r>
            <a:r>
              <a:rPr lang="en-US" sz="2000" dirty="0" smtClean="0">
                <a:solidFill>
                  <a:srgbClr val="FF0000"/>
                </a:solidFill>
                <a:sym typeface="Symbol" panose="05050102010706020507" pitchFamily="18" charset="2"/>
              </a:rPr>
              <a:t>Infinitely </a:t>
            </a:r>
            <a:r>
              <a:rPr lang="en-US" sz="2000" dirty="0" smtClean="0">
                <a:solidFill>
                  <a:srgbClr val="FF0000"/>
                </a:solidFill>
                <a:sym typeface="Symbol" panose="05050102010706020507" pitchFamily="18" charset="2"/>
              </a:rPr>
              <a:t>many infinite </a:t>
            </a:r>
            <a:r>
              <a:rPr lang="en-US" sz="2000" dirty="0" smtClean="0">
                <a:solidFill>
                  <a:srgbClr val="FF0000"/>
                </a:solidFill>
                <a:sym typeface="Symbol" panose="05050102010706020507" pitchFamily="18" charset="2"/>
              </a:rPr>
              <a:t>answer sets with bad(n) or good(n) for any integer n.</a:t>
            </a:r>
            <a:endParaRPr lang="en-US" sz="2000" dirty="0">
              <a:solidFill>
                <a:srgbClr val="FF0000"/>
              </a:solidFill>
            </a:endParaRPr>
          </a:p>
          <a:p>
            <a:pPr lvl="1">
              <a:defRPr/>
            </a:pPr>
            <a:endParaRPr lang="en-US" sz="2000" dirty="0">
              <a:solidFill>
                <a:schemeClr val="bg1"/>
              </a:solidFill>
            </a:endParaRPr>
          </a:p>
          <a:p>
            <a:r>
              <a:rPr lang="it-IT" sz="2400" dirty="0" err="1" smtClean="0">
                <a:solidFill>
                  <a:schemeClr val="bg1"/>
                </a:solidFill>
              </a:rPr>
              <a:t>Function</a:t>
            </a:r>
            <a:r>
              <a:rPr lang="it-IT" sz="2400" dirty="0" smtClean="0">
                <a:solidFill>
                  <a:schemeClr val="bg1"/>
                </a:solidFill>
              </a:rPr>
              <a:t> </a:t>
            </a:r>
            <a:r>
              <a:rPr lang="it-IT" sz="2400" dirty="0" err="1" smtClean="0">
                <a:solidFill>
                  <a:schemeClr val="bg1"/>
                </a:solidFill>
              </a:rPr>
              <a:t>symbols</a:t>
            </a:r>
            <a:r>
              <a:rPr lang="it-IT" sz="2400" dirty="0" smtClean="0">
                <a:solidFill>
                  <a:schemeClr val="bg1"/>
                </a:solidFill>
              </a:rPr>
              <a:t> </a:t>
            </a:r>
            <a:r>
              <a:rPr lang="it-IT" sz="2400" dirty="0">
                <a:solidFill>
                  <a:schemeClr val="bg1"/>
                </a:solidFill>
              </a:rPr>
              <a:t>→ </a:t>
            </a:r>
            <a:r>
              <a:rPr lang="it-IT" sz="2400" dirty="0" err="1">
                <a:solidFill>
                  <a:schemeClr val="bg1"/>
                </a:solidFill>
              </a:rPr>
              <a:t>Undecidability</a:t>
            </a:r>
            <a:endParaRPr lang="it-IT" sz="2400" dirty="0">
              <a:solidFill>
                <a:schemeClr val="bg1"/>
              </a:solidFill>
            </a:endParaRPr>
          </a:p>
          <a:p>
            <a:pPr lvl="1"/>
            <a:r>
              <a:rPr lang="it-IT" dirty="0" err="1">
                <a:solidFill>
                  <a:schemeClr val="bg1"/>
                </a:solidFill>
              </a:rPr>
              <a:t>Horn</a:t>
            </a:r>
            <a:r>
              <a:rPr lang="it-IT" dirty="0">
                <a:solidFill>
                  <a:schemeClr val="bg1"/>
                </a:solidFill>
              </a:rPr>
              <a:t> </a:t>
            </a:r>
            <a:r>
              <a:rPr lang="it-IT" dirty="0" err="1">
                <a:solidFill>
                  <a:schemeClr val="bg1"/>
                </a:solidFill>
              </a:rPr>
              <a:t>Logic</a:t>
            </a:r>
            <a:r>
              <a:rPr lang="it-IT" dirty="0">
                <a:solidFill>
                  <a:schemeClr val="bg1"/>
                </a:solidFill>
              </a:rPr>
              <a:t> Programming </a:t>
            </a:r>
            <a:r>
              <a:rPr lang="it-IT" dirty="0" err="1">
                <a:solidFill>
                  <a:schemeClr val="bg1"/>
                </a:solidFill>
              </a:rPr>
              <a:t>is</a:t>
            </a:r>
            <a:r>
              <a:rPr lang="it-IT" dirty="0">
                <a:solidFill>
                  <a:schemeClr val="bg1"/>
                </a:solidFill>
              </a:rPr>
              <a:t> R.E.-complete  (</a:t>
            </a:r>
            <a:r>
              <a:rPr lang="it-IT" dirty="0" err="1">
                <a:solidFill>
                  <a:schemeClr val="bg1"/>
                </a:solidFill>
              </a:rPr>
              <a:t>Tarnlünd</a:t>
            </a:r>
            <a:r>
              <a:rPr lang="it-IT" dirty="0">
                <a:solidFill>
                  <a:schemeClr val="bg1"/>
                </a:solidFill>
              </a:rPr>
              <a:t> 1977)</a:t>
            </a:r>
          </a:p>
          <a:p>
            <a:endParaRPr lang="it-IT" sz="3200" dirty="0">
              <a:solidFill>
                <a:schemeClr val="bg1"/>
              </a:solidFill>
            </a:endParaRPr>
          </a:p>
          <a:p>
            <a:r>
              <a:rPr lang="it-IT" sz="3200" dirty="0">
                <a:solidFill>
                  <a:srgbClr val="FFC000"/>
                </a:solidFill>
              </a:rPr>
              <a:t>Goal:</a:t>
            </a:r>
            <a:r>
              <a:rPr lang="it-IT" sz="3200" dirty="0">
                <a:solidFill>
                  <a:schemeClr val="bg1"/>
                </a:solidFill>
              </a:rPr>
              <a:t> </a:t>
            </a:r>
            <a:r>
              <a:rPr lang="it-IT" sz="3200" dirty="0" err="1" smtClean="0">
                <a:solidFill>
                  <a:schemeClr val="bg1"/>
                </a:solidFill>
              </a:rPr>
              <a:t>Managing</a:t>
            </a:r>
            <a:r>
              <a:rPr lang="it-IT" sz="3200" dirty="0" smtClean="0">
                <a:solidFill>
                  <a:schemeClr val="bg1"/>
                </a:solidFill>
              </a:rPr>
              <a:t> </a:t>
            </a:r>
            <a:r>
              <a:rPr lang="it-IT" sz="3200" dirty="0" err="1" smtClean="0">
                <a:solidFill>
                  <a:schemeClr val="bg1"/>
                </a:solidFill>
              </a:rPr>
              <a:t>function</a:t>
            </a:r>
            <a:r>
              <a:rPr lang="it-IT" sz="3200" dirty="0" smtClean="0">
                <a:solidFill>
                  <a:schemeClr val="bg1"/>
                </a:solidFill>
              </a:rPr>
              <a:t> </a:t>
            </a:r>
            <a:r>
              <a:rPr lang="it-IT" sz="3200" dirty="0" err="1">
                <a:solidFill>
                  <a:schemeClr val="bg1"/>
                </a:solidFill>
              </a:rPr>
              <a:t>symbols</a:t>
            </a:r>
            <a:r>
              <a:rPr lang="it-IT" sz="3200" dirty="0">
                <a:solidFill>
                  <a:schemeClr val="bg1"/>
                </a:solidFill>
              </a:rPr>
              <a:t> in </a:t>
            </a:r>
            <a:r>
              <a:rPr lang="it-IT" sz="3200" dirty="0" smtClean="0">
                <a:solidFill>
                  <a:schemeClr val="bg1"/>
                </a:solidFill>
              </a:rPr>
              <a:t>ASP</a:t>
            </a:r>
          </a:p>
          <a:p>
            <a:pPr lvl="1"/>
            <a:r>
              <a:rPr lang="it-IT" sz="3200" dirty="0" err="1" smtClean="0">
                <a:solidFill>
                  <a:schemeClr val="bg1"/>
                </a:solidFill>
              </a:rPr>
              <a:t>Ensuring</a:t>
            </a:r>
            <a:r>
              <a:rPr lang="it-IT" sz="3200" dirty="0" smtClean="0">
                <a:solidFill>
                  <a:schemeClr val="bg1"/>
                </a:solidFill>
              </a:rPr>
              <a:t> </a:t>
            </a:r>
            <a:r>
              <a:rPr lang="it-IT" sz="3200" dirty="0" err="1" smtClean="0">
                <a:solidFill>
                  <a:schemeClr val="bg1"/>
                </a:solidFill>
              </a:rPr>
              <a:t>Computability</a:t>
            </a:r>
            <a:endParaRPr lang="it-IT" sz="3200" dirty="0">
              <a:solidFill>
                <a:schemeClr val="bg1"/>
              </a:solidFill>
            </a:endParaRPr>
          </a:p>
          <a:p>
            <a:pPr marL="457200" lvl="1" indent="0">
              <a:buNone/>
              <a:defRPr/>
            </a:pPr>
            <a:endParaRPr lang="en-US" sz="2000" dirty="0">
              <a:solidFill>
                <a:schemeClr val="bg1"/>
              </a:solidFill>
              <a:sym typeface="Wingdings" pitchFamily="2" charset="2"/>
            </a:endParaRPr>
          </a:p>
        </p:txBody>
      </p:sp>
    </p:spTree>
    <p:extLst>
      <p:ext uri="{BB962C8B-B14F-4D97-AF65-F5344CB8AC3E}">
        <p14:creationId xmlns:p14="http://schemas.microsoft.com/office/powerpoint/2010/main" val="98850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799" y="1825200"/>
            <a:ext cx="10480509" cy="5417840"/>
          </a:xfrm>
        </p:spPr>
        <p:txBody>
          <a:bodyPr/>
          <a:lstStyle/>
          <a:p>
            <a:pPr marL="0" indent="0" algn="just">
              <a:buNone/>
              <a:defRPr/>
            </a:pPr>
            <a:r>
              <a:rPr lang="it-IT" sz="2000" dirty="0" smtClean="0">
                <a:solidFill>
                  <a:schemeClr val="bg1"/>
                </a:solidFill>
              </a:rPr>
              <a:t>LIST </a:t>
            </a:r>
            <a:r>
              <a:rPr lang="it-IT" sz="2000" dirty="0">
                <a:solidFill>
                  <a:schemeClr val="bg1"/>
                </a:solidFill>
              </a:rPr>
              <a:t>TERMS</a:t>
            </a:r>
          </a:p>
          <a:p>
            <a:pPr marL="0" indent="0" algn="just">
              <a:buNone/>
              <a:defRPr/>
            </a:pPr>
            <a:r>
              <a:rPr lang="en-US" sz="2000" dirty="0">
                <a:solidFill>
                  <a:schemeClr val="bg1"/>
                </a:solidFill>
              </a:rPr>
              <a:t>A list term can be of the two forms:</a:t>
            </a:r>
          </a:p>
          <a:p>
            <a:pPr marL="0" indent="0" algn="just">
              <a:buNone/>
              <a:defRPr/>
            </a:pPr>
            <a:r>
              <a:rPr lang="en-US" sz="2000" dirty="0">
                <a:solidFill>
                  <a:schemeClr val="bg1"/>
                </a:solidFill>
              </a:rPr>
              <a:t>− [ t1, . . . , </a:t>
            </a:r>
            <a:r>
              <a:rPr lang="en-US" sz="2000" dirty="0" err="1">
                <a:solidFill>
                  <a:schemeClr val="bg1"/>
                </a:solidFill>
              </a:rPr>
              <a:t>tn</a:t>
            </a:r>
            <a:r>
              <a:rPr lang="en-US" sz="2000" dirty="0">
                <a:solidFill>
                  <a:schemeClr val="bg1"/>
                </a:solidFill>
              </a:rPr>
              <a:t> ], where t1, . . . , </a:t>
            </a:r>
            <a:r>
              <a:rPr lang="en-US" sz="2000" dirty="0" err="1">
                <a:solidFill>
                  <a:schemeClr val="bg1"/>
                </a:solidFill>
              </a:rPr>
              <a:t>tn</a:t>
            </a:r>
            <a:r>
              <a:rPr lang="en-US" sz="2000" dirty="0">
                <a:solidFill>
                  <a:schemeClr val="bg1"/>
                </a:solidFill>
              </a:rPr>
              <a:t> are terms;</a:t>
            </a:r>
          </a:p>
          <a:p>
            <a:pPr marL="0" indent="0" algn="just">
              <a:buNone/>
              <a:defRPr/>
            </a:pPr>
            <a:r>
              <a:rPr lang="en-US" sz="2000" dirty="0">
                <a:solidFill>
                  <a:schemeClr val="bg1"/>
                </a:solidFill>
              </a:rPr>
              <a:t>− [ h | t ], where h (the head of the list) is a term, and t (the tail of the list) is a list term.</a:t>
            </a:r>
          </a:p>
          <a:p>
            <a:pPr marL="0" indent="0" algn="just">
              <a:buNone/>
              <a:defRPr/>
            </a:pPr>
            <a:endParaRPr lang="en-US" sz="2000" dirty="0">
              <a:solidFill>
                <a:schemeClr val="bg1"/>
              </a:solidFill>
            </a:endParaRPr>
          </a:p>
          <a:p>
            <a:pPr marL="0" indent="0" algn="just">
              <a:buNone/>
              <a:defRPr/>
            </a:pPr>
            <a:r>
              <a:rPr lang="en-US" sz="2000" dirty="0">
                <a:solidFill>
                  <a:schemeClr val="bg1"/>
                </a:solidFill>
              </a:rPr>
              <a:t>Examples:</a:t>
            </a:r>
          </a:p>
          <a:p>
            <a:pPr algn="just">
              <a:defRPr/>
            </a:pPr>
            <a:r>
              <a:rPr lang="en-US" sz="2000" dirty="0">
                <a:solidFill>
                  <a:schemeClr val="bg1"/>
                </a:solidFill>
              </a:rPr>
              <a:t>The term [ </a:t>
            </a:r>
            <a:r>
              <a:rPr lang="en-US" sz="2000" dirty="0" err="1">
                <a:solidFill>
                  <a:schemeClr val="bg1"/>
                </a:solidFill>
              </a:rPr>
              <a:t>a,d,a</a:t>
            </a:r>
            <a:r>
              <a:rPr lang="en-US" sz="2000" dirty="0">
                <a:solidFill>
                  <a:schemeClr val="bg1"/>
                </a:solidFill>
              </a:rPr>
              <a:t> ] in the atom palindromic([</a:t>
            </a:r>
            <a:r>
              <a:rPr lang="en-US" sz="2000" dirty="0" err="1">
                <a:solidFill>
                  <a:schemeClr val="bg1"/>
                </a:solidFill>
              </a:rPr>
              <a:t>a,d,a</a:t>
            </a:r>
            <a:r>
              <a:rPr lang="en-US" sz="2000" dirty="0">
                <a:solidFill>
                  <a:schemeClr val="bg1"/>
                </a:solidFill>
              </a:rPr>
              <a:t>]) </a:t>
            </a:r>
          </a:p>
          <a:p>
            <a:pPr algn="just">
              <a:defRPr/>
            </a:pPr>
            <a:r>
              <a:rPr lang="en-US" sz="2000" dirty="0">
                <a:solidFill>
                  <a:schemeClr val="bg1"/>
                </a:solidFill>
              </a:rPr>
              <a:t>[ </a:t>
            </a:r>
            <a:r>
              <a:rPr lang="en-US" sz="2000" dirty="0" err="1">
                <a:solidFill>
                  <a:schemeClr val="bg1"/>
                </a:solidFill>
              </a:rPr>
              <a:t>jan,feb,mar</a:t>
            </a:r>
            <a:r>
              <a:rPr lang="en-US" sz="2000" dirty="0">
                <a:solidFill>
                  <a:schemeClr val="bg1"/>
                </a:solidFill>
              </a:rPr>
              <a:t> ]</a:t>
            </a:r>
          </a:p>
          <a:p>
            <a:pPr algn="just">
              <a:defRPr/>
            </a:pPr>
            <a:r>
              <a:rPr lang="en-US" sz="2000" dirty="0">
                <a:solidFill>
                  <a:schemeClr val="bg1"/>
                </a:solidFill>
              </a:rPr>
              <a:t>[</a:t>
            </a:r>
            <a:r>
              <a:rPr lang="en-US" sz="2000" dirty="0" err="1">
                <a:solidFill>
                  <a:schemeClr val="bg1"/>
                </a:solidFill>
              </a:rPr>
              <a:t>jan</a:t>
            </a:r>
            <a:r>
              <a:rPr lang="en-US" sz="2000" dirty="0">
                <a:solidFill>
                  <a:schemeClr val="bg1"/>
                </a:solidFill>
              </a:rPr>
              <a:t> | [ </a:t>
            </a:r>
            <a:r>
              <a:rPr lang="en-US" sz="2000" dirty="0" err="1">
                <a:solidFill>
                  <a:schemeClr val="bg1"/>
                </a:solidFill>
              </a:rPr>
              <a:t>feb,mar,apr,may,jun</a:t>
            </a:r>
            <a:r>
              <a:rPr lang="en-US" sz="2000" dirty="0">
                <a:solidFill>
                  <a:schemeClr val="bg1"/>
                </a:solidFill>
              </a:rPr>
              <a:t> ] ]</a:t>
            </a:r>
          </a:p>
          <a:p>
            <a:pPr algn="just">
              <a:defRPr/>
            </a:pPr>
            <a:r>
              <a:rPr lang="en-US" sz="2000" dirty="0">
                <a:solidFill>
                  <a:schemeClr val="bg1"/>
                </a:solidFill>
              </a:rPr>
              <a:t>[ [jan,31] | [ [ feb,28 ], [ mar,31 ], [ apr,30 ], [ may,31], [ jun,30 ] ] ].</a:t>
            </a:r>
            <a:endParaRPr lang="it-IT" sz="2000" dirty="0">
              <a:solidFill>
                <a:schemeClr val="bg1"/>
              </a:solidFill>
            </a:endParaRPr>
          </a:p>
        </p:txBody>
      </p:sp>
      <p:sp>
        <p:nvSpPr>
          <p:cNvPr id="6" name="Titolo 1"/>
          <p:cNvSpPr txBox="1">
            <a:spLocks/>
          </p:cNvSpPr>
          <p:nvPr/>
        </p:nvSpPr>
        <p:spPr>
          <a:xfrm>
            <a:off x="1558800" y="417600"/>
            <a:ext cx="9289032" cy="769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it-IT" b="1" dirty="0" err="1" smtClean="0">
                <a:solidFill>
                  <a:schemeClr val="accent4"/>
                </a:solidFill>
              </a:rPr>
              <a:t>Lists</a:t>
            </a:r>
            <a:r>
              <a:rPr lang="it-IT" b="1" dirty="0" smtClean="0">
                <a:solidFill>
                  <a:schemeClr val="accent4"/>
                </a:solidFill>
              </a:rPr>
              <a:t> in DLV</a:t>
            </a:r>
            <a:endParaRPr lang="it-IT" b="1" dirty="0">
              <a:solidFill>
                <a:schemeClr val="accent4"/>
              </a:solidFill>
            </a:endParaRPr>
          </a:p>
        </p:txBody>
      </p:sp>
    </p:spTree>
    <p:extLst>
      <p:ext uri="{BB962C8B-B14F-4D97-AF65-F5344CB8AC3E}">
        <p14:creationId xmlns:p14="http://schemas.microsoft.com/office/powerpoint/2010/main" val="413527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8800" y="417600"/>
            <a:ext cx="9289032" cy="769441"/>
          </a:xfrm>
        </p:spPr>
        <p:txBody>
          <a:bodyPr/>
          <a:lstStyle/>
          <a:p>
            <a:pPr algn="ctr">
              <a:defRPr/>
            </a:pPr>
            <a:r>
              <a:rPr lang="it-IT" b="1" dirty="0" err="1" smtClean="0">
                <a:solidFill>
                  <a:schemeClr val="accent4"/>
                </a:solidFill>
              </a:rPr>
              <a:t>Built</a:t>
            </a:r>
            <a:r>
              <a:rPr lang="it-IT" b="1" dirty="0" smtClean="0">
                <a:solidFill>
                  <a:schemeClr val="accent4"/>
                </a:solidFill>
              </a:rPr>
              <a:t>-in </a:t>
            </a:r>
            <a:r>
              <a:rPr lang="it-IT" b="1" dirty="0" err="1" smtClean="0">
                <a:solidFill>
                  <a:schemeClr val="accent4"/>
                </a:solidFill>
              </a:rPr>
              <a:t>predicates</a:t>
            </a:r>
            <a:r>
              <a:rPr lang="it-IT" b="1" dirty="0" smtClean="0">
                <a:solidFill>
                  <a:schemeClr val="accent4"/>
                </a:solidFill>
              </a:rPr>
              <a:t> for </a:t>
            </a:r>
            <a:r>
              <a:rPr lang="it-IT" b="1" dirty="0" err="1" smtClean="0">
                <a:solidFill>
                  <a:schemeClr val="accent4"/>
                </a:solidFill>
              </a:rPr>
              <a:t>Lists</a:t>
            </a:r>
            <a:endParaRPr lang="it-IT" b="1" dirty="0">
              <a:solidFill>
                <a:schemeClr val="accent4"/>
              </a:solidFill>
            </a:endParaRPr>
          </a:p>
        </p:txBody>
      </p:sp>
      <p:sp>
        <p:nvSpPr>
          <p:cNvPr id="3" name="Segnaposto contenuto 2"/>
          <p:cNvSpPr>
            <a:spLocks noGrp="1"/>
          </p:cNvSpPr>
          <p:nvPr>
            <p:ph idx="1"/>
          </p:nvPr>
        </p:nvSpPr>
        <p:spPr>
          <a:xfrm>
            <a:off x="838799" y="1825200"/>
            <a:ext cx="10663389" cy="5417840"/>
          </a:xfrm>
        </p:spPr>
        <p:txBody>
          <a:bodyPr>
            <a:normAutofit/>
          </a:bodyPr>
          <a:lstStyle/>
          <a:p>
            <a:pPr marL="0" indent="0" algn="just">
              <a:buNone/>
              <a:defRPr/>
            </a:pPr>
            <a:r>
              <a:rPr lang="it-IT" sz="2400" dirty="0">
                <a:solidFill>
                  <a:schemeClr val="bg1"/>
                </a:solidFill>
              </a:rPr>
              <a:t>I-DLV (and DLV2) </a:t>
            </a:r>
            <a:r>
              <a:rPr lang="it-IT" sz="2400" dirty="0" err="1">
                <a:solidFill>
                  <a:schemeClr val="bg1"/>
                </a:solidFill>
              </a:rPr>
              <a:t>comes</a:t>
            </a:r>
            <a:r>
              <a:rPr lang="it-IT" sz="2400" dirty="0">
                <a:solidFill>
                  <a:schemeClr val="bg1"/>
                </a:solidFill>
              </a:rPr>
              <a:t> with a </a:t>
            </a:r>
            <a:r>
              <a:rPr lang="it-IT" sz="2400" dirty="0" err="1">
                <a:solidFill>
                  <a:schemeClr val="bg1"/>
                </a:solidFill>
              </a:rPr>
              <a:t>rich</a:t>
            </a:r>
            <a:r>
              <a:rPr lang="it-IT" sz="2400" dirty="0">
                <a:solidFill>
                  <a:schemeClr val="bg1"/>
                </a:solidFill>
              </a:rPr>
              <a:t> </a:t>
            </a:r>
            <a:r>
              <a:rPr lang="it-IT" sz="2400" dirty="0" err="1">
                <a:solidFill>
                  <a:schemeClr val="bg1"/>
                </a:solidFill>
              </a:rPr>
              <a:t>library</a:t>
            </a:r>
            <a:r>
              <a:rPr lang="it-IT" sz="2400" dirty="0">
                <a:solidFill>
                  <a:schemeClr val="bg1"/>
                </a:solidFill>
              </a:rPr>
              <a:t> of </a:t>
            </a:r>
            <a:r>
              <a:rPr lang="it-IT" sz="2400" dirty="0" err="1">
                <a:solidFill>
                  <a:schemeClr val="bg1"/>
                </a:solidFill>
              </a:rPr>
              <a:t>built</a:t>
            </a:r>
            <a:r>
              <a:rPr lang="it-IT" sz="2400" dirty="0">
                <a:solidFill>
                  <a:schemeClr val="bg1"/>
                </a:solidFill>
              </a:rPr>
              <a:t>-in </a:t>
            </a:r>
            <a:r>
              <a:rPr lang="it-IT" sz="2400" dirty="0" err="1">
                <a:solidFill>
                  <a:schemeClr val="bg1"/>
                </a:solidFill>
              </a:rPr>
              <a:t>predicates</a:t>
            </a:r>
            <a:r>
              <a:rPr lang="it-IT" sz="2400" dirty="0">
                <a:solidFill>
                  <a:schemeClr val="bg1"/>
                </a:solidFill>
              </a:rPr>
              <a:t> for list </a:t>
            </a:r>
            <a:r>
              <a:rPr lang="it-IT" sz="2400" dirty="0" err="1">
                <a:solidFill>
                  <a:schemeClr val="bg1"/>
                </a:solidFill>
              </a:rPr>
              <a:t>manipulation</a:t>
            </a:r>
            <a:r>
              <a:rPr lang="it-IT" sz="2400" dirty="0">
                <a:solidFill>
                  <a:schemeClr val="bg1"/>
                </a:solidFill>
              </a:rPr>
              <a:t>. </a:t>
            </a:r>
          </a:p>
          <a:p>
            <a:pPr marL="0" indent="0" algn="just">
              <a:buNone/>
              <a:defRPr/>
            </a:pPr>
            <a:endParaRPr lang="it-IT" sz="2400" dirty="0">
              <a:solidFill>
                <a:schemeClr val="bg1"/>
              </a:solidFill>
            </a:endParaRPr>
          </a:p>
          <a:p>
            <a:pPr marL="0" indent="0" algn="just">
              <a:buNone/>
              <a:defRPr/>
            </a:pPr>
            <a:r>
              <a:rPr lang="en-US" sz="2400" dirty="0">
                <a:solidFill>
                  <a:schemeClr val="bg1"/>
                </a:solidFill>
              </a:rPr>
              <a:t>A built-in atom is of the form </a:t>
            </a:r>
          </a:p>
          <a:p>
            <a:pPr marL="0" indent="0" algn="just">
              <a:buNone/>
              <a:defRPr/>
            </a:pPr>
            <a:r>
              <a:rPr lang="en-US" sz="2400" dirty="0">
                <a:solidFill>
                  <a:schemeClr val="bg1"/>
                </a:solidFill>
              </a:rPr>
              <a:t>	&amp;p(t</a:t>
            </a:r>
            <a:r>
              <a:rPr lang="en-US" sz="2400" baseline="-25000" dirty="0">
                <a:solidFill>
                  <a:schemeClr val="bg1"/>
                </a:solidFill>
              </a:rPr>
              <a:t>0</a:t>
            </a:r>
            <a:r>
              <a:rPr lang="en-US" sz="2400" dirty="0">
                <a:solidFill>
                  <a:schemeClr val="bg1"/>
                </a:solidFill>
              </a:rPr>
              <a:t>,.., </a:t>
            </a:r>
            <a:r>
              <a:rPr lang="en-US" sz="2400" dirty="0" err="1">
                <a:solidFill>
                  <a:schemeClr val="bg1"/>
                </a:solidFill>
              </a:rPr>
              <a:t>t</a:t>
            </a:r>
            <a:r>
              <a:rPr lang="en-US" sz="2400" baseline="-25000" dirty="0" err="1">
                <a:solidFill>
                  <a:schemeClr val="bg1"/>
                </a:solidFill>
              </a:rPr>
              <a:t>n</a:t>
            </a:r>
            <a:r>
              <a:rPr lang="en-US" sz="2400" dirty="0">
                <a:solidFill>
                  <a:schemeClr val="bg1"/>
                </a:solidFill>
              </a:rPr>
              <a:t> ; u</a:t>
            </a:r>
            <a:r>
              <a:rPr lang="en-US" sz="2400" baseline="-25000" dirty="0">
                <a:solidFill>
                  <a:schemeClr val="bg1"/>
                </a:solidFill>
              </a:rPr>
              <a:t>0</a:t>
            </a:r>
            <a:r>
              <a:rPr lang="en-US" sz="2400" dirty="0">
                <a:solidFill>
                  <a:schemeClr val="bg1"/>
                </a:solidFill>
              </a:rPr>
              <a:t>,…, u</a:t>
            </a:r>
            <a:r>
              <a:rPr lang="en-US" sz="2400" baseline="-25000" dirty="0">
                <a:solidFill>
                  <a:schemeClr val="bg1"/>
                </a:solidFill>
              </a:rPr>
              <a:t>m</a:t>
            </a:r>
            <a:r>
              <a:rPr lang="en-US" sz="2400" dirty="0">
                <a:solidFill>
                  <a:schemeClr val="bg1"/>
                </a:solidFill>
              </a:rPr>
              <a:t>)</a:t>
            </a:r>
          </a:p>
          <a:p>
            <a:pPr marL="0" indent="0" algn="just">
              <a:buNone/>
              <a:defRPr/>
            </a:pPr>
            <a:r>
              <a:rPr lang="en-US" sz="2400" dirty="0">
                <a:solidFill>
                  <a:schemeClr val="bg1"/>
                </a:solidFill>
              </a:rPr>
              <a:t>where </a:t>
            </a:r>
            <a:r>
              <a:rPr lang="en-US" sz="2400" dirty="0" err="1">
                <a:solidFill>
                  <a:schemeClr val="bg1"/>
                </a:solidFill>
              </a:rPr>
              <a:t>n,m</a:t>
            </a:r>
            <a:r>
              <a:rPr lang="en-US" sz="2400" dirty="0">
                <a:solidFill>
                  <a:schemeClr val="bg1"/>
                </a:solidFill>
              </a:rPr>
              <a:t> &gt;= 0</a:t>
            </a:r>
          </a:p>
          <a:p>
            <a:pPr marL="0" indent="0" algn="just">
              <a:buNone/>
              <a:defRPr/>
            </a:pPr>
            <a:endParaRPr lang="en-US" sz="2400" dirty="0">
              <a:solidFill>
                <a:schemeClr val="bg1"/>
              </a:solidFill>
            </a:endParaRPr>
          </a:p>
          <a:p>
            <a:pPr algn="just">
              <a:defRPr/>
            </a:pPr>
            <a:r>
              <a:rPr lang="en-US" sz="2400" dirty="0">
                <a:solidFill>
                  <a:schemeClr val="bg1"/>
                </a:solidFill>
              </a:rPr>
              <a:t>t</a:t>
            </a:r>
            <a:r>
              <a:rPr lang="en-US" sz="2400" baseline="-25000" dirty="0">
                <a:solidFill>
                  <a:schemeClr val="bg1"/>
                </a:solidFill>
              </a:rPr>
              <a:t>0</a:t>
            </a:r>
            <a:r>
              <a:rPr lang="en-US" sz="2400" dirty="0">
                <a:solidFill>
                  <a:schemeClr val="bg1"/>
                </a:solidFill>
              </a:rPr>
              <a:t>,.., </a:t>
            </a:r>
            <a:r>
              <a:rPr lang="en-US" sz="2400" dirty="0" err="1">
                <a:solidFill>
                  <a:schemeClr val="bg1"/>
                </a:solidFill>
              </a:rPr>
              <a:t>t</a:t>
            </a:r>
            <a:r>
              <a:rPr lang="en-US" sz="2400" baseline="-25000" dirty="0" err="1">
                <a:solidFill>
                  <a:schemeClr val="bg1"/>
                </a:solidFill>
              </a:rPr>
              <a:t>n</a:t>
            </a:r>
            <a:r>
              <a:rPr lang="en-US" sz="2400" dirty="0">
                <a:solidFill>
                  <a:schemeClr val="bg1"/>
                </a:solidFill>
              </a:rPr>
              <a:t> are input terms, and are separated from the output terms u</a:t>
            </a:r>
            <a:r>
              <a:rPr lang="en-US" sz="2400" baseline="-25000" dirty="0">
                <a:solidFill>
                  <a:schemeClr val="bg1"/>
                </a:solidFill>
              </a:rPr>
              <a:t>0</a:t>
            </a:r>
            <a:r>
              <a:rPr lang="en-US" sz="2400" dirty="0">
                <a:solidFill>
                  <a:schemeClr val="bg1"/>
                </a:solidFill>
              </a:rPr>
              <a:t>,…, u</a:t>
            </a:r>
            <a:r>
              <a:rPr lang="en-US" sz="2400" baseline="-25000" dirty="0">
                <a:solidFill>
                  <a:schemeClr val="bg1"/>
                </a:solidFill>
              </a:rPr>
              <a:t>m </a:t>
            </a:r>
            <a:r>
              <a:rPr lang="en-US" sz="2400" dirty="0">
                <a:solidFill>
                  <a:schemeClr val="bg1"/>
                </a:solidFill>
              </a:rPr>
              <a:t>by a semicolon (“;”); </a:t>
            </a:r>
          </a:p>
          <a:p>
            <a:pPr algn="just">
              <a:defRPr/>
            </a:pPr>
            <a:r>
              <a:rPr lang="en-US" sz="2400" dirty="0">
                <a:solidFill>
                  <a:schemeClr val="bg1"/>
                </a:solidFill>
              </a:rPr>
              <a:t>an input/output term can be either a constant or a variable.</a:t>
            </a:r>
          </a:p>
          <a:p>
            <a:pPr marL="0" indent="0" algn="just">
              <a:buNone/>
              <a:defRPr/>
            </a:pPr>
            <a:r>
              <a:rPr lang="en-US" sz="2400" dirty="0">
                <a:solidFill>
                  <a:schemeClr val="bg1"/>
                </a:solidFill>
              </a:rPr>
              <a:t>Intuitively, output terms are computed on the basis of the input ones, according to a semantics which is defined “a priori” for each predicate, as reported next.</a:t>
            </a:r>
            <a:endParaRPr lang="it-IT" sz="2400" dirty="0">
              <a:solidFill>
                <a:schemeClr val="bg1"/>
              </a:solidFill>
            </a:endParaRPr>
          </a:p>
          <a:p>
            <a:pPr marL="0" indent="0" algn="just">
              <a:buNone/>
              <a:defRPr/>
            </a:pPr>
            <a:endParaRPr lang="it-IT" sz="2400" dirty="0">
              <a:solidFill>
                <a:schemeClr val="bg1"/>
              </a:solidFill>
            </a:endParaRPr>
          </a:p>
        </p:txBody>
      </p:sp>
    </p:spTree>
    <p:extLst>
      <p:ext uri="{BB962C8B-B14F-4D97-AF65-F5344CB8AC3E}">
        <p14:creationId xmlns:p14="http://schemas.microsoft.com/office/powerpoint/2010/main" val="148918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51484" y="160765"/>
            <a:ext cx="9289032" cy="769441"/>
          </a:xfrm>
        </p:spPr>
        <p:txBody>
          <a:bodyPr/>
          <a:lstStyle/>
          <a:p>
            <a:pPr algn="ctr">
              <a:defRPr/>
            </a:pPr>
            <a:r>
              <a:rPr lang="it-IT" b="1" dirty="0" err="1" smtClean="0">
                <a:solidFill>
                  <a:schemeClr val="accent4"/>
                </a:solidFill>
              </a:rPr>
              <a:t>Built</a:t>
            </a:r>
            <a:r>
              <a:rPr lang="it-IT" b="1" dirty="0" smtClean="0">
                <a:solidFill>
                  <a:schemeClr val="accent4"/>
                </a:solidFill>
              </a:rPr>
              <a:t>-in </a:t>
            </a:r>
            <a:r>
              <a:rPr lang="it-IT" b="1" dirty="0" err="1" smtClean="0">
                <a:solidFill>
                  <a:schemeClr val="accent4"/>
                </a:solidFill>
              </a:rPr>
              <a:t>predicates</a:t>
            </a:r>
            <a:r>
              <a:rPr lang="it-IT" b="1" dirty="0" smtClean="0">
                <a:solidFill>
                  <a:schemeClr val="accent4"/>
                </a:solidFill>
              </a:rPr>
              <a:t> for </a:t>
            </a:r>
            <a:r>
              <a:rPr lang="it-IT" b="1" dirty="0" err="1" smtClean="0">
                <a:solidFill>
                  <a:schemeClr val="accent4"/>
                </a:solidFill>
              </a:rPr>
              <a:t>Lists</a:t>
            </a:r>
            <a:endParaRPr lang="it-IT" b="1" dirty="0">
              <a:solidFill>
                <a:schemeClr val="accent4"/>
              </a:solidFill>
            </a:endParaRPr>
          </a:p>
        </p:txBody>
      </p:sp>
      <p:pic>
        <p:nvPicPr>
          <p:cNvPr id="4" name="Immagine 3"/>
          <p:cNvPicPr>
            <a:picLocks noChangeAspect="1"/>
          </p:cNvPicPr>
          <p:nvPr/>
        </p:nvPicPr>
        <p:blipFill>
          <a:blip r:embed="rId3"/>
          <a:stretch>
            <a:fillRect/>
          </a:stretch>
        </p:blipFill>
        <p:spPr>
          <a:xfrm>
            <a:off x="1775520" y="930206"/>
            <a:ext cx="8640960" cy="5811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416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55920" y="411022"/>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a:t>
            </a:r>
            <a:r>
              <a:rPr lang="it-IT" b="1" dirty="0" err="1" smtClean="0">
                <a:solidFill>
                  <a:schemeClr val="accent4"/>
                </a:solidFill>
              </a:rPr>
              <a:t>example</a:t>
            </a:r>
            <a:endParaRPr lang="it-IT" b="1" dirty="0">
              <a:solidFill>
                <a:schemeClr val="accent4"/>
              </a:solidFill>
            </a:endParaRPr>
          </a:p>
        </p:txBody>
      </p:sp>
      <p:sp>
        <p:nvSpPr>
          <p:cNvPr id="3" name="Segnaposto contenuto 2"/>
          <p:cNvSpPr>
            <a:spLocks noGrp="1"/>
          </p:cNvSpPr>
          <p:nvPr>
            <p:ph idx="1"/>
          </p:nvPr>
        </p:nvSpPr>
        <p:spPr>
          <a:xfrm>
            <a:off x="906177" y="1440160"/>
            <a:ext cx="10788518" cy="5417840"/>
          </a:xfrm>
        </p:spPr>
        <p:txBody>
          <a:bodyPr>
            <a:normAutofit/>
          </a:bodyPr>
          <a:lstStyle/>
          <a:p>
            <a:pPr marL="0" indent="0">
              <a:buNone/>
              <a:defRPr/>
            </a:pPr>
            <a:r>
              <a:rPr lang="it-IT" sz="2300" dirty="0">
                <a:solidFill>
                  <a:schemeClr val="bg1"/>
                </a:solidFill>
              </a:rPr>
              <a:t>Compute </a:t>
            </a:r>
            <a:r>
              <a:rPr lang="it-IT" sz="2300" dirty="0" err="1">
                <a:solidFill>
                  <a:schemeClr val="bg1"/>
                </a:solidFill>
              </a:rPr>
              <a:t>all</a:t>
            </a:r>
            <a:r>
              <a:rPr lang="it-IT" sz="2300" dirty="0">
                <a:solidFill>
                  <a:schemeClr val="bg1"/>
                </a:solidFill>
              </a:rPr>
              <a:t> </a:t>
            </a:r>
            <a:r>
              <a:rPr lang="it-IT" sz="2300" dirty="0" err="1">
                <a:solidFill>
                  <a:schemeClr val="bg1"/>
                </a:solidFill>
              </a:rPr>
              <a:t>simple</a:t>
            </a:r>
            <a:r>
              <a:rPr lang="it-IT" sz="2300" dirty="0">
                <a:solidFill>
                  <a:schemeClr val="bg1"/>
                </a:solidFill>
              </a:rPr>
              <a:t> (i.e. with no </a:t>
            </a:r>
            <a:r>
              <a:rPr lang="it-IT" sz="2300" dirty="0" err="1">
                <a:solidFill>
                  <a:schemeClr val="bg1"/>
                </a:solidFill>
              </a:rPr>
              <a:t>repeated</a:t>
            </a:r>
            <a:r>
              <a:rPr lang="it-IT" sz="2300" dirty="0">
                <a:solidFill>
                  <a:schemeClr val="bg1"/>
                </a:solidFill>
              </a:rPr>
              <a:t> </a:t>
            </a:r>
            <a:r>
              <a:rPr lang="it-IT" sz="2300" dirty="0" err="1">
                <a:solidFill>
                  <a:schemeClr val="bg1"/>
                </a:solidFill>
              </a:rPr>
              <a:t>vertices</a:t>
            </a:r>
            <a:r>
              <a:rPr lang="it-IT" sz="2300" dirty="0">
                <a:solidFill>
                  <a:schemeClr val="bg1"/>
                </a:solidFill>
              </a:rPr>
              <a:t>)  </a:t>
            </a:r>
            <a:r>
              <a:rPr lang="it-IT" sz="2300" dirty="0" err="1">
                <a:solidFill>
                  <a:schemeClr val="bg1"/>
                </a:solidFill>
              </a:rPr>
              <a:t>paths</a:t>
            </a:r>
            <a:r>
              <a:rPr lang="it-IT" sz="2300" dirty="0">
                <a:solidFill>
                  <a:schemeClr val="bg1"/>
                </a:solidFill>
              </a:rPr>
              <a:t> in a </a:t>
            </a:r>
            <a:r>
              <a:rPr lang="it-IT" sz="2300" dirty="0" err="1">
                <a:solidFill>
                  <a:schemeClr val="bg1"/>
                </a:solidFill>
              </a:rPr>
              <a:t>graph</a:t>
            </a:r>
            <a:r>
              <a:rPr lang="it-IT" sz="2300" dirty="0">
                <a:solidFill>
                  <a:schemeClr val="bg1"/>
                </a:solidFill>
              </a:rPr>
              <a:t>:</a:t>
            </a:r>
          </a:p>
          <a:p>
            <a:pPr marL="0" indent="0">
              <a:buNone/>
              <a:defRPr/>
            </a:pPr>
            <a:r>
              <a:rPr lang="it-IT" sz="2300" dirty="0" err="1">
                <a:solidFill>
                  <a:schemeClr val="bg1"/>
                </a:solidFill>
              </a:rPr>
              <a:t>simplePath</a:t>
            </a:r>
            <a:r>
              <a:rPr lang="it-IT" sz="2300" dirty="0">
                <a:solidFill>
                  <a:schemeClr val="bg1"/>
                </a:solidFill>
              </a:rPr>
              <a:t>([X|[Y]]) :- </a:t>
            </a:r>
            <a:r>
              <a:rPr lang="it-IT" sz="2300" dirty="0" err="1">
                <a:solidFill>
                  <a:schemeClr val="bg1"/>
                </a:solidFill>
              </a:rPr>
              <a:t>edge</a:t>
            </a:r>
            <a:r>
              <a:rPr lang="it-IT" sz="2300" dirty="0">
                <a:solidFill>
                  <a:schemeClr val="bg1"/>
                </a:solidFill>
              </a:rPr>
              <a:t>(X,Y).</a:t>
            </a:r>
          </a:p>
          <a:p>
            <a:pPr marL="0" indent="0">
              <a:buNone/>
              <a:defRPr/>
            </a:pPr>
            <a:r>
              <a:rPr lang="it-IT" sz="2300" dirty="0" err="1">
                <a:solidFill>
                  <a:schemeClr val="bg1"/>
                </a:solidFill>
              </a:rPr>
              <a:t>simplePath</a:t>
            </a:r>
            <a:r>
              <a:rPr lang="it-IT" sz="2300" dirty="0">
                <a:solidFill>
                  <a:schemeClr val="bg1"/>
                </a:solidFill>
              </a:rPr>
              <a:t>([X|[Y|W]]) :- </a:t>
            </a:r>
            <a:r>
              <a:rPr lang="it-IT" sz="2300" dirty="0" err="1">
                <a:solidFill>
                  <a:schemeClr val="bg1"/>
                </a:solidFill>
              </a:rPr>
              <a:t>edge</a:t>
            </a:r>
            <a:r>
              <a:rPr lang="it-IT" sz="2300" dirty="0">
                <a:solidFill>
                  <a:schemeClr val="bg1"/>
                </a:solidFill>
              </a:rPr>
              <a:t>(X,Y), </a:t>
            </a:r>
            <a:r>
              <a:rPr lang="it-IT" sz="2300" dirty="0" err="1">
                <a:solidFill>
                  <a:schemeClr val="bg1"/>
                </a:solidFill>
              </a:rPr>
              <a:t>simplePath</a:t>
            </a:r>
            <a:r>
              <a:rPr lang="it-IT" sz="2300" dirty="0">
                <a:solidFill>
                  <a:schemeClr val="bg1"/>
                </a:solidFill>
              </a:rPr>
              <a:t>([Y|W]), </a:t>
            </a:r>
          </a:p>
          <a:p>
            <a:pPr marL="0" indent="0">
              <a:buNone/>
              <a:defRPr/>
            </a:pPr>
            <a:r>
              <a:rPr lang="it-IT" sz="2300" dirty="0">
                <a:solidFill>
                  <a:schemeClr val="bg1"/>
                </a:solidFill>
              </a:rPr>
              <a:t>			     </a:t>
            </a:r>
            <a:r>
              <a:rPr lang="it-IT" sz="2300" dirty="0" err="1">
                <a:solidFill>
                  <a:schemeClr val="bg1"/>
                </a:solidFill>
              </a:rPr>
              <a:t>not</a:t>
            </a:r>
            <a:r>
              <a:rPr lang="it-IT" sz="2300" dirty="0">
                <a:solidFill>
                  <a:schemeClr val="bg1"/>
                </a:solidFill>
              </a:rPr>
              <a:t> &amp;</a:t>
            </a:r>
            <a:r>
              <a:rPr lang="it-IT" sz="2300" dirty="0" err="1">
                <a:solidFill>
                  <a:schemeClr val="bg1"/>
                </a:solidFill>
              </a:rPr>
              <a:t>member</a:t>
            </a:r>
            <a:r>
              <a:rPr lang="it-IT" sz="2300" dirty="0">
                <a:solidFill>
                  <a:schemeClr val="bg1"/>
                </a:solidFill>
              </a:rPr>
              <a:t>(X,[Y|W];).</a:t>
            </a:r>
          </a:p>
          <a:p>
            <a:pPr marL="0" indent="0">
              <a:buNone/>
              <a:defRPr/>
            </a:pPr>
            <a:endParaRPr lang="it-IT" sz="2300" dirty="0">
              <a:solidFill>
                <a:schemeClr val="bg1"/>
              </a:solidFill>
            </a:endParaRPr>
          </a:p>
          <a:p>
            <a:pPr marL="0" indent="0">
              <a:buNone/>
              <a:defRPr/>
            </a:pPr>
            <a:endParaRPr lang="it-IT" sz="2300" dirty="0">
              <a:solidFill>
                <a:schemeClr val="bg1"/>
              </a:solidFill>
            </a:endParaRPr>
          </a:p>
          <a:p>
            <a:pPr marL="0" indent="0">
              <a:buNone/>
              <a:defRPr/>
            </a:pPr>
            <a:r>
              <a:rPr lang="it-IT" sz="2300" dirty="0">
                <a:solidFill>
                  <a:schemeClr val="bg1"/>
                </a:solidFill>
              </a:rPr>
              <a:t>Compute </a:t>
            </a:r>
            <a:r>
              <a:rPr lang="it-IT" sz="2300" dirty="0" err="1">
                <a:solidFill>
                  <a:schemeClr val="bg1"/>
                </a:solidFill>
              </a:rPr>
              <a:t>all</a:t>
            </a:r>
            <a:r>
              <a:rPr lang="it-IT" sz="2300" dirty="0">
                <a:solidFill>
                  <a:schemeClr val="bg1"/>
                </a:solidFill>
              </a:rPr>
              <a:t> </a:t>
            </a:r>
            <a:r>
              <a:rPr lang="it-IT" sz="2300" dirty="0" err="1">
                <a:solidFill>
                  <a:schemeClr val="bg1"/>
                </a:solidFill>
              </a:rPr>
              <a:t>simple</a:t>
            </a:r>
            <a:r>
              <a:rPr lang="it-IT" sz="2300" dirty="0">
                <a:solidFill>
                  <a:schemeClr val="bg1"/>
                </a:solidFill>
              </a:rPr>
              <a:t> </a:t>
            </a:r>
            <a:r>
              <a:rPr lang="it-IT" sz="2300" dirty="0" err="1">
                <a:solidFill>
                  <a:schemeClr val="bg1"/>
                </a:solidFill>
              </a:rPr>
              <a:t>cycles</a:t>
            </a:r>
            <a:r>
              <a:rPr lang="it-IT" sz="2300" dirty="0">
                <a:solidFill>
                  <a:schemeClr val="bg1"/>
                </a:solidFill>
              </a:rPr>
              <a:t> in a </a:t>
            </a:r>
            <a:r>
              <a:rPr lang="it-IT" sz="2300" dirty="0" err="1">
                <a:solidFill>
                  <a:schemeClr val="bg1"/>
                </a:solidFill>
              </a:rPr>
              <a:t>graph</a:t>
            </a:r>
            <a:r>
              <a:rPr lang="it-IT" sz="2300" dirty="0">
                <a:solidFill>
                  <a:schemeClr val="bg1"/>
                </a:solidFill>
              </a:rPr>
              <a:t>:</a:t>
            </a:r>
          </a:p>
          <a:p>
            <a:pPr marL="0" indent="0">
              <a:buNone/>
              <a:defRPr/>
            </a:pPr>
            <a:r>
              <a:rPr lang="en-US" sz="2300" dirty="0" err="1">
                <a:solidFill>
                  <a:schemeClr val="bg1"/>
                </a:solidFill>
              </a:rPr>
              <a:t>simpleCycle</a:t>
            </a:r>
            <a:r>
              <a:rPr lang="en-US" sz="2300" dirty="0">
                <a:solidFill>
                  <a:schemeClr val="bg1"/>
                </a:solidFill>
              </a:rPr>
              <a:t>([X]) :- 	edge(X,X).</a:t>
            </a:r>
          </a:p>
          <a:p>
            <a:pPr marL="0" indent="0">
              <a:buNone/>
              <a:defRPr/>
            </a:pPr>
            <a:r>
              <a:rPr lang="en-US" sz="2300" dirty="0" err="1">
                <a:solidFill>
                  <a:schemeClr val="bg1"/>
                </a:solidFill>
              </a:rPr>
              <a:t>simpleCycle</a:t>
            </a:r>
            <a:r>
              <a:rPr lang="en-US" sz="2300" dirty="0">
                <a:solidFill>
                  <a:schemeClr val="bg1"/>
                </a:solidFill>
              </a:rPr>
              <a:t>([X|L]) :-	</a:t>
            </a:r>
            <a:r>
              <a:rPr lang="en-US" sz="2300" dirty="0" err="1">
                <a:solidFill>
                  <a:schemeClr val="bg1"/>
                </a:solidFill>
              </a:rPr>
              <a:t>simplePath</a:t>
            </a:r>
            <a:r>
              <a:rPr lang="en-US" sz="2300" dirty="0">
                <a:solidFill>
                  <a:schemeClr val="bg1"/>
                </a:solidFill>
              </a:rPr>
              <a:t>([X|L]), &amp;last(L;Y), edge(Y,X).</a:t>
            </a:r>
          </a:p>
          <a:p>
            <a:pPr marL="0" indent="0">
              <a:buNone/>
              <a:defRPr/>
            </a:pPr>
            <a:r>
              <a:rPr lang="it-IT" sz="2300" dirty="0">
                <a:solidFill>
                  <a:schemeClr val="bg1"/>
                </a:solidFill>
              </a:rPr>
              <a:t>Compute </a:t>
            </a:r>
            <a:r>
              <a:rPr lang="it-IT" sz="2300" dirty="0" err="1">
                <a:solidFill>
                  <a:schemeClr val="bg1"/>
                </a:solidFill>
              </a:rPr>
              <a:t>simple</a:t>
            </a:r>
            <a:r>
              <a:rPr lang="it-IT" sz="2300" dirty="0">
                <a:solidFill>
                  <a:schemeClr val="bg1"/>
                </a:solidFill>
              </a:rPr>
              <a:t> </a:t>
            </a:r>
            <a:r>
              <a:rPr lang="it-IT" sz="2300" dirty="0" err="1">
                <a:solidFill>
                  <a:schemeClr val="bg1"/>
                </a:solidFill>
              </a:rPr>
              <a:t>paths</a:t>
            </a:r>
            <a:r>
              <a:rPr lang="it-IT" sz="2300" dirty="0">
                <a:solidFill>
                  <a:schemeClr val="bg1"/>
                </a:solidFill>
              </a:rPr>
              <a:t> of maximum </a:t>
            </a:r>
            <a:r>
              <a:rPr lang="it-IT" sz="2300" dirty="0" err="1">
                <a:solidFill>
                  <a:schemeClr val="bg1"/>
                </a:solidFill>
              </a:rPr>
              <a:t>length</a:t>
            </a:r>
            <a:r>
              <a:rPr lang="it-IT" sz="2300" dirty="0">
                <a:solidFill>
                  <a:schemeClr val="bg1"/>
                </a:solidFill>
              </a:rPr>
              <a:t>:</a:t>
            </a:r>
          </a:p>
          <a:p>
            <a:pPr marL="0" indent="0">
              <a:buNone/>
              <a:defRPr/>
            </a:pPr>
            <a:r>
              <a:rPr lang="en-US" sz="2300" dirty="0" err="1">
                <a:solidFill>
                  <a:schemeClr val="bg1"/>
                </a:solidFill>
              </a:rPr>
              <a:t>maxPath</a:t>
            </a:r>
            <a:r>
              <a:rPr lang="en-US" sz="2300" dirty="0">
                <a:solidFill>
                  <a:schemeClr val="bg1"/>
                </a:solidFill>
              </a:rPr>
              <a:t>(P) :- </a:t>
            </a:r>
            <a:r>
              <a:rPr lang="en-US" sz="2300" dirty="0" err="1">
                <a:solidFill>
                  <a:schemeClr val="bg1"/>
                </a:solidFill>
              </a:rPr>
              <a:t>simplePath</a:t>
            </a:r>
            <a:r>
              <a:rPr lang="en-US" sz="2300" dirty="0">
                <a:solidFill>
                  <a:schemeClr val="bg1"/>
                </a:solidFill>
              </a:rPr>
              <a:t>(P), &amp;length(P;L), </a:t>
            </a:r>
          </a:p>
          <a:p>
            <a:pPr marL="0" indent="0">
              <a:buNone/>
              <a:defRPr/>
            </a:pPr>
            <a:r>
              <a:rPr lang="en-US" sz="2300" dirty="0">
                <a:solidFill>
                  <a:schemeClr val="bg1"/>
                </a:solidFill>
              </a:rPr>
              <a:t>		L = #max { X : </a:t>
            </a:r>
            <a:r>
              <a:rPr lang="en-US" sz="2300" dirty="0" err="1">
                <a:solidFill>
                  <a:schemeClr val="bg1"/>
                </a:solidFill>
              </a:rPr>
              <a:t>simplePath</a:t>
            </a:r>
            <a:r>
              <a:rPr lang="en-US" sz="2300" dirty="0">
                <a:solidFill>
                  <a:schemeClr val="bg1"/>
                </a:solidFill>
              </a:rPr>
              <a:t>(Q), &amp;length(Q;X) }.</a:t>
            </a:r>
            <a:endParaRPr lang="it-IT" sz="2300" dirty="0">
              <a:solidFill>
                <a:schemeClr val="bg1"/>
              </a:solidFill>
            </a:endParaRPr>
          </a:p>
        </p:txBody>
      </p:sp>
    </p:spTree>
    <p:extLst>
      <p:ext uri="{BB962C8B-B14F-4D97-AF65-F5344CB8AC3E}">
        <p14:creationId xmlns:p14="http://schemas.microsoft.com/office/powerpoint/2010/main" val="338686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103" y="398349"/>
            <a:ext cx="7772400" cy="769441"/>
          </a:xfrm>
        </p:spPr>
        <p:txBody>
          <a:bodyPr/>
          <a:lstStyle/>
          <a:p>
            <a:pPr algn="ctr"/>
            <a:r>
              <a:rPr lang="en-US" b="1" dirty="0" smtClean="0">
                <a:solidFill>
                  <a:schemeClr val="accent4"/>
                </a:solidFill>
              </a:rPr>
              <a:t>LISTS: Applications</a:t>
            </a:r>
            <a:endParaRPr lang="en-US" b="1" dirty="0">
              <a:solidFill>
                <a:schemeClr val="accent4"/>
              </a:solidFill>
            </a:endParaRPr>
          </a:p>
        </p:txBody>
      </p:sp>
      <p:sp>
        <p:nvSpPr>
          <p:cNvPr id="3" name="Content Placeholder 2"/>
          <p:cNvSpPr>
            <a:spLocks noGrp="1"/>
          </p:cNvSpPr>
          <p:nvPr>
            <p:ph idx="1"/>
          </p:nvPr>
        </p:nvSpPr>
        <p:spPr>
          <a:xfrm>
            <a:off x="838800" y="1825200"/>
            <a:ext cx="10365006" cy="4652602"/>
          </a:xfrm>
        </p:spPr>
        <p:txBody>
          <a:bodyPr/>
          <a:lstStyle/>
          <a:p>
            <a:r>
              <a:rPr lang="en-US" dirty="0" smtClean="0">
                <a:solidFill>
                  <a:schemeClr val="bg1"/>
                </a:solidFill>
              </a:rPr>
              <a:t>Lists can easily represent trees:</a:t>
            </a:r>
          </a:p>
          <a:p>
            <a:r>
              <a:rPr lang="en-US" dirty="0" smtClean="0">
                <a:solidFill>
                  <a:schemeClr val="bg1"/>
                </a:solidFill>
              </a:rPr>
              <a:t>[root| List-of-</a:t>
            </a:r>
            <a:r>
              <a:rPr lang="en-US" dirty="0" err="1" smtClean="0">
                <a:solidFill>
                  <a:schemeClr val="bg1"/>
                </a:solidFill>
              </a:rPr>
              <a:t>subtrees</a:t>
            </a:r>
            <a:r>
              <a:rPr lang="en-US" dirty="0" smtClean="0">
                <a:solidFill>
                  <a:schemeClr val="bg1"/>
                </a:solidFill>
              </a:rPr>
              <a:t>]</a:t>
            </a:r>
          </a:p>
          <a:p>
            <a:r>
              <a:rPr lang="en-US" dirty="0" smtClean="0">
                <a:solidFill>
                  <a:schemeClr val="bg1"/>
                </a:solidFill>
              </a:rPr>
              <a:t>Leaf node: [a|[]] = [a]</a:t>
            </a:r>
          </a:p>
          <a:p>
            <a:r>
              <a:rPr lang="en-US" dirty="0" smtClean="0">
                <a:solidFill>
                  <a:schemeClr val="bg1"/>
                </a:solidFill>
              </a:rPr>
              <a:t>[a | [ [b], [c | [ d ] ] ] ] </a:t>
            </a:r>
          </a:p>
          <a:p>
            <a:pPr marL="0" indent="0">
              <a:buNone/>
            </a:pPr>
            <a:r>
              <a:rPr lang="en-US" dirty="0">
                <a:solidFill>
                  <a:schemeClr val="bg1"/>
                </a:solidFill>
              </a:rPr>
              <a:t> </a:t>
            </a:r>
            <a:r>
              <a:rPr lang="en-US" dirty="0" smtClean="0">
                <a:solidFill>
                  <a:schemeClr val="bg1"/>
                </a:solidFill>
              </a:rPr>
              <a:t>  - </a:t>
            </a:r>
            <a:r>
              <a:rPr lang="en-US" dirty="0" smtClean="0">
                <a:solidFill>
                  <a:schemeClr val="accent4"/>
                </a:solidFill>
              </a:rPr>
              <a:t>the list rooted in a      </a:t>
            </a:r>
          </a:p>
          <a:p>
            <a:pPr marL="0" indent="0">
              <a:buNone/>
            </a:pPr>
            <a:r>
              <a:rPr lang="en-US" dirty="0">
                <a:solidFill>
                  <a:schemeClr val="accent4"/>
                </a:solidFill>
              </a:rPr>
              <a:t> </a:t>
            </a:r>
            <a:r>
              <a:rPr lang="en-US" dirty="0" smtClean="0">
                <a:solidFill>
                  <a:schemeClr val="accent4"/>
                </a:solidFill>
              </a:rPr>
              <a:t>  - b and c are the children of a</a:t>
            </a:r>
          </a:p>
          <a:p>
            <a:pPr marL="0" indent="0">
              <a:buNone/>
            </a:pPr>
            <a:r>
              <a:rPr lang="en-US" dirty="0">
                <a:solidFill>
                  <a:schemeClr val="accent4"/>
                </a:solidFill>
              </a:rPr>
              <a:t> </a:t>
            </a:r>
            <a:r>
              <a:rPr lang="en-US" dirty="0" smtClean="0">
                <a:solidFill>
                  <a:schemeClr val="accent4"/>
                </a:solidFill>
              </a:rPr>
              <a:t>  - d is a child of c</a:t>
            </a:r>
          </a:p>
          <a:p>
            <a:pPr marL="0" indent="0">
              <a:buNone/>
            </a:pPr>
            <a:r>
              <a:rPr lang="en-US" dirty="0">
                <a:solidFill>
                  <a:schemeClr val="accent4"/>
                </a:solidFill>
              </a:rPr>
              <a:t> </a:t>
            </a:r>
            <a:r>
              <a:rPr lang="en-US" dirty="0" smtClean="0">
                <a:solidFill>
                  <a:schemeClr val="accent4"/>
                </a:solidFill>
              </a:rPr>
              <a:t>  - b and d are leaves</a:t>
            </a:r>
          </a:p>
          <a:p>
            <a:pPr marL="0" indent="0">
              <a:buNone/>
            </a:pPr>
            <a:r>
              <a:rPr lang="en-US" dirty="0" smtClean="0">
                <a:solidFill>
                  <a:schemeClr val="bg1"/>
                </a:solidFill>
              </a:rPr>
              <a:t>List can therefore represent the HTML trees of web pages</a:t>
            </a:r>
            <a:endParaRPr lang="en-US" dirty="0">
              <a:solidFill>
                <a:schemeClr val="bg1"/>
              </a:solidFill>
            </a:endParaRPr>
          </a:p>
        </p:txBody>
      </p:sp>
    </p:spTree>
    <p:extLst>
      <p:ext uri="{BB962C8B-B14F-4D97-AF65-F5344CB8AC3E}">
        <p14:creationId xmlns:p14="http://schemas.microsoft.com/office/powerpoint/2010/main" val="538219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919289" y="304142"/>
            <a:ext cx="8491537" cy="1152128"/>
          </a:xfrm>
        </p:spPr>
        <p:txBody>
          <a:bodyPr rtlCol="0">
            <a:normAutofit/>
          </a:bodyPr>
          <a:lstStyle/>
          <a:p>
            <a:pPr algn="ctr">
              <a:defRPr/>
            </a:pPr>
            <a:r>
              <a:rPr lang="en-US" b="1" dirty="0" smtClean="0">
                <a:solidFill>
                  <a:schemeClr val="accent4"/>
                </a:solidFill>
                <a:latin typeface="Museo Slab 500" charset="0"/>
                <a:cs typeface="Museo Slab 500" charset="0"/>
                <a:sym typeface="Museo Slab 500" charset="0"/>
              </a:rPr>
              <a:t>DIADEM</a:t>
            </a:r>
            <a:r>
              <a:rPr lang="en-US" sz="4900" b="1" dirty="0">
                <a:solidFill>
                  <a:schemeClr val="accent4"/>
                </a:solidFill>
                <a:latin typeface="Museo Slab 500" charset="0"/>
                <a:cs typeface="Museo Slab 500" charset="0"/>
                <a:sym typeface="Museo Slab 500" charset="0"/>
              </a:rPr>
              <a:t> </a:t>
            </a:r>
            <a:r>
              <a:rPr lang="en-US" sz="4900" b="1" dirty="0">
                <a:solidFill>
                  <a:schemeClr val="accent4"/>
                </a:solidFill>
                <a:latin typeface="Museo Slab 500" charset="0"/>
                <a:ea typeface="ヒラギノ角ゴ ProN W3" charset="0"/>
                <a:cs typeface="ヒラギノ角ゴ ProN W3" charset="0"/>
                <a:sym typeface="Museo Slab 500" charset="0"/>
              </a:rPr>
              <a:t/>
            </a:r>
            <a:br>
              <a:rPr lang="en-US" sz="4900" b="1" dirty="0">
                <a:solidFill>
                  <a:schemeClr val="accent4"/>
                </a:solidFill>
                <a:latin typeface="Museo Slab 500" charset="0"/>
                <a:ea typeface="ヒラギノ角ゴ ProN W3" charset="0"/>
                <a:cs typeface="ヒラギノ角ゴ ProN W3" charset="0"/>
                <a:sym typeface="Museo Slab 500" charset="0"/>
              </a:rPr>
            </a:br>
            <a:r>
              <a:rPr lang="en-US" sz="2500" b="1" dirty="0">
                <a:solidFill>
                  <a:schemeClr val="accent4"/>
                </a:solidFill>
                <a:latin typeface="HelveticaNeueLT Std Lt" charset="0"/>
                <a:cs typeface="HelveticaNeueLT Std Lt" charset="0"/>
                <a:sym typeface="HelveticaNeueLT Std Lt" charset="0"/>
              </a:rPr>
              <a:t>ERC Advanced Grant @Oxford - </a:t>
            </a:r>
            <a:r>
              <a:rPr lang="en-US" sz="2500" b="1" dirty="0">
                <a:solidFill>
                  <a:schemeClr val="accent4"/>
                </a:solidFill>
                <a:latin typeface="HelveticaNeueLT Std Bold" charset="0"/>
                <a:cs typeface="HelveticaNeueLT Std Bold" charset="0"/>
                <a:sym typeface="HelveticaNeueLT Std Bold" charset="0"/>
              </a:rPr>
              <a:t>G. </a:t>
            </a:r>
            <a:r>
              <a:rPr lang="en-US" sz="2500" b="1" dirty="0" err="1">
                <a:solidFill>
                  <a:schemeClr val="accent4"/>
                </a:solidFill>
                <a:latin typeface="HelveticaNeueLT Std Bold" charset="0"/>
                <a:cs typeface="HelveticaNeueLT Std Bold" charset="0"/>
                <a:sym typeface="HelveticaNeueLT Std Bold" charset="0"/>
              </a:rPr>
              <a:t>Gottlob</a:t>
            </a:r>
            <a:endParaRPr lang="en-US" sz="2500" b="1" dirty="0">
              <a:solidFill>
                <a:schemeClr val="accent4"/>
              </a:solidFill>
              <a:latin typeface="HelveticaNeueLT Std Bold" charset="0"/>
              <a:sym typeface="HelveticaNeueLT Std Bold" charset="0"/>
            </a:endParaRPr>
          </a:p>
        </p:txBody>
      </p:sp>
      <p:sp>
        <p:nvSpPr>
          <p:cNvPr id="43010" name="Rectangle 2"/>
          <p:cNvSpPr>
            <a:spLocks noGrp="1" noChangeArrowheads="1"/>
          </p:cNvSpPr>
          <p:nvPr>
            <p:ph idx="1"/>
          </p:nvPr>
        </p:nvSpPr>
        <p:spPr>
          <a:xfrm>
            <a:off x="838799" y="1825200"/>
            <a:ext cx="10692265" cy="5040560"/>
          </a:xfrm>
          <a:noFill/>
          <a:ln>
            <a:noFill/>
          </a:ln>
        </p:spPr>
        <p:txBody>
          <a:bodyPr vert="horz" wrap="square" lIns="91440" tIns="45720" rIns="91440" bIns="45720" numCol="1" rtlCol="0" anchor="t" anchorCtr="0" compatLnSpc="1">
            <a:prstTxWarp prst="textNoShape">
              <a:avLst/>
            </a:prstTxWarp>
            <a:normAutofit/>
          </a:bodyPr>
          <a:lstStyle/>
          <a:p>
            <a:pPr marL="0" indent="0">
              <a:buNone/>
            </a:pPr>
            <a:r>
              <a:rPr lang="en-US" sz="2200" dirty="0">
                <a:solidFill>
                  <a:schemeClr val="bg1"/>
                </a:solidFill>
              </a:rPr>
              <a:t>Domain-centric, Intelligent, Automated Data Extraction</a:t>
            </a:r>
          </a:p>
          <a:p>
            <a:r>
              <a:rPr lang="en-US" sz="2200" dirty="0">
                <a:solidFill>
                  <a:schemeClr val="bg1"/>
                </a:solidFill>
              </a:rPr>
              <a:t>fully </a:t>
            </a:r>
            <a:r>
              <a:rPr lang="en-US" sz="2200" dirty="0">
                <a:solidFill>
                  <a:schemeClr val="bg1"/>
                </a:solidFill>
                <a:sym typeface="HelveticaNeueLT Std Bold" charset="0"/>
              </a:rPr>
              <a:t>automated</a:t>
            </a:r>
            <a:r>
              <a:rPr lang="en-US" sz="2200" dirty="0">
                <a:solidFill>
                  <a:schemeClr val="bg1"/>
                </a:solidFill>
              </a:rPr>
              <a:t> extraction from domain-specific websites</a:t>
            </a:r>
          </a:p>
          <a:p>
            <a:pPr lvl="1"/>
            <a:r>
              <a:rPr lang="en-US" sz="2200" dirty="0">
                <a:solidFill>
                  <a:schemeClr val="bg1"/>
                </a:solidFill>
                <a:sym typeface="HelveticaNeueLT Std Bold Cn" charset="0"/>
              </a:rPr>
              <a:t>no per site training, no user input </a:t>
            </a:r>
            <a:r>
              <a:rPr lang="en-US" sz="2200" dirty="0">
                <a:solidFill>
                  <a:schemeClr val="bg1"/>
                </a:solidFill>
                <a:sym typeface="HelveticaNeueLT Std Cn" charset="0"/>
              </a:rPr>
              <a:t>other than the domain model</a:t>
            </a:r>
          </a:p>
          <a:p>
            <a:r>
              <a:rPr lang="en-US" sz="2200" dirty="0">
                <a:solidFill>
                  <a:schemeClr val="bg1"/>
                </a:solidFill>
              </a:rPr>
              <a:t>main target: websites with </a:t>
            </a:r>
            <a:r>
              <a:rPr lang="en-US" sz="2200" dirty="0">
                <a:solidFill>
                  <a:schemeClr val="bg1"/>
                </a:solidFill>
                <a:sym typeface="HelveticaNeueLT Std Bold" charset="0"/>
              </a:rPr>
              <a:t>structured records</a:t>
            </a:r>
            <a:endParaRPr lang="en-US" sz="2200" dirty="0">
              <a:solidFill>
                <a:schemeClr val="bg1"/>
              </a:solidFill>
            </a:endParaRPr>
          </a:p>
          <a:p>
            <a:r>
              <a:rPr lang="en-US" sz="2200" dirty="0">
                <a:solidFill>
                  <a:schemeClr val="bg1"/>
                </a:solidFill>
                <a:sym typeface="HelveticaNeueLT Std" charset="0"/>
              </a:rPr>
              <a:t>based on </a:t>
            </a:r>
            <a:r>
              <a:rPr lang="en-US" sz="2200" dirty="0">
                <a:solidFill>
                  <a:schemeClr val="bg1"/>
                </a:solidFill>
                <a:sym typeface="HelveticaNeueLT Std Bold" charset="0"/>
              </a:rPr>
              <a:t>extensive domain knowledge</a:t>
            </a:r>
          </a:p>
          <a:p>
            <a:pPr lvl="1"/>
            <a:r>
              <a:rPr lang="en-US" sz="2200" dirty="0">
                <a:solidFill>
                  <a:schemeClr val="bg1"/>
                </a:solidFill>
                <a:sym typeface="HelveticaNeueLT Std Cn" charset="0"/>
              </a:rPr>
              <a:t>web form</a:t>
            </a:r>
            <a:r>
              <a:rPr lang="en-US" sz="2200" dirty="0">
                <a:solidFill>
                  <a:schemeClr val="bg1"/>
                </a:solidFill>
                <a:sym typeface="HelveticaNeueLT Std Bold Cn" charset="0"/>
              </a:rPr>
              <a:t> understanding</a:t>
            </a:r>
          </a:p>
          <a:p>
            <a:pPr lvl="1"/>
            <a:r>
              <a:rPr lang="en-US" sz="2200" dirty="0">
                <a:solidFill>
                  <a:schemeClr val="bg1"/>
                </a:solidFill>
                <a:sym typeface="HelveticaNeueLT Std Cn" charset="0"/>
              </a:rPr>
              <a:t>result page</a:t>
            </a:r>
            <a:r>
              <a:rPr lang="en-US" sz="2200" dirty="0">
                <a:solidFill>
                  <a:schemeClr val="bg1"/>
                </a:solidFill>
                <a:sym typeface="HelveticaNeueLT Std Bold Cn" charset="0"/>
              </a:rPr>
              <a:t> analysis </a:t>
            </a:r>
            <a:r>
              <a:rPr lang="en-US" sz="2200" dirty="0">
                <a:solidFill>
                  <a:schemeClr val="bg1"/>
                </a:solidFill>
                <a:sym typeface="HelveticaNeueLT Std Cn" charset="0"/>
              </a:rPr>
              <a:t>(records, attributes)</a:t>
            </a:r>
            <a:endParaRPr lang="en-US" sz="2200" dirty="0">
              <a:solidFill>
                <a:schemeClr val="bg1"/>
              </a:solidFill>
              <a:sym typeface="HelveticaNeueLT Std Bold Cn" charset="0"/>
            </a:endParaRPr>
          </a:p>
          <a:p>
            <a:pPr lvl="1"/>
            <a:r>
              <a:rPr lang="en-US" sz="2200" dirty="0">
                <a:solidFill>
                  <a:schemeClr val="bg1"/>
                </a:solidFill>
                <a:sym typeface="HelveticaNeueLT Std Cn" charset="0"/>
              </a:rPr>
              <a:t>navigation</a:t>
            </a:r>
            <a:r>
              <a:rPr lang="en-US" sz="2200" dirty="0">
                <a:solidFill>
                  <a:schemeClr val="bg1"/>
                </a:solidFill>
                <a:sym typeface="HelveticaNeueLT Std Bold Cn" charset="0"/>
              </a:rPr>
              <a:t> </a:t>
            </a:r>
            <a:r>
              <a:rPr lang="en-US" sz="2200" dirty="0">
                <a:solidFill>
                  <a:schemeClr val="bg1"/>
                </a:solidFill>
                <a:sym typeface="HelveticaNeueLT Std Cn" charset="0"/>
              </a:rPr>
              <a:t>blocks</a:t>
            </a:r>
            <a:r>
              <a:rPr lang="en-US" sz="2200" dirty="0">
                <a:solidFill>
                  <a:schemeClr val="bg1"/>
                </a:solidFill>
                <a:sym typeface="HelveticaNeueLT Std Bold Cn" charset="0"/>
              </a:rPr>
              <a:t> classification </a:t>
            </a:r>
            <a:r>
              <a:rPr lang="en-US" sz="2200" dirty="0">
                <a:solidFill>
                  <a:schemeClr val="bg1"/>
                </a:solidFill>
                <a:sym typeface="HelveticaNeueLT Std Cn" charset="0"/>
              </a:rPr>
              <a:t>(next page link, detail pages)</a:t>
            </a:r>
          </a:p>
          <a:p>
            <a:r>
              <a:rPr lang="en-US" sz="2200" dirty="0">
                <a:solidFill>
                  <a:schemeClr val="bg1"/>
                </a:solidFill>
              </a:rPr>
              <a:t>Template language on </a:t>
            </a:r>
            <a:r>
              <a:rPr lang="en-US" sz="2200" dirty="0" err="1">
                <a:solidFill>
                  <a:schemeClr val="bg1"/>
                </a:solidFill>
                <a:sym typeface="HelveticaNeueLT Std Bold" charset="0"/>
              </a:rPr>
              <a:t>Datalog</a:t>
            </a:r>
            <a:r>
              <a:rPr lang="en-US" sz="2200" baseline="30000" dirty="0">
                <a:solidFill>
                  <a:schemeClr val="bg1"/>
                </a:solidFill>
              </a:rPr>
              <a:t>¬,</a:t>
            </a:r>
            <a:r>
              <a:rPr lang="en-US" sz="2200" baseline="30000" dirty="0" err="1">
                <a:solidFill>
                  <a:schemeClr val="bg1"/>
                </a:solidFill>
              </a:rPr>
              <a:t>Agg</a:t>
            </a:r>
            <a:r>
              <a:rPr lang="en-US" sz="2200" dirty="0">
                <a:solidFill>
                  <a:schemeClr val="bg1"/>
                </a:solidFill>
                <a:sym typeface="HelveticaNeueLT Std Bold" charset="0"/>
              </a:rPr>
              <a:t> rules</a:t>
            </a:r>
            <a:r>
              <a:rPr lang="en-US" sz="2200" dirty="0">
                <a:solidFill>
                  <a:schemeClr val="bg1"/>
                </a:solidFill>
              </a:rPr>
              <a:t> compiled to DLV, plus  Gazetteers, GATE</a:t>
            </a:r>
            <a:r>
              <a:rPr lang="en-US" sz="2200" dirty="0">
                <a:solidFill>
                  <a:schemeClr val="bg1"/>
                </a:solidFill>
                <a:sym typeface="HelveticaNeueLT Std Bold" charset="0"/>
              </a:rPr>
              <a:t> </a:t>
            </a:r>
            <a:r>
              <a:rPr lang="en-US" sz="2200" dirty="0" err="1">
                <a:solidFill>
                  <a:schemeClr val="bg1"/>
                </a:solidFill>
              </a:rPr>
              <a:t>annotation&amp;regex</a:t>
            </a:r>
            <a:r>
              <a:rPr lang="en-US" sz="2200" dirty="0">
                <a:solidFill>
                  <a:schemeClr val="bg1"/>
                </a:solidFill>
              </a:rPr>
              <a:t>, ML classifiers </a:t>
            </a:r>
          </a:p>
        </p:txBody>
      </p:sp>
    </p:spTree>
    <p:extLst>
      <p:ext uri="{BB962C8B-B14F-4D97-AF65-F5344CB8AC3E}">
        <p14:creationId xmlns:p14="http://schemas.microsoft.com/office/powerpoint/2010/main" val="249355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1535113" y="260896"/>
            <a:ext cx="9144000" cy="431800"/>
          </a:xfrm>
        </p:spPr>
        <p:txBody>
          <a:bodyPr>
            <a:normAutofit fontScale="90000"/>
          </a:bodyPr>
          <a:lstStyle/>
          <a:p>
            <a:pPr algn="ctr" eaLnBrk="1" hangingPunct="1"/>
            <a:r>
              <a:rPr lang="en-US" sz="3600" b="1" dirty="0">
                <a:solidFill>
                  <a:schemeClr val="accent4"/>
                </a:solidFill>
                <a:latin typeface="Calibri" charset="0"/>
              </a:rPr>
              <a:t>Web Form Understanding </a:t>
            </a:r>
            <a:r>
              <a:rPr lang="en-US" sz="2400" b="1" dirty="0">
                <a:solidFill>
                  <a:schemeClr val="accent4"/>
                </a:solidFill>
                <a:latin typeface="Calibri" charset="0"/>
              </a:rPr>
              <a:t>with</a:t>
            </a:r>
            <a:r>
              <a:rPr lang="en-US" sz="3600" b="1" dirty="0">
                <a:solidFill>
                  <a:schemeClr val="accent4"/>
                </a:solidFill>
                <a:latin typeface="Calibri" charset="0"/>
              </a:rPr>
              <a:t> </a:t>
            </a:r>
            <a:r>
              <a:rPr lang="en-US" sz="3600" b="1" dirty="0">
                <a:solidFill>
                  <a:schemeClr val="accent4"/>
                </a:solidFill>
                <a:latin typeface="Helvetica" charset="0"/>
                <a:cs typeface="Helvetica" charset="0"/>
                <a:sym typeface="Helvetica" charset="0"/>
              </a:rPr>
              <a:t>OPAL</a:t>
            </a:r>
            <a:endParaRPr lang="en-US" sz="3600" b="1" dirty="0">
              <a:solidFill>
                <a:schemeClr val="accent4"/>
              </a:solidFill>
              <a:latin typeface="Helvetica" charset="0"/>
              <a:sym typeface="Helvetica" charset="0"/>
            </a:endParaRPr>
          </a:p>
        </p:txBody>
      </p:sp>
      <p:sp>
        <p:nvSpPr>
          <p:cNvPr id="20482" name="Rectangle 2"/>
          <p:cNvSpPr>
            <a:spLocks/>
          </p:cNvSpPr>
          <p:nvPr/>
        </p:nvSpPr>
        <p:spPr bwMode="auto">
          <a:xfrm>
            <a:off x="2164556" y="1052736"/>
            <a:ext cx="7862888" cy="455612"/>
          </a:xfrm>
          <a:prstGeom prst="rect">
            <a:avLst/>
          </a:prstGeom>
          <a:noFill/>
          <a:ln>
            <a:noFill/>
          </a:ln>
          <a:effectLst>
            <a:outerShdw blurRad="50800" algn="ctr" rotWithShape="0">
              <a:schemeClr val="bg2">
                <a:alpha val="4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266"/>
              </a:spcBef>
              <a:buClr>
                <a:srgbClr val="000000"/>
              </a:buClr>
              <a:buSzPct val="100000"/>
              <a:defRPr/>
            </a:pPr>
            <a:r>
              <a:rPr lang="en-US" dirty="0">
                <a:solidFill>
                  <a:schemeClr val="accent4"/>
                </a:solidFill>
                <a:latin typeface="Helvetica" charset="0"/>
                <a:cs typeface="Helvetica" charset="0"/>
                <a:sym typeface="Helvetica" charset="0"/>
              </a:rPr>
              <a:t>O</a:t>
            </a:r>
            <a:r>
              <a:rPr lang="en-US" dirty="0">
                <a:solidFill>
                  <a:schemeClr val="bg1"/>
                </a:solidFill>
                <a:latin typeface="Helvetica" charset="0"/>
                <a:cs typeface="Helvetica" charset="0"/>
                <a:sym typeface="Helvetica" charset="0"/>
              </a:rPr>
              <a:t>ntology-based </a:t>
            </a:r>
            <a:r>
              <a:rPr lang="en-US" dirty="0">
                <a:solidFill>
                  <a:schemeClr val="accent4"/>
                </a:solidFill>
                <a:latin typeface="Helvetica" charset="0"/>
                <a:cs typeface="Helvetica" charset="0"/>
                <a:sym typeface="Helvetica" charset="0"/>
              </a:rPr>
              <a:t>P</a:t>
            </a:r>
            <a:r>
              <a:rPr lang="en-US" dirty="0">
                <a:solidFill>
                  <a:schemeClr val="bg1"/>
                </a:solidFill>
                <a:latin typeface="Helvetica" charset="0"/>
                <a:cs typeface="Helvetica" charset="0"/>
                <a:sym typeface="Helvetica" charset="0"/>
              </a:rPr>
              <a:t>attern </a:t>
            </a:r>
            <a:r>
              <a:rPr lang="en-US" dirty="0">
                <a:solidFill>
                  <a:schemeClr val="accent4"/>
                </a:solidFill>
                <a:latin typeface="Helvetica" charset="0"/>
                <a:cs typeface="Helvetica" charset="0"/>
                <a:sym typeface="Helvetica" charset="0"/>
              </a:rPr>
              <a:t>A</a:t>
            </a:r>
            <a:r>
              <a:rPr lang="en-US" dirty="0">
                <a:solidFill>
                  <a:schemeClr val="bg1"/>
                </a:solidFill>
                <a:latin typeface="Helvetica" charset="0"/>
                <a:cs typeface="Helvetica" charset="0"/>
                <a:sym typeface="Helvetica" charset="0"/>
              </a:rPr>
              <a:t>nalysis with </a:t>
            </a:r>
            <a:r>
              <a:rPr lang="en-US" dirty="0">
                <a:solidFill>
                  <a:schemeClr val="accent4"/>
                </a:solidFill>
                <a:latin typeface="Helvetica" charset="0"/>
                <a:cs typeface="Helvetica" charset="0"/>
                <a:sym typeface="Helvetica" charset="0"/>
              </a:rPr>
              <a:t>L</a:t>
            </a:r>
            <a:r>
              <a:rPr lang="en-US" dirty="0">
                <a:solidFill>
                  <a:schemeClr val="bg1"/>
                </a:solidFill>
                <a:latin typeface="Helvetica" charset="0"/>
                <a:cs typeface="Helvetica" charset="0"/>
                <a:sym typeface="Helvetica" charset="0"/>
              </a:rPr>
              <a:t>ogic</a:t>
            </a:r>
          </a:p>
        </p:txBody>
      </p:sp>
      <p:grpSp>
        <p:nvGrpSpPr>
          <p:cNvPr id="45059" name="Group 20"/>
          <p:cNvGrpSpPr>
            <a:grpSpLocks/>
          </p:cNvGrpSpPr>
          <p:nvPr/>
        </p:nvGrpSpPr>
        <p:grpSpPr bwMode="auto">
          <a:xfrm>
            <a:off x="7248128" y="2991007"/>
            <a:ext cx="2910632" cy="3454284"/>
            <a:chOff x="0" y="0"/>
            <a:chExt cx="2682" cy="2826"/>
          </a:xfrm>
        </p:grpSpPr>
        <p:pic>
          <p:nvPicPr>
            <p:cNvPr id="450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8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6"/>
            <p:cNvSpPr>
              <a:spLocks/>
            </p:cNvSpPr>
            <p:nvPr/>
          </p:nvSpPr>
          <p:spPr bwMode="auto">
            <a:xfrm>
              <a:off x="826" y="1362"/>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4" name="Rectangle 7"/>
            <p:cNvSpPr>
              <a:spLocks/>
            </p:cNvSpPr>
            <p:nvPr/>
          </p:nvSpPr>
          <p:spPr bwMode="auto">
            <a:xfrm>
              <a:off x="90" y="2148"/>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5" name="Rectangle 8"/>
            <p:cNvSpPr>
              <a:spLocks/>
            </p:cNvSpPr>
            <p:nvPr/>
          </p:nvSpPr>
          <p:spPr bwMode="auto">
            <a:xfrm>
              <a:off x="90" y="584"/>
              <a:ext cx="2504" cy="922"/>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6" name="Rectangle 9"/>
            <p:cNvSpPr>
              <a:spLocks/>
            </p:cNvSpPr>
            <p:nvPr/>
          </p:nvSpPr>
          <p:spPr bwMode="auto">
            <a:xfrm>
              <a:off x="42" y="48"/>
              <a:ext cx="2600" cy="2688"/>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7" name="Rectangle 10"/>
            <p:cNvSpPr>
              <a:spLocks/>
            </p:cNvSpPr>
            <p:nvPr/>
          </p:nvSpPr>
          <p:spPr bwMode="auto">
            <a:xfrm>
              <a:off x="822" y="1182"/>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8" name="Rectangle 11"/>
            <p:cNvSpPr>
              <a:spLocks/>
            </p:cNvSpPr>
            <p:nvPr/>
          </p:nvSpPr>
          <p:spPr bwMode="auto">
            <a:xfrm>
              <a:off x="822" y="1008"/>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9" name="Rectangle 12"/>
            <p:cNvSpPr>
              <a:spLocks/>
            </p:cNvSpPr>
            <p:nvPr/>
          </p:nvSpPr>
          <p:spPr bwMode="auto">
            <a:xfrm>
              <a:off x="822" y="828"/>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0" name="Rectangle 13"/>
            <p:cNvSpPr>
              <a:spLocks/>
            </p:cNvSpPr>
            <p:nvPr/>
          </p:nvSpPr>
          <p:spPr bwMode="auto">
            <a:xfrm>
              <a:off x="822" y="646"/>
              <a:ext cx="1736" cy="105"/>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1" name="Rectangle 14"/>
            <p:cNvSpPr>
              <a:spLocks/>
            </p:cNvSpPr>
            <p:nvPr/>
          </p:nvSpPr>
          <p:spPr bwMode="auto">
            <a:xfrm>
              <a:off x="90" y="1952"/>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2" name="Rectangle 15"/>
            <p:cNvSpPr>
              <a:spLocks/>
            </p:cNvSpPr>
            <p:nvPr/>
          </p:nvSpPr>
          <p:spPr bwMode="auto">
            <a:xfrm>
              <a:off x="90" y="1740"/>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3" name="Rectangle 16"/>
            <p:cNvSpPr>
              <a:spLocks/>
            </p:cNvSpPr>
            <p:nvPr/>
          </p:nvSpPr>
          <p:spPr bwMode="auto">
            <a:xfrm>
              <a:off x="90" y="1542"/>
              <a:ext cx="2120" cy="153"/>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4" name="Rectangle 17"/>
            <p:cNvSpPr>
              <a:spLocks/>
            </p:cNvSpPr>
            <p:nvPr/>
          </p:nvSpPr>
          <p:spPr bwMode="auto">
            <a:xfrm>
              <a:off x="96" y="432"/>
              <a:ext cx="584" cy="96"/>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5" name="Rectangle 18"/>
            <p:cNvSpPr>
              <a:spLocks/>
            </p:cNvSpPr>
            <p:nvPr/>
          </p:nvSpPr>
          <p:spPr bwMode="auto">
            <a:xfrm>
              <a:off x="768" y="432"/>
              <a:ext cx="632" cy="96"/>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6" name="Rectangle 19"/>
            <p:cNvSpPr>
              <a:spLocks/>
            </p:cNvSpPr>
            <p:nvPr/>
          </p:nvSpPr>
          <p:spPr bwMode="auto">
            <a:xfrm>
              <a:off x="86" y="403"/>
              <a:ext cx="1410" cy="144"/>
            </a:xfrm>
            <a:prstGeom prst="rect">
              <a:avLst/>
            </a:prstGeom>
            <a:noFill/>
            <a:ln w="254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grpSp>
      <p:sp>
        <p:nvSpPr>
          <p:cNvPr id="45060" name="Rectangle 5"/>
          <p:cNvSpPr>
            <a:spLocks/>
          </p:cNvSpPr>
          <p:nvPr/>
        </p:nvSpPr>
        <p:spPr bwMode="auto">
          <a:xfrm>
            <a:off x="1929264" y="3744955"/>
            <a:ext cx="4958824" cy="2700337"/>
          </a:xfrm>
          <a:prstGeom prst="rect">
            <a:avLst/>
          </a:prstGeom>
          <a:solidFill>
            <a:schemeClr val="accent1">
              <a:alpha val="69803"/>
            </a:schemeClr>
          </a:solidFill>
          <a:ln w="12700">
            <a:solidFill>
              <a:srgbClr val="FCDD5E"/>
            </a:solidFill>
            <a:miter lim="800000"/>
            <a:headEnd/>
            <a:tailEnd/>
          </a:ln>
        </p:spPr>
        <p:txBody>
          <a:bodyPr lIns="90000" tIns="90000" rIns="90000" bIns="90000" anchor="ctr"/>
          <a:lstStyle/>
          <a:p>
            <a:pPr algn="l">
              <a:buClr>
                <a:srgbClr val="000000"/>
              </a:buClr>
              <a:buSzPct val="100000"/>
              <a:buFont typeface="Times New Roman" charset="0"/>
              <a:buNone/>
            </a:pPr>
            <a:r>
              <a:rPr lang="en-US" sz="1500" dirty="0">
                <a:solidFill>
                  <a:srgbClr val="150065"/>
                </a:solidFill>
                <a:latin typeface="Menlo Regular" charset="0"/>
                <a:sym typeface="Courier New" charset="0"/>
              </a:rPr>
              <a:t>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  </a:t>
            </a:r>
            <a:r>
              <a:rPr lang="en-US" sz="1500" dirty="0" err="1">
                <a:solidFill>
                  <a:srgbClr val="150065"/>
                </a:solidFill>
                <a:latin typeface="Menlo Regular" charset="0"/>
                <a:sym typeface="Courier New" charset="0"/>
              </a:rPr>
              <a:t>similarFieldSequence</a:t>
            </a:r>
            <a:r>
              <a:rPr lang="en-US" sz="1500" dirty="0">
                <a:solidFill>
                  <a:srgbClr val="150065"/>
                </a:solidFill>
                <a:latin typeface="Menlo Regular" charset="0"/>
                <a:sym typeface="Courier New" charset="0"/>
              </a:rPr>
              <a:t>(</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a:t>
            </a:r>
            <a:r>
              <a:rPr lang="en-US" sz="1500" dirty="0" err="1">
                <a:solidFill>
                  <a:srgbClr val="150065"/>
                </a:solidFill>
                <a:latin typeface="Menlo Regular" charset="0"/>
                <a:sym typeface="Courier New" charset="0"/>
              </a:rPr>
              <a:t>hasAdditionalField</a:t>
            </a:r>
            <a:r>
              <a:rPr lang="en-US" sz="1500" dirty="0">
                <a:solidFill>
                  <a:srgbClr val="150065"/>
                </a:solidFill>
                <a:latin typeface="Menlo Regular" charset="0"/>
                <a:sym typeface="Courier New" charset="0"/>
              </a:rPr>
              <a:t>(A,Es).</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(A,Es),</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 child(C,A),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(C,Es) ).</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partOf</a:t>
            </a:r>
            <a:r>
              <a:rPr lang="en-US" sz="1500" dirty="0">
                <a:solidFill>
                  <a:srgbClr val="150065"/>
                </a:solidFill>
                <a:latin typeface="Menlo Regular" charset="0"/>
                <a:sym typeface="Courier New" charset="0"/>
              </a:rPr>
              <a:t>(E,A) :-  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member(E,Es),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a:t>
            </a:r>
          </a:p>
        </p:txBody>
      </p:sp>
      <p:sp>
        <p:nvSpPr>
          <p:cNvPr id="2" name="TextBox 1"/>
          <p:cNvSpPr txBox="1"/>
          <p:nvPr/>
        </p:nvSpPr>
        <p:spPr>
          <a:xfrm>
            <a:off x="2207681" y="1726630"/>
            <a:ext cx="7776641" cy="1015663"/>
          </a:xfrm>
          <a:prstGeom prst="rect">
            <a:avLst/>
          </a:prstGeom>
          <a:noFill/>
        </p:spPr>
        <p:txBody>
          <a:bodyPr wrap="square">
            <a:spAutoFit/>
          </a:bodyPr>
          <a:lstStyle/>
          <a:p>
            <a:pPr marL="342900" indent="-342900">
              <a:buFont typeface="Arial" panose="020B0604020202020204" pitchFamily="34" charset="0"/>
              <a:buChar char="•"/>
              <a:defRPr/>
            </a:pPr>
            <a:r>
              <a:rPr lang="it-IT" sz="2000" dirty="0" err="1">
                <a:solidFill>
                  <a:schemeClr val="accent4"/>
                </a:solidFill>
              </a:rPr>
              <a:t>Recognizes</a:t>
            </a:r>
            <a:r>
              <a:rPr lang="it-IT" sz="2000" dirty="0">
                <a:solidFill>
                  <a:schemeClr val="accent4"/>
                </a:solidFill>
              </a:rPr>
              <a:t> and </a:t>
            </a:r>
            <a:r>
              <a:rPr lang="it-IT" sz="2000" dirty="0" err="1">
                <a:solidFill>
                  <a:schemeClr val="accent4"/>
                </a:solidFill>
              </a:rPr>
              <a:t>labels</a:t>
            </a:r>
            <a:r>
              <a:rPr lang="it-IT" sz="2000" dirty="0">
                <a:solidFill>
                  <a:schemeClr val="accent4"/>
                </a:solidFill>
              </a:rPr>
              <a:t> </a:t>
            </a:r>
            <a:r>
              <a:rPr lang="it-IT" sz="2000" dirty="0" err="1">
                <a:solidFill>
                  <a:schemeClr val="accent4"/>
                </a:solidFill>
              </a:rPr>
              <a:t>groups</a:t>
            </a:r>
            <a:r>
              <a:rPr lang="it-IT" sz="2000" dirty="0">
                <a:solidFill>
                  <a:schemeClr val="accent4"/>
                </a:solidFill>
              </a:rPr>
              <a:t> of </a:t>
            </a:r>
            <a:r>
              <a:rPr lang="it-IT" sz="2000" dirty="0" err="1">
                <a:solidFill>
                  <a:schemeClr val="accent4"/>
                </a:solidFill>
              </a:rPr>
              <a:t>fields</a:t>
            </a:r>
            <a:r>
              <a:rPr lang="it-IT" sz="2000" dirty="0">
                <a:solidFill>
                  <a:schemeClr val="accent4"/>
                </a:solidFill>
              </a:rPr>
              <a:t> + </a:t>
            </a:r>
            <a:r>
              <a:rPr lang="it-IT" sz="2000" dirty="0" err="1">
                <a:solidFill>
                  <a:schemeClr val="accent4"/>
                </a:solidFill>
              </a:rPr>
              <a:t>classifies</a:t>
            </a:r>
            <a:r>
              <a:rPr lang="it-IT" sz="2000" dirty="0">
                <a:solidFill>
                  <a:schemeClr val="accent4"/>
                </a:solidFill>
              </a:rPr>
              <a:t> </a:t>
            </a:r>
            <a:r>
              <a:rPr lang="it-IT" sz="2000" dirty="0" err="1">
                <a:solidFill>
                  <a:schemeClr val="accent4"/>
                </a:solidFill>
              </a:rPr>
              <a:t>them</a:t>
            </a:r>
            <a:r>
              <a:rPr lang="it-IT" sz="2000" dirty="0">
                <a:solidFill>
                  <a:schemeClr val="accent4"/>
                </a:solidFill>
              </a:rPr>
              <a:t> </a:t>
            </a:r>
            <a:r>
              <a:rPr lang="it-IT" sz="2000" dirty="0" err="1">
                <a:solidFill>
                  <a:schemeClr val="accent4"/>
                </a:solidFill>
              </a:rPr>
              <a:t>w.r.t</a:t>
            </a:r>
            <a:r>
              <a:rPr lang="it-IT" sz="2000" dirty="0">
                <a:solidFill>
                  <a:schemeClr val="accent4"/>
                </a:solidFill>
              </a:rPr>
              <a:t>. the domain </a:t>
            </a:r>
            <a:r>
              <a:rPr lang="it-IT" sz="2000" dirty="0" err="1">
                <a:solidFill>
                  <a:schemeClr val="accent4"/>
                </a:solidFill>
              </a:rPr>
              <a:t>ontology</a:t>
            </a:r>
            <a:endParaRPr lang="it-IT" sz="2000" dirty="0">
              <a:solidFill>
                <a:schemeClr val="accent4"/>
              </a:solidFill>
            </a:endParaRPr>
          </a:p>
          <a:p>
            <a:pPr marL="342900" indent="-342900">
              <a:buFont typeface="Arial"/>
              <a:buChar char="•"/>
              <a:defRPr/>
            </a:pPr>
            <a:r>
              <a:rPr lang="it-IT" sz="2000" dirty="0" err="1">
                <a:solidFill>
                  <a:schemeClr val="accent4"/>
                </a:solidFill>
              </a:rPr>
              <a:t>Reasoning</a:t>
            </a:r>
            <a:r>
              <a:rPr lang="it-IT" sz="2000" dirty="0">
                <a:solidFill>
                  <a:schemeClr val="accent4"/>
                </a:solidFill>
              </a:rPr>
              <a:t> on </a:t>
            </a:r>
            <a:r>
              <a:rPr lang="it-IT" sz="2000" dirty="0" err="1">
                <a:solidFill>
                  <a:schemeClr val="accent4"/>
                </a:solidFill>
              </a:rPr>
              <a:t>structural</a:t>
            </a:r>
            <a:r>
              <a:rPr lang="it-IT" sz="2000" dirty="0">
                <a:solidFill>
                  <a:schemeClr val="accent4"/>
                </a:solidFill>
              </a:rPr>
              <a:t> &amp; </a:t>
            </a:r>
            <a:r>
              <a:rPr lang="it-IT" sz="2000" dirty="0" err="1">
                <a:solidFill>
                  <a:schemeClr val="accent4"/>
                </a:solidFill>
              </a:rPr>
              <a:t>visual</a:t>
            </a:r>
            <a:r>
              <a:rPr lang="it-IT" sz="2000" dirty="0">
                <a:solidFill>
                  <a:schemeClr val="accent4"/>
                </a:solidFill>
              </a:rPr>
              <a:t> </a:t>
            </a:r>
            <a:r>
              <a:rPr lang="it-IT" sz="2000" dirty="0" err="1">
                <a:solidFill>
                  <a:schemeClr val="accent4"/>
                </a:solidFill>
              </a:rPr>
              <a:t>patterns</a:t>
            </a:r>
            <a:r>
              <a:rPr lang="it-IT" sz="2000" dirty="0">
                <a:solidFill>
                  <a:schemeClr val="accent4"/>
                </a:solidFill>
              </a:rPr>
              <a:t> + </a:t>
            </a:r>
            <a:r>
              <a:rPr lang="it-IT" sz="2000" dirty="0" err="1">
                <a:solidFill>
                  <a:schemeClr val="accent4"/>
                </a:solidFill>
              </a:rPr>
              <a:t>annotations</a:t>
            </a:r>
            <a:endParaRPr lang="it-IT" sz="2000" dirty="0">
              <a:solidFill>
                <a:schemeClr val="accent4"/>
              </a:solidFill>
            </a:endParaRPr>
          </a:p>
        </p:txBody>
      </p:sp>
    </p:spTree>
    <p:extLst>
      <p:ext uri="{BB962C8B-B14F-4D97-AF65-F5344CB8AC3E}">
        <p14:creationId xmlns:p14="http://schemas.microsoft.com/office/powerpoint/2010/main" val="4120107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rot="-2700000">
            <a:off x="1333501" y="-52388"/>
            <a:ext cx="766763" cy="454026"/>
          </a:xfrm>
          <a:prstGeom prst="rect">
            <a:avLst/>
          </a:prstGeom>
          <a:noFill/>
          <a:ln>
            <a:noFill/>
          </a:ln>
          <a:effectLst>
            <a:outerShdw blurRad="50800" algn="ctr" rotWithShape="0">
              <a:schemeClr val="bg2">
                <a:alpha val="4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buClr>
                <a:srgbClr val="000000"/>
              </a:buClr>
              <a:buSzPct val="100000"/>
              <a:buFont typeface="Times New Roman" charset="0"/>
              <a:buNone/>
              <a:defRPr/>
            </a:pPr>
            <a:endParaRPr lang="en-US" sz="2500" dirty="0">
              <a:solidFill>
                <a:srgbClr val="150065"/>
              </a:solidFill>
              <a:latin typeface="Museo Slab 500" charset="0"/>
              <a:cs typeface="Museo Slab 500" charset="0"/>
              <a:sym typeface="Museo Slab 500" charset="0"/>
            </a:endParaRPr>
          </a:p>
        </p:txBody>
      </p:sp>
      <p:sp>
        <p:nvSpPr>
          <p:cNvPr id="47106" name="Rectangle 2"/>
          <p:cNvSpPr>
            <a:spLocks noGrp="1" noChangeArrowheads="1"/>
          </p:cNvSpPr>
          <p:nvPr>
            <p:ph type="title"/>
          </p:nvPr>
        </p:nvSpPr>
        <p:spPr>
          <a:xfrm>
            <a:off x="2041526" y="116632"/>
            <a:ext cx="7769225" cy="1073150"/>
          </a:xfrm>
        </p:spPr>
        <p:txBody>
          <a:bodyPr/>
          <a:lstStyle/>
          <a:p>
            <a:pPr algn="ctr" eaLnBrk="1" hangingPunct="1"/>
            <a:r>
              <a:rPr lang="en-US" sz="3600" b="1" dirty="0">
                <a:solidFill>
                  <a:schemeClr val="bg1"/>
                </a:solidFill>
                <a:latin typeface="Calibri" charset="0"/>
              </a:rPr>
              <a:t>Result Page Analyses </a:t>
            </a:r>
            <a:r>
              <a:rPr lang="en-US" sz="2400" b="1" dirty="0">
                <a:solidFill>
                  <a:schemeClr val="bg1"/>
                </a:solidFill>
                <a:latin typeface="Calibri" charset="0"/>
              </a:rPr>
              <a:t>with</a:t>
            </a:r>
            <a:r>
              <a:rPr lang="en-US" sz="3600" b="1" dirty="0">
                <a:solidFill>
                  <a:schemeClr val="bg1"/>
                </a:solidFill>
                <a:latin typeface="Calibri" charset="0"/>
              </a:rPr>
              <a:t> </a:t>
            </a:r>
            <a:r>
              <a:rPr lang="en-US" sz="3600" b="1" dirty="0">
                <a:solidFill>
                  <a:schemeClr val="accent4"/>
                </a:solidFill>
                <a:latin typeface="Calibri" charset="0"/>
              </a:rPr>
              <a:t>AMBER</a:t>
            </a:r>
          </a:p>
        </p:txBody>
      </p:sp>
      <p:sp>
        <p:nvSpPr>
          <p:cNvPr id="21507" name="Rectangle 3"/>
          <p:cNvSpPr>
            <a:spLocks/>
          </p:cNvSpPr>
          <p:nvPr/>
        </p:nvSpPr>
        <p:spPr bwMode="auto">
          <a:xfrm>
            <a:off x="1784351" y="1556792"/>
            <a:ext cx="8283575" cy="412750"/>
          </a:xfrm>
          <a:prstGeom prst="rect">
            <a:avLst/>
          </a:prstGeom>
          <a:noFill/>
          <a:ln>
            <a:noFill/>
          </a:ln>
          <a:effectLst>
            <a:outerShdw blurRad="50800" algn="ctr" rotWithShape="0">
              <a:schemeClr val="bg2">
                <a:alpha val="4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266"/>
              </a:spcBef>
              <a:buClr>
                <a:srgbClr val="000000"/>
              </a:buClr>
              <a:buSzPct val="100000"/>
              <a:defRPr/>
            </a:pP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A</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daptable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M</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odel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B</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ased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E</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xtraction of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R</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esult Pages</a:t>
            </a:r>
          </a:p>
        </p:txBody>
      </p:sp>
      <p:sp>
        <p:nvSpPr>
          <p:cNvPr id="21508" name="Rectangle 4"/>
          <p:cNvSpPr>
            <a:spLocks/>
          </p:cNvSpPr>
          <p:nvPr/>
        </p:nvSpPr>
        <p:spPr bwMode="auto">
          <a:xfrm>
            <a:off x="1607345" y="2348881"/>
            <a:ext cx="8977313" cy="257175"/>
          </a:xfrm>
          <a:prstGeom prst="rect">
            <a:avLst/>
          </a:prstGeom>
          <a:noFill/>
          <a:ln>
            <a:noFill/>
          </a:ln>
          <a:effectLst>
            <a:outerShdw blurRad="50800" algn="ctr" rotWithShape="0">
              <a:schemeClr val="bg2">
                <a:alpha val="4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marL="0" lvl="1">
              <a:buClr>
                <a:srgbClr val="000000"/>
              </a:buClr>
              <a:buSzPct val="116000"/>
              <a:defRPr/>
            </a:pPr>
            <a:r>
              <a:rPr lang="en-US" sz="1900" dirty="0">
                <a:solidFill>
                  <a:schemeClr val="accent4"/>
                </a:solidFill>
                <a:latin typeface="HelveticaNeueLT Std" charset="0"/>
                <a:cs typeface="HelveticaNeueLT Std" charset="0"/>
                <a:sym typeface="HelveticaNeueLT Std" charset="0"/>
              </a:rPr>
              <a:t>Reasoning on annotations and page structure to identify records &amp; attributes</a:t>
            </a:r>
          </a:p>
        </p:txBody>
      </p:sp>
      <p:sp>
        <p:nvSpPr>
          <p:cNvPr id="47109" name="Rectangle 7"/>
          <p:cNvSpPr>
            <a:spLocks/>
          </p:cNvSpPr>
          <p:nvPr/>
        </p:nvSpPr>
        <p:spPr bwMode="auto">
          <a:xfrm>
            <a:off x="5663953" y="3232773"/>
            <a:ext cx="4733925" cy="1970087"/>
          </a:xfrm>
          <a:prstGeom prst="rect">
            <a:avLst/>
          </a:prstGeom>
          <a:solidFill>
            <a:srgbClr val="FFFFFF"/>
          </a:solidFill>
          <a:ln w="12700">
            <a:solidFill>
              <a:srgbClr val="FCDD5E"/>
            </a:solidFill>
            <a:miter lim="800000"/>
            <a:headEnd/>
            <a:tailEnd/>
          </a:ln>
        </p:spPr>
        <p:txBody>
          <a:bodyPr lIns="0" tIns="0" rIns="0" bIns="0"/>
          <a:lstStyle/>
          <a:p>
            <a:pPr>
              <a:buClr>
                <a:srgbClr val="000000"/>
              </a:buClr>
              <a:buSzPct val="100000"/>
              <a:buFont typeface="Times New Roman" charset="0"/>
              <a:buNone/>
            </a:pPr>
            <a:endParaRPr lang="en-US"/>
          </a:p>
        </p:txBody>
      </p:sp>
      <p:grpSp>
        <p:nvGrpSpPr>
          <p:cNvPr id="47110" name="Group 12"/>
          <p:cNvGrpSpPr>
            <a:grpSpLocks/>
          </p:cNvGrpSpPr>
          <p:nvPr/>
        </p:nvGrpSpPr>
        <p:grpSpPr bwMode="auto">
          <a:xfrm>
            <a:off x="1908176" y="3303589"/>
            <a:ext cx="3375025" cy="2198687"/>
            <a:chOff x="0" y="0"/>
            <a:chExt cx="3024" cy="2384"/>
          </a:xfrm>
        </p:grpSpPr>
        <p:sp>
          <p:nvSpPr>
            <p:cNvPr id="47126" name="Picture 9"/>
            <p:cNvSpPr>
              <a:spLocks noChangeAspect="1" noChangeArrowheads="1"/>
            </p:cNvSpPr>
            <p:nvPr/>
          </p:nvSpPr>
          <p:spPr bwMode="auto">
            <a:xfrm>
              <a:off x="0" y="10"/>
              <a:ext cx="3024" cy="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47127" name="Rectangle 10"/>
            <p:cNvSpPr>
              <a:spLocks/>
            </p:cNvSpPr>
            <p:nvPr/>
          </p:nvSpPr>
          <p:spPr bwMode="auto">
            <a:xfrm>
              <a:off x="15" y="0"/>
              <a:ext cx="2988" cy="2384"/>
            </a:xfrm>
            <a:prstGeom prst="rect">
              <a:avLst/>
            </a:prstGeom>
            <a:solidFill>
              <a:schemeClr val="accent1">
                <a:alpha val="0"/>
              </a:schemeClr>
            </a:solidFill>
            <a:ln w="101600">
              <a:solidFill>
                <a:srgbClr val="FCDD5E"/>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8" name="Line 11"/>
            <p:cNvSpPr>
              <a:spLocks noChangeShapeType="1"/>
            </p:cNvSpPr>
            <p:nvPr/>
          </p:nvSpPr>
          <p:spPr bwMode="auto">
            <a:xfrm rot="10800000" flipH="1">
              <a:off x="25" y="2377"/>
              <a:ext cx="2973" cy="0"/>
            </a:xfrm>
            <a:prstGeom prst="line">
              <a:avLst/>
            </a:prstGeom>
            <a:noFill/>
            <a:ln w="1397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47111" name="Group 19"/>
          <p:cNvGrpSpPr>
            <a:grpSpLocks/>
          </p:cNvGrpSpPr>
          <p:nvPr/>
        </p:nvGrpSpPr>
        <p:grpSpPr bwMode="auto">
          <a:xfrm>
            <a:off x="2720976" y="3343276"/>
            <a:ext cx="2481263" cy="2155825"/>
            <a:chOff x="0" y="0"/>
            <a:chExt cx="2224" cy="2336"/>
          </a:xfrm>
        </p:grpSpPr>
        <p:sp>
          <p:nvSpPr>
            <p:cNvPr id="47120" name="Rectangle 13"/>
            <p:cNvSpPr>
              <a:spLocks/>
            </p:cNvSpPr>
            <p:nvPr/>
          </p:nvSpPr>
          <p:spPr bwMode="auto">
            <a:xfrm>
              <a:off x="0" y="0"/>
              <a:ext cx="130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1" name="Rectangle 14"/>
            <p:cNvSpPr>
              <a:spLocks/>
            </p:cNvSpPr>
            <p:nvPr/>
          </p:nvSpPr>
          <p:spPr bwMode="auto">
            <a:xfrm>
              <a:off x="0" y="1012"/>
              <a:ext cx="130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2" name="Rectangle 15"/>
            <p:cNvSpPr>
              <a:spLocks/>
            </p:cNvSpPr>
            <p:nvPr/>
          </p:nvSpPr>
          <p:spPr bwMode="auto">
            <a:xfrm>
              <a:off x="0" y="2015"/>
              <a:ext cx="680"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3" name="Rectangle 16"/>
            <p:cNvSpPr>
              <a:spLocks/>
            </p:cNvSpPr>
            <p:nvPr/>
          </p:nvSpPr>
          <p:spPr bwMode="auto">
            <a:xfrm>
              <a:off x="0" y="210"/>
              <a:ext cx="222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4" name="Rectangle 17"/>
            <p:cNvSpPr>
              <a:spLocks/>
            </p:cNvSpPr>
            <p:nvPr/>
          </p:nvSpPr>
          <p:spPr bwMode="auto">
            <a:xfrm>
              <a:off x="0" y="2220"/>
              <a:ext cx="1528" cy="116"/>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5" name="Rectangle 18"/>
            <p:cNvSpPr>
              <a:spLocks/>
            </p:cNvSpPr>
            <p:nvPr/>
          </p:nvSpPr>
          <p:spPr bwMode="auto">
            <a:xfrm>
              <a:off x="0" y="1213"/>
              <a:ext cx="1528"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grpSp>
      <p:sp>
        <p:nvSpPr>
          <p:cNvPr id="21524" name="Rectangle 20"/>
          <p:cNvSpPr>
            <a:spLocks/>
          </p:cNvSpPr>
          <p:nvPr/>
        </p:nvSpPr>
        <p:spPr bwMode="auto">
          <a:xfrm>
            <a:off x="4219576" y="4068763"/>
            <a:ext cx="473075" cy="222250"/>
          </a:xfrm>
          <a:prstGeom prst="rect">
            <a:avLst/>
          </a:prstGeom>
          <a:solidFill>
            <a:srgbClr val="321581"/>
          </a:solidFill>
          <a:ln w="50800" cap="flat">
            <a:solidFill>
              <a:srgbClr val="0252D4"/>
            </a:solidFill>
            <a:prstDash val="solid"/>
            <a:miter lim="800000"/>
            <a:headEnd type="none" w="med" len="med"/>
            <a:tailEnd type="none" w="med" len="med"/>
          </a:ln>
          <a:effectLst>
            <a:outerShdw blurRad="50800" algn="ctr" rotWithShape="0">
              <a:schemeClr val="bg2">
                <a:alpha val="45000"/>
              </a:schemeClr>
            </a:outerShdw>
          </a:effectLst>
        </p:spPr>
        <p:txBody>
          <a:bodyPr lIns="0" tIns="0" rIns="0" bIns="0" anchor="ctr"/>
          <a:lstStyle/>
          <a:p>
            <a:pPr>
              <a:buClr>
                <a:srgbClr val="000000"/>
              </a:buClr>
              <a:buSzPct val="100000"/>
              <a:buFont typeface="Times New Roman" charset="0"/>
              <a:buNone/>
              <a:defRPr/>
            </a:pPr>
            <a:r>
              <a:rPr lang="en-US" sz="1100">
                <a:solidFill>
                  <a:srgbClr val="CD19F8"/>
                </a:solidFill>
                <a:latin typeface="Helvetica" charset="0"/>
                <a:cs typeface="Helvetica" charset="0"/>
                <a:sym typeface="Helvetica" charset="0"/>
              </a:rPr>
              <a:t>price</a:t>
            </a:r>
          </a:p>
        </p:txBody>
      </p:sp>
      <p:sp>
        <p:nvSpPr>
          <p:cNvPr id="21525" name="Rectangle 21"/>
          <p:cNvSpPr>
            <a:spLocks/>
          </p:cNvSpPr>
          <p:nvPr/>
        </p:nvSpPr>
        <p:spPr bwMode="auto">
          <a:xfrm>
            <a:off x="4310064" y="4649788"/>
            <a:ext cx="606425" cy="222250"/>
          </a:xfrm>
          <a:prstGeom prst="rect">
            <a:avLst/>
          </a:prstGeom>
          <a:solidFill>
            <a:srgbClr val="321581"/>
          </a:solidFill>
          <a:ln w="50800" cap="flat">
            <a:solidFill>
              <a:srgbClr val="0252D4"/>
            </a:solidFill>
            <a:prstDash val="solid"/>
            <a:miter lim="800000"/>
            <a:headEnd type="none" w="med" len="med"/>
            <a:tailEnd type="none" w="med" len="med"/>
          </a:ln>
          <a:effectLst>
            <a:outerShdw blurRad="50800" algn="ctr" rotWithShape="0">
              <a:schemeClr val="bg2">
                <a:alpha val="45000"/>
              </a:schemeClr>
            </a:outerShdw>
          </a:effectLst>
        </p:spPr>
        <p:txBody>
          <a:bodyPr lIns="0" tIns="0" rIns="0" bIns="0" anchor="ctr"/>
          <a:lstStyle/>
          <a:p>
            <a:pPr>
              <a:buClr>
                <a:srgbClr val="000000"/>
              </a:buClr>
              <a:buSzPct val="100000"/>
              <a:buFont typeface="Times New Roman" charset="0"/>
              <a:buNone/>
              <a:defRPr/>
            </a:pPr>
            <a:r>
              <a:rPr lang="en-US" sz="1100">
                <a:solidFill>
                  <a:srgbClr val="CD19F8"/>
                </a:solidFill>
                <a:latin typeface="Helvetica" charset="0"/>
                <a:cs typeface="Helvetica" charset="0"/>
                <a:sym typeface="Helvetica" charset="0"/>
              </a:rPr>
              <a:t>location</a:t>
            </a:r>
          </a:p>
        </p:txBody>
      </p:sp>
      <p:grpSp>
        <p:nvGrpSpPr>
          <p:cNvPr id="47114" name="Group 25"/>
          <p:cNvGrpSpPr>
            <a:grpSpLocks/>
          </p:cNvGrpSpPr>
          <p:nvPr/>
        </p:nvGrpSpPr>
        <p:grpSpPr bwMode="auto">
          <a:xfrm>
            <a:off x="1908176" y="3306763"/>
            <a:ext cx="3375025" cy="2239962"/>
            <a:chOff x="0" y="0"/>
            <a:chExt cx="3024" cy="2427"/>
          </a:xfrm>
        </p:grpSpPr>
        <p:sp>
          <p:nvSpPr>
            <p:cNvPr id="47117" name="Rectangle 22"/>
            <p:cNvSpPr>
              <a:spLocks/>
            </p:cNvSpPr>
            <p:nvPr/>
          </p:nvSpPr>
          <p:spPr bwMode="auto">
            <a:xfrm>
              <a:off x="0" y="2092"/>
              <a:ext cx="3024" cy="335"/>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18" name="Rectangle 23"/>
            <p:cNvSpPr>
              <a:spLocks/>
            </p:cNvSpPr>
            <p:nvPr/>
          </p:nvSpPr>
          <p:spPr bwMode="auto">
            <a:xfrm>
              <a:off x="0" y="0"/>
              <a:ext cx="3024" cy="978"/>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19" name="Rectangle 24"/>
            <p:cNvSpPr>
              <a:spLocks/>
            </p:cNvSpPr>
            <p:nvPr/>
          </p:nvSpPr>
          <p:spPr bwMode="auto">
            <a:xfrm>
              <a:off x="0" y="1046"/>
              <a:ext cx="3024" cy="978"/>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grpSp>
      <p:sp>
        <p:nvSpPr>
          <p:cNvPr id="47115" name="Picture 2"/>
          <p:cNvSpPr>
            <a:spLocks noChangeAspect="1"/>
          </p:cNvSpPr>
          <p:nvPr/>
        </p:nvSpPr>
        <p:spPr bwMode="auto">
          <a:xfrm>
            <a:off x="6332538" y="3468689"/>
            <a:ext cx="37084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16" name="Rectangle 5"/>
          <p:cNvSpPr>
            <a:spLocks/>
          </p:cNvSpPr>
          <p:nvPr/>
        </p:nvSpPr>
        <p:spPr bwMode="auto">
          <a:xfrm>
            <a:off x="1907970" y="5798950"/>
            <a:ext cx="8483600" cy="839787"/>
          </a:xfrm>
          <a:prstGeom prst="rect">
            <a:avLst/>
          </a:prstGeom>
          <a:solidFill>
            <a:schemeClr val="accent1">
              <a:alpha val="69803"/>
            </a:schemeClr>
          </a:solidFill>
          <a:ln w="12700">
            <a:solidFill>
              <a:srgbClr val="FCDD5E"/>
            </a:solidFill>
            <a:miter lim="800000"/>
            <a:headEnd/>
            <a:tailEnd/>
          </a:ln>
        </p:spPr>
        <p:txBody>
          <a:bodyPr lIns="0" tIns="0" rIns="0" bIns="0" anchor="ctr"/>
          <a:lstStyle/>
          <a:p>
            <a:pPr>
              <a:lnSpc>
                <a:spcPct val="140000"/>
              </a:lnSpc>
              <a:buClr>
                <a:srgbClr val="000000"/>
              </a:buClr>
              <a:buSzPct val="100000"/>
              <a:buFont typeface="Times New Roman" charset="0"/>
              <a:buNone/>
            </a:pPr>
            <a:r>
              <a:rPr lang="en-US" sz="1400" dirty="0" err="1">
                <a:solidFill>
                  <a:srgbClr val="000000"/>
                </a:solidFill>
                <a:latin typeface="Menlo Regular" charset="0"/>
                <a:sym typeface="Courier New" charset="0"/>
              </a:rPr>
              <a:t>consistent_cluster_members</a:t>
            </a:r>
            <a:r>
              <a:rPr lang="en-US" sz="1400" dirty="0">
                <a:solidFill>
                  <a:srgbClr val="000000"/>
                </a:solidFill>
                <a:latin typeface="Menlo Regular" charset="0"/>
                <a:sym typeface="Courier New" charset="0"/>
              </a:rPr>
              <a:t>(C, N1, N2, N3) :- pivot(N1), pivot(N2), ...</a:t>
            </a:r>
          </a:p>
          <a:p>
            <a:pPr>
              <a:lnSpc>
                <a:spcPct val="140000"/>
              </a:lnSpc>
              <a:buClr>
                <a:srgbClr val="000000"/>
              </a:buClr>
              <a:buSzPct val="100000"/>
              <a:buFont typeface="Times New Roman" charset="0"/>
              <a:buNone/>
            </a:pPr>
            <a:r>
              <a:rPr lang="en-US" sz="1400" dirty="0">
                <a:solidFill>
                  <a:srgbClr val="000000"/>
                </a:solidFill>
                <a:latin typeface="Menlo Regular" charset="0"/>
                <a:sym typeface="Courier New" charset="0"/>
              </a:rPr>
              <a:t>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(N1, N2),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(N2, N3),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(N1,N3),</a:t>
            </a:r>
          </a:p>
          <a:p>
            <a:pPr>
              <a:lnSpc>
                <a:spcPct val="140000"/>
              </a:lnSpc>
              <a:buClr>
                <a:srgbClr val="000000"/>
              </a:buClr>
              <a:buSzPct val="100000"/>
              <a:buFont typeface="Times New Roman" charset="0"/>
              <a:buNone/>
            </a:pPr>
            <a:r>
              <a:rPr lang="en-US" sz="1400" dirty="0">
                <a:solidFill>
                  <a:srgbClr val="000000"/>
                </a:solidFill>
                <a:latin typeface="Menlo Regular" charset="0"/>
                <a:sym typeface="Courier New" charset="0"/>
              </a:rPr>
              <a:t>  </a:t>
            </a:r>
            <a:r>
              <a:rPr lang="en-US" sz="1400" dirty="0" err="1">
                <a:solidFill>
                  <a:srgbClr val="000000"/>
                </a:solidFill>
                <a:latin typeface="Menlo Regular" charset="0"/>
                <a:sym typeface="Courier New" charset="0"/>
              </a:rPr>
              <a:t>similar_tree_distance</a:t>
            </a:r>
            <a:r>
              <a:rPr lang="en-US" sz="1400" dirty="0">
                <a:solidFill>
                  <a:srgbClr val="000000"/>
                </a:solidFill>
                <a:latin typeface="Menlo Regular" charset="0"/>
                <a:sym typeface="Courier New" charset="0"/>
              </a:rPr>
              <a:t>(N1, N2, N3).</a:t>
            </a:r>
          </a:p>
        </p:txBody>
      </p:sp>
    </p:spTree>
    <p:extLst>
      <p:ext uri="{BB962C8B-B14F-4D97-AF65-F5344CB8AC3E}">
        <p14:creationId xmlns:p14="http://schemas.microsoft.com/office/powerpoint/2010/main" val="387962889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Applications: </a:t>
            </a:r>
            <a:r>
              <a:rPr lang="it-IT" b="1" dirty="0" err="1" smtClean="0">
                <a:solidFill>
                  <a:schemeClr val="accent4"/>
                </a:solidFill>
              </a:rPr>
              <a:t>Ontology</a:t>
            </a:r>
            <a:r>
              <a:rPr lang="it-IT" b="1" dirty="0" smtClean="0">
                <a:solidFill>
                  <a:schemeClr val="accent4"/>
                </a:solidFill>
              </a:rPr>
              <a:t> </a:t>
            </a:r>
            <a:r>
              <a:rPr lang="it-IT" b="1" dirty="0" err="1" smtClean="0">
                <a:solidFill>
                  <a:schemeClr val="accent4"/>
                </a:solidFill>
              </a:rPr>
              <a:t>Representation</a:t>
            </a:r>
            <a:r>
              <a:rPr lang="it-IT" b="1" dirty="0" smtClean="0">
                <a:solidFill>
                  <a:schemeClr val="accent4"/>
                </a:solidFill>
              </a:rPr>
              <a:t> and </a:t>
            </a:r>
            <a:br>
              <a:rPr lang="it-IT" b="1" dirty="0" smtClean="0">
                <a:solidFill>
                  <a:schemeClr val="accent4"/>
                </a:solidFill>
              </a:rPr>
            </a:br>
            <a:r>
              <a:rPr lang="it-IT" b="1" dirty="0" err="1" smtClean="0">
                <a:solidFill>
                  <a:schemeClr val="accent4"/>
                </a:solidFill>
              </a:rPr>
              <a:t>Reasoning</a:t>
            </a:r>
            <a:endParaRPr lang="it-IT" b="1" dirty="0">
              <a:solidFill>
                <a:schemeClr val="accent4"/>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05216" y="1842876"/>
                <a:ext cx="10515600" cy="4688297"/>
              </a:xfrm>
            </p:spPr>
            <p:txBody>
              <a:bodyPr>
                <a:normAutofit/>
              </a:bodyPr>
              <a:lstStyle/>
              <a:p>
                <a:pPr marL="0" indent="0">
                  <a:buNone/>
                </a:pPr>
                <a:r>
                  <a:rPr lang="it-IT" sz="3200" dirty="0" smtClean="0">
                    <a:solidFill>
                      <a:schemeClr val="accent4"/>
                    </a:solidFill>
                  </a:rPr>
                  <a:t>PROBLEM:</a:t>
                </a:r>
                <a:r>
                  <a:rPr lang="it-IT" sz="3200" dirty="0" smtClean="0">
                    <a:solidFill>
                      <a:schemeClr val="bg1"/>
                    </a:solidFill>
                  </a:rPr>
                  <a:t> </a:t>
                </a:r>
              </a:p>
              <a:p>
                <a:pPr lvl="1"/>
                <a:r>
                  <a:rPr lang="it-IT" dirty="0" err="1" smtClean="0">
                    <a:solidFill>
                      <a:schemeClr val="bg1"/>
                    </a:solidFill>
                  </a:rPr>
                  <a:t>Ontologies</a:t>
                </a:r>
                <a:r>
                  <a:rPr lang="it-IT" dirty="0" smtClean="0">
                    <a:solidFill>
                      <a:schemeClr val="bg1"/>
                    </a:solidFill>
                  </a:rPr>
                  <a:t> are </a:t>
                </a:r>
                <a:r>
                  <a:rPr lang="it-IT" dirty="0" err="1" smtClean="0">
                    <a:solidFill>
                      <a:schemeClr val="bg1"/>
                    </a:solidFill>
                  </a:rPr>
                  <a:t>typically</a:t>
                </a:r>
                <a:r>
                  <a:rPr lang="it-IT" dirty="0" smtClean="0">
                    <a:solidFill>
                      <a:schemeClr val="bg1"/>
                    </a:solidFill>
                  </a:rPr>
                  <a:t> </a:t>
                </a:r>
                <a:r>
                  <a:rPr lang="it-IT" dirty="0" err="1" smtClean="0">
                    <a:solidFill>
                      <a:schemeClr val="bg1"/>
                    </a:solidFill>
                  </a:rPr>
                  <a:t>represented</a:t>
                </a:r>
                <a:r>
                  <a:rPr lang="it-IT" dirty="0" smtClean="0">
                    <a:solidFill>
                      <a:schemeClr val="bg1"/>
                    </a:solidFill>
                  </a:rPr>
                  <a:t> in First-Order </a:t>
                </a:r>
                <a:r>
                  <a:rPr lang="it-IT" dirty="0" err="1" smtClean="0">
                    <a:solidFill>
                      <a:schemeClr val="bg1"/>
                    </a:solidFill>
                  </a:rPr>
                  <a:t>Logic</a:t>
                </a:r>
                <a:r>
                  <a:rPr lang="it-IT" dirty="0" smtClean="0">
                    <a:solidFill>
                      <a:schemeClr val="bg1"/>
                    </a:solidFill>
                  </a:rPr>
                  <a:t> (FOL) and </a:t>
                </a:r>
                <a:r>
                  <a:rPr lang="it-IT" dirty="0" err="1" smtClean="0">
                    <a:solidFill>
                      <a:schemeClr val="bg1"/>
                    </a:solidFill>
                  </a:rPr>
                  <a:t>manipulated</a:t>
                </a:r>
                <a:r>
                  <a:rPr lang="it-IT" dirty="0">
                    <a:solidFill>
                      <a:schemeClr val="bg1"/>
                    </a:solidFill>
                  </a:rPr>
                  <a:t> </a:t>
                </a:r>
                <a:r>
                  <a:rPr lang="it-IT" dirty="0" smtClean="0">
                    <a:solidFill>
                      <a:schemeClr val="bg1"/>
                    </a:solidFill>
                  </a:rPr>
                  <a:t>under the Open World </a:t>
                </a:r>
                <a:r>
                  <a:rPr lang="it-IT" dirty="0" err="1" smtClean="0">
                    <a:solidFill>
                      <a:schemeClr val="bg1"/>
                    </a:solidFill>
                  </a:rPr>
                  <a:t>Assumption</a:t>
                </a:r>
                <a:r>
                  <a:rPr lang="it-IT" dirty="0" smtClean="0">
                    <a:solidFill>
                      <a:schemeClr val="bg1"/>
                    </a:solidFill>
                  </a:rPr>
                  <a:t> (OWA)</a:t>
                </a:r>
              </a:p>
              <a:p>
                <a:pPr lvl="1"/>
                <a:r>
                  <a:rPr lang="it-IT" dirty="0" err="1" smtClean="0">
                    <a:solidFill>
                      <a:schemeClr val="bg1"/>
                    </a:solidFill>
                  </a:rPr>
                  <a:t>Existential</a:t>
                </a:r>
                <a:r>
                  <a:rPr lang="it-IT" dirty="0" smtClean="0">
                    <a:solidFill>
                      <a:schemeClr val="bg1"/>
                    </a:solidFill>
                  </a:rPr>
                  <a:t> </a:t>
                </a:r>
                <a:r>
                  <a:rPr lang="it-IT" dirty="0" err="1">
                    <a:solidFill>
                      <a:schemeClr val="bg1"/>
                    </a:solidFill>
                  </a:rPr>
                  <a:t>quantification</a:t>
                </a:r>
                <a:r>
                  <a:rPr lang="it-IT" dirty="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one</a:t>
                </a:r>
                <a:r>
                  <a:rPr lang="it-IT" dirty="0" smtClean="0">
                    <a:solidFill>
                      <a:schemeClr val="bg1"/>
                    </a:solidFill>
                  </a:rPr>
                  <a:t> of the </a:t>
                </a:r>
                <a:r>
                  <a:rPr lang="it-IT" dirty="0" err="1" smtClean="0">
                    <a:solidFill>
                      <a:schemeClr val="bg1"/>
                    </a:solidFill>
                  </a:rPr>
                  <a:t>most</a:t>
                </a:r>
                <a:r>
                  <a:rPr lang="it-IT" dirty="0" smtClean="0">
                    <a:solidFill>
                      <a:schemeClr val="bg1"/>
                    </a:solidFill>
                  </a:rPr>
                  <a:t> </a:t>
                </a:r>
                <a:r>
                  <a:rPr lang="it-IT" dirty="0" err="1" smtClean="0">
                    <a:solidFill>
                      <a:schemeClr val="bg1"/>
                    </a:solidFill>
                  </a:rPr>
                  <a:t>meaningful</a:t>
                </a:r>
                <a:r>
                  <a:rPr lang="it-IT" dirty="0" smtClean="0">
                    <a:solidFill>
                      <a:schemeClr val="bg1"/>
                    </a:solidFill>
                  </a:rPr>
                  <a:t> OWA </a:t>
                </a:r>
                <a:r>
                  <a:rPr lang="it-IT" dirty="0" err="1" smtClean="0">
                    <a:solidFill>
                      <a:schemeClr val="bg1"/>
                    </a:solidFill>
                  </a:rPr>
                  <a:t>operators</a:t>
                </a:r>
                <a:r>
                  <a:rPr lang="it-IT" dirty="0" smtClean="0">
                    <a:solidFill>
                      <a:schemeClr val="bg1"/>
                    </a:solidFill>
                  </a:rPr>
                  <a:t> </a:t>
                </a:r>
                <a:r>
                  <a:rPr lang="it-IT" dirty="0" err="1" smtClean="0">
                    <a:solidFill>
                      <a:schemeClr val="bg1"/>
                    </a:solidFill>
                  </a:rPr>
                  <a:t>provided</a:t>
                </a:r>
                <a:r>
                  <a:rPr lang="it-IT" dirty="0" smtClean="0">
                    <a:solidFill>
                      <a:schemeClr val="bg1"/>
                    </a:solidFill>
                  </a:rPr>
                  <a:t> by FOL</a:t>
                </a:r>
                <a:endParaRPr lang="it-IT" dirty="0" smtClean="0">
                  <a:solidFill>
                    <a:schemeClr val="accent4"/>
                  </a:solidFill>
                </a:endParaRPr>
              </a:p>
              <a:p>
                <a:pPr lvl="1"/>
                <a:r>
                  <a:rPr lang="it-IT" dirty="0" err="1" smtClean="0">
                    <a:solidFill>
                      <a:schemeClr val="bg1"/>
                    </a:solidFill>
                  </a:rPr>
                  <a:t>Existential</a:t>
                </a:r>
                <a:r>
                  <a:rPr lang="it-IT" dirty="0" smtClean="0">
                    <a:solidFill>
                      <a:schemeClr val="bg1"/>
                    </a:solidFill>
                  </a:rPr>
                  <a:t> </a:t>
                </a:r>
                <a:r>
                  <a:rPr lang="it-IT" dirty="0" err="1" smtClean="0">
                    <a:solidFill>
                      <a:schemeClr val="bg1"/>
                    </a:solidFill>
                  </a:rPr>
                  <a:t>quantifiers</a:t>
                </a:r>
                <a:r>
                  <a:rPr lang="it-IT" dirty="0" smtClean="0">
                    <a:solidFill>
                      <a:schemeClr val="bg1"/>
                    </a:solidFill>
                  </a:rPr>
                  <a:t> are </a:t>
                </a:r>
                <a:r>
                  <a:rPr lang="it-IT" dirty="0" err="1" smtClean="0">
                    <a:solidFill>
                      <a:schemeClr val="bg1"/>
                    </a:solidFill>
                  </a:rPr>
                  <a:t>not</a:t>
                </a:r>
                <a:r>
                  <a:rPr lang="it-IT" dirty="0" smtClean="0">
                    <a:solidFill>
                      <a:schemeClr val="bg1"/>
                    </a:solidFill>
                  </a:rPr>
                  <a:t> </a:t>
                </a:r>
                <a:r>
                  <a:rPr lang="it-IT" dirty="0" err="1" smtClean="0">
                    <a:solidFill>
                      <a:schemeClr val="bg1"/>
                    </a:solidFill>
                  </a:rPr>
                  <a:t>allowed</a:t>
                </a:r>
                <a:r>
                  <a:rPr lang="it-IT" dirty="0" smtClean="0">
                    <a:solidFill>
                      <a:schemeClr val="bg1"/>
                    </a:solidFill>
                  </a:rPr>
                  <a:t> in ASP</a:t>
                </a:r>
              </a:p>
              <a:p>
                <a:pPr marL="0" indent="0">
                  <a:buNone/>
                </a:pPr>
                <a:r>
                  <a:rPr lang="it-IT" dirty="0" smtClean="0">
                    <a:solidFill>
                      <a:schemeClr val="accent4"/>
                    </a:solidFill>
                  </a:rPr>
                  <a:t>IDEA:</a:t>
                </a:r>
              </a:p>
              <a:p>
                <a:pPr lvl="1"/>
                <a:r>
                  <a:rPr lang="it-IT" dirty="0" smtClean="0">
                    <a:solidFill>
                      <a:schemeClr val="bg1"/>
                    </a:solidFill>
                  </a:rPr>
                  <a:t>Simulate </a:t>
                </a:r>
                <a:r>
                  <a:rPr lang="it-IT" dirty="0" err="1" smtClean="0">
                    <a:solidFill>
                      <a:schemeClr val="bg1"/>
                    </a:solidFill>
                  </a:rPr>
                  <a:t>existential</a:t>
                </a:r>
                <a:r>
                  <a:rPr lang="it-IT" dirty="0">
                    <a:solidFill>
                      <a:schemeClr val="bg1"/>
                    </a:solidFill>
                  </a:rPr>
                  <a:t> </a:t>
                </a:r>
                <a:r>
                  <a:rPr lang="it-IT" dirty="0" err="1" smtClean="0">
                    <a:solidFill>
                      <a:schemeClr val="bg1"/>
                    </a:solidFill>
                  </a:rPr>
                  <a:t>quantification</a:t>
                </a:r>
                <a:r>
                  <a:rPr lang="it-IT" dirty="0" smtClean="0">
                    <a:solidFill>
                      <a:schemeClr val="bg1"/>
                    </a:solidFill>
                  </a:rPr>
                  <a:t> in ASP via "</a:t>
                </a:r>
                <a:r>
                  <a:rPr lang="it-IT" i="1" dirty="0" err="1" smtClean="0">
                    <a:solidFill>
                      <a:schemeClr val="bg1"/>
                    </a:solidFill>
                  </a:rPr>
                  <a:t>skolemization</a:t>
                </a:r>
                <a:r>
                  <a:rPr lang="it-IT" dirty="0" smtClean="0">
                    <a:solidFill>
                      <a:schemeClr val="bg1"/>
                    </a:solidFill>
                  </a:rPr>
                  <a:t>"</a:t>
                </a:r>
                <a:endParaRPr lang="it-IT" dirty="0">
                  <a:solidFill>
                    <a:schemeClr val="bg1"/>
                  </a:solidFill>
                </a:endParaRPr>
              </a:p>
              <a:p>
                <a:pPr marL="0" indent="0">
                  <a:buNone/>
                </a:pPr>
                <a:r>
                  <a:rPr lang="it-IT" dirty="0" smtClean="0">
                    <a:solidFill>
                      <a:schemeClr val="accent4"/>
                    </a:solidFill>
                  </a:rPr>
                  <a:t>EXAMPLE:</a:t>
                </a:r>
                <a:endParaRPr lang="it-IT" dirty="0" smtClean="0">
                  <a:solidFill>
                    <a:srgbClr val="FFC000"/>
                  </a:solidFill>
                </a:endParaRPr>
              </a:p>
              <a:p>
                <a:pPr lvl="1"/>
                <a:r>
                  <a:rPr lang="it-IT" dirty="0" smtClean="0">
                    <a:solidFill>
                      <a:schemeClr val="bg1"/>
                    </a:solidFill>
                    <a:ea typeface="Cambria Math" panose="02040503050406030204" pitchFamily="18" charset="0"/>
                  </a:rPr>
                  <a:t>X </a:t>
                </a:r>
                <a:r>
                  <a:rPr lang="it-IT" dirty="0" err="1" smtClean="0">
                    <a:solidFill>
                      <a:schemeClr val="bg1"/>
                    </a:solidFill>
                    <a:ea typeface="Cambria Math" panose="02040503050406030204" pitchFamily="18" charset="0"/>
                  </a:rPr>
                  <a:t>person</a:t>
                </a:r>
                <a:r>
                  <a:rPr lang="it-IT" dirty="0" smtClean="0">
                    <a:solidFill>
                      <a:schemeClr val="bg1"/>
                    </a:solidFill>
                    <a:ea typeface="Cambria Math" panose="02040503050406030204" pitchFamily="18" charset="0"/>
                  </a:rPr>
                  <a:t>(X) →</a:t>
                </a:r>
                <a:r>
                  <a:rPr lang="it-IT" dirty="0" smtClean="0">
                    <a:solidFill>
                      <a:schemeClr val="accent4"/>
                    </a:solidFill>
                    <a:ea typeface="Cambria Math" panose="02040503050406030204" pitchFamily="18" charset="0"/>
                  </a:rPr>
                  <a:t> </a:t>
                </a:r>
                <a:r>
                  <a:rPr lang="it-IT" dirty="0" smtClean="0">
                    <a:solidFill>
                      <a:schemeClr val="bg1"/>
                    </a:solidFill>
                  </a:rPr>
                  <a:t>Y </a:t>
                </a:r>
                <a:r>
                  <a:rPr lang="it-IT" dirty="0" err="1" smtClean="0">
                    <a:solidFill>
                      <a:schemeClr val="bg1"/>
                    </a:solidFill>
                  </a:rPr>
                  <a:t>father</a:t>
                </a:r>
                <a:r>
                  <a:rPr lang="it-IT" dirty="0" smtClean="0">
                    <a:solidFill>
                      <a:schemeClr val="bg1"/>
                    </a:solidFill>
                  </a:rPr>
                  <a:t>(X,Y) 	 (FOL statement)</a:t>
                </a:r>
              </a:p>
              <a:p>
                <a:pPr lvl="1"/>
                <a:r>
                  <a:rPr lang="it-IT" dirty="0" err="1" smtClean="0">
                    <a:solidFill>
                      <a:schemeClr val="bg1"/>
                    </a:solidFill>
                    <a:ea typeface="Cambria Math" panose="02040503050406030204" pitchFamily="18" charset="0"/>
                  </a:rPr>
                  <a:t>father</a:t>
                </a:r>
                <a:r>
                  <a:rPr lang="it-IT" dirty="0" smtClean="0">
                    <a:solidFill>
                      <a:schemeClr val="bg1"/>
                    </a:solidFill>
                    <a:ea typeface="Cambria Math" panose="02040503050406030204" pitchFamily="18" charset="0"/>
                  </a:rPr>
                  <a:t>(X, </a:t>
                </a:r>
                <a:r>
                  <a:rPr lang="it-IT" dirty="0" err="1" smtClean="0">
                    <a:solidFill>
                      <a:schemeClr val="bg1"/>
                    </a:solidFill>
                    <a:ea typeface="Cambria Math" panose="02040503050406030204" pitchFamily="18" charset="0"/>
                  </a:rPr>
                  <a:t>f</a:t>
                </a:r>
                <a:r>
                  <a:rPr lang="it-IT" dirty="0" smtClean="0">
                    <a:solidFill>
                      <a:schemeClr val="bg1"/>
                    </a:solidFill>
                    <a:ea typeface="Cambria Math" panose="02040503050406030204" pitchFamily="18" charset="0"/>
                  </a:rPr>
                  <a:t>(X))  :-  </a:t>
                </a:r>
                <a:r>
                  <a:rPr lang="it-IT" dirty="0" err="1">
                    <a:solidFill>
                      <a:schemeClr val="bg1"/>
                    </a:solidFill>
                  </a:rPr>
                  <a:t>person</a:t>
                </a:r>
                <a:r>
                  <a:rPr lang="it-IT" dirty="0">
                    <a:solidFill>
                      <a:schemeClr val="bg1"/>
                    </a:solidFill>
                  </a:rPr>
                  <a:t>(X)</a:t>
                </a:r>
                <a:r>
                  <a:rPr lang="it-IT" dirty="0" smtClean="0">
                    <a:solidFill>
                      <a:schemeClr val="bg1"/>
                    </a:solidFill>
                    <a:ea typeface="Cambria Math" panose="02040503050406030204" pitchFamily="18" charset="0"/>
                  </a:rPr>
                  <a:t>	 (</a:t>
                </a:r>
                <a:r>
                  <a:rPr lang="it-IT" dirty="0" err="1" smtClean="0">
                    <a:solidFill>
                      <a:schemeClr val="bg1"/>
                    </a:solidFill>
                    <a:ea typeface="Cambria Math" panose="02040503050406030204" pitchFamily="18" charset="0"/>
                  </a:rPr>
                  <a:t>Skolemized</a:t>
                </a:r>
                <a:r>
                  <a:rPr lang="it-IT" dirty="0" smtClean="0">
                    <a:solidFill>
                      <a:schemeClr val="bg1"/>
                    </a:solidFill>
                    <a:ea typeface="Cambria Math" panose="02040503050406030204" pitchFamily="18" charset="0"/>
                  </a:rPr>
                  <a:t> ASP </a:t>
                </a:r>
                <a:r>
                  <a:rPr lang="it-IT" dirty="0" err="1" smtClean="0">
                    <a:solidFill>
                      <a:schemeClr val="bg1"/>
                    </a:solidFill>
                    <a:ea typeface="Cambria Math" panose="02040503050406030204" pitchFamily="18" charset="0"/>
                  </a:rPr>
                  <a:t>rule</a:t>
                </a:r>
                <a:r>
                  <a:rPr lang="it-IT" dirty="0" smtClean="0">
                    <a:solidFill>
                      <a:schemeClr val="bg1"/>
                    </a:solidFill>
                    <a:ea typeface="Cambria Math" panose="02040503050406030204" pitchFamily="18" charset="0"/>
                  </a:rPr>
                  <a:t>)</a:t>
                </a:r>
                <a:endParaRPr lang="it-IT" dirty="0" smtClean="0">
                  <a:solidFill>
                    <a:schemeClr val="bg1"/>
                  </a:solidFill>
                </a:endParaRPr>
              </a:p>
              <a:p>
                <a:endParaRPr lang="it-IT" dirty="0" smtClean="0">
                  <a:solidFill>
                    <a:schemeClr val="accent4"/>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05216" y="1842876"/>
                <a:ext cx="10515600" cy="4688297"/>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0486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a:t>
            </a:r>
            <a:br>
              <a:rPr lang="it-IT" b="1" dirty="0" smtClean="0">
                <a:solidFill>
                  <a:schemeClr val="accent4"/>
                </a:solidFill>
              </a:rPr>
            </a:br>
            <a:r>
              <a:rPr lang="it-IT" b="1" dirty="0" err="1" smtClean="0">
                <a:solidFill>
                  <a:schemeClr val="accent4"/>
                </a:solidFill>
              </a:rPr>
              <a:t>implementation</a:t>
            </a:r>
            <a:r>
              <a:rPr lang="it-IT" b="1" dirty="0" smtClean="0">
                <a:solidFill>
                  <a:schemeClr val="accent4"/>
                </a:solidFill>
              </a:rPr>
              <a:t> </a:t>
            </a:r>
            <a:r>
              <a:rPr lang="it-IT" b="1" dirty="0" err="1" smtClean="0">
                <a:solidFill>
                  <a:schemeClr val="accent4"/>
                </a:solidFill>
              </a:rPr>
              <a:t>details</a:t>
            </a:r>
            <a:endParaRPr lang="it-IT" b="1" dirty="0">
              <a:solidFill>
                <a:schemeClr val="accent4"/>
              </a:solidFill>
            </a:endParaRPr>
          </a:p>
        </p:txBody>
      </p:sp>
      <p:sp>
        <p:nvSpPr>
          <p:cNvPr id="3" name="Segnaposto contenuto 2"/>
          <p:cNvSpPr>
            <a:spLocks noGrp="1"/>
          </p:cNvSpPr>
          <p:nvPr>
            <p:ph idx="1"/>
          </p:nvPr>
        </p:nvSpPr>
        <p:spPr>
          <a:xfrm>
            <a:off x="838199" y="1842876"/>
            <a:ext cx="10801865" cy="4688297"/>
          </a:xfrm>
        </p:spPr>
        <p:txBody>
          <a:bodyPr>
            <a:normAutofit/>
          </a:bodyPr>
          <a:lstStyle/>
          <a:p>
            <a:pPr marL="0" indent="0">
              <a:buNone/>
            </a:pPr>
            <a:r>
              <a:rPr lang="it-IT" sz="3200" dirty="0" err="1" smtClean="0">
                <a:solidFill>
                  <a:schemeClr val="bg1"/>
                </a:solidFill>
              </a:rPr>
              <a:t>Functional</a:t>
            </a:r>
            <a:r>
              <a:rPr lang="it-IT" sz="3200" dirty="0" smtClean="0">
                <a:solidFill>
                  <a:schemeClr val="bg1"/>
                </a:solidFill>
              </a:rPr>
              <a:t> </a:t>
            </a:r>
            <a:r>
              <a:rPr lang="it-IT" sz="3200" dirty="0" err="1" smtClean="0">
                <a:solidFill>
                  <a:schemeClr val="bg1"/>
                </a:solidFill>
              </a:rPr>
              <a:t>terms</a:t>
            </a:r>
            <a:r>
              <a:rPr lang="it-IT" sz="3200" dirty="0" smtClean="0">
                <a:solidFill>
                  <a:schemeClr val="bg1"/>
                </a:solidFill>
              </a:rPr>
              <a:t> </a:t>
            </a:r>
            <a:r>
              <a:rPr lang="it-IT" sz="3200" dirty="0" err="1" smtClean="0">
                <a:solidFill>
                  <a:schemeClr val="bg1"/>
                </a:solidFill>
              </a:rPr>
              <a:t>handling</a:t>
            </a:r>
            <a:r>
              <a:rPr lang="it-IT" sz="3200" dirty="0" smtClean="0">
                <a:solidFill>
                  <a:schemeClr val="bg1"/>
                </a:solidFill>
              </a:rPr>
              <a:t> in DLV </a:t>
            </a:r>
            <a:r>
              <a:rPr lang="it-IT" sz="3200" dirty="0" err="1" smtClean="0">
                <a:solidFill>
                  <a:schemeClr val="bg1"/>
                </a:solidFill>
              </a:rPr>
              <a:t>has</a:t>
            </a:r>
            <a:r>
              <a:rPr lang="it-IT" sz="3200" dirty="0" smtClean="0">
                <a:solidFill>
                  <a:schemeClr val="bg1"/>
                </a:solidFill>
              </a:rPr>
              <a:t> </a:t>
            </a:r>
            <a:r>
              <a:rPr lang="it-IT" sz="3200" dirty="0" err="1" smtClean="0">
                <a:solidFill>
                  <a:schemeClr val="bg1"/>
                </a:solidFill>
              </a:rPr>
              <a:t>been</a:t>
            </a:r>
            <a:r>
              <a:rPr lang="it-IT" sz="3200" dirty="0" smtClean="0">
                <a:solidFill>
                  <a:schemeClr val="bg1"/>
                </a:solidFill>
              </a:rPr>
              <a:t> </a:t>
            </a:r>
            <a:r>
              <a:rPr lang="it-IT" sz="3200" dirty="0" err="1" smtClean="0">
                <a:solidFill>
                  <a:schemeClr val="bg1"/>
                </a:solidFill>
              </a:rPr>
              <a:t>totally</a:t>
            </a:r>
            <a:r>
              <a:rPr lang="it-IT" sz="3200" dirty="0" smtClean="0">
                <a:solidFill>
                  <a:schemeClr val="bg1"/>
                </a:solidFill>
              </a:rPr>
              <a:t> re-</a:t>
            </a:r>
            <a:r>
              <a:rPr lang="it-IT" sz="3200" dirty="0" err="1" smtClean="0">
                <a:solidFill>
                  <a:schemeClr val="bg1"/>
                </a:solidFill>
              </a:rPr>
              <a:t>engineered</a:t>
            </a:r>
            <a:r>
              <a:rPr lang="it-IT" sz="3200" dirty="0" smtClean="0">
                <a:solidFill>
                  <a:schemeClr val="bg1"/>
                </a:solidFill>
              </a:rPr>
              <a:t> in the last </a:t>
            </a:r>
            <a:r>
              <a:rPr lang="it-IT" sz="3200" dirty="0" err="1" smtClean="0">
                <a:solidFill>
                  <a:schemeClr val="bg1"/>
                </a:solidFill>
              </a:rPr>
              <a:t>few</a:t>
            </a:r>
            <a:r>
              <a:rPr lang="it-IT" sz="3200" dirty="0" smtClean="0">
                <a:solidFill>
                  <a:schemeClr val="bg1"/>
                </a:solidFill>
              </a:rPr>
              <a:t> </a:t>
            </a:r>
            <a:r>
              <a:rPr lang="it-IT" sz="3200" dirty="0" err="1" smtClean="0">
                <a:solidFill>
                  <a:schemeClr val="bg1"/>
                </a:solidFill>
              </a:rPr>
              <a:t>years</a:t>
            </a:r>
            <a:r>
              <a:rPr lang="it-IT" sz="3200" dirty="0" smtClean="0">
                <a:solidFill>
                  <a:schemeClr val="bg1"/>
                </a:solidFill>
              </a:rPr>
              <a:t>:</a:t>
            </a:r>
          </a:p>
          <a:p>
            <a:pPr lvl="1"/>
            <a:r>
              <a:rPr lang="it-IT" dirty="0" smtClean="0">
                <a:solidFill>
                  <a:schemeClr val="bg1"/>
                </a:solidFill>
              </a:rPr>
              <a:t>In a </a:t>
            </a:r>
            <a:r>
              <a:rPr lang="it-IT" dirty="0" err="1" smtClean="0">
                <a:solidFill>
                  <a:schemeClr val="bg1"/>
                </a:solidFill>
              </a:rPr>
              <a:t>preliminary</a:t>
            </a:r>
            <a:r>
              <a:rPr lang="it-IT" dirty="0" smtClean="0">
                <a:solidFill>
                  <a:schemeClr val="bg1"/>
                </a:solidFill>
              </a:rPr>
              <a:t> </a:t>
            </a:r>
            <a:r>
              <a:rPr lang="it-IT" dirty="0" err="1" smtClean="0">
                <a:solidFill>
                  <a:schemeClr val="bg1"/>
                </a:solidFill>
              </a:rPr>
              <a:t>implementation</a:t>
            </a:r>
            <a:r>
              <a:rPr lang="it-IT" dirty="0" smtClean="0">
                <a:solidFill>
                  <a:schemeClr val="bg1"/>
                </a:solidFill>
              </a:rPr>
              <a:t> of DLV-</a:t>
            </a:r>
            <a:r>
              <a:rPr lang="it-IT" dirty="0" err="1" smtClean="0">
                <a:solidFill>
                  <a:schemeClr val="bg1"/>
                </a:solidFill>
              </a:rPr>
              <a:t>complex</a:t>
            </a:r>
            <a:r>
              <a:rPr lang="it-IT" dirty="0" smtClean="0">
                <a:solidFill>
                  <a:schemeClr val="bg1"/>
                </a:solidFill>
              </a:rPr>
              <a:t>, </a:t>
            </a:r>
            <a:r>
              <a:rPr lang="it-IT" dirty="0" err="1" smtClean="0">
                <a:solidFill>
                  <a:schemeClr val="bg1"/>
                </a:solidFill>
              </a:rPr>
              <a:t>functional</a:t>
            </a:r>
            <a:r>
              <a:rPr lang="it-IT" dirty="0" smtClean="0">
                <a:solidFill>
                  <a:schemeClr val="bg1"/>
                </a:solidFill>
              </a:rPr>
              <a:t> </a:t>
            </a:r>
            <a:r>
              <a:rPr lang="it-IT" dirty="0" err="1" smtClean="0">
                <a:solidFill>
                  <a:schemeClr val="bg1"/>
                </a:solidFill>
              </a:rPr>
              <a:t>terms</a:t>
            </a:r>
            <a:r>
              <a:rPr lang="it-IT" dirty="0" smtClean="0">
                <a:solidFill>
                  <a:schemeClr val="bg1"/>
                </a:solidFill>
              </a:rPr>
              <a:t> </a:t>
            </a:r>
            <a:r>
              <a:rPr lang="it-IT" dirty="0" err="1" smtClean="0">
                <a:solidFill>
                  <a:schemeClr val="bg1"/>
                </a:solidFill>
              </a:rPr>
              <a:t>were</a:t>
            </a:r>
            <a:r>
              <a:rPr lang="it-IT" dirty="0" smtClean="0">
                <a:solidFill>
                  <a:schemeClr val="bg1"/>
                </a:solidFill>
              </a:rPr>
              <a:t> </a:t>
            </a:r>
            <a:r>
              <a:rPr lang="it-IT" dirty="0" err="1" smtClean="0">
                <a:solidFill>
                  <a:schemeClr val="bg1"/>
                </a:solidFill>
              </a:rPr>
              <a:t>represented</a:t>
            </a:r>
            <a:r>
              <a:rPr lang="it-IT" dirty="0" smtClean="0">
                <a:solidFill>
                  <a:schemeClr val="bg1"/>
                </a:solidFill>
              </a:rPr>
              <a:t> and </a:t>
            </a:r>
            <a:r>
              <a:rPr lang="it-IT" dirty="0" err="1" smtClean="0">
                <a:solidFill>
                  <a:schemeClr val="bg1"/>
                </a:solidFill>
              </a:rPr>
              <a:t>manipulated</a:t>
            </a:r>
            <a:r>
              <a:rPr lang="it-IT" dirty="0" smtClean="0">
                <a:solidFill>
                  <a:schemeClr val="bg1"/>
                </a:solidFill>
              </a:rPr>
              <a:t> </a:t>
            </a:r>
            <a:r>
              <a:rPr lang="it-IT" dirty="0" err="1" smtClean="0">
                <a:solidFill>
                  <a:schemeClr val="bg1"/>
                </a:solidFill>
              </a:rPr>
              <a:t>as</a:t>
            </a:r>
            <a:r>
              <a:rPr lang="it-IT" dirty="0" smtClean="0">
                <a:solidFill>
                  <a:schemeClr val="bg1"/>
                </a:solidFill>
              </a:rPr>
              <a:t> </a:t>
            </a:r>
            <a:r>
              <a:rPr lang="it-IT" dirty="0" err="1" smtClean="0">
                <a:solidFill>
                  <a:schemeClr val="bg1"/>
                </a:solidFill>
              </a:rPr>
              <a:t>string</a:t>
            </a:r>
            <a:r>
              <a:rPr lang="it-IT" dirty="0" smtClean="0">
                <a:solidFill>
                  <a:schemeClr val="bg1"/>
                </a:solidFill>
              </a:rPr>
              <a:t> </a:t>
            </a:r>
            <a:r>
              <a:rPr lang="it-IT" dirty="0" err="1" smtClean="0">
                <a:solidFill>
                  <a:schemeClr val="bg1"/>
                </a:solidFill>
              </a:rPr>
              <a:t>constants</a:t>
            </a:r>
            <a:endParaRPr lang="it-IT" dirty="0" smtClean="0">
              <a:solidFill>
                <a:schemeClr val="bg1"/>
              </a:solidFill>
            </a:endParaRPr>
          </a:p>
          <a:p>
            <a:pPr lvl="1"/>
            <a:r>
              <a:rPr lang="it-IT" dirty="0" smtClean="0">
                <a:solidFill>
                  <a:schemeClr val="bg1"/>
                </a:solidFill>
              </a:rPr>
              <a:t>In the </a:t>
            </a:r>
            <a:r>
              <a:rPr lang="it-IT" dirty="0" err="1" smtClean="0">
                <a:solidFill>
                  <a:schemeClr val="bg1"/>
                </a:solidFill>
              </a:rPr>
              <a:t>latest</a:t>
            </a:r>
            <a:r>
              <a:rPr lang="it-IT" dirty="0" smtClean="0">
                <a:solidFill>
                  <a:schemeClr val="bg1"/>
                </a:solidFill>
              </a:rPr>
              <a:t> </a:t>
            </a:r>
            <a:r>
              <a:rPr lang="it-IT" dirty="0" err="1" smtClean="0">
                <a:solidFill>
                  <a:schemeClr val="bg1"/>
                </a:solidFill>
              </a:rPr>
              <a:t>version</a:t>
            </a:r>
            <a:r>
              <a:rPr lang="it-IT" dirty="0" smtClean="0">
                <a:solidFill>
                  <a:schemeClr val="bg1"/>
                </a:solidFill>
              </a:rPr>
              <a:t> of DLV, </a:t>
            </a:r>
            <a:r>
              <a:rPr lang="it-IT" dirty="0" err="1" smtClean="0">
                <a:solidFill>
                  <a:schemeClr val="bg1"/>
                </a:solidFill>
              </a:rPr>
              <a:t>functions</a:t>
            </a:r>
            <a:r>
              <a:rPr lang="it-IT" dirty="0" smtClean="0">
                <a:solidFill>
                  <a:schemeClr val="bg1"/>
                </a:solidFill>
              </a:rPr>
              <a:t> are </a:t>
            </a:r>
            <a:r>
              <a:rPr lang="it-IT" dirty="0" err="1" smtClean="0">
                <a:solidFill>
                  <a:schemeClr val="bg1"/>
                </a:solidFill>
              </a:rPr>
              <a:t>natively</a:t>
            </a:r>
            <a:r>
              <a:rPr lang="it-IT" dirty="0" smtClean="0">
                <a:solidFill>
                  <a:schemeClr val="bg1"/>
                </a:solidFill>
              </a:rPr>
              <a:t> </a:t>
            </a:r>
            <a:r>
              <a:rPr lang="it-IT" dirty="0" err="1" smtClean="0">
                <a:solidFill>
                  <a:schemeClr val="bg1"/>
                </a:solidFill>
              </a:rPr>
              <a:t>supported</a:t>
            </a:r>
            <a:r>
              <a:rPr lang="it-IT" dirty="0" smtClean="0">
                <a:solidFill>
                  <a:schemeClr val="bg1"/>
                </a:solidFill>
              </a:rPr>
              <a:t> </a:t>
            </a:r>
            <a:r>
              <a:rPr lang="it-IT" dirty="0" err="1" smtClean="0">
                <a:solidFill>
                  <a:schemeClr val="bg1"/>
                </a:solidFill>
              </a:rPr>
              <a:t>as</a:t>
            </a:r>
            <a:r>
              <a:rPr lang="it-IT" dirty="0" smtClean="0">
                <a:solidFill>
                  <a:schemeClr val="bg1"/>
                </a:solidFill>
              </a:rPr>
              <a:t> a new </a:t>
            </a:r>
            <a:r>
              <a:rPr lang="it-IT" dirty="0" err="1" smtClean="0">
                <a:solidFill>
                  <a:schemeClr val="bg1"/>
                </a:solidFill>
              </a:rPr>
              <a:t>kind</a:t>
            </a:r>
            <a:r>
              <a:rPr lang="it-IT" dirty="0" smtClean="0">
                <a:solidFill>
                  <a:schemeClr val="bg1"/>
                </a:solidFill>
              </a:rPr>
              <a:t> of </a:t>
            </a:r>
            <a:r>
              <a:rPr lang="it-IT" dirty="0" err="1" smtClean="0">
                <a:solidFill>
                  <a:schemeClr val="bg1"/>
                </a:solidFill>
              </a:rPr>
              <a:t>terms</a:t>
            </a:r>
            <a:endParaRPr lang="it-IT" dirty="0" smtClean="0">
              <a:solidFill>
                <a:schemeClr val="bg1"/>
              </a:solidFill>
            </a:endParaRPr>
          </a:p>
          <a:p>
            <a:pPr marL="0" indent="0">
              <a:buNone/>
            </a:pPr>
            <a:r>
              <a:rPr lang="it-IT" sz="3200" dirty="0" err="1" smtClean="0">
                <a:solidFill>
                  <a:schemeClr val="bg1"/>
                </a:solidFill>
              </a:rPr>
              <a:t>Significant</a:t>
            </a:r>
            <a:r>
              <a:rPr lang="it-IT" sz="3200" dirty="0" smtClean="0">
                <a:solidFill>
                  <a:schemeClr val="bg1"/>
                </a:solidFill>
              </a:rPr>
              <a:t> performance </a:t>
            </a:r>
            <a:r>
              <a:rPr lang="it-IT" sz="3200" dirty="0" err="1" smtClean="0">
                <a:solidFill>
                  <a:schemeClr val="bg1"/>
                </a:solidFill>
              </a:rPr>
              <a:t>improvements</a:t>
            </a:r>
            <a:r>
              <a:rPr lang="it-IT" sz="3200" dirty="0" smtClean="0">
                <a:solidFill>
                  <a:schemeClr val="bg1"/>
                </a:solidFill>
              </a:rPr>
              <a:t> are </a:t>
            </a:r>
            <a:r>
              <a:rPr lang="it-IT" sz="3200" dirty="0" err="1" smtClean="0">
                <a:solidFill>
                  <a:schemeClr val="bg1"/>
                </a:solidFill>
              </a:rPr>
              <a:t>shown</a:t>
            </a:r>
            <a:r>
              <a:rPr lang="it-IT" sz="3200" dirty="0" smtClean="0">
                <a:solidFill>
                  <a:schemeClr val="bg1"/>
                </a:solidFill>
              </a:rPr>
              <a:t> by the </a:t>
            </a:r>
            <a:r>
              <a:rPr lang="it-IT" sz="3200" dirty="0" err="1" smtClean="0">
                <a:solidFill>
                  <a:schemeClr val="bg1"/>
                </a:solidFill>
              </a:rPr>
              <a:t>results</a:t>
            </a:r>
            <a:r>
              <a:rPr lang="it-IT" sz="3200" dirty="0" smtClean="0">
                <a:solidFill>
                  <a:schemeClr val="bg1"/>
                </a:solidFill>
              </a:rPr>
              <a:t> of a </a:t>
            </a:r>
            <a:r>
              <a:rPr lang="it-IT" sz="3200" dirty="0" err="1" smtClean="0">
                <a:solidFill>
                  <a:schemeClr val="bg1"/>
                </a:solidFill>
              </a:rPr>
              <a:t>preliminary</a:t>
            </a:r>
            <a:r>
              <a:rPr lang="it-IT" sz="3200" dirty="0" smtClean="0">
                <a:solidFill>
                  <a:schemeClr val="bg1"/>
                </a:solidFill>
              </a:rPr>
              <a:t> </a:t>
            </a:r>
            <a:r>
              <a:rPr lang="it-IT" sz="3200" dirty="0" err="1" smtClean="0">
                <a:solidFill>
                  <a:schemeClr val="bg1"/>
                </a:solidFill>
              </a:rPr>
              <a:t>experimental</a:t>
            </a:r>
            <a:r>
              <a:rPr lang="it-IT" sz="3200" dirty="0" smtClean="0">
                <a:solidFill>
                  <a:schemeClr val="bg1"/>
                </a:solidFill>
              </a:rPr>
              <a:t> </a:t>
            </a:r>
            <a:r>
              <a:rPr lang="it-IT" sz="3200" dirty="0" err="1" smtClean="0">
                <a:solidFill>
                  <a:schemeClr val="bg1"/>
                </a:solidFill>
              </a:rPr>
              <a:t>analysis</a:t>
            </a:r>
            <a:r>
              <a:rPr lang="it-IT" sz="3200" dirty="0" smtClean="0">
                <a:solidFill>
                  <a:schemeClr val="bg1"/>
                </a:solidFill>
              </a:rPr>
              <a:t> </a:t>
            </a:r>
            <a:r>
              <a:rPr lang="it-IT" sz="3200" dirty="0" err="1" smtClean="0">
                <a:solidFill>
                  <a:schemeClr val="bg1"/>
                </a:solidFill>
              </a:rPr>
              <a:t>we</a:t>
            </a:r>
            <a:r>
              <a:rPr lang="it-IT" sz="3200" dirty="0" smtClean="0">
                <a:solidFill>
                  <a:schemeClr val="bg1"/>
                </a:solidFill>
              </a:rPr>
              <a:t> </a:t>
            </a:r>
            <a:r>
              <a:rPr lang="it-IT" sz="3200" dirty="0" err="1" smtClean="0">
                <a:solidFill>
                  <a:schemeClr val="bg1"/>
                </a:solidFill>
              </a:rPr>
              <a:t>carried</a:t>
            </a:r>
            <a:r>
              <a:rPr lang="it-IT" sz="3200" dirty="0" smtClean="0">
                <a:solidFill>
                  <a:schemeClr val="bg1"/>
                </a:solidFill>
              </a:rPr>
              <a:t> out</a:t>
            </a:r>
          </a:p>
        </p:txBody>
      </p:sp>
    </p:spTree>
    <p:extLst>
      <p:ext uri="{BB962C8B-B14F-4D97-AF65-F5344CB8AC3E}">
        <p14:creationId xmlns:p14="http://schemas.microsoft.com/office/powerpoint/2010/main" val="7174340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7568" y="-240229"/>
            <a:ext cx="7772400" cy="1431925"/>
          </a:xfrm>
        </p:spPr>
        <p:txBody>
          <a:bodyPr/>
          <a:lstStyle/>
          <a:p>
            <a:pPr algn="ctr">
              <a:defRPr/>
            </a:pPr>
            <a:r>
              <a:rPr lang="it-IT" b="1" dirty="0" err="1" smtClean="0">
                <a:solidFill>
                  <a:schemeClr val="accent4"/>
                </a:solidFill>
              </a:rPr>
              <a:t>Our</a:t>
            </a:r>
            <a:r>
              <a:rPr lang="it-IT" b="1" dirty="0" smtClean="0">
                <a:solidFill>
                  <a:schemeClr val="accent4"/>
                </a:solidFill>
              </a:rPr>
              <a:t> </a:t>
            </a:r>
            <a:r>
              <a:rPr lang="it-IT" b="1" dirty="0" err="1" smtClean="0">
                <a:solidFill>
                  <a:schemeClr val="accent4"/>
                </a:solidFill>
              </a:rPr>
              <a:t>Key</a:t>
            </a:r>
            <a:r>
              <a:rPr lang="it-IT" b="1" dirty="0" smtClean="0">
                <a:solidFill>
                  <a:schemeClr val="accent4"/>
                </a:solidFill>
              </a:rPr>
              <a:t> </a:t>
            </a:r>
            <a:r>
              <a:rPr lang="it-IT" b="1" dirty="0" err="1" smtClean="0">
                <a:solidFill>
                  <a:schemeClr val="accent4"/>
                </a:solidFill>
              </a:rPr>
              <a:t>Contribution</a:t>
            </a:r>
            <a:endParaRPr lang="it-IT" b="1" dirty="0">
              <a:solidFill>
                <a:schemeClr val="accent4"/>
              </a:solidFill>
            </a:endParaRPr>
          </a:p>
        </p:txBody>
      </p:sp>
      <p:sp>
        <p:nvSpPr>
          <p:cNvPr id="3" name="Segnaposto contenuto 2"/>
          <p:cNvSpPr>
            <a:spLocks noGrp="1"/>
          </p:cNvSpPr>
          <p:nvPr>
            <p:ph idx="1"/>
          </p:nvPr>
        </p:nvSpPr>
        <p:spPr>
          <a:xfrm>
            <a:off x="0" y="1115248"/>
            <a:ext cx="11880000" cy="5742752"/>
          </a:xfrm>
        </p:spPr>
        <p:txBody>
          <a:bodyPr>
            <a:normAutofit/>
          </a:bodyPr>
          <a:lstStyle/>
          <a:p>
            <a:pPr marL="457200" lvl="1" indent="0">
              <a:buNone/>
              <a:defRPr/>
            </a:pPr>
            <a:r>
              <a:rPr lang="en-US" sz="2800" dirty="0" smtClean="0">
                <a:solidFill>
                  <a:srgbClr val="FFC000"/>
                </a:solidFill>
                <a:sym typeface="Wingdings" pitchFamily="2" charset="2"/>
              </a:rPr>
              <a:t>Theoretical Contribution:</a:t>
            </a:r>
          </a:p>
          <a:p>
            <a:pPr lvl="1">
              <a:defRPr/>
            </a:pPr>
            <a:r>
              <a:rPr lang="en-US" sz="2800" dirty="0" smtClean="0">
                <a:solidFill>
                  <a:schemeClr val="bg1"/>
                </a:solidFill>
                <a:sym typeface="Wingdings" pitchFamily="2" charset="2"/>
              </a:rPr>
              <a:t>A new notion of Computable Functions in ASP </a:t>
            </a:r>
            <a:r>
              <a:rPr lang="en-US" sz="2800" i="1" dirty="0" smtClean="0">
                <a:solidFill>
                  <a:schemeClr val="bg1"/>
                </a:solidFill>
                <a:sym typeface="Wingdings" pitchFamily="2" charset="2"/>
              </a:rPr>
              <a:t>(Finitely Ground Programs)</a:t>
            </a:r>
          </a:p>
          <a:p>
            <a:pPr lvl="2">
              <a:defRPr/>
            </a:pPr>
            <a:r>
              <a:rPr lang="en-US" dirty="0" smtClean="0">
                <a:solidFill>
                  <a:schemeClr val="bg1"/>
                </a:solidFill>
                <a:sym typeface="Wingdings" pitchFamily="2" charset="2"/>
              </a:rPr>
              <a:t>Reasoning is decidable</a:t>
            </a:r>
          </a:p>
          <a:p>
            <a:pPr lvl="2">
              <a:defRPr/>
            </a:pPr>
            <a:r>
              <a:rPr lang="en-US" dirty="0" smtClean="0">
                <a:solidFill>
                  <a:schemeClr val="bg1"/>
                </a:solidFill>
                <a:sym typeface="Wingdings" pitchFamily="2" charset="2"/>
              </a:rPr>
              <a:t>Answer Sets are computable</a:t>
            </a:r>
          </a:p>
          <a:p>
            <a:pPr marL="914400" lvl="2" indent="0">
              <a:buNone/>
              <a:defRPr/>
            </a:pPr>
            <a:endParaRPr lang="en-US" dirty="0" smtClean="0">
              <a:solidFill>
                <a:schemeClr val="bg1"/>
              </a:solidFill>
              <a:sym typeface="Wingdings" pitchFamily="2" charset="2"/>
            </a:endParaRPr>
          </a:p>
          <a:p>
            <a:pPr lvl="1">
              <a:defRPr/>
            </a:pPr>
            <a:r>
              <a:rPr lang="en-US" sz="2800" dirty="0" smtClean="0">
                <a:solidFill>
                  <a:schemeClr val="bg1"/>
                </a:solidFill>
                <a:sym typeface="Wingdings" pitchFamily="2" charset="2"/>
              </a:rPr>
              <a:t>Finitely Ground </a:t>
            </a:r>
            <a:r>
              <a:rPr lang="en-US" sz="2800" i="1" dirty="0" smtClean="0">
                <a:solidFill>
                  <a:schemeClr val="bg1"/>
                </a:solidFill>
                <a:sym typeface="Wingdings" pitchFamily="2" charset="2"/>
              </a:rPr>
              <a:t>(FG) </a:t>
            </a:r>
            <a:r>
              <a:rPr lang="en-US" sz="2800" dirty="0" smtClean="0">
                <a:solidFill>
                  <a:schemeClr val="bg1"/>
                </a:solidFill>
                <a:sym typeface="Wingdings" pitchFamily="2" charset="2"/>
              </a:rPr>
              <a:t>Programs have been then used by many researchers</a:t>
            </a:r>
          </a:p>
          <a:p>
            <a:pPr lvl="1">
              <a:defRPr/>
            </a:pPr>
            <a:r>
              <a:rPr lang="en-US" sz="2800" dirty="0" smtClean="0">
                <a:solidFill>
                  <a:schemeClr val="bg1"/>
                </a:solidFill>
                <a:sym typeface="Wingdings" pitchFamily="2" charset="2"/>
              </a:rPr>
              <a:t>After 10 years it is still the standard notion for computable functions in ASP</a:t>
            </a:r>
          </a:p>
          <a:p>
            <a:pPr marL="457200" lvl="1" indent="0">
              <a:buNone/>
              <a:defRPr/>
            </a:pPr>
            <a:endParaRPr lang="en-US" sz="2800" dirty="0" smtClean="0">
              <a:solidFill>
                <a:schemeClr val="bg1"/>
              </a:solidFill>
              <a:sym typeface="Wingdings" pitchFamily="2" charset="2"/>
            </a:endParaRPr>
          </a:p>
          <a:p>
            <a:pPr marL="457200" lvl="1" indent="0">
              <a:buNone/>
              <a:defRPr/>
            </a:pPr>
            <a:r>
              <a:rPr lang="en-US" sz="2800" dirty="0" smtClean="0">
                <a:solidFill>
                  <a:srgbClr val="FFC000"/>
                </a:solidFill>
                <a:sym typeface="Wingdings" pitchFamily="2" charset="2"/>
              </a:rPr>
              <a:t>Practical Contribution</a:t>
            </a:r>
            <a:r>
              <a:rPr lang="en-US" sz="2800" dirty="0">
                <a:solidFill>
                  <a:srgbClr val="FFC000"/>
                </a:solidFill>
                <a:sym typeface="Wingdings" pitchFamily="2" charset="2"/>
              </a:rPr>
              <a:t>:</a:t>
            </a:r>
          </a:p>
          <a:p>
            <a:pPr lvl="1">
              <a:defRPr/>
            </a:pPr>
            <a:r>
              <a:rPr lang="en-US" sz="2800" dirty="0" smtClean="0">
                <a:solidFill>
                  <a:schemeClr val="bg1"/>
                </a:solidFill>
                <a:sym typeface="Wingdings" pitchFamily="2" charset="2"/>
              </a:rPr>
              <a:t>Algorithms and Implementation</a:t>
            </a:r>
            <a:endParaRPr lang="en-US" sz="2800" dirty="0">
              <a:solidFill>
                <a:schemeClr val="bg1"/>
              </a:solidFill>
              <a:sym typeface="Wingdings" pitchFamily="2" charset="2"/>
            </a:endParaRPr>
          </a:p>
          <a:p>
            <a:pPr lvl="2">
              <a:defRPr/>
            </a:pPr>
            <a:r>
              <a:rPr lang="en-US" dirty="0" smtClean="0">
                <a:solidFill>
                  <a:schemeClr val="bg1"/>
                </a:solidFill>
                <a:sym typeface="Wingdings" pitchFamily="2" charset="2"/>
              </a:rPr>
              <a:t>An ASP System supporting functions and lists</a:t>
            </a:r>
          </a:p>
          <a:p>
            <a:pPr lvl="2">
              <a:defRPr/>
            </a:pPr>
            <a:r>
              <a:rPr lang="en-US" dirty="0" smtClean="0">
                <a:solidFill>
                  <a:schemeClr val="bg1"/>
                </a:solidFill>
                <a:sym typeface="Wingdings" pitchFamily="2" charset="2"/>
              </a:rPr>
              <a:t>Fully compliant with </a:t>
            </a:r>
            <a:r>
              <a:rPr lang="en-US" dirty="0" smtClean="0">
                <a:solidFill>
                  <a:schemeClr val="bg1"/>
                </a:solidFill>
                <a:sym typeface="Wingdings" pitchFamily="2" charset="2"/>
              </a:rPr>
              <a:t>Finitely Ground Theory</a:t>
            </a:r>
            <a:endParaRPr lang="en-US" dirty="0" smtClean="0">
              <a:solidFill>
                <a:schemeClr val="bg1"/>
              </a:solidFill>
              <a:sym typeface="Wingdings" pitchFamily="2" charset="2"/>
            </a:endParaRPr>
          </a:p>
          <a:p>
            <a:pPr marL="824400" lvl="2" indent="-342900">
              <a:defRPr/>
            </a:pPr>
            <a:r>
              <a:rPr lang="en-US" sz="2800" dirty="0" smtClean="0">
                <a:solidFill>
                  <a:schemeClr val="bg1"/>
                </a:solidFill>
                <a:sym typeface="Wingdings" pitchFamily="2" charset="2"/>
              </a:rPr>
              <a:t>Profitably used in applications even at industrial level</a:t>
            </a:r>
            <a:endParaRPr lang="en-US" sz="2800" dirty="0">
              <a:solidFill>
                <a:schemeClr val="bg1"/>
              </a:solidFill>
              <a:sym typeface="Wingdings" pitchFamily="2" charset="2"/>
            </a:endParaRPr>
          </a:p>
        </p:txBody>
      </p:sp>
    </p:spTree>
    <p:extLst>
      <p:ext uri="{BB962C8B-B14F-4D97-AF65-F5344CB8AC3E}">
        <p14:creationId xmlns:p14="http://schemas.microsoft.com/office/powerpoint/2010/main" val="419806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a:t>
            </a:r>
            <a:br>
              <a:rPr lang="it-IT" b="1" dirty="0" smtClean="0">
                <a:solidFill>
                  <a:schemeClr val="accent4"/>
                </a:solidFill>
              </a:rPr>
            </a:br>
            <a:r>
              <a:rPr lang="it-IT" b="1" dirty="0" smtClean="0">
                <a:solidFill>
                  <a:schemeClr val="accent4"/>
                </a:solidFill>
              </a:rPr>
              <a:t>some </a:t>
            </a:r>
            <a:r>
              <a:rPr lang="it-IT" b="1" dirty="0" err="1" smtClean="0">
                <a:solidFill>
                  <a:schemeClr val="accent4"/>
                </a:solidFill>
              </a:rPr>
              <a:t>experimental</a:t>
            </a:r>
            <a:r>
              <a:rPr lang="it-IT" b="1" dirty="0" smtClean="0">
                <a:solidFill>
                  <a:schemeClr val="accent4"/>
                </a:solidFill>
              </a:rPr>
              <a:t> </a:t>
            </a:r>
            <a:r>
              <a:rPr lang="it-IT" b="1" dirty="0" err="1" smtClean="0">
                <a:solidFill>
                  <a:schemeClr val="accent4"/>
                </a:solidFill>
              </a:rPr>
              <a:t>results</a:t>
            </a:r>
            <a:endParaRPr lang="it-IT" b="1" dirty="0">
              <a:solidFill>
                <a:schemeClr val="accent4"/>
              </a:solidFill>
            </a:endParaRPr>
          </a:p>
        </p:txBody>
      </p:sp>
      <p:sp>
        <p:nvSpPr>
          <p:cNvPr id="3" name="Segnaposto contenuto 2"/>
          <p:cNvSpPr>
            <a:spLocks noGrp="1"/>
          </p:cNvSpPr>
          <p:nvPr>
            <p:ph idx="1"/>
          </p:nvPr>
        </p:nvSpPr>
        <p:spPr>
          <a:xfrm>
            <a:off x="838199" y="1842876"/>
            <a:ext cx="10801865" cy="4688297"/>
          </a:xfrm>
        </p:spPr>
        <p:txBody>
          <a:bodyPr>
            <a:normAutofit fontScale="92500" lnSpcReduction="10000"/>
          </a:bodyPr>
          <a:lstStyle/>
          <a:p>
            <a:pPr marL="0" indent="0">
              <a:buNone/>
            </a:pPr>
            <a:r>
              <a:rPr lang="it-IT" sz="3200" dirty="0" err="1" smtClean="0">
                <a:solidFill>
                  <a:schemeClr val="bg1"/>
                </a:solidFill>
              </a:rPr>
              <a:t>We</a:t>
            </a:r>
            <a:r>
              <a:rPr lang="it-IT" sz="3200" dirty="0" smtClean="0">
                <a:solidFill>
                  <a:schemeClr val="bg1"/>
                </a:solidFill>
              </a:rPr>
              <a:t> </a:t>
            </a:r>
            <a:r>
              <a:rPr lang="it-IT" sz="3200" dirty="0" err="1" smtClean="0">
                <a:solidFill>
                  <a:schemeClr val="bg1"/>
                </a:solidFill>
              </a:rPr>
              <a:t>compared</a:t>
            </a:r>
            <a:r>
              <a:rPr lang="it-IT" sz="3200" dirty="0" smtClean="0">
                <a:solidFill>
                  <a:schemeClr val="bg1"/>
                </a:solidFill>
              </a:rPr>
              <a:t> the first </a:t>
            </a:r>
            <a:r>
              <a:rPr lang="it-IT" sz="3200" dirty="0" err="1" smtClean="0">
                <a:solidFill>
                  <a:schemeClr val="bg1"/>
                </a:solidFill>
              </a:rPr>
              <a:t>version</a:t>
            </a:r>
            <a:r>
              <a:rPr lang="it-IT" sz="3200" dirty="0" smtClean="0">
                <a:solidFill>
                  <a:schemeClr val="bg1"/>
                </a:solidFill>
              </a:rPr>
              <a:t> of DLV-</a:t>
            </a:r>
            <a:r>
              <a:rPr lang="it-IT" sz="3200" dirty="0" err="1" smtClean="0">
                <a:solidFill>
                  <a:schemeClr val="bg1"/>
                </a:solidFill>
              </a:rPr>
              <a:t>complex</a:t>
            </a:r>
            <a:r>
              <a:rPr lang="it-IT" sz="3200" dirty="0" smtClean="0">
                <a:solidFill>
                  <a:schemeClr val="bg1"/>
                </a:solidFill>
              </a:rPr>
              <a:t> </a:t>
            </a:r>
            <a:r>
              <a:rPr lang="it-IT" sz="3200" dirty="0" err="1" smtClean="0">
                <a:solidFill>
                  <a:schemeClr val="bg1"/>
                </a:solidFill>
              </a:rPr>
              <a:t>against</a:t>
            </a:r>
            <a:r>
              <a:rPr lang="it-IT" sz="3200" dirty="0" smtClean="0">
                <a:solidFill>
                  <a:schemeClr val="bg1"/>
                </a:solidFill>
              </a:rPr>
              <a:t> the </a:t>
            </a:r>
            <a:r>
              <a:rPr lang="it-IT" sz="3200" dirty="0" err="1" smtClean="0">
                <a:solidFill>
                  <a:schemeClr val="bg1"/>
                </a:solidFill>
              </a:rPr>
              <a:t>latest</a:t>
            </a:r>
            <a:r>
              <a:rPr lang="it-IT" sz="3200" dirty="0" smtClean="0">
                <a:solidFill>
                  <a:schemeClr val="bg1"/>
                </a:solidFill>
              </a:rPr>
              <a:t> </a:t>
            </a:r>
            <a:r>
              <a:rPr lang="it-IT" sz="3200" dirty="0" err="1" smtClean="0">
                <a:solidFill>
                  <a:schemeClr val="bg1"/>
                </a:solidFill>
              </a:rPr>
              <a:t>version</a:t>
            </a:r>
            <a:r>
              <a:rPr lang="it-IT" sz="3200" dirty="0" smtClean="0">
                <a:solidFill>
                  <a:schemeClr val="bg1"/>
                </a:solidFill>
              </a:rPr>
              <a:t> of DLV over some </a:t>
            </a:r>
            <a:r>
              <a:rPr lang="it-IT" sz="3200" dirty="0" err="1" smtClean="0">
                <a:solidFill>
                  <a:schemeClr val="bg1"/>
                </a:solidFill>
              </a:rPr>
              <a:t>popular</a:t>
            </a:r>
            <a:r>
              <a:rPr lang="it-IT" sz="3200" dirty="0" smtClean="0">
                <a:solidFill>
                  <a:schemeClr val="bg1"/>
                </a:solidFill>
              </a:rPr>
              <a:t> </a:t>
            </a:r>
            <a:r>
              <a:rPr lang="it-IT" sz="3200" dirty="0" err="1" smtClean="0">
                <a:solidFill>
                  <a:schemeClr val="bg1"/>
                </a:solidFill>
              </a:rPr>
              <a:t>skolemized</a:t>
            </a:r>
            <a:r>
              <a:rPr lang="it-IT" sz="3200" dirty="0" smtClean="0">
                <a:solidFill>
                  <a:schemeClr val="bg1"/>
                </a:solidFill>
              </a:rPr>
              <a:t> </a:t>
            </a:r>
            <a:r>
              <a:rPr lang="it-IT" sz="3200" dirty="0" err="1" smtClean="0">
                <a:solidFill>
                  <a:schemeClr val="bg1"/>
                </a:solidFill>
              </a:rPr>
              <a:t>ontologies</a:t>
            </a:r>
            <a:r>
              <a:rPr lang="it-IT" sz="3200" dirty="0" smtClean="0">
                <a:solidFill>
                  <a:schemeClr val="bg1"/>
                </a:solidFill>
              </a:rPr>
              <a:t> </a:t>
            </a:r>
            <a:r>
              <a:rPr lang="it-IT" sz="3200" dirty="0" err="1" smtClean="0">
                <a:solidFill>
                  <a:schemeClr val="bg1"/>
                </a:solidFill>
              </a:rPr>
              <a:t>used</a:t>
            </a:r>
            <a:r>
              <a:rPr lang="it-IT" sz="3200" dirty="0" smtClean="0">
                <a:solidFill>
                  <a:schemeClr val="bg1"/>
                </a:solidFill>
              </a:rPr>
              <a:t> by </a:t>
            </a:r>
            <a:r>
              <a:rPr lang="it-IT" sz="3200" dirty="0" smtClean="0">
                <a:solidFill>
                  <a:schemeClr val="accent4"/>
                </a:solidFill>
              </a:rPr>
              <a:t>(</a:t>
            </a:r>
            <a:r>
              <a:rPr lang="it-IT" sz="3200" dirty="0" err="1" smtClean="0">
                <a:solidFill>
                  <a:schemeClr val="accent4"/>
                </a:solidFill>
              </a:rPr>
              <a:t>Benedikt</a:t>
            </a:r>
            <a:r>
              <a:rPr lang="it-IT" sz="3200" dirty="0" smtClean="0">
                <a:solidFill>
                  <a:schemeClr val="accent4"/>
                </a:solidFill>
              </a:rPr>
              <a:t> et Al.)</a:t>
            </a:r>
            <a:r>
              <a:rPr lang="it-IT" sz="3200" dirty="0" smtClean="0">
                <a:solidFill>
                  <a:schemeClr val="bg1"/>
                </a:solidFill>
              </a:rPr>
              <a:t> for </a:t>
            </a:r>
            <a:r>
              <a:rPr lang="it-IT" sz="3200" dirty="0" err="1" smtClean="0">
                <a:solidFill>
                  <a:schemeClr val="bg1"/>
                </a:solidFill>
              </a:rPr>
              <a:t>benchmarking</a:t>
            </a:r>
            <a:r>
              <a:rPr lang="it-IT" sz="3200" dirty="0" smtClean="0">
                <a:solidFill>
                  <a:schemeClr val="bg1"/>
                </a:solidFill>
              </a:rPr>
              <a:t> </a:t>
            </a:r>
            <a:r>
              <a:rPr lang="it-IT" sz="3200" i="1" dirty="0" err="1" smtClean="0">
                <a:solidFill>
                  <a:schemeClr val="bg1"/>
                </a:solidFill>
              </a:rPr>
              <a:t>chase-based</a:t>
            </a:r>
            <a:r>
              <a:rPr lang="it-IT" sz="3200" dirty="0" smtClean="0">
                <a:solidFill>
                  <a:schemeClr val="bg1"/>
                </a:solidFill>
              </a:rPr>
              <a:t> </a:t>
            </a:r>
            <a:r>
              <a:rPr lang="it-IT" sz="3200" dirty="0" err="1" smtClean="0">
                <a:solidFill>
                  <a:schemeClr val="bg1"/>
                </a:solidFill>
              </a:rPr>
              <a:t>tools</a:t>
            </a:r>
            <a:endParaRPr lang="it-IT" sz="3200" dirty="0" smtClean="0">
              <a:solidFill>
                <a:schemeClr val="bg1"/>
              </a:solidFill>
            </a:endParaRPr>
          </a:p>
          <a:p>
            <a:pPr marL="0" indent="0">
              <a:buNone/>
            </a:pPr>
            <a:r>
              <a:rPr lang="it-IT" sz="3200" dirty="0" err="1" smtClean="0">
                <a:solidFill>
                  <a:schemeClr val="bg1"/>
                </a:solidFill>
              </a:rPr>
              <a:t>Tested</a:t>
            </a:r>
            <a:r>
              <a:rPr lang="it-IT" sz="3200" dirty="0" smtClean="0">
                <a:solidFill>
                  <a:schemeClr val="bg1"/>
                </a:solidFill>
              </a:rPr>
              <a:t> </a:t>
            </a:r>
            <a:r>
              <a:rPr lang="it-IT" sz="3200" dirty="0" err="1" smtClean="0">
                <a:solidFill>
                  <a:schemeClr val="bg1"/>
                </a:solidFill>
              </a:rPr>
              <a:t>scenarios</a:t>
            </a:r>
            <a:r>
              <a:rPr lang="it-IT" sz="3200" dirty="0" smtClean="0">
                <a:solidFill>
                  <a:schemeClr val="bg1"/>
                </a:solidFill>
              </a:rPr>
              <a:t>:</a:t>
            </a:r>
          </a:p>
          <a:p>
            <a:pPr lvl="1"/>
            <a:r>
              <a:rPr lang="it-IT" dirty="0" err="1" smtClean="0">
                <a:solidFill>
                  <a:schemeClr val="accent4"/>
                </a:solidFill>
              </a:rPr>
              <a:t>Doctors</a:t>
            </a:r>
            <a:r>
              <a:rPr lang="it-IT" dirty="0" smtClean="0">
                <a:solidFill>
                  <a:schemeClr val="accent4"/>
                </a:solidFill>
              </a:rPr>
              <a:t> (</a:t>
            </a:r>
            <a:r>
              <a:rPr lang="it-IT" dirty="0" err="1" smtClean="0">
                <a:solidFill>
                  <a:schemeClr val="accent4"/>
                </a:solidFill>
              </a:rPr>
              <a:t>Geets</a:t>
            </a:r>
            <a:r>
              <a:rPr lang="it-IT" dirty="0" smtClean="0">
                <a:solidFill>
                  <a:schemeClr val="accent4"/>
                </a:solidFill>
              </a:rPr>
              <a:t> et Al.):</a:t>
            </a:r>
            <a:r>
              <a:rPr lang="it-IT" dirty="0" smtClean="0">
                <a:solidFill>
                  <a:schemeClr val="bg1"/>
                </a:solidFill>
              </a:rPr>
              <a:t> </a:t>
            </a:r>
            <a:r>
              <a:rPr lang="it-IT" dirty="0" err="1" smtClean="0">
                <a:solidFill>
                  <a:schemeClr val="bg1"/>
                </a:solidFill>
              </a:rPr>
              <a:t>this</a:t>
            </a:r>
            <a:r>
              <a:rPr lang="it-IT" dirty="0" smtClean="0">
                <a:solidFill>
                  <a:schemeClr val="bg1"/>
                </a:solidFill>
              </a:rPr>
              <a:t> </a:t>
            </a:r>
            <a:r>
              <a:rPr lang="it-IT" dirty="0" err="1" smtClean="0">
                <a:solidFill>
                  <a:schemeClr val="bg1"/>
                </a:solidFill>
              </a:rPr>
              <a:t>ontology</a:t>
            </a:r>
            <a:r>
              <a:rPr lang="it-IT" dirty="0" smtClean="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based</a:t>
            </a:r>
            <a:r>
              <a:rPr lang="it-IT" dirty="0" smtClean="0">
                <a:solidFill>
                  <a:schemeClr val="bg1"/>
                </a:solidFill>
              </a:rPr>
              <a:t> on </a:t>
            </a:r>
            <a:r>
              <a:rPr lang="it-IT" dirty="0" err="1" smtClean="0">
                <a:solidFill>
                  <a:schemeClr val="bg1"/>
                </a:solidFill>
              </a:rPr>
              <a:t>schemas</a:t>
            </a:r>
            <a:r>
              <a:rPr lang="it-IT" dirty="0" smtClean="0">
                <a:solidFill>
                  <a:schemeClr val="bg1"/>
                </a:solidFill>
              </a:rPr>
              <a:t> </a:t>
            </a:r>
            <a:r>
              <a:rPr lang="it-IT" dirty="0" err="1" smtClean="0">
                <a:solidFill>
                  <a:schemeClr val="bg1"/>
                </a:solidFill>
              </a:rPr>
              <a:t>inspired</a:t>
            </a:r>
            <a:r>
              <a:rPr lang="it-IT" dirty="0" smtClean="0">
                <a:solidFill>
                  <a:schemeClr val="bg1"/>
                </a:solidFill>
              </a:rPr>
              <a:t> by </a:t>
            </a:r>
            <a:r>
              <a:rPr lang="it-IT" dirty="0" err="1" smtClean="0">
                <a:solidFill>
                  <a:schemeClr val="bg1"/>
                </a:solidFill>
              </a:rPr>
              <a:t>real</a:t>
            </a:r>
            <a:r>
              <a:rPr lang="it-IT" dirty="0" smtClean="0">
                <a:solidFill>
                  <a:schemeClr val="bg1"/>
                </a:solidFill>
              </a:rPr>
              <a:t> </a:t>
            </a:r>
            <a:r>
              <a:rPr lang="it-IT" dirty="0" err="1" smtClean="0">
                <a:solidFill>
                  <a:schemeClr val="bg1"/>
                </a:solidFill>
              </a:rPr>
              <a:t>databases</a:t>
            </a:r>
            <a:r>
              <a:rPr lang="it-IT" dirty="0" smtClean="0">
                <a:solidFill>
                  <a:schemeClr val="bg1"/>
                </a:solidFill>
              </a:rPr>
              <a:t> </a:t>
            </a:r>
            <a:r>
              <a:rPr lang="it-IT" dirty="0" err="1" smtClean="0">
                <a:solidFill>
                  <a:schemeClr val="bg1"/>
                </a:solidFill>
              </a:rPr>
              <a:t>about</a:t>
            </a:r>
            <a:r>
              <a:rPr lang="it-IT" dirty="0" smtClean="0">
                <a:solidFill>
                  <a:schemeClr val="bg1"/>
                </a:solidFill>
              </a:rPr>
              <a:t> </a:t>
            </a:r>
            <a:r>
              <a:rPr lang="it-IT" dirty="0" err="1" smtClean="0">
                <a:solidFill>
                  <a:schemeClr val="bg1"/>
                </a:solidFill>
              </a:rPr>
              <a:t>medical</a:t>
            </a:r>
            <a:r>
              <a:rPr lang="it-IT" dirty="0" smtClean="0">
                <a:solidFill>
                  <a:schemeClr val="bg1"/>
                </a:solidFill>
              </a:rPr>
              <a:t> data and </a:t>
            </a:r>
            <a:r>
              <a:rPr lang="it-IT" dirty="0" err="1" smtClean="0">
                <a:solidFill>
                  <a:schemeClr val="bg1"/>
                </a:solidFill>
              </a:rPr>
              <a:t>aims</a:t>
            </a:r>
            <a:r>
              <a:rPr lang="it-IT" dirty="0" smtClean="0">
                <a:solidFill>
                  <a:schemeClr val="bg1"/>
                </a:solidFill>
              </a:rPr>
              <a:t> </a:t>
            </a:r>
            <a:r>
              <a:rPr lang="it-IT" dirty="0" err="1" smtClean="0">
                <a:solidFill>
                  <a:schemeClr val="bg1"/>
                </a:solidFill>
              </a:rPr>
              <a:t>at</a:t>
            </a:r>
            <a:r>
              <a:rPr lang="it-IT" dirty="0" smtClean="0">
                <a:solidFill>
                  <a:schemeClr val="bg1"/>
                </a:solidFill>
              </a:rPr>
              <a:t> </a:t>
            </a:r>
            <a:r>
              <a:rPr lang="it-IT" dirty="0" err="1" smtClean="0">
                <a:solidFill>
                  <a:schemeClr val="bg1"/>
                </a:solidFill>
              </a:rPr>
              <a:t>simulating</a:t>
            </a:r>
            <a:r>
              <a:rPr lang="it-IT" dirty="0" smtClean="0">
                <a:solidFill>
                  <a:schemeClr val="bg1"/>
                </a:solidFill>
              </a:rPr>
              <a:t> a common use case for data </a:t>
            </a:r>
            <a:r>
              <a:rPr lang="it-IT" dirty="0" err="1" smtClean="0">
                <a:solidFill>
                  <a:schemeClr val="bg1"/>
                </a:solidFill>
              </a:rPr>
              <a:t>exchange</a:t>
            </a:r>
            <a:r>
              <a:rPr lang="it-IT" dirty="0" smtClean="0">
                <a:solidFill>
                  <a:schemeClr val="bg1"/>
                </a:solidFill>
              </a:rPr>
              <a:t>, i.e. take </a:t>
            </a:r>
            <a:r>
              <a:rPr lang="it-IT" dirty="0" err="1" smtClean="0">
                <a:solidFill>
                  <a:schemeClr val="bg1"/>
                </a:solidFill>
              </a:rPr>
              <a:t>two</a:t>
            </a:r>
            <a:r>
              <a:rPr lang="it-IT" dirty="0" smtClean="0">
                <a:solidFill>
                  <a:schemeClr val="bg1"/>
                </a:solidFill>
              </a:rPr>
              <a:t> </a:t>
            </a:r>
            <a:r>
              <a:rPr lang="it-IT" dirty="0" err="1" smtClean="0">
                <a:solidFill>
                  <a:schemeClr val="bg1"/>
                </a:solidFill>
              </a:rPr>
              <a:t>databases</a:t>
            </a:r>
            <a:r>
              <a:rPr lang="it-IT" dirty="0" smtClean="0">
                <a:solidFill>
                  <a:schemeClr val="bg1"/>
                </a:solidFill>
              </a:rPr>
              <a:t> from the </a:t>
            </a:r>
            <a:r>
              <a:rPr lang="it-IT" dirty="0" err="1" smtClean="0">
                <a:solidFill>
                  <a:schemeClr val="bg1"/>
                </a:solidFill>
              </a:rPr>
              <a:t>same</a:t>
            </a:r>
            <a:r>
              <a:rPr lang="it-IT" dirty="0" smtClean="0">
                <a:solidFill>
                  <a:schemeClr val="bg1"/>
                </a:solidFill>
              </a:rPr>
              <a:t> domain </a:t>
            </a:r>
            <a:r>
              <a:rPr lang="it-IT" dirty="0" err="1" smtClean="0">
                <a:solidFill>
                  <a:schemeClr val="bg1"/>
                </a:solidFill>
              </a:rPr>
              <a:t>but</a:t>
            </a:r>
            <a:r>
              <a:rPr lang="it-IT" dirty="0" smtClean="0">
                <a:solidFill>
                  <a:schemeClr val="bg1"/>
                </a:solidFill>
              </a:rPr>
              <a:t> with </a:t>
            </a:r>
            <a:r>
              <a:rPr lang="it-IT" dirty="0" err="1" smtClean="0">
                <a:solidFill>
                  <a:schemeClr val="bg1"/>
                </a:solidFill>
              </a:rPr>
              <a:t>different</a:t>
            </a:r>
            <a:r>
              <a:rPr lang="it-IT" dirty="0" smtClean="0">
                <a:solidFill>
                  <a:schemeClr val="bg1"/>
                </a:solidFill>
              </a:rPr>
              <a:t> </a:t>
            </a:r>
            <a:r>
              <a:rPr lang="it-IT" dirty="0" err="1" smtClean="0">
                <a:solidFill>
                  <a:schemeClr val="bg1"/>
                </a:solidFill>
              </a:rPr>
              <a:t>schemas</a:t>
            </a:r>
            <a:r>
              <a:rPr lang="it-IT" dirty="0" smtClean="0">
                <a:solidFill>
                  <a:schemeClr val="bg1"/>
                </a:solidFill>
              </a:rPr>
              <a:t> and </a:t>
            </a:r>
            <a:r>
              <a:rPr lang="it-IT" dirty="0" err="1" smtClean="0">
                <a:solidFill>
                  <a:schemeClr val="bg1"/>
                </a:solidFill>
              </a:rPr>
              <a:t>bring</a:t>
            </a:r>
            <a:r>
              <a:rPr lang="it-IT" dirty="0" smtClean="0">
                <a:solidFill>
                  <a:schemeClr val="bg1"/>
                </a:solidFill>
              </a:rPr>
              <a:t> </a:t>
            </a:r>
            <a:r>
              <a:rPr lang="it-IT" dirty="0" err="1" smtClean="0">
                <a:solidFill>
                  <a:schemeClr val="bg1"/>
                </a:solidFill>
              </a:rPr>
              <a:t>them</a:t>
            </a:r>
            <a:r>
              <a:rPr lang="it-IT" dirty="0" smtClean="0">
                <a:solidFill>
                  <a:schemeClr val="bg1"/>
                </a:solidFill>
              </a:rPr>
              <a:t> to a </a:t>
            </a:r>
            <a:r>
              <a:rPr lang="it-IT" dirty="0" err="1" smtClean="0">
                <a:solidFill>
                  <a:schemeClr val="bg1"/>
                </a:solidFill>
              </a:rPr>
              <a:t>unified</a:t>
            </a:r>
            <a:r>
              <a:rPr lang="it-IT" dirty="0" smtClean="0">
                <a:solidFill>
                  <a:schemeClr val="bg1"/>
                </a:solidFill>
              </a:rPr>
              <a:t> target </a:t>
            </a:r>
            <a:r>
              <a:rPr lang="it-IT" dirty="0" err="1" smtClean="0">
                <a:solidFill>
                  <a:schemeClr val="bg1"/>
                </a:solidFill>
              </a:rPr>
              <a:t>representation</a:t>
            </a:r>
            <a:r>
              <a:rPr lang="it-IT" dirty="0" smtClean="0">
                <a:solidFill>
                  <a:schemeClr val="bg1"/>
                </a:solidFill>
              </a:rPr>
              <a:t>.</a:t>
            </a:r>
          </a:p>
          <a:p>
            <a:pPr lvl="1"/>
            <a:r>
              <a:rPr lang="it-IT" dirty="0" smtClean="0">
                <a:solidFill>
                  <a:schemeClr val="accent4"/>
                </a:solidFill>
              </a:rPr>
              <a:t>LUBM (</a:t>
            </a:r>
            <a:r>
              <a:rPr lang="it-IT" dirty="0" err="1" smtClean="0">
                <a:solidFill>
                  <a:schemeClr val="accent4"/>
                </a:solidFill>
              </a:rPr>
              <a:t>Guo</a:t>
            </a:r>
            <a:r>
              <a:rPr lang="it-IT" dirty="0" smtClean="0">
                <a:solidFill>
                  <a:schemeClr val="accent4"/>
                </a:solidFill>
              </a:rPr>
              <a:t> et Al.):</a:t>
            </a:r>
            <a:r>
              <a:rPr lang="it-IT" dirty="0" smtClean="0">
                <a:solidFill>
                  <a:schemeClr val="bg1"/>
                </a:solidFill>
              </a:rPr>
              <a:t> </a:t>
            </a:r>
            <a:r>
              <a:rPr lang="it-IT" dirty="0" err="1" smtClean="0">
                <a:solidFill>
                  <a:schemeClr val="bg1"/>
                </a:solidFill>
              </a:rPr>
              <a:t>this</a:t>
            </a:r>
            <a:r>
              <a:rPr lang="it-IT" dirty="0" smtClean="0">
                <a:solidFill>
                  <a:schemeClr val="bg1"/>
                </a:solidFill>
              </a:rPr>
              <a:t> </a:t>
            </a:r>
            <a:r>
              <a:rPr lang="it-IT" dirty="0" err="1" smtClean="0">
                <a:solidFill>
                  <a:schemeClr val="bg1"/>
                </a:solidFill>
              </a:rPr>
              <a:t>is</a:t>
            </a:r>
            <a:r>
              <a:rPr lang="it-IT" dirty="0" smtClean="0">
                <a:solidFill>
                  <a:schemeClr val="bg1"/>
                </a:solidFill>
              </a:rPr>
              <a:t> a </a:t>
            </a:r>
            <a:r>
              <a:rPr lang="it-IT" dirty="0" err="1" smtClean="0">
                <a:solidFill>
                  <a:schemeClr val="bg1"/>
                </a:solidFill>
              </a:rPr>
              <a:t>popular</a:t>
            </a:r>
            <a:r>
              <a:rPr lang="it-IT" dirty="0" smtClean="0">
                <a:solidFill>
                  <a:schemeClr val="bg1"/>
                </a:solidFill>
              </a:rPr>
              <a:t> benchmark domain in the </a:t>
            </a:r>
            <a:r>
              <a:rPr lang="it-IT" dirty="0" err="1" smtClean="0">
                <a:solidFill>
                  <a:schemeClr val="bg1"/>
                </a:solidFill>
              </a:rPr>
              <a:t>Semantic</a:t>
            </a:r>
            <a:r>
              <a:rPr lang="it-IT" dirty="0" smtClean="0">
                <a:solidFill>
                  <a:schemeClr val="bg1"/>
                </a:solidFill>
              </a:rPr>
              <a:t> Web community. </a:t>
            </a:r>
          </a:p>
          <a:p>
            <a:pPr lvl="1"/>
            <a:r>
              <a:rPr lang="it-IT" dirty="0" smtClean="0">
                <a:solidFill>
                  <a:schemeClr val="accent4"/>
                </a:solidFill>
              </a:rPr>
              <a:t>STB-128 and ONT-256 (</a:t>
            </a:r>
            <a:r>
              <a:rPr lang="it-IT" dirty="0" err="1" smtClean="0">
                <a:solidFill>
                  <a:schemeClr val="accent4"/>
                </a:solidFill>
              </a:rPr>
              <a:t>Arocena</a:t>
            </a:r>
            <a:r>
              <a:rPr lang="it-IT" dirty="0" smtClean="0">
                <a:solidFill>
                  <a:schemeClr val="accent4"/>
                </a:solidFill>
              </a:rPr>
              <a:t> et Al.):</a:t>
            </a:r>
            <a:r>
              <a:rPr lang="it-IT" dirty="0" smtClean="0">
                <a:solidFill>
                  <a:schemeClr val="bg1"/>
                </a:solidFill>
              </a:rPr>
              <a:t> </a:t>
            </a:r>
            <a:r>
              <a:rPr lang="it-IT" dirty="0" err="1" smtClean="0">
                <a:solidFill>
                  <a:schemeClr val="bg1"/>
                </a:solidFill>
              </a:rPr>
              <a:t>these</a:t>
            </a:r>
            <a:r>
              <a:rPr lang="it-IT" dirty="0" smtClean="0">
                <a:solidFill>
                  <a:schemeClr val="bg1"/>
                </a:solidFill>
              </a:rPr>
              <a:t> are </a:t>
            </a:r>
            <a:r>
              <a:rPr lang="it-IT" dirty="0" err="1" smtClean="0">
                <a:solidFill>
                  <a:schemeClr val="bg1"/>
                </a:solidFill>
              </a:rPr>
              <a:t>two</a:t>
            </a:r>
            <a:r>
              <a:rPr lang="it-IT" dirty="0" smtClean="0">
                <a:solidFill>
                  <a:schemeClr val="bg1"/>
                </a:solidFill>
              </a:rPr>
              <a:t> </a:t>
            </a:r>
            <a:r>
              <a:rPr lang="it-IT" dirty="0" err="1" smtClean="0">
                <a:solidFill>
                  <a:schemeClr val="bg1"/>
                </a:solidFill>
              </a:rPr>
              <a:t>existing</a:t>
            </a:r>
            <a:r>
              <a:rPr lang="it-IT" dirty="0" smtClean="0">
                <a:solidFill>
                  <a:schemeClr val="bg1"/>
                </a:solidFill>
              </a:rPr>
              <a:t> sets </a:t>
            </a:r>
            <a:r>
              <a:rPr lang="it-IT" dirty="0">
                <a:solidFill>
                  <a:schemeClr val="accent4"/>
                </a:solidFill>
              </a:rPr>
              <a:t>(</a:t>
            </a:r>
            <a:r>
              <a:rPr lang="it-IT" dirty="0" err="1" smtClean="0">
                <a:solidFill>
                  <a:schemeClr val="accent4"/>
                </a:solidFill>
              </a:rPr>
              <a:t>Arocena</a:t>
            </a:r>
            <a:r>
              <a:rPr lang="it-IT" dirty="0" smtClean="0">
                <a:solidFill>
                  <a:schemeClr val="accent4"/>
                </a:solidFill>
              </a:rPr>
              <a:t> et Al., </a:t>
            </a:r>
            <a:r>
              <a:rPr lang="it-IT" dirty="0" err="1">
                <a:solidFill>
                  <a:schemeClr val="accent4"/>
                </a:solidFill>
              </a:rPr>
              <a:t>Section</a:t>
            </a:r>
            <a:r>
              <a:rPr lang="it-IT" dirty="0">
                <a:solidFill>
                  <a:schemeClr val="accent4"/>
                </a:solidFill>
              </a:rPr>
              <a:t> </a:t>
            </a:r>
            <a:r>
              <a:rPr lang="it-IT" dirty="0" smtClean="0">
                <a:solidFill>
                  <a:schemeClr val="accent4"/>
                </a:solidFill>
              </a:rPr>
              <a:t>5)</a:t>
            </a:r>
            <a:r>
              <a:rPr lang="it-IT" dirty="0" smtClean="0">
                <a:solidFill>
                  <a:schemeClr val="bg1"/>
                </a:solidFill>
              </a:rPr>
              <a:t> of </a:t>
            </a:r>
            <a:r>
              <a:rPr lang="it-IT" dirty="0" err="1" smtClean="0">
                <a:solidFill>
                  <a:schemeClr val="bg1"/>
                </a:solidFill>
              </a:rPr>
              <a:t>dependencies</a:t>
            </a:r>
            <a:r>
              <a:rPr lang="it-IT" dirty="0" smtClean="0">
                <a:solidFill>
                  <a:schemeClr val="bg1"/>
                </a:solidFill>
              </a:rPr>
              <a:t> (</a:t>
            </a:r>
            <a:r>
              <a:rPr lang="it-IT" dirty="0" err="1" smtClean="0">
                <a:solidFill>
                  <a:schemeClr val="bg1"/>
                </a:solidFill>
              </a:rPr>
              <a:t>TGDs</a:t>
            </a:r>
            <a:r>
              <a:rPr lang="it-IT" dirty="0" smtClean="0">
                <a:solidFill>
                  <a:schemeClr val="bg1"/>
                </a:solidFill>
              </a:rPr>
              <a:t>, </a:t>
            </a:r>
            <a:r>
              <a:rPr lang="it-IT" dirty="0" err="1" smtClean="0">
                <a:solidFill>
                  <a:schemeClr val="bg1"/>
                </a:solidFill>
              </a:rPr>
              <a:t>primary</a:t>
            </a:r>
            <a:r>
              <a:rPr lang="it-IT" dirty="0" smtClean="0">
                <a:solidFill>
                  <a:schemeClr val="bg1"/>
                </a:solidFill>
              </a:rPr>
              <a:t> </a:t>
            </a:r>
            <a:r>
              <a:rPr lang="it-IT" dirty="0" err="1" smtClean="0">
                <a:solidFill>
                  <a:schemeClr val="bg1"/>
                </a:solidFill>
              </a:rPr>
              <a:t>keys</a:t>
            </a:r>
            <a:r>
              <a:rPr lang="it-IT" dirty="0" smtClean="0">
                <a:solidFill>
                  <a:schemeClr val="bg1"/>
                </a:solidFill>
              </a:rPr>
              <a:t>, </a:t>
            </a:r>
            <a:r>
              <a:rPr lang="it-IT" dirty="0" err="1" smtClean="0">
                <a:solidFill>
                  <a:schemeClr val="bg1"/>
                </a:solidFill>
              </a:rPr>
              <a:t>foreign</a:t>
            </a:r>
            <a:r>
              <a:rPr lang="it-IT" dirty="0" smtClean="0">
                <a:solidFill>
                  <a:schemeClr val="bg1"/>
                </a:solidFill>
              </a:rPr>
              <a:t> </a:t>
            </a:r>
            <a:r>
              <a:rPr lang="it-IT" dirty="0" err="1" smtClean="0">
                <a:solidFill>
                  <a:schemeClr val="bg1"/>
                </a:solidFill>
              </a:rPr>
              <a:t>keys</a:t>
            </a:r>
            <a:r>
              <a:rPr lang="it-IT" dirty="0" smtClean="0">
                <a:solidFill>
                  <a:schemeClr val="bg1"/>
                </a:solidFill>
              </a:rPr>
              <a:t>) </a:t>
            </a:r>
            <a:r>
              <a:rPr lang="it-IT" dirty="0" err="1" smtClean="0">
                <a:solidFill>
                  <a:schemeClr val="bg1"/>
                </a:solidFill>
              </a:rPr>
              <a:t>produced</a:t>
            </a:r>
            <a:r>
              <a:rPr lang="it-IT" dirty="0" smtClean="0">
                <a:solidFill>
                  <a:schemeClr val="bg1"/>
                </a:solidFill>
              </a:rPr>
              <a:t> via </a:t>
            </a:r>
            <a:r>
              <a:rPr lang="it-IT" cap="small" dirty="0" err="1" smtClean="0">
                <a:solidFill>
                  <a:schemeClr val="bg1"/>
                </a:solidFill>
              </a:rPr>
              <a:t>iBench</a:t>
            </a:r>
            <a:r>
              <a:rPr lang="it-IT" dirty="0" smtClean="0">
                <a:solidFill>
                  <a:schemeClr val="bg1"/>
                </a:solidFill>
              </a:rPr>
              <a:t>, a </a:t>
            </a:r>
            <a:r>
              <a:rPr lang="it-IT" dirty="0" err="1" smtClean="0">
                <a:solidFill>
                  <a:schemeClr val="bg1"/>
                </a:solidFill>
              </a:rPr>
              <a:t>well-established</a:t>
            </a:r>
            <a:r>
              <a:rPr lang="it-IT" dirty="0" smtClean="0">
                <a:solidFill>
                  <a:schemeClr val="bg1"/>
                </a:solidFill>
              </a:rPr>
              <a:t> </a:t>
            </a:r>
            <a:r>
              <a:rPr lang="it-IT" dirty="0" err="1" smtClean="0">
                <a:solidFill>
                  <a:schemeClr val="bg1"/>
                </a:solidFill>
              </a:rPr>
              <a:t>tool</a:t>
            </a:r>
            <a:r>
              <a:rPr lang="it-IT" dirty="0" smtClean="0">
                <a:solidFill>
                  <a:schemeClr val="bg1"/>
                </a:solidFill>
              </a:rPr>
              <a:t> for </a:t>
            </a:r>
            <a:r>
              <a:rPr lang="it-IT" dirty="0" err="1" smtClean="0">
                <a:solidFill>
                  <a:schemeClr val="bg1"/>
                </a:solidFill>
              </a:rPr>
              <a:t>generating</a:t>
            </a:r>
            <a:r>
              <a:rPr lang="it-IT" dirty="0" smtClean="0">
                <a:solidFill>
                  <a:schemeClr val="bg1"/>
                </a:solidFill>
              </a:rPr>
              <a:t> </a:t>
            </a:r>
            <a:r>
              <a:rPr lang="it-IT" dirty="0" err="1" smtClean="0">
                <a:solidFill>
                  <a:schemeClr val="bg1"/>
                </a:solidFill>
              </a:rPr>
              <a:t>integration</a:t>
            </a:r>
            <a:r>
              <a:rPr lang="it-IT" dirty="0" smtClean="0">
                <a:solidFill>
                  <a:schemeClr val="bg1"/>
                </a:solidFill>
              </a:rPr>
              <a:t> </a:t>
            </a:r>
            <a:r>
              <a:rPr lang="it-IT" dirty="0" err="1" smtClean="0">
                <a:solidFill>
                  <a:schemeClr val="bg1"/>
                </a:solidFill>
              </a:rPr>
              <a:t>metadata</a:t>
            </a:r>
            <a:r>
              <a:rPr lang="it-IT" dirty="0" smtClean="0">
                <a:solidFill>
                  <a:schemeClr val="bg1"/>
                </a:solidFill>
              </a:rPr>
              <a:t> </a:t>
            </a:r>
            <a:r>
              <a:rPr lang="it-IT" dirty="0" err="1" smtClean="0">
                <a:solidFill>
                  <a:schemeClr val="bg1"/>
                </a:solidFill>
              </a:rPr>
              <a:t>that</a:t>
            </a:r>
            <a:r>
              <a:rPr lang="it-IT" dirty="0" smtClean="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widely</a:t>
            </a:r>
            <a:r>
              <a:rPr lang="it-IT" dirty="0" smtClean="0">
                <a:solidFill>
                  <a:schemeClr val="bg1"/>
                </a:solidFill>
              </a:rPr>
              <a:t> </a:t>
            </a:r>
            <a:r>
              <a:rPr lang="it-IT" dirty="0" err="1" smtClean="0">
                <a:solidFill>
                  <a:schemeClr val="bg1"/>
                </a:solidFill>
              </a:rPr>
              <a:t>used</a:t>
            </a:r>
            <a:r>
              <a:rPr lang="it-IT" dirty="0" smtClean="0">
                <a:solidFill>
                  <a:schemeClr val="bg1"/>
                </a:solidFill>
              </a:rPr>
              <a:t> in the database community</a:t>
            </a:r>
            <a:endParaRPr lang="it-IT" cap="small" dirty="0" smtClean="0">
              <a:solidFill>
                <a:schemeClr val="bg1"/>
              </a:solidFill>
            </a:endParaRPr>
          </a:p>
        </p:txBody>
      </p:sp>
    </p:spTree>
    <p:extLst>
      <p:ext uri="{BB962C8B-B14F-4D97-AF65-F5344CB8AC3E}">
        <p14:creationId xmlns:p14="http://schemas.microsoft.com/office/powerpoint/2010/main" val="64300583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some </a:t>
            </a:r>
            <a:r>
              <a:rPr lang="it-IT" b="1" dirty="0" err="1" smtClean="0">
                <a:solidFill>
                  <a:schemeClr val="accent4"/>
                </a:solidFill>
              </a:rPr>
              <a:t>experimental</a:t>
            </a:r>
            <a:r>
              <a:rPr lang="it-IT" b="1" dirty="0" smtClean="0">
                <a:solidFill>
                  <a:schemeClr val="accent4"/>
                </a:solidFill>
              </a:rPr>
              <a:t> </a:t>
            </a:r>
            <a:r>
              <a:rPr lang="it-IT" b="1" dirty="0" err="1" smtClean="0">
                <a:solidFill>
                  <a:schemeClr val="accent4"/>
                </a:solidFill>
              </a:rPr>
              <a:t>results</a:t>
            </a:r>
            <a:endParaRPr lang="it-IT" b="1" dirty="0">
              <a:solidFill>
                <a:schemeClr val="accent4"/>
              </a:solidFill>
            </a:endParaRPr>
          </a:p>
        </p:txBody>
      </p:sp>
      <p:sp>
        <p:nvSpPr>
          <p:cNvPr id="16" name="CasellaDiTesto 15"/>
          <p:cNvSpPr txBox="1"/>
          <p:nvPr/>
        </p:nvSpPr>
        <p:spPr>
          <a:xfrm>
            <a:off x="222422" y="5441134"/>
            <a:ext cx="3822356" cy="369332"/>
          </a:xfrm>
          <a:prstGeom prst="rect">
            <a:avLst/>
          </a:prstGeom>
          <a:noFill/>
        </p:spPr>
        <p:txBody>
          <a:bodyPr wrap="square" rtlCol="0">
            <a:spAutoFit/>
          </a:bodyPr>
          <a:lstStyle/>
          <a:p>
            <a:r>
              <a:rPr lang="it-IT" dirty="0" err="1" smtClean="0">
                <a:solidFill>
                  <a:schemeClr val="bg1"/>
                </a:solidFill>
              </a:rPr>
              <a:t>Table</a:t>
            </a:r>
            <a:r>
              <a:rPr lang="it-IT" dirty="0" smtClean="0">
                <a:solidFill>
                  <a:schemeClr val="bg1"/>
                </a:solidFill>
              </a:rPr>
              <a:t>: </a:t>
            </a:r>
            <a:r>
              <a:rPr lang="it-IT" dirty="0" err="1" smtClean="0">
                <a:solidFill>
                  <a:schemeClr val="bg1"/>
                </a:solidFill>
              </a:rPr>
              <a:t>Overall</a:t>
            </a:r>
            <a:r>
              <a:rPr lang="it-IT" dirty="0" smtClean="0">
                <a:solidFill>
                  <a:schemeClr val="bg1"/>
                </a:solidFill>
              </a:rPr>
              <a:t> </a:t>
            </a:r>
            <a:r>
              <a:rPr lang="it-IT" dirty="0" err="1" smtClean="0">
                <a:solidFill>
                  <a:schemeClr val="bg1"/>
                </a:solidFill>
              </a:rPr>
              <a:t>running</a:t>
            </a:r>
            <a:r>
              <a:rPr lang="it-IT" dirty="0" smtClean="0">
                <a:solidFill>
                  <a:schemeClr val="bg1"/>
                </a:solidFill>
              </a:rPr>
              <a:t> </a:t>
            </a:r>
            <a:r>
              <a:rPr lang="it-IT" dirty="0" err="1" smtClean="0">
                <a:solidFill>
                  <a:schemeClr val="bg1"/>
                </a:solidFill>
              </a:rPr>
              <a:t>times</a:t>
            </a:r>
            <a:r>
              <a:rPr lang="it-IT" dirty="0" smtClean="0">
                <a:solidFill>
                  <a:schemeClr val="bg1"/>
                </a:solidFill>
              </a:rPr>
              <a:t> in </a:t>
            </a:r>
            <a:r>
              <a:rPr lang="it-IT" dirty="0" err="1" smtClean="0">
                <a:solidFill>
                  <a:schemeClr val="bg1"/>
                </a:solidFill>
              </a:rPr>
              <a:t>seconds</a:t>
            </a:r>
            <a:endParaRPr lang="it-IT" dirty="0">
              <a:solidFill>
                <a:schemeClr val="bg1"/>
              </a:solidFill>
            </a:endParaRPr>
          </a:p>
        </p:txBody>
      </p:sp>
      <p:pic>
        <p:nvPicPr>
          <p:cNvPr id="18" name="Immagine 17"/>
          <p:cNvPicPr>
            <a:picLocks noChangeAspect="1"/>
          </p:cNvPicPr>
          <p:nvPr/>
        </p:nvPicPr>
        <p:blipFill>
          <a:blip r:embed="rId2"/>
          <a:stretch>
            <a:fillRect/>
          </a:stretch>
        </p:blipFill>
        <p:spPr>
          <a:xfrm>
            <a:off x="4291913" y="1509372"/>
            <a:ext cx="7219634" cy="4703345"/>
          </a:xfrm>
          <a:prstGeom prst="rect">
            <a:avLst/>
          </a:prstGeom>
        </p:spPr>
      </p:pic>
      <p:sp>
        <p:nvSpPr>
          <p:cNvPr id="19" name="CasellaDiTesto 18"/>
          <p:cNvSpPr txBox="1"/>
          <p:nvPr/>
        </p:nvSpPr>
        <p:spPr>
          <a:xfrm>
            <a:off x="4810897" y="6212717"/>
            <a:ext cx="6112476" cy="369332"/>
          </a:xfrm>
          <a:prstGeom prst="rect">
            <a:avLst/>
          </a:prstGeom>
          <a:noFill/>
        </p:spPr>
        <p:txBody>
          <a:bodyPr wrap="square" rtlCol="0">
            <a:spAutoFit/>
          </a:bodyPr>
          <a:lstStyle/>
          <a:p>
            <a:pPr algn="ctr"/>
            <a:r>
              <a:rPr lang="it-IT" dirty="0" smtClean="0">
                <a:solidFill>
                  <a:schemeClr val="bg1"/>
                </a:solidFill>
              </a:rPr>
              <a:t>Figure: </a:t>
            </a:r>
            <a:r>
              <a:rPr lang="it-IT" dirty="0" err="1" smtClean="0">
                <a:solidFill>
                  <a:schemeClr val="bg1"/>
                </a:solidFill>
              </a:rPr>
              <a:t>Average</a:t>
            </a:r>
            <a:r>
              <a:rPr lang="it-IT" dirty="0" smtClean="0">
                <a:solidFill>
                  <a:schemeClr val="bg1"/>
                </a:solidFill>
              </a:rPr>
              <a:t> </a:t>
            </a:r>
            <a:r>
              <a:rPr lang="it-IT" dirty="0" err="1" smtClean="0">
                <a:solidFill>
                  <a:schemeClr val="bg1"/>
                </a:solidFill>
              </a:rPr>
              <a:t>running</a:t>
            </a:r>
            <a:r>
              <a:rPr lang="it-IT" dirty="0" smtClean="0">
                <a:solidFill>
                  <a:schemeClr val="bg1"/>
                </a:solidFill>
              </a:rPr>
              <a:t> </a:t>
            </a:r>
            <a:r>
              <a:rPr lang="it-IT" dirty="0" err="1" smtClean="0">
                <a:solidFill>
                  <a:schemeClr val="bg1"/>
                </a:solidFill>
              </a:rPr>
              <a:t>times</a:t>
            </a:r>
            <a:r>
              <a:rPr lang="it-IT" dirty="0" smtClean="0">
                <a:solidFill>
                  <a:schemeClr val="bg1"/>
                </a:solidFill>
              </a:rPr>
              <a:t> in </a:t>
            </a:r>
            <a:r>
              <a:rPr lang="it-IT" dirty="0" err="1" smtClean="0">
                <a:solidFill>
                  <a:schemeClr val="bg1"/>
                </a:solidFill>
              </a:rPr>
              <a:t>seconds</a:t>
            </a:r>
            <a:endParaRPr lang="it-IT" dirty="0">
              <a:solidFill>
                <a:schemeClr val="bg1"/>
              </a:solidFill>
            </a:endParaRPr>
          </a:p>
        </p:txBody>
      </p:sp>
      <p:graphicFrame>
        <p:nvGraphicFramePr>
          <p:cNvPr id="21" name="Tabella 20"/>
          <p:cNvGraphicFramePr>
            <a:graphicFrameLocks noGrp="1"/>
          </p:cNvGraphicFramePr>
          <p:nvPr>
            <p:extLst>
              <p:ext uri="{D42A27DB-BD31-4B8C-83A1-F6EECF244321}">
                <p14:modId xmlns:p14="http://schemas.microsoft.com/office/powerpoint/2010/main" val="687228277"/>
              </p:ext>
            </p:extLst>
          </p:nvPr>
        </p:nvGraphicFramePr>
        <p:xfrm>
          <a:off x="761999" y="2114572"/>
          <a:ext cx="2743201" cy="3295650"/>
        </p:xfrm>
        <a:graphic>
          <a:graphicData uri="http://schemas.openxmlformats.org/drawingml/2006/table">
            <a:tbl>
              <a:tblPr/>
              <a:tblGrid>
                <a:gridCol w="941885"/>
                <a:gridCol w="900658"/>
                <a:gridCol w="900658"/>
              </a:tblGrid>
              <a:tr h="200025">
                <a:tc>
                  <a:txBody>
                    <a:bodyPr/>
                    <a:lstStyle/>
                    <a:p>
                      <a:pPr algn="l"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100" b="1" i="0" u="none" strike="noStrike">
                          <a:solidFill>
                            <a:srgbClr val="000000"/>
                          </a:solidFill>
                          <a:effectLst/>
                          <a:latin typeface="Calibri" panose="020F0502020204030204" pitchFamily="34" charset="0"/>
                        </a:rPr>
                        <a:t>DLV-complex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100" b="1" i="0" u="none" strike="noStrike">
                          <a:solidFill>
                            <a:srgbClr val="000000"/>
                          </a:solidFill>
                          <a:effectLst/>
                          <a:latin typeface="Calibri" panose="020F0502020204030204" pitchFamily="34" charset="0"/>
                        </a:rPr>
                        <a:t>DLV-latest</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DOCTORS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10k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100k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1,62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500k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1m</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16,16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LUBM</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21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63,55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25,19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34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105,58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40,99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55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172,90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68,65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89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285,34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109,28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144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178,96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STB-128</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Instance 1</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59,68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25,34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ONT-256</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Instance 1</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191,38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68,99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1" i="1" u="none" strike="noStrike">
                          <a:solidFill>
                            <a:srgbClr val="000000"/>
                          </a:solidFill>
                          <a:effectLst/>
                          <a:latin typeface="Calibri" panose="020F0502020204030204" pitchFamily="34" charset="0"/>
                        </a:rPr>
                        <a:t>Average</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86,85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dirty="0">
                          <a:solidFill>
                            <a:srgbClr val="000000"/>
                          </a:solidFill>
                          <a:effectLst/>
                          <a:latin typeface="Calibri" panose="020F0502020204030204" pitchFamily="34" charset="0"/>
                        </a:rPr>
                        <a:t>45,49</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6723870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Thanks</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p:txBody>
          <a:bodyPr>
            <a:normAutofit/>
          </a:bodyPr>
          <a:lstStyle/>
          <a:p>
            <a:pPr algn="ctr">
              <a:buFont typeface="Wingdings" panose="05000000000000000000" pitchFamily="2" charset="2"/>
              <a:buNone/>
              <a:defRPr/>
            </a:pPr>
            <a:endParaRPr lang="it-IT" sz="3200" dirty="0" smtClean="0"/>
          </a:p>
          <a:p>
            <a:pPr algn="ctr">
              <a:buFont typeface="Wingdings" panose="05000000000000000000" pitchFamily="2" charset="2"/>
              <a:buNone/>
              <a:defRPr/>
            </a:pPr>
            <a:endParaRPr lang="it-IT" sz="3200" dirty="0" smtClean="0"/>
          </a:p>
          <a:p>
            <a:pPr algn="ctr">
              <a:buFont typeface="Wingdings" panose="05000000000000000000" pitchFamily="2" charset="2"/>
              <a:buNone/>
              <a:defRPr/>
            </a:pPr>
            <a:r>
              <a:rPr lang="it-IT" sz="3200" dirty="0" err="1" smtClean="0">
                <a:solidFill>
                  <a:schemeClr val="bg1"/>
                </a:solidFill>
              </a:rPr>
              <a:t>Question</a:t>
            </a:r>
            <a:r>
              <a:rPr lang="it-IT" sz="3200" dirty="0" smtClean="0">
                <a:solidFill>
                  <a:schemeClr val="bg1"/>
                </a:solidFill>
              </a:rPr>
              <a:t> </a:t>
            </a:r>
            <a:r>
              <a:rPr lang="it-IT" sz="3200" dirty="0" err="1" smtClean="0">
                <a:solidFill>
                  <a:schemeClr val="bg1"/>
                </a:solidFill>
              </a:rPr>
              <a:t>time</a:t>
            </a:r>
            <a:endParaRPr lang="it-IT" sz="3200" dirty="0">
              <a:solidFill>
                <a:schemeClr val="bg1"/>
              </a:solidFill>
            </a:endParaRPr>
          </a:p>
        </p:txBody>
      </p:sp>
    </p:spTree>
    <p:extLst>
      <p:ext uri="{BB962C8B-B14F-4D97-AF65-F5344CB8AC3E}">
        <p14:creationId xmlns:p14="http://schemas.microsoft.com/office/powerpoint/2010/main" val="9023285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0100"/>
            <a:ext cx="12192000" cy="1431925"/>
          </a:xfrm>
        </p:spPr>
        <p:txBody>
          <a:bodyPr/>
          <a:lstStyle/>
          <a:p>
            <a:pPr algn="ctr">
              <a:defRPr/>
            </a:pPr>
            <a:r>
              <a:rPr lang="it-IT" b="1" dirty="0" smtClean="0">
                <a:solidFill>
                  <a:schemeClr val="accent4"/>
                </a:solidFill>
              </a:rPr>
              <a:t>How can </a:t>
            </a:r>
            <a:r>
              <a:rPr lang="it-IT" b="1" dirty="0" err="1" smtClean="0">
                <a:solidFill>
                  <a:schemeClr val="accent4"/>
                </a:solidFill>
              </a:rPr>
              <a:t>we</a:t>
            </a:r>
            <a:r>
              <a:rPr lang="it-IT" b="1" dirty="0" smtClean="0">
                <a:solidFill>
                  <a:schemeClr val="accent4"/>
                </a:solidFill>
              </a:rPr>
              <a:t> </a:t>
            </a:r>
            <a:r>
              <a:rPr lang="it-IT" b="1" dirty="0" err="1" smtClean="0">
                <a:solidFill>
                  <a:schemeClr val="accent4"/>
                </a:solidFill>
              </a:rPr>
              <a:t>ensure</a:t>
            </a:r>
            <a:r>
              <a:rPr lang="it-IT" b="1" dirty="0" smtClean="0">
                <a:solidFill>
                  <a:schemeClr val="accent4"/>
                </a:solidFill>
              </a:rPr>
              <a:t> </a:t>
            </a:r>
            <a:r>
              <a:rPr lang="it-IT" b="1" dirty="0" err="1" smtClean="0">
                <a:solidFill>
                  <a:schemeClr val="accent4"/>
                </a:solidFill>
              </a:rPr>
              <a:t>computability</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a:xfrm>
            <a:off x="-139381" y="1115248"/>
            <a:ext cx="12331381" cy="5742752"/>
          </a:xfrm>
        </p:spPr>
        <p:txBody>
          <a:bodyPr>
            <a:normAutofit/>
          </a:bodyPr>
          <a:lstStyle/>
          <a:p>
            <a:pPr marL="205200" lvl="1" indent="0">
              <a:buNone/>
              <a:defRPr/>
            </a:pPr>
            <a:endParaRPr lang="en-US" sz="2800" dirty="0" smtClean="0">
              <a:solidFill>
                <a:srgbClr val="FFC000"/>
              </a:solidFill>
              <a:sym typeface="Wingdings" pitchFamily="2" charset="2"/>
            </a:endParaRPr>
          </a:p>
          <a:p>
            <a:pPr marL="205200" lvl="1" indent="0">
              <a:buNone/>
              <a:defRPr/>
            </a:pPr>
            <a:endParaRPr lang="en-US" sz="2800" dirty="0" smtClean="0">
              <a:solidFill>
                <a:srgbClr val="FFC000"/>
              </a:solidFill>
              <a:sym typeface="Wingdings" pitchFamily="2" charset="2"/>
            </a:endParaRPr>
          </a:p>
          <a:p>
            <a:pPr marL="205200" lvl="1" indent="0">
              <a:buNone/>
              <a:defRPr/>
            </a:pPr>
            <a:r>
              <a:rPr lang="en-US" sz="2800" dirty="0" smtClean="0">
                <a:solidFill>
                  <a:srgbClr val="FFC000"/>
                </a:solidFill>
                <a:sym typeface="Wingdings" pitchFamily="2" charset="2"/>
              </a:rPr>
              <a:t>Problem</a:t>
            </a:r>
            <a:r>
              <a:rPr lang="en-US" sz="2800" dirty="0" smtClean="0">
                <a:solidFill>
                  <a:srgbClr val="FFC000"/>
                </a:solidFill>
                <a:sym typeface="Wingdings" pitchFamily="2" charset="2"/>
              </a:rPr>
              <a:t>: </a:t>
            </a:r>
            <a:r>
              <a:rPr lang="en-US" sz="2800" dirty="0" smtClean="0">
                <a:solidFill>
                  <a:schemeClr val="bg1"/>
                </a:solidFill>
                <a:sym typeface="Wingdings" pitchFamily="2" charset="2"/>
              </a:rPr>
              <a:t>Any </a:t>
            </a:r>
            <a:r>
              <a:rPr lang="en-US" sz="2800" dirty="0" err="1" smtClean="0">
                <a:solidFill>
                  <a:schemeClr val="bg1"/>
                </a:solidFill>
                <a:sym typeface="Wingdings" pitchFamily="2" charset="2"/>
              </a:rPr>
              <a:t>ASP</a:t>
            </a:r>
            <a:r>
              <a:rPr lang="en-US" sz="2800" baseline="30000" dirty="0" err="1" smtClean="0">
                <a:solidFill>
                  <a:schemeClr val="bg1"/>
                </a:solidFill>
                <a:sym typeface="Wingdings" pitchFamily="2" charset="2"/>
              </a:rPr>
              <a:t>f</a:t>
            </a:r>
            <a:r>
              <a:rPr lang="en-US" sz="2800" dirty="0" smtClean="0">
                <a:solidFill>
                  <a:schemeClr val="bg1"/>
                </a:solidFill>
                <a:sym typeface="Wingdings" pitchFamily="2" charset="2"/>
              </a:rPr>
              <a:t> program P has an </a:t>
            </a:r>
            <a:r>
              <a:rPr lang="en-US" sz="2800" u="sng" dirty="0" smtClean="0">
                <a:solidFill>
                  <a:schemeClr val="bg1"/>
                </a:solidFill>
                <a:sym typeface="Wingdings" pitchFamily="2" charset="2"/>
              </a:rPr>
              <a:t>infinite</a:t>
            </a:r>
            <a:r>
              <a:rPr lang="en-US" sz="2800" dirty="0" smtClean="0">
                <a:solidFill>
                  <a:schemeClr val="bg1"/>
                </a:solidFill>
                <a:sym typeface="Wingdings" pitchFamily="2" charset="2"/>
              </a:rPr>
              <a:t> instantiation ground(P)</a:t>
            </a:r>
          </a:p>
          <a:p>
            <a:pPr marL="205200" lvl="1" indent="0">
              <a:buNone/>
              <a:defRPr/>
            </a:pPr>
            <a:endParaRPr lang="en-US" sz="2800" dirty="0" smtClean="0">
              <a:solidFill>
                <a:schemeClr val="bg1"/>
              </a:solidFill>
              <a:sym typeface="Wingdings" pitchFamily="2" charset="2"/>
            </a:endParaRPr>
          </a:p>
          <a:p>
            <a:pPr marL="205200" lvl="1" indent="0">
              <a:buNone/>
              <a:defRPr/>
            </a:pPr>
            <a:endParaRPr lang="en-US" sz="2800" dirty="0" smtClean="0">
              <a:solidFill>
                <a:schemeClr val="bg1"/>
              </a:solidFill>
              <a:sym typeface="Wingdings" pitchFamily="2" charset="2"/>
            </a:endParaRPr>
          </a:p>
          <a:p>
            <a:pPr marL="205200" lvl="1" indent="0">
              <a:buNone/>
              <a:defRPr/>
            </a:pPr>
            <a:r>
              <a:rPr lang="en-US" sz="2800" dirty="0" smtClean="0">
                <a:solidFill>
                  <a:schemeClr val="accent4"/>
                </a:solidFill>
                <a:sym typeface="Wingdings" pitchFamily="2" charset="2"/>
              </a:rPr>
              <a:t>Observation:</a:t>
            </a:r>
            <a:r>
              <a:rPr lang="en-US" sz="2800" dirty="0" smtClean="0">
                <a:solidFill>
                  <a:srgbClr val="FFFFFF"/>
                </a:solidFill>
                <a:sym typeface="Wingdings" pitchFamily="2" charset="2"/>
              </a:rPr>
              <a:t> We </a:t>
            </a:r>
            <a:r>
              <a:rPr lang="en-US" sz="2800" dirty="0" smtClean="0">
                <a:solidFill>
                  <a:schemeClr val="bg1"/>
                </a:solidFill>
                <a:sym typeface="Wingdings" pitchFamily="2" charset="2"/>
              </a:rPr>
              <a:t>cannot </a:t>
            </a:r>
            <a:r>
              <a:rPr lang="en-US" sz="2800" dirty="0" smtClean="0">
                <a:solidFill>
                  <a:schemeClr val="bg1"/>
                </a:solidFill>
                <a:sym typeface="Wingdings" pitchFamily="2" charset="2"/>
              </a:rPr>
              <a:t>compute </a:t>
            </a:r>
            <a:r>
              <a:rPr lang="en-US" sz="2800" dirty="0" smtClean="0">
                <a:solidFill>
                  <a:schemeClr val="bg1"/>
                </a:solidFill>
                <a:sym typeface="Wingdings" pitchFamily="2" charset="2"/>
              </a:rPr>
              <a:t>the answer sets of P</a:t>
            </a:r>
            <a:r>
              <a:rPr lang="en-US" sz="2800" dirty="0" smtClean="0">
                <a:solidFill>
                  <a:schemeClr val="bg1"/>
                </a:solidFill>
                <a:sym typeface="Wingdings" pitchFamily="2" charset="2"/>
              </a:rPr>
              <a:t> </a:t>
            </a:r>
            <a:r>
              <a:rPr lang="en-US" sz="2800" dirty="0" smtClean="0">
                <a:solidFill>
                  <a:schemeClr val="bg1"/>
                </a:solidFill>
                <a:sym typeface="Wingdings" pitchFamily="2" charset="2"/>
              </a:rPr>
              <a:t>from </a:t>
            </a:r>
            <a:r>
              <a:rPr lang="en-US" sz="2800" dirty="0" smtClean="0">
                <a:solidFill>
                  <a:schemeClr val="bg1"/>
                </a:solidFill>
                <a:sym typeface="Wingdings" pitchFamily="2" charset="2"/>
              </a:rPr>
              <a:t>ground</a:t>
            </a:r>
            <a:r>
              <a:rPr lang="en-US" sz="2800" dirty="0">
                <a:solidFill>
                  <a:schemeClr val="bg1"/>
                </a:solidFill>
                <a:sym typeface="Wingdings" pitchFamily="2" charset="2"/>
              </a:rPr>
              <a:t>(P</a:t>
            </a:r>
            <a:r>
              <a:rPr lang="en-US" sz="2800" dirty="0" smtClean="0">
                <a:solidFill>
                  <a:schemeClr val="bg1"/>
                </a:solidFill>
                <a:sym typeface="Wingdings" pitchFamily="2" charset="2"/>
              </a:rPr>
              <a:t>)</a:t>
            </a:r>
            <a:r>
              <a:rPr lang="en-US" sz="2800" dirty="0" smtClean="0">
                <a:solidFill>
                  <a:schemeClr val="bg1"/>
                </a:solidFill>
                <a:sym typeface="Wingdings" pitchFamily="2" charset="2"/>
              </a:rPr>
              <a:t>.</a:t>
            </a:r>
            <a:endParaRPr lang="en-US" sz="2800" dirty="0" smtClean="0">
              <a:solidFill>
                <a:schemeClr val="bg1"/>
              </a:solidFill>
              <a:sym typeface="Wingdings" pitchFamily="2" charset="2"/>
            </a:endParaRPr>
          </a:p>
          <a:p>
            <a:pPr marL="205200" lvl="1" indent="0">
              <a:buNone/>
              <a:defRPr/>
            </a:pPr>
            <a:r>
              <a:rPr lang="en-US" sz="2800" dirty="0" smtClean="0">
                <a:solidFill>
                  <a:schemeClr val="bg1"/>
                </a:solidFill>
                <a:sym typeface="Wingdings" pitchFamily="2" charset="2"/>
              </a:rPr>
              <a:t>If we can find </a:t>
            </a:r>
            <a:r>
              <a:rPr lang="en-US" sz="2800" dirty="0" smtClean="0">
                <a:solidFill>
                  <a:schemeClr val="bg1"/>
                </a:solidFill>
                <a:sym typeface="Wingdings" pitchFamily="2" charset="2"/>
              </a:rPr>
              <a:t>some </a:t>
            </a:r>
            <a:r>
              <a:rPr lang="en-US" sz="2800" u="sng" dirty="0" smtClean="0">
                <a:solidFill>
                  <a:schemeClr val="bg1"/>
                </a:solidFill>
                <a:sym typeface="Wingdings" pitchFamily="2" charset="2"/>
              </a:rPr>
              <a:t>finite</a:t>
            </a:r>
            <a:r>
              <a:rPr lang="en-US" sz="2800" dirty="0" smtClean="0">
                <a:solidFill>
                  <a:schemeClr val="bg1"/>
                </a:solidFill>
                <a:sym typeface="Wingdings" pitchFamily="2" charset="2"/>
              </a:rPr>
              <a:t> set of ground rules P’ which is “equivalent” to ground(P) (i.e., AS(P) = AS(P’)</a:t>
            </a:r>
            <a:r>
              <a:rPr lang="en-US" sz="2800" dirty="0" smtClean="0">
                <a:solidFill>
                  <a:schemeClr val="bg1"/>
                </a:solidFill>
                <a:sym typeface="Wingdings" pitchFamily="2" charset="2"/>
              </a:rPr>
              <a:t>), then we can compute the answer sets of P through P’.</a:t>
            </a:r>
            <a:endParaRPr lang="en-US" sz="2800" dirty="0" smtClean="0">
              <a:solidFill>
                <a:schemeClr val="bg1"/>
              </a:solidFill>
              <a:sym typeface="Wingdings" pitchFamily="2" charset="2"/>
            </a:endParaRPr>
          </a:p>
          <a:p>
            <a:pPr marL="205200" lvl="1" indent="0">
              <a:buNone/>
              <a:defRPr/>
            </a:pPr>
            <a:endParaRPr lang="en-US" sz="2800" dirty="0" smtClean="0">
              <a:solidFill>
                <a:schemeClr val="bg1"/>
              </a:solidFill>
              <a:sym typeface="Wingdings" pitchFamily="2" charset="2"/>
            </a:endParaRPr>
          </a:p>
          <a:p>
            <a:pPr marL="205200" lvl="1" indent="0">
              <a:buNone/>
              <a:defRPr/>
            </a:pPr>
            <a:endParaRPr lang="en-US" sz="2800" dirty="0" smtClean="0">
              <a:solidFill>
                <a:schemeClr val="bg1"/>
              </a:solidFill>
              <a:sym typeface="Wingdings" pitchFamily="2" charset="2"/>
            </a:endParaRPr>
          </a:p>
        </p:txBody>
      </p:sp>
    </p:spTree>
    <p:extLst>
      <p:ext uri="{BB962C8B-B14F-4D97-AF65-F5344CB8AC3E}">
        <p14:creationId xmlns:p14="http://schemas.microsoft.com/office/powerpoint/2010/main" val="217616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40229"/>
            <a:ext cx="12192000" cy="1431925"/>
          </a:xfrm>
        </p:spPr>
        <p:txBody>
          <a:bodyPr/>
          <a:lstStyle/>
          <a:p>
            <a:pPr algn="ctr">
              <a:defRPr/>
            </a:pPr>
            <a:r>
              <a:rPr lang="it-IT" b="1" dirty="0" smtClean="0">
                <a:solidFill>
                  <a:schemeClr val="accent4"/>
                </a:solidFill>
              </a:rPr>
              <a:t>How can </a:t>
            </a:r>
            <a:r>
              <a:rPr lang="it-IT" b="1" dirty="0" err="1" smtClean="0">
                <a:solidFill>
                  <a:schemeClr val="accent4"/>
                </a:solidFill>
              </a:rPr>
              <a:t>we</a:t>
            </a:r>
            <a:r>
              <a:rPr lang="it-IT" b="1" dirty="0" smtClean="0">
                <a:solidFill>
                  <a:schemeClr val="accent4"/>
                </a:solidFill>
              </a:rPr>
              <a:t> </a:t>
            </a:r>
            <a:r>
              <a:rPr lang="it-IT" b="1" dirty="0" err="1" smtClean="0">
                <a:solidFill>
                  <a:schemeClr val="accent4"/>
                </a:solidFill>
              </a:rPr>
              <a:t>ensure</a:t>
            </a:r>
            <a:r>
              <a:rPr lang="it-IT" b="1" dirty="0" smtClean="0">
                <a:solidFill>
                  <a:schemeClr val="accent4"/>
                </a:solidFill>
              </a:rPr>
              <a:t> </a:t>
            </a:r>
            <a:r>
              <a:rPr lang="it-IT" b="1" dirty="0" err="1" smtClean="0">
                <a:solidFill>
                  <a:schemeClr val="accent4"/>
                </a:solidFill>
              </a:rPr>
              <a:t>computability</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a:xfrm>
            <a:off x="-139381" y="1115248"/>
            <a:ext cx="12331381" cy="5742752"/>
          </a:xfrm>
        </p:spPr>
        <p:txBody>
          <a:bodyPr>
            <a:normAutofit/>
          </a:bodyPr>
          <a:lstStyle/>
          <a:p>
            <a:pPr marL="205200" lvl="1" indent="0">
              <a:buNone/>
              <a:defRPr/>
            </a:pPr>
            <a:r>
              <a:rPr lang="en-US" sz="2800" dirty="0" smtClean="0">
                <a:solidFill>
                  <a:srgbClr val="FFC000"/>
                </a:solidFill>
                <a:sym typeface="Wingdings" pitchFamily="2" charset="2"/>
              </a:rPr>
              <a:t>Idea: </a:t>
            </a:r>
            <a:r>
              <a:rPr lang="en-US" sz="2800" dirty="0" smtClean="0">
                <a:solidFill>
                  <a:srgbClr val="FFFFFF"/>
                </a:solidFill>
                <a:sym typeface="Wingdings" pitchFamily="2" charset="2"/>
              </a:rPr>
              <a:t>Adopt an “Intelligent Grounding Procedure”</a:t>
            </a:r>
          </a:p>
          <a:p>
            <a:pPr marL="205200" lvl="1" indent="0">
              <a:buNone/>
              <a:defRPr/>
            </a:pPr>
            <a:r>
              <a:rPr lang="en-US" sz="2800" dirty="0">
                <a:solidFill>
                  <a:srgbClr val="FFFFFF"/>
                </a:solidFill>
                <a:sym typeface="Wingdings" pitchFamily="2" charset="2"/>
              </a:rPr>
              <a:t>	</a:t>
            </a:r>
            <a:r>
              <a:rPr lang="en-US" sz="2800" dirty="0" smtClean="0">
                <a:solidFill>
                  <a:srgbClr val="FFFFFF"/>
                </a:solidFill>
                <a:sym typeface="Wingdings" pitchFamily="2" charset="2"/>
              </a:rPr>
              <a:t> Generate only the “relevant” instantiation of P, by a bottom-up procedure:</a:t>
            </a:r>
          </a:p>
          <a:p>
            <a:pPr marL="205200" lvl="1" indent="0">
              <a:buNone/>
              <a:defRPr/>
            </a:pPr>
            <a:endParaRPr lang="en-US" sz="2800" dirty="0" smtClean="0">
              <a:solidFill>
                <a:srgbClr val="FFFFFF"/>
              </a:solidFill>
              <a:sym typeface="Wingdings" pitchFamily="2" charset="2"/>
            </a:endParaRPr>
          </a:p>
          <a:p>
            <a:pPr marL="205200" lvl="1" indent="0">
              <a:buNone/>
              <a:defRPr/>
            </a:pPr>
            <a:r>
              <a:rPr lang="en-US" sz="2800" dirty="0" smtClean="0">
                <a:solidFill>
                  <a:srgbClr val="FFFFFF"/>
                </a:solidFill>
                <a:sym typeface="Wingdings" pitchFamily="2" charset="2"/>
              </a:rPr>
              <a:t>	 Set A = Facts</a:t>
            </a:r>
          </a:p>
          <a:p>
            <a:pPr marL="205200" lvl="1" indent="0">
              <a:buNone/>
              <a:defRPr/>
            </a:pPr>
            <a:r>
              <a:rPr lang="en-US" sz="2800" dirty="0">
                <a:solidFill>
                  <a:srgbClr val="FFFFFF"/>
                </a:solidFill>
                <a:sym typeface="Wingdings" pitchFamily="2" charset="2"/>
              </a:rPr>
              <a:t>	</a:t>
            </a:r>
            <a:r>
              <a:rPr lang="en-US" sz="2800" dirty="0" smtClean="0">
                <a:solidFill>
                  <a:srgbClr val="FFFFFF"/>
                </a:solidFill>
                <a:sym typeface="Wingdings" pitchFamily="2" charset="2"/>
              </a:rPr>
              <a:t> REPEAT</a:t>
            </a:r>
          </a:p>
          <a:p>
            <a:pPr marL="205200" lvl="1" indent="0">
              <a:buNone/>
              <a:defRPr/>
            </a:pPr>
            <a:r>
              <a:rPr lang="en-US" sz="2800" dirty="0" smtClean="0">
                <a:solidFill>
                  <a:srgbClr val="FFFFFF"/>
                </a:solidFill>
                <a:sym typeface="Wingdings" pitchFamily="2" charset="2"/>
              </a:rPr>
              <a:t>		   1. Instantiate the rules’ bodies with the atoms in A</a:t>
            </a:r>
          </a:p>
          <a:p>
            <a:pPr marL="205200" lvl="1" indent="0">
              <a:buNone/>
              <a:defRPr/>
            </a:pPr>
            <a:r>
              <a:rPr lang="en-US" sz="2800" dirty="0">
                <a:solidFill>
                  <a:srgbClr val="FFFFFF"/>
                </a:solidFill>
                <a:sym typeface="Wingdings" pitchFamily="2" charset="2"/>
              </a:rPr>
              <a:t>	</a:t>
            </a:r>
            <a:r>
              <a:rPr lang="en-US" sz="2800" dirty="0" smtClean="0">
                <a:solidFill>
                  <a:srgbClr val="FFFFFF"/>
                </a:solidFill>
                <a:sym typeface="Wingdings" pitchFamily="2" charset="2"/>
              </a:rPr>
              <a:t> </a:t>
            </a:r>
            <a:r>
              <a:rPr lang="en-US" sz="2800" dirty="0">
                <a:solidFill>
                  <a:srgbClr val="FFFFFF"/>
                </a:solidFill>
                <a:sym typeface="Wingdings" pitchFamily="2" charset="2"/>
              </a:rPr>
              <a:t>	</a:t>
            </a:r>
            <a:r>
              <a:rPr lang="en-US" sz="2800" dirty="0" smtClean="0">
                <a:solidFill>
                  <a:srgbClr val="FFFFFF"/>
                </a:solidFill>
                <a:sym typeface="Wingdings" pitchFamily="2" charset="2"/>
              </a:rPr>
              <a:t>   2. Add the </a:t>
            </a:r>
            <a:r>
              <a:rPr lang="en-US" sz="2800" dirty="0" smtClean="0">
                <a:solidFill>
                  <a:srgbClr val="FFFFFF"/>
                </a:solidFill>
                <a:sym typeface="Wingdings" pitchFamily="2" charset="2"/>
              </a:rPr>
              <a:t>head atoms </a:t>
            </a:r>
            <a:r>
              <a:rPr lang="en-US" sz="2800" dirty="0" smtClean="0">
                <a:solidFill>
                  <a:srgbClr val="FFFFFF"/>
                </a:solidFill>
                <a:sym typeface="Wingdings" pitchFamily="2" charset="2"/>
              </a:rPr>
              <a:t>of the generated instances to A</a:t>
            </a:r>
          </a:p>
          <a:p>
            <a:pPr marL="205200" lvl="1" indent="0">
              <a:buNone/>
              <a:defRPr/>
            </a:pPr>
            <a:r>
              <a:rPr lang="en-US" sz="2800" dirty="0">
                <a:solidFill>
                  <a:srgbClr val="FFFFFF"/>
                </a:solidFill>
                <a:sym typeface="Wingdings" pitchFamily="2" charset="2"/>
              </a:rPr>
              <a:t>	</a:t>
            </a:r>
            <a:r>
              <a:rPr lang="en-US" sz="2800" dirty="0" smtClean="0">
                <a:solidFill>
                  <a:srgbClr val="FFFFFF"/>
                </a:solidFill>
                <a:sym typeface="Wingdings" pitchFamily="2" charset="2"/>
              </a:rPr>
              <a:t> UNTIL  no new atom has been added to A in step </a:t>
            </a:r>
            <a:r>
              <a:rPr lang="en-US" sz="2800" dirty="0" smtClean="0">
                <a:solidFill>
                  <a:srgbClr val="FFFFFF"/>
                </a:solidFill>
                <a:sym typeface="Wingdings" pitchFamily="2" charset="2"/>
              </a:rPr>
              <a:t>2</a:t>
            </a:r>
            <a:endParaRPr lang="en-US" sz="2800" dirty="0">
              <a:solidFill>
                <a:srgbClr val="FFC000"/>
              </a:solidFill>
              <a:sym typeface="Wingdings" pitchFamily="2" charset="2"/>
            </a:endParaRPr>
          </a:p>
          <a:p>
            <a:pPr marL="205200" lvl="1" indent="0">
              <a:buNone/>
              <a:defRPr/>
            </a:pPr>
            <a:r>
              <a:rPr lang="en-US" sz="2800" dirty="0" smtClean="0">
                <a:solidFill>
                  <a:srgbClr val="FFFFFF"/>
                </a:solidFill>
                <a:sym typeface="Wingdings" pitchFamily="2" charset="2"/>
              </a:rPr>
              <a:t>	 OUTPUT the set P’ of generated instances</a:t>
            </a:r>
          </a:p>
          <a:p>
            <a:pPr marL="205200" lvl="1" indent="0">
              <a:buNone/>
              <a:defRPr/>
            </a:pPr>
            <a:endParaRPr lang="en-US" sz="2800" dirty="0">
              <a:solidFill>
                <a:srgbClr val="FFFFFF"/>
              </a:solidFill>
              <a:sym typeface="Wingdings" pitchFamily="2" charset="2"/>
            </a:endParaRPr>
          </a:p>
          <a:p>
            <a:pPr marL="205200" lvl="1" indent="0">
              <a:buNone/>
              <a:defRPr/>
            </a:pPr>
            <a:r>
              <a:rPr lang="en-US" sz="2800" dirty="0" smtClean="0">
                <a:solidFill>
                  <a:schemeClr val="bg1"/>
                </a:solidFill>
                <a:sym typeface="Wingdings" pitchFamily="2" charset="2"/>
              </a:rPr>
              <a:t>	</a:t>
            </a:r>
            <a:r>
              <a:rPr lang="en-US" sz="2800" dirty="0" smtClean="0">
                <a:solidFill>
                  <a:schemeClr val="bg1"/>
                </a:solidFill>
                <a:sym typeface="Wingdings" pitchFamily="2" charset="2"/>
              </a:rPr>
              <a:t>If </a:t>
            </a:r>
            <a:r>
              <a:rPr lang="en-US" sz="2800" dirty="0" smtClean="0">
                <a:solidFill>
                  <a:schemeClr val="bg1"/>
                </a:solidFill>
                <a:sym typeface="Wingdings" pitchFamily="2" charset="2"/>
              </a:rPr>
              <a:t>the procedure converges finitely, then AS(</a:t>
            </a:r>
            <a:r>
              <a:rPr lang="en-US" sz="2800" dirty="0" smtClean="0">
                <a:solidFill>
                  <a:schemeClr val="bg1"/>
                </a:solidFill>
                <a:sym typeface="Wingdings" pitchFamily="2" charset="2"/>
              </a:rPr>
              <a:t>P’) </a:t>
            </a:r>
            <a:r>
              <a:rPr lang="en-US" sz="2800" dirty="0" smtClean="0">
                <a:solidFill>
                  <a:schemeClr val="bg1"/>
                </a:solidFill>
                <a:sym typeface="Wingdings" pitchFamily="2" charset="2"/>
              </a:rPr>
              <a:t>is </a:t>
            </a:r>
            <a:r>
              <a:rPr lang="en-US" sz="2800" dirty="0" smtClean="0">
                <a:solidFill>
                  <a:schemeClr val="bg1"/>
                </a:solidFill>
                <a:sym typeface="Wingdings" pitchFamily="2" charset="2"/>
              </a:rPr>
              <a:t>computable</a:t>
            </a:r>
          </a:p>
          <a:p>
            <a:pPr marL="205200" lvl="1" indent="0">
              <a:buNone/>
              <a:defRPr/>
            </a:pPr>
            <a:r>
              <a:rPr lang="en-US" sz="2800" dirty="0">
                <a:solidFill>
                  <a:schemeClr val="bg1"/>
                </a:solidFill>
                <a:sym typeface="Wingdings" pitchFamily="2" charset="2"/>
              </a:rPr>
              <a:t>	</a:t>
            </a:r>
            <a:r>
              <a:rPr lang="en-US" sz="2800" dirty="0" smtClean="0">
                <a:solidFill>
                  <a:schemeClr val="bg1"/>
                </a:solidFill>
                <a:sym typeface="Wingdings" pitchFamily="2" charset="2"/>
              </a:rPr>
              <a:t>AND P’ </a:t>
            </a:r>
            <a:r>
              <a:rPr lang="en-US" sz="2800" dirty="0">
                <a:solidFill>
                  <a:schemeClr val="bg1"/>
                </a:solidFill>
                <a:sym typeface="Wingdings" pitchFamily="2" charset="2"/>
              </a:rPr>
              <a:t>is </a:t>
            </a:r>
            <a:r>
              <a:rPr lang="en-US" sz="2800" dirty="0" smtClean="0">
                <a:solidFill>
                  <a:schemeClr val="bg1"/>
                </a:solidFill>
                <a:sym typeface="Wingdings" pitchFamily="2" charset="2"/>
              </a:rPr>
              <a:t>“</a:t>
            </a:r>
            <a:r>
              <a:rPr lang="en-US" sz="2800" dirty="0">
                <a:solidFill>
                  <a:schemeClr val="bg1"/>
                </a:solidFill>
                <a:sym typeface="Wingdings" pitchFamily="2" charset="2"/>
              </a:rPr>
              <a:t>equivalent” to ground(P),  i.e., AS(P) = AS(P’)</a:t>
            </a:r>
            <a:endParaRPr lang="en-US" sz="2800" dirty="0" smtClean="0">
              <a:solidFill>
                <a:schemeClr val="bg1"/>
              </a:solidFill>
              <a:sym typeface="Wingdings" pitchFamily="2" charset="2"/>
            </a:endParaRPr>
          </a:p>
          <a:p>
            <a:pPr marL="205200" lvl="1" indent="0">
              <a:buNone/>
              <a:defRPr/>
            </a:pPr>
            <a:endParaRPr lang="en-US" sz="2800" dirty="0" smtClean="0">
              <a:solidFill>
                <a:schemeClr val="bg1"/>
              </a:solidFill>
              <a:sym typeface="Wingdings" pitchFamily="2" charset="2"/>
            </a:endParaRPr>
          </a:p>
          <a:p>
            <a:pPr marL="205200" lvl="1" indent="0">
              <a:buNone/>
              <a:defRPr/>
            </a:pPr>
            <a:endParaRPr lang="en-US" sz="2800" dirty="0" smtClean="0">
              <a:solidFill>
                <a:schemeClr val="bg1"/>
              </a:solidFill>
              <a:sym typeface="Wingdings" pitchFamily="2" charset="2"/>
            </a:endParaRPr>
          </a:p>
        </p:txBody>
      </p:sp>
    </p:spTree>
    <p:extLst>
      <p:ext uri="{BB962C8B-B14F-4D97-AF65-F5344CB8AC3E}">
        <p14:creationId xmlns:p14="http://schemas.microsoft.com/office/powerpoint/2010/main" val="3940371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smtClean="0">
                <a:solidFill>
                  <a:schemeClr val="accent4"/>
                </a:solidFill>
              </a:rPr>
              <a:t>Grounding</a:t>
            </a:r>
            <a:r>
              <a:rPr lang="it-IT" b="1" dirty="0" smtClean="0">
                <a:solidFill>
                  <a:schemeClr val="accent4"/>
                </a:solidFill>
              </a:rPr>
              <a:t> </a:t>
            </a:r>
            <a:r>
              <a:rPr lang="it-IT" b="1" dirty="0" err="1" smtClean="0">
                <a:solidFill>
                  <a:schemeClr val="accent4"/>
                </a:solidFill>
              </a:rPr>
              <a:t>basics</a:t>
            </a:r>
            <a:endParaRPr lang="it-IT" b="1" dirty="0">
              <a:solidFill>
                <a:schemeClr val="accent4"/>
              </a:solidFill>
            </a:endParaRPr>
          </a:p>
        </p:txBody>
      </p:sp>
      <p:sp>
        <p:nvSpPr>
          <p:cNvPr id="3" name="Segnaposto contenuto 2"/>
          <p:cNvSpPr>
            <a:spLocks noGrp="1"/>
          </p:cNvSpPr>
          <p:nvPr>
            <p:ph idx="1"/>
          </p:nvPr>
        </p:nvSpPr>
        <p:spPr>
          <a:xfrm>
            <a:off x="838200" y="1842876"/>
            <a:ext cx="10653584" cy="4688297"/>
          </a:xfrm>
        </p:spPr>
        <p:txBody>
          <a:bodyPr>
            <a:normAutofit/>
          </a:bodyPr>
          <a:lstStyle/>
          <a:p>
            <a:pPr marL="0" indent="0">
              <a:buNone/>
            </a:pPr>
            <a:r>
              <a:rPr lang="it-IT" sz="3200" dirty="0">
                <a:solidFill>
                  <a:schemeClr val="accent4"/>
                </a:solidFill>
              </a:rPr>
              <a:t>P</a:t>
            </a:r>
            <a:r>
              <a:rPr lang="it-IT" sz="3200" dirty="0">
                <a:solidFill>
                  <a:schemeClr val="bg1"/>
                </a:solidFill>
              </a:rPr>
              <a:t> </a:t>
            </a:r>
            <a:r>
              <a:rPr lang="it-IT" sz="3200" dirty="0" smtClean="0">
                <a:solidFill>
                  <a:schemeClr val="bg1"/>
                </a:solidFill>
              </a:rPr>
              <a:t>→ </a:t>
            </a:r>
            <a:r>
              <a:rPr lang="it-IT" sz="3200" dirty="0" err="1" smtClean="0">
                <a:solidFill>
                  <a:schemeClr val="bg1"/>
                </a:solidFill>
              </a:rPr>
              <a:t>Grounder</a:t>
            </a:r>
            <a:r>
              <a:rPr lang="it-IT" sz="3200" dirty="0" smtClean="0">
                <a:solidFill>
                  <a:schemeClr val="bg1"/>
                </a:solidFill>
              </a:rPr>
              <a:t> </a:t>
            </a:r>
            <a:r>
              <a:rPr lang="it-IT" sz="3200" dirty="0">
                <a:solidFill>
                  <a:schemeClr val="bg1"/>
                </a:solidFill>
              </a:rPr>
              <a:t>→</a:t>
            </a:r>
            <a:r>
              <a:rPr lang="it-IT" sz="3200" dirty="0" smtClean="0">
                <a:solidFill>
                  <a:schemeClr val="bg1"/>
                </a:solidFill>
              </a:rPr>
              <a:t> </a:t>
            </a:r>
            <a:r>
              <a:rPr lang="it-IT" sz="3200" dirty="0" err="1">
                <a:solidFill>
                  <a:schemeClr val="accent4"/>
                </a:solidFill>
              </a:rPr>
              <a:t>grnd</a:t>
            </a:r>
            <a:r>
              <a:rPr lang="it-IT" sz="3200" dirty="0">
                <a:solidFill>
                  <a:schemeClr val="accent4"/>
                </a:solidFill>
              </a:rPr>
              <a:t>(P)</a:t>
            </a:r>
            <a:r>
              <a:rPr lang="it-IT" sz="3200" dirty="0">
                <a:solidFill>
                  <a:schemeClr val="bg1"/>
                </a:solidFill>
              </a:rPr>
              <a:t> →</a:t>
            </a:r>
            <a:r>
              <a:rPr lang="it-IT" sz="3200" dirty="0" smtClean="0">
                <a:solidFill>
                  <a:schemeClr val="bg1"/>
                </a:solidFill>
              </a:rPr>
              <a:t> </a:t>
            </a:r>
            <a:r>
              <a:rPr lang="it-IT" sz="3200" dirty="0">
                <a:solidFill>
                  <a:schemeClr val="bg1"/>
                </a:solidFill>
              </a:rPr>
              <a:t>Model </a:t>
            </a:r>
            <a:r>
              <a:rPr lang="it-IT" sz="3200" dirty="0" smtClean="0">
                <a:solidFill>
                  <a:schemeClr val="bg1"/>
                </a:solidFill>
              </a:rPr>
              <a:t>Generator/</a:t>
            </a:r>
            <a:r>
              <a:rPr lang="it-IT" sz="3200" dirty="0" err="1" smtClean="0">
                <a:solidFill>
                  <a:schemeClr val="bg1"/>
                </a:solidFill>
              </a:rPr>
              <a:t>Checker</a:t>
            </a:r>
            <a:r>
              <a:rPr lang="it-IT" sz="3200" dirty="0" smtClean="0">
                <a:solidFill>
                  <a:schemeClr val="bg1"/>
                </a:solidFill>
              </a:rPr>
              <a:t> </a:t>
            </a:r>
            <a:r>
              <a:rPr lang="it-IT" sz="3200" dirty="0">
                <a:solidFill>
                  <a:schemeClr val="bg1"/>
                </a:solidFill>
              </a:rPr>
              <a:t>→</a:t>
            </a:r>
            <a:r>
              <a:rPr lang="it-IT" sz="3200" dirty="0" smtClean="0">
                <a:solidFill>
                  <a:schemeClr val="bg1"/>
                </a:solidFill>
              </a:rPr>
              <a:t> </a:t>
            </a:r>
            <a:r>
              <a:rPr lang="it-IT" sz="3200" dirty="0" smtClean="0">
                <a:solidFill>
                  <a:schemeClr val="accent4"/>
                </a:solidFill>
              </a:rPr>
              <a:t>AS(P)</a:t>
            </a:r>
            <a:endParaRPr lang="it-IT" sz="3200" dirty="0">
              <a:solidFill>
                <a:schemeClr val="accent4"/>
              </a:solidFill>
            </a:endParaRPr>
          </a:p>
          <a:p>
            <a:pPr marL="0" indent="0" algn="ctr">
              <a:buNone/>
            </a:pPr>
            <a:endParaRPr lang="pt-BR" sz="1000" dirty="0" smtClean="0">
              <a:solidFill>
                <a:schemeClr val="bg1"/>
              </a:solidFill>
            </a:endParaRPr>
          </a:p>
          <a:p>
            <a:pPr marL="0" indent="0">
              <a:buNone/>
            </a:pPr>
            <a:r>
              <a:rPr lang="pt-BR" sz="2600" dirty="0" smtClean="0">
                <a:solidFill>
                  <a:schemeClr val="bg1"/>
                </a:solidFill>
              </a:rPr>
              <a:t>      a</a:t>
            </a:r>
            <a:r>
              <a:rPr lang="pt-BR" sz="2600" dirty="0" smtClean="0">
                <a:solidFill>
                  <a:schemeClr val="bg1"/>
                </a:solidFill>
              </a:rPr>
              <a:t>(1</a:t>
            </a:r>
            <a:r>
              <a:rPr lang="pt-BR" sz="2600" dirty="0">
                <a:solidFill>
                  <a:schemeClr val="bg1"/>
                </a:solidFill>
              </a:rPr>
              <a:t>). a(2). b(2,1</a:t>
            </a:r>
            <a:r>
              <a:rPr lang="pt-BR" sz="2600" dirty="0" smtClean="0">
                <a:solidFill>
                  <a:schemeClr val="bg1"/>
                </a:solidFill>
              </a:rPr>
              <a:t>).</a:t>
            </a:r>
            <a:endParaRPr lang="pt-BR" sz="2600" dirty="0">
              <a:solidFill>
                <a:schemeClr val="bg1"/>
              </a:solidFill>
            </a:endParaRPr>
          </a:p>
          <a:p>
            <a:pPr marL="0" indent="0">
              <a:buNone/>
            </a:pPr>
            <a:r>
              <a:rPr lang="pt-BR" sz="2600" dirty="0">
                <a:solidFill>
                  <a:schemeClr val="accent4"/>
                </a:solidFill>
              </a:rPr>
              <a:t>R</a:t>
            </a:r>
            <a:r>
              <a:rPr lang="pt-BR" sz="2600" dirty="0">
                <a:solidFill>
                  <a:schemeClr val="bg1"/>
                </a:solidFill>
              </a:rPr>
              <a:t> : p(</a:t>
            </a:r>
            <a:r>
              <a:rPr lang="pt-BR" sz="2600" dirty="0" err="1">
                <a:solidFill>
                  <a:schemeClr val="bg1"/>
                </a:solidFill>
              </a:rPr>
              <a:t>X</a:t>
            </a:r>
            <a:r>
              <a:rPr lang="pt-BR" sz="2600" dirty="0" smtClean="0">
                <a:solidFill>
                  <a:schemeClr val="bg1"/>
                </a:solidFill>
              </a:rPr>
              <a:t>)</a:t>
            </a:r>
            <a:r>
              <a:rPr lang="pt-BR" sz="2600" dirty="0" smtClean="0">
                <a:solidFill>
                  <a:schemeClr val="bg1"/>
                </a:solidFill>
              </a:rPr>
              <a:t>|</a:t>
            </a:r>
            <a:r>
              <a:rPr lang="pt-BR" sz="2600" dirty="0" err="1" smtClean="0">
                <a:solidFill>
                  <a:schemeClr val="bg1"/>
                </a:solidFill>
              </a:rPr>
              <a:t>r</a:t>
            </a:r>
            <a:r>
              <a:rPr lang="pt-BR" sz="2600" dirty="0">
                <a:solidFill>
                  <a:schemeClr val="bg1"/>
                </a:solidFill>
              </a:rPr>
              <a:t>(X) :- a(X), b(X,Y</a:t>
            </a:r>
            <a:r>
              <a:rPr lang="pt-BR" sz="2600" dirty="0" smtClean="0">
                <a:solidFill>
                  <a:schemeClr val="bg1"/>
                </a:solidFill>
              </a:rPr>
              <a:t>).</a:t>
            </a:r>
            <a:endParaRPr lang="pt-BR" sz="2600" dirty="0">
              <a:solidFill>
                <a:schemeClr val="bg1"/>
              </a:solidFill>
            </a:endParaRPr>
          </a:p>
          <a:p>
            <a:pPr marL="0" indent="0">
              <a:buNone/>
            </a:pPr>
            <a:r>
              <a:rPr lang="pt-BR" sz="2600" dirty="0">
                <a:solidFill>
                  <a:schemeClr val="accent4"/>
                </a:solidFill>
              </a:rPr>
              <a:t>grnd(P)</a:t>
            </a:r>
            <a:r>
              <a:rPr lang="pt-BR" sz="2600" dirty="0">
                <a:solidFill>
                  <a:schemeClr val="bg1"/>
                </a:solidFill>
              </a:rPr>
              <a:t> = </a:t>
            </a:r>
            <a:r>
              <a:rPr lang="pt-BR" sz="3200" dirty="0">
                <a:solidFill>
                  <a:schemeClr val="bg1"/>
                </a:solidFill>
              </a:rPr>
              <a:t>{</a:t>
            </a:r>
            <a:r>
              <a:rPr lang="pt-BR" sz="2600" dirty="0">
                <a:solidFill>
                  <a:schemeClr val="bg1"/>
                </a:solidFill>
              </a:rPr>
              <a:t> </a:t>
            </a:r>
            <a:r>
              <a:rPr lang="pt-BR" sz="2600" dirty="0" err="1" smtClean="0">
                <a:solidFill>
                  <a:schemeClr val="bg1"/>
                </a:solidFill>
              </a:rPr>
              <a:t>p</a:t>
            </a:r>
            <a:r>
              <a:rPr lang="pt-BR" sz="2600" dirty="0">
                <a:solidFill>
                  <a:schemeClr val="bg1"/>
                </a:solidFill>
              </a:rPr>
              <a:t>(</a:t>
            </a:r>
            <a:r>
              <a:rPr lang="pt-BR" sz="2600" dirty="0" smtClean="0">
                <a:solidFill>
                  <a:schemeClr val="bg1"/>
                </a:solidFill>
              </a:rPr>
              <a:t>2)</a:t>
            </a:r>
            <a:r>
              <a:rPr lang="pt-BR" sz="2600" dirty="0">
                <a:solidFill>
                  <a:schemeClr val="bg1"/>
                </a:solidFill>
              </a:rPr>
              <a:t>|</a:t>
            </a:r>
            <a:r>
              <a:rPr lang="pt-BR" sz="2600" dirty="0" err="1" smtClean="0">
                <a:solidFill>
                  <a:schemeClr val="bg1"/>
                </a:solidFill>
              </a:rPr>
              <a:t>r</a:t>
            </a:r>
            <a:r>
              <a:rPr lang="pt-BR" sz="2600" dirty="0">
                <a:solidFill>
                  <a:schemeClr val="bg1"/>
                </a:solidFill>
              </a:rPr>
              <a:t>(2) :- a(2), b(2,1</a:t>
            </a:r>
            <a:r>
              <a:rPr lang="pt-BR" sz="2600" dirty="0" smtClean="0">
                <a:solidFill>
                  <a:schemeClr val="bg1"/>
                </a:solidFill>
              </a:rPr>
              <a:t>)</a:t>
            </a:r>
            <a:r>
              <a:rPr lang="pt-BR" sz="2600" dirty="0" smtClean="0">
                <a:solidFill>
                  <a:schemeClr val="bg1"/>
                </a:solidFill>
              </a:rPr>
              <a:t>,      </a:t>
            </a:r>
            <a:r>
              <a:rPr lang="pt-BR" sz="2600" dirty="0" err="1" smtClean="0">
                <a:solidFill>
                  <a:schemeClr val="bg1"/>
                </a:solidFill>
              </a:rPr>
              <a:t>p</a:t>
            </a:r>
            <a:r>
              <a:rPr lang="pt-BR" sz="2600" dirty="0">
                <a:solidFill>
                  <a:schemeClr val="bg1"/>
                </a:solidFill>
              </a:rPr>
              <a:t>(2</a:t>
            </a:r>
            <a:r>
              <a:rPr lang="pt-BR" sz="2600" dirty="0" smtClean="0">
                <a:solidFill>
                  <a:schemeClr val="bg1"/>
                </a:solidFill>
              </a:rPr>
              <a:t>)|</a:t>
            </a:r>
            <a:r>
              <a:rPr lang="pt-BR" sz="2600" dirty="0" err="1" smtClean="0">
                <a:solidFill>
                  <a:schemeClr val="bg1"/>
                </a:solidFill>
              </a:rPr>
              <a:t>r</a:t>
            </a:r>
            <a:r>
              <a:rPr lang="pt-BR" sz="2600" dirty="0">
                <a:solidFill>
                  <a:schemeClr val="bg1"/>
                </a:solidFill>
              </a:rPr>
              <a:t>(2) :- a(2), </a:t>
            </a:r>
            <a:r>
              <a:rPr lang="pt-BR" sz="2600" dirty="0" err="1">
                <a:solidFill>
                  <a:schemeClr val="bg1"/>
                </a:solidFill>
              </a:rPr>
              <a:t>b</a:t>
            </a:r>
            <a:r>
              <a:rPr lang="pt-BR" sz="2600" dirty="0">
                <a:solidFill>
                  <a:schemeClr val="bg1"/>
                </a:solidFill>
              </a:rPr>
              <a:t>(</a:t>
            </a:r>
            <a:r>
              <a:rPr lang="pt-BR" sz="2600" dirty="0" smtClean="0">
                <a:solidFill>
                  <a:schemeClr val="bg1"/>
                </a:solidFill>
              </a:rPr>
              <a:t>2,2)</a:t>
            </a:r>
            <a:endParaRPr lang="pt-BR" sz="2600" dirty="0" smtClean="0">
              <a:solidFill>
                <a:schemeClr val="bg1"/>
              </a:solidFill>
            </a:endParaRPr>
          </a:p>
          <a:p>
            <a:pPr marL="0" indent="0">
              <a:buNone/>
            </a:pPr>
            <a:r>
              <a:rPr lang="pt-BR" sz="2600" dirty="0" smtClean="0">
                <a:solidFill>
                  <a:schemeClr val="bg1"/>
                </a:solidFill>
              </a:rPr>
              <a:t>                  </a:t>
            </a:r>
            <a:r>
              <a:rPr lang="pt-BR" sz="2600" dirty="0" smtClean="0">
                <a:solidFill>
                  <a:schemeClr val="bg1"/>
                </a:solidFill>
              </a:rPr>
              <a:t>  </a:t>
            </a:r>
            <a:r>
              <a:rPr lang="pt-BR" sz="2600" dirty="0" err="1" smtClean="0">
                <a:solidFill>
                  <a:schemeClr val="bg1"/>
                </a:solidFill>
              </a:rPr>
              <a:t>p</a:t>
            </a:r>
            <a:r>
              <a:rPr lang="pt-BR" sz="2600" dirty="0">
                <a:solidFill>
                  <a:schemeClr val="bg1"/>
                </a:solidFill>
              </a:rPr>
              <a:t>(1</a:t>
            </a:r>
            <a:r>
              <a:rPr lang="pt-BR" sz="2600" dirty="0" smtClean="0">
                <a:solidFill>
                  <a:schemeClr val="bg1"/>
                </a:solidFill>
              </a:rPr>
              <a:t>)|</a:t>
            </a:r>
            <a:r>
              <a:rPr lang="pt-BR" sz="2600" dirty="0" err="1" smtClean="0">
                <a:solidFill>
                  <a:schemeClr val="bg1"/>
                </a:solidFill>
              </a:rPr>
              <a:t>r</a:t>
            </a:r>
            <a:r>
              <a:rPr lang="pt-BR" sz="2600" dirty="0">
                <a:solidFill>
                  <a:schemeClr val="bg1"/>
                </a:solidFill>
              </a:rPr>
              <a:t>(1) :- a(1), b(1,2</a:t>
            </a:r>
            <a:r>
              <a:rPr lang="pt-BR" sz="2600" dirty="0" smtClean="0">
                <a:solidFill>
                  <a:schemeClr val="bg1"/>
                </a:solidFill>
              </a:rPr>
              <a:t>),</a:t>
            </a:r>
            <a:r>
              <a:rPr lang="pt-BR" sz="2600" dirty="0" smtClean="0">
                <a:solidFill>
                  <a:schemeClr val="bg1"/>
                </a:solidFill>
              </a:rPr>
              <a:t>      </a:t>
            </a:r>
            <a:r>
              <a:rPr lang="pt-BR" sz="2600" dirty="0" err="1" smtClean="0">
                <a:solidFill>
                  <a:schemeClr val="bg1"/>
                </a:solidFill>
              </a:rPr>
              <a:t>p</a:t>
            </a:r>
            <a:r>
              <a:rPr lang="pt-BR" sz="2600" dirty="0">
                <a:solidFill>
                  <a:schemeClr val="bg1"/>
                </a:solidFill>
              </a:rPr>
              <a:t>(1)|</a:t>
            </a:r>
            <a:r>
              <a:rPr lang="pt-BR" sz="2600" dirty="0" err="1">
                <a:solidFill>
                  <a:schemeClr val="bg1"/>
                </a:solidFill>
              </a:rPr>
              <a:t>r</a:t>
            </a:r>
            <a:r>
              <a:rPr lang="pt-BR" sz="2600" dirty="0">
                <a:solidFill>
                  <a:schemeClr val="bg1"/>
                </a:solidFill>
              </a:rPr>
              <a:t>(1) :- a(1), </a:t>
            </a:r>
            <a:r>
              <a:rPr lang="pt-BR" sz="2600" dirty="0" err="1">
                <a:solidFill>
                  <a:schemeClr val="bg1"/>
                </a:solidFill>
              </a:rPr>
              <a:t>b</a:t>
            </a:r>
            <a:r>
              <a:rPr lang="pt-BR" sz="2600" dirty="0">
                <a:solidFill>
                  <a:schemeClr val="bg1"/>
                </a:solidFill>
              </a:rPr>
              <a:t>(</a:t>
            </a:r>
            <a:r>
              <a:rPr lang="pt-BR" sz="2600" dirty="0" smtClean="0">
                <a:solidFill>
                  <a:schemeClr val="bg1"/>
                </a:solidFill>
              </a:rPr>
              <a:t>1,1)  </a:t>
            </a:r>
            <a:r>
              <a:rPr lang="pt-BR" sz="3200" dirty="0" smtClean="0">
                <a:solidFill>
                  <a:schemeClr val="bg1"/>
                </a:solidFill>
              </a:rPr>
              <a:t>}</a:t>
            </a:r>
            <a:endParaRPr lang="pt-BR" sz="2600" dirty="0" smtClean="0">
              <a:solidFill>
                <a:schemeClr val="bg1"/>
              </a:solidFill>
            </a:endParaRPr>
          </a:p>
          <a:p>
            <a:pPr marL="0" indent="0" algn="ctr">
              <a:buNone/>
            </a:pPr>
            <a:endParaRPr lang="it-IT" sz="3200" dirty="0" smtClean="0">
              <a:solidFill>
                <a:schemeClr val="bg1"/>
              </a:solidFill>
            </a:endParaRPr>
          </a:p>
          <a:p>
            <a:pPr marL="0" indent="0" algn="ctr">
              <a:buNone/>
            </a:pPr>
            <a:endParaRPr lang="it-IT" sz="3200" dirty="0">
              <a:solidFill>
                <a:schemeClr val="bg1"/>
              </a:solidFill>
            </a:endParaRPr>
          </a:p>
          <a:p>
            <a:pPr marL="0" indent="0" algn="ctr">
              <a:buNone/>
            </a:pPr>
            <a:r>
              <a:rPr lang="pt-BR" sz="2600" dirty="0" smtClean="0">
                <a:solidFill>
                  <a:schemeClr val="bg1"/>
                </a:solidFill>
              </a:rPr>
              <a:t>inst</a:t>
            </a:r>
            <a:r>
              <a:rPr lang="pt-BR" sz="2600" baseline="-25000" dirty="0" smtClean="0">
                <a:solidFill>
                  <a:schemeClr val="accent4"/>
                </a:solidFill>
              </a:rPr>
              <a:t>R</a:t>
            </a:r>
            <a:r>
              <a:rPr lang="pt-BR" sz="2600" dirty="0" smtClean="0">
                <a:solidFill>
                  <a:schemeClr val="bg1"/>
                </a:solidFill>
              </a:rPr>
              <a:t>({</a:t>
            </a:r>
            <a:r>
              <a:rPr lang="pt-BR" sz="2600" dirty="0" smtClean="0">
                <a:solidFill>
                  <a:schemeClr val="accent4"/>
                </a:solidFill>
              </a:rPr>
              <a:t>a(1), a(2), b(2,1)</a:t>
            </a:r>
            <a:r>
              <a:rPr lang="pt-BR" sz="2600" dirty="0" smtClean="0">
                <a:solidFill>
                  <a:schemeClr val="bg1"/>
                </a:solidFill>
              </a:rPr>
              <a:t>}) = {  p(2</a:t>
            </a:r>
            <a:r>
              <a:rPr lang="pt-BR" sz="2600" dirty="0" smtClean="0">
                <a:solidFill>
                  <a:schemeClr val="bg1"/>
                </a:solidFill>
              </a:rPr>
              <a:t>)|</a:t>
            </a:r>
            <a:r>
              <a:rPr lang="pt-BR" sz="2600" dirty="0" err="1" smtClean="0">
                <a:solidFill>
                  <a:schemeClr val="bg1"/>
                </a:solidFill>
              </a:rPr>
              <a:t>r</a:t>
            </a:r>
            <a:r>
              <a:rPr lang="pt-BR" sz="2600" dirty="0" smtClean="0">
                <a:solidFill>
                  <a:schemeClr val="bg1"/>
                </a:solidFill>
              </a:rPr>
              <a:t>(2) :- a(2), b(2,1) }</a:t>
            </a:r>
            <a:endParaRPr lang="pt-BR" sz="2600" dirty="0">
              <a:solidFill>
                <a:schemeClr val="bg1"/>
              </a:solidFill>
            </a:endParaRPr>
          </a:p>
        </p:txBody>
      </p:sp>
      <p:sp>
        <p:nvSpPr>
          <p:cNvPr id="4" name="Oval 4"/>
          <p:cNvSpPr>
            <a:spLocks noChangeArrowheads="1"/>
          </p:cNvSpPr>
          <p:nvPr/>
        </p:nvSpPr>
        <p:spPr bwMode="auto">
          <a:xfrm>
            <a:off x="3510263" y="1718405"/>
            <a:ext cx="1798638" cy="792162"/>
          </a:xfrm>
          <a:prstGeom prst="ellipse">
            <a:avLst/>
          </a:pr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t-IT" altLang="it-IT"/>
          </a:p>
        </p:txBody>
      </p:sp>
      <p:grpSp>
        <p:nvGrpSpPr>
          <p:cNvPr id="5" name="Group 11"/>
          <p:cNvGrpSpPr>
            <a:grpSpLocks/>
          </p:cNvGrpSpPr>
          <p:nvPr/>
        </p:nvGrpSpPr>
        <p:grpSpPr bwMode="auto">
          <a:xfrm>
            <a:off x="4752977" y="4966438"/>
            <a:ext cx="7119942" cy="890589"/>
            <a:chOff x="2742" y="2665"/>
            <a:chExt cx="4485" cy="561"/>
          </a:xfrm>
        </p:grpSpPr>
        <p:sp>
          <p:nvSpPr>
            <p:cNvPr id="6" name="Text Box 8"/>
            <p:cNvSpPr txBox="1">
              <a:spLocks noChangeArrowheads="1"/>
            </p:cNvSpPr>
            <p:nvPr/>
          </p:nvSpPr>
          <p:spPr bwMode="auto">
            <a:xfrm>
              <a:off x="3463" y="2665"/>
              <a:ext cx="3764" cy="291"/>
            </a:xfrm>
            <a:prstGeom prst="rect">
              <a:avLst/>
            </a:prstGeom>
            <a:noFill/>
            <a:ln w="9525">
              <a:noFill/>
              <a:miter lim="800000"/>
              <a:headEnd/>
              <a:tailEnd/>
            </a:ln>
          </p:spPr>
          <p:txBody>
            <a:bodyPr wrap="none">
              <a:spAutoFit/>
            </a:bodyPr>
            <a:lstStyle/>
            <a:p>
              <a:pPr>
                <a:defRPr/>
              </a:pPr>
              <a:r>
                <a:rPr lang="it-IT" sz="2400" dirty="0" err="1" smtClean="0">
                  <a:solidFill>
                    <a:srgbClr val="FF3300"/>
                  </a:solidFill>
                  <a:effectLst>
                    <a:outerShdw blurRad="38100" dist="38100" dir="2700000" algn="tl">
                      <a:srgbClr val="000000">
                        <a:alpha val="43137"/>
                      </a:srgbClr>
                    </a:outerShdw>
                  </a:effectLst>
                  <a:latin typeface="Arial" charset="0"/>
                  <a:cs typeface="Arial" charset="0"/>
                </a:rPr>
                <a:t>Facts</a:t>
              </a:r>
              <a:r>
                <a:rPr lang="it-IT" sz="2400" dirty="0" smtClean="0">
                  <a:solidFill>
                    <a:srgbClr val="FF3300"/>
                  </a:solidFill>
                  <a:effectLst>
                    <a:outerShdw blurRad="38100" dist="38100" dir="2700000" algn="tl">
                      <a:srgbClr val="000000">
                        <a:alpha val="43137"/>
                      </a:srgbClr>
                    </a:outerShdw>
                  </a:effectLst>
                  <a:latin typeface="Arial" charset="0"/>
                  <a:cs typeface="Arial" charset="0"/>
                </a:rPr>
                <a:t> </a:t>
              </a:r>
              <a:r>
                <a:rPr lang="it-IT" sz="2400" dirty="0">
                  <a:solidFill>
                    <a:srgbClr val="FF3300"/>
                  </a:solidFill>
                  <a:effectLst>
                    <a:outerShdw blurRad="38100" dist="38100" dir="2700000" algn="tl">
                      <a:srgbClr val="000000">
                        <a:alpha val="43137"/>
                      </a:srgbClr>
                    </a:outerShdw>
                  </a:effectLst>
                  <a:latin typeface="Arial" charset="0"/>
                  <a:cs typeface="Arial" charset="0"/>
                </a:rPr>
                <a:t>+ </a:t>
              </a:r>
              <a:r>
                <a:rPr lang="it-IT" sz="2400" dirty="0" smtClean="0">
                  <a:solidFill>
                    <a:srgbClr val="FF3300"/>
                  </a:solidFill>
                  <a:effectLst>
                    <a:outerShdw blurRad="38100" dist="38100" dir="2700000" algn="tl">
                      <a:srgbClr val="000000">
                        <a:alpha val="43137"/>
                      </a:srgbClr>
                    </a:outerShdw>
                  </a:effectLst>
                  <a:latin typeface="Arial" charset="0"/>
                  <a:cs typeface="Arial" charset="0"/>
                </a:rPr>
                <a:t>Heads of </a:t>
              </a:r>
              <a:r>
                <a:rPr lang="it-IT" sz="2400" dirty="0" err="1" smtClean="0">
                  <a:solidFill>
                    <a:srgbClr val="FF3300"/>
                  </a:solidFill>
                  <a:effectLst>
                    <a:outerShdw blurRad="38100" dist="38100" dir="2700000" algn="tl">
                      <a:srgbClr val="000000">
                        <a:alpha val="43137"/>
                      </a:srgbClr>
                    </a:outerShdw>
                  </a:effectLst>
                  <a:latin typeface="Arial" charset="0"/>
                  <a:cs typeface="Arial" charset="0"/>
                </a:rPr>
                <a:t>generated</a:t>
              </a:r>
              <a:r>
                <a:rPr lang="it-IT" sz="2400" dirty="0" smtClean="0">
                  <a:solidFill>
                    <a:srgbClr val="FF3300"/>
                  </a:solidFill>
                  <a:effectLst>
                    <a:outerShdw blurRad="38100" dist="38100" dir="2700000" algn="tl">
                      <a:srgbClr val="000000">
                        <a:alpha val="43137"/>
                      </a:srgbClr>
                    </a:outerShdw>
                  </a:effectLst>
                  <a:latin typeface="Arial" charset="0"/>
                  <a:cs typeface="Arial" charset="0"/>
                </a:rPr>
                <a:t> </a:t>
              </a:r>
              <a:r>
                <a:rPr lang="it-IT" sz="2400" dirty="0" err="1" smtClean="0">
                  <a:solidFill>
                    <a:srgbClr val="FF3300"/>
                  </a:solidFill>
                  <a:effectLst>
                    <a:outerShdw blurRad="38100" dist="38100" dir="2700000" algn="tl">
                      <a:srgbClr val="000000">
                        <a:alpha val="43137"/>
                      </a:srgbClr>
                    </a:outerShdw>
                  </a:effectLst>
                  <a:latin typeface="Arial" charset="0"/>
                  <a:cs typeface="Arial" charset="0"/>
                </a:rPr>
                <a:t>rule</a:t>
              </a:r>
              <a:r>
                <a:rPr lang="it-IT" sz="2400" dirty="0" smtClean="0">
                  <a:solidFill>
                    <a:srgbClr val="FF3300"/>
                  </a:solidFill>
                  <a:effectLst>
                    <a:outerShdw blurRad="38100" dist="38100" dir="2700000" algn="tl">
                      <a:srgbClr val="000000">
                        <a:alpha val="43137"/>
                      </a:srgbClr>
                    </a:outerShdw>
                  </a:effectLst>
                  <a:latin typeface="Arial" charset="0"/>
                  <a:cs typeface="Arial" charset="0"/>
                </a:rPr>
                <a:t> </a:t>
              </a:r>
              <a:r>
                <a:rPr lang="it-IT" sz="2400" dirty="0" err="1" smtClean="0">
                  <a:solidFill>
                    <a:srgbClr val="FF3300"/>
                  </a:solidFill>
                  <a:effectLst>
                    <a:outerShdw blurRad="38100" dist="38100" dir="2700000" algn="tl">
                      <a:srgbClr val="000000">
                        <a:alpha val="43137"/>
                      </a:srgbClr>
                    </a:outerShdw>
                  </a:effectLst>
                  <a:latin typeface="Arial" charset="0"/>
                  <a:cs typeface="Arial" charset="0"/>
                </a:rPr>
                <a:t>instances</a:t>
              </a:r>
              <a:endParaRPr lang="it-IT" sz="2400" dirty="0">
                <a:solidFill>
                  <a:srgbClr val="FF3300"/>
                </a:solidFill>
                <a:effectLst>
                  <a:outerShdw blurRad="38100" dist="38100" dir="2700000" algn="tl">
                    <a:srgbClr val="000000">
                      <a:alpha val="43137"/>
                    </a:srgbClr>
                  </a:outerShdw>
                </a:effectLst>
                <a:latin typeface="Arial" charset="0"/>
                <a:cs typeface="Arial" charset="0"/>
              </a:endParaRPr>
            </a:p>
          </p:txBody>
        </p:sp>
        <p:sp>
          <p:nvSpPr>
            <p:cNvPr id="7" name="Line 9"/>
            <p:cNvSpPr>
              <a:spLocks noChangeShapeType="1"/>
            </p:cNvSpPr>
            <p:nvPr/>
          </p:nvSpPr>
          <p:spPr bwMode="auto">
            <a:xfrm flipH="1">
              <a:off x="2742" y="2956"/>
              <a:ext cx="721" cy="27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spTree>
    <p:extLst>
      <p:ext uri="{BB962C8B-B14F-4D97-AF65-F5344CB8AC3E}">
        <p14:creationId xmlns:p14="http://schemas.microsoft.com/office/powerpoint/2010/main" val="3829335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8875" y="52471"/>
            <a:ext cx="12009120" cy="1325563"/>
          </a:xfrm>
        </p:spPr>
        <p:txBody>
          <a:bodyPr/>
          <a:lstStyle/>
          <a:p>
            <a:pPr algn="ctr"/>
            <a:r>
              <a:rPr lang="it-IT" b="1" dirty="0" err="1" smtClean="0">
                <a:solidFill>
                  <a:schemeClr val="accent4"/>
                </a:solidFill>
              </a:rPr>
              <a:t>Grounding</a:t>
            </a:r>
            <a:r>
              <a:rPr lang="it-IT" b="1" dirty="0" smtClean="0">
                <a:solidFill>
                  <a:schemeClr val="accent4"/>
                </a:solidFill>
              </a:rPr>
              <a:t> in the </a:t>
            </a:r>
            <a:r>
              <a:rPr lang="it-IT" b="1" dirty="0" err="1" smtClean="0">
                <a:solidFill>
                  <a:schemeClr val="accent4"/>
                </a:solidFill>
              </a:rPr>
              <a:t>presence</a:t>
            </a:r>
            <a:r>
              <a:rPr lang="it-IT" b="1" dirty="0" smtClean="0">
                <a:solidFill>
                  <a:schemeClr val="accent4"/>
                </a:solidFill>
              </a:rPr>
              <a:t> of </a:t>
            </a:r>
            <a:r>
              <a:rPr lang="it-IT" b="1" dirty="0" err="1" smtClean="0">
                <a:solidFill>
                  <a:schemeClr val="accent4"/>
                </a:solidFill>
              </a:rPr>
              <a:t>functions</a:t>
            </a:r>
            <a:endParaRPr lang="it-IT" b="1" dirty="0">
              <a:solidFill>
                <a:schemeClr val="accent4"/>
              </a:solidFill>
            </a:endParaRPr>
          </a:p>
        </p:txBody>
      </p:sp>
      <p:sp>
        <p:nvSpPr>
          <p:cNvPr id="3" name="Segnaposto contenuto 2"/>
          <p:cNvSpPr>
            <a:spLocks noGrp="1"/>
          </p:cNvSpPr>
          <p:nvPr>
            <p:ph idx="1"/>
          </p:nvPr>
        </p:nvSpPr>
        <p:spPr>
          <a:xfrm>
            <a:off x="838200" y="1842876"/>
            <a:ext cx="10653584" cy="4688297"/>
          </a:xfrm>
        </p:spPr>
        <p:txBody>
          <a:bodyPr>
            <a:noAutofit/>
          </a:bodyPr>
          <a:lstStyle/>
          <a:p>
            <a:pPr marL="0" indent="0" algn="ctr">
              <a:buNone/>
            </a:pPr>
            <a:r>
              <a:rPr lang="pt-BR" sz="2400" dirty="0">
                <a:solidFill>
                  <a:schemeClr val="accent4"/>
                </a:solidFill>
              </a:rPr>
              <a:t>r(1). r(2).</a:t>
            </a:r>
          </a:p>
          <a:p>
            <a:pPr marL="0" indent="0" algn="ctr">
              <a:buNone/>
            </a:pPr>
            <a:r>
              <a:rPr lang="pt-BR" sz="2400" dirty="0">
                <a:solidFill>
                  <a:schemeClr val="bg1"/>
                </a:solidFill>
              </a:rPr>
              <a:t>r(f(X)) :- r(X), not a(X).</a:t>
            </a:r>
          </a:p>
          <a:p>
            <a:pPr marL="0" indent="0" algn="ctr">
              <a:buNone/>
            </a:pPr>
            <a:endParaRPr lang="pt-BR" sz="1800" dirty="0">
              <a:solidFill>
                <a:schemeClr val="bg1"/>
              </a:solidFill>
            </a:endParaRPr>
          </a:p>
          <a:p>
            <a:pPr marL="0" indent="0" algn="ctr">
              <a:buNone/>
            </a:pPr>
            <a:r>
              <a:rPr lang="pt-BR" sz="2400" dirty="0">
                <a:solidFill>
                  <a:schemeClr val="bg1"/>
                </a:solidFill>
              </a:rPr>
              <a:t>inst</a:t>
            </a:r>
            <a:r>
              <a:rPr lang="pt-BR" sz="2400" baseline="-25000" dirty="0">
                <a:solidFill>
                  <a:schemeClr val="accent4"/>
                </a:solidFill>
              </a:rPr>
              <a:t>P</a:t>
            </a:r>
            <a:r>
              <a:rPr lang="pt-BR" sz="2400" dirty="0">
                <a:solidFill>
                  <a:schemeClr val="bg1"/>
                </a:solidFill>
              </a:rPr>
              <a:t> ( {</a:t>
            </a:r>
            <a:r>
              <a:rPr lang="pt-BR" sz="2400" dirty="0">
                <a:solidFill>
                  <a:schemeClr val="accent4"/>
                </a:solidFill>
              </a:rPr>
              <a:t>r(1), r(2)</a:t>
            </a:r>
            <a:r>
              <a:rPr lang="pt-BR" sz="2400" dirty="0">
                <a:solidFill>
                  <a:schemeClr val="bg1"/>
                </a:solidFill>
              </a:rPr>
              <a:t>} ) = </a:t>
            </a:r>
          </a:p>
          <a:p>
            <a:pPr marL="0" indent="0" algn="ctr">
              <a:buNone/>
            </a:pPr>
            <a:r>
              <a:rPr lang="pt-BR" sz="2400" dirty="0">
                <a:solidFill>
                  <a:schemeClr val="bg1"/>
                </a:solidFill>
              </a:rPr>
              <a:t>{  r(f(1)) :- r(1), not a(1) </a:t>
            </a:r>
          </a:p>
          <a:p>
            <a:pPr marL="0" indent="0" algn="ctr">
              <a:buNone/>
            </a:pPr>
            <a:r>
              <a:rPr lang="pt-BR" sz="2400" dirty="0">
                <a:solidFill>
                  <a:schemeClr val="bg1"/>
                </a:solidFill>
              </a:rPr>
              <a:t>      r(f(2)) :- r(2), not a(2), </a:t>
            </a:r>
          </a:p>
          <a:p>
            <a:pPr marL="0" indent="0" algn="ctr">
              <a:buNone/>
            </a:pPr>
            <a:r>
              <a:rPr lang="pt-BR" sz="2400" dirty="0">
                <a:solidFill>
                  <a:schemeClr val="bg1"/>
                </a:solidFill>
              </a:rPr>
              <a:t>r(1), r(2)  }</a:t>
            </a:r>
          </a:p>
          <a:p>
            <a:pPr marL="0" indent="0" algn="ctr">
              <a:buNone/>
            </a:pPr>
            <a:endParaRPr lang="pt-BR" sz="1800" dirty="0">
              <a:solidFill>
                <a:schemeClr val="bg1"/>
              </a:solidFill>
            </a:endParaRPr>
          </a:p>
          <a:p>
            <a:pPr marL="0" indent="0" algn="ctr">
              <a:buNone/>
            </a:pPr>
            <a:r>
              <a:rPr lang="el-GR" sz="2400" dirty="0">
                <a:solidFill>
                  <a:schemeClr val="bg1"/>
                </a:solidFill>
              </a:rPr>
              <a:t>Γ</a:t>
            </a:r>
            <a:r>
              <a:rPr lang="pt-BR" sz="2400" baseline="-25000" dirty="0">
                <a:solidFill>
                  <a:schemeClr val="bg1"/>
                </a:solidFill>
              </a:rPr>
              <a:t>P</a:t>
            </a:r>
            <a:r>
              <a:rPr lang="pt-BR" sz="2400" dirty="0">
                <a:solidFill>
                  <a:schemeClr val="bg1"/>
                </a:solidFill>
              </a:rPr>
              <a:t>(R) = inst</a:t>
            </a:r>
            <a:r>
              <a:rPr lang="pt-BR" sz="2400" baseline="-25000" dirty="0">
                <a:solidFill>
                  <a:schemeClr val="bg1"/>
                </a:solidFill>
              </a:rPr>
              <a:t>P</a:t>
            </a:r>
            <a:r>
              <a:rPr lang="pt-BR" sz="2400" dirty="0">
                <a:solidFill>
                  <a:schemeClr val="bg1"/>
                </a:solidFill>
              </a:rPr>
              <a:t>(Heads(R))</a:t>
            </a:r>
          </a:p>
          <a:p>
            <a:pPr marL="0" indent="0" algn="ctr">
              <a:buNone/>
            </a:pPr>
            <a:r>
              <a:rPr lang="el-GR" sz="2400" dirty="0" smtClean="0">
                <a:solidFill>
                  <a:schemeClr val="accent4"/>
                </a:solidFill>
              </a:rPr>
              <a:t>Γ</a:t>
            </a:r>
            <a:r>
              <a:rPr lang="pt-BR" sz="2400" baseline="-25000" dirty="0" smtClean="0">
                <a:solidFill>
                  <a:schemeClr val="accent4"/>
                </a:solidFill>
              </a:rPr>
              <a:t>P</a:t>
            </a:r>
            <a:r>
              <a:rPr lang="pt-BR" sz="2400" baseline="30000" dirty="0" smtClean="0">
                <a:solidFill>
                  <a:schemeClr val="accent4"/>
                </a:solidFill>
              </a:rPr>
              <a:t>∞</a:t>
            </a:r>
            <a:r>
              <a:rPr lang="pt-BR" sz="2400" dirty="0">
                <a:solidFill>
                  <a:schemeClr val="accent4"/>
                </a:solidFill>
              </a:rPr>
              <a:t>(Ø) might diverge</a:t>
            </a:r>
          </a:p>
          <a:p>
            <a:pPr marL="0" indent="0" algn="ctr">
              <a:buNone/>
            </a:pPr>
            <a:r>
              <a:rPr lang="pt-BR" sz="2400" dirty="0">
                <a:solidFill>
                  <a:schemeClr val="accent4"/>
                </a:solidFill>
              </a:rPr>
              <a:t>(reflecting the fact that infinite atoms depend from r(1) and r(2) </a:t>
            </a:r>
            <a:r>
              <a:rPr lang="pt-BR" sz="2400" dirty="0" smtClean="0">
                <a:solidFill>
                  <a:schemeClr val="accent4"/>
                </a:solidFill>
              </a:rPr>
              <a:t>)</a:t>
            </a:r>
            <a:endParaRPr lang="pt-BR" sz="2400" dirty="0">
              <a:solidFill>
                <a:schemeClr val="accent4"/>
              </a:solidFill>
            </a:endParaRPr>
          </a:p>
        </p:txBody>
      </p:sp>
    </p:spTree>
    <p:extLst>
      <p:ext uri="{BB962C8B-B14F-4D97-AF65-F5344CB8AC3E}">
        <p14:creationId xmlns:p14="http://schemas.microsoft.com/office/powerpoint/2010/main" val="18911876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6007</TotalTime>
  <Words>4313</Words>
  <Application>Microsoft Macintosh PowerPoint</Application>
  <PresentationFormat>Custom</PresentationFormat>
  <Paragraphs>626</Paragraphs>
  <Slides>52</Slides>
  <Notes>38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Tema di Office</vt:lpstr>
      <vt:lpstr>Computable Functions in ASP Theory and Implementation</vt:lpstr>
      <vt:lpstr>Reference  Scenario</vt:lpstr>
      <vt:lpstr>Which Functions?</vt:lpstr>
      <vt:lpstr>Functions and finiteness</vt:lpstr>
      <vt:lpstr>Our Key Contribution</vt:lpstr>
      <vt:lpstr>How can we ensure computability?</vt:lpstr>
      <vt:lpstr>How can we ensure computability?</vt:lpstr>
      <vt:lpstr>Grounding basics</vt:lpstr>
      <vt:lpstr>Grounding in the presence of functions</vt:lpstr>
      <vt:lpstr>Finitely-Ground programs</vt:lpstr>
      <vt:lpstr>But</vt:lpstr>
      <vt:lpstr>Finitely-Ground (FG) Programs</vt:lpstr>
      <vt:lpstr>FG-programs: pros &amp; cons</vt:lpstr>
      <vt:lpstr>FD-programs</vt:lpstr>
      <vt:lpstr>The DLV System with Functions and Lists</vt:lpstr>
      <vt:lpstr>The DLV System with Functions and Lists</vt:lpstr>
      <vt:lpstr>Applications</vt:lpstr>
      <vt:lpstr>Web Information Extraction </vt:lpstr>
      <vt:lpstr>Web Form Understanding with OPAL</vt:lpstr>
      <vt:lpstr>Ontology Representation and Reasoning</vt:lpstr>
      <vt:lpstr>Ontology Representation and Reasoning</vt:lpstr>
      <vt:lpstr>Related Work</vt:lpstr>
      <vt:lpstr>Related Work</vt:lpstr>
      <vt:lpstr>Related Work</vt:lpstr>
      <vt:lpstr>Related Work</vt:lpstr>
      <vt:lpstr>Related Work</vt:lpstr>
      <vt:lpstr>Conclusion</vt:lpstr>
      <vt:lpstr>PowerPoint Presentation</vt:lpstr>
      <vt:lpstr>Related Work</vt:lpstr>
      <vt:lpstr>Related Work</vt:lpstr>
      <vt:lpstr>Related Work</vt:lpstr>
      <vt:lpstr>Related Work</vt:lpstr>
      <vt:lpstr>Related Work</vt:lpstr>
      <vt:lpstr>NOTA PER NICOLA: Related Work</vt:lpstr>
      <vt:lpstr>Related Work: other approaches</vt:lpstr>
      <vt:lpstr>Related Work: other approaches</vt:lpstr>
      <vt:lpstr>Functions in DLV </vt:lpstr>
      <vt:lpstr>Lists in DLV</vt:lpstr>
      <vt:lpstr>Lists in DLV</vt:lpstr>
      <vt:lpstr>PowerPoint Presentation</vt:lpstr>
      <vt:lpstr>Built-in predicates for Lists</vt:lpstr>
      <vt:lpstr>Built-in predicates for Lists</vt:lpstr>
      <vt:lpstr>Lists: example</vt:lpstr>
      <vt:lpstr>LISTS: Applications</vt:lpstr>
      <vt:lpstr>DIADEM  ERC Advanced Grant @Oxford - G. Gottlob</vt:lpstr>
      <vt:lpstr>Web Form Understanding with OPAL</vt:lpstr>
      <vt:lpstr>Result Page Analyses with AMBER</vt:lpstr>
      <vt:lpstr>Applications: Ontology Representation and  Reasoning</vt:lpstr>
      <vt:lpstr>DLV-complex evolution:  implementation details</vt:lpstr>
      <vt:lpstr>DLV-complex evolution:  some experimental results</vt:lpstr>
      <vt:lpstr>DLV-complex evolution: some experimental results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AI system DLV: ontologies, reasoning and more…</dc:title>
  <dc:creator>Pierfrancesco</dc:creator>
  <cp:lastModifiedBy>Nicola Leone</cp:lastModifiedBy>
  <cp:revision>298</cp:revision>
  <dcterms:created xsi:type="dcterms:W3CDTF">2018-05-11T14:46:58Z</dcterms:created>
  <dcterms:modified xsi:type="dcterms:W3CDTF">2018-07-17T09:16:48Z</dcterms:modified>
</cp:coreProperties>
</file>