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13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14" r:id="rId25"/>
    <p:sldId id="315" r:id="rId26"/>
    <p:sldId id="316" r:id="rId27"/>
    <p:sldId id="317" r:id="rId28"/>
    <p:sldId id="338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400" autoAdjust="0"/>
  </p:normalViewPr>
  <p:slideViewPr>
    <p:cSldViewPr snapToGrid="0">
      <p:cViewPr varScale="1">
        <p:scale>
          <a:sx n="99" d="100"/>
          <a:sy n="99" d="100"/>
        </p:scale>
        <p:origin x="102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02F1E-91F2-4BB1-8D72-6F9D7D5E70FE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4DD2-2364-4854-A65F-1BB0E77B95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73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mtClean="0">
                <a:latin typeface="Arial" panose="020B0604020202020204" pitchFamily="34" charset="0"/>
                <a:cs typeface="Arial" panose="020B0604020202020204" pitchFamily="34" charset="0"/>
              </a:rPr>
              <a:t>Esempio di grafo dei moduli con esempio..</a:t>
            </a:r>
          </a:p>
        </p:txBody>
      </p:sp>
      <p:sp>
        <p:nvSpPr>
          <p:cNvPr id="389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10582F-C61A-43F1-9EC4-BF28D60334DF}" type="slidenum">
              <a:rPr lang="it-IT" altLang="it-IT"/>
              <a:pPr eaLnBrk="1" hangingPunct="1"/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36728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5BE1DF-9C93-4929-BA5A-861FF47C2842}" type="slidenum">
              <a:rPr lang="it-IT" altLang="it-IT"/>
              <a:pPr eaLnBrk="1" hangingPunct="1"/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8483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44F329-1B02-4221-9E03-80D141CAE95F}" type="slidenum">
              <a:rPr lang="it-IT" altLang="it-IT"/>
              <a:pPr eaLnBrk="1" hangingPunct="1"/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1272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Segnaposto note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14350" indent="-514350">
              <a:defRPr/>
            </a:pPr>
            <a:r>
              <a:rPr lang="it-IT" dirty="0" err="1" smtClean="0">
                <a:solidFill>
                  <a:srgbClr val="FFFF00"/>
                </a:solidFill>
              </a:rPr>
              <a:t>It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err="1" smtClean="0">
                <a:solidFill>
                  <a:srgbClr val="FFFF00"/>
                </a:solidFill>
              </a:rPr>
              <a:t>would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err="1" smtClean="0">
                <a:solidFill>
                  <a:srgbClr val="FFFF00"/>
                </a:solidFill>
              </a:rPr>
              <a:t>be</a:t>
            </a:r>
            <a:r>
              <a:rPr lang="it-IT" dirty="0" smtClean="0">
                <a:solidFill>
                  <a:srgbClr val="FFFF00"/>
                </a:solidFill>
              </a:rPr>
              <a:t> a </a:t>
            </a:r>
            <a:r>
              <a:rPr lang="it-IT" dirty="0" err="1" smtClean="0">
                <a:solidFill>
                  <a:srgbClr val="FFFF00"/>
                </a:solidFill>
              </a:rPr>
              <a:t>good</a:t>
            </a:r>
            <a:r>
              <a:rPr lang="it-IT" dirty="0" smtClean="0">
                <a:solidFill>
                  <a:srgbClr val="FFFF00"/>
                </a:solidFill>
              </a:rPr>
              <a:t> idea </a:t>
            </a:r>
            <a:r>
              <a:rPr lang="it-IT" dirty="0" err="1" smtClean="0">
                <a:solidFill>
                  <a:srgbClr val="FFFF00"/>
                </a:solidFill>
              </a:rPr>
              <a:t>to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err="1" smtClean="0">
                <a:solidFill>
                  <a:srgbClr val="FFFF00"/>
                </a:solidFill>
              </a:rPr>
              <a:t>mention</a:t>
            </a:r>
            <a:r>
              <a:rPr lang="it-IT" dirty="0" smtClean="0">
                <a:solidFill>
                  <a:srgbClr val="FFFF00"/>
                </a:solidFill>
              </a:rPr>
              <a:t> work [A]</a:t>
            </a:r>
          </a:p>
          <a:p>
            <a:pPr marL="914400" lvl="1" indent="-514350">
              <a:defRPr/>
            </a:pPr>
            <a:r>
              <a:rPr lang="it-IT" sz="2400" dirty="0" smtClean="0"/>
              <a:t>“Don’t </a:t>
            </a:r>
            <a:r>
              <a:rPr lang="it-IT" sz="2400" dirty="0" err="1" smtClean="0"/>
              <a:t>even</a:t>
            </a:r>
            <a:r>
              <a:rPr lang="it-IT" sz="2400" dirty="0" smtClean="0"/>
              <a:t> dare </a:t>
            </a: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think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I </a:t>
            </a:r>
            <a:r>
              <a:rPr lang="it-IT" sz="2400" dirty="0" err="1" smtClean="0"/>
              <a:t>authored</a:t>
            </a:r>
            <a:r>
              <a:rPr lang="it-IT" sz="2400" dirty="0" smtClean="0"/>
              <a:t> [A]”</a:t>
            </a:r>
          </a:p>
          <a:p>
            <a:pPr marL="514350" indent="-514350">
              <a:defRPr/>
            </a:pPr>
            <a:r>
              <a:rPr lang="it-IT" dirty="0" err="1" smtClean="0">
                <a:solidFill>
                  <a:srgbClr val="FFFF00"/>
                </a:solidFill>
              </a:rPr>
              <a:t>You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err="1" smtClean="0">
                <a:solidFill>
                  <a:srgbClr val="FFFF00"/>
                </a:solidFill>
              </a:rPr>
              <a:t>could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err="1" smtClean="0">
                <a:solidFill>
                  <a:srgbClr val="FFFF00"/>
                </a:solidFill>
              </a:rPr>
              <a:t>add</a:t>
            </a:r>
            <a:r>
              <a:rPr lang="it-IT" dirty="0" smtClean="0">
                <a:solidFill>
                  <a:srgbClr val="FFFF00"/>
                </a:solidFill>
              </a:rPr>
              <a:t> more </a:t>
            </a:r>
            <a:r>
              <a:rPr lang="it-IT" dirty="0" err="1" smtClean="0">
                <a:solidFill>
                  <a:srgbClr val="FFFF00"/>
                </a:solidFill>
              </a:rPr>
              <a:t>examples</a:t>
            </a:r>
            <a:endParaRPr lang="it-IT" dirty="0" smtClean="0">
              <a:solidFill>
                <a:srgbClr val="FFFF00"/>
              </a:solidFill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it-IT" sz="2400" dirty="0" smtClean="0"/>
              <a:t>	“.. </a:t>
            </a:r>
            <a:r>
              <a:rPr lang="it-IT" sz="2400" dirty="0" err="1" smtClean="0"/>
              <a:t>It</a:t>
            </a:r>
            <a:r>
              <a:rPr lang="it-IT" sz="2400" dirty="0" smtClean="0"/>
              <a:t>’s </a:t>
            </a:r>
            <a:r>
              <a:rPr lang="it-IT" sz="2400" dirty="0" err="1" smtClean="0"/>
              <a:t>worth</a:t>
            </a:r>
            <a:r>
              <a:rPr lang="it-IT" sz="2400" dirty="0" smtClean="0"/>
              <a:t> </a:t>
            </a:r>
            <a:r>
              <a:rPr lang="it-IT" sz="2400" dirty="0" err="1" smtClean="0"/>
              <a:t>mentioning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[A]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plenty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</a:t>
            </a:r>
            <a:r>
              <a:rPr lang="it-IT" sz="2400" dirty="0" err="1" smtClean="0"/>
              <a:t>examples</a:t>
            </a:r>
            <a:r>
              <a:rPr lang="it-IT" sz="2400" dirty="0" smtClean="0"/>
              <a:t>..”</a:t>
            </a:r>
          </a:p>
          <a:p>
            <a:pPr>
              <a:defRPr/>
            </a:pPr>
            <a:endParaRPr lang="it-IT" dirty="0" smtClean="0"/>
          </a:p>
        </p:txBody>
      </p:sp>
      <p:sp>
        <p:nvSpPr>
          <p:cNvPr id="5018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0126EF-B63C-44C8-AEF2-0237A37CD9F9}" type="slidenum">
              <a:rPr lang="it-IT" altLang="it-IT"/>
              <a:pPr eaLnBrk="1" hangingPunct="1"/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013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412D9D-CEC6-413E-B20D-497763F684BA}" type="slidenum">
              <a:rPr lang="it-IT" altLang="it-IT"/>
              <a:pPr eaLnBrk="1" hangingPunct="1"/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56827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41441A-DC4E-450C-B60B-91FA7645E3EF}" type="slidenum">
              <a:rPr lang="it-IT" altLang="it-IT"/>
              <a:pPr eaLnBrk="1" hangingPunct="1"/>
              <a:t>28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489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B6CB1C-7308-4B1F-82E1-98EFFC523066}" type="slidenum">
              <a:rPr lang="it-IT" altLang="it-IT"/>
              <a:pPr eaLnBrk="1" hangingPunct="1"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0755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8FA99A-1376-4A04-BA4A-51D2368AAA1E}" type="slidenum">
              <a:rPr lang="it-IT" altLang="it-IT"/>
              <a:pPr eaLnBrk="1" hangingPunct="1"/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0147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mtClean="0">
                <a:latin typeface="Arial" panose="020B0604020202020204" pitchFamily="34" charset="0"/>
                <a:cs typeface="Arial" panose="020B0604020202020204" pitchFamily="34" charset="0"/>
              </a:rPr>
              <a:t>Esempio.</a:t>
            </a:r>
          </a:p>
        </p:txBody>
      </p:sp>
      <p:sp>
        <p:nvSpPr>
          <p:cNvPr id="419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7D9EAA-2A6E-4A9C-824A-B297887F4868}" type="slidenum">
              <a:rPr lang="it-IT" altLang="it-IT"/>
              <a:pPr eaLnBrk="1" hangingPunct="1"/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524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A62665-A375-4ADB-83CE-FD343162ED22}" type="slidenum">
              <a:rPr lang="it-IT" altLang="it-IT"/>
              <a:pPr eaLnBrk="1" hangingPunct="1"/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13730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CE169C-70D9-4D63-8D54-236DA5F2D594}" type="slidenum">
              <a:rPr lang="it-IT" altLang="it-IT"/>
              <a:pPr eaLnBrk="1" hangingPunct="1"/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0304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9C11E-6E33-4620-8B2E-77E4C397AE2C}" type="slidenum">
              <a:rPr lang="it-IT" altLang="it-IT"/>
              <a:pPr eaLnBrk="1" hangingPunct="1"/>
              <a:t>17</a:t>
            </a:fld>
            <a:endParaRPr lang="it-IT" altLang="it-IT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5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BB2ECD-CB77-406D-B914-95681F674C60}" type="slidenum">
              <a:rPr lang="it-IT" altLang="it-IT"/>
              <a:pPr eaLnBrk="1" hangingPunct="1"/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1245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E08DAD-3222-4EEE-90BE-AEC38577E2C0}" type="slidenum">
              <a:rPr lang="it-IT" altLang="it-IT"/>
              <a:pPr eaLnBrk="1" hangingPunct="1"/>
              <a:t>19</a:t>
            </a:fld>
            <a:endParaRPr lang="it-IT" altLang="it-IT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36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75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28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56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31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26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0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11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41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24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6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5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8231-6F1F-468E-ACB2-C22321D92400}" type="datetimeFigureOut">
              <a:rPr lang="it-IT" smtClean="0"/>
              <a:t>10/07/2018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7F40-217A-4E61-92B4-F9D7C8B19D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0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36947" y="506345"/>
            <a:ext cx="10114961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</a:rPr>
              <a:t>Computable functions in ASP</a:t>
            </a:r>
            <a:br>
              <a:rPr lang="en-US" sz="5400" b="1" dirty="0">
                <a:solidFill>
                  <a:schemeClr val="accent4"/>
                </a:solidFill>
              </a:rPr>
            </a:br>
            <a:r>
              <a:rPr lang="en-US" sz="5400" b="1" dirty="0">
                <a:solidFill>
                  <a:schemeClr val="accent4"/>
                </a:solidFill>
              </a:rPr>
              <a:t>Theory and implementation</a:t>
            </a:r>
            <a:endParaRPr lang="it-IT" sz="5400" b="1" dirty="0">
              <a:solidFill>
                <a:schemeClr val="accent4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49216" y="478097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/>
                </a:solidFill>
              </a:rPr>
              <a:t>Nicola Leone</a:t>
            </a:r>
          </a:p>
          <a:p>
            <a:r>
              <a:rPr lang="it-IT" dirty="0" err="1">
                <a:solidFill>
                  <a:schemeClr val="bg1"/>
                </a:solidFill>
              </a:rPr>
              <a:t>Department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it-IT" dirty="0" err="1">
                <a:solidFill>
                  <a:schemeClr val="bg1"/>
                </a:solidFill>
              </a:rPr>
              <a:t>Mathematics</a:t>
            </a:r>
            <a:r>
              <a:rPr lang="it-IT" dirty="0">
                <a:solidFill>
                  <a:schemeClr val="bg1"/>
                </a:solidFill>
              </a:rPr>
              <a:t> and Computer Science (</a:t>
            </a:r>
            <a:r>
              <a:rPr lang="it-IT" dirty="0" err="1">
                <a:solidFill>
                  <a:schemeClr val="bg1"/>
                </a:solidFill>
              </a:rPr>
              <a:t>DeMaCS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  <a:p>
            <a:r>
              <a:rPr lang="it-IT" dirty="0" err="1">
                <a:solidFill>
                  <a:schemeClr val="bg1"/>
                </a:solidFill>
              </a:rPr>
              <a:t>University</a:t>
            </a:r>
            <a:r>
              <a:rPr lang="it-IT" dirty="0">
                <a:solidFill>
                  <a:schemeClr val="bg1"/>
                </a:solidFill>
              </a:rPr>
              <a:t> of Calabria, </a:t>
            </a:r>
            <a:r>
              <a:rPr lang="it-IT" dirty="0" err="1">
                <a:solidFill>
                  <a:schemeClr val="bg1"/>
                </a:solidFill>
              </a:rPr>
              <a:t>Italy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leone@unical.it</a:t>
            </a:r>
          </a:p>
        </p:txBody>
      </p:sp>
      <p:pic>
        <p:nvPicPr>
          <p:cNvPr id="4" name="Picture 8" descr="C:\Users\Salvatore\Desktop\unical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64" y="3524261"/>
            <a:ext cx="916904" cy="6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4"/>
                </a:solidFill>
              </a:rPr>
              <a:t>A </a:t>
            </a:r>
            <a:r>
              <a:rPr lang="it-IT" b="1" dirty="0" err="1">
                <a:solidFill>
                  <a:schemeClr val="accent4"/>
                </a:solidFill>
              </a:rPr>
              <a:t>refined</a:t>
            </a:r>
            <a:r>
              <a:rPr lang="it-IT" b="1" dirty="0">
                <a:solidFill>
                  <a:schemeClr val="accent4"/>
                </a:solidFill>
              </a:rPr>
              <a:t> operator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842876"/>
            <a:ext cx="10515600" cy="46882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3200" dirty="0">
                <a:solidFill>
                  <a:schemeClr val="accent4"/>
                </a:solidFill>
              </a:rPr>
              <a:t>Φ</a:t>
            </a:r>
            <a:r>
              <a:rPr lang="en-US" sz="3200" baseline="-25000" dirty="0">
                <a:solidFill>
                  <a:schemeClr val="accent4"/>
                </a:solidFill>
              </a:rPr>
              <a:t>M,R</a:t>
            </a:r>
            <a:r>
              <a:rPr lang="en-US" sz="3200" dirty="0">
                <a:solidFill>
                  <a:schemeClr val="accent4"/>
                </a:solidFill>
              </a:rPr>
              <a:t>(X) = </a:t>
            </a:r>
            <a:r>
              <a:rPr lang="en-US" sz="3200" dirty="0" err="1">
                <a:solidFill>
                  <a:schemeClr val="accent4"/>
                </a:solidFill>
              </a:rPr>
              <a:t>Simpl</a:t>
            </a:r>
            <a:r>
              <a:rPr lang="en-US" sz="3200" dirty="0">
                <a:solidFill>
                  <a:schemeClr val="accent4"/>
                </a:solidFill>
              </a:rPr>
              <a:t>(</a:t>
            </a:r>
            <a:r>
              <a:rPr lang="en-US" sz="3200" dirty="0" err="1">
                <a:solidFill>
                  <a:schemeClr val="accent4"/>
                </a:solidFill>
              </a:rPr>
              <a:t>Inst</a:t>
            </a:r>
            <a:r>
              <a:rPr lang="en-US" sz="3200" baseline="-25000" dirty="0" err="1">
                <a:solidFill>
                  <a:schemeClr val="accent4"/>
                </a:solidFill>
              </a:rPr>
              <a:t>M</a:t>
            </a:r>
            <a:r>
              <a:rPr lang="en-US" sz="3200" dirty="0">
                <a:solidFill>
                  <a:schemeClr val="accent4"/>
                </a:solidFill>
              </a:rPr>
              <a:t>(Heads(R U X))</a:t>
            </a:r>
          </a:p>
          <a:p>
            <a:pPr marL="0" indent="0">
              <a:buNone/>
            </a:pPr>
            <a:endParaRPr lang="en-US" sz="3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Simplification and Modularization</a:t>
            </a:r>
          </a:p>
          <a:p>
            <a:pPr marL="0" indent="0">
              <a:buNone/>
            </a:pP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err="1" smtClean="0">
                <a:solidFill>
                  <a:schemeClr val="accent4"/>
                </a:solidFill>
              </a:rPr>
              <a:t>Intelligent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Instantiation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44767" y="1909763"/>
            <a:ext cx="9124816" cy="474663"/>
          </a:xfrm>
        </p:spPr>
        <p:txBody>
          <a:bodyPr>
            <a:noAutofit/>
          </a:bodyPr>
          <a:lstStyle/>
          <a:p>
            <a:pPr marL="914400" lvl="1" indent="-514350" algn="ctr">
              <a:buNone/>
              <a:defRPr/>
            </a:pPr>
            <a:r>
              <a:rPr lang="it-IT" dirty="0">
                <a:solidFill>
                  <a:schemeClr val="bg1"/>
                </a:solidFill>
              </a:rPr>
              <a:t>p(f(X)) : - p(X), </a:t>
            </a:r>
            <a:r>
              <a:rPr lang="it-IT" dirty="0" err="1">
                <a:solidFill>
                  <a:schemeClr val="bg1"/>
                </a:solidFill>
              </a:rPr>
              <a:t>not</a:t>
            </a:r>
            <a:r>
              <a:rPr lang="it-IT" dirty="0">
                <a:solidFill>
                  <a:schemeClr val="bg1"/>
                </a:solidFill>
              </a:rPr>
              <a:t> q(X).		p(1).		q(f(1)).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2882900" y="4341813"/>
            <a:ext cx="74485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it-IT" altLang="it-IT" sz="2400">
                <a:solidFill>
                  <a:schemeClr val="accent4"/>
                </a:solidFill>
              </a:rPr>
              <a:t>Φ</a:t>
            </a:r>
            <a:r>
              <a:rPr lang="it-IT" altLang="it-IT" sz="2400" baseline="30000">
                <a:solidFill>
                  <a:schemeClr val="accent4"/>
                </a:solidFill>
              </a:rPr>
              <a:t>2</a:t>
            </a:r>
            <a:r>
              <a:rPr lang="it-IT" altLang="it-IT" sz="2400" baseline="-25000">
                <a:solidFill>
                  <a:schemeClr val="accent4"/>
                </a:solidFill>
              </a:rPr>
              <a:t>{p},{q(f(1))}</a:t>
            </a:r>
            <a:r>
              <a:rPr lang="it-IT" altLang="it-IT" sz="2000">
                <a:solidFill>
                  <a:schemeClr val="accent4"/>
                </a:solidFill>
              </a:rPr>
              <a:t>({</a:t>
            </a:r>
            <a:r>
              <a:rPr lang="it-IT" altLang="it-IT" sz="2000">
                <a:solidFill>
                  <a:schemeClr val="accent4"/>
                </a:solidFill>
                <a:sym typeface="Symbol" panose="05050102010706020507" pitchFamily="18" charset="2"/>
              </a:rPr>
              <a:t>p(1), p(f(1)) :- p(1)}</a:t>
            </a:r>
            <a:r>
              <a:rPr lang="it-IT" altLang="it-IT" sz="2000">
                <a:solidFill>
                  <a:schemeClr val="accent4"/>
                </a:solidFill>
              </a:rPr>
              <a:t>) =  { 	</a:t>
            </a:r>
          </a:p>
          <a:p>
            <a:pPr lvl="1" algn="l" eaLnBrk="1" hangingPunct="1"/>
            <a:r>
              <a:rPr lang="it-IT" altLang="it-IT" sz="2000">
                <a:solidFill>
                  <a:schemeClr val="accent4"/>
                </a:solidFill>
              </a:rPr>
              <a:t>		p(1), </a:t>
            </a:r>
          </a:p>
          <a:p>
            <a:pPr lvl="1" algn="l" eaLnBrk="1" hangingPunct="1"/>
            <a:r>
              <a:rPr lang="it-IT" altLang="it-IT" sz="2000">
                <a:solidFill>
                  <a:schemeClr val="accent4"/>
                </a:solidFill>
              </a:rPr>
              <a:t>		p(f(1)) :- p(1)</a:t>
            </a:r>
          </a:p>
          <a:p>
            <a:pPr lvl="1" algn="l" eaLnBrk="1" hangingPunct="1"/>
            <a:r>
              <a:rPr lang="it-IT" altLang="it-IT" sz="2000">
                <a:solidFill>
                  <a:schemeClr val="accent4"/>
                </a:solidFill>
              </a:rPr>
              <a:t>					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2919413" y="2516188"/>
            <a:ext cx="408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it-IT" altLang="it-IT" sz="2400" dirty="0">
                <a:solidFill>
                  <a:schemeClr val="accent4"/>
                </a:solidFill>
              </a:rPr>
              <a:t>Φ</a:t>
            </a:r>
            <a:r>
              <a:rPr lang="it-IT" altLang="it-IT" sz="2400" baseline="30000" dirty="0">
                <a:solidFill>
                  <a:schemeClr val="accent4"/>
                </a:solidFill>
              </a:rPr>
              <a:t>0</a:t>
            </a:r>
            <a:r>
              <a:rPr lang="it-IT" altLang="it-IT" sz="2400" baseline="-25000" dirty="0">
                <a:solidFill>
                  <a:schemeClr val="accent4"/>
                </a:solidFill>
              </a:rPr>
              <a:t>{p},{q(f(1))}</a:t>
            </a:r>
            <a:r>
              <a:rPr lang="it-IT" altLang="it-IT" sz="2000" dirty="0">
                <a:solidFill>
                  <a:schemeClr val="accent4"/>
                </a:solidFill>
              </a:rPr>
              <a:t>(</a:t>
            </a:r>
            <a:r>
              <a:rPr lang="it-IT" altLang="it-IT" sz="2000" dirty="0">
                <a:solidFill>
                  <a:schemeClr val="accent4"/>
                </a:solidFill>
                <a:sym typeface="Symbol" panose="05050102010706020507" pitchFamily="18" charset="2"/>
              </a:rPr>
              <a:t></a:t>
            </a:r>
            <a:r>
              <a:rPr lang="it-IT" altLang="it-IT" sz="2000" dirty="0">
                <a:solidFill>
                  <a:schemeClr val="accent4"/>
                </a:solidFill>
              </a:rPr>
              <a:t>) = {p(1)} 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2897188" y="3027363"/>
            <a:ext cx="65214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it-IT" altLang="it-IT" sz="2400">
                <a:solidFill>
                  <a:schemeClr val="accent4"/>
                </a:solidFill>
              </a:rPr>
              <a:t>Φ</a:t>
            </a:r>
            <a:r>
              <a:rPr lang="it-IT" altLang="it-IT" sz="2400" baseline="30000">
                <a:solidFill>
                  <a:schemeClr val="accent4"/>
                </a:solidFill>
              </a:rPr>
              <a:t>1</a:t>
            </a:r>
            <a:r>
              <a:rPr lang="it-IT" altLang="it-IT" sz="2400" baseline="-25000">
                <a:solidFill>
                  <a:schemeClr val="accent4"/>
                </a:solidFill>
              </a:rPr>
              <a:t>{p},{q(f(1))}</a:t>
            </a:r>
            <a:r>
              <a:rPr lang="it-IT" altLang="it-IT" sz="2000">
                <a:solidFill>
                  <a:schemeClr val="accent4"/>
                </a:solidFill>
              </a:rPr>
              <a:t>({</a:t>
            </a:r>
            <a:r>
              <a:rPr lang="it-IT" altLang="it-IT" sz="2000">
                <a:solidFill>
                  <a:schemeClr val="accent4"/>
                </a:solidFill>
                <a:sym typeface="Symbol" panose="05050102010706020507" pitchFamily="18" charset="2"/>
              </a:rPr>
              <a:t>p(1)}</a:t>
            </a:r>
            <a:r>
              <a:rPr lang="it-IT" altLang="it-IT" sz="2000">
                <a:solidFill>
                  <a:schemeClr val="accent4"/>
                </a:solidFill>
              </a:rPr>
              <a:t>) = {	</a:t>
            </a:r>
          </a:p>
          <a:p>
            <a:pPr lvl="1" algn="l" eaLnBrk="1" hangingPunct="1"/>
            <a:r>
              <a:rPr lang="it-IT" altLang="it-IT" sz="2000">
                <a:solidFill>
                  <a:schemeClr val="accent4"/>
                </a:solidFill>
              </a:rPr>
              <a:t>		p(1), </a:t>
            </a:r>
          </a:p>
          <a:p>
            <a:pPr lvl="1" algn="l" eaLnBrk="1" hangingPunct="1"/>
            <a:r>
              <a:rPr lang="it-IT" altLang="it-IT" sz="2000">
                <a:solidFill>
                  <a:schemeClr val="accent4"/>
                </a:solidFill>
              </a:rPr>
              <a:t>		p(f(1)) :- p(1)              		</a:t>
            </a:r>
          </a:p>
          <a:p>
            <a:pPr lvl="1" algn="l" eaLnBrk="1" hangingPunct="1"/>
            <a:r>
              <a:rPr lang="it-IT" altLang="it-IT" sz="2000">
                <a:solidFill>
                  <a:schemeClr val="accent4"/>
                </a:solidFill>
              </a:rPr>
              <a:t>		}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6132514" y="3722688"/>
            <a:ext cx="1208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>
                <a:solidFill>
                  <a:schemeClr val="accent4"/>
                </a:solidFill>
              </a:rPr>
              <a:t>, not q(1)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306889" y="5035551"/>
            <a:ext cx="3779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it-IT" altLang="it-IT" sz="2000" dirty="0">
                <a:solidFill>
                  <a:schemeClr val="accent4"/>
                </a:solidFill>
              </a:rPr>
              <a:t>		,</a:t>
            </a:r>
          </a:p>
          <a:p>
            <a:pPr lvl="1" algn="l" eaLnBrk="1" hangingPunct="1"/>
            <a:r>
              <a:rPr lang="it-IT" altLang="it-IT" sz="2000" dirty="0">
                <a:solidFill>
                  <a:schemeClr val="accent4"/>
                </a:solidFill>
              </a:rPr>
              <a:t>p(f(f(1))) :- p(f(1)), </a:t>
            </a:r>
            <a:r>
              <a:rPr lang="it-IT" altLang="it-IT" sz="2000" dirty="0" err="1">
                <a:solidFill>
                  <a:schemeClr val="accent4"/>
                </a:solidFill>
              </a:rPr>
              <a:t>not</a:t>
            </a:r>
            <a:r>
              <a:rPr lang="it-IT" altLang="it-IT" sz="2000" dirty="0">
                <a:solidFill>
                  <a:schemeClr val="accent4"/>
                </a:solidFill>
              </a:rPr>
              <a:t> q(f(1))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730751" y="5730875"/>
            <a:ext cx="26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>
                <a:solidFill>
                  <a:schemeClr val="accent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07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7 -0.0599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uild="allAtOnce"/>
      <p:bldP spid="7" grpId="1" build="allAtOnce"/>
      <p:bldP spid="8" grpId="0"/>
      <p:bldP spid="8" grpId="1"/>
      <p:bldP spid="8" grpId="2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err="1" smtClean="0">
                <a:solidFill>
                  <a:schemeClr val="accent4"/>
                </a:solidFill>
              </a:rPr>
              <a:t>Finitely-ground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programs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>
                <a:solidFill>
                  <a:schemeClr val="bg1"/>
                </a:solidFill>
              </a:rPr>
              <a:t>Given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partition</a:t>
            </a:r>
            <a:r>
              <a:rPr lang="it-IT" dirty="0">
                <a:solidFill>
                  <a:schemeClr val="bg1"/>
                </a:solidFill>
              </a:rPr>
              <a:t> &lt;C</a:t>
            </a:r>
            <a:r>
              <a:rPr lang="it-IT" baseline="-25000" dirty="0">
                <a:solidFill>
                  <a:schemeClr val="bg1"/>
                </a:solidFill>
              </a:rPr>
              <a:t>1</a:t>
            </a:r>
            <a:r>
              <a:rPr lang="it-IT" dirty="0">
                <a:solidFill>
                  <a:schemeClr val="bg1"/>
                </a:solidFill>
              </a:rPr>
              <a:t>, …, </a:t>
            </a:r>
            <a:r>
              <a:rPr lang="it-IT" dirty="0" err="1">
                <a:solidFill>
                  <a:schemeClr val="bg1"/>
                </a:solidFill>
              </a:rPr>
              <a:t>C</a:t>
            </a:r>
            <a:r>
              <a:rPr lang="it-IT" baseline="-25000" dirty="0" err="1">
                <a:solidFill>
                  <a:schemeClr val="bg1"/>
                </a:solidFill>
              </a:rPr>
              <a:t>n</a:t>
            </a:r>
            <a:r>
              <a:rPr lang="it-IT" dirty="0">
                <a:solidFill>
                  <a:schemeClr val="bg1"/>
                </a:solidFill>
              </a:rPr>
              <a:t>&gt; </a:t>
            </a:r>
            <a:r>
              <a:rPr lang="it-IT" dirty="0" err="1">
                <a:solidFill>
                  <a:schemeClr val="bg1"/>
                </a:solidFill>
              </a:rPr>
              <a:t>of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predicates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of</a:t>
            </a:r>
            <a:r>
              <a:rPr lang="it-IT" dirty="0">
                <a:solidFill>
                  <a:schemeClr val="bg1"/>
                </a:solidFill>
              </a:rPr>
              <a:t> P, </a:t>
            </a:r>
            <a:r>
              <a:rPr lang="it-IT" dirty="0" err="1">
                <a:solidFill>
                  <a:schemeClr val="bg1"/>
                </a:solidFill>
              </a:rPr>
              <a:t>P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 err="1">
                <a:solidFill>
                  <a:schemeClr val="accent4"/>
                </a:solidFill>
              </a:rPr>
              <a:t>finitely-ground</a:t>
            </a:r>
            <a:r>
              <a:rPr lang="it-IT" i="1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iff</a:t>
            </a:r>
            <a:r>
              <a:rPr lang="it-IT" dirty="0">
                <a:solidFill>
                  <a:schemeClr val="bg1"/>
                </a:solidFill>
              </a:rPr>
              <a:t> the last </a:t>
            </a:r>
            <a:r>
              <a:rPr lang="it-IT" dirty="0" err="1">
                <a:solidFill>
                  <a:schemeClr val="bg1"/>
                </a:solidFill>
              </a:rPr>
              <a:t>element</a:t>
            </a:r>
            <a:r>
              <a:rPr lang="it-IT" dirty="0">
                <a:solidFill>
                  <a:schemeClr val="bg1"/>
                </a:solidFill>
              </a:rPr>
              <a:t> P</a:t>
            </a:r>
            <a:r>
              <a:rPr lang="el-GR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= </a:t>
            </a:r>
            <a:r>
              <a:rPr lang="it-IT" dirty="0" err="1">
                <a:solidFill>
                  <a:schemeClr val="bg1"/>
                </a:solidFill>
              </a:rPr>
              <a:t>S</a:t>
            </a:r>
            <a:r>
              <a:rPr lang="it-IT" baseline="-25000" dirty="0" err="1">
                <a:solidFill>
                  <a:schemeClr val="bg1"/>
                </a:solidFill>
              </a:rPr>
              <a:t>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of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sequence</a:t>
            </a:r>
            <a:endParaRPr lang="it-IT" dirty="0">
              <a:solidFill>
                <a:schemeClr val="bg1"/>
              </a:solidFill>
            </a:endParaRPr>
          </a:p>
          <a:p>
            <a:pPr>
              <a:defRPr/>
            </a:pP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it-IT" dirty="0" err="1" smtClean="0">
                <a:solidFill>
                  <a:schemeClr val="accent4"/>
                </a:solidFill>
                <a:latin typeface="Arial" charset="0"/>
              </a:rPr>
              <a:t>S</a:t>
            </a:r>
            <a:r>
              <a:rPr lang="it-IT" baseline="-25000" dirty="0" err="1" smtClean="0">
                <a:solidFill>
                  <a:schemeClr val="accent4"/>
                </a:solidFill>
                <a:latin typeface="Arial" charset="0"/>
              </a:rPr>
              <a:t>i</a:t>
            </a:r>
            <a:r>
              <a:rPr lang="it-IT" dirty="0" err="1" smtClean="0">
                <a:solidFill>
                  <a:schemeClr val="accent4"/>
                </a:solidFill>
                <a:latin typeface="Arial" charset="0"/>
              </a:rPr>
              <a:t>=</a:t>
            </a:r>
            <a:r>
              <a:rPr lang="it-IT" dirty="0" smtClean="0">
                <a:solidFill>
                  <a:schemeClr val="accent4"/>
                </a:solidFill>
                <a:latin typeface="Arial" charset="0"/>
              </a:rPr>
              <a:t> S</a:t>
            </a:r>
            <a:r>
              <a:rPr lang="it-IT" baseline="-25000" dirty="0" smtClean="0">
                <a:solidFill>
                  <a:schemeClr val="accent4"/>
                </a:solidFill>
                <a:latin typeface="Arial" charset="0"/>
              </a:rPr>
              <a:t>i-1</a:t>
            </a:r>
            <a:r>
              <a:rPr lang="it-IT" dirty="0" smtClean="0">
                <a:solidFill>
                  <a:schemeClr val="accent4"/>
                </a:solidFill>
                <a:latin typeface="Arial" charset="0"/>
              </a:rPr>
              <a:t> U </a:t>
            </a:r>
            <a:r>
              <a:rPr lang="it-IT" dirty="0" err="1" smtClean="0">
                <a:solidFill>
                  <a:schemeClr val="accent4"/>
                </a:solidFill>
                <a:latin typeface="Arial" charset="0"/>
              </a:rPr>
              <a:t>Φ</a:t>
            </a:r>
            <a:r>
              <a:rPr lang="it-IT" baseline="-25000" dirty="0" err="1" smtClean="0">
                <a:solidFill>
                  <a:schemeClr val="accent4"/>
                </a:solidFill>
                <a:latin typeface="Arial" charset="0"/>
              </a:rPr>
              <a:t>Mi</a:t>
            </a:r>
            <a:r>
              <a:rPr lang="it-IT" baseline="-25000" dirty="0" smtClean="0">
                <a:solidFill>
                  <a:schemeClr val="accent4"/>
                </a:solidFill>
                <a:latin typeface="Arial" charset="0"/>
              </a:rPr>
              <a:t>,Si-1</a:t>
            </a:r>
            <a:r>
              <a:rPr lang="it-IT" dirty="0" smtClean="0">
                <a:solidFill>
                  <a:schemeClr val="accent4"/>
                </a:solidFill>
                <a:latin typeface="Arial" charset="0"/>
              </a:rPr>
              <a:t>(X)</a:t>
            </a:r>
            <a:r>
              <a:rPr lang="it-IT" dirty="0" smtClean="0">
                <a:solidFill>
                  <a:schemeClr val="bg1"/>
                </a:solidFill>
                <a:latin typeface="Arial" charset="0"/>
              </a:rPr>
              <a:t>    ( S</a:t>
            </a:r>
            <a:r>
              <a:rPr lang="it-IT" baseline="-25000" dirty="0" smtClean="0">
                <a:solidFill>
                  <a:schemeClr val="bg1"/>
                </a:solidFill>
                <a:latin typeface="Arial" charset="0"/>
              </a:rPr>
              <a:t>0</a:t>
            </a:r>
            <a:r>
              <a:rPr lang="it-IT" dirty="0" smtClean="0">
                <a:solidFill>
                  <a:schemeClr val="bg1"/>
                </a:solidFill>
                <a:latin typeface="Arial" charset="0"/>
              </a:rPr>
              <a:t> = EDB(P) 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>
              <a:latin typeface="Arial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dirty="0" err="1">
                <a:solidFill>
                  <a:schemeClr val="bg1"/>
                </a:solidFill>
                <a:latin typeface="Arial" charset="0"/>
              </a:rPr>
              <a:t>converges</a:t>
            </a:r>
            <a:r>
              <a:rPr lang="it-IT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rial" charset="0"/>
              </a:rPr>
              <a:t>to</a:t>
            </a:r>
            <a:r>
              <a:rPr lang="it-IT" dirty="0">
                <a:solidFill>
                  <a:schemeClr val="bg1"/>
                </a:solidFill>
                <a:latin typeface="Arial" charset="0"/>
              </a:rPr>
              <a:t> a finite </a:t>
            </a:r>
            <a:r>
              <a:rPr lang="it-IT" dirty="0" err="1">
                <a:solidFill>
                  <a:schemeClr val="bg1"/>
                </a:solidFill>
                <a:latin typeface="Arial" charset="0"/>
              </a:rPr>
              <a:t>ground</a:t>
            </a:r>
            <a:r>
              <a:rPr lang="it-IT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rial" charset="0"/>
              </a:rPr>
              <a:t>program</a:t>
            </a:r>
            <a:r>
              <a:rPr lang="it-IT" dirty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it-IT" dirty="0">
                <a:solidFill>
                  <a:schemeClr val="accent4"/>
                </a:solidFill>
                <a:latin typeface="Arial" charset="0"/>
              </a:rPr>
              <a:t>M</a:t>
            </a:r>
            <a:r>
              <a:rPr lang="it-IT" baseline="-25000" dirty="0">
                <a:solidFill>
                  <a:schemeClr val="accent4"/>
                </a:solidFill>
                <a:latin typeface="Arial" charset="0"/>
              </a:rPr>
              <a:t>i</a:t>
            </a:r>
            <a:r>
              <a:rPr lang="it-IT" dirty="0">
                <a:solidFill>
                  <a:schemeClr val="accent4"/>
                </a:solidFill>
                <a:latin typeface="Arial" charset="0"/>
              </a:rPr>
              <a:t> ≈ the </a:t>
            </a:r>
            <a:r>
              <a:rPr lang="it-IT" dirty="0" err="1">
                <a:solidFill>
                  <a:schemeClr val="accent4"/>
                </a:solidFill>
                <a:latin typeface="Arial" charset="0"/>
              </a:rPr>
              <a:t>module</a:t>
            </a:r>
            <a:r>
              <a:rPr lang="it-IT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it-IT" dirty="0" err="1">
                <a:solidFill>
                  <a:schemeClr val="accent4"/>
                </a:solidFill>
                <a:latin typeface="Arial" charset="0"/>
              </a:rPr>
              <a:t>defining</a:t>
            </a:r>
            <a:r>
              <a:rPr lang="it-IT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it-IT" dirty="0" err="1">
                <a:solidFill>
                  <a:schemeClr val="accent4"/>
                </a:solidFill>
                <a:latin typeface="Arial" charset="0"/>
              </a:rPr>
              <a:t>predicates</a:t>
            </a:r>
            <a:r>
              <a:rPr lang="it-IT" dirty="0">
                <a:solidFill>
                  <a:schemeClr val="accent4"/>
                </a:solidFill>
                <a:latin typeface="Arial" charset="0"/>
              </a:rPr>
              <a:t> in C</a:t>
            </a:r>
            <a:r>
              <a:rPr lang="it-IT" baseline="-25000" dirty="0">
                <a:solidFill>
                  <a:schemeClr val="accent4"/>
                </a:solidFill>
                <a:latin typeface="Arial" charset="0"/>
              </a:rPr>
              <a:t>i</a:t>
            </a:r>
            <a:endParaRPr lang="it-IT" dirty="0">
              <a:solidFill>
                <a:schemeClr val="accent4"/>
              </a:solidFill>
              <a:latin typeface="Arial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dirty="0" err="1">
                <a:solidFill>
                  <a:schemeClr val="bg1"/>
                </a:solidFill>
              </a:rPr>
              <a:t>Theorem</a:t>
            </a:r>
            <a:r>
              <a:rPr lang="it-IT" dirty="0">
                <a:solidFill>
                  <a:schemeClr val="bg1"/>
                </a:solidFill>
              </a:rPr>
              <a:t>:</a:t>
            </a:r>
            <a:r>
              <a:rPr lang="it-IT" dirty="0"/>
              <a:t> </a:t>
            </a:r>
            <a:r>
              <a:rPr lang="it-IT" dirty="0">
                <a:solidFill>
                  <a:schemeClr val="accent4"/>
                </a:solidFill>
              </a:rPr>
              <a:t>AS(P) = AS(P</a:t>
            </a:r>
            <a:r>
              <a:rPr lang="el-GR" baseline="300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it-IT" dirty="0">
                <a:solidFill>
                  <a:schemeClr val="accent4"/>
                </a:solidFill>
                <a:latin typeface="Arial" charset="0"/>
              </a:rPr>
              <a:t>) (</a:t>
            </a:r>
            <a:r>
              <a:rPr lang="it-IT" dirty="0" err="1">
                <a:solidFill>
                  <a:schemeClr val="accent4"/>
                </a:solidFill>
                <a:latin typeface="Arial" charset="0"/>
              </a:rPr>
              <a:t>for</a:t>
            </a:r>
            <a:r>
              <a:rPr lang="it-IT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it-IT" dirty="0" err="1">
                <a:solidFill>
                  <a:schemeClr val="accent4"/>
                </a:solidFill>
                <a:latin typeface="Arial" charset="0"/>
              </a:rPr>
              <a:t>any</a:t>
            </a:r>
            <a:r>
              <a:rPr lang="it-IT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l-GR" dirty="0" smtClean="0">
                <a:solidFill>
                  <a:schemeClr val="accent4"/>
                </a:solidFill>
                <a:effectLst/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it-IT" dirty="0">
                <a:solidFill>
                  <a:schemeClr val="accent4"/>
                </a:solidFill>
                <a:latin typeface="Arial" charset="0"/>
              </a:rPr>
              <a:t>)</a:t>
            </a:r>
          </a:p>
          <a:p>
            <a:pPr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697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err="1" smtClean="0">
                <a:solidFill>
                  <a:schemeClr val="accent4"/>
                </a:solidFill>
              </a:rPr>
              <a:t>fg-programs</a:t>
            </a:r>
            <a:r>
              <a:rPr lang="it-IT" b="1" dirty="0" smtClean="0">
                <a:solidFill>
                  <a:schemeClr val="accent4"/>
                </a:solidFill>
              </a:rPr>
              <a:t>: </a:t>
            </a:r>
            <a:r>
              <a:rPr lang="it-IT" b="1" dirty="0" err="1" smtClean="0">
                <a:solidFill>
                  <a:schemeClr val="accent4"/>
                </a:solidFill>
              </a:rPr>
              <a:t>pros</a:t>
            </a:r>
            <a:r>
              <a:rPr lang="it-IT" b="1" dirty="0" smtClean="0">
                <a:solidFill>
                  <a:schemeClr val="accent4"/>
                </a:solidFill>
              </a:rPr>
              <a:t> &amp; </a:t>
            </a:r>
            <a:r>
              <a:rPr lang="it-IT" b="1" dirty="0" err="1" smtClean="0">
                <a:solidFill>
                  <a:schemeClr val="accent4"/>
                </a:solidFill>
              </a:rPr>
              <a:t>cons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it-IT" sz="3200" dirty="0" err="1">
                <a:solidFill>
                  <a:schemeClr val="accent4"/>
                </a:solidFill>
              </a:rPr>
              <a:t>Pros</a:t>
            </a:r>
            <a:r>
              <a:rPr lang="it-IT" sz="3200" dirty="0">
                <a:solidFill>
                  <a:schemeClr val="accent4"/>
                </a:solidFill>
              </a:rPr>
              <a:t>:</a:t>
            </a:r>
          </a:p>
          <a:p>
            <a:pPr>
              <a:defRPr/>
            </a:pPr>
            <a:r>
              <a:rPr lang="it-IT" dirty="0">
                <a:solidFill>
                  <a:schemeClr val="bg1"/>
                </a:solidFill>
              </a:rPr>
              <a:t>A </a:t>
            </a:r>
            <a:r>
              <a:rPr lang="it-IT" dirty="0" err="1">
                <a:solidFill>
                  <a:schemeClr val="bg1"/>
                </a:solidFill>
              </a:rPr>
              <a:t>very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expressive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class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fg-programs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correspond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terminating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computations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of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Turing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Machines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lvl="1">
              <a:defRPr/>
            </a:pPr>
            <a:r>
              <a:rPr lang="it-IT" dirty="0" err="1">
                <a:solidFill>
                  <a:schemeClr val="accent4"/>
                </a:solidFill>
              </a:rPr>
              <a:t>Theorem</a:t>
            </a:r>
            <a:r>
              <a:rPr lang="it-IT" dirty="0">
                <a:solidFill>
                  <a:schemeClr val="accent4"/>
                </a:solidFill>
              </a:rPr>
              <a:t>:</a:t>
            </a:r>
            <a:r>
              <a:rPr lang="it-IT" dirty="0"/>
              <a:t>  </a:t>
            </a:r>
            <a:r>
              <a:rPr lang="it-IT" dirty="0" err="1">
                <a:solidFill>
                  <a:schemeClr val="bg1"/>
                </a:solidFill>
              </a:rPr>
              <a:t>Any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recursive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be</a:t>
            </a:r>
            <a:r>
              <a:rPr lang="it-IT" dirty="0">
                <a:solidFill>
                  <a:schemeClr val="bg1"/>
                </a:solidFill>
              </a:rPr>
              <a:t> “</a:t>
            </a:r>
            <a:r>
              <a:rPr lang="it-IT" dirty="0" err="1">
                <a:solidFill>
                  <a:schemeClr val="bg1"/>
                </a:solidFill>
              </a:rPr>
              <a:t>expressed</a:t>
            </a:r>
            <a:r>
              <a:rPr lang="it-IT" dirty="0">
                <a:solidFill>
                  <a:schemeClr val="bg1"/>
                </a:solidFill>
              </a:rPr>
              <a:t>” </a:t>
            </a:r>
            <a:r>
              <a:rPr lang="it-IT" dirty="0" err="1">
                <a:solidFill>
                  <a:schemeClr val="bg1"/>
                </a:solidFill>
              </a:rPr>
              <a:t>by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fg-programs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it-IT" dirty="0" err="1">
                <a:solidFill>
                  <a:schemeClr val="bg1"/>
                </a:solidFill>
              </a:rPr>
              <a:t>Fg-programs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a finite set </a:t>
            </a:r>
            <a:r>
              <a:rPr lang="it-IT" dirty="0" err="1">
                <a:solidFill>
                  <a:schemeClr val="bg1"/>
                </a:solidFill>
              </a:rPr>
              <a:t>of</a:t>
            </a:r>
            <a:r>
              <a:rPr lang="it-IT" dirty="0">
                <a:solidFill>
                  <a:schemeClr val="bg1"/>
                </a:solidFill>
              </a:rPr>
              <a:t> finite </a:t>
            </a:r>
            <a:r>
              <a:rPr lang="it-IT" dirty="0" err="1">
                <a:solidFill>
                  <a:schemeClr val="bg1"/>
                </a:solidFill>
              </a:rPr>
              <a:t>answer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sets</a:t>
            </a:r>
            <a:endParaRPr lang="it-IT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it-IT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sz="3200" dirty="0" err="1">
                <a:solidFill>
                  <a:schemeClr val="accent4"/>
                </a:solidFill>
              </a:rPr>
              <a:t>Cons</a:t>
            </a:r>
            <a:r>
              <a:rPr lang="it-IT" sz="3200" dirty="0">
                <a:solidFill>
                  <a:schemeClr val="accent4"/>
                </a:solidFill>
              </a:rPr>
              <a:t>: </a:t>
            </a:r>
          </a:p>
          <a:p>
            <a:pPr>
              <a:defRPr/>
            </a:pPr>
            <a:r>
              <a:rPr lang="it-IT" dirty="0" err="1">
                <a:solidFill>
                  <a:schemeClr val="bg1"/>
                </a:solidFill>
              </a:rPr>
              <a:t>Semidecidable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might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undesirable</a:t>
            </a:r>
            <a:r>
              <a:rPr lang="it-IT" dirty="0">
                <a:solidFill>
                  <a:schemeClr val="bg1"/>
                </a:solidFill>
              </a:rPr>
              <a:t> in </a:t>
            </a:r>
            <a:r>
              <a:rPr lang="it-IT" dirty="0" err="1">
                <a:solidFill>
                  <a:schemeClr val="bg1"/>
                </a:solidFill>
              </a:rPr>
              <a:t>certain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applications…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 err="1">
                <a:solidFill>
                  <a:schemeClr val="bg1"/>
                </a:solidFill>
              </a:rPr>
              <a:t>fd-programs</a:t>
            </a:r>
            <a:r>
              <a:rPr lang="it-IT" i="1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fit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better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smtClean="0">
                <a:solidFill>
                  <a:schemeClr val="accent4"/>
                </a:solidFill>
              </a:rPr>
              <a:t>FD-</a:t>
            </a:r>
            <a:r>
              <a:rPr lang="it-IT" b="1" dirty="0" err="1" smtClean="0">
                <a:solidFill>
                  <a:schemeClr val="accent4"/>
                </a:solidFill>
              </a:rPr>
              <a:t>programs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9001" y="1825200"/>
            <a:ext cx="10903820" cy="4551363"/>
          </a:xfrm>
        </p:spPr>
        <p:txBody>
          <a:bodyPr/>
          <a:lstStyle/>
          <a:p>
            <a:pPr>
              <a:defRPr/>
            </a:pPr>
            <a:r>
              <a:rPr lang="it-IT" sz="3200" dirty="0">
                <a:solidFill>
                  <a:schemeClr val="accent4"/>
                </a:solidFill>
              </a:rPr>
              <a:t>A </a:t>
            </a:r>
            <a:r>
              <a:rPr lang="it-IT" sz="3200" dirty="0" err="1">
                <a:solidFill>
                  <a:schemeClr val="accent4"/>
                </a:solidFill>
              </a:rPr>
              <a:t>simple</a:t>
            </a:r>
            <a:r>
              <a:rPr lang="it-IT" sz="3200" dirty="0">
                <a:solidFill>
                  <a:schemeClr val="accent4"/>
                </a:solidFill>
              </a:rPr>
              <a:t>, </a:t>
            </a:r>
            <a:r>
              <a:rPr lang="it-IT" sz="3200" dirty="0" err="1">
                <a:solidFill>
                  <a:schemeClr val="accent4"/>
                </a:solidFill>
              </a:rPr>
              <a:t>decidable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subclass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of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fg-programs</a:t>
            </a:r>
            <a:endParaRPr lang="it-IT" sz="3200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it-IT" dirty="0" err="1">
                <a:solidFill>
                  <a:schemeClr val="bg1"/>
                </a:solidFill>
              </a:rPr>
              <a:t>All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arguments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of</a:t>
            </a:r>
            <a:r>
              <a:rPr lang="it-IT" dirty="0">
                <a:solidFill>
                  <a:schemeClr val="bg1"/>
                </a:solidFill>
              </a:rPr>
              <a:t> P </a:t>
            </a:r>
            <a:r>
              <a:rPr lang="it-IT" dirty="0" err="1">
                <a:solidFill>
                  <a:schemeClr val="bg1"/>
                </a:solidFill>
              </a:rPr>
              <a:t>must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>
                <a:solidFill>
                  <a:schemeClr val="bg1"/>
                </a:solidFill>
              </a:rPr>
              <a:t>finite-domain.</a:t>
            </a:r>
          </a:p>
          <a:p>
            <a:pPr lvl="1">
              <a:defRPr/>
            </a:pPr>
            <a:endParaRPr lang="it-IT" sz="2000" dirty="0"/>
          </a:p>
          <a:p>
            <a:pPr>
              <a:defRPr/>
            </a:pPr>
            <a:r>
              <a:rPr lang="it-IT" sz="3200" dirty="0" err="1">
                <a:solidFill>
                  <a:schemeClr val="accent4"/>
                </a:solidFill>
              </a:rPr>
              <a:t>Given</a:t>
            </a:r>
            <a:r>
              <a:rPr lang="it-IT" sz="3200" dirty="0">
                <a:solidFill>
                  <a:schemeClr val="accent4"/>
                </a:solidFill>
              </a:rPr>
              <a:t> the </a:t>
            </a:r>
            <a:r>
              <a:rPr lang="it-IT" sz="3200" dirty="0" err="1">
                <a:solidFill>
                  <a:schemeClr val="accent4"/>
                </a:solidFill>
              </a:rPr>
              <a:t>graph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of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arguments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of</a:t>
            </a:r>
            <a:r>
              <a:rPr lang="it-IT" sz="3200" dirty="0">
                <a:solidFill>
                  <a:schemeClr val="accent4"/>
                </a:solidFill>
              </a:rPr>
              <a:t> P, </a:t>
            </a:r>
            <a:r>
              <a:rPr lang="it-IT" sz="3200" dirty="0" err="1">
                <a:solidFill>
                  <a:schemeClr val="accent4"/>
                </a:solidFill>
              </a:rPr>
              <a:t>any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argument</a:t>
            </a:r>
            <a:r>
              <a:rPr lang="it-IT" sz="3200" dirty="0">
                <a:solidFill>
                  <a:schemeClr val="accent4"/>
                </a:solidFill>
              </a:rPr>
              <a:t> q[k] </a:t>
            </a:r>
            <a:r>
              <a:rPr lang="it-IT" sz="3200" dirty="0" err="1">
                <a:solidFill>
                  <a:schemeClr val="accent4"/>
                </a:solidFill>
              </a:rPr>
              <a:t>must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be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such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that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if</a:t>
            </a:r>
            <a:r>
              <a:rPr lang="it-IT" sz="3200" dirty="0">
                <a:solidFill>
                  <a:schemeClr val="accent4"/>
                </a:solidFill>
              </a:rPr>
              <a:t> q(…,t,…) </a:t>
            </a:r>
            <a:r>
              <a:rPr lang="it-IT" sz="3200" dirty="0" err="1">
                <a:solidFill>
                  <a:schemeClr val="accent4"/>
                </a:solidFill>
              </a:rPr>
              <a:t>appears</a:t>
            </a:r>
            <a:r>
              <a:rPr lang="it-IT" sz="3200" dirty="0">
                <a:solidFill>
                  <a:schemeClr val="accent4"/>
                </a:solidFill>
              </a:rPr>
              <a:t> in a head, </a:t>
            </a:r>
            <a:r>
              <a:rPr lang="it-IT" sz="3200" dirty="0" err="1">
                <a:solidFill>
                  <a:schemeClr val="accent4"/>
                </a:solidFill>
              </a:rPr>
              <a:t>either</a:t>
            </a:r>
            <a:r>
              <a:rPr lang="it-IT" sz="3200" dirty="0">
                <a:solidFill>
                  <a:schemeClr val="accent4"/>
                </a:solidFill>
              </a:rPr>
              <a:t>:</a:t>
            </a:r>
          </a:p>
          <a:p>
            <a:pPr lvl="1">
              <a:defRPr/>
            </a:pPr>
            <a:r>
              <a:rPr lang="it-IT" dirty="0">
                <a:solidFill>
                  <a:schemeClr val="accent4"/>
                </a:solidFill>
              </a:rPr>
              <a:t>t</a:t>
            </a:r>
            <a:r>
              <a:rPr lang="it-IT" dirty="0"/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variable</a:t>
            </a:r>
            <a:r>
              <a:rPr lang="it-IT" dirty="0">
                <a:solidFill>
                  <a:schemeClr val="bg1"/>
                </a:solidFill>
              </a:rPr>
              <a:t> free</a:t>
            </a:r>
            <a:r>
              <a:rPr lang="it-IT" dirty="0"/>
              <a:t> </a:t>
            </a:r>
            <a:r>
              <a:rPr lang="it-IT" dirty="0">
                <a:solidFill>
                  <a:schemeClr val="accent4"/>
                </a:solidFill>
              </a:rPr>
              <a:t>( q(…, f(a,g(b)),…) </a:t>
            </a:r>
            <a:r>
              <a:rPr lang="it-IT" dirty="0" err="1">
                <a:solidFill>
                  <a:schemeClr val="accent4"/>
                </a:solidFill>
              </a:rPr>
              <a:t>is</a:t>
            </a:r>
            <a:r>
              <a:rPr lang="it-IT" dirty="0">
                <a:solidFill>
                  <a:schemeClr val="accent4"/>
                </a:solidFill>
              </a:rPr>
              <a:t> OK. )</a:t>
            </a:r>
            <a:r>
              <a:rPr lang="it-IT" dirty="0">
                <a:solidFill>
                  <a:schemeClr val="bg1"/>
                </a:solidFill>
              </a:rPr>
              <a:t>, or</a:t>
            </a:r>
          </a:p>
          <a:p>
            <a:pPr lvl="1">
              <a:defRPr/>
            </a:pPr>
            <a:r>
              <a:rPr lang="it-IT" dirty="0">
                <a:solidFill>
                  <a:schemeClr val="accent4"/>
                </a:solidFill>
              </a:rPr>
              <a:t>t</a:t>
            </a:r>
            <a:r>
              <a:rPr lang="it-IT" dirty="0"/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subterm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it-IT" dirty="0" err="1">
                <a:solidFill>
                  <a:schemeClr val="bg1"/>
                </a:solidFill>
              </a:rPr>
              <a:t>another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fd-argument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appearing</a:t>
            </a:r>
            <a:r>
              <a:rPr lang="it-IT" dirty="0">
                <a:solidFill>
                  <a:schemeClr val="bg1"/>
                </a:solidFill>
              </a:rPr>
              <a:t> in the body   </a:t>
            </a:r>
            <a:endParaRPr lang="it-IT" dirty="0" smtClean="0">
              <a:solidFill>
                <a:schemeClr val="bg1"/>
              </a:solidFill>
            </a:endParaRPr>
          </a:p>
          <a:p>
            <a:pPr marL="457200" lvl="1" indent="0">
              <a:buNone/>
              <a:defRPr/>
            </a:pP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smtClean="0">
                <a:solidFill>
                  <a:schemeClr val="accent4"/>
                </a:solidFill>
              </a:rPr>
              <a:t>  (</a:t>
            </a:r>
            <a:r>
              <a:rPr lang="it-IT" dirty="0">
                <a:solidFill>
                  <a:schemeClr val="accent4"/>
                </a:solidFill>
              </a:rPr>
              <a:t>q(…, X</a:t>
            </a:r>
            <a:r>
              <a:rPr lang="it-IT" dirty="0" smtClean="0">
                <a:solidFill>
                  <a:schemeClr val="accent4"/>
                </a:solidFill>
              </a:rPr>
              <a:t>,…)) </a:t>
            </a:r>
            <a:r>
              <a:rPr lang="it-IT" dirty="0">
                <a:solidFill>
                  <a:schemeClr val="accent4"/>
                </a:solidFill>
              </a:rPr>
              <a:t>:- q(f(X), … ) </a:t>
            </a:r>
            <a:r>
              <a:rPr lang="it-IT" dirty="0" err="1">
                <a:solidFill>
                  <a:schemeClr val="accent4"/>
                </a:solidFill>
              </a:rPr>
              <a:t>is</a:t>
            </a:r>
            <a:r>
              <a:rPr lang="it-IT" dirty="0">
                <a:solidFill>
                  <a:schemeClr val="accent4"/>
                </a:solidFill>
              </a:rPr>
              <a:t> OK </a:t>
            </a:r>
            <a:r>
              <a:rPr lang="it-IT" dirty="0" err="1">
                <a:solidFill>
                  <a:schemeClr val="accent4"/>
                </a:solidFill>
              </a:rPr>
              <a:t>if</a:t>
            </a:r>
            <a:r>
              <a:rPr lang="it-IT" dirty="0">
                <a:solidFill>
                  <a:schemeClr val="accent4"/>
                </a:solidFill>
              </a:rPr>
              <a:t> q[1] </a:t>
            </a:r>
            <a:r>
              <a:rPr lang="it-IT" dirty="0" err="1">
                <a:solidFill>
                  <a:schemeClr val="accent4"/>
                </a:solidFill>
              </a:rPr>
              <a:t>is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err="1">
                <a:solidFill>
                  <a:schemeClr val="accent4"/>
                </a:solidFill>
              </a:rPr>
              <a:t>fd</a:t>
            </a:r>
            <a:r>
              <a:rPr lang="it-IT" dirty="0">
                <a:solidFill>
                  <a:schemeClr val="accent4"/>
                </a:solidFill>
              </a:rPr>
              <a:t>)</a:t>
            </a:r>
            <a:r>
              <a:rPr lang="it-IT" dirty="0">
                <a:solidFill>
                  <a:schemeClr val="bg1"/>
                </a:solidFill>
              </a:rPr>
              <a:t>, or</a:t>
            </a:r>
          </a:p>
          <a:p>
            <a:pPr lvl="1">
              <a:defRPr/>
            </a:pPr>
            <a:r>
              <a:rPr lang="it-IT" dirty="0">
                <a:solidFill>
                  <a:schemeClr val="accent4"/>
                </a:solidFill>
              </a:rPr>
              <a:t>t</a:t>
            </a:r>
            <a:r>
              <a:rPr lang="it-IT" dirty="0"/>
              <a:t> </a:t>
            </a:r>
            <a:r>
              <a:rPr lang="it-IT" dirty="0" err="1">
                <a:solidFill>
                  <a:schemeClr val="bg1"/>
                </a:solidFill>
              </a:rPr>
              <a:t>appears</a:t>
            </a:r>
            <a:r>
              <a:rPr lang="it-IT" dirty="0">
                <a:solidFill>
                  <a:schemeClr val="bg1"/>
                </a:solidFill>
              </a:rPr>
              <a:t> in some body </a:t>
            </a:r>
            <a:r>
              <a:rPr lang="it-IT" dirty="0" err="1">
                <a:solidFill>
                  <a:schemeClr val="bg1"/>
                </a:solidFill>
              </a:rPr>
              <a:t>arguments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which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not</a:t>
            </a:r>
            <a:r>
              <a:rPr lang="it-IT" dirty="0">
                <a:solidFill>
                  <a:schemeClr val="bg1"/>
                </a:solidFill>
              </a:rPr>
              <a:t> recursive with q[k] </a:t>
            </a:r>
            <a:r>
              <a:rPr lang="it-IT" dirty="0"/>
              <a:t> </a:t>
            </a:r>
            <a:endParaRPr lang="it-IT" dirty="0" smtClean="0"/>
          </a:p>
          <a:p>
            <a:pPr marL="457200" lvl="1" indent="0">
              <a:buNone/>
              <a:defRPr/>
            </a:pP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smtClean="0">
                <a:solidFill>
                  <a:schemeClr val="accent4"/>
                </a:solidFill>
              </a:rPr>
              <a:t>  (q</a:t>
            </a:r>
            <a:r>
              <a:rPr lang="it-IT" dirty="0">
                <a:solidFill>
                  <a:schemeClr val="accent4"/>
                </a:solidFill>
              </a:rPr>
              <a:t>(…, X</a:t>
            </a:r>
            <a:r>
              <a:rPr lang="it-IT" dirty="0" smtClean="0">
                <a:solidFill>
                  <a:schemeClr val="accent4"/>
                </a:solidFill>
              </a:rPr>
              <a:t>,…)) </a:t>
            </a:r>
            <a:r>
              <a:rPr lang="it-IT" dirty="0">
                <a:solidFill>
                  <a:schemeClr val="accent4"/>
                </a:solidFill>
              </a:rPr>
              <a:t>:- p(f(X), … ) </a:t>
            </a:r>
            <a:r>
              <a:rPr lang="it-IT" dirty="0" err="1">
                <a:solidFill>
                  <a:schemeClr val="accent4"/>
                </a:solidFill>
              </a:rPr>
              <a:t>is</a:t>
            </a:r>
            <a:r>
              <a:rPr lang="it-IT" dirty="0">
                <a:solidFill>
                  <a:schemeClr val="accent4"/>
                </a:solidFill>
              </a:rPr>
              <a:t> OK </a:t>
            </a:r>
            <a:r>
              <a:rPr lang="it-IT" dirty="0" err="1">
                <a:solidFill>
                  <a:schemeClr val="accent4"/>
                </a:solidFill>
              </a:rPr>
              <a:t>if</a:t>
            </a:r>
            <a:r>
              <a:rPr lang="it-IT" dirty="0">
                <a:solidFill>
                  <a:schemeClr val="accent4"/>
                </a:solidFill>
              </a:rPr>
              <a:t> p[1] </a:t>
            </a:r>
            <a:r>
              <a:rPr lang="it-IT" dirty="0" err="1">
                <a:solidFill>
                  <a:schemeClr val="accent4"/>
                </a:solidFill>
              </a:rPr>
              <a:t>is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err="1">
                <a:solidFill>
                  <a:schemeClr val="accent4"/>
                </a:solidFill>
              </a:rPr>
              <a:t>not</a:t>
            </a:r>
            <a:r>
              <a:rPr lang="it-IT" dirty="0">
                <a:solidFill>
                  <a:schemeClr val="accent4"/>
                </a:solidFill>
              </a:rPr>
              <a:t> recursive with q[k]</a:t>
            </a:r>
          </a:p>
          <a:p>
            <a:pPr lvl="1">
              <a:defRPr/>
            </a:pPr>
            <a:endParaRPr lang="it-IT" sz="2000" dirty="0"/>
          </a:p>
          <a:p>
            <a:pPr lvl="1">
              <a:defRPr/>
            </a:pPr>
            <a:endParaRPr lang="it-IT" sz="2000" dirty="0"/>
          </a:p>
          <a:p>
            <a:pPr>
              <a:defRPr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66394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smtClean="0">
                <a:solidFill>
                  <a:schemeClr val="accent4"/>
                </a:solidFill>
              </a:rPr>
              <a:t>FD-</a:t>
            </a:r>
            <a:r>
              <a:rPr lang="it-IT" b="1" dirty="0" err="1" smtClean="0">
                <a:solidFill>
                  <a:schemeClr val="accent4"/>
                </a:solidFill>
              </a:rPr>
              <a:t>programs</a:t>
            </a:r>
            <a:endParaRPr lang="it-IT" b="1" dirty="0" smtClean="0">
              <a:solidFill>
                <a:schemeClr val="accent4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800" y="1825200"/>
            <a:ext cx="10345756" cy="4543425"/>
          </a:xfrm>
        </p:spPr>
        <p:txBody>
          <a:bodyPr/>
          <a:lstStyle/>
          <a:p>
            <a:pPr>
              <a:defRPr/>
            </a:pPr>
            <a:r>
              <a:rPr lang="it-IT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FD-program</a:t>
            </a:r>
            <a:r>
              <a:rPr lang="it-IT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it-IT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q(f(0)).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		q(X) :- q(f(X)).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it-IT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it-IT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</a:t>
            </a:r>
            <a:r>
              <a:rPr lang="it-IT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FD-program</a:t>
            </a:r>
            <a:r>
              <a:rPr lang="it-IT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it-IT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q(f(0)).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		q(X) :- q(f(X)). 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		s(f(X)) :- s(X).	</a:t>
            </a:r>
            <a:r>
              <a:rPr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 	s[1] </a:t>
            </a:r>
            <a:r>
              <a:rPr lang="it-IT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is</a:t>
            </a:r>
            <a:r>
              <a:rPr lang="it-IT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 </a:t>
            </a:r>
            <a:r>
              <a:rPr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not</a:t>
            </a:r>
            <a:r>
              <a:rPr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 an FD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		v(X) :- q(X),  s(X).	</a:t>
            </a:r>
            <a:r>
              <a:rPr lang="it-IT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	</a:t>
            </a:r>
            <a:r>
              <a:rPr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argument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Ovale 5"/>
          <p:cNvSpPr>
            <a:spLocks noChangeArrowheads="1"/>
          </p:cNvSpPr>
          <p:nvPr/>
        </p:nvSpPr>
        <p:spPr bwMode="auto">
          <a:xfrm>
            <a:off x="1763428" y="5275226"/>
            <a:ext cx="1022350" cy="584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719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smtClean="0">
                <a:solidFill>
                  <a:schemeClr val="accent4"/>
                </a:solidFill>
              </a:rPr>
              <a:t>FD-</a:t>
            </a:r>
            <a:r>
              <a:rPr lang="it-IT" b="1" dirty="0" err="1" smtClean="0">
                <a:solidFill>
                  <a:schemeClr val="accent4"/>
                </a:solidFill>
              </a:rPr>
              <a:t>programs</a:t>
            </a:r>
            <a:r>
              <a:rPr lang="it-IT" b="1" dirty="0" smtClean="0">
                <a:solidFill>
                  <a:schemeClr val="accent4"/>
                </a:solidFill>
              </a:rPr>
              <a:t>: </a:t>
            </a:r>
            <a:r>
              <a:rPr lang="it-IT" b="1" dirty="0" err="1" smtClean="0">
                <a:solidFill>
                  <a:schemeClr val="accent4"/>
                </a:solidFill>
              </a:rPr>
              <a:t>pros</a:t>
            </a:r>
            <a:r>
              <a:rPr lang="it-IT" b="1" dirty="0" smtClean="0">
                <a:solidFill>
                  <a:schemeClr val="accent4"/>
                </a:solidFill>
              </a:rPr>
              <a:t> &amp; </a:t>
            </a:r>
            <a:r>
              <a:rPr lang="it-IT" b="1" dirty="0" err="1" smtClean="0">
                <a:solidFill>
                  <a:schemeClr val="accent4"/>
                </a:solidFill>
              </a:rPr>
              <a:t>cons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799" y="1825200"/>
            <a:ext cx="10721141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it-IT" sz="3200" dirty="0" err="1">
                <a:solidFill>
                  <a:schemeClr val="accent4"/>
                </a:solidFill>
              </a:rPr>
              <a:t>Pros</a:t>
            </a:r>
            <a:r>
              <a:rPr lang="it-IT" sz="3200" dirty="0">
                <a:solidFill>
                  <a:schemeClr val="accent4"/>
                </a:solidFill>
              </a:rPr>
              <a:t>:</a:t>
            </a:r>
          </a:p>
          <a:p>
            <a:pPr>
              <a:defRPr/>
            </a:pPr>
            <a:r>
              <a:rPr lang="it-IT" sz="2400" dirty="0" err="1">
                <a:solidFill>
                  <a:schemeClr val="bg1"/>
                </a:solidFill>
              </a:rPr>
              <a:t>Much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simpler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static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check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than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norm-based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analysis</a:t>
            </a:r>
            <a:endParaRPr lang="it-IT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it-IT" sz="2400" dirty="0" err="1">
                <a:solidFill>
                  <a:schemeClr val="bg1"/>
                </a:solidFill>
              </a:rPr>
              <a:t>It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subsumes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other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known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static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conditions</a:t>
            </a:r>
            <a:r>
              <a:rPr lang="it-IT" sz="2400" dirty="0">
                <a:solidFill>
                  <a:schemeClr val="bg1"/>
                </a:solidFill>
              </a:rPr>
              <a:t>, e.g. </a:t>
            </a:r>
            <a:r>
              <a:rPr lang="el-GR" sz="2400" dirty="0">
                <a:solidFill>
                  <a:schemeClr val="bg1"/>
                </a:solidFill>
              </a:rPr>
              <a:t>ω</a:t>
            </a:r>
            <a:r>
              <a:rPr lang="it-IT" sz="2400" dirty="0" err="1">
                <a:solidFill>
                  <a:schemeClr val="bg1"/>
                </a:solidFill>
              </a:rPr>
              <a:t>-restricted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programs</a:t>
            </a:r>
            <a:endParaRPr lang="it-IT" sz="2400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it-IT" dirty="0">
                <a:solidFill>
                  <a:schemeClr val="accent4"/>
                </a:solidFill>
              </a:rPr>
              <a:t>E.g. p(X) :- p(f(X))  </a:t>
            </a:r>
            <a:r>
              <a:rPr lang="it-IT" dirty="0" err="1">
                <a:solidFill>
                  <a:schemeClr val="accent4"/>
                </a:solidFill>
              </a:rPr>
              <a:t>is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err="1">
                <a:solidFill>
                  <a:schemeClr val="accent4"/>
                </a:solidFill>
              </a:rPr>
              <a:t>fd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err="1">
                <a:solidFill>
                  <a:schemeClr val="accent4"/>
                </a:solidFill>
              </a:rPr>
              <a:t>but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err="1">
                <a:solidFill>
                  <a:schemeClr val="accent4"/>
                </a:solidFill>
              </a:rPr>
              <a:t>not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el-GR" dirty="0">
                <a:solidFill>
                  <a:schemeClr val="accent4"/>
                </a:solidFill>
              </a:rPr>
              <a:t>ω</a:t>
            </a:r>
            <a:r>
              <a:rPr lang="it-IT" dirty="0" err="1">
                <a:solidFill>
                  <a:schemeClr val="accent4"/>
                </a:solidFill>
              </a:rPr>
              <a:t>-restricted</a:t>
            </a:r>
            <a:endParaRPr lang="it-IT" dirty="0">
              <a:solidFill>
                <a:schemeClr val="accent4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sz="3200" dirty="0" err="1">
                <a:solidFill>
                  <a:schemeClr val="accent4"/>
                </a:solidFill>
              </a:rPr>
              <a:t>Cons</a:t>
            </a:r>
            <a:r>
              <a:rPr lang="it-IT" sz="3200" dirty="0">
                <a:solidFill>
                  <a:schemeClr val="accent4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dirty="0">
                <a:solidFill>
                  <a:schemeClr val="bg1"/>
                </a:solidFill>
              </a:rPr>
              <a:t>	</a:t>
            </a:r>
            <a:r>
              <a:rPr lang="it-IT" dirty="0" err="1">
                <a:solidFill>
                  <a:schemeClr val="bg1"/>
                </a:solidFill>
              </a:rPr>
              <a:t>Certain</a:t>
            </a:r>
            <a:r>
              <a:rPr lang="it-IT" dirty="0">
                <a:solidFill>
                  <a:schemeClr val="bg1"/>
                </a:solidFill>
              </a:rPr>
              <a:t> “</a:t>
            </a:r>
            <a:r>
              <a:rPr lang="it-IT" dirty="0" err="1">
                <a:solidFill>
                  <a:schemeClr val="bg1"/>
                </a:solidFill>
              </a:rPr>
              <a:t>meaningful</a:t>
            </a:r>
            <a:r>
              <a:rPr lang="it-IT" dirty="0">
                <a:solidFill>
                  <a:schemeClr val="bg1"/>
                </a:solidFill>
              </a:rPr>
              <a:t>” </a:t>
            </a:r>
            <a:r>
              <a:rPr lang="it-IT" dirty="0" err="1">
                <a:solidFill>
                  <a:schemeClr val="bg1"/>
                </a:solidFill>
              </a:rPr>
              <a:t>programs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might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fall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outside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class</a:t>
            </a:r>
            <a:r>
              <a:rPr lang="it-IT" dirty="0">
                <a:solidFill>
                  <a:schemeClr val="bg1"/>
                </a:solidFill>
              </a:rPr>
              <a:t>. In </a:t>
            </a:r>
            <a:r>
              <a:rPr lang="it-IT" dirty="0" err="1">
                <a:solidFill>
                  <a:schemeClr val="bg1"/>
                </a:solidFill>
              </a:rPr>
              <a:t>such</a:t>
            </a:r>
            <a:r>
              <a:rPr lang="it-IT" dirty="0">
                <a:solidFill>
                  <a:schemeClr val="bg1"/>
                </a:solidFill>
              </a:rPr>
              <a:t> a case </a:t>
            </a:r>
            <a:r>
              <a:rPr lang="it-IT" dirty="0" err="1">
                <a:solidFill>
                  <a:schemeClr val="bg1"/>
                </a:solidFill>
              </a:rPr>
              <a:t>fg-programs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fit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better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err="1" smtClean="0">
                <a:solidFill>
                  <a:schemeClr val="accent4"/>
                </a:solidFill>
              </a:rPr>
              <a:t>DLV-Complex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800" y="1825200"/>
            <a:ext cx="10894396" cy="4364038"/>
          </a:xfrm>
        </p:spPr>
        <p:txBody>
          <a:bodyPr/>
          <a:lstStyle/>
          <a:p>
            <a:pPr>
              <a:defRPr/>
            </a:pPr>
            <a:r>
              <a:rPr lang="it-IT" sz="3200" dirty="0" err="1" smtClean="0">
                <a:solidFill>
                  <a:schemeClr val="accent4"/>
                </a:solidFill>
              </a:rPr>
              <a:t>Extends</a:t>
            </a:r>
            <a:r>
              <a:rPr lang="it-IT" sz="3200" dirty="0" smtClean="0">
                <a:solidFill>
                  <a:schemeClr val="accent4"/>
                </a:solidFill>
              </a:rPr>
              <a:t> </a:t>
            </a:r>
            <a:r>
              <a:rPr lang="it-IT" sz="3200" dirty="0" err="1" smtClean="0">
                <a:solidFill>
                  <a:schemeClr val="accent4"/>
                </a:solidFill>
              </a:rPr>
              <a:t>former</a:t>
            </a:r>
            <a:r>
              <a:rPr lang="it-IT" sz="3200" dirty="0" smtClean="0">
                <a:solidFill>
                  <a:schemeClr val="accent4"/>
                </a:solidFill>
              </a:rPr>
              <a:t> DLV-EX:</a:t>
            </a:r>
            <a:r>
              <a:rPr lang="it-IT" sz="3200" dirty="0" smtClean="0"/>
              <a:t> </a:t>
            </a:r>
          </a:p>
          <a:p>
            <a:pPr lvl="1">
              <a:defRPr/>
            </a:pPr>
            <a:r>
              <a:rPr lang="it-IT" dirty="0" err="1">
                <a:solidFill>
                  <a:schemeClr val="bg1"/>
                </a:solidFill>
              </a:rPr>
              <a:t>Features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symbols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lists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sets</a:t>
            </a:r>
            <a:endParaRPr lang="it-IT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it-IT" dirty="0" err="1">
                <a:solidFill>
                  <a:schemeClr val="bg1"/>
                </a:solidFill>
              </a:rPr>
              <a:t>Implements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DLP*</a:t>
            </a:r>
            <a:endParaRPr lang="it-IT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it-IT" dirty="0" err="1">
                <a:solidFill>
                  <a:schemeClr val="bg1"/>
                </a:solidFill>
              </a:rPr>
              <a:t>Defaults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fd-programs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lvl="1">
              <a:defRPr/>
            </a:pPr>
            <a:r>
              <a:rPr lang="it-IT" dirty="0" err="1">
                <a:solidFill>
                  <a:schemeClr val="bg1"/>
                </a:solidFill>
              </a:rPr>
              <a:t>Static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check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be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relaxed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fg-programs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but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grounder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might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not</a:t>
            </a:r>
            <a:r>
              <a:rPr lang="it-IT" dirty="0">
                <a:solidFill>
                  <a:schemeClr val="bg1"/>
                </a:solidFill>
              </a:rPr>
              <a:t> terminate)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sz="3200" dirty="0" err="1" smtClean="0">
                <a:solidFill>
                  <a:schemeClr val="accent4"/>
                </a:solidFill>
              </a:rPr>
              <a:t>Available</a:t>
            </a:r>
            <a:r>
              <a:rPr lang="it-IT" sz="3200" dirty="0" smtClean="0">
                <a:solidFill>
                  <a:schemeClr val="accent4"/>
                </a:solidFill>
              </a:rPr>
              <a:t> at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sz="2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http://www.mat.unical.it/</a:t>
            </a:r>
            <a:r>
              <a:rPr lang="it-IT" sz="24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dlv-complex</a:t>
            </a:r>
            <a:endParaRPr lang="it-IT" b="1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GB" dirty="0"/>
          </a:p>
          <a:p>
            <a:pPr lvl="1">
              <a:buFontTx/>
              <a:buNone/>
              <a:defRPr/>
            </a:pP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231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smtClean="0">
                <a:solidFill>
                  <a:schemeClr val="accent4"/>
                </a:solidFill>
              </a:rPr>
              <a:t>Some </a:t>
            </a:r>
            <a:r>
              <a:rPr lang="it-IT" b="1" dirty="0" err="1" smtClean="0">
                <a:solidFill>
                  <a:schemeClr val="accent4"/>
                </a:solidFill>
              </a:rPr>
              <a:t>insights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sz="3200" dirty="0" err="1">
                <a:solidFill>
                  <a:schemeClr val="accent4"/>
                </a:solidFill>
              </a:rPr>
              <a:t>Available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language</a:t>
            </a:r>
            <a:r>
              <a:rPr lang="it-IT" sz="3200" dirty="0">
                <a:solidFill>
                  <a:schemeClr val="accent4"/>
                </a:solidFill>
              </a:rPr>
              <a:t> in </a:t>
            </a:r>
            <a:r>
              <a:rPr lang="it-IT" sz="3200" dirty="0" err="1">
                <a:solidFill>
                  <a:schemeClr val="accent4"/>
                </a:solidFill>
              </a:rPr>
              <a:t>DLV-complex</a:t>
            </a:r>
            <a:r>
              <a:rPr lang="it-IT" sz="3200" dirty="0">
                <a:solidFill>
                  <a:schemeClr val="accent4"/>
                </a:solidFill>
              </a:rPr>
              <a:t>:</a:t>
            </a:r>
          </a:p>
          <a:p>
            <a:pPr lvl="1">
              <a:defRPr/>
            </a:pPr>
            <a:r>
              <a:rPr lang="it-IT" dirty="0" err="1">
                <a:solidFill>
                  <a:schemeClr val="bg1"/>
                </a:solidFill>
              </a:rPr>
              <a:t>Rules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of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form</a:t>
            </a:r>
            <a:endParaRPr lang="it-IT" dirty="0">
              <a:solidFill>
                <a:schemeClr val="bg1"/>
              </a:solidFill>
            </a:endParaRPr>
          </a:p>
          <a:p>
            <a:pPr lvl="1">
              <a:buFontTx/>
              <a:buNone/>
              <a:defRPr/>
            </a:pPr>
            <a:r>
              <a:rPr lang="it-IT" dirty="0">
                <a:solidFill>
                  <a:schemeClr val="accent4"/>
                </a:solidFill>
              </a:rPr>
              <a:t>A</a:t>
            </a:r>
            <a:r>
              <a:rPr lang="it-IT" baseline="-25000" dirty="0">
                <a:solidFill>
                  <a:schemeClr val="accent4"/>
                </a:solidFill>
              </a:rPr>
              <a:t>1</a:t>
            </a:r>
            <a:r>
              <a:rPr lang="it-IT" dirty="0">
                <a:solidFill>
                  <a:schemeClr val="accent4"/>
                </a:solidFill>
              </a:rPr>
              <a:t> v … v A</a:t>
            </a:r>
            <a:r>
              <a:rPr lang="it-IT" baseline="-25000" dirty="0">
                <a:solidFill>
                  <a:schemeClr val="accent4"/>
                </a:solidFill>
              </a:rPr>
              <a:t>n</a:t>
            </a:r>
            <a:r>
              <a:rPr lang="it-IT" dirty="0">
                <a:solidFill>
                  <a:schemeClr val="accent4"/>
                </a:solidFill>
              </a:rPr>
              <a:t> :- B</a:t>
            </a:r>
            <a:r>
              <a:rPr lang="it-IT" baseline="-25000" dirty="0">
                <a:solidFill>
                  <a:schemeClr val="accent4"/>
                </a:solidFill>
              </a:rPr>
              <a:t>1</a:t>
            </a:r>
            <a:r>
              <a:rPr lang="it-IT" dirty="0">
                <a:solidFill>
                  <a:schemeClr val="accent4"/>
                </a:solidFill>
              </a:rPr>
              <a:t>, … , </a:t>
            </a:r>
            <a:r>
              <a:rPr lang="it-IT" dirty="0" err="1">
                <a:solidFill>
                  <a:schemeClr val="accent4"/>
                </a:solidFill>
              </a:rPr>
              <a:t>B</a:t>
            </a:r>
            <a:r>
              <a:rPr lang="it-IT" baseline="-25000" dirty="0" err="1">
                <a:solidFill>
                  <a:schemeClr val="accent4"/>
                </a:solidFill>
              </a:rPr>
              <a:t>n</a:t>
            </a:r>
            <a:r>
              <a:rPr lang="it-IT" dirty="0">
                <a:solidFill>
                  <a:schemeClr val="accent4"/>
                </a:solidFill>
              </a:rPr>
              <a:t>, </a:t>
            </a:r>
            <a:r>
              <a:rPr lang="it-IT" dirty="0" err="1">
                <a:solidFill>
                  <a:schemeClr val="accent4"/>
                </a:solidFill>
              </a:rPr>
              <a:t>not</a:t>
            </a:r>
            <a:r>
              <a:rPr lang="it-IT" dirty="0">
                <a:solidFill>
                  <a:schemeClr val="accent4"/>
                </a:solidFill>
              </a:rPr>
              <a:t> C</a:t>
            </a:r>
            <a:r>
              <a:rPr lang="it-IT" baseline="-25000" dirty="0">
                <a:solidFill>
                  <a:schemeClr val="accent4"/>
                </a:solidFill>
              </a:rPr>
              <a:t>1</a:t>
            </a:r>
            <a:r>
              <a:rPr lang="it-IT" dirty="0">
                <a:solidFill>
                  <a:schemeClr val="accent4"/>
                </a:solidFill>
              </a:rPr>
              <a:t>, …, </a:t>
            </a:r>
            <a:r>
              <a:rPr lang="it-IT" dirty="0" err="1">
                <a:solidFill>
                  <a:schemeClr val="accent4"/>
                </a:solidFill>
              </a:rPr>
              <a:t>not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err="1">
                <a:solidFill>
                  <a:schemeClr val="accent4"/>
                </a:solidFill>
              </a:rPr>
              <a:t>C</a:t>
            </a:r>
            <a:r>
              <a:rPr lang="it-IT" baseline="-25000" dirty="0" err="1">
                <a:solidFill>
                  <a:schemeClr val="accent4"/>
                </a:solidFill>
              </a:rPr>
              <a:t>n</a:t>
            </a:r>
            <a:endParaRPr lang="it-IT" baseline="-25000" dirty="0">
              <a:solidFill>
                <a:schemeClr val="accent4"/>
              </a:solidFill>
            </a:endParaRPr>
          </a:p>
          <a:p>
            <a:pPr lvl="1">
              <a:buFontTx/>
              <a:buNone/>
              <a:defRPr/>
            </a:pPr>
            <a:endParaRPr lang="it-IT" dirty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it-IT" dirty="0">
                <a:solidFill>
                  <a:schemeClr val="bg1"/>
                </a:solidFill>
              </a:rPr>
              <a:t>A</a:t>
            </a:r>
            <a:r>
              <a:rPr lang="it-IT" baseline="-25000" dirty="0">
                <a:solidFill>
                  <a:schemeClr val="bg1"/>
                </a:solidFill>
              </a:rPr>
              <a:t>i</a:t>
            </a:r>
            <a:r>
              <a:rPr lang="it-IT" dirty="0">
                <a:solidFill>
                  <a:schemeClr val="bg1"/>
                </a:solidFill>
              </a:rPr>
              <a:t>,B</a:t>
            </a:r>
            <a:r>
              <a:rPr lang="it-IT" baseline="-25000" dirty="0">
                <a:solidFill>
                  <a:schemeClr val="bg1"/>
                </a:solidFill>
              </a:rPr>
              <a:t>i</a:t>
            </a:r>
            <a:r>
              <a:rPr lang="it-IT" dirty="0">
                <a:solidFill>
                  <a:schemeClr val="bg1"/>
                </a:solidFill>
              </a:rPr>
              <a:t>,C</a:t>
            </a:r>
            <a:r>
              <a:rPr lang="it-IT" baseline="-25000" dirty="0">
                <a:solidFill>
                  <a:schemeClr val="bg1"/>
                </a:solidFill>
              </a:rPr>
              <a:t>i  </a:t>
            </a:r>
            <a:r>
              <a:rPr lang="it-IT" dirty="0">
                <a:solidFill>
                  <a:schemeClr val="bg1"/>
                </a:solidFill>
              </a:rPr>
              <a:t>are </a:t>
            </a:r>
            <a:r>
              <a:rPr lang="it-IT" dirty="0" err="1">
                <a:solidFill>
                  <a:schemeClr val="bg1"/>
                </a:solidFill>
              </a:rPr>
              <a:t>literals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allowing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true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negation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functional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list</a:t>
            </a:r>
            <a:r>
              <a:rPr lang="it-IT" dirty="0">
                <a:solidFill>
                  <a:schemeClr val="bg1"/>
                </a:solidFill>
              </a:rPr>
              <a:t> and set </a:t>
            </a:r>
            <a:r>
              <a:rPr lang="it-IT" dirty="0" err="1">
                <a:solidFill>
                  <a:schemeClr val="bg1"/>
                </a:solidFill>
              </a:rPr>
              <a:t>complex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terms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pPr lvl="1" algn="ctr">
              <a:buFontTx/>
              <a:buNone/>
              <a:defRPr/>
            </a:pPr>
            <a:r>
              <a:rPr lang="it-IT" dirty="0">
                <a:solidFill>
                  <a:schemeClr val="accent4"/>
                </a:solidFill>
              </a:rPr>
              <a:t>p(X,f(a)),  p({c,d}, [</a:t>
            </a:r>
            <a:r>
              <a:rPr lang="it-IT" dirty="0" err="1">
                <a:solidFill>
                  <a:schemeClr val="accent4"/>
                </a:solidFill>
              </a:rPr>
              <a:t>r|T</a:t>
            </a:r>
            <a:r>
              <a:rPr lang="it-IT" dirty="0">
                <a:solidFill>
                  <a:schemeClr val="accent4"/>
                </a:solidFill>
              </a:rPr>
              <a:t>]) , ...</a:t>
            </a:r>
          </a:p>
          <a:p>
            <a:pPr lvl="1" algn="ctr">
              <a:buFontTx/>
              <a:buNone/>
              <a:defRPr/>
            </a:pPr>
            <a:endParaRPr lang="it-IT" dirty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it-IT" dirty="0">
                <a:solidFill>
                  <a:schemeClr val="bg1"/>
                </a:solidFill>
              </a:rPr>
              <a:t>B</a:t>
            </a:r>
            <a:r>
              <a:rPr lang="it-IT" baseline="-25000" dirty="0">
                <a:solidFill>
                  <a:schemeClr val="bg1"/>
                </a:solidFill>
              </a:rPr>
              <a:t>i</a:t>
            </a:r>
            <a:r>
              <a:rPr lang="it-IT" dirty="0">
                <a:solidFill>
                  <a:schemeClr val="bg1"/>
                </a:solidFill>
              </a:rPr>
              <a:t>, C</a:t>
            </a:r>
            <a:r>
              <a:rPr lang="it-IT" baseline="-25000" dirty="0">
                <a:solidFill>
                  <a:schemeClr val="bg1"/>
                </a:solidFill>
              </a:rPr>
              <a:t>i </a:t>
            </a:r>
            <a:r>
              <a:rPr lang="it-IT" dirty="0">
                <a:solidFill>
                  <a:schemeClr val="bg1"/>
                </a:solidFill>
              </a:rPr>
              <a:t>can </a:t>
            </a:r>
            <a:r>
              <a:rPr lang="it-IT" dirty="0" err="1">
                <a:solidFill>
                  <a:schemeClr val="bg1"/>
                </a:solidFill>
              </a:rPr>
              <a:t>be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>
                <a:solidFill>
                  <a:schemeClr val="bg1"/>
                </a:solidFill>
              </a:rPr>
              <a:t>custom </a:t>
            </a:r>
            <a:r>
              <a:rPr lang="it-IT" i="1" dirty="0" err="1">
                <a:solidFill>
                  <a:schemeClr val="bg1"/>
                </a:solidFill>
              </a:rPr>
              <a:t>library</a:t>
            </a:r>
            <a:r>
              <a:rPr lang="it-IT" i="1" dirty="0">
                <a:solidFill>
                  <a:schemeClr val="bg1"/>
                </a:solidFill>
              </a:rPr>
              <a:t> </a:t>
            </a:r>
            <a:r>
              <a:rPr lang="it-IT" i="1" dirty="0" err="1">
                <a:solidFill>
                  <a:schemeClr val="bg1"/>
                </a:solidFill>
              </a:rPr>
              <a:t>predicates</a:t>
            </a:r>
            <a:endParaRPr lang="it-IT" i="1" dirty="0">
              <a:solidFill>
                <a:schemeClr val="bg1"/>
              </a:solidFill>
            </a:endParaRPr>
          </a:p>
          <a:p>
            <a:pPr lvl="3">
              <a:buFontTx/>
              <a:buNone/>
              <a:defRPr/>
            </a:pPr>
            <a:r>
              <a:rPr lang="it-IT" sz="2400" dirty="0" err="1">
                <a:solidFill>
                  <a:schemeClr val="accent4"/>
                </a:solidFill>
              </a:rPr>
              <a:t>#ext</a:t>
            </a:r>
            <a:r>
              <a:rPr lang="it-IT" sz="2400" dirty="0">
                <a:solidFill>
                  <a:schemeClr val="accent4"/>
                </a:solidFill>
              </a:rPr>
              <a:t>(a,b) </a:t>
            </a:r>
            <a:r>
              <a:rPr lang="it-IT" sz="2400" dirty="0">
                <a:solidFill>
                  <a:schemeClr val="accent4"/>
                </a:solidFill>
                <a:sym typeface="Wingdings" pitchFamily="2" charset="2"/>
              </a:rPr>
              <a:t></a:t>
            </a:r>
            <a:r>
              <a:rPr lang="it-IT" sz="24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it-IT" sz="2400" dirty="0" err="1">
                <a:solidFill>
                  <a:schemeClr val="bg1"/>
                </a:solidFill>
                <a:sym typeface="Wingdings" pitchFamily="2" charset="2"/>
              </a:rPr>
              <a:t>an</a:t>
            </a:r>
            <a:r>
              <a:rPr lang="it-IT" sz="2400" dirty="0">
                <a:solidFill>
                  <a:schemeClr val="bg1"/>
                </a:solidFill>
                <a:sym typeface="Wingdings" pitchFamily="2" charset="2"/>
              </a:rPr>
              <a:t> infinite </a:t>
            </a:r>
            <a:r>
              <a:rPr lang="it-IT" sz="2400" dirty="0" err="1">
                <a:solidFill>
                  <a:schemeClr val="bg1"/>
                </a:solidFill>
                <a:sym typeface="Wingdings" pitchFamily="2" charset="2"/>
              </a:rPr>
              <a:t>external</a:t>
            </a:r>
            <a:r>
              <a:rPr lang="it-IT" sz="2400" dirty="0">
                <a:solidFill>
                  <a:schemeClr val="bg1"/>
                </a:solidFill>
                <a:sym typeface="Wingdings" pitchFamily="2" charset="2"/>
              </a:rPr>
              <a:t> relation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smtClean="0">
                <a:solidFill>
                  <a:schemeClr val="accent4"/>
                </a:solidFill>
              </a:rPr>
              <a:t>Some </a:t>
            </a:r>
            <a:r>
              <a:rPr lang="it-IT" b="1" dirty="0" err="1" smtClean="0">
                <a:solidFill>
                  <a:schemeClr val="accent4"/>
                </a:solidFill>
              </a:rPr>
              <a:t>insights</a:t>
            </a:r>
            <a:r>
              <a:rPr lang="it-IT" b="1" dirty="0" smtClean="0">
                <a:solidFill>
                  <a:schemeClr val="accent4"/>
                </a:solidFill>
              </a:rPr>
              <a:t> (2)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799" y="1825200"/>
            <a:ext cx="10855895" cy="4486275"/>
          </a:xfrm>
        </p:spPr>
        <p:txBody>
          <a:bodyPr/>
          <a:lstStyle/>
          <a:p>
            <a:pPr>
              <a:defRPr/>
            </a:pP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symbols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implemented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using</a:t>
            </a:r>
            <a:r>
              <a:rPr lang="it-IT" sz="3200" dirty="0">
                <a:solidFill>
                  <a:schemeClr val="bg1"/>
                </a:solidFill>
              </a:rPr>
              <a:t> the DLV-EX </a:t>
            </a:r>
            <a:r>
              <a:rPr lang="it-IT" sz="3200" dirty="0" err="1">
                <a:solidFill>
                  <a:schemeClr val="bg1"/>
                </a:solidFill>
              </a:rPr>
              <a:t>framework</a:t>
            </a:r>
            <a:r>
              <a:rPr lang="it-IT" sz="3200" dirty="0">
                <a:solidFill>
                  <a:schemeClr val="bg1"/>
                </a:solidFill>
              </a:rPr>
              <a:t> [</a:t>
            </a:r>
            <a:r>
              <a:rPr lang="it-IT" sz="3200" dirty="0" err="1">
                <a:solidFill>
                  <a:schemeClr val="bg1"/>
                </a:solidFill>
              </a:rPr>
              <a:t>Calimeri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et</a:t>
            </a:r>
            <a:r>
              <a:rPr lang="it-IT" sz="3200" dirty="0">
                <a:solidFill>
                  <a:schemeClr val="bg1"/>
                </a:solidFill>
              </a:rPr>
              <a:t> al. 2007, 2005]:</a:t>
            </a:r>
          </a:p>
          <a:p>
            <a:pPr lvl="1">
              <a:defRPr/>
            </a:pPr>
            <a:r>
              <a:rPr lang="it-IT" dirty="0">
                <a:solidFill>
                  <a:schemeClr val="accent4"/>
                </a:solidFill>
              </a:rPr>
              <a:t>p(f(X)) :- a(X)  </a:t>
            </a:r>
            <a:r>
              <a:rPr lang="it-IT" dirty="0">
                <a:solidFill>
                  <a:schemeClr val="accent4"/>
                </a:solidFill>
                <a:sym typeface="Wingdings" pitchFamily="2" charset="2"/>
              </a:rPr>
              <a:t></a:t>
            </a:r>
            <a:r>
              <a:rPr lang="it-IT" dirty="0">
                <a:solidFill>
                  <a:schemeClr val="accent4"/>
                </a:solidFill>
              </a:rPr>
              <a:t>  p(S) :- a(X), #function_pack(S,f,X)</a:t>
            </a:r>
          </a:p>
          <a:p>
            <a:pPr lvl="1">
              <a:buFontTx/>
              <a:buNone/>
              <a:defRPr/>
            </a:pPr>
            <a:endParaRPr lang="it-IT" sz="1800" dirty="0"/>
          </a:p>
          <a:p>
            <a:pPr>
              <a:defRPr/>
            </a:pPr>
            <a:r>
              <a:rPr lang="it-IT" sz="3200" dirty="0" err="1">
                <a:solidFill>
                  <a:schemeClr val="bg1"/>
                </a:solidFill>
              </a:rPr>
              <a:t>Several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libraries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of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list</a:t>
            </a:r>
            <a:r>
              <a:rPr lang="it-IT" sz="3200" dirty="0">
                <a:solidFill>
                  <a:schemeClr val="bg1"/>
                </a:solidFill>
              </a:rPr>
              <a:t> and set </a:t>
            </a:r>
            <a:r>
              <a:rPr lang="it-IT" sz="3200" dirty="0" err="1">
                <a:solidFill>
                  <a:schemeClr val="bg1"/>
                </a:solidFill>
              </a:rPr>
              <a:t>manipulation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predicates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available</a:t>
            </a:r>
            <a:r>
              <a:rPr lang="it-IT" sz="3200" dirty="0">
                <a:solidFill>
                  <a:schemeClr val="bg1"/>
                </a:solidFill>
              </a:rPr>
              <a:t>:</a:t>
            </a:r>
          </a:p>
          <a:p>
            <a:pPr lvl="1">
              <a:defRPr/>
            </a:pPr>
            <a:r>
              <a:rPr lang="it-IT" dirty="0">
                <a:solidFill>
                  <a:schemeClr val="accent4"/>
                </a:solidFill>
              </a:rPr>
              <a:t>Fast: do </a:t>
            </a:r>
            <a:r>
              <a:rPr lang="it-IT" dirty="0" err="1">
                <a:solidFill>
                  <a:schemeClr val="accent4"/>
                </a:solidFill>
              </a:rPr>
              <a:t>not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err="1">
                <a:solidFill>
                  <a:schemeClr val="accent4"/>
                </a:solidFill>
              </a:rPr>
              <a:t>resort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err="1">
                <a:solidFill>
                  <a:schemeClr val="accent4"/>
                </a:solidFill>
              </a:rPr>
              <a:t>to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err="1">
                <a:solidFill>
                  <a:schemeClr val="accent4"/>
                </a:solidFill>
              </a:rPr>
              <a:t>logic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err="1">
                <a:solidFill>
                  <a:schemeClr val="accent4"/>
                </a:solidFill>
              </a:rPr>
              <a:t>programming</a:t>
            </a:r>
            <a:endParaRPr lang="it-IT" dirty="0">
              <a:solidFill>
                <a:schemeClr val="accent4"/>
              </a:solidFill>
            </a:endParaRPr>
          </a:p>
          <a:p>
            <a:pPr lvl="1">
              <a:buFontTx/>
              <a:buNone/>
              <a:defRPr/>
            </a:pPr>
            <a:endParaRPr lang="en-GB" sz="1600" dirty="0"/>
          </a:p>
          <a:p>
            <a:pPr lvl="1">
              <a:buFontTx/>
              <a:buNone/>
              <a:defRPr/>
            </a:pPr>
            <a:endParaRPr lang="it-IT" sz="2000" dirty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882900" y="5063072"/>
            <a:ext cx="7162800" cy="369887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it-IT" altLang="it-IT" dirty="0"/>
              <a:t>#Subset, #</a:t>
            </a:r>
            <a:r>
              <a:rPr lang="it-IT" altLang="it-IT" dirty="0" err="1"/>
              <a:t>Member</a:t>
            </a:r>
            <a:r>
              <a:rPr lang="it-IT" altLang="it-IT" dirty="0"/>
              <a:t>, </a:t>
            </a:r>
            <a:r>
              <a:rPr lang="en-GB" altLang="it-IT" dirty="0"/>
              <a:t>#Intersection, #Union, </a:t>
            </a:r>
            <a:r>
              <a:rPr lang="it-IT" altLang="it-IT" dirty="0"/>
              <a:t>#Card, </a:t>
            </a:r>
            <a:r>
              <a:rPr lang="en-GB" altLang="it-IT" dirty="0"/>
              <a:t>#Insertion...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846389" y="5902859"/>
            <a:ext cx="7164387" cy="646113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it-IT" altLang="it-IT"/>
              <a:t>#Head, #Last, #DelAll,, </a:t>
            </a:r>
            <a:r>
              <a:rPr lang="en-GB" altLang="it-IT"/>
              <a:t>#Append, </a:t>
            </a:r>
            <a:r>
              <a:rPr lang="it-IT" altLang="it-IT"/>
              <a:t>#Member, #Length, #Reverse, #Sublist...</a:t>
            </a:r>
          </a:p>
        </p:txBody>
      </p:sp>
    </p:spTree>
    <p:extLst>
      <p:ext uri="{BB962C8B-B14F-4D97-AF65-F5344CB8AC3E}">
        <p14:creationId xmlns:p14="http://schemas.microsoft.com/office/powerpoint/2010/main" val="40710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  <p:bldP spid="80900" grpId="0" animBg="1"/>
      <p:bldP spid="809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4"/>
                </a:solidFill>
              </a:rPr>
              <a:t>Reference  Scenario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8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4"/>
                </a:solidFill>
              </a:rPr>
              <a:t>P</a:t>
            </a:r>
            <a:r>
              <a:rPr lang="en-US" sz="3200" dirty="0">
                <a:solidFill>
                  <a:schemeClr val="bg1"/>
                </a:solidFill>
              </a:rPr>
              <a:t> = a DLP* program: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Nonground</a:t>
            </a:r>
            <a:r>
              <a:rPr lang="en-US" sz="3200" dirty="0">
                <a:solidFill>
                  <a:schemeClr val="bg1"/>
                </a:solidFill>
              </a:rPr>
              <a:t>, Disjunctive logic program under Answer Set semantics</a:t>
            </a:r>
          </a:p>
          <a:p>
            <a:r>
              <a:rPr lang="en-US" sz="3200" dirty="0" smtClean="0">
                <a:solidFill>
                  <a:schemeClr val="accent4"/>
                </a:solidFill>
              </a:rPr>
              <a:t>AS(P</a:t>
            </a:r>
            <a:r>
              <a:rPr lang="en-US" sz="3200" dirty="0">
                <a:solidFill>
                  <a:schemeClr val="accent4"/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= </a:t>
            </a:r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dirty="0">
                <a:solidFill>
                  <a:schemeClr val="bg1"/>
                </a:solidFill>
              </a:rPr>
              <a:t>set of answer sets of P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Functional </a:t>
            </a:r>
            <a:r>
              <a:rPr lang="en-US" sz="3200" dirty="0">
                <a:solidFill>
                  <a:schemeClr val="bg1"/>
                </a:solidFill>
              </a:rPr>
              <a:t>terms are explicitly allowed</a:t>
            </a:r>
          </a:p>
          <a:p>
            <a:pPr lvl="1"/>
            <a:r>
              <a:rPr lang="en-US" sz="2800" dirty="0" smtClean="0">
                <a:solidFill>
                  <a:schemeClr val="accent4"/>
                </a:solidFill>
              </a:rPr>
              <a:t>p(s(X</a:t>
            </a:r>
            <a:r>
              <a:rPr lang="en-US" sz="2800" dirty="0">
                <a:solidFill>
                  <a:schemeClr val="accent4"/>
                </a:solidFill>
              </a:rPr>
              <a:t>)) :- a(X, h(Z)).</a:t>
            </a:r>
          </a:p>
          <a:p>
            <a:r>
              <a:rPr lang="en-US" sz="3200" dirty="0">
                <a:solidFill>
                  <a:schemeClr val="bg1"/>
                </a:solidFill>
              </a:rPr>
              <a:t>We focus on programs with safe rules</a:t>
            </a:r>
          </a:p>
          <a:p>
            <a:pPr lvl="1"/>
            <a:r>
              <a:rPr lang="en-US" sz="2800" dirty="0">
                <a:solidFill>
                  <a:schemeClr val="accent4"/>
                </a:solidFill>
              </a:rPr>
              <a:t>equal(X,X).</a:t>
            </a:r>
          </a:p>
          <a:p>
            <a:pPr lvl="1"/>
            <a:r>
              <a:rPr lang="en-US" sz="2800" dirty="0">
                <a:solidFill>
                  <a:schemeClr val="accent4"/>
                </a:solidFill>
              </a:rPr>
              <a:t>p(X,Y) :- q(X).</a:t>
            </a:r>
            <a:r>
              <a:rPr lang="en-US" sz="2800" dirty="0">
                <a:solidFill>
                  <a:schemeClr val="bg1"/>
                </a:solidFill>
              </a:rPr>
              <a:t> 		</a:t>
            </a:r>
          </a:p>
          <a:p>
            <a:pPr marL="0" indent="0">
              <a:buNone/>
            </a:pP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708551" y="5686156"/>
            <a:ext cx="17954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Not</a:t>
            </a:r>
            <a:r>
              <a:rPr lang="it-IT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allowed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5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err="1" smtClean="0">
                <a:solidFill>
                  <a:schemeClr val="accent4"/>
                </a:solidFill>
              </a:rPr>
              <a:t>Related</a:t>
            </a:r>
            <a:r>
              <a:rPr lang="it-IT" b="1" dirty="0" smtClean="0">
                <a:solidFill>
                  <a:schemeClr val="accent4"/>
                </a:solidFill>
              </a:rPr>
              <a:t> Work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sz="3200" dirty="0" err="1" smtClean="0">
                <a:solidFill>
                  <a:schemeClr val="accent4"/>
                </a:solidFill>
              </a:rPr>
              <a:t>Finitary</a:t>
            </a:r>
            <a:r>
              <a:rPr lang="it-IT" sz="3200" dirty="0" smtClean="0">
                <a:solidFill>
                  <a:schemeClr val="accent4"/>
                </a:solidFill>
              </a:rPr>
              <a:t> </a:t>
            </a:r>
            <a:r>
              <a:rPr lang="it-IT" sz="3200" dirty="0" err="1" smtClean="0">
                <a:solidFill>
                  <a:schemeClr val="accent4"/>
                </a:solidFill>
              </a:rPr>
              <a:t>programs</a:t>
            </a:r>
            <a:endParaRPr lang="it-IT" sz="3200" dirty="0" smtClean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it-IT" sz="2800" dirty="0" err="1" smtClean="0">
                <a:solidFill>
                  <a:schemeClr val="accent4"/>
                </a:solidFill>
              </a:rPr>
              <a:t>Dual</a:t>
            </a:r>
            <a:r>
              <a:rPr lang="it-IT" sz="2800" dirty="0" smtClean="0">
                <a:solidFill>
                  <a:schemeClr val="accent4"/>
                </a:solidFill>
              </a:rPr>
              <a:t> </a:t>
            </a:r>
            <a:r>
              <a:rPr lang="it-IT" sz="2800" dirty="0" err="1" smtClean="0">
                <a:solidFill>
                  <a:schemeClr val="accent4"/>
                </a:solidFill>
              </a:rPr>
              <a:t>approach</a:t>
            </a:r>
            <a:endParaRPr lang="it-IT" sz="2800" dirty="0" smtClean="0">
              <a:solidFill>
                <a:schemeClr val="accent4"/>
              </a:solidFill>
            </a:endParaRPr>
          </a:p>
          <a:p>
            <a:pPr lvl="2">
              <a:defRPr/>
            </a:pPr>
            <a:r>
              <a:rPr lang="it-IT" sz="2400" dirty="0" smtClean="0">
                <a:solidFill>
                  <a:schemeClr val="bg1"/>
                </a:solidFill>
              </a:rPr>
              <a:t>p(f(X)) :- p(X)    </a:t>
            </a:r>
            <a:r>
              <a:rPr lang="it-IT" sz="2400" dirty="0" err="1" smtClean="0">
                <a:solidFill>
                  <a:schemeClr val="bg1"/>
                </a:solidFill>
              </a:rPr>
              <a:t>Finitary</a:t>
            </a:r>
            <a:r>
              <a:rPr lang="it-IT" sz="2400" dirty="0" smtClean="0">
                <a:solidFill>
                  <a:schemeClr val="bg1"/>
                </a:solidFill>
              </a:rPr>
              <a:t> </a:t>
            </a:r>
          </a:p>
          <a:p>
            <a:pPr lvl="2">
              <a:defRPr/>
            </a:pPr>
            <a:r>
              <a:rPr lang="it-IT" sz="2400" dirty="0" smtClean="0">
                <a:solidFill>
                  <a:schemeClr val="bg1"/>
                </a:solidFill>
              </a:rPr>
              <a:t>p(X) :- p(f(X))    </a:t>
            </a:r>
            <a:r>
              <a:rPr lang="it-IT" sz="2400" dirty="0" err="1" smtClean="0">
                <a:solidFill>
                  <a:schemeClr val="bg1"/>
                </a:solidFill>
              </a:rPr>
              <a:t>Finitely</a:t>
            </a:r>
            <a:r>
              <a:rPr lang="it-IT" sz="2400" dirty="0" smtClean="0">
                <a:solidFill>
                  <a:schemeClr val="bg1"/>
                </a:solidFill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</a:rPr>
              <a:t>ground</a:t>
            </a:r>
            <a:endParaRPr lang="it-IT" sz="240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it-IT" sz="2800" dirty="0" err="1" smtClean="0">
                <a:solidFill>
                  <a:schemeClr val="accent4"/>
                </a:solidFill>
              </a:rPr>
              <a:t>Finitary</a:t>
            </a:r>
            <a:r>
              <a:rPr lang="it-IT" sz="2800" dirty="0" smtClean="0">
                <a:solidFill>
                  <a:schemeClr val="accent4"/>
                </a:solidFill>
              </a:rPr>
              <a:t> </a:t>
            </a:r>
            <a:r>
              <a:rPr lang="it-IT" sz="2800" dirty="0" smtClean="0">
                <a:solidFill>
                  <a:schemeClr val="accent4"/>
                </a:solidFill>
                <a:sym typeface="Wingdings" pitchFamily="2" charset="2"/>
              </a:rPr>
              <a:t></a:t>
            </a:r>
            <a:r>
              <a:rPr lang="it-IT" sz="2800" dirty="0" smtClean="0">
                <a:solidFill>
                  <a:schemeClr val="accent4"/>
                </a:solidFill>
              </a:rPr>
              <a:t> “top-down” </a:t>
            </a:r>
            <a:r>
              <a:rPr lang="it-IT" sz="2800" dirty="0" err="1" smtClean="0">
                <a:solidFill>
                  <a:schemeClr val="accent4"/>
                </a:solidFill>
              </a:rPr>
              <a:t>safety</a:t>
            </a:r>
            <a:endParaRPr lang="it-IT" sz="2800" dirty="0" smtClean="0">
              <a:solidFill>
                <a:schemeClr val="accent4"/>
              </a:solidFill>
            </a:endParaRPr>
          </a:p>
          <a:p>
            <a:pPr lvl="2">
              <a:defRPr/>
            </a:pPr>
            <a:r>
              <a:rPr lang="it-IT" sz="2400" dirty="0" smtClean="0">
                <a:solidFill>
                  <a:schemeClr val="bg1"/>
                </a:solidFill>
              </a:rPr>
              <a:t>p(X) :- a(X,Y).    </a:t>
            </a:r>
            <a:endParaRPr lang="en-GB" sz="240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it-IT" sz="2800" dirty="0" err="1" smtClean="0">
                <a:solidFill>
                  <a:schemeClr val="accent4"/>
                </a:solidFill>
              </a:rPr>
              <a:t>Finitely</a:t>
            </a:r>
            <a:r>
              <a:rPr lang="it-IT" sz="2800" dirty="0" smtClean="0">
                <a:solidFill>
                  <a:schemeClr val="accent4"/>
                </a:solidFill>
              </a:rPr>
              <a:t> </a:t>
            </a:r>
            <a:r>
              <a:rPr lang="it-IT" sz="2800" dirty="0" err="1" smtClean="0">
                <a:solidFill>
                  <a:schemeClr val="accent4"/>
                </a:solidFill>
              </a:rPr>
              <a:t>ground</a:t>
            </a:r>
            <a:r>
              <a:rPr lang="it-IT" sz="2800" dirty="0" smtClean="0">
                <a:solidFill>
                  <a:schemeClr val="accent4"/>
                </a:solidFill>
              </a:rPr>
              <a:t> </a:t>
            </a:r>
            <a:r>
              <a:rPr lang="it-IT" sz="2800" dirty="0" smtClean="0">
                <a:solidFill>
                  <a:schemeClr val="accent4"/>
                </a:solidFill>
                <a:sym typeface="Wingdings" pitchFamily="2" charset="2"/>
              </a:rPr>
              <a:t></a:t>
            </a:r>
            <a:r>
              <a:rPr lang="it-IT" sz="2800" dirty="0" smtClean="0">
                <a:solidFill>
                  <a:schemeClr val="accent4"/>
                </a:solidFill>
              </a:rPr>
              <a:t> “</a:t>
            </a:r>
            <a:r>
              <a:rPr lang="it-IT" sz="2800" dirty="0" err="1" smtClean="0">
                <a:solidFill>
                  <a:schemeClr val="accent4"/>
                </a:solidFill>
              </a:rPr>
              <a:t>bottom-up</a:t>
            </a:r>
            <a:r>
              <a:rPr lang="it-IT" sz="2800" dirty="0" smtClean="0">
                <a:solidFill>
                  <a:schemeClr val="accent4"/>
                </a:solidFill>
              </a:rPr>
              <a:t>” </a:t>
            </a:r>
            <a:r>
              <a:rPr lang="it-IT" sz="2800" dirty="0" err="1" smtClean="0">
                <a:solidFill>
                  <a:schemeClr val="accent4"/>
                </a:solidFill>
              </a:rPr>
              <a:t>safety</a:t>
            </a:r>
            <a:endParaRPr lang="it-IT" sz="2800" dirty="0" smtClean="0">
              <a:solidFill>
                <a:schemeClr val="accent4"/>
              </a:solidFill>
            </a:endParaRPr>
          </a:p>
          <a:p>
            <a:pPr lvl="2">
              <a:defRPr/>
            </a:pPr>
            <a:r>
              <a:rPr lang="it-IT" sz="2400" dirty="0" smtClean="0">
                <a:solidFill>
                  <a:schemeClr val="bg1"/>
                </a:solidFill>
              </a:rPr>
              <a:t>e(X,</a:t>
            </a:r>
            <a:r>
              <a:rPr lang="it-IT" sz="2400" dirty="0" err="1" smtClean="0">
                <a:solidFill>
                  <a:schemeClr val="bg1"/>
                </a:solidFill>
              </a:rPr>
              <a:t>X</a:t>
            </a:r>
            <a:r>
              <a:rPr lang="it-IT" sz="2400" dirty="0" smtClean="0">
                <a:solidFill>
                  <a:schemeClr val="bg1"/>
                </a:solidFill>
              </a:rPr>
              <a:t>). </a:t>
            </a:r>
          </a:p>
          <a:p>
            <a:pPr lvl="2">
              <a:defRPr/>
            </a:pPr>
            <a:r>
              <a:rPr lang="it-IT" sz="2400" dirty="0" smtClean="0">
                <a:solidFill>
                  <a:schemeClr val="bg1"/>
                </a:solidFill>
              </a:rPr>
              <a:t>P(X,Y) :- a(Y). 	        	 </a:t>
            </a:r>
          </a:p>
          <a:p>
            <a:pPr lvl="2">
              <a:defRPr/>
            </a:pPr>
            <a:endParaRPr lang="it-IT" dirty="0" smtClean="0"/>
          </a:p>
          <a:p>
            <a:pPr lvl="2">
              <a:defRPr/>
            </a:pPr>
            <a:endParaRPr lang="it-IT" dirty="0" smtClean="0"/>
          </a:p>
          <a:p>
            <a:pPr lvl="1">
              <a:defRPr/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828415" y="5089128"/>
            <a:ext cx="167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Disallowed</a:t>
            </a:r>
            <a:endParaRPr lang="it-IT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828415" y="4001294"/>
            <a:ext cx="16764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Disallowed</a:t>
            </a:r>
            <a:endParaRPr lang="it-IT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23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err="1" smtClean="0">
                <a:solidFill>
                  <a:schemeClr val="accent4"/>
                </a:solidFill>
              </a:rPr>
              <a:t>Related</a:t>
            </a:r>
            <a:r>
              <a:rPr lang="it-IT" b="1" dirty="0" smtClean="0">
                <a:solidFill>
                  <a:schemeClr val="accent4"/>
                </a:solidFill>
              </a:rPr>
              <a:t> Work (2)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6474" cy="4351338"/>
          </a:xfrm>
        </p:spPr>
        <p:txBody>
          <a:bodyPr/>
          <a:lstStyle/>
          <a:p>
            <a:pPr>
              <a:defRPr/>
            </a:pPr>
            <a:r>
              <a:rPr lang="it-IT" sz="3600" dirty="0" err="1">
                <a:solidFill>
                  <a:schemeClr val="accent4"/>
                </a:solidFill>
              </a:rPr>
              <a:t>ω-restricted</a:t>
            </a:r>
            <a:r>
              <a:rPr lang="it-IT" sz="3600" dirty="0">
                <a:solidFill>
                  <a:schemeClr val="accent4"/>
                </a:solidFill>
              </a:rPr>
              <a:t> </a:t>
            </a:r>
            <a:r>
              <a:rPr lang="it-IT" sz="3600" dirty="0" err="1">
                <a:solidFill>
                  <a:schemeClr val="accent4"/>
                </a:solidFill>
              </a:rPr>
              <a:t>programs</a:t>
            </a:r>
            <a:endParaRPr lang="it-IT" sz="3600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it-IT" dirty="0" err="1">
                <a:solidFill>
                  <a:schemeClr val="bg1"/>
                </a:solidFill>
              </a:rPr>
              <a:t>ω-stratification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unstratified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components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belong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</a:t>
            </a:r>
            <a:r>
              <a:rPr lang="it-IT" dirty="0">
                <a:solidFill>
                  <a:schemeClr val="bg1"/>
                </a:solidFill>
              </a:rPr>
              <a:t> the single, </a:t>
            </a:r>
            <a:r>
              <a:rPr lang="it-IT" dirty="0" err="1">
                <a:solidFill>
                  <a:schemeClr val="bg1"/>
                </a:solidFill>
              </a:rPr>
              <a:t>uppermost</a:t>
            </a:r>
            <a:r>
              <a:rPr lang="it-IT" dirty="0">
                <a:solidFill>
                  <a:schemeClr val="bg1"/>
                </a:solidFill>
              </a:rPr>
              <a:t> ω </a:t>
            </a:r>
            <a:r>
              <a:rPr lang="it-IT" dirty="0" err="1">
                <a:solidFill>
                  <a:schemeClr val="bg1"/>
                </a:solidFill>
              </a:rPr>
              <a:t>layer</a:t>
            </a:r>
            <a:endParaRPr lang="it-IT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it-IT" dirty="0" err="1">
                <a:solidFill>
                  <a:schemeClr val="bg1"/>
                </a:solidFill>
              </a:rPr>
              <a:t>All</a:t>
            </a:r>
            <a:r>
              <a:rPr lang="it-IT" dirty="0">
                <a:solidFill>
                  <a:schemeClr val="bg1"/>
                </a:solidFill>
              </a:rPr>
              <a:t> head </a:t>
            </a:r>
            <a:r>
              <a:rPr lang="it-IT" dirty="0" err="1">
                <a:solidFill>
                  <a:schemeClr val="bg1"/>
                </a:solidFill>
              </a:rPr>
              <a:t>variables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must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bound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</a:t>
            </a:r>
            <a:r>
              <a:rPr lang="it-IT" dirty="0">
                <a:solidFill>
                  <a:schemeClr val="bg1"/>
                </a:solidFill>
              </a:rPr>
              <a:t> a positive </a:t>
            </a:r>
            <a:r>
              <a:rPr lang="it-IT" dirty="0" err="1">
                <a:solidFill>
                  <a:schemeClr val="bg1"/>
                </a:solidFill>
              </a:rPr>
              <a:t>atom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belonging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previous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layer</a:t>
            </a:r>
            <a:endParaRPr lang="it-IT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it-IT" dirty="0" err="1">
                <a:solidFill>
                  <a:schemeClr val="bg1"/>
                </a:solidFill>
              </a:rPr>
              <a:t>Much</a:t>
            </a:r>
            <a:r>
              <a:rPr lang="it-IT" dirty="0">
                <a:solidFill>
                  <a:schemeClr val="bg1"/>
                </a:solidFill>
              </a:rPr>
              <a:t> more </a:t>
            </a:r>
            <a:r>
              <a:rPr lang="it-IT" dirty="0" err="1">
                <a:solidFill>
                  <a:schemeClr val="bg1"/>
                </a:solidFill>
              </a:rPr>
              <a:t>restricted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fd-programs</a:t>
            </a:r>
            <a:endParaRPr lang="it-IT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it-IT" dirty="0" err="1" smtClean="0">
                <a:solidFill>
                  <a:schemeClr val="accent4"/>
                </a:solidFill>
              </a:rPr>
              <a:t>Others</a:t>
            </a:r>
            <a:endParaRPr lang="it-IT" dirty="0" smtClean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it-IT" dirty="0" smtClean="0">
                <a:solidFill>
                  <a:schemeClr val="bg1"/>
                </a:solidFill>
              </a:rPr>
              <a:t>SLD </a:t>
            </a:r>
            <a:r>
              <a:rPr lang="it-IT" dirty="0" err="1" smtClean="0">
                <a:solidFill>
                  <a:schemeClr val="bg1"/>
                </a:solidFill>
              </a:rPr>
              <a:t>termination</a:t>
            </a:r>
            <a:r>
              <a:rPr lang="it-IT" dirty="0" smtClean="0">
                <a:solidFill>
                  <a:schemeClr val="bg1"/>
                </a:solidFill>
              </a:rPr>
              <a:t>, </a:t>
            </a:r>
            <a:r>
              <a:rPr lang="it-IT" dirty="0" err="1" smtClean="0">
                <a:solidFill>
                  <a:schemeClr val="bg1"/>
                </a:solidFill>
              </a:rPr>
              <a:t>Value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invention</a:t>
            </a:r>
            <a:endParaRPr lang="it-IT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4226802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err="1" smtClean="0">
                <a:solidFill>
                  <a:schemeClr val="accent4"/>
                </a:solidFill>
              </a:rPr>
              <a:t>What</a:t>
            </a:r>
            <a:r>
              <a:rPr lang="it-IT" b="1" dirty="0" smtClean="0">
                <a:solidFill>
                  <a:schemeClr val="accent4"/>
                </a:solidFill>
              </a:rPr>
              <a:t> the </a:t>
            </a:r>
            <a:r>
              <a:rPr lang="it-IT" b="1" dirty="0" err="1" smtClean="0">
                <a:solidFill>
                  <a:schemeClr val="accent4"/>
                </a:solidFill>
              </a:rPr>
              <a:t>reviewers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said</a:t>
            </a:r>
            <a:r>
              <a:rPr lang="it-IT" b="1" dirty="0" smtClean="0">
                <a:solidFill>
                  <a:schemeClr val="accent4"/>
                </a:solidFill>
              </a:rPr>
              <a:t>..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defRPr/>
            </a:pPr>
            <a:r>
              <a:rPr lang="it-IT" sz="3200" dirty="0" err="1" smtClean="0">
                <a:solidFill>
                  <a:schemeClr val="accent4"/>
                </a:solidFill>
              </a:rPr>
              <a:t>How</a:t>
            </a:r>
            <a:r>
              <a:rPr lang="it-IT" sz="3200" dirty="0" smtClean="0">
                <a:solidFill>
                  <a:schemeClr val="accent4"/>
                </a:solidFill>
              </a:rPr>
              <a:t> fast </a:t>
            </a:r>
            <a:r>
              <a:rPr lang="it-IT" sz="3200" dirty="0" err="1" smtClean="0">
                <a:solidFill>
                  <a:schemeClr val="accent4"/>
                </a:solidFill>
              </a:rPr>
              <a:t>it</a:t>
            </a:r>
            <a:r>
              <a:rPr lang="it-IT" sz="3200" dirty="0" smtClean="0">
                <a:solidFill>
                  <a:schemeClr val="accent4"/>
                </a:solidFill>
              </a:rPr>
              <a:t> </a:t>
            </a:r>
            <a:r>
              <a:rPr lang="it-IT" sz="3200" dirty="0" err="1" smtClean="0">
                <a:solidFill>
                  <a:schemeClr val="accent4"/>
                </a:solidFill>
              </a:rPr>
              <a:t>goes</a:t>
            </a:r>
            <a:r>
              <a:rPr lang="it-IT" sz="3200" dirty="0" smtClean="0">
                <a:solidFill>
                  <a:schemeClr val="accent4"/>
                </a:solidFill>
              </a:rPr>
              <a:t>?</a:t>
            </a:r>
          </a:p>
          <a:p>
            <a:pPr marL="514350" indent="-514350">
              <a:buNone/>
              <a:defRPr/>
            </a:pPr>
            <a:r>
              <a:rPr lang="it-IT" dirty="0" smtClean="0">
                <a:solidFill>
                  <a:schemeClr val="bg1"/>
                </a:solidFill>
              </a:rPr>
              <a:t>	</a:t>
            </a:r>
            <a:r>
              <a:rPr lang="it-IT" dirty="0">
                <a:solidFill>
                  <a:schemeClr val="bg1"/>
                </a:solidFill>
              </a:rPr>
              <a:t>“</a:t>
            </a:r>
            <a:r>
              <a:rPr lang="it-IT" dirty="0" err="1">
                <a:solidFill>
                  <a:schemeClr val="bg1"/>
                </a:solidFill>
              </a:rPr>
              <a:t>Hope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my</a:t>
            </a:r>
            <a:r>
              <a:rPr lang="it-IT" dirty="0">
                <a:solidFill>
                  <a:schemeClr val="bg1"/>
                </a:solidFill>
              </a:rPr>
              <a:t> Hanoi </a:t>
            </a:r>
            <a:r>
              <a:rPr lang="it-IT" dirty="0" err="1">
                <a:solidFill>
                  <a:schemeClr val="bg1"/>
                </a:solidFill>
              </a:rPr>
              <a:t>towers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runs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faster</a:t>
            </a:r>
            <a:r>
              <a:rPr lang="it-IT" dirty="0">
                <a:solidFill>
                  <a:schemeClr val="bg1"/>
                </a:solidFill>
              </a:rPr>
              <a:t>”</a:t>
            </a:r>
          </a:p>
          <a:p>
            <a:pPr marL="514350" indent="-514350">
              <a:buNone/>
              <a:defRPr/>
            </a:pPr>
            <a:r>
              <a:rPr lang="it-IT" sz="2400" dirty="0">
                <a:solidFill>
                  <a:schemeClr val="bg1"/>
                </a:solidFill>
              </a:rPr>
              <a:t>     </a:t>
            </a:r>
            <a:r>
              <a:rPr lang="it-IT" sz="2400" i="1" dirty="0">
                <a:solidFill>
                  <a:schemeClr val="bg1"/>
                </a:solidFill>
              </a:rPr>
              <a:t>A </a:t>
            </a:r>
            <a:r>
              <a:rPr lang="it-IT" sz="2400" i="1" dirty="0" err="1">
                <a:solidFill>
                  <a:schemeClr val="bg1"/>
                </a:solidFill>
              </a:rPr>
              <a:t>new</a:t>
            </a:r>
            <a:r>
              <a:rPr lang="it-IT" sz="2400" i="1" dirty="0">
                <a:solidFill>
                  <a:schemeClr val="bg1"/>
                </a:solidFill>
              </a:rPr>
              <a:t> </a:t>
            </a:r>
            <a:r>
              <a:rPr lang="it-IT" sz="2400" i="1" dirty="0" err="1">
                <a:solidFill>
                  <a:schemeClr val="bg1"/>
                </a:solidFill>
              </a:rPr>
              <a:t>programming</a:t>
            </a:r>
            <a:r>
              <a:rPr lang="it-IT" sz="2400" i="1" dirty="0">
                <a:solidFill>
                  <a:schemeClr val="bg1"/>
                </a:solidFill>
              </a:rPr>
              <a:t> style </a:t>
            </a:r>
            <a:r>
              <a:rPr lang="it-IT" sz="2400" i="1" dirty="0" err="1">
                <a:solidFill>
                  <a:schemeClr val="bg1"/>
                </a:solidFill>
              </a:rPr>
              <a:t>is</a:t>
            </a:r>
            <a:r>
              <a:rPr lang="it-IT" sz="2400" i="1" dirty="0">
                <a:solidFill>
                  <a:schemeClr val="bg1"/>
                </a:solidFill>
              </a:rPr>
              <a:t> in </a:t>
            </a:r>
            <a:r>
              <a:rPr lang="it-IT" sz="2400" i="1" dirty="0" err="1">
                <a:solidFill>
                  <a:schemeClr val="bg1"/>
                </a:solidFill>
              </a:rPr>
              <a:t>principle</a:t>
            </a:r>
            <a:r>
              <a:rPr lang="it-IT" sz="2400" i="1" dirty="0">
                <a:solidFill>
                  <a:schemeClr val="bg1"/>
                </a:solidFill>
              </a:rPr>
              <a:t> </a:t>
            </a:r>
            <a:r>
              <a:rPr lang="it-IT" sz="2400" i="1" dirty="0" err="1">
                <a:solidFill>
                  <a:schemeClr val="bg1"/>
                </a:solidFill>
              </a:rPr>
              <a:t>possible</a:t>
            </a:r>
            <a:endParaRPr lang="it-IT" sz="2400" i="1" dirty="0">
              <a:solidFill>
                <a:schemeClr val="bg1"/>
              </a:solidFill>
            </a:endParaRPr>
          </a:p>
          <a:p>
            <a:pPr marL="914400" lvl="1" indent="-514350">
              <a:buNone/>
              <a:defRPr/>
            </a:pPr>
            <a:endParaRPr lang="it-IT" dirty="0"/>
          </a:p>
          <a:p>
            <a:pPr marL="914400" lvl="1" indent="-514350">
              <a:buNone/>
              <a:defRPr/>
            </a:pPr>
            <a:endParaRPr lang="it-IT" dirty="0"/>
          </a:p>
          <a:p>
            <a:pPr marL="914400" lvl="1" indent="-514350">
              <a:buNone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2320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err="1" smtClean="0">
                <a:solidFill>
                  <a:schemeClr val="accent4"/>
                </a:solidFill>
              </a:rPr>
              <a:t>Conclusions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800" y="1825200"/>
            <a:ext cx="11000274" cy="4114800"/>
          </a:xfrm>
        </p:spPr>
        <p:txBody>
          <a:bodyPr/>
          <a:lstStyle/>
          <a:p>
            <a:pPr>
              <a:defRPr/>
            </a:pPr>
            <a:r>
              <a:rPr lang="it-IT" sz="3200" dirty="0" err="1">
                <a:solidFill>
                  <a:schemeClr val="accent4"/>
                </a:solidFill>
              </a:rPr>
              <a:t>Possible</a:t>
            </a:r>
            <a:r>
              <a:rPr lang="it-IT" sz="3200" dirty="0">
                <a:solidFill>
                  <a:schemeClr val="accent4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developments</a:t>
            </a:r>
            <a:r>
              <a:rPr lang="it-IT" sz="3200" dirty="0">
                <a:solidFill>
                  <a:schemeClr val="accent4"/>
                </a:solidFill>
              </a:rPr>
              <a:t>:</a:t>
            </a:r>
          </a:p>
          <a:p>
            <a:pPr lvl="1">
              <a:defRPr/>
            </a:pPr>
            <a:r>
              <a:rPr lang="it-IT" sz="2800" dirty="0" err="1">
                <a:solidFill>
                  <a:schemeClr val="accent4"/>
                </a:solidFill>
              </a:rPr>
              <a:t>Extend</a:t>
            </a:r>
            <a:r>
              <a:rPr lang="it-IT" sz="2800" dirty="0">
                <a:solidFill>
                  <a:schemeClr val="accent4"/>
                </a:solidFill>
              </a:rPr>
              <a:t> the </a:t>
            </a:r>
            <a:r>
              <a:rPr lang="it-IT" sz="2800" dirty="0" err="1">
                <a:solidFill>
                  <a:schemeClr val="accent4"/>
                </a:solidFill>
              </a:rPr>
              <a:t>range</a:t>
            </a:r>
            <a:r>
              <a:rPr lang="it-IT" sz="2800" dirty="0">
                <a:solidFill>
                  <a:schemeClr val="accent4"/>
                </a:solidFill>
              </a:rPr>
              <a:t> </a:t>
            </a:r>
            <a:r>
              <a:rPr lang="it-IT" sz="2800" dirty="0" err="1">
                <a:solidFill>
                  <a:schemeClr val="accent4"/>
                </a:solidFill>
              </a:rPr>
              <a:t>of</a:t>
            </a:r>
            <a:r>
              <a:rPr lang="it-IT" sz="2800" dirty="0">
                <a:solidFill>
                  <a:schemeClr val="accent4"/>
                </a:solidFill>
              </a:rPr>
              <a:t> </a:t>
            </a:r>
            <a:r>
              <a:rPr lang="it-IT" sz="2800" dirty="0" err="1">
                <a:solidFill>
                  <a:schemeClr val="accent4"/>
                </a:solidFill>
              </a:rPr>
              <a:t>fd-programs</a:t>
            </a:r>
            <a:endParaRPr lang="it-IT" sz="2800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it-IT" sz="2800" dirty="0">
                <a:solidFill>
                  <a:schemeClr val="accent4"/>
                </a:solidFill>
              </a:rPr>
              <a:t>Investigate the </a:t>
            </a:r>
            <a:r>
              <a:rPr lang="it-IT" sz="2800" dirty="0" err="1">
                <a:solidFill>
                  <a:schemeClr val="accent4"/>
                </a:solidFill>
              </a:rPr>
              <a:t>relationship</a:t>
            </a:r>
            <a:r>
              <a:rPr lang="it-IT" sz="2800" dirty="0">
                <a:solidFill>
                  <a:schemeClr val="accent4"/>
                </a:solidFill>
              </a:rPr>
              <a:t> </a:t>
            </a:r>
            <a:r>
              <a:rPr lang="it-IT" sz="2800" dirty="0" err="1">
                <a:solidFill>
                  <a:schemeClr val="accent4"/>
                </a:solidFill>
              </a:rPr>
              <a:t>of</a:t>
            </a:r>
            <a:r>
              <a:rPr lang="it-IT" sz="2800" dirty="0">
                <a:solidFill>
                  <a:schemeClr val="accent4"/>
                </a:solidFill>
              </a:rPr>
              <a:t> </a:t>
            </a:r>
            <a:r>
              <a:rPr lang="it-IT" sz="2800" dirty="0" err="1">
                <a:solidFill>
                  <a:schemeClr val="accent4"/>
                </a:solidFill>
              </a:rPr>
              <a:t>finitary</a:t>
            </a:r>
            <a:r>
              <a:rPr lang="it-IT" sz="2800" dirty="0">
                <a:solidFill>
                  <a:schemeClr val="accent4"/>
                </a:solidFill>
              </a:rPr>
              <a:t> </a:t>
            </a:r>
            <a:r>
              <a:rPr lang="it-IT" sz="2800" dirty="0" err="1">
                <a:solidFill>
                  <a:schemeClr val="accent4"/>
                </a:solidFill>
              </a:rPr>
              <a:t>programs</a:t>
            </a:r>
            <a:r>
              <a:rPr lang="it-IT" sz="2800" dirty="0">
                <a:solidFill>
                  <a:schemeClr val="accent4"/>
                </a:solidFill>
              </a:rPr>
              <a:t> </a:t>
            </a:r>
            <a:r>
              <a:rPr lang="it-IT" sz="2800" dirty="0" err="1">
                <a:solidFill>
                  <a:schemeClr val="accent4"/>
                </a:solidFill>
              </a:rPr>
              <a:t>with</a:t>
            </a:r>
            <a:r>
              <a:rPr lang="it-IT" sz="2800" dirty="0">
                <a:solidFill>
                  <a:schemeClr val="accent4"/>
                </a:solidFill>
              </a:rPr>
              <a:t> </a:t>
            </a:r>
            <a:r>
              <a:rPr lang="it-IT" sz="2800" dirty="0" err="1">
                <a:solidFill>
                  <a:schemeClr val="accent4"/>
                </a:solidFill>
              </a:rPr>
              <a:t>magic</a:t>
            </a:r>
            <a:r>
              <a:rPr lang="it-IT" sz="2800" dirty="0">
                <a:solidFill>
                  <a:schemeClr val="accent4"/>
                </a:solidFill>
              </a:rPr>
              <a:t> </a:t>
            </a:r>
            <a:r>
              <a:rPr lang="it-IT" sz="2800" dirty="0" err="1">
                <a:solidFill>
                  <a:schemeClr val="accent4"/>
                </a:solidFill>
              </a:rPr>
              <a:t>sets</a:t>
            </a:r>
            <a:endParaRPr lang="it-IT" sz="2800" dirty="0">
              <a:solidFill>
                <a:schemeClr val="accent4"/>
              </a:solidFill>
            </a:endParaRPr>
          </a:p>
          <a:p>
            <a:pPr lvl="2">
              <a:defRPr/>
            </a:pPr>
            <a:r>
              <a:rPr lang="it-IT" sz="2400" dirty="0" err="1">
                <a:solidFill>
                  <a:schemeClr val="bg1"/>
                </a:solidFill>
              </a:rPr>
              <a:t>Conjecture</a:t>
            </a:r>
            <a:r>
              <a:rPr lang="it-IT" sz="2400" dirty="0">
                <a:solidFill>
                  <a:schemeClr val="bg1"/>
                </a:solidFill>
              </a:rPr>
              <a:t>: </a:t>
            </a:r>
            <a:r>
              <a:rPr lang="it-IT" sz="2400" dirty="0" err="1">
                <a:solidFill>
                  <a:schemeClr val="bg1"/>
                </a:solidFill>
              </a:rPr>
              <a:t>magic</a:t>
            </a:r>
            <a:r>
              <a:rPr lang="it-IT" sz="2400" dirty="0">
                <a:solidFill>
                  <a:schemeClr val="bg1"/>
                </a:solidFill>
              </a:rPr>
              <a:t>(P)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fg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if</a:t>
            </a:r>
            <a:r>
              <a:rPr lang="it-IT" sz="2400" dirty="0">
                <a:solidFill>
                  <a:schemeClr val="bg1"/>
                </a:solidFill>
              </a:rPr>
              <a:t> P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finitary</a:t>
            </a:r>
            <a:r>
              <a:rPr lang="it-IT" sz="2400" dirty="0">
                <a:solidFill>
                  <a:schemeClr val="bg1"/>
                </a:solidFill>
              </a:rPr>
              <a:t>(*)</a:t>
            </a:r>
          </a:p>
          <a:p>
            <a:pPr lvl="2">
              <a:defRPr/>
            </a:pPr>
            <a:r>
              <a:rPr lang="it-IT" sz="2400" dirty="0" err="1">
                <a:solidFill>
                  <a:schemeClr val="bg1"/>
                </a:solidFill>
              </a:rPr>
              <a:t>Above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conjecture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proven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for</a:t>
            </a:r>
            <a:r>
              <a:rPr lang="it-IT" sz="2400" dirty="0">
                <a:solidFill>
                  <a:schemeClr val="bg1"/>
                </a:solidFill>
              </a:rPr>
              <a:t> some </a:t>
            </a:r>
            <a:r>
              <a:rPr lang="it-IT" sz="2400" dirty="0" err="1">
                <a:solidFill>
                  <a:schemeClr val="bg1"/>
                </a:solidFill>
              </a:rPr>
              <a:t>fragments</a:t>
            </a:r>
            <a:endParaRPr lang="it-IT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dirty="0" err="1">
                <a:solidFill>
                  <a:schemeClr val="accent4"/>
                </a:solidFill>
              </a:rPr>
              <a:t>Prototype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err="1">
                <a:solidFill>
                  <a:schemeClr val="accent4"/>
                </a:solidFill>
              </a:rPr>
              <a:t>available</a:t>
            </a:r>
            <a:r>
              <a:rPr lang="it-IT" dirty="0">
                <a:solidFill>
                  <a:schemeClr val="accent4"/>
                </a:solidFill>
              </a:rPr>
              <a:t> at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it-IT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2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http://www.mat.unical.it/</a:t>
            </a:r>
            <a:r>
              <a:rPr lang="it-IT" sz="24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dlv-complex</a:t>
            </a:r>
            <a:endParaRPr lang="it-IT" sz="2400" b="1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it-IT" dirty="0" smtClean="0"/>
          </a:p>
          <a:p>
            <a:pPr lvl="1"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61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>
            <a:normAutofit/>
          </a:bodyPr>
          <a:lstStyle/>
          <a:p>
            <a:pPr algn="ctr"/>
            <a:r>
              <a:rPr lang="it-IT" b="1" dirty="0" smtClean="0">
                <a:solidFill>
                  <a:schemeClr val="accent4"/>
                </a:solidFill>
              </a:rPr>
              <a:t>Applications: </a:t>
            </a:r>
            <a:r>
              <a:rPr lang="it-IT" b="1" dirty="0" err="1" smtClean="0">
                <a:solidFill>
                  <a:schemeClr val="accent4"/>
                </a:solidFill>
              </a:rPr>
              <a:t>Ontology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Representation</a:t>
            </a:r>
            <a:r>
              <a:rPr lang="it-IT" b="1" dirty="0" smtClean="0">
                <a:solidFill>
                  <a:schemeClr val="accent4"/>
                </a:solidFill>
              </a:rPr>
              <a:t> and </a:t>
            </a:r>
            <a:br>
              <a:rPr lang="it-IT" b="1" dirty="0" smtClean="0">
                <a:solidFill>
                  <a:schemeClr val="accent4"/>
                </a:solidFill>
              </a:rPr>
            </a:br>
            <a:r>
              <a:rPr lang="it-IT" b="1" dirty="0" err="1" smtClean="0">
                <a:solidFill>
                  <a:schemeClr val="accent4"/>
                </a:solidFill>
              </a:rPr>
              <a:t>Reasoning</a:t>
            </a:r>
            <a:endParaRPr lang="it-IT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2876"/>
                <a:ext cx="10515600" cy="46882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3200" dirty="0" smtClean="0">
                    <a:solidFill>
                      <a:schemeClr val="accent4"/>
                    </a:solidFill>
                  </a:rPr>
                  <a:t>PROBLEM:</a:t>
                </a:r>
                <a:r>
                  <a:rPr lang="it-IT" sz="32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lvl="1"/>
                <a:r>
                  <a:rPr lang="it-IT" dirty="0" err="1" smtClean="0">
                    <a:solidFill>
                      <a:schemeClr val="bg1"/>
                    </a:solidFill>
                  </a:rPr>
                  <a:t>Ontologies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are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typically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represented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in First-Order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Logic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(FOL) and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manipulated</a:t>
                </a: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under the Open World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Assumption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(OWA)</a:t>
                </a:r>
              </a:p>
              <a:p>
                <a:pPr lvl="1"/>
                <a:r>
                  <a:rPr lang="it-IT" dirty="0" err="1" smtClean="0">
                    <a:solidFill>
                      <a:schemeClr val="bg1"/>
                    </a:solidFill>
                  </a:rPr>
                  <a:t>Existential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</a:rPr>
                  <a:t>quantification</a:t>
                </a: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is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one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of the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most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meaningful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OWA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operators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provided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by FOL</a:t>
                </a:r>
                <a:endParaRPr lang="it-IT" dirty="0" smtClean="0">
                  <a:solidFill>
                    <a:schemeClr val="accent4"/>
                  </a:solidFill>
                </a:endParaRPr>
              </a:p>
              <a:p>
                <a:pPr lvl="1"/>
                <a:r>
                  <a:rPr lang="it-IT" dirty="0" err="1" smtClean="0">
                    <a:solidFill>
                      <a:schemeClr val="bg1"/>
                    </a:solidFill>
                  </a:rPr>
                  <a:t>Existential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quantifiers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are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not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allowed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in 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DLP</a:t>
                </a:r>
                <a:endParaRPr lang="it-IT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it-IT" dirty="0" smtClean="0">
                    <a:solidFill>
                      <a:schemeClr val="accent4"/>
                    </a:solidFill>
                  </a:rPr>
                  <a:t>IDEA:</a:t>
                </a:r>
              </a:p>
              <a:p>
                <a:pPr lvl="1"/>
                <a:r>
                  <a:rPr lang="it-IT" dirty="0" smtClean="0">
                    <a:solidFill>
                      <a:schemeClr val="bg1"/>
                    </a:solidFill>
                  </a:rPr>
                  <a:t>Simulate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existential</a:t>
                </a: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quantification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in 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DLP 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via "</a:t>
                </a:r>
                <a:r>
                  <a:rPr lang="it-IT" i="1" dirty="0" err="1" smtClean="0">
                    <a:solidFill>
                      <a:schemeClr val="bg1"/>
                    </a:solidFill>
                  </a:rPr>
                  <a:t>skolemization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"</a:t>
                </a:r>
                <a:endParaRPr lang="it-IT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it-IT" dirty="0" smtClean="0">
                    <a:solidFill>
                      <a:schemeClr val="accent4"/>
                    </a:solidFill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it-IT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X </a:t>
                </a:r>
                <a:r>
                  <a:rPr lang="it-IT" dirty="0" err="1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person</a:t>
                </a:r>
                <a:r>
                  <a:rPr lang="it-IT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(X) →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it-IT" dirty="0" smtClean="0">
                    <a:solidFill>
                      <a:schemeClr val="bg1"/>
                    </a:solidFill>
                  </a:rPr>
                  <a:t>Y </a:t>
                </a:r>
                <a:r>
                  <a:rPr lang="it-IT" dirty="0" err="1" smtClean="0">
                    <a:solidFill>
                      <a:schemeClr val="bg1"/>
                    </a:solidFill>
                  </a:rPr>
                  <a:t>father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(X,Y) 	 (FOL statement)</a:t>
                </a:r>
              </a:p>
              <a:p>
                <a:pPr lvl="1"/>
                <a:r>
                  <a:rPr lang="it-IT" dirty="0" err="1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father</a:t>
                </a:r>
                <a:r>
                  <a:rPr lang="it-IT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(X,f</a:t>
                </a:r>
                <a:r>
                  <a:rPr lang="it-IT" baseline="-25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r,2</a:t>
                </a:r>
                <a:r>
                  <a:rPr lang="it-IT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(X)) :- </a:t>
                </a:r>
                <a:r>
                  <a:rPr lang="it-IT" dirty="0" err="1">
                    <a:solidFill>
                      <a:schemeClr val="bg1"/>
                    </a:solidFill>
                  </a:rPr>
                  <a:t>person</a:t>
                </a:r>
                <a:r>
                  <a:rPr lang="it-IT" dirty="0">
                    <a:solidFill>
                      <a:schemeClr val="bg1"/>
                    </a:solidFill>
                  </a:rPr>
                  <a:t>(X)</a:t>
                </a:r>
                <a:r>
                  <a:rPr lang="it-IT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 (</a:t>
                </a:r>
                <a:r>
                  <a:rPr lang="it-IT" dirty="0" err="1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Skolemized</a:t>
                </a:r>
                <a:r>
                  <a:rPr lang="it-IT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it-IT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DLP </a:t>
                </a:r>
                <a:r>
                  <a:rPr lang="it-IT" dirty="0" err="1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rule</a:t>
                </a:r>
                <a:r>
                  <a:rPr lang="it-IT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</a:t>
                </a:r>
                <a:endParaRPr lang="it-IT" dirty="0" smtClean="0">
                  <a:solidFill>
                    <a:schemeClr val="bg1"/>
                  </a:solidFill>
                </a:endParaRPr>
              </a:p>
              <a:p>
                <a:endParaRPr lang="it-IT" dirty="0" smtClean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2876"/>
                <a:ext cx="10515600" cy="4688297"/>
              </a:xfrm>
              <a:blipFill rotWithShape="0">
                <a:blip r:embed="rId2"/>
                <a:stretch>
                  <a:fillRect l="-1507" t="-2731" b="-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34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>
            <a:normAutofit/>
          </a:bodyPr>
          <a:lstStyle/>
          <a:p>
            <a:pPr algn="ctr"/>
            <a:r>
              <a:rPr lang="it-IT" b="1" dirty="0" smtClean="0">
                <a:solidFill>
                  <a:schemeClr val="accent4"/>
                </a:solidFill>
              </a:rPr>
              <a:t>DLV-</a:t>
            </a:r>
            <a:r>
              <a:rPr lang="it-IT" b="1" dirty="0" err="1" smtClean="0">
                <a:solidFill>
                  <a:schemeClr val="accent4"/>
                </a:solidFill>
              </a:rPr>
              <a:t>complex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evolution</a:t>
            </a:r>
            <a:r>
              <a:rPr lang="it-IT" b="1" dirty="0" smtClean="0">
                <a:solidFill>
                  <a:schemeClr val="accent4"/>
                </a:solidFill>
              </a:rPr>
              <a:t>: </a:t>
            </a:r>
            <a:r>
              <a:rPr lang="it-IT" b="1" dirty="0" err="1" smtClean="0">
                <a:solidFill>
                  <a:schemeClr val="accent4"/>
                </a:solidFill>
              </a:rPr>
              <a:t>implementation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details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42876"/>
            <a:ext cx="10801865" cy="4688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 err="1" smtClean="0">
                <a:solidFill>
                  <a:schemeClr val="bg1"/>
                </a:solidFill>
              </a:rPr>
              <a:t>Functional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terms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handling</a:t>
            </a:r>
            <a:r>
              <a:rPr lang="it-IT" sz="3200" dirty="0" smtClean="0">
                <a:solidFill>
                  <a:schemeClr val="bg1"/>
                </a:solidFill>
              </a:rPr>
              <a:t> in DLV </a:t>
            </a:r>
            <a:r>
              <a:rPr lang="it-IT" sz="3200" dirty="0" err="1" smtClean="0">
                <a:solidFill>
                  <a:schemeClr val="bg1"/>
                </a:solidFill>
              </a:rPr>
              <a:t>has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been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totally</a:t>
            </a:r>
            <a:r>
              <a:rPr lang="it-IT" sz="3200" dirty="0" smtClean="0">
                <a:solidFill>
                  <a:schemeClr val="bg1"/>
                </a:solidFill>
              </a:rPr>
              <a:t> re-</a:t>
            </a:r>
            <a:r>
              <a:rPr lang="it-IT" sz="3200" dirty="0" err="1" smtClean="0">
                <a:solidFill>
                  <a:schemeClr val="bg1"/>
                </a:solidFill>
              </a:rPr>
              <a:t>engineered</a:t>
            </a:r>
            <a:r>
              <a:rPr lang="it-IT" sz="3200" dirty="0" smtClean="0">
                <a:solidFill>
                  <a:schemeClr val="bg1"/>
                </a:solidFill>
              </a:rPr>
              <a:t> in the last </a:t>
            </a:r>
            <a:r>
              <a:rPr lang="it-IT" sz="3200" dirty="0" err="1" smtClean="0">
                <a:solidFill>
                  <a:schemeClr val="bg1"/>
                </a:solidFill>
              </a:rPr>
              <a:t>few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years</a:t>
            </a:r>
            <a:r>
              <a:rPr lang="it-IT" sz="32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it-IT" dirty="0" smtClean="0">
                <a:solidFill>
                  <a:schemeClr val="bg1"/>
                </a:solidFill>
              </a:rPr>
              <a:t>In a </a:t>
            </a:r>
            <a:r>
              <a:rPr lang="it-IT" dirty="0" err="1" smtClean="0">
                <a:solidFill>
                  <a:schemeClr val="bg1"/>
                </a:solidFill>
              </a:rPr>
              <a:t>preliminary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implementation</a:t>
            </a:r>
            <a:r>
              <a:rPr lang="it-IT" dirty="0" smtClean="0">
                <a:solidFill>
                  <a:schemeClr val="bg1"/>
                </a:solidFill>
              </a:rPr>
              <a:t> of DLV-</a:t>
            </a:r>
            <a:r>
              <a:rPr lang="it-IT" dirty="0" err="1" smtClean="0">
                <a:solidFill>
                  <a:schemeClr val="bg1"/>
                </a:solidFill>
              </a:rPr>
              <a:t>complex</a:t>
            </a:r>
            <a:r>
              <a:rPr lang="it-IT" dirty="0" smtClean="0">
                <a:solidFill>
                  <a:schemeClr val="bg1"/>
                </a:solidFill>
              </a:rPr>
              <a:t>, </a:t>
            </a:r>
            <a:r>
              <a:rPr lang="it-IT" dirty="0" err="1" smtClean="0">
                <a:solidFill>
                  <a:schemeClr val="bg1"/>
                </a:solidFill>
              </a:rPr>
              <a:t>functional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terms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were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represented</a:t>
            </a:r>
            <a:r>
              <a:rPr lang="it-IT" dirty="0" smtClean="0">
                <a:solidFill>
                  <a:schemeClr val="bg1"/>
                </a:solidFill>
              </a:rPr>
              <a:t> and </a:t>
            </a:r>
            <a:r>
              <a:rPr lang="it-IT" dirty="0" err="1" smtClean="0">
                <a:solidFill>
                  <a:schemeClr val="bg1"/>
                </a:solidFill>
              </a:rPr>
              <a:t>manipulated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string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constants</a:t>
            </a:r>
            <a:endParaRPr lang="it-IT" dirty="0" smtClean="0">
              <a:solidFill>
                <a:schemeClr val="bg1"/>
              </a:solidFill>
            </a:endParaRPr>
          </a:p>
          <a:p>
            <a:pPr lvl="1"/>
            <a:r>
              <a:rPr lang="it-IT" dirty="0" smtClean="0">
                <a:solidFill>
                  <a:schemeClr val="bg1"/>
                </a:solidFill>
              </a:rPr>
              <a:t>In the </a:t>
            </a:r>
            <a:r>
              <a:rPr lang="it-IT" dirty="0" err="1" smtClean="0">
                <a:solidFill>
                  <a:schemeClr val="bg1"/>
                </a:solidFill>
              </a:rPr>
              <a:t>latest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version</a:t>
            </a:r>
            <a:r>
              <a:rPr lang="it-IT" dirty="0" smtClean="0">
                <a:solidFill>
                  <a:schemeClr val="bg1"/>
                </a:solidFill>
              </a:rPr>
              <a:t> of DLV, </a:t>
            </a:r>
            <a:r>
              <a:rPr lang="it-IT" dirty="0" err="1" smtClean="0">
                <a:solidFill>
                  <a:schemeClr val="bg1"/>
                </a:solidFill>
              </a:rPr>
              <a:t>functions</a:t>
            </a:r>
            <a:r>
              <a:rPr lang="it-IT" dirty="0" smtClean="0">
                <a:solidFill>
                  <a:schemeClr val="bg1"/>
                </a:solidFill>
              </a:rPr>
              <a:t> are </a:t>
            </a:r>
            <a:r>
              <a:rPr lang="it-IT" dirty="0" err="1" smtClean="0">
                <a:solidFill>
                  <a:schemeClr val="bg1"/>
                </a:solidFill>
              </a:rPr>
              <a:t>natively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supported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as</a:t>
            </a:r>
            <a:r>
              <a:rPr lang="it-IT" dirty="0" smtClean="0">
                <a:solidFill>
                  <a:schemeClr val="bg1"/>
                </a:solidFill>
              </a:rPr>
              <a:t> a new </a:t>
            </a:r>
            <a:r>
              <a:rPr lang="it-IT" dirty="0" err="1" smtClean="0">
                <a:solidFill>
                  <a:schemeClr val="bg1"/>
                </a:solidFill>
              </a:rPr>
              <a:t>kind</a:t>
            </a:r>
            <a:r>
              <a:rPr lang="it-IT" dirty="0" smtClean="0">
                <a:solidFill>
                  <a:schemeClr val="bg1"/>
                </a:solidFill>
              </a:rPr>
              <a:t> of </a:t>
            </a:r>
            <a:r>
              <a:rPr lang="it-IT" dirty="0" err="1" smtClean="0">
                <a:solidFill>
                  <a:schemeClr val="bg1"/>
                </a:solidFill>
              </a:rPr>
              <a:t>terms</a:t>
            </a:r>
            <a:endParaRPr lang="it-IT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3200" dirty="0" err="1" smtClean="0">
                <a:solidFill>
                  <a:schemeClr val="bg1"/>
                </a:solidFill>
              </a:rPr>
              <a:t>Significant</a:t>
            </a:r>
            <a:r>
              <a:rPr lang="it-IT" sz="3200" dirty="0" smtClean="0">
                <a:solidFill>
                  <a:schemeClr val="bg1"/>
                </a:solidFill>
              </a:rPr>
              <a:t> performance </a:t>
            </a:r>
            <a:r>
              <a:rPr lang="it-IT" sz="3200" dirty="0" err="1" smtClean="0">
                <a:solidFill>
                  <a:schemeClr val="bg1"/>
                </a:solidFill>
              </a:rPr>
              <a:t>improvements</a:t>
            </a:r>
            <a:r>
              <a:rPr lang="it-IT" sz="3200" dirty="0" smtClean="0">
                <a:solidFill>
                  <a:schemeClr val="bg1"/>
                </a:solidFill>
              </a:rPr>
              <a:t> are </a:t>
            </a:r>
            <a:r>
              <a:rPr lang="it-IT" sz="3200" dirty="0" err="1" smtClean="0">
                <a:solidFill>
                  <a:schemeClr val="bg1"/>
                </a:solidFill>
              </a:rPr>
              <a:t>shown</a:t>
            </a:r>
            <a:r>
              <a:rPr lang="it-IT" sz="3200" dirty="0" smtClean="0">
                <a:solidFill>
                  <a:schemeClr val="bg1"/>
                </a:solidFill>
              </a:rPr>
              <a:t> by the </a:t>
            </a:r>
            <a:r>
              <a:rPr lang="it-IT" sz="3200" dirty="0" err="1" smtClean="0">
                <a:solidFill>
                  <a:schemeClr val="bg1"/>
                </a:solidFill>
              </a:rPr>
              <a:t>results</a:t>
            </a:r>
            <a:r>
              <a:rPr lang="it-IT" sz="3200" dirty="0" smtClean="0">
                <a:solidFill>
                  <a:schemeClr val="bg1"/>
                </a:solidFill>
              </a:rPr>
              <a:t> of a </a:t>
            </a:r>
            <a:r>
              <a:rPr lang="it-IT" sz="3200" dirty="0" err="1" smtClean="0">
                <a:solidFill>
                  <a:schemeClr val="bg1"/>
                </a:solidFill>
              </a:rPr>
              <a:t>preliminary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experimental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analysis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we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carried</a:t>
            </a:r>
            <a:r>
              <a:rPr lang="it-IT" sz="3200" dirty="0" smtClean="0">
                <a:solidFill>
                  <a:schemeClr val="bg1"/>
                </a:solidFill>
              </a:rPr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8467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>
            <a:normAutofit/>
          </a:bodyPr>
          <a:lstStyle/>
          <a:p>
            <a:pPr algn="ctr"/>
            <a:r>
              <a:rPr lang="it-IT" b="1" dirty="0" smtClean="0">
                <a:solidFill>
                  <a:schemeClr val="accent4"/>
                </a:solidFill>
              </a:rPr>
              <a:t>DLV-</a:t>
            </a:r>
            <a:r>
              <a:rPr lang="it-IT" b="1" dirty="0" err="1" smtClean="0">
                <a:solidFill>
                  <a:schemeClr val="accent4"/>
                </a:solidFill>
              </a:rPr>
              <a:t>complex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evolution</a:t>
            </a:r>
            <a:r>
              <a:rPr lang="it-IT" b="1" dirty="0" smtClean="0">
                <a:solidFill>
                  <a:schemeClr val="accent4"/>
                </a:solidFill>
              </a:rPr>
              <a:t>: some </a:t>
            </a:r>
            <a:r>
              <a:rPr lang="it-IT" b="1" dirty="0" err="1" smtClean="0">
                <a:solidFill>
                  <a:schemeClr val="accent4"/>
                </a:solidFill>
              </a:rPr>
              <a:t>experimental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results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42876"/>
            <a:ext cx="10801865" cy="46882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3200" dirty="0" err="1" smtClean="0">
                <a:solidFill>
                  <a:schemeClr val="bg1"/>
                </a:solidFill>
              </a:rPr>
              <a:t>We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compared</a:t>
            </a:r>
            <a:r>
              <a:rPr lang="it-IT" sz="3200" dirty="0" smtClean="0">
                <a:solidFill>
                  <a:schemeClr val="bg1"/>
                </a:solidFill>
              </a:rPr>
              <a:t> the first </a:t>
            </a:r>
            <a:r>
              <a:rPr lang="it-IT" sz="3200" dirty="0" err="1" smtClean="0">
                <a:solidFill>
                  <a:schemeClr val="bg1"/>
                </a:solidFill>
              </a:rPr>
              <a:t>version</a:t>
            </a:r>
            <a:r>
              <a:rPr lang="it-IT" sz="3200" dirty="0" smtClean="0">
                <a:solidFill>
                  <a:schemeClr val="bg1"/>
                </a:solidFill>
              </a:rPr>
              <a:t> of DLV-</a:t>
            </a:r>
            <a:r>
              <a:rPr lang="it-IT" sz="3200" dirty="0" err="1" smtClean="0">
                <a:solidFill>
                  <a:schemeClr val="bg1"/>
                </a:solidFill>
              </a:rPr>
              <a:t>complex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against</a:t>
            </a:r>
            <a:r>
              <a:rPr lang="it-IT" sz="3200" dirty="0" smtClean="0">
                <a:solidFill>
                  <a:schemeClr val="bg1"/>
                </a:solidFill>
              </a:rPr>
              <a:t> the </a:t>
            </a:r>
            <a:r>
              <a:rPr lang="it-IT" sz="3200" dirty="0" err="1" smtClean="0">
                <a:solidFill>
                  <a:schemeClr val="bg1"/>
                </a:solidFill>
              </a:rPr>
              <a:t>latest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version</a:t>
            </a:r>
            <a:r>
              <a:rPr lang="it-IT" sz="3200" dirty="0" smtClean="0">
                <a:solidFill>
                  <a:schemeClr val="bg1"/>
                </a:solidFill>
              </a:rPr>
              <a:t> of DLV over some </a:t>
            </a:r>
            <a:r>
              <a:rPr lang="it-IT" sz="3200" dirty="0" err="1" smtClean="0">
                <a:solidFill>
                  <a:schemeClr val="bg1"/>
                </a:solidFill>
              </a:rPr>
              <a:t>popular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skolemized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ontologies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used</a:t>
            </a:r>
            <a:r>
              <a:rPr lang="it-IT" sz="3200" dirty="0" smtClean="0">
                <a:solidFill>
                  <a:schemeClr val="bg1"/>
                </a:solidFill>
              </a:rPr>
              <a:t> by </a:t>
            </a:r>
            <a:r>
              <a:rPr lang="it-IT" sz="3200" dirty="0" smtClean="0">
                <a:solidFill>
                  <a:schemeClr val="accent4"/>
                </a:solidFill>
              </a:rPr>
              <a:t>(</a:t>
            </a:r>
            <a:r>
              <a:rPr lang="it-IT" sz="3200" dirty="0" err="1" smtClean="0">
                <a:solidFill>
                  <a:schemeClr val="accent4"/>
                </a:solidFill>
              </a:rPr>
              <a:t>Benedikt</a:t>
            </a:r>
            <a:r>
              <a:rPr lang="it-IT" sz="3200" dirty="0" smtClean="0">
                <a:solidFill>
                  <a:schemeClr val="accent4"/>
                </a:solidFill>
              </a:rPr>
              <a:t> et Al.)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smtClean="0">
                <a:solidFill>
                  <a:schemeClr val="bg1"/>
                </a:solidFill>
              </a:rPr>
              <a:t>for </a:t>
            </a:r>
            <a:r>
              <a:rPr lang="it-IT" sz="3200" dirty="0" err="1" smtClean="0">
                <a:solidFill>
                  <a:schemeClr val="bg1"/>
                </a:solidFill>
              </a:rPr>
              <a:t>benchmarking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i="1" dirty="0" err="1" smtClean="0">
                <a:solidFill>
                  <a:schemeClr val="bg1"/>
                </a:solidFill>
              </a:rPr>
              <a:t>chase-based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tools</a:t>
            </a:r>
            <a:endParaRPr lang="it-IT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3200" dirty="0" err="1" smtClean="0">
                <a:solidFill>
                  <a:schemeClr val="bg1"/>
                </a:solidFill>
              </a:rPr>
              <a:t>Tested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scenarios</a:t>
            </a:r>
            <a:r>
              <a:rPr lang="it-IT" sz="320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it-IT" dirty="0" err="1" smtClean="0">
                <a:solidFill>
                  <a:schemeClr val="accent4"/>
                </a:solidFill>
              </a:rPr>
              <a:t>Doctors</a:t>
            </a:r>
            <a:r>
              <a:rPr lang="it-IT" dirty="0" smtClean="0">
                <a:solidFill>
                  <a:schemeClr val="accent4"/>
                </a:solidFill>
              </a:rPr>
              <a:t> </a:t>
            </a:r>
            <a:r>
              <a:rPr lang="it-IT" dirty="0" smtClean="0">
                <a:solidFill>
                  <a:schemeClr val="accent4"/>
                </a:solidFill>
              </a:rPr>
              <a:t>(</a:t>
            </a:r>
            <a:r>
              <a:rPr lang="it-IT" dirty="0" err="1" smtClean="0">
                <a:solidFill>
                  <a:schemeClr val="accent4"/>
                </a:solidFill>
              </a:rPr>
              <a:t>Geets</a:t>
            </a:r>
            <a:r>
              <a:rPr lang="it-IT" dirty="0" smtClean="0">
                <a:solidFill>
                  <a:schemeClr val="accent4"/>
                </a:solidFill>
              </a:rPr>
              <a:t> et Al.):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this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ontology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is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based</a:t>
            </a:r>
            <a:r>
              <a:rPr lang="it-IT" dirty="0" smtClean="0">
                <a:solidFill>
                  <a:schemeClr val="bg1"/>
                </a:solidFill>
              </a:rPr>
              <a:t> on </a:t>
            </a:r>
            <a:r>
              <a:rPr lang="it-IT" dirty="0" err="1" smtClean="0">
                <a:solidFill>
                  <a:schemeClr val="bg1"/>
                </a:solidFill>
              </a:rPr>
              <a:t>schemas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inspired</a:t>
            </a:r>
            <a:r>
              <a:rPr lang="it-IT" dirty="0" smtClean="0">
                <a:solidFill>
                  <a:schemeClr val="bg1"/>
                </a:solidFill>
              </a:rPr>
              <a:t> by </a:t>
            </a:r>
            <a:r>
              <a:rPr lang="it-IT" dirty="0" err="1" smtClean="0">
                <a:solidFill>
                  <a:schemeClr val="bg1"/>
                </a:solidFill>
              </a:rPr>
              <a:t>real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databases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about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medical</a:t>
            </a:r>
            <a:r>
              <a:rPr lang="it-IT" dirty="0" smtClean="0">
                <a:solidFill>
                  <a:schemeClr val="bg1"/>
                </a:solidFill>
              </a:rPr>
              <a:t> data and </a:t>
            </a:r>
            <a:r>
              <a:rPr lang="it-IT" dirty="0" err="1" smtClean="0">
                <a:solidFill>
                  <a:schemeClr val="bg1"/>
                </a:solidFill>
              </a:rPr>
              <a:t>aims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simulating</a:t>
            </a:r>
            <a:r>
              <a:rPr lang="it-IT" dirty="0" smtClean="0">
                <a:solidFill>
                  <a:schemeClr val="bg1"/>
                </a:solidFill>
              </a:rPr>
              <a:t> a common use case for data </a:t>
            </a:r>
            <a:r>
              <a:rPr lang="it-IT" dirty="0" err="1" smtClean="0">
                <a:solidFill>
                  <a:schemeClr val="bg1"/>
                </a:solidFill>
              </a:rPr>
              <a:t>exchange</a:t>
            </a:r>
            <a:r>
              <a:rPr lang="it-IT" dirty="0" smtClean="0">
                <a:solidFill>
                  <a:schemeClr val="bg1"/>
                </a:solidFill>
              </a:rPr>
              <a:t>, i.e. take </a:t>
            </a:r>
            <a:r>
              <a:rPr lang="it-IT" dirty="0" err="1" smtClean="0">
                <a:solidFill>
                  <a:schemeClr val="bg1"/>
                </a:solidFill>
              </a:rPr>
              <a:t>two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databases</a:t>
            </a:r>
            <a:r>
              <a:rPr lang="it-IT" dirty="0" smtClean="0">
                <a:solidFill>
                  <a:schemeClr val="bg1"/>
                </a:solidFill>
              </a:rPr>
              <a:t> from the </a:t>
            </a:r>
            <a:r>
              <a:rPr lang="it-IT" dirty="0" err="1" smtClean="0">
                <a:solidFill>
                  <a:schemeClr val="bg1"/>
                </a:solidFill>
              </a:rPr>
              <a:t>same</a:t>
            </a:r>
            <a:r>
              <a:rPr lang="it-IT" dirty="0" smtClean="0">
                <a:solidFill>
                  <a:schemeClr val="bg1"/>
                </a:solidFill>
              </a:rPr>
              <a:t> domain </a:t>
            </a:r>
            <a:r>
              <a:rPr lang="it-IT" dirty="0" err="1" smtClean="0">
                <a:solidFill>
                  <a:schemeClr val="bg1"/>
                </a:solidFill>
              </a:rPr>
              <a:t>but</a:t>
            </a:r>
            <a:r>
              <a:rPr lang="it-IT" dirty="0" smtClean="0">
                <a:solidFill>
                  <a:schemeClr val="bg1"/>
                </a:solidFill>
              </a:rPr>
              <a:t> with </a:t>
            </a:r>
            <a:r>
              <a:rPr lang="it-IT" dirty="0" err="1" smtClean="0">
                <a:solidFill>
                  <a:schemeClr val="bg1"/>
                </a:solidFill>
              </a:rPr>
              <a:t>different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schemas</a:t>
            </a:r>
            <a:r>
              <a:rPr lang="it-IT" dirty="0" smtClean="0">
                <a:solidFill>
                  <a:schemeClr val="bg1"/>
                </a:solidFill>
              </a:rPr>
              <a:t> and </a:t>
            </a:r>
            <a:r>
              <a:rPr lang="it-IT" dirty="0" err="1" smtClean="0">
                <a:solidFill>
                  <a:schemeClr val="bg1"/>
                </a:solidFill>
              </a:rPr>
              <a:t>bring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them</a:t>
            </a:r>
            <a:r>
              <a:rPr lang="it-IT" dirty="0" smtClean="0">
                <a:solidFill>
                  <a:schemeClr val="bg1"/>
                </a:solidFill>
              </a:rPr>
              <a:t> to a </a:t>
            </a:r>
            <a:r>
              <a:rPr lang="it-IT" dirty="0" err="1" smtClean="0">
                <a:solidFill>
                  <a:schemeClr val="bg1"/>
                </a:solidFill>
              </a:rPr>
              <a:t>unified</a:t>
            </a:r>
            <a:r>
              <a:rPr lang="it-IT" dirty="0" smtClean="0">
                <a:solidFill>
                  <a:schemeClr val="bg1"/>
                </a:solidFill>
              </a:rPr>
              <a:t> target </a:t>
            </a:r>
            <a:r>
              <a:rPr lang="it-IT" dirty="0" err="1" smtClean="0">
                <a:solidFill>
                  <a:schemeClr val="bg1"/>
                </a:solidFill>
              </a:rPr>
              <a:t>representation</a:t>
            </a:r>
            <a:r>
              <a:rPr lang="it-IT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it-IT" dirty="0" smtClean="0">
                <a:solidFill>
                  <a:schemeClr val="accent4"/>
                </a:solidFill>
              </a:rPr>
              <a:t>LUBM </a:t>
            </a:r>
            <a:r>
              <a:rPr lang="it-IT" dirty="0" smtClean="0">
                <a:solidFill>
                  <a:schemeClr val="accent4"/>
                </a:solidFill>
              </a:rPr>
              <a:t>(</a:t>
            </a:r>
            <a:r>
              <a:rPr lang="it-IT" dirty="0" err="1" smtClean="0">
                <a:solidFill>
                  <a:schemeClr val="accent4"/>
                </a:solidFill>
              </a:rPr>
              <a:t>Guo</a:t>
            </a:r>
            <a:r>
              <a:rPr lang="it-IT" dirty="0" smtClean="0">
                <a:solidFill>
                  <a:schemeClr val="accent4"/>
                </a:solidFill>
              </a:rPr>
              <a:t> et Al.):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this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is</a:t>
            </a:r>
            <a:r>
              <a:rPr lang="it-IT" dirty="0" smtClean="0">
                <a:solidFill>
                  <a:schemeClr val="bg1"/>
                </a:solidFill>
              </a:rPr>
              <a:t> a </a:t>
            </a:r>
            <a:r>
              <a:rPr lang="it-IT" dirty="0" err="1" smtClean="0">
                <a:solidFill>
                  <a:schemeClr val="bg1"/>
                </a:solidFill>
              </a:rPr>
              <a:t>popular</a:t>
            </a:r>
            <a:r>
              <a:rPr lang="it-IT" dirty="0" smtClean="0">
                <a:solidFill>
                  <a:schemeClr val="bg1"/>
                </a:solidFill>
              </a:rPr>
              <a:t> benchmark domain in the </a:t>
            </a:r>
            <a:r>
              <a:rPr lang="it-IT" dirty="0" err="1" smtClean="0">
                <a:solidFill>
                  <a:schemeClr val="bg1"/>
                </a:solidFill>
              </a:rPr>
              <a:t>Semantic</a:t>
            </a:r>
            <a:r>
              <a:rPr lang="it-IT" dirty="0" smtClean="0">
                <a:solidFill>
                  <a:schemeClr val="bg1"/>
                </a:solidFill>
              </a:rPr>
              <a:t> Web community. </a:t>
            </a:r>
          </a:p>
          <a:p>
            <a:pPr lvl="1"/>
            <a:r>
              <a:rPr lang="it-IT" dirty="0" smtClean="0">
                <a:solidFill>
                  <a:schemeClr val="accent4"/>
                </a:solidFill>
              </a:rPr>
              <a:t>STB-128 and ONT-256 </a:t>
            </a:r>
            <a:r>
              <a:rPr lang="it-IT" dirty="0" smtClean="0">
                <a:solidFill>
                  <a:schemeClr val="accent4"/>
                </a:solidFill>
              </a:rPr>
              <a:t>(</a:t>
            </a:r>
            <a:r>
              <a:rPr lang="it-IT" dirty="0" err="1" smtClean="0">
                <a:solidFill>
                  <a:schemeClr val="accent4"/>
                </a:solidFill>
              </a:rPr>
              <a:t>Arocena</a:t>
            </a:r>
            <a:r>
              <a:rPr lang="it-IT" dirty="0" smtClean="0">
                <a:solidFill>
                  <a:schemeClr val="accent4"/>
                </a:solidFill>
              </a:rPr>
              <a:t> et Al.):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these</a:t>
            </a:r>
            <a:r>
              <a:rPr lang="it-IT" dirty="0" smtClean="0">
                <a:solidFill>
                  <a:schemeClr val="bg1"/>
                </a:solidFill>
              </a:rPr>
              <a:t> are </a:t>
            </a:r>
            <a:r>
              <a:rPr lang="it-IT" dirty="0" err="1" smtClean="0">
                <a:solidFill>
                  <a:schemeClr val="bg1"/>
                </a:solidFill>
              </a:rPr>
              <a:t>two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existing</a:t>
            </a:r>
            <a:r>
              <a:rPr lang="it-IT" dirty="0" smtClean="0">
                <a:solidFill>
                  <a:schemeClr val="bg1"/>
                </a:solidFill>
              </a:rPr>
              <a:t> sets </a:t>
            </a:r>
            <a:r>
              <a:rPr lang="it-IT" dirty="0">
                <a:solidFill>
                  <a:schemeClr val="accent4"/>
                </a:solidFill>
              </a:rPr>
              <a:t>(</a:t>
            </a:r>
            <a:r>
              <a:rPr lang="it-IT" dirty="0" err="1" smtClean="0">
                <a:solidFill>
                  <a:schemeClr val="accent4"/>
                </a:solidFill>
              </a:rPr>
              <a:t>Arocena</a:t>
            </a:r>
            <a:r>
              <a:rPr lang="it-IT" dirty="0" smtClean="0">
                <a:solidFill>
                  <a:schemeClr val="accent4"/>
                </a:solidFill>
              </a:rPr>
              <a:t> et Al., </a:t>
            </a:r>
            <a:r>
              <a:rPr lang="it-IT" dirty="0" err="1">
                <a:solidFill>
                  <a:schemeClr val="accent4"/>
                </a:solidFill>
              </a:rPr>
              <a:t>Section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dirty="0" smtClean="0">
                <a:solidFill>
                  <a:schemeClr val="accent4"/>
                </a:solidFill>
              </a:rPr>
              <a:t>5)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of </a:t>
            </a:r>
            <a:r>
              <a:rPr lang="it-IT" dirty="0" err="1" smtClean="0">
                <a:solidFill>
                  <a:schemeClr val="bg1"/>
                </a:solidFill>
              </a:rPr>
              <a:t>dependencies</a:t>
            </a:r>
            <a:r>
              <a:rPr lang="it-IT" dirty="0" smtClean="0">
                <a:solidFill>
                  <a:schemeClr val="bg1"/>
                </a:solidFill>
              </a:rPr>
              <a:t> (</a:t>
            </a:r>
            <a:r>
              <a:rPr lang="it-IT" dirty="0" err="1" smtClean="0">
                <a:solidFill>
                  <a:schemeClr val="bg1"/>
                </a:solidFill>
              </a:rPr>
              <a:t>TGDs</a:t>
            </a:r>
            <a:r>
              <a:rPr lang="it-IT" dirty="0" smtClean="0">
                <a:solidFill>
                  <a:schemeClr val="bg1"/>
                </a:solidFill>
              </a:rPr>
              <a:t>, </a:t>
            </a:r>
            <a:r>
              <a:rPr lang="it-IT" dirty="0" err="1" smtClean="0">
                <a:solidFill>
                  <a:schemeClr val="bg1"/>
                </a:solidFill>
              </a:rPr>
              <a:t>primary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keys</a:t>
            </a:r>
            <a:r>
              <a:rPr lang="it-IT" dirty="0" smtClean="0">
                <a:solidFill>
                  <a:schemeClr val="bg1"/>
                </a:solidFill>
              </a:rPr>
              <a:t>, </a:t>
            </a:r>
            <a:r>
              <a:rPr lang="it-IT" dirty="0" err="1" smtClean="0">
                <a:solidFill>
                  <a:schemeClr val="bg1"/>
                </a:solidFill>
              </a:rPr>
              <a:t>foreign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keys</a:t>
            </a:r>
            <a:r>
              <a:rPr lang="it-IT" dirty="0" smtClean="0">
                <a:solidFill>
                  <a:schemeClr val="bg1"/>
                </a:solidFill>
              </a:rPr>
              <a:t>) </a:t>
            </a:r>
            <a:r>
              <a:rPr lang="it-IT" dirty="0" err="1" smtClean="0">
                <a:solidFill>
                  <a:schemeClr val="bg1"/>
                </a:solidFill>
              </a:rPr>
              <a:t>produced</a:t>
            </a:r>
            <a:r>
              <a:rPr lang="it-IT" dirty="0" smtClean="0">
                <a:solidFill>
                  <a:schemeClr val="bg1"/>
                </a:solidFill>
              </a:rPr>
              <a:t> via </a:t>
            </a:r>
            <a:r>
              <a:rPr lang="it-IT" cap="small" dirty="0" err="1" smtClean="0">
                <a:solidFill>
                  <a:schemeClr val="bg1"/>
                </a:solidFill>
              </a:rPr>
              <a:t>iBench</a:t>
            </a:r>
            <a:r>
              <a:rPr lang="it-IT" dirty="0" smtClean="0">
                <a:solidFill>
                  <a:schemeClr val="bg1"/>
                </a:solidFill>
              </a:rPr>
              <a:t>, a </a:t>
            </a:r>
            <a:r>
              <a:rPr lang="it-IT" dirty="0" err="1" smtClean="0">
                <a:solidFill>
                  <a:schemeClr val="bg1"/>
                </a:solidFill>
              </a:rPr>
              <a:t>well-established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tool</a:t>
            </a:r>
            <a:r>
              <a:rPr lang="it-IT" dirty="0" smtClean="0">
                <a:solidFill>
                  <a:schemeClr val="bg1"/>
                </a:solidFill>
              </a:rPr>
              <a:t> for </a:t>
            </a:r>
            <a:r>
              <a:rPr lang="it-IT" dirty="0" err="1" smtClean="0">
                <a:solidFill>
                  <a:schemeClr val="bg1"/>
                </a:solidFill>
              </a:rPr>
              <a:t>generating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integration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metadata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that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is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widely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used</a:t>
            </a:r>
            <a:r>
              <a:rPr lang="it-IT" dirty="0" smtClean="0">
                <a:solidFill>
                  <a:schemeClr val="bg1"/>
                </a:solidFill>
              </a:rPr>
              <a:t> in the database community</a:t>
            </a:r>
            <a:endParaRPr lang="it-IT" cap="small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>
            <a:normAutofit/>
          </a:bodyPr>
          <a:lstStyle/>
          <a:p>
            <a:pPr algn="ctr"/>
            <a:r>
              <a:rPr lang="it-IT" b="1" dirty="0" smtClean="0">
                <a:solidFill>
                  <a:schemeClr val="accent4"/>
                </a:solidFill>
              </a:rPr>
              <a:t>DLV-</a:t>
            </a:r>
            <a:r>
              <a:rPr lang="it-IT" b="1" dirty="0" err="1" smtClean="0">
                <a:solidFill>
                  <a:schemeClr val="accent4"/>
                </a:solidFill>
              </a:rPr>
              <a:t>complex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evolution</a:t>
            </a:r>
            <a:r>
              <a:rPr lang="it-IT" b="1" dirty="0" smtClean="0">
                <a:solidFill>
                  <a:schemeClr val="accent4"/>
                </a:solidFill>
              </a:rPr>
              <a:t>: some </a:t>
            </a:r>
            <a:r>
              <a:rPr lang="it-IT" b="1" dirty="0" err="1" smtClean="0">
                <a:solidFill>
                  <a:schemeClr val="accent4"/>
                </a:solidFill>
              </a:rPr>
              <a:t>experimental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results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222422" y="5441134"/>
            <a:ext cx="382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chemeClr val="bg1"/>
                </a:solidFill>
              </a:rPr>
              <a:t>Table</a:t>
            </a:r>
            <a:r>
              <a:rPr lang="it-IT" dirty="0" smtClean="0">
                <a:solidFill>
                  <a:schemeClr val="bg1"/>
                </a:solidFill>
              </a:rPr>
              <a:t>: </a:t>
            </a:r>
            <a:r>
              <a:rPr lang="it-IT" dirty="0" err="1" smtClean="0">
                <a:solidFill>
                  <a:schemeClr val="bg1"/>
                </a:solidFill>
              </a:rPr>
              <a:t>Overall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running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times</a:t>
            </a:r>
            <a:r>
              <a:rPr lang="it-IT" dirty="0" smtClean="0">
                <a:solidFill>
                  <a:schemeClr val="bg1"/>
                </a:solidFill>
              </a:rPr>
              <a:t> in </a:t>
            </a:r>
            <a:r>
              <a:rPr lang="it-IT" dirty="0" err="1" smtClean="0">
                <a:solidFill>
                  <a:schemeClr val="bg1"/>
                </a:solidFill>
              </a:rPr>
              <a:t>seconds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913" y="1509372"/>
            <a:ext cx="7219634" cy="4703345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4810897" y="6212717"/>
            <a:ext cx="61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Figure: </a:t>
            </a:r>
            <a:r>
              <a:rPr lang="it-IT" dirty="0" err="1" smtClean="0">
                <a:solidFill>
                  <a:schemeClr val="bg1"/>
                </a:solidFill>
              </a:rPr>
              <a:t>Average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running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times</a:t>
            </a:r>
            <a:r>
              <a:rPr lang="it-IT" dirty="0" smtClean="0">
                <a:solidFill>
                  <a:schemeClr val="bg1"/>
                </a:solidFill>
              </a:rPr>
              <a:t> in </a:t>
            </a:r>
            <a:r>
              <a:rPr lang="it-IT" dirty="0" err="1" smtClean="0">
                <a:solidFill>
                  <a:schemeClr val="bg1"/>
                </a:solidFill>
              </a:rPr>
              <a:t>seconds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8470"/>
              </p:ext>
            </p:extLst>
          </p:nvPr>
        </p:nvGraphicFramePr>
        <p:xfrm>
          <a:off x="761999" y="2114572"/>
          <a:ext cx="2743201" cy="3295650"/>
        </p:xfrm>
        <a:graphic>
          <a:graphicData uri="http://schemas.openxmlformats.org/drawingml/2006/table">
            <a:tbl>
              <a:tblPr/>
              <a:tblGrid>
                <a:gridCol w="941885"/>
                <a:gridCol w="900658"/>
                <a:gridCol w="90065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DLV-complex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DLV-latest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10k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500k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LUBM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univ.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univ.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univ.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univ.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285,34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univ.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178,96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STB-128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 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ONT-256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 1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191,38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4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it-IT" b="1" dirty="0" err="1" smtClean="0">
                <a:solidFill>
                  <a:schemeClr val="accent4"/>
                </a:solidFill>
              </a:rPr>
              <a:t>Thanks</a:t>
            </a:r>
            <a:r>
              <a:rPr lang="it-IT" b="1" dirty="0" smtClean="0">
                <a:solidFill>
                  <a:schemeClr val="accent4"/>
                </a:solidFill>
              </a:rPr>
              <a:t>!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None/>
              <a:defRPr/>
            </a:pPr>
            <a:endParaRPr lang="it-IT" sz="3200" dirty="0" smtClean="0"/>
          </a:p>
          <a:p>
            <a:pPr algn="ctr">
              <a:buFont typeface="Wingdings" panose="05000000000000000000" pitchFamily="2" charset="2"/>
              <a:buNone/>
              <a:defRPr/>
            </a:pPr>
            <a:endParaRPr lang="it-IT" sz="3200" dirty="0" smtClean="0"/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it-IT" sz="3200" dirty="0" err="1" smtClean="0">
                <a:solidFill>
                  <a:schemeClr val="bg1"/>
                </a:solidFill>
              </a:rPr>
              <a:t>Question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 smtClean="0">
                <a:solidFill>
                  <a:schemeClr val="bg1"/>
                </a:solidFill>
              </a:rPr>
              <a:t>time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accent4"/>
                </a:solidFill>
              </a:rPr>
              <a:t>Functions</a:t>
            </a:r>
            <a:r>
              <a:rPr lang="it-IT" b="1" dirty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42876"/>
            <a:ext cx="10515600" cy="4688297"/>
          </a:xfrm>
        </p:spPr>
        <p:txBody>
          <a:bodyPr>
            <a:normAutofit lnSpcReduction="10000"/>
          </a:bodyPr>
          <a:lstStyle/>
          <a:p>
            <a:r>
              <a:rPr lang="it-IT" sz="3200" dirty="0" err="1">
                <a:solidFill>
                  <a:schemeClr val="bg1"/>
                </a:solidFill>
              </a:rPr>
              <a:t>We</a:t>
            </a:r>
            <a:r>
              <a:rPr lang="it-IT" sz="3200" dirty="0">
                <a:solidFill>
                  <a:schemeClr val="bg1"/>
                </a:solidFill>
              </a:rPr>
              <a:t> are </a:t>
            </a:r>
            <a:r>
              <a:rPr lang="it-IT" sz="3200" dirty="0" err="1">
                <a:solidFill>
                  <a:schemeClr val="bg1"/>
                </a:solidFill>
              </a:rPr>
              <a:t>talking</a:t>
            </a:r>
            <a:r>
              <a:rPr lang="it-IT" sz="3200" dirty="0">
                <a:solidFill>
                  <a:schemeClr val="bg1"/>
                </a:solidFill>
              </a:rPr>
              <a:t> of </a:t>
            </a:r>
            <a:r>
              <a:rPr lang="it-IT" sz="3200" dirty="0" err="1">
                <a:solidFill>
                  <a:schemeClr val="bg1"/>
                </a:solidFill>
              </a:rPr>
              <a:t>functions</a:t>
            </a:r>
            <a:r>
              <a:rPr lang="it-IT" sz="3200" dirty="0">
                <a:solidFill>
                  <a:schemeClr val="bg1"/>
                </a:solidFill>
              </a:rPr>
              <a:t> and </a:t>
            </a:r>
            <a:r>
              <a:rPr lang="it-IT" sz="3200" dirty="0" err="1">
                <a:solidFill>
                  <a:schemeClr val="bg1"/>
                </a:solidFill>
              </a:rPr>
              <a:t>functional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terms</a:t>
            </a:r>
            <a:r>
              <a:rPr lang="it-IT" sz="3200" dirty="0">
                <a:solidFill>
                  <a:schemeClr val="bg1"/>
                </a:solidFill>
              </a:rPr>
              <a:t> in the </a:t>
            </a:r>
            <a:r>
              <a:rPr lang="it-IT" sz="3200" dirty="0" err="1">
                <a:solidFill>
                  <a:schemeClr val="bg1"/>
                </a:solidFill>
              </a:rPr>
              <a:t>traditional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logic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programming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sense</a:t>
            </a:r>
            <a:r>
              <a:rPr lang="it-IT" sz="32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it-IT" dirty="0" err="1">
                <a:solidFill>
                  <a:schemeClr val="bg1"/>
                </a:solidFill>
              </a:rPr>
              <a:t>father</a:t>
            </a:r>
            <a:r>
              <a:rPr lang="it-IT" dirty="0">
                <a:solidFill>
                  <a:schemeClr val="bg1"/>
                </a:solidFill>
              </a:rPr>
              <a:t>(gibbi) →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father</a:t>
            </a:r>
            <a:r>
              <a:rPr lang="it-IT" dirty="0">
                <a:solidFill>
                  <a:schemeClr val="bg1"/>
                </a:solidFill>
              </a:rPr>
              <a:t>(gibbi)</a:t>
            </a:r>
          </a:p>
          <a:p>
            <a:pPr lvl="1"/>
            <a:r>
              <a:rPr lang="it-IT" dirty="0" err="1">
                <a:solidFill>
                  <a:schemeClr val="bg1"/>
                </a:solidFill>
              </a:rPr>
              <a:t>sqr</a:t>
            </a:r>
            <a:r>
              <a:rPr lang="it-IT" dirty="0">
                <a:solidFill>
                  <a:schemeClr val="bg1"/>
                </a:solidFill>
              </a:rPr>
              <a:t>(3) →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sqr</a:t>
            </a:r>
            <a:r>
              <a:rPr lang="it-IT" dirty="0">
                <a:solidFill>
                  <a:schemeClr val="bg1"/>
                </a:solidFill>
              </a:rPr>
              <a:t>(3)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[</a:t>
            </a:r>
            <a:r>
              <a:rPr lang="it-IT" dirty="0" err="1">
                <a:solidFill>
                  <a:schemeClr val="bg1"/>
                </a:solidFill>
              </a:rPr>
              <a:t>a,b,c</a:t>
            </a:r>
            <a:r>
              <a:rPr lang="it-IT" dirty="0">
                <a:solidFill>
                  <a:schemeClr val="bg1"/>
                </a:solidFill>
              </a:rPr>
              <a:t>] →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list(</a:t>
            </a:r>
            <a:r>
              <a:rPr lang="it-IT" dirty="0" err="1">
                <a:solidFill>
                  <a:schemeClr val="bg1"/>
                </a:solidFill>
              </a:rPr>
              <a:t>a,list</a:t>
            </a:r>
            <a:r>
              <a:rPr lang="it-IT" dirty="0">
                <a:solidFill>
                  <a:schemeClr val="bg1"/>
                </a:solidFill>
              </a:rPr>
              <a:t>(</a:t>
            </a:r>
            <a:r>
              <a:rPr lang="it-IT" dirty="0" err="1">
                <a:solidFill>
                  <a:schemeClr val="bg1"/>
                </a:solidFill>
              </a:rPr>
              <a:t>b,c</a:t>
            </a:r>
            <a:r>
              <a:rPr lang="it-IT" dirty="0">
                <a:solidFill>
                  <a:schemeClr val="bg1"/>
                </a:solidFill>
              </a:rPr>
              <a:t>))</a:t>
            </a:r>
          </a:p>
          <a:p>
            <a:endParaRPr lang="it-IT" sz="3200" dirty="0">
              <a:solidFill>
                <a:schemeClr val="bg1"/>
              </a:solidFill>
            </a:endParaRPr>
          </a:p>
          <a:p>
            <a:r>
              <a:rPr lang="it-IT" sz="3200" dirty="0">
                <a:solidFill>
                  <a:schemeClr val="bg1"/>
                </a:solidFill>
              </a:rPr>
              <a:t>Recursive </a:t>
            </a: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symbols</a:t>
            </a:r>
            <a:r>
              <a:rPr lang="it-IT" sz="3200" dirty="0">
                <a:solidFill>
                  <a:schemeClr val="bg1"/>
                </a:solidFill>
              </a:rPr>
              <a:t> →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Undecidability</a:t>
            </a:r>
            <a:endParaRPr lang="it-IT" sz="3200" dirty="0">
              <a:solidFill>
                <a:schemeClr val="bg1"/>
              </a:solidFill>
            </a:endParaRPr>
          </a:p>
          <a:p>
            <a:pPr lvl="1"/>
            <a:r>
              <a:rPr lang="it-IT" dirty="0" err="1">
                <a:solidFill>
                  <a:schemeClr val="bg1"/>
                </a:solidFill>
              </a:rPr>
              <a:t>Horn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Logic</a:t>
            </a:r>
            <a:r>
              <a:rPr lang="it-IT" dirty="0">
                <a:solidFill>
                  <a:schemeClr val="bg1"/>
                </a:solidFill>
              </a:rPr>
              <a:t> Programming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R.E.-complete  (</a:t>
            </a:r>
            <a:r>
              <a:rPr lang="it-IT" dirty="0" err="1">
                <a:solidFill>
                  <a:schemeClr val="bg1"/>
                </a:solidFill>
              </a:rPr>
              <a:t>Tarnlünd</a:t>
            </a:r>
            <a:r>
              <a:rPr lang="it-IT" dirty="0">
                <a:solidFill>
                  <a:schemeClr val="bg1"/>
                </a:solidFill>
              </a:rPr>
              <a:t> 1977)</a:t>
            </a:r>
          </a:p>
          <a:p>
            <a:endParaRPr lang="it-IT" sz="3200" dirty="0">
              <a:solidFill>
                <a:schemeClr val="bg1"/>
              </a:solidFill>
            </a:endParaRPr>
          </a:p>
          <a:p>
            <a:r>
              <a:rPr lang="it-IT" sz="3200" dirty="0">
                <a:solidFill>
                  <a:schemeClr val="bg1"/>
                </a:solidFill>
              </a:rPr>
              <a:t>Goal: </a:t>
            </a:r>
            <a:r>
              <a:rPr lang="it-IT" sz="3200" dirty="0" err="1">
                <a:solidFill>
                  <a:schemeClr val="bg1"/>
                </a:solidFill>
              </a:rPr>
              <a:t>treat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symbols</a:t>
            </a:r>
            <a:r>
              <a:rPr lang="it-IT" sz="3200" dirty="0">
                <a:solidFill>
                  <a:schemeClr val="bg1"/>
                </a:solidFill>
              </a:rPr>
              <a:t> in </a:t>
            </a:r>
            <a:r>
              <a:rPr lang="it-IT" sz="3200" dirty="0" smtClean="0">
                <a:solidFill>
                  <a:schemeClr val="bg1"/>
                </a:solidFill>
              </a:rPr>
              <a:t>ASP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/>
          <a:lstStyle/>
          <a:p>
            <a:pPr algn="ctr"/>
            <a:r>
              <a:rPr lang="it-IT" b="1" dirty="0" err="1" smtClean="0">
                <a:solidFill>
                  <a:schemeClr val="accent4"/>
                </a:solidFill>
              </a:rPr>
              <a:t>Grounding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basics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42876"/>
            <a:ext cx="10653584" cy="4688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solidFill>
                  <a:schemeClr val="accent4"/>
                </a:solidFill>
              </a:rPr>
              <a:t>P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smtClean="0">
                <a:solidFill>
                  <a:schemeClr val="bg1"/>
                </a:solidFill>
              </a:rPr>
              <a:t>→ </a:t>
            </a:r>
            <a:r>
              <a:rPr lang="it-IT" sz="3200" dirty="0" err="1" smtClean="0">
                <a:solidFill>
                  <a:schemeClr val="bg1"/>
                </a:solidFill>
              </a:rPr>
              <a:t>Grounder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>
                <a:solidFill>
                  <a:schemeClr val="bg1"/>
                </a:solidFill>
              </a:rPr>
              <a:t>→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accent4"/>
                </a:solidFill>
              </a:rPr>
              <a:t>grnd</a:t>
            </a:r>
            <a:r>
              <a:rPr lang="it-IT" sz="3200" dirty="0">
                <a:solidFill>
                  <a:schemeClr val="accent4"/>
                </a:solidFill>
              </a:rPr>
              <a:t>(P)</a:t>
            </a:r>
            <a:r>
              <a:rPr lang="it-IT" sz="3200" dirty="0">
                <a:solidFill>
                  <a:schemeClr val="bg1"/>
                </a:solidFill>
              </a:rPr>
              <a:t> →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>
                <a:solidFill>
                  <a:schemeClr val="bg1"/>
                </a:solidFill>
              </a:rPr>
              <a:t>Model </a:t>
            </a:r>
            <a:r>
              <a:rPr lang="it-IT" sz="3200" dirty="0" smtClean="0">
                <a:solidFill>
                  <a:schemeClr val="bg1"/>
                </a:solidFill>
              </a:rPr>
              <a:t>Generator/</a:t>
            </a:r>
            <a:r>
              <a:rPr lang="it-IT" sz="3200" dirty="0" err="1" smtClean="0">
                <a:solidFill>
                  <a:schemeClr val="bg1"/>
                </a:solidFill>
              </a:rPr>
              <a:t>Checker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>
                <a:solidFill>
                  <a:schemeClr val="bg1"/>
                </a:solidFill>
              </a:rPr>
              <a:t>→</a:t>
            </a:r>
            <a:r>
              <a:rPr lang="it-IT" sz="3200" dirty="0" smtClean="0">
                <a:solidFill>
                  <a:schemeClr val="bg1"/>
                </a:solidFill>
              </a:rPr>
              <a:t> </a:t>
            </a:r>
            <a:r>
              <a:rPr lang="it-IT" sz="3200" dirty="0" smtClean="0">
                <a:solidFill>
                  <a:schemeClr val="accent4"/>
                </a:solidFill>
              </a:rPr>
              <a:t>AS(P)</a:t>
            </a:r>
            <a:endParaRPr lang="it-IT" sz="3200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endParaRPr lang="pt-BR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2600" dirty="0" smtClean="0">
                <a:solidFill>
                  <a:schemeClr val="bg1"/>
                </a:solidFill>
              </a:rPr>
              <a:t>a(1</a:t>
            </a:r>
            <a:r>
              <a:rPr lang="pt-BR" sz="2600" dirty="0">
                <a:solidFill>
                  <a:schemeClr val="bg1"/>
                </a:solidFill>
              </a:rPr>
              <a:t>). a(2). b(2,1</a:t>
            </a:r>
            <a:r>
              <a:rPr lang="pt-BR" sz="2600" dirty="0" smtClean="0">
                <a:solidFill>
                  <a:schemeClr val="bg1"/>
                </a:solidFill>
              </a:rPr>
              <a:t>).</a:t>
            </a:r>
            <a:endParaRPr lang="pt-BR" sz="2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2600" dirty="0">
                <a:solidFill>
                  <a:schemeClr val="accent4"/>
                </a:solidFill>
              </a:rPr>
              <a:t>R</a:t>
            </a:r>
            <a:r>
              <a:rPr lang="pt-BR" sz="2600" dirty="0">
                <a:solidFill>
                  <a:schemeClr val="bg1"/>
                </a:solidFill>
              </a:rPr>
              <a:t> : p(X) v r(X) :- a(X), b(X,Y</a:t>
            </a:r>
            <a:r>
              <a:rPr lang="pt-BR" sz="2600" dirty="0" smtClean="0">
                <a:solidFill>
                  <a:schemeClr val="bg1"/>
                </a:solidFill>
              </a:rPr>
              <a:t>).</a:t>
            </a:r>
            <a:endParaRPr lang="pt-BR" sz="2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2600" dirty="0">
                <a:solidFill>
                  <a:schemeClr val="accent4"/>
                </a:solidFill>
              </a:rPr>
              <a:t>grnd(P)</a:t>
            </a:r>
            <a:r>
              <a:rPr lang="pt-BR" sz="2600" dirty="0">
                <a:solidFill>
                  <a:schemeClr val="bg1"/>
                </a:solidFill>
              </a:rPr>
              <a:t> = {  p(2) v r(2) :- a(2), b(2,1), </a:t>
            </a:r>
            <a:r>
              <a:rPr lang="pt-BR" sz="26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ctr">
              <a:buNone/>
            </a:pPr>
            <a:r>
              <a:rPr lang="pt-BR" sz="2600" dirty="0">
                <a:solidFill>
                  <a:schemeClr val="bg1"/>
                </a:solidFill>
              </a:rPr>
              <a:t>p(1) v r(1) :- a(1), b(1,2</a:t>
            </a:r>
            <a:r>
              <a:rPr lang="pt-BR" sz="2600" dirty="0" smtClean="0">
                <a:solidFill>
                  <a:schemeClr val="bg1"/>
                </a:solidFill>
              </a:rPr>
              <a:t>) }</a:t>
            </a:r>
          </a:p>
          <a:p>
            <a:pPr marL="0" indent="0" algn="ctr">
              <a:buNone/>
            </a:pPr>
            <a:endParaRPr lang="it-IT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it-IT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2600" dirty="0" smtClean="0">
                <a:solidFill>
                  <a:schemeClr val="bg1"/>
                </a:solidFill>
              </a:rPr>
              <a:t>inst</a:t>
            </a:r>
            <a:r>
              <a:rPr lang="pt-BR" sz="2600" baseline="-25000" dirty="0" smtClean="0">
                <a:solidFill>
                  <a:schemeClr val="accent4"/>
                </a:solidFill>
              </a:rPr>
              <a:t>R</a:t>
            </a:r>
            <a:r>
              <a:rPr lang="pt-BR" sz="2600" dirty="0" smtClean="0">
                <a:solidFill>
                  <a:schemeClr val="bg1"/>
                </a:solidFill>
              </a:rPr>
              <a:t>({</a:t>
            </a:r>
            <a:r>
              <a:rPr lang="pt-BR" sz="2600" dirty="0" smtClean="0">
                <a:solidFill>
                  <a:schemeClr val="accent4"/>
                </a:solidFill>
              </a:rPr>
              <a:t>a(1), a(2), b(2,1)</a:t>
            </a:r>
            <a:r>
              <a:rPr lang="pt-BR" sz="2600" dirty="0" smtClean="0">
                <a:solidFill>
                  <a:schemeClr val="bg1"/>
                </a:solidFill>
              </a:rPr>
              <a:t>}) = {  p(2) v r(2) :- a(2), b(2,1) }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510263" y="1718405"/>
            <a:ext cx="1798638" cy="792162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752977" y="4966438"/>
            <a:ext cx="4141788" cy="890589"/>
            <a:chOff x="2742" y="2665"/>
            <a:chExt cx="2609" cy="561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463" y="2665"/>
              <a:ext cx="18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sz="2400" dirty="0" err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Active</a:t>
              </a:r>
              <a:r>
                <a:rPr lang="it-IT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 </a:t>
              </a:r>
              <a:r>
                <a:rPr lang="it-IT" sz="2400" dirty="0" err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Facts</a:t>
              </a:r>
              <a:r>
                <a:rPr lang="it-IT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 + </a:t>
              </a:r>
              <a:r>
                <a:rPr lang="it-IT" sz="2400" dirty="0" err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rPr>
                <a:t>Rules</a:t>
              </a:r>
              <a:endParaRPr lang="it-IT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2742" y="2956"/>
              <a:ext cx="721" cy="27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82933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/>
          <a:lstStyle/>
          <a:p>
            <a:pPr algn="ctr"/>
            <a:r>
              <a:rPr lang="it-IT" b="1" dirty="0" err="1" smtClean="0">
                <a:solidFill>
                  <a:schemeClr val="accent4"/>
                </a:solidFill>
              </a:rPr>
              <a:t>Grounding</a:t>
            </a:r>
            <a:r>
              <a:rPr lang="it-IT" b="1" dirty="0" smtClean="0">
                <a:solidFill>
                  <a:schemeClr val="accent4"/>
                </a:solidFill>
              </a:rPr>
              <a:t> in the </a:t>
            </a:r>
            <a:r>
              <a:rPr lang="it-IT" b="1" dirty="0" err="1" smtClean="0">
                <a:solidFill>
                  <a:schemeClr val="accent4"/>
                </a:solidFill>
              </a:rPr>
              <a:t>presence</a:t>
            </a:r>
            <a:r>
              <a:rPr lang="it-IT" b="1" dirty="0" smtClean="0">
                <a:solidFill>
                  <a:schemeClr val="accent4"/>
                </a:solidFill>
              </a:rPr>
              <a:t> of </a:t>
            </a:r>
            <a:r>
              <a:rPr lang="it-IT" b="1" dirty="0" err="1" smtClean="0">
                <a:solidFill>
                  <a:schemeClr val="accent4"/>
                </a:solidFill>
              </a:rPr>
              <a:t>function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symbols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42876"/>
            <a:ext cx="10653584" cy="46882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accent4"/>
                </a:solidFill>
              </a:rPr>
              <a:t>r(1). r(2).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r(f(X)) :- r(X), not a(X).</a:t>
            </a:r>
          </a:p>
          <a:p>
            <a:pPr marL="0" indent="0" algn="ctr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inst</a:t>
            </a:r>
            <a:r>
              <a:rPr lang="pt-BR" sz="2400" baseline="-25000" dirty="0">
                <a:solidFill>
                  <a:schemeClr val="accent4"/>
                </a:solidFill>
              </a:rPr>
              <a:t>P</a:t>
            </a:r>
            <a:r>
              <a:rPr lang="pt-BR" sz="2400" dirty="0">
                <a:solidFill>
                  <a:schemeClr val="bg1"/>
                </a:solidFill>
              </a:rPr>
              <a:t> ( {</a:t>
            </a:r>
            <a:r>
              <a:rPr lang="pt-BR" sz="2400" dirty="0">
                <a:solidFill>
                  <a:schemeClr val="accent4"/>
                </a:solidFill>
              </a:rPr>
              <a:t>r(1), r(2)</a:t>
            </a:r>
            <a:r>
              <a:rPr lang="pt-BR" sz="2400" dirty="0">
                <a:solidFill>
                  <a:schemeClr val="bg1"/>
                </a:solidFill>
              </a:rPr>
              <a:t>} ) = 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{  r(f(1)) :- r(1), not a(1) 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      r(f(2)) :- r(2), not a(2), 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r(1), r(2)  }</a:t>
            </a:r>
          </a:p>
          <a:p>
            <a:pPr marL="0" indent="0" algn="ctr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l-GR" sz="2400" dirty="0">
                <a:solidFill>
                  <a:schemeClr val="bg1"/>
                </a:solidFill>
              </a:rPr>
              <a:t>Γ</a:t>
            </a:r>
            <a:r>
              <a:rPr lang="pt-BR" sz="2400" baseline="-25000" dirty="0">
                <a:solidFill>
                  <a:schemeClr val="bg1"/>
                </a:solidFill>
              </a:rPr>
              <a:t>P</a:t>
            </a:r>
            <a:r>
              <a:rPr lang="pt-BR" sz="2400" dirty="0">
                <a:solidFill>
                  <a:schemeClr val="bg1"/>
                </a:solidFill>
              </a:rPr>
              <a:t>(R) = inst</a:t>
            </a:r>
            <a:r>
              <a:rPr lang="pt-BR" sz="2400" baseline="-25000" dirty="0">
                <a:solidFill>
                  <a:schemeClr val="bg1"/>
                </a:solidFill>
              </a:rPr>
              <a:t>P</a:t>
            </a:r>
            <a:r>
              <a:rPr lang="pt-BR" sz="2400" dirty="0">
                <a:solidFill>
                  <a:schemeClr val="bg1"/>
                </a:solidFill>
              </a:rPr>
              <a:t>(Heads(R))</a:t>
            </a:r>
          </a:p>
          <a:p>
            <a:pPr marL="0" indent="0" algn="ctr">
              <a:buNone/>
            </a:pPr>
            <a:r>
              <a:rPr lang="el-GR" sz="2400" dirty="0" smtClean="0">
                <a:solidFill>
                  <a:schemeClr val="accent4"/>
                </a:solidFill>
              </a:rPr>
              <a:t>Γ</a:t>
            </a:r>
            <a:r>
              <a:rPr lang="pt-BR" sz="2400" baseline="-25000" dirty="0" smtClean="0">
                <a:solidFill>
                  <a:schemeClr val="accent4"/>
                </a:solidFill>
              </a:rPr>
              <a:t>P</a:t>
            </a:r>
            <a:r>
              <a:rPr lang="pt-BR" sz="2400" baseline="30000" dirty="0" smtClean="0">
                <a:solidFill>
                  <a:schemeClr val="accent4"/>
                </a:solidFill>
              </a:rPr>
              <a:t>∞</a:t>
            </a:r>
            <a:r>
              <a:rPr lang="pt-BR" sz="2400" dirty="0">
                <a:solidFill>
                  <a:schemeClr val="accent4"/>
                </a:solidFill>
              </a:rPr>
              <a:t>(Ø) might diverge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chemeClr val="accent4"/>
                </a:solidFill>
              </a:rPr>
              <a:t>(reflecting the fact that infinite atoms depend from r(1) and r(2) </a:t>
            </a:r>
            <a:r>
              <a:rPr lang="pt-BR" sz="2400" dirty="0" smtClean="0">
                <a:solidFill>
                  <a:schemeClr val="accent4"/>
                </a:solidFill>
              </a:rPr>
              <a:t>)</a:t>
            </a:r>
            <a:endParaRPr lang="pt-BR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/>
          <a:lstStyle/>
          <a:p>
            <a:pPr algn="ctr"/>
            <a:r>
              <a:rPr lang="it-IT" b="1" dirty="0" err="1" smtClean="0">
                <a:solidFill>
                  <a:schemeClr val="accent4"/>
                </a:solidFill>
              </a:rPr>
              <a:t>Several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attempts</a:t>
            </a:r>
            <a:r>
              <a:rPr lang="it-IT" b="1" dirty="0" smtClean="0">
                <a:solidFill>
                  <a:schemeClr val="accent4"/>
                </a:solidFill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</a:rPr>
              <a:t>exist</a:t>
            </a:r>
            <a:r>
              <a:rPr lang="it-IT" b="1" dirty="0" smtClean="0">
                <a:solidFill>
                  <a:schemeClr val="accent4"/>
                </a:solidFill>
              </a:rPr>
              <a:t>: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842876"/>
            <a:ext cx="10515600" cy="4688297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chemeClr val="accent4"/>
                </a:solidFill>
              </a:rPr>
              <a:t>Top-Down:</a:t>
            </a:r>
          </a:p>
          <a:p>
            <a:pPr lvl="1"/>
            <a:r>
              <a:rPr lang="it-IT" sz="2800" dirty="0" err="1">
                <a:solidFill>
                  <a:schemeClr val="bg1"/>
                </a:solidFill>
              </a:rPr>
              <a:t>Prolog</a:t>
            </a:r>
            <a:r>
              <a:rPr lang="it-IT" sz="2800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it-IT" sz="2400" dirty="0">
                <a:solidFill>
                  <a:schemeClr val="bg1"/>
                </a:solidFill>
              </a:rPr>
              <a:t>SLD </a:t>
            </a:r>
            <a:r>
              <a:rPr lang="it-IT" sz="2400" dirty="0" err="1">
                <a:solidFill>
                  <a:schemeClr val="bg1"/>
                </a:solidFill>
              </a:rPr>
              <a:t>Termination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analysis</a:t>
            </a:r>
            <a:r>
              <a:rPr lang="it-IT" sz="2400" dirty="0">
                <a:solidFill>
                  <a:schemeClr val="bg1"/>
                </a:solidFill>
              </a:rPr>
              <a:t> (A. Bossi and </a:t>
            </a:r>
            <a:r>
              <a:rPr lang="it-IT" sz="2400" dirty="0" err="1">
                <a:solidFill>
                  <a:schemeClr val="bg1"/>
                </a:solidFill>
              </a:rPr>
              <a:t>many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others</a:t>
            </a:r>
            <a:r>
              <a:rPr lang="it-IT" sz="2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it-IT" sz="2800" dirty="0">
                <a:solidFill>
                  <a:schemeClr val="bg1"/>
                </a:solidFill>
              </a:rPr>
              <a:t>ASP:</a:t>
            </a:r>
          </a:p>
          <a:p>
            <a:pPr lvl="2"/>
            <a:r>
              <a:rPr lang="it-IT" sz="2400" dirty="0" err="1">
                <a:solidFill>
                  <a:schemeClr val="bg1"/>
                </a:solidFill>
              </a:rPr>
              <a:t>Finitary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programs</a:t>
            </a:r>
            <a:r>
              <a:rPr lang="it-IT" sz="2400" dirty="0">
                <a:solidFill>
                  <a:schemeClr val="bg1"/>
                </a:solidFill>
              </a:rPr>
              <a:t> (P. Bonatti et al.), FDNC </a:t>
            </a:r>
            <a:r>
              <a:rPr lang="it-IT" sz="2400" dirty="0" err="1">
                <a:solidFill>
                  <a:schemeClr val="bg1"/>
                </a:solidFill>
              </a:rPr>
              <a:t>programs</a:t>
            </a:r>
            <a:r>
              <a:rPr lang="it-IT" sz="2400" dirty="0">
                <a:solidFill>
                  <a:schemeClr val="bg1"/>
                </a:solidFill>
              </a:rPr>
              <a:t> (T. </a:t>
            </a:r>
            <a:r>
              <a:rPr lang="it-IT" sz="2400" dirty="0" err="1">
                <a:solidFill>
                  <a:schemeClr val="bg1"/>
                </a:solidFill>
              </a:rPr>
              <a:t>Eiter</a:t>
            </a:r>
            <a:r>
              <a:rPr lang="it-IT" sz="2400" dirty="0">
                <a:solidFill>
                  <a:schemeClr val="bg1"/>
                </a:solidFill>
              </a:rPr>
              <a:t> et al.)</a:t>
            </a:r>
          </a:p>
          <a:p>
            <a:r>
              <a:rPr lang="it-IT" sz="3200" dirty="0">
                <a:solidFill>
                  <a:schemeClr val="accent4"/>
                </a:solidFill>
              </a:rPr>
              <a:t>Bottom-up:</a:t>
            </a:r>
          </a:p>
          <a:p>
            <a:pPr lvl="1"/>
            <a:r>
              <a:rPr lang="it-IT" dirty="0" err="1">
                <a:solidFill>
                  <a:schemeClr val="bg1"/>
                </a:solidFill>
              </a:rPr>
              <a:t>Datalog</a:t>
            </a:r>
            <a:r>
              <a:rPr lang="it-IT" dirty="0">
                <a:solidFill>
                  <a:schemeClr val="bg1"/>
                </a:solidFill>
              </a:rPr>
              <a:t> with infinite relations (</a:t>
            </a:r>
            <a:r>
              <a:rPr lang="it-IT" dirty="0" err="1">
                <a:solidFill>
                  <a:schemeClr val="bg1"/>
                </a:solidFill>
              </a:rPr>
              <a:t>Ramakrishnan</a:t>
            </a:r>
            <a:r>
              <a:rPr lang="it-IT" dirty="0">
                <a:solidFill>
                  <a:schemeClr val="bg1"/>
                </a:solidFill>
              </a:rPr>
              <a:t> et al., </a:t>
            </a:r>
            <a:r>
              <a:rPr lang="it-IT" dirty="0" err="1">
                <a:solidFill>
                  <a:schemeClr val="bg1"/>
                </a:solidFill>
              </a:rPr>
              <a:t>others</a:t>
            </a:r>
            <a:r>
              <a:rPr lang="it-IT" dirty="0">
                <a:solidFill>
                  <a:schemeClr val="bg1"/>
                </a:solidFill>
              </a:rPr>
              <a:t>), </a:t>
            </a:r>
            <a:r>
              <a:rPr lang="it-IT" dirty="0" err="1">
                <a:solidFill>
                  <a:schemeClr val="bg1"/>
                </a:solidFill>
              </a:rPr>
              <a:t>Datalog</a:t>
            </a:r>
            <a:r>
              <a:rPr lang="it-IT" dirty="0">
                <a:solidFill>
                  <a:schemeClr val="bg1"/>
                </a:solidFill>
              </a:rPr>
              <a:t> with Value </a:t>
            </a:r>
            <a:r>
              <a:rPr lang="it-IT" dirty="0" err="1">
                <a:solidFill>
                  <a:schemeClr val="bg1"/>
                </a:solidFill>
              </a:rPr>
              <a:t>invention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Hull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Cabibbo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others</a:t>
            </a:r>
            <a:r>
              <a:rPr lang="it-IT" dirty="0">
                <a:solidFill>
                  <a:schemeClr val="bg1"/>
                </a:solidFill>
              </a:rPr>
              <a:t>), omega-</a:t>
            </a:r>
            <a:r>
              <a:rPr lang="it-IT" dirty="0" err="1">
                <a:solidFill>
                  <a:schemeClr val="bg1"/>
                </a:solidFill>
              </a:rPr>
              <a:t>restricted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programs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Syrjänen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  <a:p>
            <a:r>
              <a:rPr lang="it-IT" sz="3200" dirty="0">
                <a:solidFill>
                  <a:schemeClr val="accent4"/>
                </a:solidFill>
              </a:rPr>
              <a:t>Idea: </a:t>
            </a:r>
            <a:r>
              <a:rPr lang="it-IT" sz="3200" dirty="0">
                <a:solidFill>
                  <a:schemeClr val="bg1"/>
                </a:solidFill>
              </a:rPr>
              <a:t>introduce a “bottom-up” </a:t>
            </a:r>
            <a:r>
              <a:rPr lang="it-IT" sz="3200" dirty="0" err="1">
                <a:solidFill>
                  <a:schemeClr val="bg1"/>
                </a:solidFill>
              </a:rPr>
              <a:t>based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class</a:t>
            </a:r>
            <a:r>
              <a:rPr lang="it-IT" sz="3200" dirty="0">
                <a:solidFill>
                  <a:schemeClr val="bg1"/>
                </a:solidFill>
              </a:rPr>
              <a:t> of </a:t>
            </a:r>
            <a:r>
              <a:rPr lang="it-IT" sz="3200" dirty="0" err="1">
                <a:solidFill>
                  <a:schemeClr val="bg1"/>
                </a:solidFill>
              </a:rPr>
              <a:t>programs</a:t>
            </a:r>
            <a:r>
              <a:rPr lang="it-IT" sz="3200" dirty="0">
                <a:solidFill>
                  <a:schemeClr val="bg1"/>
                </a:solidFill>
              </a:rPr>
              <a:t>. </a:t>
            </a:r>
            <a:r>
              <a:rPr lang="it-IT" sz="3200" dirty="0" err="1">
                <a:solidFill>
                  <a:schemeClr val="bg1"/>
                </a:solidFill>
              </a:rPr>
              <a:t>But</a:t>
            </a:r>
            <a:r>
              <a:rPr lang="it-IT" sz="3200" dirty="0">
                <a:solidFill>
                  <a:schemeClr val="bg1"/>
                </a:solidFill>
              </a:rPr>
              <a:t> none of the </a:t>
            </a:r>
            <a:r>
              <a:rPr lang="it-IT" sz="3200" dirty="0" err="1">
                <a:solidFill>
                  <a:schemeClr val="bg1"/>
                </a:solidFill>
              </a:rPr>
              <a:t>above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directly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applies</a:t>
            </a:r>
            <a:r>
              <a:rPr lang="it-IT" sz="3200" dirty="0">
                <a:solidFill>
                  <a:schemeClr val="bg1"/>
                </a:solidFill>
              </a:rPr>
              <a:t>.</a:t>
            </a:r>
          </a:p>
          <a:p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/>
          <a:lstStyle/>
          <a:p>
            <a:pPr algn="ctr"/>
            <a:r>
              <a:rPr lang="it-IT" b="1" dirty="0" smtClean="0">
                <a:solidFill>
                  <a:schemeClr val="accent4"/>
                </a:solidFill>
              </a:rPr>
              <a:t>Idea: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842876"/>
            <a:ext cx="10515600" cy="468829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Consider the class of programs for </a:t>
            </a:r>
            <a:r>
              <a:rPr lang="en-US" sz="3200" dirty="0" smtClean="0">
                <a:solidFill>
                  <a:schemeClr val="bg1"/>
                </a:solidFill>
              </a:rPr>
              <a:t>which: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4"/>
                </a:solidFill>
              </a:rPr>
              <a:t>	Γ</a:t>
            </a:r>
            <a:r>
              <a:rPr lang="en-US" sz="3200" baseline="-25000" dirty="0" smtClean="0">
                <a:solidFill>
                  <a:schemeClr val="accent4"/>
                </a:solidFill>
              </a:rPr>
              <a:t>P</a:t>
            </a:r>
            <a:r>
              <a:rPr lang="en-US" sz="3200" baseline="30000" dirty="0" smtClean="0">
                <a:solidFill>
                  <a:schemeClr val="accent4"/>
                </a:solidFill>
              </a:rPr>
              <a:t>∞</a:t>
            </a:r>
            <a:r>
              <a:rPr lang="en-US" sz="3200" dirty="0">
                <a:solidFill>
                  <a:schemeClr val="accent4"/>
                </a:solidFill>
              </a:rPr>
              <a:t>(Ø)</a:t>
            </a:r>
            <a:r>
              <a:rPr lang="en-US" sz="3200" dirty="0">
                <a:solidFill>
                  <a:schemeClr val="bg1"/>
                </a:solidFill>
              </a:rPr>
              <a:t> is finite (and computable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 smtClean="0">
              <a:solidFill>
                <a:schemeClr val="accent4"/>
              </a:solidFill>
            </a:endParaRPr>
          </a:p>
          <a:p>
            <a:r>
              <a:rPr lang="en-US" sz="3200" dirty="0" smtClean="0">
                <a:solidFill>
                  <a:schemeClr val="accent4"/>
                </a:solidFill>
              </a:rPr>
              <a:t>Theorem</a:t>
            </a:r>
            <a:r>
              <a:rPr lang="en-US" sz="3200" dirty="0">
                <a:solidFill>
                  <a:schemeClr val="accent4"/>
                </a:solidFill>
              </a:rPr>
              <a:t>: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4"/>
                </a:solidFill>
              </a:rPr>
              <a:t>	Γ</a:t>
            </a:r>
            <a:r>
              <a:rPr lang="en-US" sz="3200" baseline="-25000" dirty="0" smtClean="0">
                <a:solidFill>
                  <a:schemeClr val="accent4"/>
                </a:solidFill>
              </a:rPr>
              <a:t>P</a:t>
            </a:r>
            <a:r>
              <a:rPr lang="en-US" sz="3200" baseline="30000" dirty="0" smtClean="0">
                <a:solidFill>
                  <a:schemeClr val="accent4"/>
                </a:solidFill>
              </a:rPr>
              <a:t>∞</a:t>
            </a:r>
            <a:r>
              <a:rPr lang="en-US" sz="3200" dirty="0" smtClean="0">
                <a:solidFill>
                  <a:schemeClr val="accent4"/>
                </a:solidFill>
              </a:rPr>
              <a:t>(Ø)</a:t>
            </a:r>
            <a:r>
              <a:rPr lang="en-US" sz="3200" dirty="0" smtClean="0">
                <a:solidFill>
                  <a:schemeClr val="bg1"/>
                </a:solidFill>
              </a:rPr>
              <a:t> constitutes a finite ground program for which it 	holds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4"/>
                </a:solidFill>
              </a:rPr>
              <a:t>AS(P</a:t>
            </a:r>
            <a:r>
              <a:rPr lang="en-US" sz="3200" dirty="0">
                <a:solidFill>
                  <a:schemeClr val="accent4"/>
                </a:solidFill>
              </a:rPr>
              <a:t>) = </a:t>
            </a:r>
            <a:r>
              <a:rPr lang="en-US" sz="3200" dirty="0" smtClean="0">
                <a:solidFill>
                  <a:schemeClr val="accent4"/>
                </a:solidFill>
              </a:rPr>
              <a:t>AS(</a:t>
            </a:r>
            <a:r>
              <a:rPr lang="en-US" sz="3200" dirty="0">
                <a:solidFill>
                  <a:schemeClr val="accent4"/>
                </a:solidFill>
              </a:rPr>
              <a:t>Γ</a:t>
            </a:r>
            <a:r>
              <a:rPr lang="en-US" sz="3200" baseline="-25000" dirty="0">
                <a:solidFill>
                  <a:schemeClr val="accent4"/>
                </a:solidFill>
              </a:rPr>
              <a:t>P</a:t>
            </a:r>
            <a:r>
              <a:rPr lang="en-US" sz="3200" baseline="30000" dirty="0">
                <a:solidFill>
                  <a:schemeClr val="accent4"/>
                </a:solidFill>
              </a:rPr>
              <a:t>∞</a:t>
            </a:r>
            <a:r>
              <a:rPr lang="en-US" sz="3200" dirty="0">
                <a:solidFill>
                  <a:schemeClr val="accent4"/>
                </a:solidFill>
              </a:rPr>
              <a:t>(Ø</a:t>
            </a:r>
            <a:r>
              <a:rPr lang="en-US" sz="3200" dirty="0" smtClean="0">
                <a:solidFill>
                  <a:schemeClr val="accent4"/>
                </a:solidFill>
              </a:rPr>
              <a:t>))</a:t>
            </a:r>
          </a:p>
          <a:p>
            <a:r>
              <a:rPr lang="en-US" sz="3200" dirty="0" smtClean="0">
                <a:solidFill>
                  <a:schemeClr val="accent4"/>
                </a:solidFill>
              </a:rPr>
              <a:t>Theorem</a:t>
            </a:r>
            <a:r>
              <a:rPr lang="en-US" sz="3200" dirty="0">
                <a:solidFill>
                  <a:schemeClr val="accent4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	Deciding </a:t>
            </a:r>
            <a:r>
              <a:rPr lang="en-US" sz="3200" dirty="0">
                <a:solidFill>
                  <a:schemeClr val="bg1"/>
                </a:solidFill>
              </a:rPr>
              <a:t>if </a:t>
            </a:r>
            <a:r>
              <a:rPr lang="en-US" sz="3200" dirty="0">
                <a:solidFill>
                  <a:schemeClr val="accent4"/>
                </a:solidFill>
              </a:rPr>
              <a:t>Γ</a:t>
            </a:r>
            <a:r>
              <a:rPr lang="en-US" sz="3200" baseline="-25000" dirty="0">
                <a:solidFill>
                  <a:schemeClr val="accent4"/>
                </a:solidFill>
              </a:rPr>
              <a:t>P</a:t>
            </a:r>
            <a:r>
              <a:rPr lang="en-US" sz="3200" baseline="30000" dirty="0">
                <a:solidFill>
                  <a:schemeClr val="accent4"/>
                </a:solidFill>
              </a:rPr>
              <a:t>∞</a:t>
            </a:r>
            <a:r>
              <a:rPr lang="en-US" sz="3200" dirty="0">
                <a:solidFill>
                  <a:schemeClr val="accent4"/>
                </a:solidFill>
              </a:rPr>
              <a:t>(Ø)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is finite is R.E.-Complete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/>
          <a:lstStyle/>
          <a:p>
            <a:pPr algn="ctr"/>
            <a:r>
              <a:rPr lang="it-IT" b="1" dirty="0" err="1" smtClean="0">
                <a:solidFill>
                  <a:schemeClr val="accent4"/>
                </a:solidFill>
              </a:rPr>
              <a:t>But</a:t>
            </a:r>
            <a:endParaRPr lang="it-IT" b="1" dirty="0">
              <a:solidFill>
                <a:schemeClr val="accent4"/>
              </a:solidFill>
            </a:endParaRP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842876"/>
            <a:ext cx="10515600" cy="4688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4"/>
                </a:solidFill>
              </a:rPr>
              <a:t>We can do better: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There are other classes of programs for which an equivalent, finite, ground program exists: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path([X | Y]) :- edge(X,Y).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path([X | [Y | W]]) :- edge(X,Y), path([Y|W]),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		not member(X, [Y|W]). </a:t>
            </a:r>
          </a:p>
          <a:p>
            <a:r>
              <a:rPr lang="en-US" sz="3200" dirty="0" smtClean="0">
                <a:solidFill>
                  <a:schemeClr val="accent4"/>
                </a:solidFill>
              </a:rPr>
              <a:t>Γ</a:t>
            </a:r>
            <a:r>
              <a:rPr lang="en-US" sz="3200" baseline="-25000" dirty="0" smtClean="0">
                <a:solidFill>
                  <a:schemeClr val="accent4"/>
                </a:solidFill>
              </a:rPr>
              <a:t>P</a:t>
            </a:r>
            <a:r>
              <a:rPr lang="en-US" sz="3200" baseline="30000" dirty="0">
                <a:solidFill>
                  <a:schemeClr val="accent4"/>
                </a:solidFill>
              </a:rPr>
              <a:t>∞</a:t>
            </a:r>
            <a:r>
              <a:rPr lang="en-US" sz="3200" dirty="0">
                <a:solidFill>
                  <a:schemeClr val="accent4"/>
                </a:solidFill>
              </a:rPr>
              <a:t>(Ø)</a:t>
            </a:r>
            <a:r>
              <a:rPr lang="en-US" sz="3200" dirty="0" smtClean="0">
                <a:solidFill>
                  <a:schemeClr val="accent4"/>
                </a:solidFill>
              </a:rPr>
              <a:t> </a:t>
            </a:r>
            <a:r>
              <a:rPr lang="en-US" sz="3200" dirty="0">
                <a:solidFill>
                  <a:schemeClr val="accent4"/>
                </a:solidFill>
              </a:rPr>
              <a:t>diverges, but AS(P) is computable</a:t>
            </a:r>
          </a:p>
        </p:txBody>
      </p:sp>
    </p:spTree>
    <p:extLst>
      <p:ext uri="{BB962C8B-B14F-4D97-AF65-F5344CB8AC3E}">
        <p14:creationId xmlns:p14="http://schemas.microsoft.com/office/powerpoint/2010/main" val="27367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269331"/>
            <a:ext cx="1200912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accent4"/>
                </a:solidFill>
              </a:rPr>
              <a:t>Program Components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838200" y="1842876"/>
            <a:ext cx="10515600" cy="46882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4"/>
                </a:solidFill>
              </a:rPr>
              <a:t>		</a:t>
            </a:r>
            <a:r>
              <a:rPr lang="en-US" sz="3200" dirty="0" smtClean="0">
                <a:solidFill>
                  <a:schemeClr val="bg1"/>
                </a:solidFill>
              </a:rPr>
              <a:t>a → EDB predicate 	q(X</a:t>
            </a:r>
            <a:r>
              <a:rPr lang="en-US" sz="3200" dirty="0">
                <a:solidFill>
                  <a:schemeClr val="bg1"/>
                </a:solidFill>
              </a:rPr>
              <a:t>) :- s(X), p(Y,X).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		q(g(3)).    			p(X,Y</a:t>
            </a:r>
            <a:r>
              <a:rPr lang="en-US" sz="3200" dirty="0">
                <a:solidFill>
                  <a:schemeClr val="bg1"/>
                </a:solidFill>
              </a:rPr>
              <a:t>) :- q(g(X)), t(f(Y)).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		</a:t>
            </a:r>
            <a:r>
              <a:rPr lang="en-US" sz="3200" dirty="0">
                <a:solidFill>
                  <a:schemeClr val="bg1"/>
                </a:solidFill>
              </a:rPr>
              <a:t>	    	</a:t>
            </a:r>
            <a:r>
              <a:rPr lang="en-US" sz="3200" dirty="0" smtClean="0">
                <a:solidFill>
                  <a:schemeClr val="bg1"/>
                </a:solidFill>
              </a:rPr>
              <a:t>	s(X</a:t>
            </a:r>
            <a:r>
              <a:rPr lang="en-US" sz="3200" dirty="0">
                <a:solidFill>
                  <a:schemeClr val="bg1"/>
                </a:solidFill>
              </a:rPr>
              <a:t>) v t(f(X)) :- a(X), not q(X).</a:t>
            </a:r>
          </a:p>
          <a:p>
            <a:pPr marL="0" indent="0">
              <a:buNone/>
            </a:pPr>
            <a:endParaRPr lang="en-US" sz="3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4"/>
                </a:solidFill>
              </a:rPr>
              <a:t>         (</a:t>
            </a:r>
            <a:r>
              <a:rPr lang="en-US" sz="3200" dirty="0">
                <a:solidFill>
                  <a:schemeClr val="accent4"/>
                </a:solidFill>
              </a:rPr>
              <a:t>Positive) </a:t>
            </a:r>
            <a:r>
              <a:rPr lang="en-US" sz="3200" dirty="0" smtClean="0">
                <a:solidFill>
                  <a:schemeClr val="accent4"/>
                </a:solidFill>
              </a:rPr>
              <a:t>Dependency graph	   Component graph</a:t>
            </a:r>
          </a:p>
          <a:p>
            <a:pPr marL="0" indent="0">
              <a:buNone/>
            </a:pPr>
            <a:endParaRPr lang="en-US" sz="3200" dirty="0">
              <a:solidFill>
                <a:schemeClr val="accent4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2" y="3601083"/>
            <a:ext cx="7067776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1570</Words>
  <Application>Microsoft Office PowerPoint</Application>
  <PresentationFormat>Widescreen</PresentationFormat>
  <Paragraphs>307</Paragraphs>
  <Slides>28</Slides>
  <Notes>14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Tema di Office</vt:lpstr>
      <vt:lpstr>Computable functions in ASP Theory and implementation</vt:lpstr>
      <vt:lpstr>Reference  Scenario</vt:lpstr>
      <vt:lpstr>Functions?</vt:lpstr>
      <vt:lpstr>Grounding basics</vt:lpstr>
      <vt:lpstr>Grounding in the presence of function symbols</vt:lpstr>
      <vt:lpstr>Several attempts exist:</vt:lpstr>
      <vt:lpstr>Idea:</vt:lpstr>
      <vt:lpstr>But</vt:lpstr>
      <vt:lpstr>Program Components</vt:lpstr>
      <vt:lpstr>A refined operator</vt:lpstr>
      <vt:lpstr>Intelligent Instantiation</vt:lpstr>
      <vt:lpstr>Finitely-ground programs</vt:lpstr>
      <vt:lpstr>fg-programs: pros &amp; cons</vt:lpstr>
      <vt:lpstr>FD-programs</vt:lpstr>
      <vt:lpstr>FD-programs</vt:lpstr>
      <vt:lpstr>FD-programs: pros &amp; cons</vt:lpstr>
      <vt:lpstr>DLV-Complex</vt:lpstr>
      <vt:lpstr>Some insights</vt:lpstr>
      <vt:lpstr>Some insights (2)</vt:lpstr>
      <vt:lpstr>Related Work</vt:lpstr>
      <vt:lpstr>Related Work (2)</vt:lpstr>
      <vt:lpstr>What the reviewers said..</vt:lpstr>
      <vt:lpstr>Conclusions</vt:lpstr>
      <vt:lpstr>Applications: Ontology Representation and  Reasoning</vt:lpstr>
      <vt:lpstr>DLV-complex evolution: implementation details</vt:lpstr>
      <vt:lpstr>DLV-complex evolution: some experimental results</vt:lpstr>
      <vt:lpstr>DLV-complex evolution: some experimental results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AI system DLV: ontologies, reasoning and more…</dc:title>
  <dc:creator>Pierfrancesco</dc:creator>
  <cp:lastModifiedBy>Pierfrancesco</cp:lastModifiedBy>
  <cp:revision>213</cp:revision>
  <dcterms:created xsi:type="dcterms:W3CDTF">2018-05-11T14:46:58Z</dcterms:created>
  <dcterms:modified xsi:type="dcterms:W3CDTF">2018-07-10T17:40:42Z</dcterms:modified>
</cp:coreProperties>
</file>