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  <p:sldId id="291" r:id="rId20"/>
    <p:sldId id="293" r:id="rId21"/>
    <p:sldId id="289" r:id="rId22"/>
    <p:sldId id="290" r:id="rId23"/>
    <p:sldId id="292" r:id="rId24"/>
    <p:sldId id="288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6" d="100"/>
          <a:sy n="106" d="100"/>
        </p:scale>
        <p:origin x="654" y="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 report just came out on March 20</a:t>
            </a:r>
            <a:r>
              <a:rPr lang="en-US" baseline="30000" dirty="0"/>
              <a:t>th</a:t>
            </a:r>
            <a:r>
              <a:rPr lang="en-US" dirty="0"/>
              <a:t>.  US at 19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3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inflation has a negative impact on happiness Higher taxes don’t.</a:t>
            </a:r>
          </a:p>
          <a:p>
            <a:r>
              <a:rPr lang="en-US" dirty="0"/>
              <a:t>It seems Folks don’t mind having fewer dollars, they mind their dollars buying fewer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of 10 of the happiest countries get over 10% of their GDP from Tax revenue</a:t>
            </a:r>
          </a:p>
          <a:p>
            <a:r>
              <a:rPr lang="en-US" dirty="0"/>
              <a:t>The bulk of the happiest countries have higher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4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Clearly it does, countries with higher subscription rates have higher happiness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strongly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Damn kids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7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happiest countries are having less than two kids per women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Admirable goals, especially since my only goal lately is to at least get a C on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the NY Post does have a way with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really not interested in individual countries rankings and the fact that economic basis gives me something to work with</a:t>
            </a:r>
          </a:p>
          <a:p>
            <a:endParaRPr lang="en-US" dirty="0"/>
          </a:p>
          <a:p>
            <a:r>
              <a:rPr lang="en-US" dirty="0"/>
              <a:t>Looking at 2017 because there is good data for that year in the World 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5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Just the Happiness report itself we see that Happiness and GDP are very strongly correlated</a:t>
            </a:r>
          </a:p>
          <a:p>
            <a:endParaRPr lang="en-US" dirty="0"/>
          </a:p>
          <a:p>
            <a:r>
              <a:rPr lang="en-US" dirty="0"/>
              <a:t>Money can buy happiness, at least on a country wide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 scatter plots don’t look the same (bunching at the middle of happiness)</a:t>
            </a:r>
          </a:p>
          <a:p>
            <a:endParaRPr lang="en-US" dirty="0"/>
          </a:p>
          <a:p>
            <a:r>
              <a:rPr lang="en-US" dirty="0"/>
              <a:t>We still have the same very strong positive correlation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just in the happiness report itself there is a very strong positive correlation between Happiness score and Live expectancy</a:t>
            </a:r>
          </a:p>
          <a:p>
            <a:endParaRPr lang="en-US" dirty="0"/>
          </a:p>
          <a:p>
            <a:r>
              <a:rPr lang="en-US" dirty="0"/>
              <a:t>Money can buy happiness, at least on a country wide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plots are very close and there is an almost identical persons value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Inflation seems to have an effect on happiness.  The countries with the lowest happiness scores have the highest inflation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07/38/1648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ypost.com/2017/03/22/that-world-happiness-survey-is-complete-crap/" TargetMode="External"/><Relationship Id="rId4" Type="http://schemas.openxmlformats.org/officeDocument/2006/relationships/hyperlink" Target="https://japan-forward.com/mythbusters-happiness-report-uses-western-thinking-to-measure-japa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70113" y="1828800"/>
            <a:ext cx="7391400" cy="30099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B1F6E-0FA0-4B3C-A574-2ABCAFAD8152}"/>
              </a:ext>
            </a:extLst>
          </p:cNvPr>
          <p:cNvSpPr txBox="1"/>
          <p:nvPr/>
        </p:nvSpPr>
        <p:spPr>
          <a:xfrm>
            <a:off x="1465263" y="1905000"/>
            <a:ext cx="92583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The Happiness rankings do in fact seem consistent with the data from the same year in the World Bank Report.</a:t>
            </a:r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 algn="ctr">
              <a:lnSpc>
                <a:spcPct val="90000"/>
              </a:lnSpc>
            </a:pPr>
            <a:r>
              <a:rPr lang="en-US" sz="2400" dirty="0"/>
              <a:t>So how do some of the other economic indicators look on a  “Happiness Scale”?</a:t>
            </a:r>
            <a:endParaRPr lang="en-US" sz="1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39A0E6-52C5-4E0E-94A2-39A19ED8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228600"/>
            <a:ext cx="73914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Happiness</a:t>
            </a:r>
          </a:p>
        </p:txBody>
      </p:sp>
    </p:spTree>
    <p:extLst>
      <p:ext uri="{BB962C8B-B14F-4D97-AF65-F5344CB8AC3E}">
        <p14:creationId xmlns:p14="http://schemas.microsoft.com/office/powerpoint/2010/main" val="10399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FC375-4F57-45EE-8DEE-E82A4ED86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9" t="11102" r="9364" b="5544"/>
          <a:stretch/>
        </p:blipFill>
        <p:spPr>
          <a:xfrm>
            <a:off x="1770063" y="1371600"/>
            <a:ext cx="8648700" cy="49515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AE39-4D3C-4B03-B376-2D8ADE5F8C22}"/>
              </a:ext>
            </a:extLst>
          </p:cNvPr>
          <p:cNvSpPr/>
          <p:nvPr/>
        </p:nvSpPr>
        <p:spPr>
          <a:xfrm>
            <a:off x="4749333" y="914400"/>
            <a:ext cx="26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r-squared is: -0.258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A061A-FD8F-489D-A4A3-02D6EE65D7AC}"/>
              </a:ext>
            </a:extLst>
          </p:cNvPr>
          <p:cNvSpPr txBox="1"/>
          <p:nvPr/>
        </p:nvSpPr>
        <p:spPr>
          <a:xfrm>
            <a:off x="6401400" y="6617643"/>
            <a:ext cx="58144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–2017 &amp; World Bank World Development Indicators - 2017  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1084DE9-F5DA-400C-BDB8-257D872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7620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Inflation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CFC32-1A77-403C-AED5-290D648949B7}"/>
              </a:ext>
            </a:extLst>
          </p:cNvPr>
          <p:cNvSpPr txBox="1"/>
          <p:nvPr/>
        </p:nvSpPr>
        <p:spPr>
          <a:xfrm>
            <a:off x="10666413" y="2828835"/>
            <a:ext cx="13715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Happiness Score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Vs.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Inflation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(W.B.)</a:t>
            </a:r>
          </a:p>
        </p:txBody>
      </p:sp>
    </p:spTree>
    <p:extLst>
      <p:ext uri="{BB962C8B-B14F-4D97-AF65-F5344CB8AC3E}">
        <p14:creationId xmlns:p14="http://schemas.microsoft.com/office/powerpoint/2010/main" val="37615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B992D6-C9D7-4C9D-A974-1667F6A52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5" t="11101" r="8114" b="6655"/>
          <a:stretch/>
        </p:blipFill>
        <p:spPr>
          <a:xfrm>
            <a:off x="1770063" y="1333211"/>
            <a:ext cx="8648700" cy="48485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AE39-4D3C-4B03-B376-2D8ADE5F8C22}"/>
              </a:ext>
            </a:extLst>
          </p:cNvPr>
          <p:cNvSpPr/>
          <p:nvPr/>
        </p:nvSpPr>
        <p:spPr>
          <a:xfrm>
            <a:off x="4749332" y="876425"/>
            <a:ext cx="26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r-squared is: 0.315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1084DE9-F5DA-400C-BDB8-257D872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2" y="7887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Tax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CFC32-1A77-403C-AED5-290D648949B7}"/>
              </a:ext>
            </a:extLst>
          </p:cNvPr>
          <p:cNvSpPr txBox="1"/>
          <p:nvPr/>
        </p:nvSpPr>
        <p:spPr>
          <a:xfrm>
            <a:off x="10666412" y="2718036"/>
            <a:ext cx="1371599" cy="142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Happiness Score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Vs.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Tax Revenue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(W.B.)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153F7-6118-4913-B438-3845FA61F787}"/>
              </a:ext>
            </a:extLst>
          </p:cNvPr>
          <p:cNvSpPr txBox="1"/>
          <p:nvPr/>
        </p:nvSpPr>
        <p:spPr>
          <a:xfrm>
            <a:off x="6401400" y="6617643"/>
            <a:ext cx="58144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–2017 &amp; World Bank World Development Indicators - 2017  </a:t>
            </a:r>
          </a:p>
        </p:txBody>
      </p:sp>
    </p:spTree>
    <p:extLst>
      <p:ext uri="{BB962C8B-B14F-4D97-AF65-F5344CB8AC3E}">
        <p14:creationId xmlns:p14="http://schemas.microsoft.com/office/powerpoint/2010/main" val="12164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D1084DE9-F5DA-400C-BDB8-257D872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2" y="7887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Tax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153F7-6118-4913-B438-3845FA61F787}"/>
              </a:ext>
            </a:extLst>
          </p:cNvPr>
          <p:cNvSpPr txBox="1"/>
          <p:nvPr/>
        </p:nvSpPr>
        <p:spPr>
          <a:xfrm>
            <a:off x="6401400" y="6617643"/>
            <a:ext cx="58144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–2017 &amp; World Bank World Development Indicators - 2017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1400C-4FE0-4267-B630-AC19C5050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7" t="9989" r="9195" b="8878"/>
          <a:stretch/>
        </p:blipFill>
        <p:spPr>
          <a:xfrm>
            <a:off x="987425" y="914400"/>
            <a:ext cx="10213975" cy="56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B1F6E-0FA0-4B3C-A574-2ABCAFAD8152}"/>
              </a:ext>
            </a:extLst>
          </p:cNvPr>
          <p:cNvSpPr txBox="1"/>
          <p:nvPr/>
        </p:nvSpPr>
        <p:spPr>
          <a:xfrm>
            <a:off x="1370012" y="1981200"/>
            <a:ext cx="9258300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How about some “social” categories?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39A0E6-52C5-4E0E-94A2-39A19ED8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228600"/>
            <a:ext cx="73914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Happiness</a:t>
            </a:r>
          </a:p>
        </p:txBody>
      </p:sp>
    </p:spTree>
    <p:extLst>
      <p:ext uri="{BB962C8B-B14F-4D97-AF65-F5344CB8AC3E}">
        <p14:creationId xmlns:p14="http://schemas.microsoft.com/office/powerpoint/2010/main" val="42105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8AF50F-3082-4C1E-8682-C2F2C7114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9" t="9990" r="8269" b="5467"/>
          <a:stretch/>
        </p:blipFill>
        <p:spPr>
          <a:xfrm>
            <a:off x="1827213" y="1257745"/>
            <a:ext cx="8534400" cy="49182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AE39-4D3C-4B03-B376-2D8ADE5F8C22}"/>
              </a:ext>
            </a:extLst>
          </p:cNvPr>
          <p:cNvSpPr/>
          <p:nvPr/>
        </p:nvSpPr>
        <p:spPr>
          <a:xfrm>
            <a:off x="4749332" y="876425"/>
            <a:ext cx="26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r-squared is: 0.528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1084DE9-F5DA-400C-BDB8-257D872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2" y="7887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Mobile cellular subscriptions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CFC32-1A77-403C-AED5-290D648949B7}"/>
              </a:ext>
            </a:extLst>
          </p:cNvPr>
          <p:cNvSpPr txBox="1"/>
          <p:nvPr/>
        </p:nvSpPr>
        <p:spPr>
          <a:xfrm>
            <a:off x="10590212" y="2718036"/>
            <a:ext cx="1447799" cy="164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Happiness Score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Vs.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Mobile cellular subscriptions (W.B.)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153F7-6118-4913-B438-3845FA61F787}"/>
              </a:ext>
            </a:extLst>
          </p:cNvPr>
          <p:cNvSpPr txBox="1"/>
          <p:nvPr/>
        </p:nvSpPr>
        <p:spPr>
          <a:xfrm>
            <a:off x="6401400" y="6617643"/>
            <a:ext cx="58144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–2017 &amp; World Bank World Development Indicators - 2017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600ABF-C2B3-408D-AE72-4031F21BBC71}"/>
              </a:ext>
            </a:extLst>
          </p:cNvPr>
          <p:cNvSpPr/>
          <p:nvPr/>
        </p:nvSpPr>
        <p:spPr>
          <a:xfrm>
            <a:off x="3984700" y="6182762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your phone make you happy?</a:t>
            </a:r>
          </a:p>
        </p:txBody>
      </p:sp>
    </p:spTree>
    <p:extLst>
      <p:ext uri="{BB962C8B-B14F-4D97-AF65-F5344CB8AC3E}">
        <p14:creationId xmlns:p14="http://schemas.microsoft.com/office/powerpoint/2010/main" val="13215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E6884E-0F9A-43B7-A1A1-D520456D6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9" t="9990" r="9085" b="5599"/>
          <a:stretch/>
        </p:blipFill>
        <p:spPr>
          <a:xfrm>
            <a:off x="1827212" y="1295399"/>
            <a:ext cx="8534400" cy="49372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AE39-4D3C-4B03-B376-2D8ADE5F8C22}"/>
              </a:ext>
            </a:extLst>
          </p:cNvPr>
          <p:cNvSpPr/>
          <p:nvPr/>
        </p:nvSpPr>
        <p:spPr>
          <a:xfrm>
            <a:off x="4749332" y="876425"/>
            <a:ext cx="26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r-squared is: -0.511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1084DE9-F5DA-400C-BDB8-257D872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2" y="7887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Urban population growth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CFC32-1A77-403C-AED5-290D648949B7}"/>
              </a:ext>
            </a:extLst>
          </p:cNvPr>
          <p:cNvSpPr txBox="1"/>
          <p:nvPr/>
        </p:nvSpPr>
        <p:spPr>
          <a:xfrm>
            <a:off x="10590212" y="2718036"/>
            <a:ext cx="1447799" cy="164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Happiness Score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Vs.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Urban population growth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(W.B.)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153F7-6118-4913-B438-3845FA61F787}"/>
              </a:ext>
            </a:extLst>
          </p:cNvPr>
          <p:cNvSpPr txBox="1"/>
          <p:nvPr/>
        </p:nvSpPr>
        <p:spPr>
          <a:xfrm>
            <a:off x="6401400" y="6617643"/>
            <a:ext cx="58144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–2017 &amp; World Bank World Development Indicators - 2017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600ABF-C2B3-408D-AE72-4031F21BBC71}"/>
              </a:ext>
            </a:extLst>
          </p:cNvPr>
          <p:cNvSpPr/>
          <p:nvPr/>
        </p:nvSpPr>
        <p:spPr>
          <a:xfrm>
            <a:off x="4115345" y="6248400"/>
            <a:ext cx="395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 cities grow, happiness declines</a:t>
            </a:r>
          </a:p>
        </p:txBody>
      </p:sp>
    </p:spTree>
    <p:extLst>
      <p:ext uri="{BB962C8B-B14F-4D97-AF65-F5344CB8AC3E}">
        <p14:creationId xmlns:p14="http://schemas.microsoft.com/office/powerpoint/2010/main" val="41286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CCFA3-28B0-4116-8C87-1AAC6A0FB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5" t="11079" r="9085" b="5994"/>
          <a:stretch/>
        </p:blipFill>
        <p:spPr>
          <a:xfrm>
            <a:off x="1827211" y="1295400"/>
            <a:ext cx="8588761" cy="4876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AE39-4D3C-4B03-B376-2D8ADE5F8C22}"/>
              </a:ext>
            </a:extLst>
          </p:cNvPr>
          <p:cNvSpPr/>
          <p:nvPr/>
        </p:nvSpPr>
        <p:spPr>
          <a:xfrm>
            <a:off x="4749332" y="876425"/>
            <a:ext cx="26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r-squared is: -0.680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1084DE9-F5DA-400C-BDB8-257D872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2" y="7887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Fertility rate, total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CFC32-1A77-403C-AED5-290D648949B7}"/>
              </a:ext>
            </a:extLst>
          </p:cNvPr>
          <p:cNvSpPr txBox="1"/>
          <p:nvPr/>
        </p:nvSpPr>
        <p:spPr>
          <a:xfrm>
            <a:off x="10590212" y="2718036"/>
            <a:ext cx="1447799" cy="142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Happiness Score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Vs.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Fertility rate, total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(W.B.)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153F7-6118-4913-B438-3845FA61F787}"/>
              </a:ext>
            </a:extLst>
          </p:cNvPr>
          <p:cNvSpPr txBox="1"/>
          <p:nvPr/>
        </p:nvSpPr>
        <p:spPr>
          <a:xfrm>
            <a:off x="6401400" y="6617643"/>
            <a:ext cx="58144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–2017 &amp; World Bank World Development Indicators - 2017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600ABF-C2B3-408D-AE72-4031F21BBC71}"/>
              </a:ext>
            </a:extLst>
          </p:cNvPr>
          <p:cNvSpPr/>
          <p:nvPr/>
        </p:nvSpPr>
        <p:spPr>
          <a:xfrm>
            <a:off x="2848171" y="6248400"/>
            <a:ext cx="649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would have been happy if it wasn't for those damn kids!</a:t>
            </a:r>
          </a:p>
        </p:txBody>
      </p:sp>
    </p:spTree>
    <p:extLst>
      <p:ext uri="{BB962C8B-B14F-4D97-AF65-F5344CB8AC3E}">
        <p14:creationId xmlns:p14="http://schemas.microsoft.com/office/powerpoint/2010/main" val="24977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D1084DE9-F5DA-400C-BDB8-257D872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2" y="7887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Fertility rate, total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153F7-6118-4913-B438-3845FA61F787}"/>
              </a:ext>
            </a:extLst>
          </p:cNvPr>
          <p:cNvSpPr txBox="1"/>
          <p:nvPr/>
        </p:nvSpPr>
        <p:spPr>
          <a:xfrm>
            <a:off x="6401400" y="6617643"/>
            <a:ext cx="58144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–2017 &amp; World Bank World Development Indicators - 2017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6B24FF-81F6-4D35-A287-837D2E59D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2" t="6961" r="6188"/>
          <a:stretch/>
        </p:blipFill>
        <p:spPr>
          <a:xfrm>
            <a:off x="265113" y="838200"/>
            <a:ext cx="11658600" cy="57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8F7D42-5A12-46A7-A2FE-4A291B447FDF}"/>
              </a:ext>
            </a:extLst>
          </p:cNvPr>
          <p:cNvSpPr txBox="1"/>
          <p:nvPr/>
        </p:nvSpPr>
        <p:spPr>
          <a:xfrm>
            <a:off x="341313" y="1447800"/>
            <a:ext cx="11506199" cy="319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Conclusions:</a:t>
            </a:r>
          </a:p>
          <a:p>
            <a:pPr algn="ctr">
              <a:lnSpc>
                <a:spcPct val="90000"/>
              </a:lnSpc>
            </a:pPr>
            <a:endParaRPr lang="en-US" sz="2800" dirty="0"/>
          </a:p>
          <a:p>
            <a:pPr algn="ctr">
              <a:lnSpc>
                <a:spcPct val="90000"/>
              </a:lnSpc>
            </a:pPr>
            <a:r>
              <a:rPr lang="en-US" sz="2800" dirty="0"/>
              <a:t>Data from the Happiness Report does correlate with the information from the World Bank.</a:t>
            </a:r>
          </a:p>
          <a:p>
            <a:pPr algn="ctr">
              <a:lnSpc>
                <a:spcPct val="90000"/>
              </a:lnSpc>
            </a:pPr>
            <a:endParaRPr lang="en-US" sz="2800" dirty="0"/>
          </a:p>
          <a:p>
            <a:pPr algn="ctr">
              <a:lnSpc>
                <a:spcPct val="90000"/>
              </a:lnSpc>
            </a:pPr>
            <a:r>
              <a:rPr lang="en-US" sz="2800" dirty="0"/>
              <a:t>A deeper look at the more than 17,000 questions in the World Data bank could either inform the WHY of a countries happiness or create a more informed or accurate index.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01D88E4-D5CA-4239-B1BC-31226D28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228600"/>
            <a:ext cx="73914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Happiness</a:t>
            </a:r>
          </a:p>
        </p:txBody>
      </p:sp>
    </p:spTree>
    <p:extLst>
      <p:ext uri="{BB962C8B-B14F-4D97-AF65-F5344CB8AC3E}">
        <p14:creationId xmlns:p14="http://schemas.microsoft.com/office/powerpoint/2010/main" val="1050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8B670A-C04C-4EBE-99D1-1224D0696EB5}"/>
              </a:ext>
            </a:extLst>
          </p:cNvPr>
          <p:cNvSpPr txBox="1"/>
          <p:nvPr/>
        </p:nvSpPr>
        <p:spPr>
          <a:xfrm>
            <a:off x="1465262" y="1471541"/>
            <a:ext cx="9258300" cy="39149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The World Happiness Report is a survey of the state of global happiness that ranks 156 countries by how happy their citizens perceive themselves to be.  </a:t>
            </a:r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Happiness scores and rankings use data from the Gallup World Poll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columns following the happiness score estimate the extent to which each of six factors – </a:t>
            </a:r>
            <a:r>
              <a:rPr lang="en-US" b="1" i="1" dirty="0"/>
              <a:t>economic production, social support, life expectancy, freedom, absence of corruption, and generosity</a:t>
            </a:r>
            <a:r>
              <a:rPr lang="en-US" dirty="0"/>
              <a:t>– contribute to making life evaluations higher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variables used reflect what has been broadly found in the research literature to be important in explaining national-level differences in life evaluations.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713B2F5-0742-407E-8BFD-CA69510C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2" y="152400"/>
            <a:ext cx="73914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Happiness</a:t>
            </a:r>
          </a:p>
        </p:txBody>
      </p:sp>
    </p:spTree>
    <p:extLst>
      <p:ext uri="{BB962C8B-B14F-4D97-AF65-F5344CB8AC3E}">
        <p14:creationId xmlns:p14="http://schemas.microsoft.com/office/powerpoint/2010/main" val="22929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4A51D-F538-46A8-896A-600FC77741FD}"/>
              </a:ext>
            </a:extLst>
          </p:cNvPr>
          <p:cNvSpPr txBox="1"/>
          <p:nvPr/>
        </p:nvSpPr>
        <p:spPr>
          <a:xfrm>
            <a:off x="2436813" y="1981200"/>
            <a:ext cx="7315200" cy="1643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Thank You</a:t>
            </a:r>
          </a:p>
          <a:p>
            <a:pPr algn="ctr">
              <a:lnSpc>
                <a:spcPct val="90000"/>
              </a:lnSpc>
            </a:pPr>
            <a:endParaRPr lang="en-US" sz="2800" dirty="0"/>
          </a:p>
          <a:p>
            <a:pPr algn="ctr">
              <a:lnSpc>
                <a:spcPct val="90000"/>
              </a:lnSpc>
            </a:pPr>
            <a:r>
              <a:rPr lang="en-US" sz="2800" dirty="0"/>
              <a:t>If you are happy and you know it you may clap your hands</a:t>
            </a:r>
          </a:p>
        </p:txBody>
      </p:sp>
    </p:spTree>
    <p:extLst>
      <p:ext uri="{BB962C8B-B14F-4D97-AF65-F5344CB8AC3E}">
        <p14:creationId xmlns:p14="http://schemas.microsoft.com/office/powerpoint/2010/main" val="25168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0A2522-4D20-4045-A1F1-D65AC05623E2}"/>
              </a:ext>
            </a:extLst>
          </p:cNvPr>
          <p:cNvSpPr/>
          <p:nvPr/>
        </p:nvSpPr>
        <p:spPr>
          <a:xfrm>
            <a:off x="150813" y="948690"/>
            <a:ext cx="1143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Areas where I wanted the project to go but was unable to do so:</a:t>
            </a:r>
          </a:p>
          <a:p>
            <a:endParaRPr lang="en-US" dirty="0"/>
          </a:p>
          <a:p>
            <a:r>
              <a:rPr lang="en-US" dirty="0"/>
              <a:t>1) Randomly pull World Bank information from the API for comparison to the World Happiness data.  I was unable to get the API to work.  Richard helped me create the below, but by the time we figured it out I was out of time to build the loop and had moved on to pulling the CSV data.</a:t>
            </a:r>
          </a:p>
          <a:p>
            <a:endParaRPr lang="en-US" dirty="0"/>
          </a:p>
          <a:p>
            <a:r>
              <a:rPr lang="en-US" dirty="0"/>
              <a:t>2) Going through the World Bank data there were many questions that were interesting but did not contain full data for every country.  I wound up having to choose questions that had enough data.</a:t>
            </a:r>
          </a:p>
          <a:p>
            <a:endParaRPr lang="en-US" dirty="0"/>
          </a:p>
          <a:p>
            <a:r>
              <a:rPr lang="en-US" dirty="0"/>
              <a:t>3) My initial idea was to try and create a new happiness index using the information from the World Bank.  I wanted to create the same scores that the happiness index uses but with significantly more information; especially including social, environmental, and attitudinal data. Wow did that not happen!</a:t>
            </a:r>
          </a:p>
          <a:p>
            <a:endParaRPr lang="en-US" dirty="0"/>
          </a:p>
          <a:p>
            <a:r>
              <a:rPr lang="en-US" dirty="0"/>
              <a:t>4) I created a map with the Lat/Lug of the Top 10/Bottom 10 but in the end deleted it because I felt like it really wasn't adding anything to the report.  Top 10 are mostly in Europe and bottom ten are mostly in Africa.  I wanted some mapping component but didn’t make it work.</a:t>
            </a:r>
          </a:p>
          <a:p>
            <a:endParaRPr lang="en-US" dirty="0"/>
          </a:p>
          <a:p>
            <a:r>
              <a:rPr lang="en-US" dirty="0"/>
              <a:t>What I’ve presented is what was left after trying and failing to create a much more ambitious project.</a:t>
            </a:r>
          </a:p>
          <a:p>
            <a:endParaRPr lang="en-US" dirty="0"/>
          </a:p>
          <a:p>
            <a:r>
              <a:rPr lang="en-US" b="1" dirty="0"/>
              <a:t>Frankly I should have asked for more help and sooner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F494C0-E773-4030-9042-75FB9A717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228600"/>
            <a:ext cx="73914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Hubris!</a:t>
            </a:r>
          </a:p>
        </p:txBody>
      </p:sp>
    </p:spTree>
    <p:extLst>
      <p:ext uri="{BB962C8B-B14F-4D97-AF65-F5344CB8AC3E}">
        <p14:creationId xmlns:p14="http://schemas.microsoft.com/office/powerpoint/2010/main" val="189844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76FB8-B88F-477A-8818-37960EEF1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3" t="25994" r="21118" b="8846"/>
          <a:stretch/>
        </p:blipFill>
        <p:spPr>
          <a:xfrm>
            <a:off x="0" y="22634"/>
            <a:ext cx="6391747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1BB5F-6A7C-46FF-B2DD-690844C66B86}"/>
              </a:ext>
            </a:extLst>
          </p:cNvPr>
          <p:cNvSpPr txBox="1"/>
          <p:nvPr/>
        </p:nvSpPr>
        <p:spPr>
          <a:xfrm>
            <a:off x="6551612" y="838200"/>
            <a:ext cx="4960466" cy="14219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Loading, cleaning, and combining the data.  I used 2 CSV’s cleaned them and combined on “Country”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227DD-132B-4D66-A904-0AC3A0851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58" t="37267" r="19483" b="14562"/>
          <a:stretch/>
        </p:blipFill>
        <p:spPr>
          <a:xfrm>
            <a:off x="5789612" y="4038600"/>
            <a:ext cx="6246812" cy="2708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7AE5DB-C26C-4F6C-9A55-5CC1E06C4B6B}"/>
              </a:ext>
            </a:extLst>
          </p:cNvPr>
          <p:cNvSpPr txBox="1"/>
          <p:nvPr/>
        </p:nvSpPr>
        <p:spPr>
          <a:xfrm>
            <a:off x="74612" y="4581638"/>
            <a:ext cx="5486400" cy="24191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 also created </a:t>
            </a:r>
            <a:r>
              <a:rPr lang="en-US" sz="2400" dirty="0" err="1"/>
              <a:t>DataFrames</a:t>
            </a:r>
            <a:r>
              <a:rPr lang="en-US" sz="2400" dirty="0"/>
              <a:t> for the Top 10 and Bottom Ten Countries so I could check and graph.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bottom table shows the correlation information so I could choose interesting ones (cheat).</a:t>
            </a:r>
          </a:p>
        </p:txBody>
      </p:sp>
    </p:spTree>
    <p:extLst>
      <p:ext uri="{BB962C8B-B14F-4D97-AF65-F5344CB8AC3E}">
        <p14:creationId xmlns:p14="http://schemas.microsoft.com/office/powerpoint/2010/main" val="17789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D4FD9A-84D6-466A-A13D-D7458BAAA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5" t="27028" r="20575" b="30497"/>
          <a:stretch/>
        </p:blipFill>
        <p:spPr>
          <a:xfrm>
            <a:off x="455612" y="304800"/>
            <a:ext cx="6411342" cy="2831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CFAB6-2B0A-4E05-835B-D44EECF39AAE}"/>
              </a:ext>
            </a:extLst>
          </p:cNvPr>
          <p:cNvSpPr txBox="1"/>
          <p:nvPr/>
        </p:nvSpPr>
        <p:spPr>
          <a:xfrm>
            <a:off x="2436812" y="4419600"/>
            <a:ext cx="7924800" cy="10895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This little bit of code at the top of my </a:t>
            </a:r>
            <a:r>
              <a:rPr lang="en-US" sz="2400" dirty="0" err="1"/>
              <a:t>jupyter</a:t>
            </a:r>
            <a:r>
              <a:rPr lang="en-US" sz="2400" dirty="0"/>
              <a:t> notebook controlled the size of all charts in the notebook.  I thought it was neat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CCD81-8CB6-4C18-8D60-D45E87AE1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37" t="39019" r="21419" b="55854"/>
          <a:stretch/>
        </p:blipFill>
        <p:spPr>
          <a:xfrm>
            <a:off x="1522412" y="3810000"/>
            <a:ext cx="10091334" cy="53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5135F2-3C19-424A-993F-35D8A299B93D}"/>
              </a:ext>
            </a:extLst>
          </p:cNvPr>
          <p:cNvSpPr txBox="1"/>
          <p:nvPr/>
        </p:nvSpPr>
        <p:spPr>
          <a:xfrm>
            <a:off x="7217353" y="457200"/>
            <a:ext cx="4419600" cy="14219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function from my Pandas-API Homework that I used to create the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16941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B1F6E-0FA0-4B3C-A574-2ABCAFAD8152}"/>
              </a:ext>
            </a:extLst>
          </p:cNvPr>
          <p:cNvSpPr txBox="1"/>
          <p:nvPr/>
        </p:nvSpPr>
        <p:spPr>
          <a:xfrm>
            <a:off x="227012" y="1388441"/>
            <a:ext cx="11885612" cy="40811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It isn’t really about having more time…</a:t>
            </a:r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I was working with someone (or smarter) I think I could have come closer to creating a happiness index (in some way) from the World Bank data.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Potentially this would have been less economy based and included more social and cultural information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 would have like to do something with the mapping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Originally I called this report “Money can buy you happiness and poor can’t buy $#*!”.  I had hopped to look deeper at poorer countries.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39A0E6-52C5-4E0E-94A2-39A19ED8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228600"/>
            <a:ext cx="73914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12098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397-22F6-4D87-9329-2DEEB0DA2F6D}"/>
              </a:ext>
            </a:extLst>
          </p:cNvPr>
          <p:cNvSpPr txBox="1"/>
          <p:nvPr/>
        </p:nvSpPr>
        <p:spPr>
          <a:xfrm>
            <a:off x="1465262" y="1471541"/>
            <a:ext cx="9258300" cy="266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The World Bank Group is a global partnership: five institutions working for sustainable solutions that reduce poverty and build shared prosperity in developing countries.  </a:t>
            </a:r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end extreme poverty by reducing the share of the global population that lives in extreme poverty to 3 percent by 2030.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To promote shared prosperity by increasing the incomes of the poorest 40 percent of people in every country.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72B968E-86DF-444B-8E27-CDCC2A331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612" y="152400"/>
            <a:ext cx="73914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BANK</a:t>
            </a:r>
          </a:p>
        </p:txBody>
      </p:sp>
    </p:spTree>
    <p:extLst>
      <p:ext uri="{BB962C8B-B14F-4D97-AF65-F5344CB8AC3E}">
        <p14:creationId xmlns:p14="http://schemas.microsoft.com/office/powerpoint/2010/main" val="16178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33C388-8609-4F51-A46A-E80B1EFBC909}"/>
              </a:ext>
            </a:extLst>
          </p:cNvPr>
          <p:cNvSpPr txBox="1"/>
          <p:nvPr/>
        </p:nvSpPr>
        <p:spPr>
          <a:xfrm>
            <a:off x="1465262" y="1143000"/>
            <a:ext cx="925830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Criticism  </a:t>
            </a:r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surveys depend on subjective self-reporting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Too dependent on economic factors</a:t>
            </a:r>
          </a:p>
          <a:p>
            <a:pPr>
              <a:lnSpc>
                <a:spcPct val="90000"/>
              </a:lnSpc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High income improves evaluation of life but not emotional well-being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	</a:t>
            </a:r>
            <a:r>
              <a:rPr lang="en-US" sz="1100" dirty="0"/>
              <a:t>Proceedings of the National Academy of Sciences September 21, 2010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Cultural differences: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	‘</a:t>
            </a:r>
            <a:r>
              <a:rPr lang="en-US" dirty="0">
                <a:hlinkClick r:id="rId4"/>
              </a:rPr>
              <a:t>Happiness Report’ Uses Western Thinking to Measure Japan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	Japan Forward - May 18th 2019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Or, as The New York Post puts it: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	“In Scandinavia … there is immense societal pressure to tell 	everyone how happy you are, right up to the moment when you’re 	sticking your head in the oven.” 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	March 22</a:t>
            </a:r>
            <a:r>
              <a:rPr lang="en-US" sz="1100" baseline="30000" dirty="0"/>
              <a:t>nd</a:t>
            </a:r>
            <a:r>
              <a:rPr lang="en-US" sz="1100" dirty="0"/>
              <a:t> 2017 N.Y Post 	</a:t>
            </a:r>
            <a:r>
              <a:rPr lang="en-US" sz="1100" dirty="0">
                <a:hlinkClick r:id="rId5"/>
              </a:rPr>
              <a:t>https://nypost.com/2017/03/22/that-world-happiness-survey-is-complete-crap/</a:t>
            </a:r>
            <a:endParaRPr lang="en-US" sz="11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E92A96F-9437-4E1C-BA7E-9570E6805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2" y="152400"/>
            <a:ext cx="73914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Happiness</a:t>
            </a:r>
          </a:p>
        </p:txBody>
      </p:sp>
    </p:spTree>
    <p:extLst>
      <p:ext uri="{BB962C8B-B14F-4D97-AF65-F5344CB8AC3E}">
        <p14:creationId xmlns:p14="http://schemas.microsoft.com/office/powerpoint/2010/main" val="11439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33C388-8609-4F51-A46A-E80B1EFBC909}"/>
              </a:ext>
            </a:extLst>
          </p:cNvPr>
          <p:cNvSpPr txBox="1"/>
          <p:nvPr/>
        </p:nvSpPr>
        <p:spPr>
          <a:xfrm>
            <a:off x="1465262" y="1905000"/>
            <a:ext cx="9258300" cy="2086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Since the Happiness report utilizes two “hard” categories (</a:t>
            </a:r>
            <a:r>
              <a:rPr lang="en-US" sz="2400" b="1" i="1" dirty="0"/>
              <a:t>economic production and life expectancy</a:t>
            </a:r>
            <a:r>
              <a:rPr lang="en-US" sz="2400" dirty="0"/>
              <a:t>) are these consistent </a:t>
            </a:r>
            <a:r>
              <a:rPr lang="en-US" sz="2400"/>
              <a:t>with economic </a:t>
            </a:r>
            <a:r>
              <a:rPr lang="en-US" sz="2400" dirty="0"/>
              <a:t>indicators from the World Bank?</a:t>
            </a:r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 algn="ctr">
              <a:lnSpc>
                <a:spcPct val="90000"/>
              </a:lnSpc>
            </a:pPr>
            <a:r>
              <a:rPr lang="en-US" sz="2400" dirty="0"/>
              <a:t>If so, what else might the Happiness Rankings tell us about other economic and social data from the World Bank?</a:t>
            </a:r>
            <a:endParaRPr lang="en-US" sz="14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E92A96F-9437-4E1C-BA7E-9570E6805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2" y="152400"/>
            <a:ext cx="73914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Happiness</a:t>
            </a:r>
          </a:p>
        </p:txBody>
      </p:sp>
    </p:spTree>
    <p:extLst>
      <p:ext uri="{BB962C8B-B14F-4D97-AF65-F5344CB8AC3E}">
        <p14:creationId xmlns:p14="http://schemas.microsoft.com/office/powerpoint/2010/main" val="28344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0FD8F11-00BC-4831-ACE4-501AF9C6D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3810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GDP Per Capita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A1E21D-370C-4D25-80FB-C45359B5A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4" t="9976" r="8739" b="6668"/>
          <a:stretch/>
        </p:blipFill>
        <p:spPr>
          <a:xfrm>
            <a:off x="1712913" y="1295400"/>
            <a:ext cx="8763000" cy="50169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AE39-4D3C-4B03-B376-2D8ADE5F8C22}"/>
              </a:ext>
            </a:extLst>
          </p:cNvPr>
          <p:cNvSpPr/>
          <p:nvPr/>
        </p:nvSpPr>
        <p:spPr>
          <a:xfrm>
            <a:off x="4787805" y="914400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r-squared is: 0.823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3CCE5-D3AC-4D39-8958-68DB7B4D6D16}"/>
              </a:ext>
            </a:extLst>
          </p:cNvPr>
          <p:cNvSpPr/>
          <p:nvPr/>
        </p:nvSpPr>
        <p:spPr>
          <a:xfrm>
            <a:off x="3885407" y="6400800"/>
            <a:ext cx="4418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Happiness increases as GDP increases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A061A-FD8F-489D-A4A3-02D6EE65D7AC}"/>
              </a:ext>
            </a:extLst>
          </p:cNvPr>
          <p:cNvSpPr txBox="1"/>
          <p:nvPr/>
        </p:nvSpPr>
        <p:spPr>
          <a:xfrm>
            <a:off x="9599098" y="6655518"/>
            <a:ext cx="2601994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- 2017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6037D-C6EE-4A59-8F8D-C24D8CA75AD1}"/>
              </a:ext>
            </a:extLst>
          </p:cNvPr>
          <p:cNvSpPr txBox="1"/>
          <p:nvPr/>
        </p:nvSpPr>
        <p:spPr>
          <a:xfrm>
            <a:off x="10666413" y="2828835"/>
            <a:ext cx="13715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Happiness Score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Vs.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GDP per Capita</a:t>
            </a:r>
          </a:p>
        </p:txBody>
      </p:sp>
    </p:spTree>
    <p:extLst>
      <p:ext uri="{BB962C8B-B14F-4D97-AF65-F5344CB8AC3E}">
        <p14:creationId xmlns:p14="http://schemas.microsoft.com/office/powerpoint/2010/main" val="289721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F0012-9C2B-4143-9EB9-229872497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5" t="8877" r="8114" b="6656"/>
          <a:stretch/>
        </p:blipFill>
        <p:spPr>
          <a:xfrm>
            <a:off x="1712913" y="1295400"/>
            <a:ext cx="8763000" cy="50453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AE39-4D3C-4B03-B376-2D8ADE5F8C22}"/>
              </a:ext>
            </a:extLst>
          </p:cNvPr>
          <p:cNvSpPr/>
          <p:nvPr/>
        </p:nvSpPr>
        <p:spPr>
          <a:xfrm>
            <a:off x="4787805" y="914400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r-squared is: 0.724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A061A-FD8F-489D-A4A3-02D6EE65D7AC}"/>
              </a:ext>
            </a:extLst>
          </p:cNvPr>
          <p:cNvSpPr txBox="1"/>
          <p:nvPr/>
        </p:nvSpPr>
        <p:spPr>
          <a:xfrm>
            <a:off x="6551612" y="6627168"/>
            <a:ext cx="58144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–2017 &amp; World Bank World Development Indicators - 2017  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1084DE9-F5DA-400C-BDB8-257D872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7620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World Bank GDP Per Capita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98181-8413-4765-A6D9-A0E825144E36}"/>
              </a:ext>
            </a:extLst>
          </p:cNvPr>
          <p:cNvSpPr txBox="1"/>
          <p:nvPr/>
        </p:nvSpPr>
        <p:spPr>
          <a:xfrm>
            <a:off x="10666413" y="2828835"/>
            <a:ext cx="1371599" cy="142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Happiness Score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Vs.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GDP per Capita (W.B)</a:t>
            </a:r>
          </a:p>
        </p:txBody>
      </p:sp>
    </p:spTree>
    <p:extLst>
      <p:ext uri="{BB962C8B-B14F-4D97-AF65-F5344CB8AC3E}">
        <p14:creationId xmlns:p14="http://schemas.microsoft.com/office/powerpoint/2010/main" val="23776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5EE8A-8C54-42D1-9B41-92290A9C0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4" t="11102" r="8739" b="5544"/>
          <a:stretch/>
        </p:blipFill>
        <p:spPr>
          <a:xfrm>
            <a:off x="1693568" y="1371600"/>
            <a:ext cx="8801689" cy="5039135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0FD8F11-00BC-4831-ACE4-501AF9C6D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15240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Life Expectancy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3AAE39-4D3C-4B03-B376-2D8ADE5F8C22}"/>
              </a:ext>
            </a:extLst>
          </p:cNvPr>
          <p:cNvSpPr/>
          <p:nvPr/>
        </p:nvSpPr>
        <p:spPr>
          <a:xfrm>
            <a:off x="4787805" y="914400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r-squared is: 0.797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A061A-FD8F-489D-A4A3-02D6EE65D7AC}"/>
              </a:ext>
            </a:extLst>
          </p:cNvPr>
          <p:cNvSpPr txBox="1"/>
          <p:nvPr/>
        </p:nvSpPr>
        <p:spPr>
          <a:xfrm>
            <a:off x="9599098" y="6655518"/>
            <a:ext cx="2601994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- 2017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19171-9493-4B9C-B6B4-F4771E474DD2}"/>
              </a:ext>
            </a:extLst>
          </p:cNvPr>
          <p:cNvSpPr txBox="1"/>
          <p:nvPr/>
        </p:nvSpPr>
        <p:spPr>
          <a:xfrm>
            <a:off x="10666413" y="2828835"/>
            <a:ext cx="13715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Happiness Score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Vs.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32438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9F0C7-887F-4696-BDAC-546F627CA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5" t="9989" r="8114" b="6655"/>
          <a:stretch/>
        </p:blipFill>
        <p:spPr>
          <a:xfrm>
            <a:off x="1712913" y="1295400"/>
            <a:ext cx="8763000" cy="49789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AE39-4D3C-4B03-B376-2D8ADE5F8C22}"/>
              </a:ext>
            </a:extLst>
          </p:cNvPr>
          <p:cNvSpPr/>
          <p:nvPr/>
        </p:nvSpPr>
        <p:spPr>
          <a:xfrm>
            <a:off x="4722812" y="914400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r-squared is: 0.805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A061A-FD8F-489D-A4A3-02D6EE65D7AC}"/>
              </a:ext>
            </a:extLst>
          </p:cNvPr>
          <p:cNvSpPr txBox="1"/>
          <p:nvPr/>
        </p:nvSpPr>
        <p:spPr>
          <a:xfrm>
            <a:off x="6551612" y="6627168"/>
            <a:ext cx="58144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Source: World Happiness Report –2017 &amp; World Bank World Development Indicators - 2017  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1084DE9-F5DA-400C-BDB8-257D872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713" y="152400"/>
            <a:ext cx="73914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</a:t>
            </a:r>
            <a:br>
              <a:rPr lang="en-US" dirty="0"/>
            </a:br>
            <a:r>
              <a:rPr lang="en-US" sz="1300" dirty="0"/>
              <a:t>Happiness score vs. Life Expectancy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93262-6999-436C-A7EF-243FA57C1389}"/>
              </a:ext>
            </a:extLst>
          </p:cNvPr>
          <p:cNvSpPr txBox="1"/>
          <p:nvPr/>
        </p:nvSpPr>
        <p:spPr>
          <a:xfrm>
            <a:off x="10666413" y="2828835"/>
            <a:ext cx="1371599" cy="142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Happiness Score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Vs.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Life Expectancy (W.B.)</a:t>
            </a:r>
          </a:p>
        </p:txBody>
      </p:sp>
    </p:spTree>
    <p:extLst>
      <p:ext uri="{BB962C8B-B14F-4D97-AF65-F5344CB8AC3E}">
        <p14:creationId xmlns:p14="http://schemas.microsoft.com/office/powerpoint/2010/main" val="3305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495</TotalTime>
  <Words>1644</Words>
  <Application>Microsoft Office PowerPoint</Application>
  <PresentationFormat>Custom</PresentationFormat>
  <Paragraphs>188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World country report presentation</vt:lpstr>
      <vt:lpstr>World Happiness  </vt:lpstr>
      <vt:lpstr>World Happiness</vt:lpstr>
      <vt:lpstr>World BANK</vt:lpstr>
      <vt:lpstr>World Happiness</vt:lpstr>
      <vt:lpstr>World Happiness</vt:lpstr>
      <vt:lpstr>World Happiness Happiness score vs. GDP Per Capita </vt:lpstr>
      <vt:lpstr>World Happiness Happiness score vs. World Bank GDP Per Capita </vt:lpstr>
      <vt:lpstr>World Happiness Happiness score vs. Life Expectancy</vt:lpstr>
      <vt:lpstr>World Happiness Happiness score vs. Life Expectancy</vt:lpstr>
      <vt:lpstr>World Happiness</vt:lpstr>
      <vt:lpstr>World Happiness Happiness score vs. Inflation</vt:lpstr>
      <vt:lpstr>World Happiness Happiness score vs. Tax</vt:lpstr>
      <vt:lpstr>World Happiness Happiness score vs. Tax</vt:lpstr>
      <vt:lpstr>World Happiness</vt:lpstr>
      <vt:lpstr>World Happiness Happiness score vs. Mobile cellular subscriptions</vt:lpstr>
      <vt:lpstr>World Happiness Happiness score vs. Urban population growth</vt:lpstr>
      <vt:lpstr>World Happiness Happiness score vs. Fertility rate, total</vt:lpstr>
      <vt:lpstr>World Happiness Happiness score vs. Fertility rate, total</vt:lpstr>
      <vt:lpstr>World Happiness</vt:lpstr>
      <vt:lpstr>PowerPoint Presentation</vt:lpstr>
      <vt:lpstr>Hubris!</vt:lpstr>
      <vt:lpstr>PowerPoint Presentation</vt:lpstr>
      <vt:lpstr>PowerPoint Presentation</vt:lpstr>
      <vt:lpstr>What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 or  poor don’t buy $#!%</dc:title>
  <dc:creator>Frank DeMauro</dc:creator>
  <cp:lastModifiedBy>Frank DeMauro</cp:lastModifiedBy>
  <cp:revision>36</cp:revision>
  <dcterms:created xsi:type="dcterms:W3CDTF">2020-05-01T15:16:11Z</dcterms:created>
  <dcterms:modified xsi:type="dcterms:W3CDTF">2020-05-02T17:41:39Z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