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5" r:id="rId3"/>
    <p:sldId id="271" r:id="rId4"/>
    <p:sldId id="272" r:id="rId5"/>
    <p:sldId id="264" r:id="rId6"/>
    <p:sldId id="266" r:id="rId7"/>
    <p:sldId id="267" r:id="rId8"/>
    <p:sldId id="268" r:id="rId9"/>
    <p:sldId id="269" r:id="rId10"/>
    <p:sldId id="270" r:id="rId11"/>
    <p:sldId id="263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2724" autoAdjust="0"/>
  </p:normalViewPr>
  <p:slideViewPr>
    <p:cSldViewPr snapToGrid="0">
      <p:cViewPr varScale="1">
        <p:scale>
          <a:sx n="105" d="100"/>
          <a:sy n="105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81C9-C9AA-4CD1-A8BA-3585C33F98B0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2AD94-A715-467A-B283-029BD2293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560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9E4D8-6754-4B20-B412-453D0E0F784D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210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bm_sp_lockup_western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511175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260350" y="906463"/>
            <a:ext cx="862171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5946775" y="6481763"/>
            <a:ext cx="305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sz="900"/>
              <a:t>© 2014 IBM Corporation</a:t>
            </a:r>
          </a:p>
        </p:txBody>
      </p:sp>
      <p:pic>
        <p:nvPicPr>
          <p:cNvPr id="7" name="Picture 12" descr="BDA_PPT_color_4x3_wh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683000"/>
            <a:ext cx="8631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5" descr="Information Managemen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36588"/>
            <a:ext cx="2016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 descr="cloudant_logo_2012_reti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8" y="969963"/>
            <a:ext cx="3467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3" y="2343150"/>
            <a:ext cx="8181975" cy="1077913"/>
          </a:xfrm>
        </p:spPr>
        <p:txBody>
          <a:bodyPr anchor="b"/>
          <a:lstStyle>
            <a:lvl1pPr>
              <a:defRPr sz="3500">
                <a:solidFill>
                  <a:srgbClr val="00B0F0"/>
                </a:solidFill>
              </a:defRPr>
            </a:lvl1pPr>
          </a:lstStyle>
          <a:p>
            <a:pPr lvl="0"/>
            <a:r>
              <a:rPr lang="de-DE" altLang="en-US" noProof="0" dirty="0" smtClean="0"/>
              <a:t>Titelmasterformat durch Klicken bearbeiten</a:t>
            </a:r>
            <a:endParaRPr lang="en-US" altLang="en-US" noProof="0" dirty="0" smtClean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238" y="917575"/>
            <a:ext cx="4805362" cy="4921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de-DE" altLang="en-US" noProof="0" smtClean="0"/>
              <a:t>Formatvorlage des Untertitelmasters durch Klicken bearbeiten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2268911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59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8" y="593725"/>
            <a:ext cx="2135187" cy="57753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113" y="593725"/>
            <a:ext cx="6257925" cy="57753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76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0"/>
            <a:ext cx="7886700" cy="6040120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pic>
        <p:nvPicPr>
          <p:cNvPr id="4" name="Picture 27" descr="IoT_2014_25323_Vorl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4" y="-794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68961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81C1-260D-42E3-A21A-A2F821A03898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-14287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B7FD8-A107-49ED-A0C2-01B38DC94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3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593725"/>
            <a:ext cx="8545512" cy="49847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397000"/>
            <a:ext cx="8542338" cy="49720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684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4207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873250"/>
            <a:ext cx="4194175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1873250"/>
            <a:ext cx="419576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16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40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94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5683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69740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35096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5113" y="593725"/>
            <a:ext cx="854551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873250"/>
            <a:ext cx="85423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258763" y="549275"/>
            <a:ext cx="862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5934075" y="6481763"/>
            <a:ext cx="3054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sz="900"/>
              <a:t>© 2014 IBM Corporation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0500" y="6456363"/>
            <a:ext cx="552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F012E5A-059A-4ECF-9BE3-EEACBF42EC7A}" type="slidenum">
              <a:rPr lang="en-US" sz="1000"/>
              <a:pPr eaLnBrk="1" hangingPunct="1"/>
              <a:t>‹#›</a:t>
            </a:fld>
            <a:endParaRPr lang="en-US" sz="1000"/>
          </a:p>
        </p:txBody>
      </p:sp>
      <p:pic>
        <p:nvPicPr>
          <p:cNvPr id="1031" name="Picture 7" descr="ibm_sp_lockup_western-0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150813"/>
            <a:ext cx="10604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4" descr="Information Management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84163"/>
            <a:ext cx="2016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00FF"/>
          </a:solidFill>
          <a:latin typeface="Arial" pitchFamily="34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 b="1">
          <a:solidFill>
            <a:srgbClr val="000000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515938" indent="-22542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-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804863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430338" indent="-1762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7192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1764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6pPr>
      <a:lvl7pPr marL="26336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7pPr>
      <a:lvl8pPr marL="30908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8pPr>
      <a:lvl9pPr marL="3548063" indent="-79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Cloudant ToDo Example explained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>
          <a:xfrm>
            <a:off x="261430" y="950976"/>
            <a:ext cx="4805362" cy="633983"/>
          </a:xfrm>
        </p:spPr>
        <p:txBody>
          <a:bodyPr/>
          <a:lstStyle/>
          <a:p>
            <a:r>
              <a:rPr lang="en-US" dirty="0" smtClean="0"/>
              <a:t>Sebastian </a:t>
            </a:r>
            <a:r>
              <a:rPr lang="en-US" dirty="0" smtClean="0"/>
              <a:t>Moehn</a:t>
            </a:r>
          </a:p>
          <a:p>
            <a:r>
              <a:rPr lang="en-US" b="0" i="1" dirty="0" smtClean="0"/>
              <a:t>IBM Cloud Data Services </a:t>
            </a:r>
          </a:p>
          <a:p>
            <a:r>
              <a:rPr lang="en-US" b="0" i="1" dirty="0" smtClean="0"/>
              <a:t>Technical </a:t>
            </a:r>
            <a:r>
              <a:rPr lang="en-US" b="0" i="1" dirty="0" smtClean="0"/>
              <a:t>Sales </a:t>
            </a:r>
            <a:r>
              <a:rPr lang="en-US" b="0" i="1" dirty="0" smtClean="0"/>
              <a:t>Europe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3067233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700213"/>
            <a:ext cx="2519362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Track Conflicts: _conflicts</a:t>
            </a:r>
          </a:p>
        </p:txBody>
      </p:sp>
      <p:sp>
        <p:nvSpPr>
          <p:cNvPr id="31748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1800" b="1">
                <a:cs typeface="+mn-cs"/>
              </a:rPr>
              <a:t>Easily track and handle document conflicts!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MVCC Model based on a document hash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Append only storage model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Ability to view, change and restore every leaf of the tree</a:t>
            </a:r>
          </a:p>
          <a:p>
            <a:pPr>
              <a:buFont typeface="Wingdings" charset="0"/>
              <a:buChar char="§"/>
              <a:defRPr/>
            </a:pPr>
            <a:endParaRPr lang="en-US" sz="1800">
              <a:cs typeface="+mn-cs"/>
            </a:endParaRPr>
          </a:p>
          <a:p>
            <a:pPr>
              <a:buFont typeface="Wingdings" charset="0"/>
              <a:buChar char="§"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927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ToDo </a:t>
            </a:r>
            <a:r>
              <a:rPr lang="en-US" dirty="0"/>
              <a:t>demo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66700" y="1396999"/>
            <a:ext cx="5082851" cy="4842069"/>
          </a:xfrm>
        </p:spPr>
        <p:txBody>
          <a:bodyPr/>
          <a:lstStyle/>
          <a:p>
            <a:r>
              <a:rPr lang="en-US" dirty="0" smtClean="0"/>
              <a:t>Listing off all JSON responses: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Offline PouchDB database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Cloudant Database response</a:t>
            </a:r>
          </a:p>
          <a:p>
            <a:pPr lvl="1">
              <a:buFont typeface="Courier New" charset="0"/>
              <a:buChar char="o"/>
            </a:pPr>
            <a:r>
              <a:rPr lang="en-US" dirty="0" smtClean="0"/>
              <a:t>Sync protocol response</a:t>
            </a:r>
          </a:p>
          <a:p>
            <a:pPr lvl="1"/>
            <a:endParaRPr lang="en-US" dirty="0"/>
          </a:p>
          <a:p>
            <a:r>
              <a:rPr lang="en-US" dirty="0" smtClean="0"/>
              <a:t>Inspect JSON responses to demonstrate how JSON looks like and how to work with the protocol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7"/>
          <a:stretch/>
        </p:blipFill>
        <p:spPr>
          <a:xfrm>
            <a:off x="5464617" y="1036217"/>
            <a:ext cx="3344421" cy="54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068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6700" y="3051629"/>
            <a:ext cx="8542338" cy="1209351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See the demo live here: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http://cloudant-offline-todo.mybluemix.net/</a:t>
            </a:r>
          </a:p>
        </p:txBody>
      </p:sp>
    </p:spTree>
    <p:extLst>
      <p:ext uri="{BB962C8B-B14F-4D97-AF65-F5344CB8AC3E}">
        <p14:creationId xmlns:p14="http://schemas.microsoft.com/office/powerpoint/2010/main" val="2501589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Demo: Offline ToDo List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2563" y="1863725"/>
            <a:ext cx="4605337" cy="4479925"/>
          </a:xfrm>
        </p:spPr>
        <p:txBody>
          <a:bodyPr/>
          <a:lstStyle/>
          <a:p>
            <a:pPr>
              <a:defRPr/>
            </a:pPr>
            <a:r>
              <a:rPr lang="en-US" sz="1800" b="1" dirty="0" smtClean="0">
                <a:ea typeface="+mn-ea"/>
                <a:cs typeface="+mn-cs"/>
              </a:rPr>
              <a:t>Application Requirements: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 smtClean="0">
                <a:ea typeface="+mn-ea"/>
                <a:cs typeface="+mn-cs"/>
              </a:rPr>
              <a:t>App needs to work </a:t>
            </a: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offline</a:t>
            </a:r>
            <a:r>
              <a:rPr lang="en-US" b="0" dirty="0" smtClean="0">
                <a:ea typeface="+mn-ea"/>
                <a:cs typeface="+mn-cs"/>
              </a:rPr>
              <a:t> and </a:t>
            </a: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online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 smtClean="0">
                <a:ea typeface="+mn-ea"/>
                <a:cs typeface="+mn-cs"/>
              </a:rPr>
              <a:t>App needs to work </a:t>
            </a: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on any given device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Automated sync </a:t>
            </a:r>
            <a:r>
              <a:rPr lang="en-US" b="0" dirty="0" smtClean="0">
                <a:ea typeface="+mn-ea"/>
                <a:cs typeface="+mn-cs"/>
              </a:rPr>
              <a:t>of new ToDos across devices and the cloud database</a:t>
            </a:r>
          </a:p>
          <a:p>
            <a:pPr marL="285750" indent="-285750">
              <a:buFontTx/>
              <a:buChar char="-"/>
              <a:defRPr/>
            </a:pPr>
            <a:r>
              <a:rPr lang="en-US" b="0" dirty="0" smtClean="0">
                <a:ea typeface="+mn-ea"/>
                <a:cs typeface="+mn-cs"/>
              </a:rPr>
              <a:t>Included </a:t>
            </a: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error handling </a:t>
            </a:r>
            <a:r>
              <a:rPr lang="en-US" b="0" dirty="0" smtClean="0">
                <a:ea typeface="+mn-ea"/>
                <a:cs typeface="+mn-cs"/>
              </a:rPr>
              <a:t>and </a:t>
            </a:r>
            <a:r>
              <a:rPr lang="en-US" dirty="0" smtClean="0">
                <a:solidFill>
                  <a:srgbClr val="00B0F0"/>
                </a:solidFill>
                <a:ea typeface="+mn-ea"/>
                <a:cs typeface="+mn-cs"/>
              </a:rPr>
              <a:t>conflict resolution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60"/>
          <a:stretch/>
        </p:blipFill>
        <p:spPr>
          <a:xfrm>
            <a:off x="4915202" y="1863725"/>
            <a:ext cx="3768488" cy="35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24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Offline Demo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8" y="2241316"/>
            <a:ext cx="2028168" cy="3600000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44" y="2241316"/>
            <a:ext cx="2028169" cy="36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001" y="2241316"/>
            <a:ext cx="2028169" cy="36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58" y="2241316"/>
            <a:ext cx="2028169" cy="360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90888" y="1579984"/>
            <a:ext cx="199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Work with your ToDos online…</a:t>
            </a:r>
            <a:endParaRPr lang="en-US" sz="1600" dirty="0"/>
          </a:p>
        </p:txBody>
      </p:sp>
      <p:sp>
        <p:nvSpPr>
          <p:cNvPr id="11" name="Textfeld 10"/>
          <p:cNvSpPr txBox="1"/>
          <p:nvPr/>
        </p:nvSpPr>
        <p:spPr>
          <a:xfrm>
            <a:off x="2353960" y="1816358"/>
            <a:ext cx="199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 and offline…</a:t>
            </a:r>
            <a:endParaRPr lang="en-US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4629001" y="1592428"/>
            <a:ext cx="199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 make changes offline …</a:t>
            </a:r>
            <a:endParaRPr lang="en-US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6792073" y="1346206"/>
            <a:ext cx="199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 and sync them immediately when network is back!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10625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Offline Demo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 changes directly on every device as soon as they happen!</a:t>
            </a:r>
          </a:p>
          <a:p>
            <a:r>
              <a:rPr lang="en-US" dirty="0" smtClean="0"/>
              <a:t>No need to write own Replication/Sync</a:t>
            </a:r>
            <a:endParaRPr lang="en-US" dirty="0"/>
          </a:p>
        </p:txBody>
      </p:sp>
      <p:pic>
        <p:nvPicPr>
          <p:cNvPr id="10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7816" y="2401078"/>
            <a:ext cx="6033113" cy="407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6" y="2637937"/>
            <a:ext cx="202816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11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Abgerundetes Rechteck 7"/>
          <p:cNvSpPr>
            <a:spLocks noChangeArrowheads="1"/>
          </p:cNvSpPr>
          <p:nvPr/>
        </p:nvSpPr>
        <p:spPr bwMode="auto">
          <a:xfrm>
            <a:off x="573088" y="2009775"/>
            <a:ext cx="7918450" cy="3435350"/>
          </a:xfrm>
          <a:prstGeom prst="roundRect">
            <a:avLst>
              <a:gd name="adj" fmla="val 5269"/>
            </a:avLst>
          </a:prstGeom>
          <a:solidFill>
            <a:srgbClr val="0953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sz="2400"/>
          </a:p>
        </p:txBody>
      </p:sp>
      <p:sp>
        <p:nvSpPr>
          <p:cNvPr id="2457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B0F0"/>
                </a:solidFill>
                <a:cs typeface="+mj-cs"/>
              </a:rPr>
              <a:t>Functionality: Cloudant Save </a:t>
            </a:r>
            <a:r>
              <a:rPr lang="en-US" dirty="0">
                <a:solidFill>
                  <a:srgbClr val="00B0F0"/>
                </a:solidFill>
                <a:cs typeface="+mj-cs"/>
              </a:rPr>
              <a:t>local, Sync later</a:t>
            </a:r>
          </a:p>
        </p:txBody>
      </p:sp>
      <p:pic>
        <p:nvPicPr>
          <p:cNvPr id="35843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" t="12883"/>
          <a:stretch>
            <a:fillRect/>
          </a:stretch>
        </p:blipFill>
        <p:spPr bwMode="auto">
          <a:xfrm>
            <a:off x="804863" y="2379663"/>
            <a:ext cx="74549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feld 8"/>
          <p:cNvSpPr txBox="1">
            <a:spLocks noChangeArrowheads="1"/>
          </p:cNvSpPr>
          <p:nvPr/>
        </p:nvSpPr>
        <p:spPr bwMode="auto">
          <a:xfrm>
            <a:off x="804863" y="4652963"/>
            <a:ext cx="1973262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Cloudant Sync</a:t>
            </a:r>
            <a:br>
              <a:rPr lang="de-DE">
                <a:solidFill>
                  <a:schemeClr val="bg1"/>
                </a:solidFill>
              </a:rPr>
            </a:br>
            <a:r>
              <a:rPr lang="de-DE" sz="1400">
                <a:solidFill>
                  <a:schemeClr val="bg1"/>
                </a:solidFill>
              </a:rPr>
              <a:t>(Android, iOS)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PouchDB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3422650" y="4802188"/>
            <a:ext cx="2036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Cloudant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Couch DB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5846" name="Textfeld 10"/>
          <p:cNvSpPr txBox="1">
            <a:spLocks noChangeArrowheads="1"/>
          </p:cNvSpPr>
          <p:nvPr/>
        </p:nvSpPr>
        <p:spPr bwMode="auto">
          <a:xfrm>
            <a:off x="6103938" y="4940300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Cloudant DBaaS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64994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Local Database: PouchDB</a:t>
            </a:r>
          </a:p>
        </p:txBody>
      </p:sp>
      <p:sp>
        <p:nvSpPr>
          <p:cNvPr id="27651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1800" b="1">
                <a:cs typeface="+mn-cs"/>
              </a:rPr>
              <a:t>JSON data is stored directly in the browser!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Automated sync to Cloudant (DBaaS)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Native iOS or Android apps can use the Cloudant Sync database (based on SQLite)</a:t>
            </a:r>
          </a:p>
          <a:p>
            <a:pPr>
              <a:buFont typeface="Wingdings" charset="0"/>
              <a:buChar char="§"/>
              <a:defRPr/>
            </a:pPr>
            <a:endParaRPr lang="en-US">
              <a:cs typeface="+mn-cs"/>
            </a:endParaRPr>
          </a:p>
        </p:txBody>
      </p:sp>
      <p:pic>
        <p:nvPicPr>
          <p:cNvPr id="27652" name="Inhaltsplatzhalt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3365500"/>
            <a:ext cx="86868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95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Local Data: HTML5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smtClean="0">
                <a:ea typeface="+mn-ea"/>
                <a:cs typeface="+mn-cs"/>
              </a:rPr>
              <a:t>The complete application is directly stored on the device!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Utilizes HTML5 cache-manifest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Creation of native or hybrid apps possible with IBM Worklight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Distribution and device security possible with MaaS360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de-DE" sz="1800" dirty="0">
              <a:ea typeface="+mn-ea"/>
              <a:cs typeface="+mn-cs"/>
            </a:endParaRPr>
          </a:p>
        </p:txBody>
      </p:sp>
      <p:pic>
        <p:nvPicPr>
          <p:cNvPr id="39939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25"/>
          <a:stretch>
            <a:fillRect/>
          </a:stretch>
        </p:blipFill>
        <p:spPr bwMode="auto">
          <a:xfrm>
            <a:off x="247650" y="3429000"/>
            <a:ext cx="86487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7858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Sync Document to Cloudant</a:t>
            </a:r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1800" b="1">
                <a:cs typeface="+mn-cs"/>
              </a:rPr>
              <a:t>Automated sync from the device to Cloudant!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The whole app utilizes JSON for scalability and flexibility</a:t>
            </a:r>
          </a:p>
          <a:p>
            <a:pPr>
              <a:buFont typeface="Wingdings" charset="0"/>
              <a:buChar char="§"/>
              <a:defRPr/>
            </a:pPr>
            <a:r>
              <a:rPr lang="en-US">
                <a:cs typeface="+mn-cs"/>
              </a:rPr>
              <a:t>Cloudant acts as the main cloud database for all user data</a:t>
            </a:r>
          </a:p>
          <a:p>
            <a:pPr>
              <a:buFont typeface="Wingdings" charset="0"/>
              <a:buChar char="§"/>
              <a:defRPr/>
            </a:pPr>
            <a:endParaRPr lang="de-DE" sz="1800">
              <a:cs typeface="+mn-cs"/>
            </a:endParaRPr>
          </a:p>
        </p:txBody>
      </p:sp>
      <p:pic>
        <p:nvPicPr>
          <p:cNvPr id="40963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51"/>
          <a:stretch>
            <a:fillRect/>
          </a:stretch>
        </p:blipFill>
        <p:spPr bwMode="auto">
          <a:xfrm>
            <a:off x="233363" y="3371850"/>
            <a:ext cx="86772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7280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B0F0"/>
                </a:solidFill>
                <a:cs typeface="+mj-cs"/>
              </a:rPr>
              <a:t>Listen globally: _changes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 smtClean="0">
                <a:ea typeface="+mn-ea"/>
                <a:cs typeface="+mn-cs"/>
              </a:rPr>
              <a:t>Listen for Changes on the Cloudant _changes feed!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Possibility to immediately react with sync on the device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800" dirty="0">
              <a:ea typeface="+mn-ea"/>
              <a:cs typeface="+mn-cs"/>
            </a:endParaRPr>
          </a:p>
        </p:txBody>
      </p:sp>
      <p:pic>
        <p:nvPicPr>
          <p:cNvPr id="41987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r="262" b="56950"/>
          <a:stretch>
            <a:fillRect/>
          </a:stretch>
        </p:blipFill>
        <p:spPr bwMode="auto">
          <a:xfrm>
            <a:off x="384175" y="3284538"/>
            <a:ext cx="8375650" cy="2952750"/>
          </a:xfrm>
          <a:prstGeom prst="rect">
            <a:avLst/>
          </a:prstGeom>
          <a:solidFill>
            <a:srgbClr val="000000"/>
          </a:solidFill>
          <a:ln w="12700" cap="sq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861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_Data_&amp;_Analytics_Brand_wht_template">
  <a:themeElements>
    <a:clrScheme name="Big_Data_&amp;_Analytics_Brand_wh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008ABF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7DAD"/>
      </a:accent6>
      <a:hlink>
        <a:srgbClr val="007670"/>
      </a:hlink>
      <a:folHlink>
        <a:srgbClr val="FDB813"/>
      </a:folHlink>
    </a:clrScheme>
    <a:fontScheme name="Big_Data_&amp;_Analytics_Brand_wh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ig_Data_&amp;_Analytics_Brand_wh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008AB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7DAD"/>
        </a:accent6>
        <a:hlink>
          <a:srgbClr val="007670"/>
        </a:hlink>
        <a:folHlink>
          <a:srgbClr val="FDB8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Cloudant_extended-pitch</Template>
  <TotalTime>3</TotalTime>
  <Words>324</Words>
  <Application>Microsoft Macintosh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Courier New</vt:lpstr>
      <vt:lpstr>MS PGothic</vt:lpstr>
      <vt:lpstr>ＭＳ Ｐゴシック</vt:lpstr>
      <vt:lpstr>Symbol</vt:lpstr>
      <vt:lpstr>Wingdings</vt:lpstr>
      <vt:lpstr>Arial</vt:lpstr>
      <vt:lpstr>Big_Data_&amp;_Analytics_Brand_wht_template</vt:lpstr>
      <vt:lpstr>Cloudant ToDo Example explained</vt:lpstr>
      <vt:lpstr>Demo: Offline ToDo List</vt:lpstr>
      <vt:lpstr>ToDo Offline Demo</vt:lpstr>
      <vt:lpstr>ToDo Offline Demo</vt:lpstr>
      <vt:lpstr>Functionality: Cloudant Save local, Sync later</vt:lpstr>
      <vt:lpstr>Local Database: PouchDB</vt:lpstr>
      <vt:lpstr>Local Data: HTML5</vt:lpstr>
      <vt:lpstr>Sync Document to Cloudant</vt:lpstr>
      <vt:lpstr>Listen globally: _changes</vt:lpstr>
      <vt:lpstr>Track Conflicts: _conflicts</vt:lpstr>
      <vt:lpstr>Offline ToDo demo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Moehn</dc:creator>
  <cp:lastModifiedBy>Sebastian Möhn</cp:lastModifiedBy>
  <cp:revision>16</cp:revision>
  <dcterms:created xsi:type="dcterms:W3CDTF">2015-03-03T11:10:44Z</dcterms:created>
  <dcterms:modified xsi:type="dcterms:W3CDTF">2016-06-13T09:56:35Z</dcterms:modified>
</cp:coreProperties>
</file>