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9144000" cy="5143500"/>
  <p:embeddedFontLst>
    <p:embeddedFont>
      <p:font typeface="Roboto" panose="02000000000000000000" pitchFamily="2" charset="0"/>
      <p:regular r:id="rId20"/>
    </p:embeddedFont>
  </p:embeddedFontLst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84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Shape 1059"/>
          <p:cNvSpPr>
            <a:spLocks noGrp="1" noChangeArrowheads="1"/>
          </p:cNvSpPr>
          <p:nvPr userDrawn="1"/>
        </p:nvSpPr>
        <p:spPr bwMode="auto">
          <a:xfrm>
            <a:off x="1797049" y="1718550"/>
            <a:ext cx="4089399" cy="3123837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2112" y="3116"/>
                </a:moveTo>
                <a:lnTo>
                  <a:pt x="22112" y="3116"/>
                </a:lnTo>
                <a:cubicBezTo>
                  <a:pt x="22112" y="3116"/>
                  <a:pt x="27356" y="0"/>
                  <a:pt x="30300" y="4263"/>
                </a:cubicBezTo>
                <a:lnTo>
                  <a:pt x="30300" y="4263"/>
                </a:lnTo>
                <a:cubicBezTo>
                  <a:pt x="33277" y="8577"/>
                  <a:pt x="36666" y="13779"/>
                  <a:pt x="39369" y="17410"/>
                </a:cubicBezTo>
                <a:lnTo>
                  <a:pt x="39369" y="17410"/>
                </a:lnTo>
                <a:cubicBezTo>
                  <a:pt x="41761" y="20624"/>
                  <a:pt x="43200" y="22708"/>
                  <a:pt x="40979" y="26940"/>
                </a:cubicBezTo>
                <a:lnTo>
                  <a:pt x="40979" y="26940"/>
                </a:lnTo>
                <a:cubicBezTo>
                  <a:pt x="39655" y="29461"/>
                  <a:pt x="35076" y="35072"/>
                  <a:pt x="32639" y="38623"/>
                </a:cubicBezTo>
                <a:lnTo>
                  <a:pt x="32639" y="38623"/>
                </a:lnTo>
                <a:cubicBezTo>
                  <a:pt x="30200" y="42175"/>
                  <a:pt x="26202" y="43200"/>
                  <a:pt x="23268" y="42185"/>
                </a:cubicBezTo>
                <a:lnTo>
                  <a:pt x="23268" y="42185"/>
                </a:lnTo>
                <a:cubicBezTo>
                  <a:pt x="20331" y="41168"/>
                  <a:pt x="11584" y="38623"/>
                  <a:pt x="6213" y="36974"/>
                </a:cubicBezTo>
                <a:lnTo>
                  <a:pt x="6213" y="36974"/>
                </a:lnTo>
                <a:cubicBezTo>
                  <a:pt x="1431" y="35502"/>
                  <a:pt x="0" y="32900"/>
                  <a:pt x="214" y="31157"/>
                </a:cubicBezTo>
                <a:lnTo>
                  <a:pt x="214" y="31157"/>
                </a:lnTo>
                <a:cubicBezTo>
                  <a:pt x="760" y="26703"/>
                  <a:pt x="1113" y="19920"/>
                  <a:pt x="1214" y="16042"/>
                </a:cubicBezTo>
                <a:lnTo>
                  <a:pt x="1214" y="16042"/>
                </a:lnTo>
                <a:cubicBezTo>
                  <a:pt x="1303" y="12626"/>
                  <a:pt x="4203" y="11313"/>
                  <a:pt x="6907" y="9989"/>
                </a:cubicBezTo>
                <a:lnTo>
                  <a:pt x="6907" y="9989"/>
                </a:lnTo>
                <a:cubicBezTo>
                  <a:pt x="9245" y="8843"/>
                  <a:pt x="19774" y="4261"/>
                  <a:pt x="22112" y="31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060"/>
          <p:cNvSpPr>
            <a:spLocks noGrp="1" noChangeArrowheads="1"/>
          </p:cNvSpPr>
          <p:nvPr userDrawn="1"/>
        </p:nvSpPr>
        <p:spPr bwMode="auto">
          <a:xfrm>
            <a:off x="982135" y="1379875"/>
            <a:ext cx="3008840" cy="985743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0162" y="13104"/>
                </a:moveTo>
                <a:lnTo>
                  <a:pt x="40162" y="13104"/>
                </a:lnTo>
                <a:cubicBezTo>
                  <a:pt x="36799" y="16736"/>
                  <a:pt x="26204" y="28154"/>
                  <a:pt x="22676" y="31251"/>
                </a:cubicBezTo>
                <a:lnTo>
                  <a:pt x="22676" y="31251"/>
                </a:lnTo>
                <a:cubicBezTo>
                  <a:pt x="18513" y="34899"/>
                  <a:pt x="15093" y="37527"/>
                  <a:pt x="13136" y="38511"/>
                </a:cubicBezTo>
                <a:lnTo>
                  <a:pt x="13136" y="38511"/>
                </a:lnTo>
                <a:cubicBezTo>
                  <a:pt x="10861" y="39650"/>
                  <a:pt x="0" y="43200"/>
                  <a:pt x="422" y="38511"/>
                </a:cubicBezTo>
                <a:lnTo>
                  <a:pt x="422" y="38511"/>
                </a:lnTo>
                <a:cubicBezTo>
                  <a:pt x="750" y="34836"/>
                  <a:pt x="12785" y="17028"/>
                  <a:pt x="15584" y="14358"/>
                </a:cubicBezTo>
                <a:lnTo>
                  <a:pt x="15584" y="14358"/>
                </a:lnTo>
                <a:cubicBezTo>
                  <a:pt x="18382" y="11693"/>
                  <a:pt x="34508" y="0"/>
                  <a:pt x="36286" y="2133"/>
                </a:cubicBezTo>
                <a:lnTo>
                  <a:pt x="36286" y="2133"/>
                </a:lnTo>
                <a:cubicBezTo>
                  <a:pt x="38064" y="4272"/>
                  <a:pt x="43200" y="9825"/>
                  <a:pt x="40162" y="1310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061"/>
          <p:cNvSpPr>
            <a:spLocks noGrp="1" noChangeArrowheads="1"/>
          </p:cNvSpPr>
          <p:nvPr userDrawn="1"/>
        </p:nvSpPr>
        <p:spPr bwMode="auto">
          <a:xfrm>
            <a:off x="4925273" y="3471849"/>
            <a:ext cx="4046643" cy="167378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42680" y="32337"/>
                  <a:pt x="42264" y="24810"/>
                  <a:pt x="41982" y="22533"/>
                </a:cubicBezTo>
                <a:lnTo>
                  <a:pt x="41982" y="22533"/>
                </a:lnTo>
                <a:cubicBezTo>
                  <a:pt x="41353" y="17445"/>
                  <a:pt x="31020" y="10782"/>
                  <a:pt x="25434" y="7567"/>
                </a:cubicBezTo>
                <a:lnTo>
                  <a:pt x="25434" y="7567"/>
                </a:lnTo>
                <a:cubicBezTo>
                  <a:pt x="20461" y="4707"/>
                  <a:pt x="15752" y="0"/>
                  <a:pt x="10688" y="12771"/>
                </a:cubicBezTo>
                <a:lnTo>
                  <a:pt x="10688" y="12771"/>
                </a:lnTo>
                <a:cubicBezTo>
                  <a:pt x="5409" y="26085"/>
                  <a:pt x="2329" y="33891"/>
                  <a:pt x="451" y="39632"/>
                </a:cubicBezTo>
                <a:lnTo>
                  <a:pt x="451" y="39632"/>
                </a:lnTo>
                <a:cubicBezTo>
                  <a:pt x="180" y="40459"/>
                  <a:pt x="44" y="41820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062"/>
          <p:cNvSpPr>
            <a:spLocks noGrp="1" noChangeArrowheads="1"/>
          </p:cNvSpPr>
          <p:nvPr userDrawn="1"/>
        </p:nvSpPr>
        <p:spPr bwMode="auto">
          <a:xfrm>
            <a:off x="291890" y="4575580"/>
            <a:ext cx="3726390" cy="569999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37750" y="34083"/>
                  <a:pt x="28707" y="20178"/>
                  <a:pt x="28707" y="20178"/>
                </a:cubicBezTo>
                <a:lnTo>
                  <a:pt x="28707" y="20178"/>
                </a:lnTo>
                <a:cubicBezTo>
                  <a:pt x="23196" y="11772"/>
                  <a:pt x="17935" y="0"/>
                  <a:pt x="14588" y="1341"/>
                </a:cubicBezTo>
                <a:lnTo>
                  <a:pt x="14588" y="1341"/>
                </a:lnTo>
                <a:cubicBezTo>
                  <a:pt x="11240" y="2673"/>
                  <a:pt x="6350" y="22671"/>
                  <a:pt x="1602" y="37718"/>
                </a:cubicBezTo>
                <a:lnTo>
                  <a:pt x="1602" y="37718"/>
                </a:lnTo>
                <a:cubicBezTo>
                  <a:pt x="1072" y="39393"/>
                  <a:pt x="536" y="41175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063"/>
          <p:cNvSpPr>
            <a:spLocks noGrp="1" noChangeArrowheads="1"/>
          </p:cNvSpPr>
          <p:nvPr userDrawn="1"/>
        </p:nvSpPr>
        <p:spPr bwMode="auto">
          <a:xfrm>
            <a:off x="0" y="2441025"/>
            <a:ext cx="1574799" cy="2507761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0" y="43200"/>
                </a:moveTo>
                <a:lnTo>
                  <a:pt x="0" y="43200"/>
                </a:lnTo>
                <a:cubicBezTo>
                  <a:pt x="10450" y="39319"/>
                  <a:pt x="26476" y="34991"/>
                  <a:pt x="31760" y="32779"/>
                </a:cubicBezTo>
                <a:lnTo>
                  <a:pt x="31760" y="32779"/>
                </a:lnTo>
                <a:cubicBezTo>
                  <a:pt x="38554" y="29929"/>
                  <a:pt x="35982" y="23868"/>
                  <a:pt x="39587" y="11934"/>
                </a:cubicBezTo>
                <a:lnTo>
                  <a:pt x="39587" y="11934"/>
                </a:lnTo>
                <a:cubicBezTo>
                  <a:pt x="43199" y="0"/>
                  <a:pt x="33409" y="2565"/>
                  <a:pt x="25082" y="2041"/>
                </a:cubicBezTo>
                <a:lnTo>
                  <a:pt x="25082" y="2041"/>
                </a:lnTo>
                <a:cubicBezTo>
                  <a:pt x="14497" y="1374"/>
                  <a:pt x="7053" y="4621"/>
                  <a:pt x="0" y="7243"/>
                </a:cubicBezTo>
                <a:lnTo>
                  <a:pt x="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3491879" y="2031689"/>
            <a:ext cx="5040559" cy="54005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>26.07.2024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 bwMode="auto">
          <a:xfrm>
            <a:off x="3446874" y="1356615"/>
            <a:ext cx="5040559" cy="540059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>26.07.2024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6629400" y="205979"/>
            <a:ext cx="2057400" cy="4388643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05979"/>
            <a:ext cx="6019799" cy="4388643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>26.07.2024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>26.07.2024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722313" y="3305175"/>
            <a:ext cx="7772400" cy="10215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722313" y="2180034"/>
            <a:ext cx="7772400" cy="11251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>26.07.2024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457200" y="1200150"/>
            <a:ext cx="4038598" cy="33944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4648199" y="1200150"/>
            <a:ext cx="4038598" cy="33944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>26.07.2024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151334"/>
            <a:ext cx="4040187" cy="47982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457200" y="1631155"/>
            <a:ext cx="4040187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4645027" y="1151334"/>
            <a:ext cx="4041774" cy="47982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4645027" y="1631155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>26.07.2024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>26.07.2024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>26.07.2024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2" y="204786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3575049" y="204788"/>
            <a:ext cx="5111749" cy="438983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457202" y="1076326"/>
            <a:ext cx="3008313" cy="3518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>26.07.2024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792287" y="3600450"/>
            <a:ext cx="5486400" cy="425053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1792287" y="45958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1792287" y="4025503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>26.07.2024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9"/>
          <p:cNvSpPr>
            <a:spLocks noGrp="1" noChangeArrowheads="1"/>
          </p:cNvSpPr>
          <p:nvPr userDrawn="1"/>
        </p:nvSpPr>
        <p:spPr bwMode="auto">
          <a:xfrm>
            <a:off x="3732529" y="1"/>
            <a:ext cx="2293619" cy="670342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60"/>
          <p:cNvSpPr>
            <a:spLocks noGrp="1" noChangeArrowheads="1"/>
          </p:cNvSpPr>
          <p:nvPr userDrawn="1"/>
        </p:nvSpPr>
        <p:spPr bwMode="auto">
          <a:xfrm>
            <a:off x="-18509" y="0"/>
            <a:ext cx="1049654" cy="1348168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061"/>
          <p:cNvSpPr>
            <a:spLocks noGrp="1" noChangeArrowheads="1"/>
          </p:cNvSpPr>
          <p:nvPr userDrawn="1"/>
        </p:nvSpPr>
        <p:spPr bwMode="auto">
          <a:xfrm>
            <a:off x="1228092" y="0"/>
            <a:ext cx="2879724" cy="1957237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457200" y="4767264"/>
            <a:ext cx="2133599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9D51E0-3758-456B-809F-07B187805C7D}" type="datetimeFigureOut">
              <a:rPr lang="ru-RU"/>
              <a:t>26.07.2024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3124199" y="4767264"/>
            <a:ext cx="2895598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6553199" y="4767264"/>
            <a:ext cx="2133599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3B38E7-149F-4D77-9EEF-9309C2CB69A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>
        <a:spcBef>
          <a:spcPts val="0"/>
        </a:spcBef>
        <a:buNone/>
        <a:defRPr sz="44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vuforia.com/" TargetMode="External"/><Relationship Id="rId2" Type="http://schemas.openxmlformats.org/officeDocument/2006/relationships/hyperlink" Target="https://www.flaticon.com/authors/ariefstudio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isk.yandex.ru/i/MumQalcYJTYT7w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com.kwalee.letsbecops&amp;hl=ru&amp;gl=US" TargetMode="External"/><Relationship Id="rId2" Type="http://schemas.openxmlformats.org/officeDocument/2006/relationships/hyperlink" Target="https://play.google.com/store/apps/details?id=com.eruditoplus.acad.funnyfood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hyperlink" Target="https://disk.yandex.ru/i/MumQalcYJTYT7w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4;p13"/>
          <p:cNvSpPr txBox="1">
            <a:spLocks noGrp="1"/>
          </p:cNvSpPr>
          <p:nvPr>
            <p:ph type="ctrTitle"/>
          </p:nvPr>
        </p:nvSpPr>
        <p:spPr bwMode="auto">
          <a:xfrm>
            <a:off x="-124" y="666749"/>
            <a:ext cx="9144000" cy="1643224"/>
          </a:xfrm>
          <a:prstGeom prst="rect">
            <a:avLst/>
          </a:prstGeom>
        </p:spPr>
        <p:txBody>
          <a:bodyPr spcFirstLastPara="1" vertOverflow="overflow" horzOverflow="clip" vert="horz" wrap="square" lIns="91423" tIns="91423" rIns="91423" bIns="91423" numCol="1" spcCol="0" rtlCol="0" fromWordArt="0" anchor="b" anchorCtr="0" forceAA="0" compatLnSpc="0">
            <a:normAutofit fontScale="90000" lnSpcReduction="2000"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  <a:defRPr/>
            </a:pPr>
            <a:r>
              <a:rPr lang="en-US" sz="4400">
                <a:solidFill>
                  <a:srgbClr val="9BBB59"/>
                </a:solidFill>
              </a:rPr>
              <a:t>AR профессия</a:t>
            </a:r>
            <a:br>
              <a:rPr lang="en-US" sz="4400">
                <a:solidFill>
                  <a:srgbClr val="9BBB59"/>
                </a:solidFill>
              </a:rPr>
            </a:br>
            <a:r>
              <a:rPr lang="en-US" sz="4400">
                <a:solidFill>
                  <a:srgbClr val="9BBB59"/>
                </a:solidFill>
              </a:rPr>
              <a:t>полицейского</a:t>
            </a:r>
            <a:endParaRPr sz="1400"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56;p13"/>
          <p:cNvSpPr txBox="1"/>
          <p:nvPr/>
        </p:nvSpPr>
        <p:spPr bwMode="auto">
          <a:xfrm>
            <a:off x="2865684" y="2057889"/>
            <a:ext cx="3826345" cy="822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2100">
                <a:solidFill>
                  <a:schemeClr val="dk1"/>
                </a:solidFill>
                <a:latin typeface="Roboto"/>
                <a:ea typeface="Roboto"/>
                <a:cs typeface="Roboto"/>
              </a:rPr>
              <a:t>Проект профессионального самоопределения</a:t>
            </a:r>
            <a:endParaRPr sz="2500"/>
          </a:p>
        </p:txBody>
      </p:sp>
      <p:sp>
        <p:nvSpPr>
          <p:cNvPr id="7" name="Google Shape;57;p13"/>
          <p:cNvSpPr txBox="1"/>
          <p:nvPr/>
        </p:nvSpPr>
        <p:spPr bwMode="auto">
          <a:xfrm>
            <a:off x="5796136" y="3701113"/>
            <a:ext cx="3027816" cy="11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dirty="0">
                <a:solidFill>
                  <a:schemeClr val="dk1"/>
                </a:solidFill>
              </a:rPr>
              <a:t>Руководитель проекта:</a:t>
            </a:r>
            <a:endParaRPr dirty="0">
              <a:solidFill>
                <a:schemeClr val="dk1"/>
              </a:solidFill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dirty="0">
                <a:solidFill>
                  <a:schemeClr val="dk1"/>
                </a:solidFill>
              </a:rPr>
              <a:t>Лебединский Леонид Леонидович</a:t>
            </a:r>
            <a:endParaRPr dirty="0">
              <a:solidFill>
                <a:schemeClr val="dk1"/>
              </a:solidFill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dirty="0">
              <a:solidFill>
                <a:schemeClr val="dk1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3200720" name="Заголовок 1"/>
          <p:cNvSpPr>
            <a:spLocks noGrp="1"/>
          </p:cNvSpPr>
          <p:nvPr>
            <p:ph type="title"/>
          </p:nvPr>
        </p:nvSpPr>
        <p:spPr bwMode="auto">
          <a:xfrm>
            <a:off x="722313" y="342900"/>
            <a:ext cx="7772400" cy="102155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algn="ctr">
              <a:defRPr/>
            </a:pPr>
            <a:r>
              <a:t>Опрос</a:t>
            </a:r>
          </a:p>
        </p:txBody>
      </p:sp>
      <p:sp>
        <p:nvSpPr>
          <p:cNvPr id="32269132" name="Текст 2"/>
          <p:cNvSpPr>
            <a:spLocks noGrp="1"/>
          </p:cNvSpPr>
          <p:nvPr>
            <p:ph type="body" idx="1"/>
          </p:nvPr>
        </p:nvSpPr>
        <p:spPr bwMode="auto">
          <a:xfrm>
            <a:off x="722313" y="2180034"/>
            <a:ext cx="7772400" cy="11251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07696738" name=" 707696737"/>
          <p:cNvSpPr/>
          <p:nvPr/>
        </p:nvSpPr>
        <p:spPr bwMode="auto">
          <a:xfrm>
            <a:off x="-7875035" y="-1414870"/>
            <a:ext cx="96905" cy="30483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145423508" name="Рисунок 1145423507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54350" y="1181295"/>
            <a:ext cx="8627699" cy="363023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4125835" name="Заголовок 1"/>
          <p:cNvSpPr>
            <a:spLocks noGrp="1"/>
          </p:cNvSpPr>
          <p:nvPr>
            <p:ph type="title"/>
          </p:nvPr>
        </p:nvSpPr>
        <p:spPr bwMode="auto">
          <a:xfrm>
            <a:off x="722313" y="3305174"/>
            <a:ext cx="7772400" cy="102155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endParaRPr/>
          </a:p>
        </p:txBody>
      </p:sp>
      <p:sp>
        <p:nvSpPr>
          <p:cNvPr id="2028875817" name="Текст 2"/>
          <p:cNvSpPr>
            <a:spLocks noGrp="1"/>
          </p:cNvSpPr>
          <p:nvPr>
            <p:ph type="body" idx="1"/>
          </p:nvPr>
        </p:nvSpPr>
        <p:spPr bwMode="auto">
          <a:xfrm>
            <a:off x="722313" y="2180034"/>
            <a:ext cx="7772400" cy="1125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27786111" name=" 1327786110"/>
          <p:cNvSpPr/>
          <p:nvPr/>
        </p:nvSpPr>
        <p:spPr bwMode="auto">
          <a:xfrm>
            <a:off x="-7875035" y="-1414870"/>
            <a:ext cx="96905" cy="30483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1619535495" name=" 1619535494"/>
          <p:cNvSpPr/>
          <p:nvPr/>
        </p:nvSpPr>
        <p:spPr bwMode="auto">
          <a:xfrm flipV="1">
            <a:off x="-1248208" y="1026893"/>
            <a:ext cx="96297" cy="30483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471018614" name=" 471018613"/>
          <p:cNvSpPr/>
          <p:nvPr/>
        </p:nvSpPr>
        <p:spPr bwMode="auto">
          <a:xfrm>
            <a:off x="-1255122" y="1092282"/>
            <a:ext cx="110125" cy="30483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202030086" name="Рисунок 1202030085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-146651" y="266699"/>
            <a:ext cx="10466002" cy="440372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8160333" name="Заголовок 1"/>
          <p:cNvSpPr>
            <a:spLocks noGrp="1"/>
          </p:cNvSpPr>
          <p:nvPr>
            <p:ph type="title"/>
          </p:nvPr>
        </p:nvSpPr>
        <p:spPr bwMode="auto">
          <a:xfrm>
            <a:off x="722313" y="3305174"/>
            <a:ext cx="7772400" cy="102155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endParaRPr/>
          </a:p>
        </p:txBody>
      </p:sp>
      <p:sp>
        <p:nvSpPr>
          <p:cNvPr id="58239912" name="Текст 2"/>
          <p:cNvSpPr>
            <a:spLocks noGrp="1"/>
          </p:cNvSpPr>
          <p:nvPr>
            <p:ph type="body" idx="1"/>
          </p:nvPr>
        </p:nvSpPr>
        <p:spPr bwMode="auto">
          <a:xfrm>
            <a:off x="722313" y="2180034"/>
            <a:ext cx="7772400" cy="11251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565397714" name=" 1565397713"/>
          <p:cNvSpPr/>
          <p:nvPr/>
        </p:nvSpPr>
        <p:spPr bwMode="auto">
          <a:xfrm>
            <a:off x="-163621" y="500972"/>
            <a:ext cx="133821" cy="30483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926601691" name="Рисунок 926601690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06749" y="41404"/>
            <a:ext cx="10965726" cy="461399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6175516" name="Заголовок 1"/>
          <p:cNvSpPr>
            <a:spLocks noGrp="1"/>
          </p:cNvSpPr>
          <p:nvPr>
            <p:ph type="title"/>
          </p:nvPr>
        </p:nvSpPr>
        <p:spPr bwMode="auto">
          <a:xfrm>
            <a:off x="722313" y="3305174"/>
            <a:ext cx="7772400" cy="102155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endParaRPr/>
          </a:p>
        </p:txBody>
      </p:sp>
      <p:sp>
        <p:nvSpPr>
          <p:cNvPr id="1845480482" name="Текст 2"/>
          <p:cNvSpPr>
            <a:spLocks noGrp="1"/>
          </p:cNvSpPr>
          <p:nvPr>
            <p:ph type="body" idx="1"/>
          </p:nvPr>
        </p:nvSpPr>
        <p:spPr bwMode="auto">
          <a:xfrm>
            <a:off x="722313" y="2180034"/>
            <a:ext cx="7772400" cy="11251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526647070" name=" 1526647069"/>
          <p:cNvSpPr/>
          <p:nvPr/>
        </p:nvSpPr>
        <p:spPr bwMode="auto">
          <a:xfrm>
            <a:off x="-777134" y="813234"/>
            <a:ext cx="128038" cy="30483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222556706" name="Рисунок 222556705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-21347" y="133349"/>
            <a:ext cx="11570140" cy="48683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9280796" name="Заголовок 1"/>
          <p:cNvSpPr>
            <a:spLocks noGrp="1"/>
          </p:cNvSpPr>
          <p:nvPr>
            <p:ph type="title"/>
          </p:nvPr>
        </p:nvSpPr>
        <p:spPr bwMode="auto">
          <a:xfrm>
            <a:off x="722313" y="3305174"/>
            <a:ext cx="7772400" cy="102155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endParaRPr/>
          </a:p>
        </p:txBody>
      </p:sp>
      <p:sp>
        <p:nvSpPr>
          <p:cNvPr id="284756168" name="Текст 2"/>
          <p:cNvSpPr>
            <a:spLocks noGrp="1"/>
          </p:cNvSpPr>
          <p:nvPr>
            <p:ph type="body" idx="1"/>
          </p:nvPr>
        </p:nvSpPr>
        <p:spPr bwMode="auto">
          <a:xfrm>
            <a:off x="722313" y="2180034"/>
            <a:ext cx="7772400" cy="11251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80941214" name=" 780941213"/>
          <p:cNvSpPr/>
          <p:nvPr/>
        </p:nvSpPr>
        <p:spPr bwMode="auto">
          <a:xfrm>
            <a:off x="116016" y="756747"/>
            <a:ext cx="149073" cy="30483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901037851" name="Рисунок 1901037850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-17100" y="288027"/>
            <a:ext cx="10130699" cy="426264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1720317" name="Заголовок 1"/>
          <p:cNvSpPr>
            <a:spLocks noGrp="1"/>
          </p:cNvSpPr>
          <p:nvPr>
            <p:ph type="title"/>
          </p:nvPr>
        </p:nvSpPr>
        <p:spPr bwMode="auto">
          <a:xfrm>
            <a:off x="722313" y="3305174"/>
            <a:ext cx="7772400" cy="102155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endParaRPr/>
          </a:p>
        </p:txBody>
      </p:sp>
      <p:sp>
        <p:nvSpPr>
          <p:cNvPr id="1714708300" name="Текст 2"/>
          <p:cNvSpPr>
            <a:spLocks noGrp="1"/>
          </p:cNvSpPr>
          <p:nvPr>
            <p:ph type="body" idx="1"/>
          </p:nvPr>
        </p:nvSpPr>
        <p:spPr bwMode="auto">
          <a:xfrm>
            <a:off x="722313" y="2180034"/>
            <a:ext cx="7772400" cy="11251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40906282" name=" 1040906281"/>
          <p:cNvSpPr/>
          <p:nvPr/>
        </p:nvSpPr>
        <p:spPr bwMode="auto">
          <a:xfrm>
            <a:off x="-90934" y="659965"/>
            <a:ext cx="143949" cy="30483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295010421" name="Рисунок 1295010420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-31857" y="64797"/>
            <a:ext cx="11798514" cy="496440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3680525" name="Заголовок 1"/>
          <p:cNvSpPr>
            <a:spLocks noGrp="1"/>
          </p:cNvSpPr>
          <p:nvPr>
            <p:ph type="title"/>
          </p:nvPr>
        </p:nvSpPr>
        <p:spPr bwMode="auto">
          <a:xfrm>
            <a:off x="722313" y="3305174"/>
            <a:ext cx="7772400" cy="102155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endParaRPr/>
          </a:p>
        </p:txBody>
      </p:sp>
      <p:sp>
        <p:nvSpPr>
          <p:cNvPr id="1384155129" name="Текст 2"/>
          <p:cNvSpPr>
            <a:spLocks noGrp="1"/>
          </p:cNvSpPr>
          <p:nvPr>
            <p:ph type="body" idx="1"/>
          </p:nvPr>
        </p:nvSpPr>
        <p:spPr bwMode="auto">
          <a:xfrm>
            <a:off x="722313" y="2180034"/>
            <a:ext cx="7772400" cy="11251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14629948" name=" 414629947"/>
          <p:cNvSpPr/>
          <p:nvPr/>
        </p:nvSpPr>
        <p:spPr bwMode="auto">
          <a:xfrm>
            <a:off x="-391593" y="564907"/>
            <a:ext cx="135667" cy="30483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413143097" name="Рисунок 141314309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949" y="79640"/>
            <a:ext cx="11121299" cy="467945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21;p21"/>
          <p:cNvSpPr txBox="1">
            <a:spLocks noGrp="1"/>
          </p:cNvSpPr>
          <p:nvPr>
            <p:ph type="title"/>
          </p:nvPr>
        </p:nvSpPr>
        <p:spPr bwMode="auto">
          <a:xfrm>
            <a:off x="376400" y="69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SzPts val="990"/>
              <a:buNone/>
              <a:defRPr/>
            </a:pPr>
            <a:r>
              <a:rPr lang="ru" sz="2600" b="1">
                <a:latin typeface="Times New Roman"/>
                <a:ea typeface="Times New Roman"/>
                <a:cs typeface="Times New Roman"/>
              </a:rPr>
              <a:t>Выводы</a:t>
            </a:r>
            <a:endParaRPr sz="2600" b="1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" name="Google Shape;122;p21"/>
          <p:cNvSpPr txBox="1">
            <a:spLocks noGrp="1"/>
          </p:cNvSpPr>
          <p:nvPr>
            <p:ph type="body" idx="1"/>
          </p:nvPr>
        </p:nvSpPr>
        <p:spPr bwMode="auto">
          <a:xfrm>
            <a:off x="424925" y="578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900" b="1" i="1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Удалось:</a:t>
            </a:r>
            <a:r>
              <a:rPr lang="ru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 создать и аппробировать </a:t>
            </a:r>
            <a:r>
              <a:rPr lang="ru" sz="1900" b="0" i="0" u="none" strike="noStrike" cap="none" spc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приложение </a:t>
            </a:r>
            <a:r>
              <a:rPr lang="ru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с помощью игрового движка Unity и </a:t>
            </a:r>
            <a: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Vuforia Engine.Также  провели опрос обратной связи и доработали техническую часть приложения.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0" lvl="0" indent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900" b="1" i="1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Не удалось:</a:t>
            </a:r>
            <a:r>
              <a:rPr lang="ru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 сделать позиционирование в прострастве полностью стабильным автоматически, но добавлена функция стабилизации.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0" lvl="0" indent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900" b="1" i="1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Причины успеха:</a:t>
            </a:r>
            <a:r>
              <a:rPr lang="ru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 командная работа, распределение ролей в команде, удаленное взаимодействие, усердный труд</a:t>
            </a:r>
            <a:r>
              <a:rPr lang="ru-RU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, занятия в мини - кванториуме</a:t>
            </a:r>
            <a: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0" lvl="0" indent="0">
              <a:lnSpc>
                <a:spcPct val="105000"/>
              </a:lnSpc>
              <a:spcBef>
                <a:spcPts val="1200"/>
              </a:spcBef>
              <a:buNone/>
              <a:defRPr/>
            </a:pPr>
            <a:r>
              <a:rPr lang="ru" sz="1900" b="1" i="1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Причины неудачи:</a:t>
            </a:r>
            <a:r>
              <a:rPr lang="ru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  нехватка знаний в некоторых аспектах, скудный ряд поддерживаемых устройств технологий продвинутой дополненной реальности (ArCore, ArKit).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0" lvl="0" indent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900" b="1" i="1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Перспективы разработки:</a:t>
            </a:r>
            <a:r>
              <a:rPr lang="ru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 разработать целый ряд игровых ситуаций с несколькими профессиями (пожарный, спасатель, кассир и т.д.)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0" lvl="0" indent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sz="1900" b="1" i="1" u="sng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35;p23"/>
          <p:cNvSpPr txBox="1">
            <a:spLocks noGrp="1"/>
          </p:cNvSpPr>
          <p:nvPr>
            <p:ph type="title"/>
          </p:nvPr>
        </p:nvSpPr>
        <p:spPr bwMode="auto">
          <a:xfrm>
            <a:off x="86625" y="110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b="1">
                <a:latin typeface="Times New Roman"/>
                <a:ea typeface="Times New Roman"/>
                <a:cs typeface="Times New Roman"/>
              </a:rPr>
              <a:t>Ссылки на источник заимствованных файлов</a:t>
            </a:r>
            <a:endParaRPr b="1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" name="Google Shape;136;p23"/>
          <p:cNvSpPr txBox="1">
            <a:spLocks noGrp="1"/>
          </p:cNvSpPr>
          <p:nvPr>
            <p:ph type="body" idx="1"/>
          </p:nvPr>
        </p:nvSpPr>
        <p:spPr bwMode="auto">
          <a:xfrm>
            <a:off x="311699" y="1904999"/>
            <a:ext cx="8520599" cy="1564885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>
              <a:spcBef>
                <a:spcPts val="1200"/>
              </a:spcBef>
              <a:spcAft>
                <a:spcPts val="1200"/>
              </a:spcAft>
              <a:buNone/>
              <a:defRPr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Рыцарь взят с - </a:t>
            </a:r>
            <a:r>
              <a:rPr lang="en-US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hlinkClick r:id="rId2" tooltip="https://www.flaticon.com/authors/ariefstudio"/>
              </a:rPr>
              <a:t>https://www.flaticon.com/authors/ariefstudio</a:t>
            </a:r>
            <a:endParaRPr lang="ru-RU" sz="200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None/>
              <a:defRPr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Бесплатная версия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Vuforia Engine </a:t>
            </a: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с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hlinkClick r:id="rId3" tooltip="https://developer.vuforia.com/"/>
              </a:rPr>
              <a:t>https://developer.vuforia.com/</a:t>
            </a:r>
            <a:endParaRPr lang="ru-RU" sz="200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None/>
              <a:defRPr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Вся остальная графика сделана при помощи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Blender </a:t>
            </a: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и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 Inkscape</a:t>
            </a: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.</a:t>
            </a:r>
          </a:p>
          <a:p>
            <a:pPr marL="0" lvl="0" indent="0">
              <a:spcBef>
                <a:spcPts val="1199"/>
              </a:spcBef>
              <a:spcAft>
                <a:spcPts val="1199"/>
              </a:spcAft>
              <a:buNone/>
              <a:defRPr/>
            </a:pPr>
            <a:r>
              <a:rPr lang="ru-RU" sz="2000" u="sng">
                <a:latin typeface="Times New Roman"/>
                <a:ea typeface="Times New Roman"/>
                <a:cs typeface="Times New Roman"/>
                <a:hlinkClick r:id="rId4" tooltip="https://disk.yandex.ru/i/MumQalcYJTYT7w"/>
              </a:rPr>
              <a:t>https://disk.yandex.ru/i/MumQalcYJTYT7w</a:t>
            </a:r>
            <a:endParaRPr lang="ru-RU" sz="200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0" lvl="0" indent="0">
              <a:spcBef>
                <a:spcPts val="1199"/>
              </a:spcBef>
              <a:spcAft>
                <a:spcPts val="1199"/>
              </a:spcAft>
              <a:buNone/>
              <a:defRPr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" name="Google Shape;135;p23"/>
          <p:cNvSpPr txBox="1"/>
          <p:nvPr/>
        </p:nvSpPr>
        <p:spPr bwMode="auto">
          <a:xfrm>
            <a:off x="220987" y="431761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pPr>
            <a:r>
              <a:rPr lang="ru-RU" sz="2800" b="1" i="0" u="none" strike="noStrike" cap="none" spc="0">
                <a:ln>
                  <a:noFill/>
                </a:ln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Спасибо за внимание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6;p16"/>
          <p:cNvSpPr txBox="1">
            <a:spLocks noGrp="1"/>
          </p:cNvSpPr>
          <p:nvPr>
            <p:ph type="body" idx="1"/>
          </p:nvPr>
        </p:nvSpPr>
        <p:spPr bwMode="auto"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vertOverflow="overflow" horzOverflow="clip" vert="horz" wrap="square" lIns="91423" tIns="91423" rIns="91423" bIns="91423" numCol="1" spcCol="0" rtlCol="0" fromWordArt="0" anchor="t" anchorCtr="0" forceAA="0" compatLnSpc="0">
            <a:normAutofit/>
          </a:bodyPr>
          <a:lstStyle/>
          <a:p>
            <a:pPr marL="0" lvl="0" indent="0">
              <a:buNone/>
              <a:defRPr/>
            </a:pPr>
            <a:r>
              <a:rPr lang="ru-RU" sz="1900" b="1" i="1" u="sng">
                <a:solidFill>
                  <a:schemeClr val="dk1"/>
                </a:solidFill>
              </a:rPr>
              <a:t>Многих родителей тревожит, когда подросток не может понять, кем хочет стать, хотя бы примерно. Уже нужно выбрать профильную программу для подготовки к ЕГЭ, участвовать в олимпиадах, собирать портфолио, а он - ничего не хочет. Решить за него не получится, но можно направить ребенка на выбор, помочь выбрать без давления и навязывания </a:t>
            </a:r>
            <a:endParaRPr/>
          </a:p>
          <a:p>
            <a:pPr marL="0" lvl="0" indent="0">
              <a:spcBef>
                <a:spcPts val="1200"/>
              </a:spcBef>
              <a:buNone/>
              <a:defRPr/>
            </a:pPr>
            <a:r>
              <a:rPr lang="ru" sz="1900" b="1" i="1" u="sng">
                <a:solidFill>
                  <a:schemeClr val="dk1"/>
                </a:solidFill>
              </a:rPr>
              <a:t>Потенциал практического применения</a:t>
            </a:r>
            <a:r>
              <a:rPr lang="ru" sz="1900">
                <a:solidFill>
                  <a:schemeClr val="dk1"/>
                </a:solidFill>
              </a:rPr>
              <a:t>:</a:t>
            </a:r>
            <a:r>
              <a:rPr lang="ru">
                <a:solidFill>
                  <a:schemeClr val="dk1"/>
                </a:solidFill>
              </a:rPr>
              <a:t> </a:t>
            </a:r>
            <a:r>
              <a:rPr lang="ru-RU">
                <a:solidFill>
                  <a:schemeClr val="dk1"/>
                </a:solidFill>
              </a:rPr>
              <a:t>знакомство с профессией полицейского и другими в рамках школьной внеурочной деятельности.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87;p16"/>
          <p:cNvSpPr txBox="1"/>
          <p:nvPr/>
        </p:nvSpPr>
        <p:spPr bwMode="auto">
          <a:xfrm>
            <a:off x="1637524" y="258949"/>
            <a:ext cx="5164715" cy="457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800" b="1"/>
              <a:t>Актуальность приложения</a:t>
            </a:r>
            <a:endParaRPr sz="18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2;p15"/>
          <p:cNvSpPr txBox="1">
            <a:spLocks noGrp="1"/>
          </p:cNvSpPr>
          <p:nvPr>
            <p:ph type="title"/>
          </p:nvPr>
        </p:nvSpPr>
        <p:spPr bwMode="auto">
          <a:xfrm>
            <a:off x="328026" y="189916"/>
            <a:ext cx="8520600" cy="572700"/>
          </a:xfrm>
          <a:prstGeom prst="rect">
            <a:avLst/>
          </a:prstGeom>
        </p:spPr>
        <p:txBody>
          <a:bodyPr spcFirstLastPara="1" vertOverflow="overflow" horzOverflow="clip" vert="horz" wrap="square" lIns="91423" tIns="91423" rIns="91423" bIns="91423" numCol="1" spcCol="0" rtlCol="0" fromWordArt="0" anchor="t" anchorCtr="0" forceAA="0" compatLnSpc="0">
            <a:normAutofit fontScale="90000" lnSpcReduction="2000"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3600"/>
              <a:t>                 Анализ аналогов:</a:t>
            </a:r>
            <a:endParaRPr sz="3600"/>
          </a:p>
        </p:txBody>
      </p:sp>
      <p:sp>
        <p:nvSpPr>
          <p:cNvPr id="5" name="Google Shape;74;p15"/>
          <p:cNvSpPr txBox="1"/>
          <p:nvPr/>
        </p:nvSpPr>
        <p:spPr bwMode="auto">
          <a:xfrm>
            <a:off x="419999" y="3356049"/>
            <a:ext cx="4244616" cy="609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defRPr/>
            </a:pPr>
            <a:r>
              <a:rPr lang="en-US" u="sng">
                <a:solidFill>
                  <a:schemeClr val="hlink"/>
                </a:solidFill>
              </a:rPr>
              <a:t>https://play.google.com/store/apps/details?id=com.sinyee.babybus.policemen&amp;hl=ru&amp;gl=US</a:t>
            </a:r>
            <a:endParaRPr/>
          </a:p>
        </p:txBody>
      </p:sp>
      <p:sp>
        <p:nvSpPr>
          <p:cNvPr id="6" name="Google Shape;75;p15">
            <a:hlinkClick r:id="rId2"/>
          </p:cNvPr>
          <p:cNvSpPr txBox="1"/>
          <p:nvPr/>
        </p:nvSpPr>
        <p:spPr bwMode="auto">
          <a:xfrm>
            <a:off x="4667395" y="3359310"/>
            <a:ext cx="4244616" cy="609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defRPr/>
            </a:pPr>
            <a:r>
              <a:rPr lang="en-US" u="sng">
                <a:hlinkClick r:id="rId3" tooltip="https://play.google.com/store/apps/details?id=com.kwalee.letsbecops&amp;hl=ru&amp;gl=US"/>
              </a:rPr>
              <a:t>https://play.google.com/store/apps/details?id=com.kwalee.letsbecops&amp;hl=ru&amp;gl=US</a:t>
            </a:r>
            <a:endParaRPr/>
          </a:p>
        </p:txBody>
      </p:sp>
      <p:sp>
        <p:nvSpPr>
          <p:cNvPr id="7" name="Google Shape;76;p15"/>
          <p:cNvSpPr txBox="1"/>
          <p:nvPr/>
        </p:nvSpPr>
        <p:spPr bwMode="auto">
          <a:xfrm>
            <a:off x="1672699" y="3890324"/>
            <a:ext cx="4244616" cy="396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Плюсы: </a:t>
            </a:r>
            <a:endParaRPr/>
          </a:p>
        </p:txBody>
      </p:sp>
      <p:sp>
        <p:nvSpPr>
          <p:cNvPr id="8" name="Google Shape;77;p15"/>
          <p:cNvSpPr txBox="1"/>
          <p:nvPr/>
        </p:nvSpPr>
        <p:spPr bwMode="auto">
          <a:xfrm>
            <a:off x="265249" y="4398374"/>
            <a:ext cx="4244616" cy="609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1.Много уровней </a:t>
            </a:r>
            <a:endParaRPr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2.Более реализованы</a:t>
            </a:r>
            <a:endParaRPr/>
          </a:p>
        </p:txBody>
      </p:sp>
      <p:sp>
        <p:nvSpPr>
          <p:cNvPr id="9" name="Google Shape;78;p15"/>
          <p:cNvSpPr txBox="1"/>
          <p:nvPr/>
        </p:nvSpPr>
        <p:spPr bwMode="auto">
          <a:xfrm>
            <a:off x="6359374" y="3890324"/>
            <a:ext cx="4244616" cy="396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Минусы:</a:t>
            </a:r>
            <a:endParaRPr/>
          </a:p>
        </p:txBody>
      </p:sp>
      <p:sp>
        <p:nvSpPr>
          <p:cNvPr id="10" name="Google Shape;79;p15"/>
          <p:cNvSpPr txBox="1"/>
          <p:nvPr/>
        </p:nvSpPr>
        <p:spPr bwMode="auto">
          <a:xfrm>
            <a:off x="4811899" y="4290525"/>
            <a:ext cx="4244616" cy="609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1.Нет поддержки </a:t>
            </a:r>
            <a:r>
              <a:rPr lang="en-US"/>
              <a:t>AR</a:t>
            </a:r>
            <a:endParaRPr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2.</a:t>
            </a:r>
            <a:r>
              <a:rPr lang="ru-RU"/>
              <a:t>Нет тактильного управления</a:t>
            </a:r>
            <a:endParaRPr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3122385" y="934880"/>
            <a:ext cx="2931884" cy="2365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/>
          <a:stretch/>
        </p:blipFill>
        <p:spPr bwMode="auto">
          <a:xfrm rot="10800000" flipV="1">
            <a:off x="381000" y="1272246"/>
            <a:ext cx="2641600" cy="1976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6"/>
          <a:stretch/>
        </p:blipFill>
        <p:spPr bwMode="auto">
          <a:xfrm>
            <a:off x="6115050" y="1025938"/>
            <a:ext cx="2743200" cy="2272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3633008" name="TextBox 323633007"/>
          <p:cNvSpPr txBox="1"/>
          <p:nvPr/>
        </p:nvSpPr>
        <p:spPr bwMode="auto">
          <a:xfrm>
            <a:off x="448650" y="942975"/>
            <a:ext cx="7867828" cy="29870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marL="0" lvl="0" indent="0" algn="l">
              <a:spcBef>
                <a:spcPts val="1199"/>
              </a:spcBef>
              <a:spcAft>
                <a:spcPts val="0"/>
              </a:spcAft>
              <a:buNone/>
              <a:defRPr/>
            </a:pPr>
            <a:r>
              <a:rPr lang="ru" sz="2000" b="1" i="1" u="sng">
                <a:solidFill>
                  <a:schemeClr val="dk1"/>
                </a:solidFill>
              </a:rPr>
              <a:t>Отличие от аналогов</a:t>
            </a:r>
            <a:r>
              <a:rPr lang="ru" sz="2000">
                <a:solidFill>
                  <a:schemeClr val="dk1"/>
                </a:solidFill>
              </a:rPr>
              <a:t>: в перспективе, полноценная игра - симулятор, адаптированная под определенную возрастную категорию с обучающим и ознакомительным аспектами. Выполнена в среде дополненной реальности. Отвязана от </a:t>
            </a:r>
            <a:r>
              <a:rPr lang="en-US" sz="2000">
                <a:solidFill>
                  <a:schemeClr val="dk1"/>
                </a:solidFill>
              </a:rPr>
              <a:t>AR Core </a:t>
            </a:r>
            <a:r>
              <a:rPr lang="ru-RU" sz="2000">
                <a:solidFill>
                  <a:schemeClr val="dk1"/>
                </a:solidFill>
              </a:rPr>
              <a:t>в сторону </a:t>
            </a:r>
            <a:r>
              <a:rPr lang="en-US" sz="2000">
                <a:solidFill>
                  <a:schemeClr val="dk1"/>
                </a:solidFill>
              </a:rPr>
              <a:t>Vuforia Engine</a:t>
            </a:r>
            <a:r>
              <a:rPr lang="ru-RU" sz="2000">
                <a:solidFill>
                  <a:schemeClr val="dk1"/>
                </a:solidFill>
              </a:rPr>
              <a:t> для поддержки широкого круга смартфонов.</a:t>
            </a:r>
            <a:endParaRPr sz="2000"/>
          </a:p>
          <a:p>
            <a:pPr marL="0" lvl="0" indent="0" algn="l">
              <a:spcBef>
                <a:spcPts val="1199"/>
              </a:spcBef>
              <a:spcAft>
                <a:spcPts val="0"/>
              </a:spcAft>
              <a:buNone/>
              <a:defRPr/>
            </a:pPr>
            <a:r>
              <a:rPr lang="ru-RU" sz="2000">
                <a:solidFill>
                  <a:schemeClr val="dk1"/>
                </a:solidFill>
              </a:rPr>
              <a:t>Тактильное управление путем перемещения объекта в реальном мире.</a:t>
            </a:r>
            <a:endParaRPr sz="2800">
              <a:solidFill>
                <a:schemeClr val="dk1"/>
              </a:solidFill>
            </a:endParaRPr>
          </a:p>
          <a:p>
            <a:pPr algn="l">
              <a:defRPr/>
            </a:pPr>
            <a:r>
              <a:rPr lang="ru" sz="2000" b="1" i="1" u="sng">
                <a:solidFill>
                  <a:schemeClr val="dk1"/>
                </a:solidFill>
              </a:rPr>
              <a:t>Аудитория</a:t>
            </a:r>
            <a:r>
              <a:rPr lang="ru" sz="2000">
                <a:solidFill>
                  <a:schemeClr val="dk1"/>
                </a:solidFill>
              </a:rPr>
              <a:t>: дети 4-8 классов.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4;p14"/>
          <p:cNvSpPr txBox="1">
            <a:spLocks noGrp="1"/>
          </p:cNvSpPr>
          <p:nvPr>
            <p:ph type="title"/>
          </p:nvPr>
        </p:nvSpPr>
        <p:spPr bwMode="auto">
          <a:xfrm>
            <a:off x="275349" y="530611"/>
            <a:ext cx="8520599" cy="993387"/>
          </a:xfrm>
          <a:prstGeom prst="rect">
            <a:avLst/>
          </a:prstGeom>
        </p:spPr>
        <p:txBody>
          <a:bodyPr spcFirstLastPara="1" vertOverflow="overflow" horzOverflow="clip" vert="horz" wrap="square" lIns="91423" tIns="91423" rIns="91423" bIns="91423" numCol="1" spcCol="0" rtlCol="0" fromWordArt="0" anchor="t" anchorCtr="0" forceAA="0" compatLnSpc="0">
            <a:normAutofit/>
          </a:bodyPr>
          <a:lstStyle/>
          <a:p>
            <a:pPr lvl="0">
              <a:buSzPct val="44594"/>
              <a:defRPr/>
            </a:pPr>
            <a:r>
              <a:rPr lang="ru" sz="1800"/>
              <a:t>Описание: </a:t>
            </a:r>
            <a:r>
              <a:rPr lang="ru-RU" sz="1600"/>
              <a:t>приложение в игровой форме знакомит с профессией полицейского. Учит быть внимательным, быстрой реакции и основам правопорядка.</a:t>
            </a:r>
            <a:endParaRPr sz="1600"/>
          </a:p>
        </p:txBody>
      </p:sp>
      <p:sp>
        <p:nvSpPr>
          <p:cNvPr id="5" name="Google Shape;65;p14"/>
          <p:cNvSpPr txBox="1">
            <a:spLocks noGrp="1"/>
          </p:cNvSpPr>
          <p:nvPr>
            <p:ph type="body" idx="1"/>
          </p:nvPr>
        </p:nvSpPr>
        <p:spPr bwMode="auto">
          <a:xfrm>
            <a:off x="200997" y="163970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2200">
                <a:solidFill>
                  <a:schemeClr val="dk1"/>
                </a:solidFill>
              </a:rPr>
              <a:t>Функции: </a:t>
            </a:r>
            <a:endParaRPr sz="2200">
              <a:solidFill>
                <a:schemeClr val="dk1"/>
              </a:solidFill>
            </a:endParaRPr>
          </a:p>
          <a:p>
            <a:pPr marL="0" lvl="0" indent="0" algn="l"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700" b="1">
                <a:solidFill>
                  <a:schemeClr val="dk1"/>
                </a:solidFill>
              </a:rPr>
              <a:t>Полицейский: </a:t>
            </a:r>
            <a:r>
              <a:rPr lang="ru" sz="1700">
                <a:solidFill>
                  <a:schemeClr val="dk1"/>
                </a:solidFill>
              </a:rPr>
              <a:t>Следит за правопорядком, ловит преступников, отводит их в тюрьму.</a:t>
            </a:r>
            <a:endParaRPr sz="1700">
              <a:solidFill>
                <a:schemeClr val="dk1"/>
              </a:solidFill>
            </a:endParaRPr>
          </a:p>
          <a:p>
            <a:pPr marL="0" lvl="0" indent="0" algn="l"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-RU" sz="1700" b="1">
                <a:solidFill>
                  <a:schemeClr val="dk1"/>
                </a:solidFill>
              </a:rPr>
              <a:t>Граждане</a:t>
            </a:r>
            <a:r>
              <a:rPr lang="ru" sz="1700" b="1">
                <a:solidFill>
                  <a:schemeClr val="dk1"/>
                </a:solidFill>
              </a:rPr>
              <a:t>: </a:t>
            </a:r>
            <a:r>
              <a:rPr lang="ru" sz="1700">
                <a:solidFill>
                  <a:schemeClr val="dk1"/>
                </a:solidFill>
              </a:rPr>
              <a:t>Путешествуют, разговаривают, воруют. </a:t>
            </a:r>
          </a:p>
          <a:p>
            <a:pPr marL="0" indent="0">
              <a:spcBef>
                <a:spcPts val="1200"/>
              </a:spcBef>
              <a:buNone/>
              <a:defRPr/>
            </a:pPr>
            <a:r>
              <a:rPr lang="ru-RU" sz="1700" b="1">
                <a:solidFill>
                  <a:schemeClr val="dk1"/>
                </a:solidFill>
              </a:rPr>
              <a:t>Тюрьма: </a:t>
            </a:r>
            <a:r>
              <a:rPr lang="ru-RU" sz="1700">
                <a:solidFill>
                  <a:schemeClr val="dk1"/>
                </a:solidFill>
              </a:rPr>
              <a:t>Сажает преступников, проверяет кто перед ней преступник(+1) или невинный(-1), обновляет счёт, следит за количеством пойманных преступников.</a:t>
            </a:r>
          </a:p>
          <a:p>
            <a:pPr marL="0" lvl="0" indent="0">
              <a:spcBef>
                <a:spcPts val="1200"/>
              </a:spcBef>
              <a:buNone/>
              <a:defRPr/>
            </a:pPr>
            <a:endParaRPr lang="ru-RU" sz="1700">
              <a:solidFill>
                <a:schemeClr val="dk1"/>
              </a:solidFill>
            </a:endParaRPr>
          </a:p>
          <a:p>
            <a:pPr marL="0" indent="0">
              <a:spcBef>
                <a:spcPts val="1200"/>
              </a:spcBef>
              <a:buNone/>
              <a:defRPr/>
            </a:pPr>
            <a:endParaRPr lang="ru-RU" sz="1700">
              <a:solidFill>
                <a:schemeClr val="dk1"/>
              </a:solidFill>
            </a:endParaRPr>
          </a:p>
          <a:p>
            <a:pPr marL="0" lvl="0" indent="0" algn="l">
              <a:spcBef>
                <a:spcPts val="1200"/>
              </a:spcBef>
              <a:spcAft>
                <a:spcPts val="0"/>
              </a:spcAft>
              <a:buNone/>
              <a:defRPr/>
            </a:pPr>
            <a:endParaRPr sz="1700">
              <a:solidFill>
                <a:schemeClr val="dk1"/>
              </a:solidFill>
            </a:endParaRPr>
          </a:p>
          <a:p>
            <a:pPr marL="0" lvl="0" indent="0" algn="l"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sz="1700">
              <a:solidFill>
                <a:schemeClr val="dk1"/>
              </a:solidFill>
            </a:endParaRPr>
          </a:p>
        </p:txBody>
      </p:sp>
      <p:sp>
        <p:nvSpPr>
          <p:cNvPr id="6" name="Google Shape;66;p14"/>
          <p:cNvSpPr txBox="1"/>
          <p:nvPr/>
        </p:nvSpPr>
        <p:spPr bwMode="auto">
          <a:xfrm>
            <a:off x="391302" y="4114460"/>
            <a:ext cx="8420616" cy="457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800" b="1"/>
              <a:t>Возможности</a:t>
            </a:r>
            <a:r>
              <a:rPr lang="ru" sz="1800"/>
              <a:t>:познакомиться с основами профессии полицейского.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3;p17"/>
          <p:cNvSpPr txBox="1">
            <a:spLocks noGrp="1"/>
          </p:cNvSpPr>
          <p:nvPr>
            <p:ph type="body" idx="1"/>
          </p:nvPr>
        </p:nvSpPr>
        <p:spPr bwMode="auto">
          <a:xfrm>
            <a:off x="332325" y="712463"/>
            <a:ext cx="6391609" cy="3907200"/>
          </a:xfrm>
          <a:prstGeom prst="rect">
            <a:avLst/>
          </a:prstGeom>
        </p:spPr>
        <p:txBody>
          <a:bodyPr spcFirstLastPara="1" vertOverflow="overflow" horzOverflow="clip" vert="horz" wrap="square" lIns="91423" tIns="91423" rIns="91423" bIns="91423" numCol="1" spcCol="0" rtlCol="0" fromWordArt="0" anchor="t" anchorCtr="0" forceAA="0" compatLnSpc="0">
            <a:normAutofit fontScale="25000" lnSpcReduction="15000"/>
          </a:bodyPr>
          <a:lstStyle/>
          <a:p>
            <a:pPr marL="0" lvl="0" indent="0">
              <a:buNone/>
              <a:defRPr/>
            </a:pPr>
            <a:r>
              <a:rPr lang="ru" sz="4800" b="1">
                <a:solidFill>
                  <a:schemeClr val="tx1"/>
                </a:solidFill>
              </a:rPr>
              <a:t>Player.cs</a:t>
            </a:r>
            <a:r>
              <a:rPr lang="ru" sz="4800">
                <a:solidFill>
                  <a:schemeClr val="tx1"/>
                </a:solidFill>
              </a:rPr>
              <a:t> –</a:t>
            </a:r>
            <a:r>
              <a:rPr lang="en-US" sz="4800">
                <a:solidFill>
                  <a:schemeClr val="tx1"/>
                </a:solidFill>
              </a:rPr>
              <a:t> </a:t>
            </a:r>
            <a:r>
              <a:rPr lang="ru-RU" sz="4800">
                <a:solidFill>
                  <a:schemeClr val="tx1"/>
                </a:solidFill>
              </a:rPr>
              <a:t>логика полицейского арест, освобожение, фиксация положения в пространстве.</a:t>
            </a:r>
            <a:endParaRPr sz="9000">
              <a:solidFill>
                <a:schemeClr val="tx1"/>
              </a:solidFill>
            </a:endParaRPr>
          </a:p>
          <a:p>
            <a:pPr marL="0" lvl="0" indent="0">
              <a:spcBef>
                <a:spcPts val="1200"/>
              </a:spcBef>
              <a:buNone/>
              <a:defRPr/>
            </a:pPr>
            <a:r>
              <a:rPr lang="en-US" sz="4800" b="1">
                <a:solidFill>
                  <a:schemeClr val="tx1"/>
                </a:solidFill>
              </a:rPr>
              <a:t>PlayerFoundLost.cs</a:t>
            </a:r>
            <a:r>
              <a:rPr lang="ru" sz="4800" b="1">
                <a:solidFill>
                  <a:schemeClr val="tx1"/>
                </a:solidFill>
              </a:rPr>
              <a:t> </a:t>
            </a:r>
            <a:r>
              <a:rPr lang="ru" sz="4800">
                <a:solidFill>
                  <a:schemeClr val="tx1"/>
                </a:solidFill>
              </a:rPr>
              <a:t>– поиск </a:t>
            </a:r>
            <a:r>
              <a:rPr lang="en-US" sz="4800">
                <a:solidFill>
                  <a:schemeClr val="tx1"/>
                </a:solidFill>
              </a:rPr>
              <a:t>AR </a:t>
            </a:r>
            <a:r>
              <a:rPr lang="ru-RU" sz="4800">
                <a:solidFill>
                  <a:schemeClr val="tx1"/>
                </a:solidFill>
              </a:rPr>
              <a:t>изображения и фиксация положения в окружающем мире.</a:t>
            </a:r>
            <a:endParaRPr sz="9000">
              <a:solidFill>
                <a:schemeClr val="tx1"/>
              </a:solidFill>
            </a:endParaRPr>
          </a:p>
          <a:p>
            <a:pPr marL="0" indent="0">
              <a:spcBef>
                <a:spcPts val="1200"/>
              </a:spcBef>
              <a:buNone/>
              <a:defRPr/>
            </a:pPr>
            <a:r>
              <a:rPr lang="en-US" sz="4800" b="1">
                <a:solidFill>
                  <a:schemeClr val="tx1"/>
                </a:solidFill>
              </a:rPr>
              <a:t>Turma</a:t>
            </a:r>
            <a:r>
              <a:rPr lang="ru-RU" sz="4800" b="1">
                <a:solidFill>
                  <a:schemeClr val="tx1"/>
                </a:solidFill>
              </a:rPr>
              <a:t>.cs</a:t>
            </a:r>
            <a:r>
              <a:rPr lang="ru-RU" sz="4800">
                <a:solidFill>
                  <a:schemeClr val="tx1"/>
                </a:solidFill>
              </a:rPr>
              <a:t> -  установка тюрьмы и граждан в окружающем мире, обработка взаимодействия с пойманными гражданами.</a:t>
            </a:r>
            <a:endParaRPr sz="4800">
              <a:solidFill>
                <a:schemeClr val="tx1"/>
              </a:solidFill>
            </a:endParaRPr>
          </a:p>
          <a:p>
            <a:pPr marL="0" indent="0">
              <a:spcBef>
                <a:spcPts val="1200"/>
              </a:spcBef>
              <a:buNone/>
              <a:defRPr/>
            </a:pPr>
            <a:r>
              <a:rPr lang="ru-RU" sz="4800" b="1">
                <a:solidFill>
                  <a:schemeClr val="tx1"/>
                </a:solidFill>
              </a:rPr>
              <a:t>InterectableForUstanovki.cs</a:t>
            </a:r>
            <a:r>
              <a:rPr lang="ru-RU" sz="4800">
                <a:solidFill>
                  <a:schemeClr val="tx1"/>
                </a:solidFill>
              </a:rPr>
              <a:t> – совокупное событие на поиск игрока  в окружающем мире и интеграция события через </a:t>
            </a:r>
            <a:r>
              <a:rPr lang="en-US" sz="4800">
                <a:solidFill>
                  <a:schemeClr val="tx1"/>
                </a:solidFill>
              </a:rPr>
              <a:t>API Vuforia Engine.</a:t>
            </a:r>
            <a:endParaRPr sz="4800">
              <a:solidFill>
                <a:schemeClr val="tx1"/>
              </a:solidFill>
            </a:endParaRPr>
          </a:p>
          <a:p>
            <a:pPr marL="0" lvl="0" indent="0">
              <a:spcBef>
                <a:spcPts val="1200"/>
              </a:spcBef>
              <a:buNone/>
              <a:defRPr/>
            </a:pPr>
            <a:r>
              <a:rPr lang="en-US" sz="4800" b="1">
                <a:solidFill>
                  <a:schemeClr val="tx1"/>
                </a:solidFill>
              </a:rPr>
              <a:t>SpawnPoint.cs</a:t>
            </a:r>
            <a:r>
              <a:rPr lang="ru" sz="4800">
                <a:solidFill>
                  <a:schemeClr val="tx1"/>
                </a:solidFill>
              </a:rPr>
              <a:t> – </a:t>
            </a:r>
            <a:r>
              <a:rPr lang="ru-RU" sz="4800">
                <a:solidFill>
                  <a:schemeClr val="tx1"/>
                </a:solidFill>
              </a:rPr>
              <a:t>проверка точки  для спауна  и целей передвижения граждан.</a:t>
            </a:r>
            <a:endParaRPr sz="9000">
              <a:solidFill>
                <a:schemeClr val="tx1"/>
              </a:solidFill>
            </a:endParaRPr>
          </a:p>
          <a:p>
            <a:pPr marL="0" indent="0">
              <a:spcBef>
                <a:spcPts val="1200"/>
              </a:spcBef>
              <a:buNone/>
              <a:defRPr/>
            </a:pPr>
            <a:r>
              <a:rPr lang="ru-RU" sz="4800" b="1">
                <a:solidFill>
                  <a:schemeClr val="tx1"/>
                </a:solidFill>
              </a:rPr>
              <a:t>Spawn</a:t>
            </a:r>
            <a:r>
              <a:rPr lang="en-US" sz="4800" b="1">
                <a:solidFill>
                  <a:schemeClr val="tx1"/>
                </a:solidFill>
              </a:rPr>
              <a:t>er</a:t>
            </a:r>
            <a:r>
              <a:rPr lang="ru-RU" sz="4800" b="1">
                <a:solidFill>
                  <a:schemeClr val="tx1"/>
                </a:solidFill>
              </a:rPr>
              <a:t>.cs</a:t>
            </a:r>
            <a:r>
              <a:rPr lang="ru-RU" sz="4800">
                <a:solidFill>
                  <a:schemeClr val="tx1"/>
                </a:solidFill>
              </a:rPr>
              <a:t> – спаун гражданских в точках спауна.</a:t>
            </a:r>
            <a:endParaRPr sz="9000">
              <a:solidFill>
                <a:schemeClr val="tx1"/>
              </a:solidFill>
            </a:endParaRPr>
          </a:p>
          <a:p>
            <a:pPr marL="0" indent="0">
              <a:spcBef>
                <a:spcPts val="1200"/>
              </a:spcBef>
              <a:buNone/>
              <a:defRPr/>
            </a:pPr>
            <a:r>
              <a:rPr lang="en-US" sz="4800" b="1">
                <a:solidFill>
                  <a:schemeClr val="tx1"/>
                </a:solidFill>
              </a:rPr>
              <a:t>MoveCitizen</a:t>
            </a:r>
            <a:r>
              <a:rPr lang="ru-RU" sz="4800" b="1">
                <a:solidFill>
                  <a:schemeClr val="tx1"/>
                </a:solidFill>
              </a:rPr>
              <a:t>.cs</a:t>
            </a:r>
            <a:r>
              <a:rPr lang="ru-RU" sz="4800">
                <a:solidFill>
                  <a:schemeClr val="tx1"/>
                </a:solidFill>
              </a:rPr>
              <a:t> – передвижение гражданских, отработка ареста, действий (разговор или вороство), ожидание при препятствии на пути.</a:t>
            </a:r>
            <a:endParaRPr sz="9000">
              <a:solidFill>
                <a:schemeClr val="tx1"/>
              </a:solidFill>
            </a:endParaRPr>
          </a:p>
          <a:p>
            <a:pPr marL="0" indent="0">
              <a:spcBef>
                <a:spcPts val="1200"/>
              </a:spcBef>
              <a:buNone/>
              <a:defRPr/>
            </a:pPr>
            <a:r>
              <a:rPr lang="en-US" sz="4800" b="1">
                <a:solidFill>
                  <a:schemeClr val="tx1"/>
                </a:solidFill>
              </a:rPr>
              <a:t>TalkAndTheftManager</a:t>
            </a:r>
            <a:r>
              <a:rPr lang="ru-RU" sz="4800" b="1">
                <a:solidFill>
                  <a:schemeClr val="tx1"/>
                </a:solidFill>
              </a:rPr>
              <a:t>.cs</a:t>
            </a:r>
            <a:r>
              <a:rPr lang="ru-RU" sz="4800">
                <a:solidFill>
                  <a:schemeClr val="tx1"/>
                </a:solidFill>
              </a:rPr>
              <a:t> – менеджер выбора действий для граждан и учёт их количества на сцене.</a:t>
            </a:r>
            <a:endParaRPr sz="9000">
              <a:solidFill>
                <a:schemeClr val="tx1"/>
              </a:solidFill>
            </a:endParaRPr>
          </a:p>
          <a:p>
            <a:pPr marL="0" indent="0">
              <a:spcBef>
                <a:spcPts val="1200"/>
              </a:spcBef>
              <a:buNone/>
              <a:defRPr/>
            </a:pPr>
            <a:r>
              <a:rPr lang="en-US" sz="4800" b="1">
                <a:solidFill>
                  <a:schemeClr val="tx1"/>
                </a:solidFill>
              </a:rPr>
              <a:t>GameManager</a:t>
            </a:r>
            <a:r>
              <a:rPr lang="ru-RU" sz="4800" b="1">
                <a:solidFill>
                  <a:schemeClr val="tx1"/>
                </a:solidFill>
              </a:rPr>
              <a:t>.cs</a:t>
            </a:r>
            <a:r>
              <a:rPr lang="ru-RU" sz="4800">
                <a:solidFill>
                  <a:schemeClr val="tx1"/>
                </a:solidFill>
              </a:rPr>
              <a:t> – обработка счёта, выхода из приложения, рестарта и окончания игры.</a:t>
            </a:r>
            <a:endParaRPr sz="4800">
              <a:solidFill>
                <a:schemeClr val="tx1"/>
              </a:solidFill>
            </a:endParaRPr>
          </a:p>
          <a:p>
            <a:pPr marL="0" indent="0">
              <a:spcBef>
                <a:spcPts val="1200"/>
              </a:spcBef>
              <a:buNone/>
              <a:defRPr/>
            </a:pPr>
            <a:endParaRPr sz="4800">
              <a:solidFill>
                <a:schemeClr val="tx1"/>
              </a:solidFill>
            </a:endParaRPr>
          </a:p>
          <a:p>
            <a:pPr marL="0" indent="0">
              <a:spcBef>
                <a:spcPts val="1200"/>
              </a:spcBef>
              <a:buNone/>
              <a:defRPr/>
            </a:pPr>
            <a:endParaRPr sz="4800">
              <a:solidFill>
                <a:schemeClr val="tx1"/>
              </a:solidFill>
            </a:endParaRPr>
          </a:p>
          <a:p>
            <a:pPr marL="0" lvl="0" indent="0">
              <a:spcBef>
                <a:spcPts val="1200"/>
              </a:spcBef>
              <a:buNone/>
              <a:defRPr/>
            </a:pPr>
            <a:endParaRPr sz="4800">
              <a:solidFill>
                <a:schemeClr val="tx1"/>
              </a:solidFill>
            </a:endParaRPr>
          </a:p>
          <a:p>
            <a:pPr marL="0" lvl="0" indent="0">
              <a:spcBef>
                <a:spcPts val="1200"/>
              </a:spcBef>
              <a:buNone/>
              <a:defRPr/>
            </a:pPr>
            <a:endParaRPr sz="4800">
              <a:solidFill>
                <a:schemeClr val="tx1"/>
              </a:solidFill>
            </a:endParaRPr>
          </a:p>
          <a:p>
            <a:pPr marL="0" lvl="0" indent="0">
              <a:spcBef>
                <a:spcPts val="1200"/>
              </a:spcBef>
              <a:buNone/>
              <a:defRPr/>
            </a:pPr>
            <a:endParaRPr sz="4800">
              <a:solidFill>
                <a:schemeClr val="tx1"/>
              </a:solidFill>
            </a:endParaRPr>
          </a:p>
        </p:txBody>
      </p:sp>
      <p:sp>
        <p:nvSpPr>
          <p:cNvPr id="5" name="Google Shape;94;p17"/>
          <p:cNvSpPr txBox="1"/>
          <p:nvPr/>
        </p:nvSpPr>
        <p:spPr bwMode="auto">
          <a:xfrm>
            <a:off x="1686499" y="146949"/>
            <a:ext cx="5052816" cy="457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800">
                <a:solidFill>
                  <a:schemeClr val="dk1"/>
                </a:solidFill>
              </a:rPr>
              <a:t>Структура приложения</a:t>
            </a:r>
            <a:endParaRPr/>
          </a:p>
        </p:txBody>
      </p:sp>
      <p:sp>
        <p:nvSpPr>
          <p:cNvPr id="6" name="TextBox 5"/>
          <p:cNvSpPr txBox="1"/>
          <p:nvPr/>
        </p:nvSpPr>
        <p:spPr bwMode="auto">
          <a:xfrm>
            <a:off x="6970025" y="503545"/>
            <a:ext cx="1684636" cy="944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ru-RU"/>
              <a:t>Для реальзации </a:t>
            </a:r>
            <a:r>
              <a:rPr lang="en-US"/>
              <a:t>ImageTarget </a:t>
            </a:r>
            <a:r>
              <a:rPr lang="ru-RU"/>
              <a:t>взят рисунок</a:t>
            </a:r>
            <a:endParaRPr lang="en-US"/>
          </a:p>
          <a:p>
            <a:pPr>
              <a:defRPr/>
            </a:pPr>
            <a:endParaRPr lang="ru-RU"/>
          </a:p>
        </p:txBody>
      </p:sp>
      <p:pic>
        <p:nvPicPr>
          <p:cNvPr id="7" name="Picture 2" descr="C:\Users\gloom\Downloads\knight.jpg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7006304" y="1733951"/>
            <a:ext cx="1354841" cy="1354841"/>
          </a:xfrm>
          <a:prstGeom prst="rect">
            <a:avLst/>
          </a:prstGeom>
          <a:noFill/>
        </p:spPr>
      </p:pic>
      <p:sp>
        <p:nvSpPr>
          <p:cNvPr id="8" name="TextBox 8"/>
          <p:cNvSpPr txBox="1"/>
          <p:nvPr/>
        </p:nvSpPr>
        <p:spPr bwMode="auto">
          <a:xfrm>
            <a:off x="7006304" y="3234507"/>
            <a:ext cx="1884016" cy="30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/>
              <a:t>Главный герой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6;p19"/>
          <p:cNvSpPr txBox="1"/>
          <p:nvPr/>
        </p:nvSpPr>
        <p:spPr bwMode="auto">
          <a:xfrm>
            <a:off x="1763024" y="55498"/>
            <a:ext cx="5116536" cy="609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2800" u="sng">
                <a:hlinkClick r:id="rId2" tooltip="https://disk.yandex.ru/i/MumQalcYJTYT7w"/>
              </a:rPr>
              <a:t>Скриншоты и видео</a:t>
            </a:r>
            <a:endParaRPr sz="280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155228" y="539887"/>
            <a:ext cx="4501088" cy="220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6407284" y="150995"/>
            <a:ext cx="2463802" cy="49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5"/>
          <a:stretch/>
        </p:blipFill>
        <p:spPr bwMode="auto">
          <a:xfrm>
            <a:off x="4792330" y="561975"/>
            <a:ext cx="1540542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6"/>
          <a:stretch/>
        </p:blipFill>
        <p:spPr bwMode="auto">
          <a:xfrm>
            <a:off x="295274" y="3069696"/>
            <a:ext cx="2419350" cy="1747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7"/>
          <a:stretch/>
        </p:blipFill>
        <p:spPr bwMode="auto">
          <a:xfrm>
            <a:off x="2971800" y="2854325"/>
            <a:ext cx="2990850" cy="2095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/>
          <p:nvPr/>
        </p:nvSpPr>
        <p:spPr bwMode="auto">
          <a:xfrm>
            <a:off x="673767" y="1285659"/>
            <a:ext cx="8113763" cy="4053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2000"/>
              <a:t>Программирование </a:t>
            </a:r>
            <a:r>
              <a:rPr lang="en-US" sz="2000"/>
              <a:t>AR </a:t>
            </a:r>
            <a:r>
              <a:rPr lang="ru-RU" sz="2000"/>
              <a:t>части: Молодкин Илья</a:t>
            </a:r>
          </a:p>
          <a:p>
            <a:pPr>
              <a:defRPr/>
            </a:pPr>
            <a:r>
              <a:rPr lang="ru-RU" sz="2000"/>
              <a:t>Программирование логики игрока: Молодкин Илья</a:t>
            </a:r>
            <a:endParaRPr/>
          </a:p>
          <a:p>
            <a:pPr>
              <a:defRPr/>
            </a:pPr>
            <a:r>
              <a:rPr lang="ru-RU" sz="2000"/>
              <a:t>Программирование логики Тюрьмы: Молодкин Илья</a:t>
            </a:r>
            <a:endParaRPr/>
          </a:p>
          <a:p>
            <a:pPr>
              <a:defRPr/>
            </a:pPr>
            <a:endParaRPr lang="ru-RU" sz="2000"/>
          </a:p>
          <a:p>
            <a:pPr>
              <a:defRPr/>
            </a:pPr>
            <a:r>
              <a:rPr lang="ru-RU" sz="2000"/>
              <a:t>Программирование логики гражданских: Кобяков Сергей</a:t>
            </a:r>
            <a:endParaRPr/>
          </a:p>
          <a:p>
            <a:pPr>
              <a:defRPr/>
            </a:pPr>
            <a:r>
              <a:rPr lang="ru-RU" sz="2000"/>
              <a:t>Программирование логики интерфейса: Кобяков </a:t>
            </a:r>
            <a:r>
              <a:rPr lang="ru-RU" sz="2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Сергей</a:t>
            </a:r>
            <a:endParaRPr/>
          </a:p>
          <a:p>
            <a:pPr>
              <a:defRPr/>
            </a:pPr>
            <a:endParaRPr lang="ru-RU" sz="2000"/>
          </a:p>
          <a:p>
            <a:pPr>
              <a:defRPr/>
            </a:pPr>
            <a:r>
              <a:rPr lang="ru-RU" sz="2000"/>
              <a:t>Вся графика(3</a:t>
            </a:r>
            <a:r>
              <a:rPr lang="en-US" sz="2000"/>
              <a:t>D</a:t>
            </a:r>
            <a:r>
              <a:rPr lang="ru-RU" sz="2000"/>
              <a:t> модели, вектораная графика), интеграция сторонних материалов: Черницына Алина</a:t>
            </a:r>
            <a:endParaRPr/>
          </a:p>
          <a:p>
            <a:pPr>
              <a:defRPr/>
            </a:pPr>
            <a:endParaRPr lang="en-US" sz="2000"/>
          </a:p>
          <a:p>
            <a:pPr>
              <a:defRPr/>
            </a:pPr>
            <a:r>
              <a:rPr lang="ru-RU" sz="2000"/>
              <a:t>Консультация и помощь: Лебединский Леонид.</a:t>
            </a:r>
            <a:endParaRPr/>
          </a:p>
          <a:p>
            <a:pPr>
              <a:defRPr/>
            </a:pPr>
            <a:endParaRPr lang="ru-RU" sz="2000"/>
          </a:p>
          <a:p>
            <a:pPr>
              <a:defRPr/>
            </a:pPr>
            <a:r>
              <a:rPr lang="ru-RU" sz="2000"/>
              <a:t> </a:t>
            </a:r>
          </a:p>
        </p:txBody>
      </p:sp>
      <p:sp>
        <p:nvSpPr>
          <p:cNvPr id="1443677940" name="Заголовок 1"/>
          <p:cNvSpPr>
            <a:spLocks noGrp="1"/>
          </p:cNvSpPr>
          <p:nvPr>
            <p:ph type="title"/>
          </p:nvPr>
        </p:nvSpPr>
        <p:spPr bwMode="auto">
          <a:xfrm>
            <a:off x="1086822" y="117905"/>
            <a:ext cx="7772400" cy="1021555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 fontScale="90000" lnSpcReduction="2000"/>
          </a:bodyPr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 sz="4000" b="1" i="0" u="none" strike="noStrike" cap="all" spc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Распределение ролей в проекте:</a:t>
            </a:r>
            <a:endParaRPr sz="4000"/>
          </a:p>
          <a:p>
            <a:pPr>
              <a:defRPr/>
            </a:pPr>
            <a:endParaRPr sz="4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6838537" name="Заголовок 1"/>
          <p:cNvSpPr>
            <a:spLocks noGrp="1"/>
          </p:cNvSpPr>
          <p:nvPr>
            <p:ph type="title"/>
          </p:nvPr>
        </p:nvSpPr>
        <p:spPr bwMode="auto">
          <a:xfrm>
            <a:off x="722313" y="342900"/>
            <a:ext cx="7772400" cy="10215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algn="ctr">
              <a:defRPr/>
            </a:pPr>
            <a:r>
              <a:t>апробация</a:t>
            </a:r>
          </a:p>
        </p:txBody>
      </p:sp>
      <p:sp>
        <p:nvSpPr>
          <p:cNvPr id="691109613" name="Текст 2"/>
          <p:cNvSpPr>
            <a:spLocks noGrp="1"/>
          </p:cNvSpPr>
          <p:nvPr>
            <p:ph type="body" idx="1"/>
          </p:nvPr>
        </p:nvSpPr>
        <p:spPr bwMode="auto">
          <a:xfrm>
            <a:off x="722313" y="4513658"/>
            <a:ext cx="7772400" cy="11251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1262404867" name="Рисунок 126240486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367125" y="1042455"/>
            <a:ext cx="2482776" cy="1862082"/>
          </a:xfrm>
          <a:prstGeom prst="rect">
            <a:avLst/>
          </a:prstGeom>
        </p:spPr>
      </p:pic>
      <p:pic>
        <p:nvPicPr>
          <p:cNvPr id="687340055" name="Рисунок 68734005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1623" y="969414"/>
            <a:ext cx="2790125" cy="1860305"/>
          </a:xfrm>
          <a:prstGeom prst="rect">
            <a:avLst/>
          </a:prstGeom>
        </p:spPr>
      </p:pic>
      <p:pic>
        <p:nvPicPr>
          <p:cNvPr id="1773751316" name="Рисунок 1773751315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3367125" y="2969386"/>
            <a:ext cx="2707302" cy="2030477"/>
          </a:xfrm>
          <a:prstGeom prst="rect">
            <a:avLst/>
          </a:prstGeom>
        </p:spPr>
      </p:pic>
      <p:pic>
        <p:nvPicPr>
          <p:cNvPr id="874821999" name="Рисунок 874821998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271499" y="3009531"/>
            <a:ext cx="2600249" cy="1950187"/>
          </a:xfrm>
          <a:prstGeom prst="rect">
            <a:avLst/>
          </a:prstGeom>
        </p:spPr>
      </p:pic>
      <p:pic>
        <p:nvPicPr>
          <p:cNvPr id="1596799027" name="Рисунок 1596799026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6315604" y="1718469"/>
            <a:ext cx="2513541" cy="18851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ur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701</Words>
  <Application>Microsoft Office PowerPoint</Application>
  <DocSecurity>0</DocSecurity>
  <PresentationFormat>Экран (16:9)</PresentationFormat>
  <Paragraphs>70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Times New Roman</vt:lpstr>
      <vt:lpstr>Roboto</vt:lpstr>
      <vt:lpstr>Turtle</vt:lpstr>
      <vt:lpstr>AR профессия полицейского </vt:lpstr>
      <vt:lpstr>Презентация PowerPoint</vt:lpstr>
      <vt:lpstr>                 Анализ аналогов:</vt:lpstr>
      <vt:lpstr>Презентация PowerPoint</vt:lpstr>
      <vt:lpstr>Описание: приложение в игровой форме знакомит с профессией полицейского. Учит быть внимательным, быстрой реакции и основам правопорядка.</vt:lpstr>
      <vt:lpstr>Презентация PowerPoint</vt:lpstr>
      <vt:lpstr>Презентация PowerPoint</vt:lpstr>
      <vt:lpstr>Распределение ролей в проекте: </vt:lpstr>
      <vt:lpstr>апробация</vt:lpstr>
      <vt:lpstr>Опрос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Выводы</vt:lpstr>
      <vt:lpstr>Ссылки на источник заимствованных файлов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 Цифры</dc:title>
  <dc:subject/>
  <dc:creator>Leonid Lebedinskij</dc:creator>
  <cp:keywords/>
  <dc:description/>
  <cp:lastModifiedBy>Leonid Lebedinskij</cp:lastModifiedBy>
  <cp:revision>32</cp:revision>
  <dcterms:modified xsi:type="dcterms:W3CDTF">2024-07-26T18:33:14Z</dcterms:modified>
  <cp:category/>
  <dc:identifier/>
  <cp:contentStatus/>
  <dc:language/>
  <cp:version/>
</cp:coreProperties>
</file>