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58" r:id="rId5"/>
    <p:sldId id="259" r:id="rId6"/>
    <p:sldId id="260" r:id="rId7"/>
    <p:sldId id="262" r:id="rId8"/>
    <p:sldId id="261" r:id="rId9"/>
  </p:sldIdLst>
  <p:sldSz cx="12192000" cy="6858000"/>
  <p:notesSz cx="6858000" cy="9144000"/>
  <p:custDataLst>
    <p:tags r:id="rId1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gs" Target="tags/tag67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CC8E0-6EDE-4451-B665-85216836054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25CC8E0-6EDE-4451-B665-85216836054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CC8E0-6EDE-4451-B665-85216836054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25CC8E0-6EDE-4451-B665-85216836054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25CC8E0-6EDE-4451-B665-85216836054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CC8E0-6EDE-4451-B665-85216836054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duotone>
              <a:prstClr val="black"/>
              <a:schemeClr val="accent1">
                <a:lumMod val="60000"/>
                <a:lumOff val="4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701" b="-1"/>
          <a:stretch>
            <a:fillRect/>
          </a:stretch>
        </p:blipFill>
        <p:spPr>
          <a:xfrm>
            <a:off x="-1856" y="6648450"/>
            <a:ext cx="12193855" cy="20954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3">
            <a:duotone>
              <a:prstClr val="black"/>
              <a:schemeClr val="accent1">
                <a:lumMod val="60000"/>
                <a:lumOff val="4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37" t="16732" b="56471"/>
          <a:stretch>
            <a:fillRect/>
          </a:stretch>
        </p:blipFill>
        <p:spPr>
          <a:xfrm>
            <a:off x="7753350" y="5555212"/>
            <a:ext cx="4438648" cy="107810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4" cstate="print">
            <a:duotone>
              <a:prstClr val="black"/>
              <a:schemeClr val="accent1">
                <a:lumMod val="60000"/>
                <a:lumOff val="4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7" b="26536"/>
          <a:stretch>
            <a:fillRect/>
          </a:stretch>
        </p:blipFill>
        <p:spPr>
          <a:xfrm>
            <a:off x="8259176" y="0"/>
            <a:ext cx="3932824" cy="16859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3000">
        <p14:flip dir="r"/>
      </p:transition>
    </mc:Choice>
    <mc:Fallback>
      <p:transition spd="slow" advTm="3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62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8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8.png"/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12.xml"/><Relationship Id="rId4" Type="http://schemas.openxmlformats.org/officeDocument/2006/relationships/image" Target="../media/image10.png"/><Relationship Id="rId3" Type="http://schemas.openxmlformats.org/officeDocument/2006/relationships/tags" Target="../tags/tag64.xml"/><Relationship Id="rId2" Type="http://schemas.openxmlformats.org/officeDocument/2006/relationships/image" Target="../media/image9.png"/><Relationship Id="rId1" Type="http://schemas.openxmlformats.org/officeDocument/2006/relationships/tags" Target="../tags/tag63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1.png"/><Relationship Id="rId1" Type="http://schemas.openxmlformats.org/officeDocument/2006/relationships/tags" Target="../tags/tag65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2.png"/><Relationship Id="rId1" Type="http://schemas.openxmlformats.org/officeDocument/2006/relationships/tags" Target="../tags/tag66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3762939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-1" y="3840255"/>
            <a:ext cx="12193855" cy="3017746"/>
            <a:chOff x="-1" y="3840255"/>
            <a:chExt cx="12193855" cy="3017746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2">
              <a:duotone>
                <a:prstClr val="black"/>
                <a:schemeClr val="accent1">
                  <a:lumMod val="60000"/>
                  <a:lumOff val="4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4701" b="-1"/>
            <a:stretch>
              <a:fillRect/>
            </a:stretch>
          </p:blipFill>
          <p:spPr>
            <a:xfrm>
              <a:off x="-1" y="3840255"/>
              <a:ext cx="12193855" cy="3017746"/>
            </a:xfrm>
            <a:prstGeom prst="rect">
              <a:avLst/>
            </a:prstGeom>
          </p:spPr>
        </p:pic>
        <p:sp>
          <p:nvSpPr>
            <p:cNvPr id="10" name="矩形 9"/>
            <p:cNvSpPr/>
            <p:nvPr/>
          </p:nvSpPr>
          <p:spPr>
            <a:xfrm>
              <a:off x="0" y="6457950"/>
              <a:ext cx="12192000" cy="571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1" name="椭圆 10"/>
          <p:cNvSpPr/>
          <p:nvPr/>
        </p:nvSpPr>
        <p:spPr>
          <a:xfrm>
            <a:off x="371471" y="250494"/>
            <a:ext cx="1366513" cy="13665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49244" y="4133439"/>
            <a:ext cx="11427446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dirty="0">
                <a:solidFill>
                  <a:schemeClr val="bg1"/>
                </a:solidFill>
                <a:cs typeface="+mn-ea"/>
                <a:sym typeface="+mn-lt"/>
              </a:rPr>
              <a:t>C1/D</a:t>
            </a:r>
            <a:r>
              <a:rPr lang="zh-CN" altLang="en-US" sz="6000" b="1" dirty="0">
                <a:solidFill>
                  <a:schemeClr val="bg1"/>
                </a:solidFill>
                <a:cs typeface="+mn-ea"/>
                <a:sym typeface="+mn-lt"/>
              </a:rPr>
              <a:t>题题解</a:t>
            </a:r>
            <a:endParaRPr lang="zh-CN" altLang="en-US" sz="6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71471" y="5821624"/>
            <a:ext cx="61702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cs typeface="+mn-ea"/>
                <a:sym typeface="+mn-lt"/>
              </a:rPr>
              <a:t>创建人：李昉政  创建时间：</a:t>
            </a:r>
            <a:r>
              <a:rPr lang="en-US" altLang="zh-CN" sz="2800" dirty="0">
                <a:solidFill>
                  <a:schemeClr val="bg1"/>
                </a:solidFill>
                <a:cs typeface="+mn-ea"/>
                <a:sym typeface="+mn-lt"/>
              </a:rPr>
              <a:t>2023.9.17</a:t>
            </a:r>
            <a:endParaRPr lang="zh-CN" altLang="en-US" sz="28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43" y="315042"/>
            <a:ext cx="1242061" cy="124206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accent1">
                <a:lumMod val="60000"/>
                <a:lumOff val="4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430" b="55479"/>
          <a:stretch>
            <a:fillRect/>
          </a:stretch>
        </p:blipFill>
        <p:spPr>
          <a:xfrm>
            <a:off x="-1" y="-1"/>
            <a:ext cx="12192001" cy="37629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/>
      <p:bldP spid="8" grpId="0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>
            <a:duotone>
              <a:prstClr val="black"/>
              <a:schemeClr val="accent1">
                <a:lumMod val="60000"/>
                <a:lumOff val="4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701" b="-1"/>
          <a:stretch>
            <a:fillRect/>
          </a:stretch>
        </p:blipFill>
        <p:spPr>
          <a:xfrm>
            <a:off x="-1856" y="6517340"/>
            <a:ext cx="12193855" cy="34065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1">
                <a:lumMod val="60000"/>
                <a:lumOff val="4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7" b="26536"/>
          <a:stretch>
            <a:fillRect/>
          </a:stretch>
        </p:blipFill>
        <p:spPr>
          <a:xfrm flipH="1">
            <a:off x="0" y="-4646"/>
            <a:ext cx="7998965" cy="3429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1">
                <a:lumMod val="60000"/>
                <a:lumOff val="4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37" t="16732" b="56471"/>
          <a:stretch>
            <a:fillRect/>
          </a:stretch>
        </p:blipFill>
        <p:spPr>
          <a:xfrm>
            <a:off x="6221516" y="5040269"/>
            <a:ext cx="5970482" cy="1450176"/>
          </a:xfrm>
          <a:prstGeom prst="rect">
            <a:avLst/>
          </a:prstGeom>
        </p:spPr>
      </p:pic>
      <p:grpSp>
        <p:nvGrpSpPr>
          <p:cNvPr id="25" name="组合 24"/>
          <p:cNvGrpSpPr/>
          <p:nvPr/>
        </p:nvGrpSpPr>
        <p:grpSpPr>
          <a:xfrm>
            <a:off x="5804255" y="1051789"/>
            <a:ext cx="4528596" cy="814372"/>
            <a:chOff x="5804255" y="1051789"/>
            <a:chExt cx="4528596" cy="814372"/>
          </a:xfrm>
        </p:grpSpPr>
        <p:sp>
          <p:nvSpPr>
            <p:cNvPr id="9" name="îś1îďê"/>
            <p:cNvSpPr/>
            <p:nvPr/>
          </p:nvSpPr>
          <p:spPr bwMode="auto">
            <a:xfrm>
              <a:off x="5804255" y="1051789"/>
              <a:ext cx="814372" cy="814372"/>
            </a:xfrm>
            <a:prstGeom prst="diamond">
              <a:avLst/>
            </a:prstGeom>
            <a:solidFill>
              <a:schemeClr val="accent1">
                <a:lumMod val="100000"/>
              </a:schemeClr>
            </a:solidFill>
            <a:ln w="19050">
              <a:noFill/>
              <a:round/>
            </a:ln>
          </p:spPr>
          <p:txBody>
            <a:bodyPr rot="0" spcFirstLastPara="0" vert="horz" wrap="square" lIns="91440" tIns="45720" rIns="91440" bIns="45720" anchor="ctr" anchorCtr="1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100000"/>
                    </a:prstClr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ea"/>
                  <a:sym typeface="+mn-lt"/>
                </a:rPr>
                <a:t>1</a:t>
              </a:r>
              <a:endPara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100000"/>
                  </a:prstClr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endParaRPr>
            </a:p>
          </p:txBody>
        </p:sp>
        <p:sp>
          <p:nvSpPr>
            <p:cNvPr id="13" name="îSḻídé"/>
            <p:cNvSpPr txBox="1"/>
            <p:nvPr/>
          </p:nvSpPr>
          <p:spPr>
            <a:xfrm>
              <a:off x="6767388" y="1394689"/>
              <a:ext cx="3565463" cy="368434"/>
            </a:xfrm>
            <a:prstGeom prst="rect">
              <a:avLst/>
            </a:prstGeom>
            <a:noFill/>
          </p:spPr>
          <p:txBody>
            <a:bodyPr wrap="square" lIns="91440" tIns="45720" rIns="91440" bIns="45720" anchor="b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ea"/>
                  <a:sym typeface="+mn-lt"/>
                </a:rPr>
                <a:t>题目简述与分析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5804255" y="3162458"/>
            <a:ext cx="4528596" cy="814372"/>
            <a:chOff x="5239333" y="2263924"/>
            <a:chExt cx="4528596" cy="814372"/>
          </a:xfrm>
        </p:grpSpPr>
        <p:sp>
          <p:nvSpPr>
            <p:cNvPr id="11" name="ïŝlíďê"/>
            <p:cNvSpPr/>
            <p:nvPr/>
          </p:nvSpPr>
          <p:spPr bwMode="auto">
            <a:xfrm>
              <a:off x="5239333" y="2263924"/>
              <a:ext cx="814372" cy="814372"/>
            </a:xfrm>
            <a:prstGeom prst="diamond">
              <a:avLst/>
            </a:prstGeom>
            <a:solidFill>
              <a:schemeClr val="bg1">
                <a:lumMod val="50000"/>
              </a:schemeClr>
            </a:solidFill>
            <a:ln w="19050">
              <a:noFill/>
              <a:round/>
            </a:ln>
          </p:spPr>
          <p:txBody>
            <a:bodyPr rot="0" spcFirstLastPara="0" vert="horz" wrap="square" lIns="91440" tIns="45720" rIns="91440" bIns="45720" anchor="ctr" anchorCtr="1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100000"/>
                    </a:prstClr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ea"/>
                  <a:sym typeface="+mn-lt"/>
                </a:rPr>
                <a:t>2</a:t>
              </a:r>
              <a:endPara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100000"/>
                  </a:prstClr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endParaRPr>
            </a:p>
          </p:txBody>
        </p:sp>
        <p:sp>
          <p:nvSpPr>
            <p:cNvPr id="15" name="iSḻiḑe"/>
            <p:cNvSpPr txBox="1"/>
            <p:nvPr/>
          </p:nvSpPr>
          <p:spPr>
            <a:xfrm>
              <a:off x="6202466" y="2606824"/>
              <a:ext cx="3565463" cy="368434"/>
            </a:xfrm>
            <a:prstGeom prst="rect">
              <a:avLst/>
            </a:prstGeom>
            <a:noFill/>
          </p:spPr>
          <p:txBody>
            <a:bodyPr wrap="square" lIns="91440" tIns="45720" rIns="91440" bIns="45720" anchor="b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3200" b="1" dirty="0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  <a:cs typeface="+mn-ea"/>
                  <a:sym typeface="+mn-lt"/>
                </a:rPr>
                <a:t>解题思路及代码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1186111" y="2617062"/>
            <a:ext cx="2672237" cy="815573"/>
            <a:chOff x="1186111" y="2617062"/>
            <a:chExt cx="2672237" cy="815573"/>
          </a:xfrm>
        </p:grpSpPr>
        <p:sp>
          <p:nvSpPr>
            <p:cNvPr id="21" name="iṡḷîḍê"/>
            <p:cNvSpPr/>
            <p:nvPr/>
          </p:nvSpPr>
          <p:spPr>
            <a:xfrm>
              <a:off x="1476375" y="2617062"/>
              <a:ext cx="1995744" cy="532484"/>
            </a:xfrm>
            <a:prstGeom prst="rect">
              <a:avLst/>
            </a:prstGeom>
          </p:spPr>
          <p:txBody>
            <a:bodyPr wrap="square" lIns="91440" tIns="45720" rIns="91440" bIns="4572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4800" b="1" i="0" u="none" strike="noStrike" kern="1200" cap="none" spc="0" normalizeH="0" baseline="0" noProof="0" dirty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ea"/>
                  <a:sym typeface="+mn-lt"/>
                </a:rPr>
                <a:t>目   录</a:t>
              </a:r>
              <a:endPara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endParaRPr>
            </a:p>
          </p:txBody>
        </p:sp>
        <p:cxnSp>
          <p:nvCxnSpPr>
            <p:cNvPr id="22" name="直接连接符 21"/>
            <p:cNvCxnSpPr/>
            <p:nvPr/>
          </p:nvCxnSpPr>
          <p:spPr>
            <a:xfrm flipH="1">
              <a:off x="1186111" y="2632358"/>
              <a:ext cx="757737" cy="0"/>
            </a:xfrm>
            <a:prstGeom prst="line">
              <a:avLst/>
            </a:prstGeom>
            <a:ln w="2222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2058148" y="3432635"/>
              <a:ext cx="1800200" cy="0"/>
            </a:xfrm>
            <a:prstGeom prst="line">
              <a:avLst/>
            </a:prstGeom>
            <a:ln w="2222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73" y="57294"/>
            <a:ext cx="3543821" cy="6738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41872" y="422694"/>
            <a:ext cx="46841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1.</a:t>
            </a:r>
            <a:r>
              <a:rPr lang="zh-CN" altLang="en-US" sz="3200" dirty="0"/>
              <a:t>题目简述与分析</a:t>
            </a:r>
            <a:endParaRPr lang="zh-CN" altLang="en-US" sz="3200" dirty="0"/>
          </a:p>
        </p:txBody>
      </p:sp>
      <p:sp>
        <p:nvSpPr>
          <p:cNvPr id="9" name="文本框 8"/>
          <p:cNvSpPr txBox="1"/>
          <p:nvPr/>
        </p:nvSpPr>
        <p:spPr>
          <a:xfrm>
            <a:off x="836930" y="2040255"/>
            <a:ext cx="3975100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7200" fontAlgn="auto"/>
            <a:r>
              <a:rPr lang="zh-CN" altLang="en-US" sz="2000">
                <a:solidFill>
                  <a:schemeClr val="tx1"/>
                </a:solidFill>
                <a:uFillTx/>
              </a:rPr>
              <a:t>本题是一道合并同类项的题目。对于每组数据，首先输入</a:t>
            </a:r>
            <a:r>
              <a:rPr lang="en-US" altLang="zh-CN" sz="2000">
                <a:solidFill>
                  <a:schemeClr val="tx1"/>
                </a:solidFill>
                <a:uFillTx/>
              </a:rPr>
              <a:t>n</a:t>
            </a:r>
            <a:r>
              <a:rPr lang="zh-CN" altLang="en-US" sz="2000">
                <a:solidFill>
                  <a:schemeClr val="tx1"/>
                </a:solidFill>
                <a:uFillTx/>
              </a:rPr>
              <a:t>，然后输入一行</a:t>
            </a:r>
            <a:r>
              <a:rPr lang="en-US" altLang="zh-CN" sz="2000">
                <a:solidFill>
                  <a:schemeClr val="tx1"/>
                </a:solidFill>
                <a:uFillTx/>
              </a:rPr>
              <a:t>n</a:t>
            </a:r>
            <a:r>
              <a:rPr lang="zh-CN" altLang="en-US" sz="2000">
                <a:solidFill>
                  <a:schemeClr val="tx1"/>
                </a:solidFill>
                <a:uFillTx/>
              </a:rPr>
              <a:t>个数，代表系数；然后输入一行</a:t>
            </a:r>
            <a:r>
              <a:rPr lang="en-US" altLang="zh-CN" sz="2000">
                <a:solidFill>
                  <a:schemeClr val="tx1"/>
                </a:solidFill>
                <a:uFillTx/>
              </a:rPr>
              <a:t>n</a:t>
            </a:r>
            <a:r>
              <a:rPr lang="zh-CN" altLang="en-US" sz="2000">
                <a:solidFill>
                  <a:schemeClr val="tx1"/>
                </a:solidFill>
                <a:uFillTx/>
              </a:rPr>
              <a:t>个数，代表次数；然后输入</a:t>
            </a:r>
            <a:r>
              <a:rPr lang="en-US" altLang="zh-CN" sz="2000">
                <a:solidFill>
                  <a:schemeClr val="tx1"/>
                </a:solidFill>
                <a:uFillTx/>
              </a:rPr>
              <a:t>m</a:t>
            </a:r>
            <a:r>
              <a:rPr lang="zh-CN" altLang="en-US" sz="2000">
                <a:solidFill>
                  <a:schemeClr val="tx1"/>
                </a:solidFill>
                <a:uFillTx/>
              </a:rPr>
              <a:t>，同样输入两行，系数次数各</a:t>
            </a:r>
            <a:r>
              <a:rPr lang="en-US" altLang="zh-CN" sz="2000">
                <a:solidFill>
                  <a:schemeClr val="tx1"/>
                </a:solidFill>
                <a:uFillTx/>
              </a:rPr>
              <a:t>m</a:t>
            </a:r>
            <a:r>
              <a:rPr lang="zh-CN" altLang="en-US" sz="2000">
                <a:solidFill>
                  <a:schemeClr val="tx1"/>
                </a:solidFill>
                <a:uFillTx/>
              </a:rPr>
              <a:t>个。要求将两个多项式相加，将次数相同的项合并，输出合并后的项数，所有系数和</a:t>
            </a:r>
            <a:r>
              <a:rPr lang="zh-CN" altLang="en-US" sz="2000">
                <a:solidFill>
                  <a:schemeClr val="tx1"/>
                </a:solidFill>
                <a:uFillTx/>
              </a:rPr>
              <a:t>次数。</a:t>
            </a:r>
            <a:endParaRPr lang="zh-CN" altLang="en-US" sz="2000">
              <a:solidFill>
                <a:schemeClr val="tx1"/>
              </a:solidFill>
              <a:uFillTx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872480" y="361315"/>
            <a:ext cx="5084445" cy="357949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5933440" y="3940810"/>
            <a:ext cx="5086350" cy="21456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3000">
        <p14:flip dir="r"/>
      </p:transition>
    </mc:Choice>
    <mc:Fallback>
      <p:transition spd="slow" advTm="3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41872" y="422694"/>
            <a:ext cx="46841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3200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2.</a:t>
            </a:r>
            <a:r>
              <a:rPr lang="zh-CN" altLang="en-US" sz="3200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解题思路及代码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592445" y="1162685"/>
            <a:ext cx="4656455" cy="4154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sym typeface="+mn-ea"/>
              </a:rPr>
              <a:t>对于每组数据，定义</a:t>
            </a:r>
            <a:r>
              <a:rPr lang="en-US" altLang="zh-CN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sym typeface="+mn-ea"/>
              </a:rPr>
              <a:t>sum</a:t>
            </a:r>
            <a:r>
              <a:rPr lang="zh-CN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sym typeface="+mn-ea"/>
              </a:rPr>
              <a:t>变量表示合并后的总项数。数组</a:t>
            </a:r>
            <a:r>
              <a:rPr lang="en-US" altLang="zh-CN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sym typeface="+mn-ea"/>
              </a:rPr>
              <a:t>a</a:t>
            </a:r>
            <a:r>
              <a:rPr lang="zh-CN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sym typeface="+mn-ea"/>
              </a:rPr>
              <a:t>、数组</a:t>
            </a:r>
            <a:r>
              <a:rPr lang="en-US" altLang="zh-CN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sym typeface="+mn-ea"/>
              </a:rPr>
              <a:t>c</a:t>
            </a:r>
            <a:r>
              <a:rPr lang="zh-CN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sym typeface="+mn-ea"/>
              </a:rPr>
              <a:t>分别表示</a:t>
            </a:r>
            <a:r>
              <a:rPr lang="en-US" altLang="zh-CN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sym typeface="+mn-ea"/>
              </a:rPr>
              <a:t>A</a:t>
            </a:r>
            <a:r>
              <a:rPr lang="zh-CN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sym typeface="+mn-ea"/>
              </a:rPr>
              <a:t>式的各项系数和次数，</a:t>
            </a:r>
            <a:r>
              <a:rPr lang="zh-CN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sym typeface="+mn-ea"/>
              </a:rPr>
              <a:t>数组</a:t>
            </a:r>
            <a:r>
              <a:rPr lang="en-US" altLang="zh-CN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sym typeface="+mn-ea"/>
              </a:rPr>
              <a:t>b</a:t>
            </a:r>
            <a:r>
              <a:rPr lang="zh-CN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sym typeface="+mn-ea"/>
              </a:rPr>
              <a:t>、数组</a:t>
            </a:r>
            <a:r>
              <a:rPr lang="en-US" altLang="zh-CN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sym typeface="+mn-ea"/>
              </a:rPr>
              <a:t>d</a:t>
            </a:r>
            <a:r>
              <a:rPr lang="zh-CN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sym typeface="+mn-ea"/>
              </a:rPr>
              <a:t>分别表示</a:t>
            </a:r>
            <a:r>
              <a:rPr lang="en-US" altLang="zh-CN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sym typeface="+mn-ea"/>
              </a:rPr>
              <a:t>B</a:t>
            </a:r>
            <a:r>
              <a:rPr lang="zh-CN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sym typeface="+mn-ea"/>
              </a:rPr>
              <a:t>式的各项系数和次数。我们以</a:t>
            </a:r>
            <a:r>
              <a:rPr lang="en-US" altLang="zh-CN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sym typeface="+mn-ea"/>
              </a:rPr>
              <a:t>A</a:t>
            </a:r>
            <a:r>
              <a:rPr lang="zh-CN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sym typeface="+mn-ea"/>
              </a:rPr>
              <a:t>数组为外层循环，如果</a:t>
            </a:r>
            <a:r>
              <a:rPr lang="en-US" altLang="zh-CN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sym typeface="+mn-ea"/>
              </a:rPr>
              <a:t>c[j]</a:t>
            </a:r>
            <a:r>
              <a:rPr lang="zh-CN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sym typeface="+mn-ea"/>
              </a:rPr>
              <a:t>小于</a:t>
            </a:r>
            <a:r>
              <a:rPr lang="en-US" altLang="zh-CN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sym typeface="+mn-ea"/>
              </a:rPr>
              <a:t>d[k]</a:t>
            </a:r>
            <a:r>
              <a:rPr lang="zh-CN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sym typeface="+mn-ea"/>
              </a:rPr>
              <a:t>，就将</a:t>
            </a:r>
            <a:r>
              <a:rPr lang="en-US" altLang="zh-CN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sym typeface="+mn-ea"/>
              </a:rPr>
              <a:t>A</a:t>
            </a:r>
            <a:r>
              <a:rPr lang="zh-CN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sym typeface="+mn-ea"/>
              </a:rPr>
              <a:t>数组第</a:t>
            </a:r>
            <a:r>
              <a:rPr lang="en-US" altLang="zh-CN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sym typeface="+mn-ea"/>
              </a:rPr>
              <a:t>j</a:t>
            </a:r>
            <a:r>
              <a:rPr lang="zh-CN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sym typeface="+mn-ea"/>
              </a:rPr>
              <a:t>项存入合并数组中；如果</a:t>
            </a:r>
            <a:r>
              <a:rPr lang="en-US" altLang="zh-CN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sym typeface="+mn-ea"/>
              </a:rPr>
              <a:t>c[j]</a:t>
            </a:r>
            <a:r>
              <a:rPr lang="zh-CN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sym typeface="+mn-ea"/>
              </a:rPr>
              <a:t>大于</a:t>
            </a:r>
            <a:r>
              <a:rPr lang="en-US" altLang="zh-CN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sym typeface="+mn-ea"/>
              </a:rPr>
              <a:t>d[k]</a:t>
            </a:r>
            <a:r>
              <a:rPr lang="zh-CN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sym typeface="+mn-ea"/>
              </a:rPr>
              <a:t>，就将</a:t>
            </a:r>
            <a:r>
              <a:rPr lang="en-US" altLang="zh-CN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sym typeface="+mn-ea"/>
              </a:rPr>
              <a:t>B</a:t>
            </a:r>
            <a:r>
              <a:rPr lang="zh-CN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sym typeface="+mn-ea"/>
              </a:rPr>
              <a:t>数组第</a:t>
            </a:r>
            <a:r>
              <a:rPr lang="en-US" altLang="zh-CN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sym typeface="+mn-ea"/>
              </a:rPr>
              <a:t>k</a:t>
            </a:r>
            <a:r>
              <a:rPr lang="zh-CN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sym typeface="+mn-ea"/>
              </a:rPr>
              <a:t>项存入合并数组中；如果二者相等，就将系数求和，次数不变，存入合并数组</a:t>
            </a:r>
            <a:r>
              <a:rPr lang="zh-CN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sym typeface="+mn-ea"/>
              </a:rPr>
              <a:t>中。</a:t>
            </a:r>
            <a:endParaRPr lang="zh-CN" altLang="en-US" sz="24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196975" y="1007745"/>
            <a:ext cx="2743200" cy="53213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3000">
        <p14:flip dir="r"/>
      </p:transition>
    </mc:Choice>
    <mc:Fallback>
      <p:transition spd="slow" advTm="3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41872" y="422694"/>
            <a:ext cx="46841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3200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2.</a:t>
            </a:r>
            <a:r>
              <a:rPr lang="zh-CN" altLang="en-US" sz="3200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解题思路及代码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669915" y="2332990"/>
            <a:ext cx="465645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sym typeface="+mn-ea"/>
              </a:rPr>
              <a:t>循环结束，意味着</a:t>
            </a:r>
            <a:r>
              <a:rPr lang="en-US" altLang="zh-CN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sym typeface="+mn-ea"/>
              </a:rPr>
              <a:t>A</a:t>
            </a:r>
            <a:r>
              <a:rPr lang="zh-CN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sym typeface="+mn-ea"/>
              </a:rPr>
              <a:t>数组或</a:t>
            </a:r>
            <a:r>
              <a:rPr lang="en-US" altLang="zh-CN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sym typeface="+mn-ea"/>
              </a:rPr>
              <a:t>B</a:t>
            </a:r>
            <a:r>
              <a:rPr lang="zh-CN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sym typeface="+mn-ea"/>
              </a:rPr>
              <a:t>数组中的所有项已经全部处理完，这时候我们还需要处理未处理完的数组中的剩余项，将其直接存入合并数组的</a:t>
            </a:r>
            <a:r>
              <a:rPr lang="zh-CN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sym typeface="+mn-ea"/>
              </a:rPr>
              <a:t>最后。</a:t>
            </a:r>
            <a:endParaRPr lang="zh-CN" altLang="en-US" sz="24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073150" y="1084580"/>
            <a:ext cx="2559050" cy="51879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3000">
        <p14:flip dir="r"/>
      </p:transition>
    </mc:Choice>
    <mc:Fallback>
      <p:transition spd="slow" advTm="3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3762939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0" y="3762939"/>
            <a:ext cx="12193855" cy="3017746"/>
            <a:chOff x="-1" y="3840255"/>
            <a:chExt cx="12193855" cy="3017746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2">
              <a:duotone>
                <a:prstClr val="black"/>
                <a:schemeClr val="accent1">
                  <a:lumMod val="60000"/>
                  <a:lumOff val="4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4701" b="-1"/>
            <a:stretch>
              <a:fillRect/>
            </a:stretch>
          </p:blipFill>
          <p:spPr>
            <a:xfrm>
              <a:off x="-1" y="3840255"/>
              <a:ext cx="12193855" cy="3017746"/>
            </a:xfrm>
            <a:prstGeom prst="rect">
              <a:avLst/>
            </a:prstGeom>
          </p:spPr>
        </p:pic>
        <p:sp>
          <p:nvSpPr>
            <p:cNvPr id="10" name="矩形 9"/>
            <p:cNvSpPr/>
            <p:nvPr/>
          </p:nvSpPr>
          <p:spPr>
            <a:xfrm>
              <a:off x="0" y="6457950"/>
              <a:ext cx="12192000" cy="571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1" name="椭圆 10"/>
          <p:cNvSpPr/>
          <p:nvPr/>
        </p:nvSpPr>
        <p:spPr>
          <a:xfrm>
            <a:off x="371471" y="250494"/>
            <a:ext cx="1366513" cy="13665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692106" y="4198998"/>
            <a:ext cx="806894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600" b="1" dirty="0">
                <a:solidFill>
                  <a:schemeClr val="bg1"/>
                </a:solidFill>
                <a:cs typeface="+mn-ea"/>
                <a:sym typeface="+mn-lt"/>
              </a:rPr>
              <a:t>谢谢大家</a:t>
            </a:r>
            <a:endParaRPr lang="zh-CN" altLang="en-US" sz="96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43" y="315042"/>
            <a:ext cx="1242061" cy="124206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accent1">
                <a:lumMod val="60000"/>
                <a:lumOff val="4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430" b="55479"/>
          <a:stretch>
            <a:fillRect/>
          </a:stretch>
        </p:blipFill>
        <p:spPr>
          <a:xfrm>
            <a:off x="-1" y="-1"/>
            <a:ext cx="12192001" cy="37629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/>
      <p:bldP spid="8" grpId="0"/>
    </p:bld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COMMONDATA" val="eyJoZGlkIjoiYWJmNTAxYTA0NTllZTU0OWY5NWY0MWNlMzBjNGU2OTYifQ==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428</Words>
  <Application>WPS 演示</Application>
  <PresentationFormat>宽屏</PresentationFormat>
  <Paragraphs>28</Paragraphs>
  <Slides>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5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等线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顺理成章</cp:lastModifiedBy>
  <cp:revision>155</cp:revision>
  <dcterms:created xsi:type="dcterms:W3CDTF">2019-06-19T02:08:00Z</dcterms:created>
  <dcterms:modified xsi:type="dcterms:W3CDTF">2023-09-17T09:18:09Z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2052-11.1.0.14309</vt:lpwstr>
  </property>
  <property fmtid="{D5CDD505-2E9C-101B-9397-08002B2CF9AE}" pid="3" name="ICV">
    <vt:lpwstr>38FC0F3906774CEAB0F52766137ACBE8_11</vt:lpwstr>
  </property>
</Properties>
</file>