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843" r:id="rId3"/>
    <p:sldId id="856" r:id="rId5"/>
    <p:sldId id="857" r:id="rId6"/>
    <p:sldId id="858" r:id="rId7"/>
    <p:sldId id="859" r:id="rId8"/>
    <p:sldId id="861" r:id="rId9"/>
    <p:sldId id="860" r:id="rId10"/>
    <p:sldId id="862" r:id="rId11"/>
    <p:sldId id="863" r:id="rId12"/>
    <p:sldId id="864" r:id="rId13"/>
    <p:sldId id="865" r:id="rId14"/>
    <p:sldId id="866" r:id="rId15"/>
    <p:sldId id="867" r:id="rId16"/>
    <p:sldId id="855" r:id="rId17"/>
  </p:sldIdLst>
  <p:sldSz cx="12192000" cy="6858000"/>
  <p:notesSz cx="6669405" cy="9820275"/>
  <p:custDataLst>
    <p:tags r:id="rId22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3" userDrawn="1">
          <p15:clr>
            <a:srgbClr val="A4A3A4"/>
          </p15:clr>
        </p15:guide>
        <p15:guide id="2" pos="38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A6464B"/>
    <a:srgbClr val="4B44A8"/>
    <a:srgbClr val="FFFF00"/>
    <a:srgbClr val="000000"/>
    <a:srgbClr val="FFFF66"/>
    <a:srgbClr val="FF33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04"/>
    <p:restoredTop sz="81065"/>
  </p:normalViewPr>
  <p:slideViewPr>
    <p:cSldViewPr snapToGrid="0" showGuides="1">
      <p:cViewPr>
        <p:scale>
          <a:sx n="90" d="100"/>
          <a:sy n="90" d="100"/>
        </p:scale>
        <p:origin x="1337" y="442"/>
      </p:cViewPr>
      <p:guideLst>
        <p:guide orient="horz" pos="2133"/>
        <p:guide pos="3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66" d="100"/>
        <a:sy n="66" d="100"/>
      </p:scale>
      <p:origin x="0" y="1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9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35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7F6D25-6181-4990-92ED-B342D4F471F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61913" y="736600"/>
            <a:ext cx="6545262" cy="368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239D7B-9731-44A0-9630-3BCC86172667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554788"/>
            <a:ext cx="1219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1" name="Picture 5" descr="logo_small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1000"/>
            <a:ext cx="4267200" cy="654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64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576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040938" y="6502400"/>
            <a:ext cx="1846263" cy="2921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E71922-BBC5-4A86-B234-35D64C0AD21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9301" y="1255713"/>
            <a:ext cx="10960100" cy="5168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08533" y="542925"/>
            <a:ext cx="2751667" cy="58816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9301" y="542925"/>
            <a:ext cx="8056033" cy="5881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49300" y="1255713"/>
            <a:ext cx="5378451" cy="516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330952" y="1255713"/>
            <a:ext cx="5378449" cy="2508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330952" y="3916363"/>
            <a:ext cx="5378449" cy="2508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49301" y="542925"/>
            <a:ext cx="11010900" cy="5881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9300" y="1255713"/>
            <a:ext cx="5378451" cy="5168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30952" y="1255713"/>
            <a:ext cx="5378449" cy="5168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48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78400" y="6518275"/>
            <a:ext cx="1846263" cy="292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1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706438" y="38100"/>
            <a:ext cx="2362200" cy="304800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彩云" panose="02010800040101010101" pitchFamily="2" charset="-122"/>
                <a:cs typeface="+mn-cs"/>
              </a:rPr>
              <a:t>BeihangSoft.cn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华文彩云" panose="0201080004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-17462" y="982663"/>
            <a:ext cx="1220946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-14287" y="952500"/>
            <a:ext cx="1220787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45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9.png"/><Relationship Id="rId3" Type="http://schemas.openxmlformats.org/officeDocument/2006/relationships/tags" Target="../tags/tag15.xml"/><Relationship Id="rId2" Type="http://schemas.openxmlformats.org/officeDocument/2006/relationships/image" Target="../media/image8.png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屏幕截图 2023-09-16 1201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170" y="1114425"/>
            <a:ext cx="11106150" cy="50577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382905" y="1189990"/>
            <a:ext cx="1807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复杂度分析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9810" y="2334895"/>
            <a:ext cx="992251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时间复杂度</a:t>
            </a:r>
            <a:r>
              <a:rPr lang="zh-CN" altLang="en-US"/>
              <a:t>：整个代码的主要复杂操作集中在两部分</a:t>
            </a:r>
            <a:r>
              <a:rPr lang="en-US" altLang="zh-CN"/>
              <a:t>——</a:t>
            </a:r>
            <a:r>
              <a:rPr lang="zh-CN" altLang="en-US"/>
              <a:t>排序和树状数组的操作。</a:t>
            </a:r>
            <a:endParaRPr lang="zh-CN" altLang="en-US"/>
          </a:p>
          <a:p>
            <a:r>
              <a:rPr lang="zh-CN" altLang="en-US"/>
              <a:t>排序使用快排的话可以将时间控制在</a:t>
            </a:r>
            <a:r>
              <a:rPr lang="en-US" altLang="zh-CN"/>
              <a:t>O(nlogn)</a:t>
            </a:r>
            <a:r>
              <a:rPr lang="zh-CN" altLang="en-US"/>
              <a:t>，而树状数组二叉树的结构决定了每次操作应该是</a:t>
            </a:r>
            <a:r>
              <a:rPr lang="en-US" altLang="zh-CN"/>
              <a:t>O(logn)</a:t>
            </a:r>
            <a:r>
              <a:rPr lang="zh-CN" altLang="en-US"/>
              <a:t>的复杂度，再套上对整个数组的循环，整个操作的复杂度为</a:t>
            </a:r>
            <a:r>
              <a:rPr lang="en-US" altLang="zh-CN"/>
              <a:t>O(nlogn)</a:t>
            </a:r>
            <a:r>
              <a:rPr lang="zh-CN" altLang="en-US"/>
              <a:t>。所以代码的总体时间复杂度是</a:t>
            </a:r>
            <a:r>
              <a:rPr lang="en-US" altLang="zh-CN"/>
              <a:t>O(nlogn)</a:t>
            </a:r>
            <a:r>
              <a:rPr lang="zh-CN" altLang="en-US"/>
              <a:t>，要优于暴力操作的</a:t>
            </a:r>
            <a:r>
              <a:rPr lang="en-US" altLang="zh-CN"/>
              <a:t>O(n^2)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76655" y="134683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382905" y="1189990"/>
            <a:ext cx="3099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源代码（暴力求解）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 descr="屏幕截图 2023-09-16 1837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940" y="1371600"/>
            <a:ext cx="5532120" cy="53759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382905" y="1189990"/>
            <a:ext cx="3099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源代码（暴力求解）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314065" y="1017270"/>
            <a:ext cx="8137525" cy="58096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144000" tIns="144000" bIns="144000">
            <a:noAutofit/>
          </a:bodyPr>
          <a:lstStyle>
            <a:lvl1pPr marL="457200" indent="-457200" defTabSz="26225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262255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26225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26225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26225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2622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2622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2622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2622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#include &lt;stdio.h&gt;</a:t>
            </a:r>
            <a:endParaRPr lang="zh-CN" altLang="en-US" sz="1200">
              <a:latin typeface="Candara" panose="020E0502030303020204" charset="0"/>
              <a:cs typeface="Candara" panose="020E0502030303020204" charset="0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#include&lt;stdlib.h&gt;</a:t>
            </a:r>
            <a:endParaRPr lang="zh-CN" altLang="en-US" sz="1200">
              <a:latin typeface="Candara" panose="020E0502030303020204" charset="0"/>
              <a:cs typeface="Candara" panose="020E0502030303020204" charset="0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#include&lt;string.h&gt;</a:t>
            </a:r>
            <a:endParaRPr lang="zh-CN" altLang="en-US" sz="1200">
              <a:latin typeface="Candara" panose="020E0502030303020204" charset="0"/>
              <a:cs typeface="Candara" panose="020E0502030303020204" charset="0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int arr[2</a:t>
            </a:r>
            <a:r>
              <a:rPr lang="zh-CN" altLang="en-US" sz="1200">
                <a:latin typeface="Candara" panose="020E0502030303020204" charset="0"/>
                <a:ea typeface="微软雅黑" panose="020B0503020204020204" pitchFamily="34" charset="-122"/>
                <a:cs typeface="Candara" panose="020E0502030303020204" charset="0"/>
                <a:sym typeface="+mn-ea"/>
              </a:rPr>
              <a:t>000];</a:t>
            </a:r>
            <a:endParaRPr lang="zh-CN" altLang="en-US" sz="1200">
              <a:latin typeface="Candara" panose="020E0502030303020204" charset="0"/>
              <a:cs typeface="Candara" panose="020E0502030303020204" charset="0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int main() {</a:t>
            </a:r>
            <a:endParaRPr lang="zh-CN" altLang="en-US" sz="1200">
              <a:latin typeface="Candara" panose="020E0502030303020204" charset="0"/>
              <a:cs typeface="Candara" panose="020E0502030303020204" charset="0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int t;</a:t>
            </a:r>
            <a:endParaRPr lang="zh-CN" altLang="en-US" sz="1200">
              <a:latin typeface="Candara" panose="020E0502030303020204" charset="0"/>
              <a:cs typeface="Candara" panose="020E0502030303020204" charset="0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scanf("%d", &amp;t);</a:t>
            </a:r>
            <a:endParaRPr lang="zh-CN" altLang="en-US" sz="1200">
              <a:latin typeface="Candara" panose="020E0502030303020204" charset="0"/>
              <a:cs typeface="Candara" panose="020E0502030303020204" charset="0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int n;</a:t>
            </a:r>
            <a:endParaRPr lang="zh-CN" altLang="en-US" sz="1200">
              <a:latin typeface="Candara" panose="020E0502030303020204" charset="0"/>
              <a:cs typeface="Candara" panose="020E0502030303020204" charset="0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while (t--) {</a:t>
            </a:r>
            <a:endParaRPr lang="zh-CN" altLang="en-US" sz="1200">
              <a:latin typeface="Candara" panose="020E0502030303020204" charset="0"/>
              <a:cs typeface="Candara" panose="020E0502030303020204" charset="0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scanf("%d", &amp;n);</a:t>
            </a:r>
            <a:endParaRPr lang="zh-CN" altLang="en-US" sz="1200">
              <a:latin typeface="Candara" panose="020E0502030303020204" charset="0"/>
              <a:cs typeface="Candara" panose="020E0502030303020204" charset="0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for (int i = 0; i &lt; n; i++) {</a:t>
            </a:r>
            <a:endParaRPr lang="zh-CN" altLang="en-US" sz="1200">
              <a:latin typeface="Candara" panose="020E0502030303020204" charset="0"/>
              <a:cs typeface="Candara" panose="020E0502030303020204" charset="0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	scanf("%d", &amp;arr[i]);</a:t>
            </a:r>
            <a:endParaRPr lang="zh-CN" altLang="en-US" sz="1200">
              <a:latin typeface="Candara" panose="020E0502030303020204" charset="0"/>
              <a:cs typeface="Candara" panose="020E0502030303020204" charset="0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}</a:t>
            </a:r>
            <a:endParaRPr lang="zh-CN" altLang="en-US" sz="1200">
              <a:latin typeface="Candara" panose="020E0502030303020204" charset="0"/>
              <a:cs typeface="Candara" panose="020E0502030303020204" charset="0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int sum = 0;</a:t>
            </a:r>
            <a:endParaRPr lang="zh-CN" altLang="en-US" sz="1200">
              <a:latin typeface="Candara" panose="020E0502030303020204" charset="0"/>
              <a:cs typeface="Candara" panose="020E0502030303020204" charset="0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for (int i = 0; i &lt; n; i++) {</a:t>
            </a:r>
            <a:endParaRPr lang="zh-CN" altLang="en-US" sz="1200">
              <a:latin typeface="Candara" panose="020E0502030303020204" charset="0"/>
              <a:cs typeface="Candara" panose="020E0502030303020204" charset="0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	sum = 0;</a:t>
            </a:r>
            <a:endParaRPr lang="zh-CN" altLang="en-US" sz="1200">
              <a:latin typeface="Candara" panose="020E0502030303020204" charset="0"/>
              <a:cs typeface="Candara" panose="020E0502030303020204" charset="0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	for (int j = 0; j &lt;= i; j++) {</a:t>
            </a:r>
            <a:endParaRPr lang="zh-CN" altLang="en-US" sz="1200">
              <a:latin typeface="Candara" panose="020E0502030303020204" charset="0"/>
              <a:cs typeface="Candara" panose="020E0502030303020204" charset="0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		if (arr[j] &lt;= arr[i]) {</a:t>
            </a:r>
            <a:endParaRPr lang="zh-CN" altLang="en-US" sz="1200">
              <a:latin typeface="Candara" panose="020E0502030303020204" charset="0"/>
              <a:cs typeface="Candara" panose="020E0502030303020204" charset="0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			sum++;</a:t>
            </a:r>
            <a:endParaRPr lang="zh-CN" altLang="en-US" sz="1200">
              <a:latin typeface="Candara" panose="020E0502030303020204" charset="0"/>
              <a:cs typeface="Candara" panose="020E0502030303020204" charset="0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		}</a:t>
            </a:r>
            <a:endParaRPr lang="zh-CN" altLang="en-US" sz="1200">
              <a:latin typeface="Candara" panose="020E0502030303020204" charset="0"/>
              <a:cs typeface="Candara" panose="020E0502030303020204" charset="0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	}</a:t>
            </a:r>
            <a:endParaRPr lang="zh-CN" altLang="en-US" sz="1200">
              <a:latin typeface="Candara" panose="020E0502030303020204" charset="0"/>
              <a:cs typeface="Candara" panose="020E0502030303020204" charset="0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	printf("%d ", sum);</a:t>
            </a:r>
            <a:endParaRPr lang="zh-CN" altLang="en-US" sz="1200">
              <a:latin typeface="Candara" panose="020E0502030303020204" charset="0"/>
              <a:cs typeface="Candara" panose="020E0502030303020204" charset="0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}</a:t>
            </a:r>
            <a:endParaRPr lang="zh-CN" altLang="en-US" sz="1200">
              <a:latin typeface="Candara" panose="020E0502030303020204" charset="0"/>
              <a:cs typeface="Candara" panose="020E0502030303020204" charset="0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printf("\n");</a:t>
            </a:r>
            <a:endParaRPr lang="zh-CN" altLang="en-US" sz="1200">
              <a:latin typeface="Candara" panose="020E0502030303020204" charset="0"/>
              <a:cs typeface="Candara" panose="020E0502030303020204" charset="0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}</a:t>
            </a:r>
            <a:endParaRPr lang="zh-CN" altLang="en-US" sz="1200">
              <a:latin typeface="Candara" panose="020E0502030303020204" charset="0"/>
              <a:cs typeface="Candara" panose="020E0502030303020204" charset="0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}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382905" y="1189990"/>
            <a:ext cx="3099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源代码（树状数组）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9260" y="3429000"/>
            <a:ext cx="1182370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zh-CN" altLang="en-US" b="1">
                <a:latin typeface="幼圆" panose="02010509060101010101" charset="-122"/>
                <a:ea typeface="幼圆" panose="02010509060101010101" charset="-122"/>
              </a:rPr>
              <a:t>主程序</a:t>
            </a:r>
            <a:endParaRPr lang="zh-CN" altLang="en-US" b="1"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4" name="图片 3" descr="屏幕截图 2023-09-16 1843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625" y="1263015"/>
            <a:ext cx="5556885" cy="372935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7710805" y="5358130"/>
            <a:ext cx="3065780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zh-CN" altLang="en-US" b="1">
                <a:latin typeface="幼圆" panose="02010509060101010101" charset="-122"/>
                <a:ea typeface="幼圆" panose="02010509060101010101" charset="-122"/>
              </a:rPr>
              <a:t>树状数组的操作函数</a:t>
            </a:r>
            <a:endParaRPr lang="zh-CN" altLang="en-US" b="1"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6" name="图片 5" descr="屏幕截图 2023-09-16 1847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095" y="1749425"/>
            <a:ext cx="4394835" cy="504380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143510" y="100965"/>
            <a:ext cx="3099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源代码（树状数组）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42945" y="216535"/>
            <a:ext cx="4104005" cy="6642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144000" tIns="144000" bIns="144000">
            <a:noAutofit/>
          </a:bodyPr>
          <a:lstStyle>
            <a:lvl1pPr marL="457200" indent="-457200" defTabSz="26225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262255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26225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26225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26225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2622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2622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2622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2622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#include &lt;stdio.h&gt;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#include &lt;stdlib.h&gt;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#include &lt;string.h&gt;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int a[1000000]; //假设数据规模为1*10^6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int pa[1000000];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int cmp(const void* p1, const void* p2);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int query(int* bit, int index);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void update(int x, int delta, int* bit, int n);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int main() {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int T, n;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scanf("%d", &amp;T);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while (T--) {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scanf("%d", &amp;n);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for (int i = 0; i &lt; n; i++) {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	scanf("%d", &amp;a[i]);   //读入数据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	pa[i] =i;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}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qsort(pa, n, sizeof(int), cmp);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for (int i = 0; i &lt; n; i++) {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	a[pa[i]] = i + 1;   //离散化原数组，方便用BIT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}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int* bit = (int*)malloc((n + 1) * sizeof(int));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memset(bit, 0, sizeof(int)*(n+1));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for (int i = 0; i &lt; n; i++) {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	printf("%d ", query(bit, a[i]));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	update(a[i], 1, bit, n);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}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printf("\n");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}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}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781925" y="697865"/>
            <a:ext cx="4104005" cy="54616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144000" tIns="144000" bIns="144000">
            <a:noAutofit/>
          </a:bodyPr>
          <a:lstStyle>
            <a:lvl1pPr marL="457200" indent="-457200" defTabSz="26225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262255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26225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26225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26225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2622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2622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2622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2622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int cmp(const void* p1, const void* p2) {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int* a1 = (int*)p1;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int* b = (int*)p2;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if (a[*a1] &gt; a[*b])return 1;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else if (a[*a1] == a[*b])return 0;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else return -1;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}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int query(int* bit, int index) {  //查询树形数组得到前缀和（即小于自己的数）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int res = 0;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for (; index &gt; 0; index -= index &amp; -index)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res += bit[index];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return res+1;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}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void update(int x, int delta, int* bit, int n) {  //更新节点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for (; x &lt;= n; x += x &amp; -x)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		bit[x] += delta;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200">
                <a:latin typeface="Candara" panose="020E0502030303020204" charset="0"/>
                <a:cs typeface="Candara" panose="020E0502030303020204" charset="0"/>
                <a:sym typeface="+mn-ea"/>
              </a:rPr>
              <a:t>}</a:t>
            </a:r>
            <a:endParaRPr lang="zh-CN" altLang="en-US" sz="1200">
              <a:latin typeface="Candara" panose="020E0502030303020204" charset="0"/>
              <a:cs typeface="Candara" panose="020E0502030303020204" charset="0"/>
              <a:sym typeface="+mn-e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3425" y="1143635"/>
            <a:ext cx="10862310" cy="2465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题意</a:t>
            </a:r>
            <a:r>
              <a:rPr lang="zh-CN" altLang="en-US"/>
              <a:t>：可以说，</a:t>
            </a:r>
            <a:r>
              <a:rPr lang="en-US" altLang="zh-CN"/>
              <a:t>E</a:t>
            </a:r>
            <a:r>
              <a:rPr lang="zh-CN" altLang="en-US"/>
              <a:t>题是一道典型的签到题，题意最形象化的描述也已经在题干中给出：对于每个 ai，你需要求出在 a1,a2,⋯,ai中小于等于 ai的元素个数。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解题思路</a:t>
            </a:r>
            <a:r>
              <a:rPr lang="zh-CN" altLang="en-US"/>
              <a:t>：毫无疑问，看到这个描述首先想到的就是</a:t>
            </a:r>
            <a:r>
              <a:rPr lang="zh-CN" altLang="en-US" u="sng"/>
              <a:t>暴力求解</a:t>
            </a:r>
            <a:r>
              <a:rPr lang="zh-CN" altLang="en-US"/>
              <a:t>方法，只需要用数组将数据一个个存下，然后对每个数据都扫一遍它前面的数据统计有多少符合的即可，本题的数据规模也可以说小的可怜，所以完全不会超时，</a:t>
            </a:r>
            <a:r>
              <a:rPr lang="en-US" altLang="zh-CN"/>
              <a:t>AC</a:t>
            </a:r>
            <a:r>
              <a:rPr lang="zh-CN" altLang="en-US"/>
              <a:t>到手。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1370" y="4457700"/>
            <a:ext cx="106762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作为上机来说，思考到暴力求解并且成功解决就是最好的结果了，但是讲题还是不能止步于此，因为只需要把数据规模稍微扩大一点，暴力求解</a:t>
            </a:r>
            <a:r>
              <a:rPr lang="en-US" altLang="zh-CN">
                <a:sym typeface="+mn-ea"/>
              </a:rPr>
              <a:t>O(n^2)</a:t>
            </a:r>
            <a:r>
              <a:rPr lang="zh-CN" altLang="en-US">
                <a:sym typeface="+mn-ea"/>
              </a:rPr>
              <a:t>的复杂度就完全不可行了，所以这里采用另一个更高效点的办法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通过</a:t>
            </a:r>
            <a:r>
              <a:rPr lang="en-US" altLang="zh-CN" u="sng">
                <a:sym typeface="+mn-ea"/>
              </a:rPr>
              <a:t>BIT</a:t>
            </a:r>
            <a:r>
              <a:rPr lang="zh-CN" altLang="en-US" u="sng">
                <a:sym typeface="+mn-ea"/>
              </a:rPr>
              <a:t>二叉索引树（树状数组）</a:t>
            </a:r>
            <a:r>
              <a:rPr lang="zh-CN" altLang="en-US">
                <a:sym typeface="+mn-ea"/>
              </a:rPr>
              <a:t>求解。</a:t>
            </a:r>
            <a:endParaRPr lang="zh-CN" altLang="en-US"/>
          </a:p>
          <a:p>
            <a:endParaRPr lang="zh-CN" altLang="en-US"/>
          </a:p>
        </p:txBody>
      </p:sp>
      <p:cxnSp>
        <p:nvCxnSpPr>
          <p:cNvPr id="5" name="直接箭头连接符 4"/>
          <p:cNvCxnSpPr>
            <a:stCxn id="3" idx="2"/>
          </p:cNvCxnSpPr>
          <p:nvPr/>
        </p:nvCxnSpPr>
        <p:spPr>
          <a:xfrm>
            <a:off x="6164580" y="3608705"/>
            <a:ext cx="5715" cy="75692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795" y="1245870"/>
            <a:ext cx="6645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思考</a:t>
            </a:r>
            <a:r>
              <a:rPr lang="zh-CN" altLang="en-US"/>
              <a:t>：为什么要用树状数组呢？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99795" y="2759075"/>
            <a:ext cx="5408295" cy="16421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r>
              <a:rPr lang="zh-CN" altLang="en-US"/>
              <a:t>假如我们给每个数一个值</a:t>
            </a:r>
            <a:r>
              <a:rPr lang="en-US" altLang="zh-CN"/>
              <a:t>0/1</a:t>
            </a:r>
            <a:r>
              <a:rPr lang="zh-CN" altLang="en-US"/>
              <a:t>用来代表它是否出现过。然后遍历去找比他小的数是否出现过，统计出结果，再把这个数标记为出现过。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18210" y="1910080"/>
            <a:ext cx="10439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题目形式化的描述固然简单好懂，但也会让人难以跳出这个思维，认为只能按题目所说对每个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ai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查找前面部分中比它小的数的个数，但其实不然。</a:t>
            </a:r>
            <a:endParaRPr lang="zh-CN" altLang="en-US" sz="1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308090" y="3672840"/>
            <a:ext cx="15875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文本框 6"/>
          <p:cNvSpPr txBox="1"/>
          <p:nvPr/>
        </p:nvSpPr>
        <p:spPr>
          <a:xfrm>
            <a:off x="7895590" y="3165475"/>
            <a:ext cx="39966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事先排序标记索引，再转化</a:t>
            </a:r>
            <a:r>
              <a:rPr lang="zh-CN" altLang="en-US">
                <a:ln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前缀和</a:t>
            </a:r>
            <a:r>
              <a:rPr lang="zh-CN" altLang="en-US"/>
              <a:t>求解</a:t>
            </a:r>
            <a:r>
              <a:rPr lang="en-US" altLang="zh-CN"/>
              <a:t>!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544955" y="4771390"/>
            <a:ext cx="2252345" cy="398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快速求解前缀和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544955" y="5738495"/>
            <a:ext cx="2252345" cy="398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点更新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788410" y="5011420"/>
            <a:ext cx="2242820" cy="3136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>
            <p:custDataLst>
              <p:tags r:id="rId2"/>
            </p:custDataLst>
          </p:nvPr>
        </p:nvCxnSpPr>
        <p:spPr>
          <a:xfrm flipV="1">
            <a:off x="3797300" y="5491480"/>
            <a:ext cx="2215515" cy="53530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511290" y="5177790"/>
            <a:ext cx="4023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BIT</a:t>
            </a:r>
            <a:r>
              <a:rPr lang="zh-CN" altLang="en-US"/>
              <a:t>（二叉索引树）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905" y="1189990"/>
            <a:ext cx="1467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树状数组</a:t>
            </a:r>
            <a:endParaRPr lang="zh-CN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 descr="202107031100589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1410" y="1816100"/>
            <a:ext cx="9782810" cy="48145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82905" y="1189990"/>
            <a:ext cx="1467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2980" y="2030095"/>
            <a:ext cx="912876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树状数组中如何求前缀和？</a:t>
            </a:r>
            <a:endParaRPr lang="zh-CN" altLang="en-US"/>
          </a:p>
          <a:p>
            <a:r>
              <a:rPr lang="en-US" altLang="zh-CN" sz="2000"/>
              <a:t>——</a:t>
            </a:r>
            <a:r>
              <a:rPr lang="zh-CN" altLang="en-US" sz="2000"/>
              <a:t>要将树状数组中哪些元素加起来才能得到对应前缀和？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如何更新树状数组？</a:t>
            </a:r>
            <a:endParaRPr lang="zh-CN" altLang="en-US"/>
          </a:p>
          <a:p>
            <a:r>
              <a:rPr lang="en-US" altLang="zh-CN" sz="2000">
                <a:sym typeface="+mn-ea"/>
              </a:rPr>
              <a:t>——</a:t>
            </a:r>
            <a:r>
              <a:rPr lang="zh-CN" altLang="en-US" sz="2000">
                <a:sym typeface="+mn-ea"/>
              </a:rPr>
              <a:t>更新原数组中的值需要对应更新树状数组中的哪些值？</a:t>
            </a:r>
            <a:endParaRPr lang="en-US" altLang="zh-CN" sz="20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82905" y="1189990"/>
            <a:ext cx="1910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lowbit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运算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9780" y="1928495"/>
            <a:ext cx="107530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lowbit ( n ) 定义为非负整数 n 在二进制表示下 “ 最低位的 1 及其后面的所有的 0 ” 的二进制构成的数值。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实现方法</a:t>
            </a:r>
            <a:r>
              <a:rPr lang="en-US" altLang="zh-CN" b="1"/>
              <a:t>:</a:t>
            </a:r>
            <a:endParaRPr lang="en-US" altLang="zh-CN">
              <a:latin typeface="宋体" panose="02010600030101010101" pitchFamily="2" charset="-122"/>
            </a:endParaRPr>
          </a:p>
        </p:txBody>
      </p:sp>
      <p:pic>
        <p:nvPicPr>
          <p:cNvPr id="6" name="图片 5" descr="屏幕截图 2023-09-16 1759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45" y="4001770"/>
            <a:ext cx="8528050" cy="80200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202107031056262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8345" y="1159510"/>
            <a:ext cx="9763125" cy="563372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382905" y="1189990"/>
            <a:ext cx="1467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树状数组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202107031111007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455" y="1362710"/>
            <a:ext cx="11287125" cy="495490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382905" y="1189990"/>
            <a:ext cx="1467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算法逻辑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20385" y="1190625"/>
            <a:ext cx="1496695" cy="46037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读入数组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13300" y="2200910"/>
            <a:ext cx="3275965" cy="82994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排序并将原数组离散化</a:t>
            </a:r>
            <a:endParaRPr lang="zh-CN" altLang="en-US"/>
          </a:p>
          <a:p>
            <a:r>
              <a:rPr lang="zh-CN" altLang="en-US"/>
              <a:t>（以索引代替具体值）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31715" y="3580765"/>
            <a:ext cx="3258185" cy="119888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树状数组初始化为</a:t>
            </a:r>
            <a:r>
              <a:rPr lang="en-US" altLang="zh-CN"/>
              <a:t>0</a:t>
            </a:r>
            <a:r>
              <a:rPr lang="zh-CN" altLang="en-US"/>
              <a:t>，然后遍历原数组，以其索引值求对应的前缀和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31715" y="5353685"/>
            <a:ext cx="3258820" cy="119888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将当前元素标记为出现过，更新树状数组，并继续遍历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3" idx="2"/>
          </p:cNvCxnSpPr>
          <p:nvPr>
            <p:custDataLst>
              <p:tags r:id="rId2"/>
            </p:custDataLst>
          </p:nvPr>
        </p:nvCxnSpPr>
        <p:spPr>
          <a:xfrm flipH="1">
            <a:off x="6363970" y="1651000"/>
            <a:ext cx="5080" cy="5543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>
            <p:custDataLst>
              <p:tags r:id="rId3"/>
            </p:custDataLst>
          </p:nvPr>
        </p:nvCxnSpPr>
        <p:spPr>
          <a:xfrm flipH="1">
            <a:off x="6358890" y="3026410"/>
            <a:ext cx="5080" cy="5543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>
            <p:custDataLst>
              <p:tags r:id="rId4"/>
            </p:custDataLst>
          </p:nvPr>
        </p:nvCxnSpPr>
        <p:spPr>
          <a:xfrm flipH="1">
            <a:off x="6369050" y="4779645"/>
            <a:ext cx="5080" cy="5543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PP_MARK_KEY" val="005381d0-0790-4db6-b1aa-3d2d41e3739d"/>
  <p:tag name="COMMONDATA" val="eyJoZGlkIjoiMzhmMzY1ZGZiNmIzMWRiOWY1ZmIxMTY0Nzg1NGZlZmY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csppt02">
  <a:themeElements>
    <a:clrScheme name="csppt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sppt02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sppt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2554</Words>
  <Application>WPS 演示</Application>
  <PresentationFormat>宽屏</PresentationFormat>
  <Paragraphs>176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44" baseType="lpstr">
      <vt:lpstr>Arial</vt:lpstr>
      <vt:lpstr>宋体</vt:lpstr>
      <vt:lpstr>Wingdings</vt:lpstr>
      <vt:lpstr>Tahoma</vt:lpstr>
      <vt:lpstr>Times New Roman</vt:lpstr>
      <vt:lpstr>华文彩云</vt:lpstr>
      <vt:lpstr>微软雅黑</vt:lpstr>
      <vt:lpstr>黑体</vt:lpstr>
      <vt:lpstr>Consolas</vt:lpstr>
      <vt:lpstr>Arial Unicode MS</vt:lpstr>
      <vt:lpstr>华文隶书</vt:lpstr>
      <vt:lpstr>仿宋</vt:lpstr>
      <vt:lpstr>幼圆</vt:lpstr>
      <vt:lpstr>方正姚体</vt:lpstr>
      <vt:lpstr>等线 Light</vt:lpstr>
      <vt:lpstr>等线</vt:lpstr>
      <vt:lpstr>Malgun Gothic</vt:lpstr>
      <vt:lpstr>仿宋_GB2312</vt:lpstr>
      <vt:lpstr>华文琥珀</vt:lpstr>
      <vt:lpstr>华文宋体</vt:lpstr>
      <vt:lpstr>方正小标宋简体</vt:lpstr>
      <vt:lpstr>隶书</vt:lpstr>
      <vt:lpstr>华文新魏</vt:lpstr>
      <vt:lpstr>Candara</vt:lpstr>
      <vt:lpstr>华文楷体</vt:lpstr>
      <vt:lpstr>Microsoft YaHei UI Light</vt:lpstr>
      <vt:lpstr>Bahnschrift</vt:lpstr>
      <vt:lpstr>Calibri Light</vt:lpstr>
      <vt:lpstr>Cambria Math</vt:lpstr>
      <vt:lpstr>csppt02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beihang college of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song you</dc:creator>
  <dc:subject>algorithms</dc:subject>
  <cp:lastModifiedBy>曾瑞庭</cp:lastModifiedBy>
  <cp:revision>3110</cp:revision>
  <dcterms:created xsi:type="dcterms:W3CDTF">2000-10-25T13:43:48Z</dcterms:created>
  <dcterms:modified xsi:type="dcterms:W3CDTF">2023-09-16T12:13:39Z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5D6A6FD1974F4018A4F671FC3E6CC3A6_12</vt:lpwstr>
  </property>
  <property fmtid="{D5CDD505-2E9C-101B-9397-08002B2CF9AE}" pid="3" name="KSOProductBuildVer">
    <vt:lpwstr>2052-11.1.0.15319</vt:lpwstr>
  </property>
</Properties>
</file>