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8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92FE-34F9-4BFC-B7D7-85B1FE6C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83AB-8188-68E4-107C-0C03C30D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0BFCC-EFE7-574B-2604-49F70BF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B839-E259-5700-E93A-00228A41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D75A4-453F-EA9D-634B-D3C8C86B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4B4A-4C87-E2D1-7F0E-94BCE87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4503B-2190-42BD-6BD6-62F6B611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EA0DE-B80F-4153-B1BB-DE42FE2E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47F0-331B-5DF9-D45F-F4549EB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76C32-18B8-F932-34EF-805510A6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57F62-9DC4-B27A-97BB-60A776D8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FD376-CA52-99A0-4397-F1ADFE46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B290-4E20-90A4-6C2F-65D40F5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14AB8-FE83-366E-BF84-D8A856A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8DBF3-E968-2DD3-AAAB-84869B2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3A8D-C196-622E-A3F7-C6A924C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7D33-BF6B-8902-FAB5-EBE55973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25AB-ED03-57FB-FB72-9DB860E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07321-68C1-51A9-0C18-2D270F41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8F4D9-ADA7-9064-836D-46D626B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C454-9CED-F50A-3644-037285F2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A8740-51DE-FE21-019B-E2381A3C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8B9F-7CBE-6848-8F33-E129380B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DCF0E-B495-01D4-8F65-1C4102D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E71D-D855-75AA-0DA8-D721FEF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9777-CE14-BE34-6AC6-BE463AE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A29E-8254-540A-5102-5A781B93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24768-C609-7442-905C-220DF37C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52A19-67B3-C70D-905A-5163C41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ECCA4-66C0-F5B6-FE26-26E3B9D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D9B03-7D13-34C1-A740-5E859CD8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E7C8-3C2D-BD7B-93C0-69E7D35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8ACFF-37DB-D949-A84E-F3EF4C25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CDBA9-0D95-3C87-B0A7-739D4B6E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1160E-F580-144B-2FEE-97852477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B8DAD-0AD3-D686-8CF2-D04D35F4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93EA-B0BF-BDBC-5658-F92D54D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B554E-6A24-CA45-70B3-161F0B49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DFCE8-00A9-45D3-3AC8-73A23F84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E865-57E4-0253-56FA-AD63810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F167-CFE4-89B0-7916-F3B8AE5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97DC-AE1C-5E6F-5A64-46399458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3A032-6174-F88A-AB5F-D2F0710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8263A-F511-FACA-6A41-A834F87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11464-6EB4-695E-06EC-34EE03D8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CC42-5154-28D2-AA89-1D07E4ED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7D4B-75AA-3C6E-8F29-91935075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413F2-AE68-0D04-D34B-314859CE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646FE-41CE-5EAF-247F-C5D4248E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EAF9C-14F6-60DD-5261-739D04E0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DDD17-7F07-2EE1-7B2A-7E23591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81817-D23B-EB7D-C2CC-6188EF97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015D-3338-12BE-902E-D1B6C4FE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D7224-0411-D083-6E44-4AF686A9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62820-1931-3653-5C75-93323DA5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BACE2-BD67-EADC-4D8E-E9F4D20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96E2E-B790-E784-C4CC-DD0B550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72B8-7AB2-6D94-E579-A67513FC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08B54-0A0E-BC0C-ECD0-46C8A11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1BB5E-DD21-9A1E-B62A-5897DF35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D01A4-8A10-AE77-4835-01E46465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52875-E11A-B79E-728C-6434B7299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EE4B-AA1E-BF76-66E4-32905D64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55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Consolas" panose="020B0609020204030204" pitchFamily="49" charset="0"/>
              </a:rPr>
              <a:t>C2-C</a:t>
            </a:r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F6B26-B5D4-B543-AA04-B21DB22D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51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余绍函 </a:t>
            </a:r>
          </a:p>
        </p:txBody>
      </p:sp>
    </p:spTree>
    <p:extLst>
      <p:ext uri="{BB962C8B-B14F-4D97-AF65-F5344CB8AC3E}">
        <p14:creationId xmlns:p14="http://schemas.microsoft.com/office/powerpoint/2010/main" val="6572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85326" y="-161385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题目回顾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691DEA0-7E53-CB7B-345F-71243516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61" y="1479221"/>
            <a:ext cx="5764200" cy="44514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AA4F2B-7941-7594-FC1B-9C33A886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08" y="1414617"/>
            <a:ext cx="5718990" cy="1911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8A4C531-893D-73C0-5592-783D99A47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1" y="3429000"/>
            <a:ext cx="5452655" cy="6091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F382FB-67D2-8E61-1A20-CAD2D3C70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08" y="4284189"/>
            <a:ext cx="5520808" cy="8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824" y="2387600"/>
            <a:ext cx="4310574" cy="22310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本题</a:t>
            </a:r>
            <a:r>
              <a:rPr lang="zh-CN" altLang="en-US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时间限制严格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，同时</a:t>
            </a:r>
            <a:r>
              <a:rPr lang="zh-CN" altLang="en-US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数据组数多、数据量大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，如果使用</a:t>
            </a:r>
            <a:r>
              <a:rPr lang="en-US" altLang="zh-CN" sz="1800" dirty="0" err="1">
                <a:latin typeface="Consolas" panose="020B0609020204030204" pitchFamily="49" charset="0"/>
                <a:ea typeface="黑体" panose="02010609060101010101" pitchFamily="49" charset="-122"/>
              </a:rPr>
              <a:t>qsort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或者其余时间复杂度为 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O(</a:t>
            </a:r>
            <a:r>
              <a:rPr lang="en-US" altLang="zh-CN" sz="18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nlogn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) 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的排序函数很容易</a:t>
            </a:r>
            <a:r>
              <a:rPr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TLE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。恰好本题</a:t>
            </a:r>
            <a:r>
              <a:rPr lang="zh-CN" altLang="en-US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数据范围比较小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。因此我们可以采用的</a:t>
            </a:r>
            <a:r>
              <a:rPr lang="zh-CN" altLang="en-US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计数排序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法。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题目分析</a:t>
            </a:r>
          </a:p>
        </p:txBody>
      </p:sp>
      <p:sp>
        <p:nvSpPr>
          <p:cNvPr id="7" name="副标题 14">
            <a:extLst>
              <a:ext uri="{FF2B5EF4-FFF2-40B4-BE49-F238E27FC236}">
                <a16:creationId xmlns:a16="http://schemas.microsoft.com/office/drawing/2014/main" id="{CE42F6BE-6290-8F7A-E2FC-8F4CB3554147}"/>
              </a:ext>
            </a:extLst>
          </p:cNvPr>
          <p:cNvSpPr txBox="1">
            <a:spLocks/>
          </p:cNvSpPr>
          <p:nvPr/>
        </p:nvSpPr>
        <p:spPr>
          <a:xfrm>
            <a:off x="5710741" y="1076824"/>
            <a:ext cx="5379267" cy="24761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计数排序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黑体" panose="02010609060101010101" pitchFamily="49" charset="-122"/>
              </a:rPr>
              <a:t>计数排序假设</a:t>
            </a:r>
            <a:r>
              <a:rPr lang="en-US" altLang="zh-CN" sz="1400" dirty="0"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zh-CN" altLang="en-US" sz="1400" dirty="0">
                <a:latin typeface="Consolas" panose="020B0609020204030204" pitchFamily="49" charset="0"/>
                <a:ea typeface="黑体" panose="02010609060101010101" pitchFamily="49" charset="-122"/>
              </a:rPr>
              <a:t>个输入元素中的每一个都是整数</a:t>
            </a:r>
            <a:r>
              <a:rPr lang="en-US" altLang="zh-CN" sz="1400" dirty="0">
                <a:latin typeface="Consolas" panose="020B0609020204030204" pitchFamily="49" charset="0"/>
                <a:ea typeface="黑体" panose="02010609060101010101" pitchFamily="49" charset="-122"/>
              </a:rPr>
              <a:t>,</a:t>
            </a:r>
            <a:r>
              <a:rPr lang="zh-CN" altLang="en-US" sz="1400" dirty="0">
                <a:latin typeface="Consolas" panose="020B0609020204030204" pitchFamily="49" charset="0"/>
                <a:ea typeface="黑体" panose="02010609060101010101" pitchFamily="49" charset="-122"/>
              </a:rPr>
              <a:t>取值范围</a:t>
            </a:r>
            <a:r>
              <a:rPr lang="en-US" altLang="zh-CN" sz="1400" dirty="0">
                <a:latin typeface="Consolas" panose="020B0609020204030204" pitchFamily="49" charset="0"/>
                <a:ea typeface="黑体" panose="02010609060101010101" pitchFamily="49" charset="-122"/>
              </a:rPr>
              <a:t>[0,k]</a:t>
            </a:r>
            <a:r>
              <a:rPr lang="zh-CN" altLang="en-US" sz="1400" dirty="0">
                <a:latin typeface="Consolas" panose="020B0609020204030204" pitchFamily="49" charset="0"/>
                <a:ea typeface="黑体" panose="02010609060101010101" pitchFamily="49" charset="-122"/>
              </a:rPr>
              <a:t>。当 </a:t>
            </a:r>
            <a:r>
              <a:rPr lang="en-US" altLang="zh-CN" sz="1400" dirty="0">
                <a:latin typeface="Consolas" panose="020B0609020204030204" pitchFamily="49" charset="0"/>
                <a:ea typeface="黑体" panose="02010609060101010101" pitchFamily="49" charset="-122"/>
              </a:rPr>
              <a:t>k=O(n) </a:t>
            </a:r>
            <a:r>
              <a:rPr lang="zh-CN" altLang="en-US" sz="1400" dirty="0">
                <a:latin typeface="Consolas" panose="020B0609020204030204" pitchFamily="49" charset="0"/>
                <a:ea typeface="黑体" panose="02010609060101010101" pitchFamily="49" charset="-122"/>
              </a:rPr>
              <a:t>时，排序的运行时间为 </a:t>
            </a:r>
            <a:r>
              <a:rPr lang="en-US" altLang="zh-CN" sz="1400" dirty="0">
                <a:latin typeface="Consolas" panose="020B0609020204030204" pitchFamily="49" charset="0"/>
                <a:ea typeface="黑体" panose="02010609060101010101" pitchFamily="49" charset="-122"/>
              </a:rPr>
              <a:t>Θ(n)  </a:t>
            </a:r>
            <a:r>
              <a:rPr lang="zh-CN" altLang="en-US" sz="1400" dirty="0">
                <a:latin typeface="Consolas" panose="020B0609020204030204" pitchFamily="49" charset="0"/>
                <a:ea typeface="黑体" panose="02010609060101010101" pitchFamily="49" charset="-122"/>
              </a:rPr>
              <a:t>。</a:t>
            </a:r>
            <a:endParaRPr lang="en-US" altLang="zh-CN" sz="14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黑体" panose="02010609060101010101" pitchFamily="49" charset="-122"/>
              </a:rPr>
              <a:t>计数排序的基本思想是</a:t>
            </a:r>
            <a:r>
              <a:rPr lang="en-US" altLang="zh-CN" sz="1400" dirty="0">
                <a:latin typeface="Consolas" panose="020B0609020204030204" pitchFamily="49" charset="0"/>
                <a:ea typeface="黑体" panose="02010609060101010101" pitchFamily="49" charset="-122"/>
              </a:rPr>
              <a:t>:</a:t>
            </a:r>
            <a:r>
              <a:rPr lang="zh-CN" altLang="en-US" sz="1400" dirty="0">
                <a:latin typeface="Consolas" panose="020B0609020204030204" pitchFamily="49" charset="0"/>
                <a:ea typeface="黑体" panose="02010609060101010101" pitchFamily="49" charset="-122"/>
              </a:rPr>
              <a:t>对每一个输入元素，确定小于的元素个数。利用这一信息，就可以直接把放到它在输出数组中的位置上了。</a:t>
            </a:r>
            <a:endParaRPr lang="en-US" altLang="zh-CN" sz="14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黑体" panose="02010609060101010101" pitchFamily="49" charset="-122"/>
              </a:rPr>
              <a:t>计数排序伪代码：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56A584-7FE1-4CD2-9E77-E61A34C4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536" y="3663644"/>
            <a:ext cx="5038539" cy="29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7DAE42-C204-FACD-0CDC-70DE00739BF8}"/>
              </a:ext>
            </a:extLst>
          </p:cNvPr>
          <p:cNvSpPr txBox="1"/>
          <p:nvPr/>
        </p:nvSpPr>
        <p:spPr>
          <a:xfrm>
            <a:off x="192406" y="957154"/>
            <a:ext cx="59012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N 5000005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nextRand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rnd_num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0x80000001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1e5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rnd_num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rnd_num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rnd_num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rnd_num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rnd_num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rnd_num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rnd_num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array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barrel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100010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last_count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100003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barrel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198584-3C6D-FBEB-D385-C22E5A7CD851}"/>
              </a:ext>
            </a:extLst>
          </p:cNvPr>
          <p:cNvSpPr txBox="1"/>
          <p:nvPr/>
        </p:nvSpPr>
        <p:spPr>
          <a:xfrm>
            <a:off x="6173105" y="1234153"/>
            <a:ext cx="563033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	 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array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nextRand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barrel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last_count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100003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barrel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f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barrel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last_count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last_count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barrel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US" altLang="zh-C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984" y="1273386"/>
            <a:ext cx="3983110" cy="32342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计数排序的使用条件</a:t>
            </a:r>
            <a:endParaRPr lang="en-US" altLang="zh-CN" sz="26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黑体" panose="02010609060101010101" pitchFamily="49" charset="-122"/>
              </a:rPr>
              <a:t>给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整数</a:t>
            </a:r>
            <a:r>
              <a:rPr lang="zh-CN" altLang="en-US" sz="2000" dirty="0">
                <a:latin typeface="Consolas" panose="020B0609020204030204" pitchFamily="49" charset="0"/>
                <a:ea typeface="黑体" panose="02010609060101010101" pitchFamily="49" charset="-122"/>
              </a:rPr>
              <a:t>排序</a:t>
            </a:r>
            <a:endParaRPr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黑体" panose="02010609060101010101" pitchFamily="49" charset="-122"/>
              </a:rPr>
              <a:t>需要排序的数据范围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较小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黑体" panose="02010609060101010101" pitchFamily="49" charset="-122"/>
              </a:rPr>
              <a:t>拥有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充足的空间</a:t>
            </a:r>
            <a:r>
              <a:rPr lang="zh-CN" altLang="en-US" sz="2000" dirty="0">
                <a:latin typeface="Consolas" panose="020B0609020204030204" pitchFamily="49" charset="0"/>
                <a:ea typeface="黑体" panose="02010609060101010101" pitchFamily="49" charset="-122"/>
              </a:rPr>
              <a:t>（空间复杂度与需要排序的数据范围相关）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思考拓展</a:t>
            </a:r>
          </a:p>
        </p:txBody>
      </p:sp>
      <p:sp>
        <p:nvSpPr>
          <p:cNvPr id="7" name="副标题 14">
            <a:extLst>
              <a:ext uri="{FF2B5EF4-FFF2-40B4-BE49-F238E27FC236}">
                <a16:creationId xmlns:a16="http://schemas.microsoft.com/office/drawing/2014/main" id="{CE42F6BE-6290-8F7A-E2FC-8F4CB3554147}"/>
              </a:ext>
            </a:extLst>
          </p:cNvPr>
          <p:cNvSpPr txBox="1">
            <a:spLocks/>
          </p:cNvSpPr>
          <p:nvPr/>
        </p:nvSpPr>
        <p:spPr>
          <a:xfrm>
            <a:off x="5720901" y="1308946"/>
            <a:ext cx="5379267" cy="307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带有负数时计数排序的使用</a:t>
            </a:r>
            <a:endParaRPr lang="en-US" altLang="zh-CN" sz="26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假设需要排序的数组是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A=[a1,a2,...,an]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ai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的范围是 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[</a:t>
            </a:r>
            <a:r>
              <a:rPr lang="en-US" altLang="zh-CN" sz="1800" dirty="0" err="1">
                <a:latin typeface="Consolas" panose="020B0609020204030204" pitchFamily="49" charset="0"/>
                <a:ea typeface="黑体" panose="02010609060101010101" pitchFamily="49" charset="-122"/>
              </a:rPr>
              <a:t>l,r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](l&lt;0&lt;r)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，我们可以把计数数组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count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的大小设定为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r-l+1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，在计数时执行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count[A[index] - l]++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，在遍历计数数组取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count[</a:t>
            </a:r>
            <a:r>
              <a:rPr lang="en-US" altLang="zh-CN" sz="18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]+l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，其中</a:t>
            </a:r>
            <a:r>
              <a:rPr lang="en-US" altLang="zh-CN" sz="18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属于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[0,r-l]</a:t>
            </a:r>
            <a:r>
              <a:rPr lang="zh-CN" altLang="en-US" sz="1800" dirty="0">
                <a:latin typeface="Consolas" panose="020B0609020204030204" pitchFamily="49" charset="0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副标题 14">
            <a:extLst>
              <a:ext uri="{FF2B5EF4-FFF2-40B4-BE49-F238E27FC236}">
                <a16:creationId xmlns:a16="http://schemas.microsoft.com/office/drawing/2014/main" id="{84B5D0C2-6D61-6280-B556-EB29B3C35867}"/>
              </a:ext>
            </a:extLst>
          </p:cNvPr>
          <p:cNvSpPr txBox="1">
            <a:spLocks/>
          </p:cNvSpPr>
          <p:nvPr/>
        </p:nvSpPr>
        <p:spPr>
          <a:xfrm>
            <a:off x="651544" y="4704614"/>
            <a:ext cx="9457656" cy="167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拓展题目</a:t>
            </a:r>
            <a:r>
              <a:rPr lang="en-US" altLang="zh-CN" sz="26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600" dirty="0" err="1">
                <a:latin typeface="Consolas" panose="020B0609020204030204" pitchFamily="49" charset="0"/>
                <a:ea typeface="黑体" panose="02010609060101010101" pitchFamily="49" charset="-122"/>
              </a:rPr>
              <a:t>leetcode</a:t>
            </a:r>
            <a:r>
              <a:rPr lang="en-US" altLang="zh-CN" sz="2600" dirty="0">
                <a:latin typeface="Consolas" panose="020B0609020204030204" pitchFamily="49" charset="0"/>
                <a:ea typeface="黑体" panose="02010609060101010101" pitchFamily="49" charset="-122"/>
              </a:rPr>
              <a:t> 83 </a:t>
            </a:r>
            <a:r>
              <a:rPr lang="en-US" altLang="zh-CN" sz="2600" dirty="0" err="1">
                <a:latin typeface="Consolas" panose="020B0609020204030204" pitchFamily="49" charset="0"/>
                <a:ea typeface="黑体" panose="02010609060101010101" pitchFamily="49" charset="-122"/>
              </a:rPr>
              <a:t>leetcode</a:t>
            </a:r>
            <a:r>
              <a:rPr lang="en-US" altLang="zh-CN" sz="2600" dirty="0">
                <a:latin typeface="Consolas" panose="020B0609020204030204" pitchFamily="49" charset="0"/>
                <a:ea typeface="黑体" panose="02010609060101010101" pitchFamily="49" charset="-122"/>
              </a:rPr>
              <a:t> 147 </a:t>
            </a:r>
            <a:r>
              <a:rPr lang="en-US" altLang="zh-CN" sz="2600" dirty="0" err="1">
                <a:latin typeface="Consolas" panose="020B0609020204030204" pitchFamily="49" charset="0"/>
                <a:ea typeface="黑体" panose="02010609060101010101" pitchFamily="49" charset="-122"/>
              </a:rPr>
              <a:t>leetcode</a:t>
            </a:r>
            <a:r>
              <a:rPr lang="en-US" altLang="zh-CN" sz="2600" dirty="0">
                <a:latin typeface="Consolas" panose="020B0609020204030204" pitchFamily="49" charset="0"/>
                <a:ea typeface="黑体" panose="02010609060101010101" pitchFamily="49" charset="-122"/>
              </a:rPr>
              <a:t> 148</a:t>
            </a:r>
          </a:p>
          <a:p>
            <a:pPr algn="l">
              <a:lnSpc>
                <a:spcPct val="150000"/>
              </a:lnSpc>
            </a:pPr>
            <a:endParaRPr lang="en-US" altLang="zh-CN" sz="26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36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855"/>
            <a:ext cx="9144000" cy="1444290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44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601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Consolas</vt:lpstr>
      <vt:lpstr>Segoe UI</vt:lpstr>
      <vt:lpstr>Office 主题​​</vt:lpstr>
      <vt:lpstr>C2-C题讲解</vt:lpstr>
      <vt:lpstr>题目回顾</vt:lpstr>
      <vt:lpstr>PowerPoint 演示文稿</vt:lpstr>
      <vt:lpstr>PowerPoint 演示文稿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E1-A题讲解</dc:title>
  <dc:creator>绍函 余</dc:creator>
  <cp:lastModifiedBy>绍函 余</cp:lastModifiedBy>
  <cp:revision>4</cp:revision>
  <dcterms:created xsi:type="dcterms:W3CDTF">2023-10-08T03:14:25Z</dcterms:created>
  <dcterms:modified xsi:type="dcterms:W3CDTF">2023-10-11T10:41:19Z</dcterms:modified>
</cp:coreProperties>
</file>