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843" r:id="rId2"/>
    <p:sldId id="847" r:id="rId3"/>
    <p:sldId id="848" r:id="rId4"/>
    <p:sldId id="849" r:id="rId5"/>
  </p:sldIdLst>
  <p:sldSz cx="12192000" cy="6858000"/>
  <p:notesSz cx="6669088" cy="9820275"/>
  <p:custDataLst>
    <p:tags r:id="rId8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3" userDrawn="1">
          <p15:clr>
            <a:srgbClr val="A4A3A4"/>
          </p15:clr>
        </p15:guide>
        <p15:guide id="2" pos="38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A6464B"/>
    <a:srgbClr val="4B44A8"/>
    <a:srgbClr val="FFFF00"/>
    <a:srgbClr val="000000"/>
    <a:srgbClr val="FFFF66"/>
    <a:srgbClr val="FF33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4"/>
    <p:restoredTop sz="81065"/>
  </p:normalViewPr>
  <p:slideViewPr>
    <p:cSldViewPr snapToGrid="0" showGuides="1">
      <p:cViewPr varScale="1">
        <p:scale>
          <a:sx n="86" d="100"/>
          <a:sy n="86" d="100"/>
        </p:scale>
        <p:origin x="1052" y="64"/>
      </p:cViewPr>
      <p:guideLst>
        <p:guide orient="horz" pos="2133"/>
        <p:guide pos="38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 showFormatting="0">
    <p:cViewPr>
      <p:scale>
        <a:sx n="66" d="100"/>
        <a:sy n="66" d="100"/>
      </p:scale>
      <p:origin x="0" y="14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5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5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27F6D25-6181-4990-92ED-B342D4F471F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1913" y="736600"/>
            <a:ext cx="6545262" cy="3683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64075"/>
            <a:ext cx="4891088" cy="441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E239D7B-9731-44A0-9630-3BCC86172667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1</a:t>
            </a:fld>
            <a:endParaRPr lang="en-US" altLang="zh-CN" dirty="0"/>
          </a:p>
        </p:txBody>
      </p:sp>
      <p:sp>
        <p:nvSpPr>
          <p:cNvPr id="819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2</a:t>
            </a:fld>
            <a:endParaRPr lang="en-US" altLang="zh-CN" dirty="0"/>
          </a:p>
        </p:txBody>
      </p:sp>
      <p:sp>
        <p:nvSpPr>
          <p:cNvPr id="819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8776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3</a:t>
            </a:fld>
            <a:endParaRPr lang="en-US" altLang="zh-CN" dirty="0"/>
          </a:p>
        </p:txBody>
      </p:sp>
      <p:sp>
        <p:nvSpPr>
          <p:cNvPr id="819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0082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4</a:t>
            </a:fld>
            <a:endParaRPr lang="en-US" altLang="zh-CN" dirty="0"/>
          </a:p>
        </p:txBody>
      </p:sp>
      <p:sp>
        <p:nvSpPr>
          <p:cNvPr id="819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8020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6554788"/>
            <a:ext cx="1219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1" name="Picture 5" descr="logo_small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81000"/>
            <a:ext cx="4267200" cy="654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64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576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040938" y="6502400"/>
            <a:ext cx="1846263" cy="2921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E71922-BBC5-4A86-B234-35D64C0AD21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418" y="542925"/>
            <a:ext cx="11008783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9301" y="1255713"/>
            <a:ext cx="10960100" cy="5168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08533" y="542925"/>
            <a:ext cx="2751667" cy="58816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9301" y="542925"/>
            <a:ext cx="8056033" cy="58816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418" y="542925"/>
            <a:ext cx="11008783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49300" y="1255713"/>
            <a:ext cx="5378451" cy="516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330952" y="1255713"/>
            <a:ext cx="5378449" cy="2508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330952" y="3916363"/>
            <a:ext cx="5378449" cy="2508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49301" y="542925"/>
            <a:ext cx="11010900" cy="5881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418" y="542925"/>
            <a:ext cx="11008783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9300" y="1255713"/>
            <a:ext cx="5378451" cy="5168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30952" y="1255713"/>
            <a:ext cx="5378449" cy="5168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418" y="542925"/>
            <a:ext cx="11008783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78400" y="6518275"/>
            <a:ext cx="1846263" cy="292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1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6" name="Text Box 25"/>
          <p:cNvSpPr txBox="1">
            <a:spLocks noChangeArrowheads="1"/>
          </p:cNvSpPr>
          <p:nvPr/>
        </p:nvSpPr>
        <p:spPr bwMode="auto">
          <a:xfrm>
            <a:off x="706438" y="38100"/>
            <a:ext cx="2362200" cy="304800"/>
          </a:xfrm>
          <a:prstGeom prst="rect">
            <a:avLst/>
          </a:prstGeom>
          <a:noFill/>
          <a:ln>
            <a:noFill/>
          </a:ln>
        </p:spPr>
        <p:txBody>
          <a:bodyPr lIns="18000" tIns="0" rIns="18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彩云" panose="02010800040101010101" pitchFamily="2" charset="-122"/>
                <a:cs typeface="+mn-cs"/>
              </a:rPr>
              <a:t>BeihangSoft.cn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-17462" y="982663"/>
            <a:ext cx="1220946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-14287" y="952500"/>
            <a:ext cx="1220787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45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 txBox="1"/>
          <p:nvPr/>
        </p:nvSpPr>
        <p:spPr>
          <a:xfrm>
            <a:off x="80168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题题解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B17E76-5163-C025-07EC-33A06F02F802}"/>
              </a:ext>
            </a:extLst>
          </p:cNvPr>
          <p:cNvSpPr txBox="1"/>
          <p:nvPr/>
        </p:nvSpPr>
        <p:spPr>
          <a:xfrm>
            <a:off x="650081" y="1364457"/>
            <a:ext cx="110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AF3219AC-A818-9C69-77AC-24656380B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821" y="1188398"/>
            <a:ext cx="8875706" cy="534733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 txBox="1"/>
          <p:nvPr/>
        </p:nvSpPr>
        <p:spPr>
          <a:xfrm>
            <a:off x="80168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题题解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B17E76-5163-C025-07EC-33A06F02F802}"/>
              </a:ext>
            </a:extLst>
          </p:cNvPr>
          <p:cNvSpPr txBox="1"/>
          <p:nvPr/>
        </p:nvSpPr>
        <p:spPr>
          <a:xfrm>
            <a:off x="650081" y="1364457"/>
            <a:ext cx="110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71391D-7C66-C8CD-8E4D-C7F5F615C839}"/>
              </a:ext>
            </a:extLst>
          </p:cNvPr>
          <p:cNvSpPr txBox="1"/>
          <p:nvPr/>
        </p:nvSpPr>
        <p:spPr>
          <a:xfrm>
            <a:off x="801688" y="1217335"/>
            <a:ext cx="1020828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解题思路：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本题是标准的模板题，实现题目描述的功能只需要两个函数，分别负责插入元素操作与弹出堆顶元素操作。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插入操作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insert(x)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，将元素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加入堆中，并保持大根堆的性质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弹出操作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pop()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，弹出堆顶元素并维持大根堆的性质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访问堆顶元素直接调用存储数组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heap[1]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即可，无需单独实现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因为是模板题而且课上详细讲解过，这里不再复述各操作的具体实现原理，接下来直接上代码，实现过程和课件中大同小异。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73624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 txBox="1"/>
          <p:nvPr/>
        </p:nvSpPr>
        <p:spPr>
          <a:xfrm>
            <a:off x="80168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题题解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B17E76-5163-C025-07EC-33A06F02F802}"/>
              </a:ext>
            </a:extLst>
          </p:cNvPr>
          <p:cNvSpPr txBox="1"/>
          <p:nvPr/>
        </p:nvSpPr>
        <p:spPr>
          <a:xfrm>
            <a:off x="650082" y="1364457"/>
            <a:ext cx="244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60DEE8F-F626-D15F-C15F-C7CE6F8E366B}"/>
              </a:ext>
            </a:extLst>
          </p:cNvPr>
          <p:cNvSpPr txBox="1"/>
          <p:nvPr/>
        </p:nvSpPr>
        <p:spPr>
          <a:xfrm>
            <a:off x="887521" y="1045620"/>
            <a:ext cx="330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函数：</a:t>
            </a:r>
          </a:p>
        </p:txBody>
      </p:sp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D83F08DA-DFBB-734A-1211-A5CE3D560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88" y="2144959"/>
            <a:ext cx="3473629" cy="217816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600BEC3-A042-B340-5F04-5FD60404291E}"/>
              </a:ext>
            </a:extLst>
          </p:cNvPr>
          <p:cNvSpPr txBox="1"/>
          <p:nvPr/>
        </p:nvSpPr>
        <p:spPr>
          <a:xfrm>
            <a:off x="6198044" y="1004941"/>
            <a:ext cx="4408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函数：</a:t>
            </a:r>
          </a:p>
        </p:txBody>
      </p:sp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5B9DEB97-6F50-E05D-B513-664A9C99DC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345" y="1507285"/>
            <a:ext cx="5321573" cy="328311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6F71B0E-51CF-22B7-9188-6FCF614F555E}"/>
              </a:ext>
            </a:extLst>
          </p:cNvPr>
          <p:cNvSpPr txBox="1"/>
          <p:nvPr/>
        </p:nvSpPr>
        <p:spPr>
          <a:xfrm>
            <a:off x="801688" y="5138686"/>
            <a:ext cx="10542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这里并没有像算法课件一样，专门编写进行堆化操作的函数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MAX-HEAPIFY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而是在插入和弹出元素的同时进行复杂度为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的操作，保证了大根堆的性质，而实际原理其实和课件中的堆化操作类似，不再细讲。</a:t>
            </a:r>
          </a:p>
        </p:txBody>
      </p:sp>
    </p:spTree>
    <p:extLst>
      <p:ext uri="{BB962C8B-B14F-4D97-AF65-F5344CB8AC3E}">
        <p14:creationId xmlns:p14="http://schemas.microsoft.com/office/powerpoint/2010/main" val="373525577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 txBox="1"/>
          <p:nvPr/>
        </p:nvSpPr>
        <p:spPr>
          <a:xfrm>
            <a:off x="80168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题题解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B17E76-5163-C025-07EC-33A06F02F802}"/>
              </a:ext>
            </a:extLst>
          </p:cNvPr>
          <p:cNvSpPr txBox="1"/>
          <p:nvPr/>
        </p:nvSpPr>
        <p:spPr>
          <a:xfrm>
            <a:off x="690177" y="977881"/>
            <a:ext cx="10572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作为一道模板题，实在没有什么可讲，还是建议大家参考算法课程课件，把堆的板子写出来，功能也更加齐全。最后附上本人完整代码：</a:t>
            </a:r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54156C47-119A-8A5B-9644-F1B237DF2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88" y="1808878"/>
            <a:ext cx="4659411" cy="4939966"/>
          </a:xfrm>
          <a:prstGeom prst="rect">
            <a:avLst/>
          </a:prstGeom>
        </p:spPr>
      </p:pic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86E348DE-A575-ACC8-D23F-9B43567FD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311" y="1808878"/>
            <a:ext cx="5667819" cy="493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8939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05381d0-0790-4db6-b1aa-3d2d41e3739d"/>
  <p:tag name="COMMONDATA" val="eyJoZGlkIjoiMzhmMzY1ZGZiNmIzMWRiOWY1ZmIxMTY0Nzg1NGZlZmYifQ=="/>
</p:tagLst>
</file>

<file path=ppt/theme/theme1.xml><?xml version="1.0" encoding="utf-8"?>
<a:theme xmlns:a="http://schemas.openxmlformats.org/drawingml/2006/main" name="csppt02">
  <a:themeElements>
    <a:clrScheme name="csppt02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sppt02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sppt0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ppt02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2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2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ppt0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2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258</Words>
  <Application>Microsoft Office PowerPoint</Application>
  <PresentationFormat>宽屏</PresentationFormat>
  <Paragraphs>24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微软雅黑</vt:lpstr>
      <vt:lpstr>Tahoma</vt:lpstr>
      <vt:lpstr>Times New Roman</vt:lpstr>
      <vt:lpstr>Wingdings</vt:lpstr>
      <vt:lpstr>csppt02</vt:lpstr>
      <vt:lpstr>PowerPoint 演示文稿</vt:lpstr>
      <vt:lpstr>PowerPoint 演示文稿</vt:lpstr>
      <vt:lpstr>PowerPoint 演示文稿</vt:lpstr>
      <vt:lpstr>PowerPoint 演示文稿</vt:lpstr>
    </vt:vector>
  </TitlesOfParts>
  <Company>beihang college of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subject>algorithms</dc:subject>
  <dc:creator>song you</dc:creator>
  <cp:lastModifiedBy>文华 岳</cp:lastModifiedBy>
  <cp:revision>3112</cp:revision>
  <dcterms:created xsi:type="dcterms:W3CDTF">2000-10-25T13:43:48Z</dcterms:created>
  <dcterms:modified xsi:type="dcterms:W3CDTF">2023-10-08T01:25:02Z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5D6A6FD1974F4018A4F671FC3E6CC3A6_12</vt:lpwstr>
  </property>
  <property fmtid="{D5CDD505-2E9C-101B-9397-08002B2CF9AE}" pid="3" name="KSOProductBuildVer">
    <vt:lpwstr>2052-11.1.0.15319</vt:lpwstr>
  </property>
</Properties>
</file>