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43" r:id="rId2"/>
    <p:sldId id="856" r:id="rId3"/>
    <p:sldId id="857" r:id="rId4"/>
    <p:sldId id="858" r:id="rId5"/>
    <p:sldId id="859" r:id="rId6"/>
    <p:sldId id="861" r:id="rId7"/>
    <p:sldId id="864" r:id="rId8"/>
    <p:sldId id="865" r:id="rId9"/>
    <p:sldId id="855" r:id="rId10"/>
    <p:sldId id="871" r:id="rId11"/>
  </p:sldIdLst>
  <p:sldSz cx="12192000" cy="6858000"/>
  <p:notesSz cx="6669088" cy="9820275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A6464B"/>
    <a:srgbClr val="4B44A8"/>
    <a:srgbClr val="FFFF00"/>
    <a:srgbClr val="0000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4"/>
    <p:restoredTop sz="94372" autoAdjust="0"/>
  </p:normalViewPr>
  <p:slideViewPr>
    <p:cSldViewPr snapToGrid="0" showGuides="1">
      <p:cViewPr varScale="1">
        <p:scale>
          <a:sx n="82" d="100"/>
          <a:sy n="82" d="100"/>
        </p:scale>
        <p:origin x="754" y="72"/>
      </p:cViewPr>
      <p:guideLst>
        <p:guide orient="horz" pos="2133"/>
        <p:guide pos="3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10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2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4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7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8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9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12CA19-B7CD-6C9B-1688-1CBAD968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1121024"/>
            <a:ext cx="10394302" cy="55086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28365" y="2644775"/>
            <a:ext cx="97193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3425" y="1143635"/>
            <a:ext cx="10862310" cy="2465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 dirty="0"/>
              <a:t>题意</a:t>
            </a:r>
            <a:r>
              <a:rPr lang="zh-CN" altLang="en-US" dirty="0"/>
              <a:t>：</a:t>
            </a:r>
            <a:r>
              <a:rPr lang="en-US" altLang="zh-CN" dirty="0"/>
              <a:t>F</a:t>
            </a:r>
            <a:r>
              <a:rPr lang="zh-CN" altLang="en-US" dirty="0"/>
              <a:t>题是一道经典的动态规划题目</a:t>
            </a:r>
            <a:r>
              <a:rPr lang="en-US" altLang="zh-CN" dirty="0"/>
              <a:t>——</a:t>
            </a:r>
            <a:r>
              <a:rPr lang="zh-CN" altLang="en-US" dirty="0"/>
              <a:t>小偷问题，基本描述就是在目标数组中不能选取相邻两项，能得到的结果最大值（或其他变种）。所以我们解题依旧遵循动态规划的基本思路。</a:t>
            </a:r>
            <a:endParaRPr lang="en-US" altLang="zh-CN" dirty="0"/>
          </a:p>
          <a:p>
            <a:endParaRPr lang="zh-CN" alt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dirty="0"/>
              <a:t>解题思路</a:t>
            </a:r>
            <a:r>
              <a:rPr lang="zh-CN" altLang="en-US" dirty="0"/>
              <a:t>：                              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定义子问题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" name="直接箭头连接符 4"/>
          <p:cNvCxnSpPr>
            <a:cxnSpLocks/>
            <a:endCxn id="3" idx="2"/>
          </p:cNvCxnSpPr>
          <p:nvPr/>
        </p:nvCxnSpPr>
        <p:spPr>
          <a:xfrm>
            <a:off x="6164580" y="3050540"/>
            <a:ext cx="0" cy="5581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048EB7E-35AD-C033-69DC-E787CDAFE6C9}"/>
              </a:ext>
            </a:extLst>
          </p:cNvPr>
          <p:cNvSpPr txBox="1"/>
          <p:nvPr/>
        </p:nvSpPr>
        <p:spPr>
          <a:xfrm>
            <a:off x="4618654" y="3722914"/>
            <a:ext cx="350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写出子问题的递推关系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5BBF405-646E-3FFB-61CB-862525D249FE}"/>
              </a:ext>
            </a:extLst>
          </p:cNvPr>
          <p:cNvCxnSpPr>
            <a:cxnSpLocks/>
          </p:cNvCxnSpPr>
          <p:nvPr/>
        </p:nvCxnSpPr>
        <p:spPr>
          <a:xfrm>
            <a:off x="6164580" y="4184579"/>
            <a:ext cx="0" cy="5581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39A921D-1E98-6BE2-C758-4041B505BC19}"/>
              </a:ext>
            </a:extLst>
          </p:cNvPr>
          <p:cNvSpPr txBox="1"/>
          <p:nvPr/>
        </p:nvSpPr>
        <p:spPr>
          <a:xfrm>
            <a:off x="4525349" y="4838292"/>
            <a:ext cx="360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确定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DP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数组的计算顺序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DE82FFF-5555-B639-F846-AC1A297CB104}"/>
              </a:ext>
            </a:extLst>
          </p:cNvPr>
          <p:cNvCxnSpPr>
            <a:cxnSpLocks/>
          </p:cNvCxnSpPr>
          <p:nvPr/>
        </p:nvCxnSpPr>
        <p:spPr>
          <a:xfrm>
            <a:off x="6164580" y="5293419"/>
            <a:ext cx="0" cy="5581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2CC921A-5A5B-9F08-393C-72B1D2F1E7AF}"/>
              </a:ext>
            </a:extLst>
          </p:cNvPr>
          <p:cNvSpPr txBox="1"/>
          <p:nvPr/>
        </p:nvSpPr>
        <p:spPr>
          <a:xfrm>
            <a:off x="4926564" y="5953670"/>
            <a:ext cx="360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空间优化（可选）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步骤一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定义子问题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9795" y="1245870"/>
            <a:ext cx="664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思考</a:t>
            </a:r>
            <a:r>
              <a:rPr lang="zh-CN" altLang="en-US" dirty="0"/>
              <a:t>：什么是子问题？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450805-FF07-F574-158D-B8A4C848D07F}"/>
              </a:ext>
            </a:extLst>
          </p:cNvPr>
          <p:cNvSpPr txBox="1"/>
          <p:nvPr/>
        </p:nvSpPr>
        <p:spPr>
          <a:xfrm>
            <a:off x="856269" y="2055177"/>
            <a:ext cx="9789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子问题是和原问题相似，但规模较小的问题。例如这道问题，原问题是 “从全部前哨站中，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能够轰炸的前哨站的重要程度之和的最大值为多少。</a:t>
            </a:r>
            <a:r>
              <a:rPr lang="zh-CN" altLang="en-US" dirty="0"/>
              <a:t>”，将问题的规模缩小，子问题就是 “从 k 个前哨站中，能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轰炸的前哨站的重要程度之和的最大值为多少</a:t>
            </a:r>
            <a:r>
              <a:rPr lang="zh-CN" altLang="en-US" dirty="0"/>
              <a:t>”，用 </a:t>
            </a:r>
            <a:r>
              <a:rPr lang="en-US" altLang="zh-CN" dirty="0"/>
              <a:t>f</a:t>
            </a:r>
            <a:r>
              <a:rPr lang="zh-CN" altLang="en-US" dirty="0"/>
              <a:t>(k) 表示。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0BAE2C7-13FD-62FD-92E9-4754EA3DC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8" y="3823499"/>
            <a:ext cx="6295461" cy="25866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F77AA9E-54E9-DE31-D7EC-462644594CEC}"/>
              </a:ext>
            </a:extLst>
          </p:cNvPr>
          <p:cNvSpPr txBox="1"/>
          <p:nvPr/>
        </p:nvSpPr>
        <p:spPr>
          <a:xfrm>
            <a:off x="6895323" y="3973769"/>
            <a:ext cx="51167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可以看到，子问题是参数化的，我们定义的子问题中有参数 k。假设一共有 n 个房子的话，就一共有 n 个子问题。动态规划实际上就是通过求这一堆子问题的解，来求出原问题的解。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步骤二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写出子问题的递推关系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D136C9-46BB-D0EE-1DBF-74BAC8533E08}"/>
              </a:ext>
            </a:extLst>
          </p:cNvPr>
          <p:cNvSpPr txBox="1"/>
          <p:nvPr/>
        </p:nvSpPr>
        <p:spPr>
          <a:xfrm>
            <a:off x="615820" y="1138078"/>
            <a:ext cx="10077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假设一共有 n 个前哨站，每个前哨站重要程度分别是 H0,H1,…,Hn−1 ，子问题 f(k) 表示从前 k个前哨站（即 H0,H1,…,Hk−1）中能轰炸的最大重要程度。那么，偷轰炸k 个前哨站有两种方法：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40684A-D5B0-B7C7-6790-D29C06487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2458249"/>
            <a:ext cx="6553768" cy="27434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DB9C37-F142-107D-7904-03FDEDA2C0FA}"/>
              </a:ext>
            </a:extLst>
          </p:cNvPr>
          <p:cNvSpPr txBox="1"/>
          <p:nvPr/>
        </p:nvSpPr>
        <p:spPr>
          <a:xfrm>
            <a:off x="7091265" y="2458249"/>
            <a:ext cx="51007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k 个房子中最后一个房子是 Hk−1。如果不偷这个房子，那么问题就变成在前 k−1个房子中偷到最大的金额，也就是子问题 f(k−1) 。如果偷这个房子，那么前一个房子 Hk−2显然不能偷，其他房子不受影响。那么问题就变成在前 k−2个房子中偷到的最大的金额。两种情况中，选择金额较大的一种结果。f(k)=max{f(k−1),Hk−1​ +f(k−2)}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9E6CB5-D659-29C5-EA56-C31AA2885499}"/>
              </a:ext>
            </a:extLst>
          </p:cNvPr>
          <p:cNvSpPr txBox="1"/>
          <p:nvPr/>
        </p:nvSpPr>
        <p:spPr>
          <a:xfrm>
            <a:off x="842865" y="5321529"/>
            <a:ext cx="108950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 k=0 时，没有房子，所以 f</a:t>
            </a:r>
            <a:r>
              <a:rPr lang="en-US" altLang="zh-CN" dirty="0"/>
              <a:t>(0)=</a:t>
            </a:r>
            <a:r>
              <a:rPr lang="zh-CN" altLang="en-US" dirty="0"/>
              <a:t>0。</a:t>
            </a:r>
            <a:endParaRPr lang="en-US" altLang="zh-CN" dirty="0"/>
          </a:p>
          <a:p>
            <a:r>
              <a:rPr lang="zh-CN" altLang="en-US" dirty="0"/>
              <a:t>当 k=1时，只有一个房子，偷这个房子即可，所以 f(1)=H0。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512128" y="235585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步骤三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数组的计算顺序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512BB7-6AFB-7997-7B48-93C5B0EDA263}"/>
              </a:ext>
            </a:extLst>
          </p:cNvPr>
          <p:cNvSpPr txBox="1"/>
          <p:nvPr/>
        </p:nvSpPr>
        <p:spPr>
          <a:xfrm>
            <a:off x="270588" y="117565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这里选择</a:t>
            </a:r>
            <a:r>
              <a:rPr lang="zh-CN" altLang="en-US" sz="2000" b="1" dirty="0"/>
              <a:t>自底向上</a:t>
            </a:r>
            <a:r>
              <a:rPr lang="zh-CN" altLang="en-US" sz="2000" dirty="0"/>
              <a:t>的计算方法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5190FD-D03D-D6C4-A094-004982F1D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" y="1792213"/>
            <a:ext cx="6492803" cy="27510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030E36-84C7-B584-01BF-A026D32D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8" y="4456674"/>
            <a:ext cx="8548396" cy="213709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1C1FE4F-F01C-0B23-4D75-25C792D821D5}"/>
              </a:ext>
            </a:extLst>
          </p:cNvPr>
          <p:cNvSpPr txBox="1"/>
          <p:nvPr/>
        </p:nvSpPr>
        <p:spPr>
          <a:xfrm>
            <a:off x="7539135" y="1375712"/>
            <a:ext cx="45580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我们分析子问题的依赖关系，发现每个 f(k) 依赖 f(k−1) 和 f(k−2) 。也就是说，dp[k] 依赖 dp[k-1] 和 dp[k-2]，如图所示。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那么，既然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DP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数组中的依赖关系都是向右指的，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DP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数组的计算顺序就是从左向右。这样我们可以保证，计算一个子问题的时候，它所依赖的那些子问题已经计算出来了。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步骤四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AA53A0-014C-BF3C-34E5-AD85A51A4A22}"/>
              </a:ext>
            </a:extLst>
          </p:cNvPr>
          <p:cNvSpPr txBox="1"/>
          <p:nvPr/>
        </p:nvSpPr>
        <p:spPr>
          <a:xfrm>
            <a:off x="1045027" y="1169962"/>
            <a:ext cx="104969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空间优化的基本原理是，很多时候我们并不需要始终持有全部的 DP 数组。对于小偷问题，我们发现，最后一步计算 f(n) 的时候，实际上只用到了 f(n−1) 和 f(n−2) 的结果。n−3之前的子问题，实际上早就已经用不到了。那么，我们可以只用两个变量保存两个子问题的结果，就可以依次计算出所有的子问题。下面的动图比较了空间优化前和优化后的对比关系：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E332B9-D80D-6D83-3675-13092E248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6" y="3108954"/>
            <a:ext cx="9779226" cy="37490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273050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82905" y="1189990"/>
            <a:ext cx="1807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复杂度分析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9810" y="2334895"/>
            <a:ext cx="9922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时间复杂度</a:t>
            </a:r>
            <a:r>
              <a:rPr lang="zh-CN" altLang="en-US" dirty="0"/>
              <a:t>：作为动态规划的经典题目，本方案的时间复杂度也和大多数动态规划题目一样，只需要从左向右将整个数组遍历一遍，即可得到最终结果，所以复杂度为</a:t>
            </a:r>
            <a:r>
              <a:rPr lang="en-US" altLang="zh-CN" dirty="0"/>
              <a:t>O(n)</a:t>
            </a:r>
          </a:p>
          <a:p>
            <a:endParaRPr lang="en-US" altLang="zh-CN" dirty="0"/>
          </a:p>
          <a:p>
            <a:r>
              <a:rPr lang="zh-CN" altLang="en-US" b="1" dirty="0"/>
              <a:t>空间复杂度</a:t>
            </a:r>
            <a:r>
              <a:rPr lang="zh-CN" altLang="en-US" dirty="0"/>
              <a:t>：不进行空间优化的话，可以用</a:t>
            </a:r>
            <a:r>
              <a:rPr lang="en-US" altLang="zh-CN" dirty="0"/>
              <a:t>DP</a:t>
            </a:r>
            <a:r>
              <a:rPr lang="zh-CN" altLang="en-US" dirty="0"/>
              <a:t>数组存储每个</a:t>
            </a:r>
            <a:r>
              <a:rPr lang="en-US" altLang="zh-CN" dirty="0"/>
              <a:t>f</a:t>
            </a:r>
            <a:r>
              <a:rPr lang="zh-CN" altLang="en-US" dirty="0"/>
              <a:t>值，最后空间复杂度为</a:t>
            </a:r>
            <a:r>
              <a:rPr lang="en-US" altLang="zh-CN" dirty="0"/>
              <a:t>O(n)</a:t>
            </a:r>
            <a:r>
              <a:rPr lang="zh-CN" altLang="en-US" dirty="0"/>
              <a:t>，而如果使用空间优化，可以只存储</a:t>
            </a:r>
            <a:r>
              <a:rPr lang="en-US" altLang="zh-CN" dirty="0"/>
              <a:t>f(n-1)</a:t>
            </a:r>
            <a:r>
              <a:rPr lang="zh-CN" altLang="en-US" dirty="0"/>
              <a:t>和</a:t>
            </a:r>
            <a:r>
              <a:rPr lang="en-US" altLang="zh-CN" dirty="0"/>
              <a:t>f(n-2)</a:t>
            </a:r>
            <a:r>
              <a:rPr lang="zh-CN" altLang="en-US" dirty="0"/>
              <a:t>，空间复杂度为</a:t>
            </a:r>
            <a:r>
              <a:rPr lang="en-US" altLang="zh-CN" dirty="0"/>
              <a:t>O(1)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6655" y="13468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89872C-96FF-4797-1C05-1B41631CA82E}"/>
              </a:ext>
            </a:extLst>
          </p:cNvPr>
          <p:cNvSpPr txBox="1"/>
          <p:nvPr/>
        </p:nvSpPr>
        <p:spPr>
          <a:xfrm>
            <a:off x="382905" y="5466248"/>
            <a:ext cx="11809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注意！</a:t>
            </a:r>
            <a:r>
              <a:rPr lang="zh-CN" altLang="en-US" dirty="0"/>
              <a:t>虽然本题每个</a:t>
            </a:r>
            <a:r>
              <a:rPr lang="en-US" altLang="zh-CN" dirty="0"/>
              <a:t>w</a:t>
            </a:r>
            <a:r>
              <a:rPr lang="zh-CN" altLang="en-US" dirty="0"/>
              <a:t>看起来只有</a:t>
            </a:r>
            <a:r>
              <a:rPr lang="en-US" altLang="zh-CN" dirty="0"/>
              <a:t>10^5</a:t>
            </a:r>
            <a:r>
              <a:rPr lang="zh-CN" altLang="en-US" dirty="0"/>
              <a:t>，但最后合起来是有可能超</a:t>
            </a:r>
            <a:r>
              <a:rPr lang="en-US" altLang="zh-CN" dirty="0"/>
              <a:t>int</a:t>
            </a:r>
            <a:r>
              <a:rPr lang="zh-CN" altLang="en-US" dirty="0"/>
              <a:t>范围的，需要使用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类型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/>
          <p:nvPr/>
        </p:nvSpPr>
        <p:spPr>
          <a:xfrm>
            <a:off x="80168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第三次练习：</a:t>
            </a:r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38889" y="1141412"/>
            <a:ext cx="3099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源代码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65FC51-AF73-2B37-B56C-40DC499E3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31" y="1038805"/>
            <a:ext cx="5237291" cy="58121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43510" y="100965"/>
            <a:ext cx="3099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源代码</a:t>
            </a: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93655" y="215900"/>
            <a:ext cx="4104005" cy="6642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144000" tIns="144000" bIns="144000">
            <a:noAutofit/>
          </a:bodyPr>
          <a:lstStyle>
            <a:lvl1pPr marL="457200" indent="-457200" defTabSz="26225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2255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225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225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225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#include &lt;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stdio.h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&gt;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#include &lt;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stdlib.h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&gt;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#include &lt;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math.h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&gt;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#include &lt;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ctype.h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&gt;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#include &lt;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string.h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&gt;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200" dirty="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#define inf 2147483647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#define LL long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long</a:t>
            </a:r>
            <a:endParaRPr lang="en-US" altLang="zh-CN" sz="1200" dirty="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#define Max(a, b) (((a) &lt; (b)) ? (b) : (a))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#define Min(a, b) (((a) &gt; (b)) ? (b) : (a))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#define pi 3.1415926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200" dirty="0">
              <a:latin typeface="Candara" panose="020E0502030303020204" charset="0"/>
              <a:cs typeface="Candara" panose="020E0502030303020204" charset="0"/>
              <a:sym typeface="+mn-ea"/>
            </a:endParaRP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LL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[100005];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LL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dp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[100005];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int main() {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int t;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int n;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scanf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("%d", &amp;t);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while (t--) {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scanf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("%d", &amp;n);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for (int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= 0;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&lt; n;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++) {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   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scanf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("%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lld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", &amp;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]);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   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dp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] = 0;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}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rob(n);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printf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("%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lld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\n",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dp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[n - 1]);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}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}</a:t>
            </a:r>
            <a:endParaRPr lang="zh-CN" altLang="en-US" sz="1200" dirty="0">
              <a:latin typeface="Candara" panose="020E0502030303020204" charset="0"/>
              <a:cs typeface="Candara" panose="020E0502030303020204" charset="0"/>
              <a:sym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37908" y="1356639"/>
            <a:ext cx="4104005" cy="26648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144000" tIns="144000" bIns="144000">
            <a:noAutofit/>
          </a:bodyPr>
          <a:lstStyle>
            <a:lvl1pPr marL="457200" indent="-457200" defTabSz="26225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262255">
              <a:spcBef>
                <a:spcPct val="20000"/>
              </a:spcBef>
              <a:buClr>
                <a:schemeClr val="folHlink"/>
              </a:buClr>
              <a:buSzPct val="4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26225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26225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26225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26225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void rob(int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numsSize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) {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if (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numsSize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== 1)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return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[0];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else if (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numsSize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== 2)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return Max(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[0],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[1]);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int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dp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[0] =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[0],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dp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[1] = Max(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[0],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[1]);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for (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= 2;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&lt;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numsSize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;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++) {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   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dp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] = Max(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dp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- 1],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dp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- 2] + 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nums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[</a:t>
            </a:r>
            <a:r>
              <a:rPr lang="en-US" altLang="zh-CN" sz="1200" dirty="0" err="1">
                <a:latin typeface="Candara" panose="020E0502030303020204" charset="0"/>
                <a:cs typeface="Candara" panose="020E0502030303020204" charset="0"/>
                <a:sym typeface="+mn-ea"/>
              </a:rPr>
              <a:t>i</a:t>
            </a: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]);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    }</a:t>
            </a:r>
          </a:p>
          <a:p>
            <a:pPr marL="0" marR="0" lvl="0" indent="0" algn="l" defTabSz="262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latin typeface="Candara" panose="020E0502030303020204" charset="0"/>
                <a:cs typeface="Candara" panose="020E0502030303020204" charset="0"/>
                <a:sym typeface="+mn-ea"/>
              </a:rPr>
              <a:t>}</a:t>
            </a:r>
            <a:endParaRPr lang="zh-CN" altLang="en-US" sz="1200" dirty="0">
              <a:latin typeface="Candara" panose="020E0502030303020204" charset="0"/>
              <a:cs typeface="Candara" panose="020E0502030303020204" charset="0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05381d0-0790-4db6-b1aa-3d2d41e3739d"/>
  <p:tag name="COMMONDATA" val="eyJoZGlkIjoiMzhmMzY1ZGZiNmIzMWRiOWY1ZmIxMTY0Nzg1NGZlZ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1194</Words>
  <Application>Microsoft Office PowerPoint</Application>
  <PresentationFormat>宽屏</PresentationFormat>
  <Paragraphs>82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Helvetica Neue</vt:lpstr>
      <vt:lpstr>黑体</vt:lpstr>
      <vt:lpstr>微软雅黑</vt:lpstr>
      <vt:lpstr>Arial</vt:lpstr>
      <vt:lpstr>Candara</vt:lpstr>
      <vt:lpstr>Tahoma</vt:lpstr>
      <vt:lpstr>Times New Roman</vt:lpstr>
      <vt:lpstr>Wingdings</vt:lpstr>
      <vt:lpstr>csppt02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subject>algorithms</dc:subject>
  <dc:creator>song you</dc:creator>
  <cp:lastModifiedBy>瑞庭 曾</cp:lastModifiedBy>
  <cp:revision>3112</cp:revision>
  <dcterms:created xsi:type="dcterms:W3CDTF">2000-10-25T13:43:00Z</dcterms:created>
  <dcterms:modified xsi:type="dcterms:W3CDTF">2023-10-22T08:34:49Z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5D6A6FD1974F4018A4F671FC3E6CC3A6_12</vt:lpwstr>
  </property>
  <property fmtid="{D5CDD505-2E9C-101B-9397-08002B2CF9AE}" pid="3" name="KSOProductBuildVer">
    <vt:lpwstr>2052-11.1.0.15319</vt:lpwstr>
  </property>
</Properties>
</file>