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832" r:id="rId3"/>
    <p:sldId id="843" r:id="rId5"/>
    <p:sldId id="855" r:id="rId6"/>
    <p:sldId id="857" r:id="rId7"/>
    <p:sldId id="856" r:id="rId8"/>
    <p:sldId id="858" r:id="rId9"/>
  </p:sldIdLst>
  <p:sldSz cx="12192000" cy="6858000"/>
  <p:notesSz cx="6669405" cy="9820275"/>
  <p:custDataLst>
    <p:tags r:id="rId14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 userDrawn="1">
          <p15:clr>
            <a:srgbClr val="A4A3A4"/>
          </p15:clr>
        </p15:guide>
        <p15:guide id="2" pos="38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66699"/>
    <a:srgbClr val="A6464B"/>
    <a:srgbClr val="4B44A8"/>
    <a:srgbClr val="FFFF00"/>
    <a:srgbClr val="FFFF66"/>
    <a:srgbClr val="FF33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04"/>
    <p:restoredTop sz="81065"/>
  </p:normalViewPr>
  <p:slideViewPr>
    <p:cSldViewPr snapToGrid="0" showGuides="1">
      <p:cViewPr>
        <p:scale>
          <a:sx n="90" d="100"/>
          <a:sy n="90" d="100"/>
        </p:scale>
        <p:origin x="1337" y="442"/>
      </p:cViewPr>
      <p:guideLst>
        <p:guide orient="horz" pos="2198"/>
        <p:guide pos="3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66" d="100"/>
        <a:sy n="66" d="100"/>
      </p:scale>
      <p:origin x="0" y="1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7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35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7F6D25-6181-4990-92ED-B342D4F471F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61913" y="736600"/>
            <a:ext cx="6545262" cy="368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239D7B-9731-44A0-9630-3BCC86172667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79838" y="9329738"/>
            <a:ext cx="2889250" cy="490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554788"/>
            <a:ext cx="1219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1" name="Picture 5" descr="logo_small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1000"/>
            <a:ext cx="4267200" cy="654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64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576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040938" y="6502400"/>
            <a:ext cx="1846263" cy="2921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E71922-BBC5-4A86-B234-35D64C0AD21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9301" y="1255713"/>
            <a:ext cx="10960100" cy="5168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08533" y="542925"/>
            <a:ext cx="2751667" cy="58816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9301" y="542925"/>
            <a:ext cx="8056033" cy="5881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49300" y="1255713"/>
            <a:ext cx="5378451" cy="516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330952" y="1255713"/>
            <a:ext cx="5378449" cy="2508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330952" y="3916363"/>
            <a:ext cx="5378449" cy="2508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49301" y="542925"/>
            <a:ext cx="11010900" cy="5881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9300" y="1255713"/>
            <a:ext cx="5378451" cy="5168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30952" y="1255713"/>
            <a:ext cx="5378449" cy="5168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418" y="542925"/>
            <a:ext cx="11008783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481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78400" y="6518275"/>
            <a:ext cx="1846263" cy="292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1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E63069-2914-4560-ABDA-5F22CC56460E}" type="slidenum"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706438" y="38100"/>
            <a:ext cx="2362200" cy="304800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彩云" panose="02010800040101010101" pitchFamily="2" charset="-122"/>
                <a:cs typeface="+mn-cs"/>
              </a:rPr>
              <a:t>BeihangSoft.cn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华文彩云" panose="0201080004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-17462" y="982663"/>
            <a:ext cx="1220946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-14287" y="952500"/>
            <a:ext cx="1220787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45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image" Target="../media/image8.png"/><Relationship Id="rId7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tags" Target="../tags/tag8.xml"/><Relationship Id="rId4" Type="http://schemas.openxmlformats.org/officeDocument/2006/relationships/image" Target="../media/image6.png"/><Relationship Id="rId3" Type="http://schemas.openxmlformats.org/officeDocument/2006/relationships/tags" Target="../tags/tag7.xml"/><Relationship Id="rId2" Type="http://schemas.openxmlformats.org/officeDocument/2006/relationships/image" Target="../media/image3.jpeg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9.png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14.xml"/><Relationship Id="rId7" Type="http://schemas.openxmlformats.org/officeDocument/2006/relationships/image" Target="../media/image12.jpeg"/><Relationship Id="rId6" Type="http://schemas.openxmlformats.org/officeDocument/2006/relationships/image" Target="../media/image11.png"/><Relationship Id="rId5" Type="http://schemas.openxmlformats.org/officeDocument/2006/relationships/tags" Target="../tags/tag13.xml"/><Relationship Id="rId4" Type="http://schemas.openxmlformats.org/officeDocument/2006/relationships/image" Target="../media/image10.png"/><Relationship Id="rId3" Type="http://schemas.openxmlformats.org/officeDocument/2006/relationships/tags" Target="../tags/tag12.xml"/><Relationship Id="rId2" Type="http://schemas.openxmlformats.org/officeDocument/2006/relationships/image" Target="../media/image4.jpe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13.xml"/><Relationship Id="rId13" Type="http://schemas.openxmlformats.org/officeDocument/2006/relationships/image" Target="../media/image8.png"/><Relationship Id="rId12" Type="http://schemas.openxmlformats.org/officeDocument/2006/relationships/tags" Target="../tags/tag16.xml"/><Relationship Id="rId11" Type="http://schemas.openxmlformats.org/officeDocument/2006/relationships/image" Target="../media/image14.png"/><Relationship Id="rId10" Type="http://schemas.openxmlformats.org/officeDocument/2006/relationships/tags" Target="../tags/tag15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122" name="Rectangle 13"/>
          <p:cNvSpPr txBox="1"/>
          <p:nvPr/>
        </p:nvSpPr>
        <p:spPr>
          <a:xfrm>
            <a:off x="2006600" y="1234440"/>
            <a:ext cx="8046720" cy="299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 eaLnBrk="1" hangingPunct="1">
              <a:buNone/>
            </a:pPr>
            <a:r>
              <a:rPr lang="zh-CN" altLang="en-US" sz="8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算法第五次</a:t>
            </a:r>
            <a:r>
              <a:rPr lang="zh-CN" altLang="en-US" sz="8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上机</a:t>
            </a:r>
            <a:endParaRPr lang="zh-CN" altLang="en-US" sz="8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None/>
            </a:pPr>
            <a:r>
              <a:rPr lang="en-US" altLang="zh-CN" sz="8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——B</a:t>
            </a:r>
            <a:r>
              <a:rPr lang="zh-CN" altLang="en-US" sz="8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8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题解</a:t>
            </a:r>
            <a:endParaRPr lang="zh-CN" altLang="en-US" sz="8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Rectangle 14"/>
          <p:cNvSpPr/>
          <p:nvPr/>
        </p:nvSpPr>
        <p:spPr>
          <a:xfrm>
            <a:off x="1790065" y="5071428"/>
            <a:ext cx="6108700" cy="5334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 eaLnBrk="1" hangingPunct="1">
              <a:lnSpc>
                <a:spcPct val="125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软件学院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22373340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詹佳博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107727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C5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计算几何以及图论相关知识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668338" y="1076325"/>
            <a:ext cx="4403725" cy="4460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题：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2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6449060" y="3429000"/>
            <a:ext cx="4725035" cy="88074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简而言之，就是判断平面任意多个点是否在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同一直线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上。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4515" y="1622425"/>
            <a:ext cx="5264150" cy="47434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107727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C5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计算几何以及图论相关知识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346075" y="1394460"/>
            <a:ext cx="5308600" cy="514159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解题思路：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4572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不推荐：精度处理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4572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固定某一个点，再用其他点求出它们的斜率，再比较所有斜率是否一致。若有不同斜率，则不共线；若斜率均一致，则共线。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时间复杂度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O(n)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4572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4572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推荐：向量法无需精度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4572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也是固定某一个点，再用其他点求出该点与固定点的相对方位，返回一个向量叉积，比较所有叉积是否一致为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若不一致，则不共线；若均一致，则共线。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时间复杂度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O(n)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4572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2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6449060" y="3429000"/>
            <a:ext cx="4725035" cy="88074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3" name="图片 2" descr="aecf5c0524e3c185e27aeb62828ea67"/>
          <p:cNvPicPr>
            <a:picLocks noChangeAspect="1"/>
          </p:cNvPicPr>
          <p:nvPr/>
        </p:nvPicPr>
        <p:blipFill>
          <a:blip r:embed="rId1"/>
          <a:srcRect l="7613" t="21972" r="12613" b="6593"/>
          <a:stretch>
            <a:fillRect/>
          </a:stretch>
        </p:blipFill>
        <p:spPr>
          <a:xfrm>
            <a:off x="6838950" y="1188720"/>
            <a:ext cx="3945890" cy="2468880"/>
          </a:xfrm>
          <a:prstGeom prst="rect">
            <a:avLst/>
          </a:prstGeom>
        </p:spPr>
      </p:pic>
      <p:pic>
        <p:nvPicPr>
          <p:cNvPr id="4" name="图片 3" descr="9dbc0fd4fb4a32e32d9a28d1c7af821"/>
          <p:cNvPicPr>
            <a:picLocks noChangeAspect="1"/>
          </p:cNvPicPr>
          <p:nvPr/>
        </p:nvPicPr>
        <p:blipFill>
          <a:blip r:embed="rId2"/>
          <a:srcRect l="6611" t="21593" r="31155" b="26148"/>
          <a:stretch>
            <a:fillRect/>
          </a:stretch>
        </p:blipFill>
        <p:spPr>
          <a:xfrm>
            <a:off x="6838950" y="3949700"/>
            <a:ext cx="3945890" cy="23145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107727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C5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计算几何以及图论相关知识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668338" y="1249680"/>
            <a:ext cx="4403725" cy="4460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基础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代码：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2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6449060" y="3429000"/>
            <a:ext cx="4725035" cy="88074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8655" y="1835785"/>
            <a:ext cx="4201795" cy="4067810"/>
          </a:xfrm>
          <a:prstGeom prst="rect">
            <a:avLst/>
          </a:prstGeom>
        </p:spPr>
      </p:pic>
      <p:sp>
        <p:nvSpPr>
          <p:cNvPr id="4" name="Rectangle 2" descr="Rectangle: Click to edit Master text styles&#13;&#10;Second level&#13;&#10;Third level&#13;&#10;Fourth level&#13;&#10;Fifth level"/>
          <p:cNvSpPr/>
          <p:nvPr>
            <p:custDataLst>
              <p:tags r:id="rId3"/>
            </p:custDataLst>
          </p:nvPr>
        </p:nvSpPr>
        <p:spPr>
          <a:xfrm>
            <a:off x="4707890" y="2219325"/>
            <a:ext cx="6832600" cy="44640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与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long long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的伪上界：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一般题目数据不会超过它们，并且两者相加不导致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溢出。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Rectangle 2" descr="Rectangle: Click to edit Master text styles&#13;&#10;Second level&#13;&#10;Third level&#13;&#10;Fourth level&#13;&#10;Fifth level"/>
          <p:cNvSpPr/>
          <p:nvPr>
            <p:custDataLst>
              <p:tags r:id="rId4"/>
            </p:custDataLst>
          </p:nvPr>
        </p:nvSpPr>
        <p:spPr>
          <a:xfrm>
            <a:off x="4870450" y="3987800"/>
            <a:ext cx="6832600" cy="44640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基于坐标的点的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表示法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2" descr="Rectangle: Click to edit Master text styles&#13;&#10;Second level&#13;&#10;Third level&#13;&#10;Fourth level&#13;&#10;Fifth level"/>
          <p:cNvSpPr/>
          <p:nvPr>
            <p:custDataLst>
              <p:tags r:id="rId5"/>
            </p:custDataLst>
          </p:nvPr>
        </p:nvSpPr>
        <p:spPr>
          <a:xfrm>
            <a:off x="4870450" y="5179060"/>
            <a:ext cx="6832600" cy="44640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基于点的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线段的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表示法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107727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C5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计算几何以及图论相关知识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247650" y="1076325"/>
            <a:ext cx="6350635" cy="44640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斜率法：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固定某一个点，再用其他点求出它们的斜率，再比较所有斜率是否一致。若有不同斜率，则不共线；若斜率均一致，则共线。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时间复杂度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O(n)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2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6449060" y="3429000"/>
            <a:ext cx="4725035" cy="88074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5" name="图片 4" descr="aecf5c0524e3c185e27aeb62828ea6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7613" t="21972" r="12613" b="6593"/>
          <a:stretch>
            <a:fillRect/>
          </a:stretch>
        </p:blipFill>
        <p:spPr>
          <a:xfrm>
            <a:off x="1487170" y="2489835"/>
            <a:ext cx="2908300" cy="18199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8810" y="4574540"/>
            <a:ext cx="4991100" cy="2120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98285" y="1076325"/>
            <a:ext cx="5306060" cy="50253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598285" y="6109970"/>
            <a:ext cx="5306695" cy="3873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598285" y="6505575"/>
            <a:ext cx="5306060" cy="3225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 txBox="1"/>
          <p:nvPr/>
        </p:nvSpPr>
        <p:spPr>
          <a:xfrm>
            <a:off x="1077278" y="322263"/>
            <a:ext cx="9599612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C5 </a:t>
            </a:r>
            <a:r>
              <a:rPr lang="zh-CN" altLang="en-US" sz="2800" dirty="0">
                <a:solidFill>
                  <a:srgbClr val="D3192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计算几何以及图论相关知识</a:t>
            </a:r>
            <a:endParaRPr lang="zh-CN" altLang="en-US" sz="2800" dirty="0">
              <a:solidFill>
                <a:srgbClr val="D3192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210185" y="977265"/>
            <a:ext cx="5647690" cy="116332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向量法：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固定某一个点，再用其他点求出该点与固定点的相对方位，返回一个向量叉积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平行四边形大小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，比较所有叉积是否一致为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0(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面积为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，只有共线情况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时间复杂度简单判断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O(n)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172" name="Rectangle 2" descr="Rectangle: Click to edit Master text styles&#13;&#10;Second level&#13;&#10;Third level&#13;&#10;Fourth level&#13;&#10;Fifth level"/>
          <p:cNvSpPr/>
          <p:nvPr/>
        </p:nvSpPr>
        <p:spPr>
          <a:xfrm>
            <a:off x="6562090" y="3441065"/>
            <a:ext cx="4725035" cy="88074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defTabSz="812800" eaLnBrk="1" hangingPunct="1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</a:pP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4" name="图片 3" descr="9dbc0fd4fb4a32e32d9a28d1c7af8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6611" t="21593" r="31155" b="26148"/>
          <a:stretch>
            <a:fillRect/>
          </a:stretch>
        </p:blipFill>
        <p:spPr>
          <a:xfrm>
            <a:off x="0" y="2712720"/>
            <a:ext cx="2103120" cy="15970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65375" y="2712720"/>
            <a:ext cx="3492500" cy="15773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97180" y="4507865"/>
            <a:ext cx="2924175" cy="2140585"/>
          </a:xfrm>
          <a:prstGeom prst="rect">
            <a:avLst/>
          </a:prstGeom>
        </p:spPr>
      </p:pic>
      <p:pic>
        <p:nvPicPr>
          <p:cNvPr id="7" name="图片 6" descr="c305cfb5317dc97dd5cee5cc127e858"/>
          <p:cNvPicPr>
            <a:picLocks noChangeAspect="1"/>
          </p:cNvPicPr>
          <p:nvPr/>
        </p:nvPicPr>
        <p:blipFill>
          <a:blip r:embed="rId7"/>
          <a:srcRect l="6787" t="8846" r="9697" b="13692"/>
          <a:stretch>
            <a:fillRect/>
          </a:stretch>
        </p:blipFill>
        <p:spPr>
          <a:xfrm>
            <a:off x="3564255" y="4463415"/>
            <a:ext cx="2293620" cy="21850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313805" y="1088390"/>
            <a:ext cx="5532755" cy="49822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426835" y="6525895"/>
            <a:ext cx="5306060" cy="2832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426835" y="6130290"/>
            <a:ext cx="5306695" cy="38735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commondata" val="eyJoZGlkIjoiYTVkMDAwMjhmNmZkMDgwN2U3ZWEyYTIyMGIyZjM5Mj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csppt02">
  <a:themeElements>
    <a:clrScheme name="csppt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sppt02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sppt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WPS 演示</Application>
  <PresentationFormat>宽屏</PresentationFormat>
  <Paragraphs>43</Paragraphs>
  <Slides>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Tahoma</vt:lpstr>
      <vt:lpstr>Times New Roman</vt:lpstr>
      <vt:lpstr>华文彩云</vt:lpstr>
      <vt:lpstr>微软雅黑</vt:lpstr>
      <vt:lpstr>黑体</vt:lpstr>
      <vt:lpstr>Consolas</vt:lpstr>
      <vt:lpstr>Arial Unicode MS</vt:lpstr>
      <vt:lpstr>csppt02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beihang college of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song you</dc:creator>
  <dc:subject>algorithms</dc:subject>
  <cp:lastModifiedBy>满满</cp:lastModifiedBy>
  <cp:revision>3108</cp:revision>
  <dcterms:created xsi:type="dcterms:W3CDTF">2000-10-25T13:43:48Z</dcterms:created>
  <dcterms:modified xsi:type="dcterms:W3CDTF">2023-11-19T07:57:14Z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D52DFBE09DF246DEB16C5491CFB41395_12</vt:lpwstr>
  </property>
  <property fmtid="{D5CDD505-2E9C-101B-9397-08002B2CF9AE}" pid="3" name="KSOProductBuildVer">
    <vt:lpwstr>2052-12.1.0.15933</vt:lpwstr>
  </property>
</Properties>
</file>