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62514-1A53-495D-82B8-E22EB423CB5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E1B6A37-BB20-43DC-8C97-C004804E9353}">
      <dgm:prSet phldrT="[文本]" custT="1"/>
      <dgm:spPr>
        <a:noFill/>
      </dgm:spPr>
      <dgm:t>
        <a:bodyPr/>
        <a:lstStyle/>
        <a:p>
          <a:r>
            <a:rPr lang="en-US" altLang="zh-CN" sz="2000" b="1" dirty="0">
              <a:solidFill>
                <a:schemeClr val="tx1"/>
              </a:solidFill>
            </a:rPr>
            <a:t>pi[6]=3: </a:t>
          </a:r>
          <a:r>
            <a:rPr lang="en-US" altLang="zh-CN" sz="2000" b="1" dirty="0">
              <a:solidFill>
                <a:srgbClr val="0070C0"/>
              </a:solidFill>
            </a:rPr>
            <a:t>a b a </a:t>
          </a:r>
          <a:r>
            <a:rPr lang="en-US" altLang="zh-CN" sz="2000" b="1" dirty="0">
              <a:solidFill>
                <a:schemeClr val="tx1"/>
              </a:solidFill>
            </a:rPr>
            <a:t>c</a:t>
          </a:r>
          <a:r>
            <a:rPr lang="en-US" altLang="zh-CN" sz="2000" b="1" dirty="0"/>
            <a:t> </a:t>
          </a:r>
          <a:r>
            <a:rPr lang="en-US" altLang="zh-CN" sz="2000" b="1" dirty="0">
              <a:solidFill>
                <a:srgbClr val="0070C0"/>
              </a:solidFill>
            </a:rPr>
            <a:t>a b a</a:t>
          </a:r>
          <a:endParaRPr lang="zh-CN" altLang="en-US" sz="2000" dirty="0"/>
        </a:p>
      </dgm:t>
    </dgm:pt>
    <dgm:pt modelId="{2820C9ED-2CC7-4DC2-AA6D-F9AACBF17422}" type="parTrans" cxnId="{63624D15-CD7C-4D95-B80D-A92E85CAF6A4}">
      <dgm:prSet/>
      <dgm:spPr/>
      <dgm:t>
        <a:bodyPr/>
        <a:lstStyle/>
        <a:p>
          <a:endParaRPr lang="zh-CN" altLang="en-US" sz="2000"/>
        </a:p>
      </dgm:t>
    </dgm:pt>
    <dgm:pt modelId="{B2ECBEA2-1618-4D38-82CF-700AB7227F34}" type="sibTrans" cxnId="{63624D15-CD7C-4D95-B80D-A92E85CAF6A4}">
      <dgm:prSet custT="1"/>
      <dgm:spPr/>
      <dgm:t>
        <a:bodyPr/>
        <a:lstStyle/>
        <a:p>
          <a:endParaRPr lang="zh-CN" altLang="en-US" sz="1200"/>
        </a:p>
      </dgm:t>
    </dgm:pt>
    <dgm:pt modelId="{10435A2F-5CED-4718-A83D-DD4005555626}">
      <dgm:prSet phldrT="[文本]" custT="1"/>
      <dgm:spPr>
        <a:noFill/>
      </dgm:spPr>
      <dgm:t>
        <a:bodyPr/>
        <a:lstStyle/>
        <a:p>
          <a:r>
            <a:rPr lang="en-US" altLang="zh-CN" sz="2000" b="1" dirty="0">
              <a:solidFill>
                <a:schemeClr val="tx1"/>
              </a:solidFill>
            </a:rPr>
            <a:t>pi[2]=1: </a:t>
          </a:r>
          <a:r>
            <a:rPr lang="en-US" altLang="zh-CN" sz="2000" b="1" dirty="0">
              <a:solidFill>
                <a:srgbClr val="FF0000"/>
              </a:solidFill>
            </a:rPr>
            <a:t>a</a:t>
          </a:r>
          <a:r>
            <a:rPr lang="en-US" altLang="zh-CN" sz="2000" b="1" dirty="0">
              <a:solidFill>
                <a:srgbClr val="0070C0"/>
              </a:solidFill>
            </a:rPr>
            <a:t> b </a:t>
          </a:r>
          <a:r>
            <a:rPr lang="en-US" altLang="zh-CN" sz="2000" b="1" dirty="0">
              <a:solidFill>
                <a:srgbClr val="FF0000"/>
              </a:solidFill>
            </a:rPr>
            <a:t>a</a:t>
          </a:r>
          <a:r>
            <a:rPr lang="en-US" altLang="zh-CN" sz="2000" b="1" dirty="0">
              <a:solidFill>
                <a:srgbClr val="0070C0"/>
              </a:solidFill>
            </a:rPr>
            <a:t> </a:t>
          </a:r>
          <a:r>
            <a:rPr lang="en-US" altLang="zh-CN" sz="2000" b="1" dirty="0">
              <a:solidFill>
                <a:schemeClr val="tx1"/>
              </a:solidFill>
            </a:rPr>
            <a:t>c</a:t>
          </a:r>
          <a:r>
            <a:rPr lang="en-US" altLang="zh-CN" sz="2000" b="1" dirty="0"/>
            <a:t> </a:t>
          </a:r>
          <a:r>
            <a:rPr lang="en-US" altLang="zh-CN" sz="2000" b="1" dirty="0">
              <a:solidFill>
                <a:srgbClr val="FF0000"/>
              </a:solidFill>
            </a:rPr>
            <a:t>a</a:t>
          </a:r>
          <a:r>
            <a:rPr lang="en-US" altLang="zh-CN" sz="2000" b="1" dirty="0">
              <a:solidFill>
                <a:srgbClr val="0070C0"/>
              </a:solidFill>
            </a:rPr>
            <a:t> b </a:t>
          </a:r>
          <a:r>
            <a:rPr lang="en-US" altLang="zh-CN" sz="2000" b="1" dirty="0">
              <a:solidFill>
                <a:srgbClr val="FF0000"/>
              </a:solidFill>
            </a:rPr>
            <a:t>a</a:t>
          </a:r>
          <a:endParaRPr lang="zh-CN" altLang="en-US" sz="2000" dirty="0">
            <a:solidFill>
              <a:srgbClr val="FF0000"/>
            </a:solidFill>
          </a:endParaRPr>
        </a:p>
      </dgm:t>
    </dgm:pt>
    <dgm:pt modelId="{1A6EDCC7-80E4-47D4-96F6-F27D70EA98DF}" type="parTrans" cxnId="{495E855B-829B-4168-8D45-A972BEDFF9A5}">
      <dgm:prSet/>
      <dgm:spPr/>
      <dgm:t>
        <a:bodyPr/>
        <a:lstStyle/>
        <a:p>
          <a:endParaRPr lang="zh-CN" altLang="en-US" sz="2000"/>
        </a:p>
      </dgm:t>
    </dgm:pt>
    <dgm:pt modelId="{981F705A-0F60-4753-ABC2-05B6E2CAA3BA}" type="sibTrans" cxnId="{495E855B-829B-4168-8D45-A972BEDFF9A5}">
      <dgm:prSet/>
      <dgm:spPr/>
      <dgm:t>
        <a:bodyPr/>
        <a:lstStyle/>
        <a:p>
          <a:endParaRPr lang="zh-CN" altLang="en-US" sz="2000"/>
        </a:p>
      </dgm:t>
    </dgm:pt>
    <dgm:pt modelId="{1370B0B1-90CA-49E8-83B3-D1DFB898DE1C}" type="pres">
      <dgm:prSet presAssocID="{AF562514-1A53-495D-82B8-E22EB423CB51}" presName="linearFlow" presStyleCnt="0">
        <dgm:presLayoutVars>
          <dgm:resizeHandles val="exact"/>
        </dgm:presLayoutVars>
      </dgm:prSet>
      <dgm:spPr/>
    </dgm:pt>
    <dgm:pt modelId="{1D4F433A-CDBE-4D66-A28E-6D24A895725C}" type="pres">
      <dgm:prSet presAssocID="{8E1B6A37-BB20-43DC-8C97-C004804E9353}" presName="node" presStyleLbl="node1" presStyleIdx="0" presStyleCnt="2">
        <dgm:presLayoutVars>
          <dgm:bulletEnabled val="1"/>
        </dgm:presLayoutVars>
      </dgm:prSet>
      <dgm:spPr/>
    </dgm:pt>
    <dgm:pt modelId="{E5D390E0-0456-46D9-9243-4AC1E5B51CB8}" type="pres">
      <dgm:prSet presAssocID="{B2ECBEA2-1618-4D38-82CF-700AB7227F34}" presName="sibTrans" presStyleLbl="sibTrans2D1" presStyleIdx="0" presStyleCnt="1"/>
      <dgm:spPr/>
    </dgm:pt>
    <dgm:pt modelId="{5CF78739-AF3A-471C-BD32-F15B21CA42F0}" type="pres">
      <dgm:prSet presAssocID="{B2ECBEA2-1618-4D38-82CF-700AB7227F34}" presName="connectorText" presStyleLbl="sibTrans2D1" presStyleIdx="0" presStyleCnt="1"/>
      <dgm:spPr/>
    </dgm:pt>
    <dgm:pt modelId="{CCCED7F5-B2A0-4E8F-B4FA-47F483F5BFB9}" type="pres">
      <dgm:prSet presAssocID="{10435A2F-5CED-4718-A83D-DD4005555626}" presName="node" presStyleLbl="node1" presStyleIdx="1" presStyleCnt="2">
        <dgm:presLayoutVars>
          <dgm:bulletEnabled val="1"/>
        </dgm:presLayoutVars>
      </dgm:prSet>
      <dgm:spPr/>
    </dgm:pt>
  </dgm:ptLst>
  <dgm:cxnLst>
    <dgm:cxn modelId="{63624D15-CD7C-4D95-B80D-A92E85CAF6A4}" srcId="{AF562514-1A53-495D-82B8-E22EB423CB51}" destId="{8E1B6A37-BB20-43DC-8C97-C004804E9353}" srcOrd="0" destOrd="0" parTransId="{2820C9ED-2CC7-4DC2-AA6D-F9AACBF17422}" sibTransId="{B2ECBEA2-1618-4D38-82CF-700AB7227F34}"/>
    <dgm:cxn modelId="{495E855B-829B-4168-8D45-A972BEDFF9A5}" srcId="{AF562514-1A53-495D-82B8-E22EB423CB51}" destId="{10435A2F-5CED-4718-A83D-DD4005555626}" srcOrd="1" destOrd="0" parTransId="{1A6EDCC7-80E4-47D4-96F6-F27D70EA98DF}" sibTransId="{981F705A-0F60-4753-ABC2-05B6E2CAA3BA}"/>
    <dgm:cxn modelId="{156CA85A-0889-4959-9504-8FCF8A8C244A}" type="presOf" srcId="{B2ECBEA2-1618-4D38-82CF-700AB7227F34}" destId="{5CF78739-AF3A-471C-BD32-F15B21CA42F0}" srcOrd="1" destOrd="0" presId="urn:microsoft.com/office/officeart/2005/8/layout/process2"/>
    <dgm:cxn modelId="{385CADB4-6A6E-4BE5-8CDF-83AE1790AAFF}" type="presOf" srcId="{8E1B6A37-BB20-43DC-8C97-C004804E9353}" destId="{1D4F433A-CDBE-4D66-A28E-6D24A895725C}" srcOrd="0" destOrd="0" presId="urn:microsoft.com/office/officeart/2005/8/layout/process2"/>
    <dgm:cxn modelId="{FB448FF2-B1FD-4088-9BD0-BEB375FB87DE}" type="presOf" srcId="{B2ECBEA2-1618-4D38-82CF-700AB7227F34}" destId="{E5D390E0-0456-46D9-9243-4AC1E5B51CB8}" srcOrd="0" destOrd="0" presId="urn:microsoft.com/office/officeart/2005/8/layout/process2"/>
    <dgm:cxn modelId="{45A535F3-5ADF-40DA-8081-BE00CCA1011B}" type="presOf" srcId="{AF562514-1A53-495D-82B8-E22EB423CB51}" destId="{1370B0B1-90CA-49E8-83B3-D1DFB898DE1C}" srcOrd="0" destOrd="0" presId="urn:microsoft.com/office/officeart/2005/8/layout/process2"/>
    <dgm:cxn modelId="{DABFBEFD-BBB4-4616-B172-B387E111AC8B}" type="presOf" srcId="{10435A2F-5CED-4718-A83D-DD4005555626}" destId="{CCCED7F5-B2A0-4E8F-B4FA-47F483F5BFB9}" srcOrd="0" destOrd="0" presId="urn:microsoft.com/office/officeart/2005/8/layout/process2"/>
    <dgm:cxn modelId="{3FE2920A-85D2-429B-9672-E3A1281E9B01}" type="presParOf" srcId="{1370B0B1-90CA-49E8-83B3-D1DFB898DE1C}" destId="{1D4F433A-CDBE-4D66-A28E-6D24A895725C}" srcOrd="0" destOrd="0" presId="urn:microsoft.com/office/officeart/2005/8/layout/process2"/>
    <dgm:cxn modelId="{2712379F-FC97-419B-87EC-F3B7DD95B958}" type="presParOf" srcId="{1370B0B1-90CA-49E8-83B3-D1DFB898DE1C}" destId="{E5D390E0-0456-46D9-9243-4AC1E5B51CB8}" srcOrd="1" destOrd="0" presId="urn:microsoft.com/office/officeart/2005/8/layout/process2"/>
    <dgm:cxn modelId="{B0F9645D-DF81-4BB5-9C5F-1850F169F77D}" type="presParOf" srcId="{E5D390E0-0456-46D9-9243-4AC1E5B51CB8}" destId="{5CF78739-AF3A-471C-BD32-F15B21CA42F0}" srcOrd="0" destOrd="0" presId="urn:microsoft.com/office/officeart/2005/8/layout/process2"/>
    <dgm:cxn modelId="{65E847D2-FC14-40EB-BF70-9F7188A6F6B5}" type="presParOf" srcId="{1370B0B1-90CA-49E8-83B3-D1DFB898DE1C}" destId="{CCCED7F5-B2A0-4E8F-B4FA-47F483F5BFB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F433A-CDBE-4D66-A28E-6D24A895725C}">
      <dsp:nvSpPr>
        <dsp:cNvPr id="0" name=""/>
        <dsp:cNvSpPr/>
      </dsp:nvSpPr>
      <dsp:spPr>
        <a:xfrm>
          <a:off x="1561320" y="218"/>
          <a:ext cx="2562493" cy="714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</a:rPr>
            <a:t>pi[6]=3: </a:t>
          </a:r>
          <a:r>
            <a:rPr lang="en-US" altLang="zh-CN" sz="2000" b="1" kern="1200" dirty="0">
              <a:solidFill>
                <a:srgbClr val="0070C0"/>
              </a:solidFill>
            </a:rPr>
            <a:t>a b a </a:t>
          </a:r>
          <a:r>
            <a:rPr lang="en-US" altLang="zh-CN" sz="2000" b="1" kern="1200" dirty="0">
              <a:solidFill>
                <a:schemeClr val="tx1"/>
              </a:solidFill>
            </a:rPr>
            <a:t>c</a:t>
          </a:r>
          <a:r>
            <a:rPr lang="en-US" altLang="zh-CN" sz="2000" b="1" kern="1200" dirty="0"/>
            <a:t> </a:t>
          </a:r>
          <a:r>
            <a:rPr lang="en-US" altLang="zh-CN" sz="2000" b="1" kern="1200" dirty="0">
              <a:solidFill>
                <a:srgbClr val="0070C0"/>
              </a:solidFill>
            </a:rPr>
            <a:t>a b a</a:t>
          </a:r>
          <a:endParaRPr lang="zh-CN" altLang="en-US" sz="2000" kern="1200" dirty="0"/>
        </a:p>
      </dsp:txBody>
      <dsp:txXfrm>
        <a:off x="1582241" y="21139"/>
        <a:ext cx="2520651" cy="672441"/>
      </dsp:txXfrm>
    </dsp:sp>
    <dsp:sp modelId="{E5D390E0-0456-46D9-9243-4AC1E5B51CB8}">
      <dsp:nvSpPr>
        <dsp:cNvPr id="0" name=""/>
        <dsp:cNvSpPr/>
      </dsp:nvSpPr>
      <dsp:spPr>
        <a:xfrm rot="5400000">
          <a:off x="2708639" y="732359"/>
          <a:ext cx="267856" cy="321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2746139" y="759145"/>
        <a:ext cx="192857" cy="187499"/>
      </dsp:txXfrm>
    </dsp:sp>
    <dsp:sp modelId="{CCCED7F5-B2A0-4E8F-B4FA-47F483F5BFB9}">
      <dsp:nvSpPr>
        <dsp:cNvPr id="0" name=""/>
        <dsp:cNvSpPr/>
      </dsp:nvSpPr>
      <dsp:spPr>
        <a:xfrm>
          <a:off x="1561320" y="1071643"/>
          <a:ext cx="2562493" cy="714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</a:rPr>
            <a:t>pi[2]=1: </a:t>
          </a:r>
          <a:r>
            <a:rPr lang="en-US" altLang="zh-CN" sz="2000" b="1" kern="1200" dirty="0">
              <a:solidFill>
                <a:srgbClr val="FF0000"/>
              </a:solidFill>
            </a:rPr>
            <a:t>a</a:t>
          </a:r>
          <a:r>
            <a:rPr lang="en-US" altLang="zh-CN" sz="2000" b="1" kern="1200" dirty="0">
              <a:solidFill>
                <a:srgbClr val="0070C0"/>
              </a:solidFill>
            </a:rPr>
            <a:t> b </a:t>
          </a:r>
          <a:r>
            <a:rPr lang="en-US" altLang="zh-CN" sz="2000" b="1" kern="1200" dirty="0">
              <a:solidFill>
                <a:srgbClr val="FF0000"/>
              </a:solidFill>
            </a:rPr>
            <a:t>a</a:t>
          </a:r>
          <a:r>
            <a:rPr lang="en-US" altLang="zh-CN" sz="2000" b="1" kern="1200" dirty="0">
              <a:solidFill>
                <a:srgbClr val="0070C0"/>
              </a:solidFill>
            </a:rPr>
            <a:t> </a:t>
          </a:r>
          <a:r>
            <a:rPr lang="en-US" altLang="zh-CN" sz="2000" b="1" kern="1200" dirty="0">
              <a:solidFill>
                <a:schemeClr val="tx1"/>
              </a:solidFill>
            </a:rPr>
            <a:t>c</a:t>
          </a:r>
          <a:r>
            <a:rPr lang="en-US" altLang="zh-CN" sz="2000" b="1" kern="1200" dirty="0"/>
            <a:t> </a:t>
          </a:r>
          <a:r>
            <a:rPr lang="en-US" altLang="zh-CN" sz="2000" b="1" kern="1200" dirty="0">
              <a:solidFill>
                <a:srgbClr val="FF0000"/>
              </a:solidFill>
            </a:rPr>
            <a:t>a</a:t>
          </a:r>
          <a:r>
            <a:rPr lang="en-US" altLang="zh-CN" sz="2000" b="1" kern="1200" dirty="0">
              <a:solidFill>
                <a:srgbClr val="0070C0"/>
              </a:solidFill>
            </a:rPr>
            <a:t> b </a:t>
          </a:r>
          <a:r>
            <a:rPr lang="en-US" altLang="zh-CN" sz="2000" b="1" kern="1200" dirty="0">
              <a:solidFill>
                <a:srgbClr val="FF0000"/>
              </a:solidFill>
            </a:rPr>
            <a:t>a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1582241" y="1092564"/>
        <a:ext cx="2520651" cy="672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E09EB-4676-7097-CF96-4C2A0D832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B4C79-09FC-C340-319E-8C323B5A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ACD31-BF61-E22C-2E76-F4320352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36F0C-E009-6E09-E7C2-0E52B3B8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F23CE-6C83-E2A4-6F4B-590949E4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1881-65FC-FD01-27E7-E1CDDB73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3A784-58CE-EBB8-C717-03B95ADF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E9A5-642D-DA7A-4E8A-B5D978AA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AA8A6-FD87-7D5F-ED77-4DB8973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F308C-4617-271D-5935-CE7744E7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BB801-89D9-23E1-E9B9-E9BCA1650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F3761-7A90-9AC8-E6CD-69D20DAF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9251B-B920-B8BF-D04D-A46010CB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85C66-3E71-630B-6352-21EE9728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B7921-3A5A-D262-0A7B-AE5436CB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1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F6F7C-5F78-B6DC-EB9D-FCCD2B7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86536-5511-66A7-E08B-D9FCE14E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7A139-1AFC-94BD-054F-8C643ED0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2FDE2-3D38-A4E7-4D89-B2D6F4A4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C1DA9-5C3B-8E6F-0D10-7DA14D7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0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7088-ECFF-0A0E-785A-D174EAE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B9543-6E55-8078-0E4C-02E483A5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23FBB-24E9-A820-260C-04916E75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75130-BF03-6625-0FCF-7E766C6A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DADC-4558-1E4E-FA36-490DAC7D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C3718-1D7B-E467-14FF-BD6D2C5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DE4D6-CD8D-38FB-D222-D38E775B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D4E25-6043-8A8D-E3E6-16B2B7E2E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BE6E9-6026-54D2-954F-A2F41B2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A7372-8FDF-CEC6-13B5-29574C9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6A80F-0FB0-0CC3-6D77-3F5E5B3B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BFBB-82B4-F4B9-8E6C-E6C0039C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973C5-DFC9-3728-420B-0626B5BA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B66D2-0667-7956-F416-7355E4A9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F4E9EC-0BFB-5A8A-FBBF-6956E99B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C59247-1616-6533-D986-5866AF29E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8D1F3-DDFC-D8A3-71BC-719F949E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AF498-524F-278D-76B2-4B22239F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2A29F-457F-0D98-5DFC-7333EBD8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F07F2-505D-D3BE-5DE9-93B76108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871BA5-13A9-01E8-F03A-B33C6797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BBA67-DAE1-167C-2F7A-36CF6834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574C8-67C6-6C13-A1E3-5535DC17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D6D89-EA6F-BABD-71D8-3F37159F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3987D-E197-1F76-F775-521E99CC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04C47-1071-0D7D-520A-53E4899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FFD9-1E8F-9664-5003-81C3350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1048B-C984-6A76-2215-0A25DC1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5406A-6CB6-4BDD-3AB6-05E6FF8C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CF90D-5763-77CC-DD14-04322A2F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7A630-5CC3-1CBA-5286-41028AEC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7F8E8-339A-1895-053C-8142AC3F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CA34-0DAE-090B-5517-293C034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C74E5-756D-2420-9C66-E0F6787BF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D1D09-C63A-19C1-45A2-361FB953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B16F4-14F9-3760-6BC6-AA78216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A1C82-063F-DFD2-4FC1-BAF4CE86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30B77-AA44-F94B-4CEC-711F7BAB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41AC91-B850-59C7-E25B-4F77C856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921DD-56F7-1066-8E45-3D08EB83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95E7C-1533-A5D3-31C5-48C90F00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4F63-D1CB-4B11-B5E7-25D1D5FE8F7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7937B-CE50-67D5-9126-7499ECD0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F768-1789-8810-EF54-B79FCFED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8BDDD-640F-5362-0AF9-281B2EF4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对称字符串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8D979E-4C65-3DA0-DE37-72BD2F80F4EB}"/>
              </a:ext>
            </a:extLst>
          </p:cNvPr>
          <p:cNvSpPr txBox="1"/>
          <p:nvPr/>
        </p:nvSpPr>
        <p:spPr>
          <a:xfrm>
            <a:off x="9118893" y="754109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21351023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李永琦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AAFB97-69D6-DBB0-8FD1-9126E0C2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0" y="2038522"/>
            <a:ext cx="8472779" cy="36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解法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KMP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59BE3D-72DD-CA9A-5D87-F41D0C6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46" y="2070887"/>
            <a:ext cx="5471124" cy="378227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前后缀问题，考虑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en-GB" altLang="zh-CN" dirty="0"/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算法步骤中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求出的前缀函数： 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为子串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s[0…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最长的相等的真前缀与真后缀的长度。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（下标从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…j]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闭区间）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对字符串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abacaba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4AC45B-B8CE-A721-0ECC-3E53494B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37" y="842943"/>
            <a:ext cx="3967192" cy="5172113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F8AB96A-8F37-A6BD-0BF6-D3855E5BF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72278"/>
              </p:ext>
            </p:extLst>
          </p:nvPr>
        </p:nvGraphicFramePr>
        <p:xfrm>
          <a:off x="838200" y="4623451"/>
          <a:ext cx="54000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718659210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232042747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92970021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177055370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164060881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45198300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9106596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58387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pi[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1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01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解法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KMP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98" y="1809766"/>
            <a:ext cx="5443864" cy="4328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从大到小考虑答案，字符串长度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为最大解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根据前缀函数定义，次大解为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pi[n-1]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设之后的解为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，则在字符串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s[0…pi[n-1]-1]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中，长度为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的前缀和后缀相同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因此下一个解是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s[0…pi[n-1]-1]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的最大相同真前后缀长度，即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pi[pi[n-1]-1]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递推直到解为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，逆序输出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577014-65DC-7EA3-74D4-0CE3C35D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958" y="566493"/>
            <a:ext cx="6023321" cy="232539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50BA40-764D-150A-B03E-50D897891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52393"/>
              </p:ext>
            </p:extLst>
          </p:nvPr>
        </p:nvGraphicFramePr>
        <p:xfrm>
          <a:off x="6283618" y="3151751"/>
          <a:ext cx="54000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718659210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232042747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92970021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177055370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164060881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45198300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9106596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58387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pi[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14180"/>
                  </a:ext>
                </a:extLst>
              </a:tr>
            </a:tbl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DB3C4FA4-3CC5-29B2-ACE8-2BB1D705A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978671"/>
              </p:ext>
            </p:extLst>
          </p:nvPr>
        </p:nvGraphicFramePr>
        <p:xfrm>
          <a:off x="6141050" y="4153294"/>
          <a:ext cx="5685135" cy="178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98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解法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Hash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07" y="1632097"/>
            <a:ext cx="5321214" cy="3200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可枚举长度为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至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的前缀与后缀，使用字符串哈希判断前后缀是否相等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定义一个把字符串映射到整数的函数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通常采用多项式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的方法，将哈希值看成一个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进制的数对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取模的结果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需为素数，如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998244353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4ECB9-02E6-4C38-DA42-BA432075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1"/>
          <a:stretch/>
        </p:blipFill>
        <p:spPr>
          <a:xfrm>
            <a:off x="763103" y="4255477"/>
            <a:ext cx="5862680" cy="348121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3317F314-8FF4-BC5A-3DF0-D535CD3FCF8C}"/>
              </a:ext>
            </a:extLst>
          </p:cNvPr>
          <p:cNvSpPr txBox="1">
            <a:spLocks/>
          </p:cNvSpPr>
          <p:nvPr/>
        </p:nvSpPr>
        <p:spPr>
          <a:xfrm>
            <a:off x="1104707" y="4978754"/>
            <a:ext cx="5803535" cy="105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的哈希函数值为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xb^2+yb+z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（下标从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…j]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闭区间）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F55203-B826-D625-FC48-C0C7E7D99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90" y="2297898"/>
            <a:ext cx="4333907" cy="22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7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解法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Hash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86" y="1591904"/>
            <a:ext cx="8085762" cy="3200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快速求子串哈希的方法：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（下标从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…j]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闭区间）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2276B-419A-1A68-A7E0-BABE4534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42" y="2317596"/>
            <a:ext cx="9893916" cy="3982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34AFF5-F307-2094-FE49-0CEF9F6CD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1"/>
          <a:stretch/>
        </p:blipFill>
        <p:spPr>
          <a:xfrm>
            <a:off x="5346445" y="1743387"/>
            <a:ext cx="5862680" cy="3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解法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Hash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301" y="3028496"/>
            <a:ext cx="3346560" cy="15284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代码需注意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、取模时保持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83F1ED-3B03-EF62-13AD-C84904F7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25" y="321446"/>
            <a:ext cx="5100675" cy="62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385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E-对称字符串</vt:lpstr>
      <vt:lpstr>解法 1：KMP</vt:lpstr>
      <vt:lpstr>解法 1：KMP</vt:lpstr>
      <vt:lpstr>解法 2：Hash</vt:lpstr>
      <vt:lpstr>解法 2：Hash</vt:lpstr>
      <vt:lpstr>解法 2：Hash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名 姓</dc:creator>
  <cp:lastModifiedBy>名 姓</cp:lastModifiedBy>
  <cp:revision>115</cp:revision>
  <dcterms:created xsi:type="dcterms:W3CDTF">2023-10-10T03:04:27Z</dcterms:created>
  <dcterms:modified xsi:type="dcterms:W3CDTF">2023-12-05T11:24:47Z</dcterms:modified>
</cp:coreProperties>
</file>