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7555865" cy="1069213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2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14.png"/><Relationship Id="rId14" Type="http://schemas.openxmlformats.org/officeDocument/2006/relationships/tags" Target="../tags/tag1.xml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959124" y="7715488"/>
          <a:ext cx="5650865" cy="1696085"/>
        </p:xfrm>
        <a:graphic>
          <a:graphicData uri="http://schemas.openxmlformats.org/drawingml/2006/table">
            <a:tbl>
              <a:tblPr>
                <a:solidFill>
                  <a:srgbClr val="F8F8F8"/>
                </a:solidFill>
              </a:tblPr>
              <a:tblGrid>
                <a:gridCol w="271779"/>
                <a:gridCol w="5379084"/>
              </a:tblGrid>
              <a:tr h="169608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700" dirty="0"/>
                    </a:p>
                    <a:p>
                      <a:pPr marL="142875" algn="l" rtl="0" eaLnBrk="0">
                        <a:lnSpc>
                          <a:spcPct val="89000"/>
                        </a:lnSpc>
                        <a:spcBef>
                          <a:spcPts val="5"/>
                        </a:spcBef>
                      </a:pPr>
                      <a:r>
                        <a:rPr sz="800" kern="0" spc="-20" dirty="0">
                          <a:solidFill>
                            <a:srgbClr val="999999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1</a:t>
                      </a:r>
                      <a:endParaRPr lang="en-US" altLang="en-US" sz="800" dirty="0"/>
                    </a:p>
                    <a:p>
                      <a:pPr marL="141605" algn="l" rtl="0" eaLnBrk="0">
                        <a:lnSpc>
                          <a:spcPct val="89000"/>
                        </a:lnSpc>
                        <a:spcBef>
                          <a:spcPts val="495"/>
                        </a:spcBef>
                      </a:pPr>
                      <a:r>
                        <a:rPr sz="800" kern="0" spc="-20" dirty="0">
                          <a:solidFill>
                            <a:srgbClr val="999999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2</a:t>
                      </a:r>
                      <a:endParaRPr lang="en-US" altLang="en-US" sz="800" dirty="0"/>
                    </a:p>
                    <a:p>
                      <a:pPr marL="145415" algn="l" rtl="0" eaLnBrk="0">
                        <a:lnSpc>
                          <a:spcPct val="89000"/>
                        </a:lnSpc>
                        <a:spcBef>
                          <a:spcPts val="495"/>
                        </a:spcBef>
                      </a:pPr>
                      <a:r>
                        <a:rPr sz="800" kern="0" spc="-20" dirty="0">
                          <a:solidFill>
                            <a:srgbClr val="999999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3</a:t>
                      </a:r>
                      <a:endParaRPr lang="en-US" altLang="en-US" sz="800" dirty="0"/>
                    </a:p>
                    <a:p>
                      <a:pPr marL="138430" algn="l" rtl="0" eaLnBrk="0">
                        <a:lnSpc>
                          <a:spcPct val="87000"/>
                        </a:lnSpc>
                        <a:spcBef>
                          <a:spcPts val="515"/>
                        </a:spcBef>
                      </a:pPr>
                      <a:r>
                        <a:rPr sz="800" kern="0" spc="-20" dirty="0">
                          <a:solidFill>
                            <a:srgbClr val="999999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4</a:t>
                      </a:r>
                      <a:endParaRPr lang="en-US" altLang="en-US" sz="800" dirty="0"/>
                    </a:p>
                    <a:p>
                      <a:pPr marL="147320" algn="l" rtl="0" eaLnBrk="0">
                        <a:lnSpc>
                          <a:spcPct val="87000"/>
                        </a:lnSpc>
                        <a:spcBef>
                          <a:spcPts val="515"/>
                        </a:spcBef>
                      </a:pPr>
                      <a:r>
                        <a:rPr sz="800" kern="0" spc="-20" dirty="0">
                          <a:solidFill>
                            <a:srgbClr val="999999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5</a:t>
                      </a:r>
                      <a:endParaRPr lang="en-US" altLang="en-US" sz="800" dirty="0"/>
                    </a:p>
                    <a:p>
                      <a:pPr marL="141605" algn="l" rtl="0" eaLnBrk="0">
                        <a:lnSpc>
                          <a:spcPct val="89000"/>
                        </a:lnSpc>
                        <a:spcBef>
                          <a:spcPts val="495"/>
                        </a:spcBef>
                      </a:pPr>
                      <a:r>
                        <a:rPr sz="800" kern="0" spc="-20" dirty="0">
                          <a:solidFill>
                            <a:srgbClr val="999999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6</a:t>
                      </a:r>
                      <a:endParaRPr lang="en-US" altLang="en-US" sz="800" dirty="0"/>
                    </a:p>
                    <a:p>
                      <a:pPr marL="143510" algn="l" rtl="0" eaLnBrk="0">
                        <a:lnSpc>
                          <a:spcPct val="87000"/>
                        </a:lnSpc>
                        <a:spcBef>
                          <a:spcPts val="515"/>
                        </a:spcBef>
                      </a:pPr>
                      <a:r>
                        <a:rPr sz="800" kern="0" spc="-20" dirty="0">
                          <a:solidFill>
                            <a:srgbClr val="999999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7</a:t>
                      </a:r>
                      <a:endParaRPr lang="en-US" altLang="en-US" sz="800" dirty="0"/>
                    </a:p>
                    <a:p>
                      <a:pPr marL="141605" algn="l" rtl="0" eaLnBrk="0">
                        <a:lnSpc>
                          <a:spcPct val="89000"/>
                        </a:lnSpc>
                        <a:spcBef>
                          <a:spcPts val="495"/>
                        </a:spcBef>
                      </a:pPr>
                      <a:r>
                        <a:rPr sz="800" kern="0" spc="-20" dirty="0">
                          <a:solidFill>
                            <a:srgbClr val="999999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8</a:t>
                      </a:r>
                      <a:endParaRPr lang="en-US" altLang="en-US" sz="800" dirty="0"/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400" dirty="0"/>
                    </a:p>
                    <a:p>
                      <a:pPr marL="140970" algn="l" rtl="0" eaLnBrk="0">
                        <a:lnSpc>
                          <a:spcPct val="89000"/>
                        </a:lnSpc>
                        <a:spcBef>
                          <a:spcPts val="0"/>
                        </a:spcBef>
                      </a:pPr>
                      <a:r>
                        <a:rPr sz="800" kern="0" spc="-20" dirty="0">
                          <a:solidFill>
                            <a:srgbClr val="999999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9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E7E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700" dirty="0"/>
                    </a:p>
                    <a:p>
                      <a:pPr marL="90170" algn="l" rtl="0" eaLnBrk="0">
                        <a:lnSpc>
                          <a:spcPct val="91000"/>
                        </a:lnSpc>
                        <a:spcBef>
                          <a:spcPts val="5"/>
                        </a:spcBef>
                      </a:pPr>
                      <a:r>
                        <a:rPr sz="800" kern="0" spc="0" dirty="0">
                          <a:solidFill>
                            <a:srgbClr val="008855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long</a:t>
                      </a:r>
                      <a:r>
                        <a:rPr sz="800" kern="0" spc="40" dirty="0">
                          <a:solidFill>
                            <a:srgbClr val="008855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008855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long</a:t>
                      </a:r>
                      <a:r>
                        <a:rPr sz="800" kern="0" spc="40" dirty="0">
                          <a:solidFill>
                            <a:srgbClr val="008855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max</a:t>
                      </a:r>
                      <a:r>
                        <a:rPr sz="8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4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=</a:t>
                      </a:r>
                      <a:r>
                        <a:rPr sz="800" kern="0" spc="19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4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(</a:t>
                      </a:r>
                      <a:r>
                        <a:rPr sz="800" kern="0" spc="0" dirty="0">
                          <a:solidFill>
                            <a:srgbClr val="008855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long</a:t>
                      </a:r>
                      <a:r>
                        <a:rPr sz="800" kern="0" spc="110" dirty="0">
                          <a:solidFill>
                            <a:srgbClr val="008855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008855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long</a:t>
                      </a:r>
                      <a:r>
                        <a:rPr sz="800" kern="0" spc="4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)</a:t>
                      </a:r>
                      <a:r>
                        <a:rPr sz="800" kern="0" spc="19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4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((</a:t>
                      </a:r>
                      <a:r>
                        <a:rPr sz="8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a</a:t>
                      </a:r>
                      <a:r>
                        <a:rPr sz="8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4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+</a:t>
                      </a:r>
                      <a:r>
                        <a:rPr sz="800" kern="0" spc="12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b</a:t>
                      </a:r>
                      <a:r>
                        <a:rPr sz="800" kern="0" spc="4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)</a:t>
                      </a:r>
                      <a:r>
                        <a:rPr sz="800" kern="0" spc="7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4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/</a:t>
                      </a:r>
                      <a:r>
                        <a:rPr sz="800" kern="0" spc="19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4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(</a:t>
                      </a:r>
                      <a:r>
                        <a:rPr sz="8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x</a:t>
                      </a:r>
                      <a:r>
                        <a:rPr sz="8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3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+</a:t>
                      </a:r>
                      <a:r>
                        <a:rPr sz="800" kern="0" spc="8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y</a:t>
                      </a:r>
                      <a:r>
                        <a:rPr sz="800" kern="0" spc="3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));</a:t>
                      </a:r>
                      <a:endParaRPr lang="en-US" altLang="en-US" sz="800" dirty="0"/>
                    </a:p>
                    <a:p>
                      <a:pPr marL="90170" algn="l" rtl="0" eaLnBrk="0">
                        <a:lnSpc>
                          <a:spcPts val="1350"/>
                        </a:lnSpc>
                      </a:pPr>
                      <a:r>
                        <a:rPr sz="800" kern="0" spc="0" dirty="0">
                          <a:solidFill>
                            <a:srgbClr val="008855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long</a:t>
                      </a:r>
                      <a:r>
                        <a:rPr sz="800" kern="0" spc="130" dirty="0">
                          <a:solidFill>
                            <a:srgbClr val="008855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008855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long</a:t>
                      </a:r>
                      <a:r>
                        <a:rPr sz="800" kern="0" spc="110" dirty="0">
                          <a:solidFill>
                            <a:srgbClr val="008855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l</a:t>
                      </a:r>
                      <a:r>
                        <a:rPr sz="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=</a:t>
                      </a:r>
                      <a:r>
                        <a:rPr sz="800" kern="0" spc="9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116644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0</a:t>
                      </a:r>
                      <a:r>
                        <a:rPr sz="800" kern="0" spc="-280" dirty="0">
                          <a:solidFill>
                            <a:srgbClr val="116644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,</a:t>
                      </a:r>
                      <a:r>
                        <a:rPr sz="800" kern="0" spc="17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r</a:t>
                      </a:r>
                      <a:r>
                        <a:rPr sz="8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=</a:t>
                      </a:r>
                      <a:r>
                        <a:rPr sz="800" kern="0" spc="8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max</a:t>
                      </a:r>
                      <a:r>
                        <a:rPr sz="800" kern="0" spc="1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;</a:t>
                      </a:r>
                      <a:endParaRPr lang="en-US" altLang="en-US" sz="800" dirty="0"/>
                    </a:p>
                    <a:p>
                      <a:pPr marL="81280" algn="l" rtl="0" eaLnBrk="0">
                        <a:lnSpc>
                          <a:spcPct val="99000"/>
                        </a:lnSpc>
                        <a:spcBef>
                          <a:spcPts val="475"/>
                        </a:spcBef>
                      </a:pPr>
                      <a:r>
                        <a:rPr sz="800" kern="0" spc="0" dirty="0">
                          <a:solidFill>
                            <a:srgbClr val="770088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while</a:t>
                      </a:r>
                      <a:r>
                        <a:rPr sz="800" kern="0" spc="230" dirty="0">
                          <a:solidFill>
                            <a:srgbClr val="770088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(</a:t>
                      </a:r>
                      <a:r>
                        <a:rPr sz="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l</a:t>
                      </a:r>
                      <a:r>
                        <a:rPr sz="8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&lt;=</a:t>
                      </a:r>
                      <a:r>
                        <a:rPr sz="800" kern="0" spc="18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r</a:t>
                      </a:r>
                      <a:r>
                        <a:rPr sz="800" kern="0" spc="1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)</a:t>
                      </a:r>
                      <a:r>
                        <a:rPr sz="800" kern="0" spc="14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{</a:t>
                      </a:r>
                      <a:endParaRPr lang="en-US" altLang="en-US" sz="800" dirty="0"/>
                    </a:p>
                    <a:p>
                      <a:pPr marL="358775" algn="l" rtl="0" eaLnBrk="0">
                        <a:lnSpc>
                          <a:spcPct val="91000"/>
                        </a:lnSpc>
                        <a:spcBef>
                          <a:spcPts val="400"/>
                        </a:spcBef>
                      </a:pPr>
                      <a:r>
                        <a:rPr sz="800" kern="0" spc="0" dirty="0">
                          <a:solidFill>
                            <a:srgbClr val="008855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long</a:t>
                      </a:r>
                      <a:r>
                        <a:rPr sz="800" kern="0" spc="110" dirty="0">
                          <a:solidFill>
                            <a:srgbClr val="008855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008855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long</a:t>
                      </a:r>
                      <a:r>
                        <a:rPr sz="800" kern="0" spc="20" dirty="0">
                          <a:solidFill>
                            <a:srgbClr val="008855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mid</a:t>
                      </a:r>
                      <a:r>
                        <a:rPr sz="8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2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=</a:t>
                      </a:r>
                      <a:r>
                        <a:rPr sz="800" kern="0" spc="11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l</a:t>
                      </a:r>
                      <a:r>
                        <a:rPr sz="8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2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+</a:t>
                      </a:r>
                      <a:r>
                        <a:rPr sz="800" kern="0" spc="19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2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(</a:t>
                      </a:r>
                      <a:r>
                        <a:rPr sz="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r</a:t>
                      </a:r>
                      <a:r>
                        <a:rPr sz="8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2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-</a:t>
                      </a:r>
                      <a:r>
                        <a:rPr sz="800" kern="0" spc="12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l</a:t>
                      </a:r>
                      <a:r>
                        <a:rPr sz="800" kern="0" spc="2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)</a:t>
                      </a:r>
                      <a:r>
                        <a:rPr sz="800" kern="0" spc="7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2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/</a:t>
                      </a:r>
                      <a:r>
                        <a:rPr sz="800" kern="0" spc="12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116644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2</a:t>
                      </a:r>
                      <a:r>
                        <a:rPr sz="800" kern="0" spc="1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;</a:t>
                      </a:r>
                      <a:endParaRPr lang="en-US" altLang="en-US" sz="800" dirty="0"/>
                    </a:p>
                    <a:p>
                      <a:pPr marL="358775" algn="l" rtl="0" eaLnBrk="0">
                        <a:lnSpc>
                          <a:spcPts val="1350"/>
                        </a:lnSpc>
                      </a:pPr>
                      <a:r>
                        <a:rPr sz="800" kern="0" spc="0" dirty="0">
                          <a:solidFill>
                            <a:srgbClr val="008855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int</a:t>
                      </a:r>
                      <a:r>
                        <a:rPr sz="800" kern="0" spc="140" dirty="0">
                          <a:solidFill>
                            <a:srgbClr val="008855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k</a:t>
                      </a:r>
                      <a:r>
                        <a:rPr sz="8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13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=</a:t>
                      </a:r>
                      <a:r>
                        <a:rPr sz="800" kern="0" spc="11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checkTotal</a:t>
                      </a:r>
                      <a:r>
                        <a:rPr sz="800" kern="0" spc="13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(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mid</a:t>
                      </a:r>
                      <a:r>
                        <a:rPr sz="800" kern="0" spc="13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);</a:t>
                      </a:r>
                      <a:endParaRPr lang="en-US" altLang="en-US" sz="800" dirty="0"/>
                    </a:p>
                    <a:p>
                      <a:pPr marL="358775" algn="l" rtl="0" eaLnBrk="0">
                        <a:lnSpc>
                          <a:spcPct val="91000"/>
                        </a:lnSpc>
                        <a:spcBef>
                          <a:spcPts val="475"/>
                        </a:spcBef>
                      </a:pPr>
                      <a:r>
                        <a:rPr sz="800" kern="0" spc="0" dirty="0">
                          <a:solidFill>
                            <a:srgbClr val="770088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if</a:t>
                      </a:r>
                      <a:r>
                        <a:rPr sz="800" kern="0" spc="260" dirty="0">
                          <a:solidFill>
                            <a:srgbClr val="770088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(</a:t>
                      </a:r>
                      <a:r>
                        <a:rPr sz="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k</a:t>
                      </a:r>
                      <a:r>
                        <a:rPr sz="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==</a:t>
                      </a:r>
                      <a:r>
                        <a:rPr sz="800" kern="0" spc="12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116644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1</a:t>
                      </a:r>
                      <a:r>
                        <a:rPr sz="800" kern="0" spc="1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)</a:t>
                      </a:r>
                      <a:r>
                        <a:rPr sz="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l</a:t>
                      </a:r>
                      <a:r>
                        <a:rPr sz="8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=</a:t>
                      </a:r>
                      <a:r>
                        <a:rPr sz="800" kern="0" spc="8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mid</a:t>
                      </a:r>
                      <a:r>
                        <a:rPr sz="8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+</a:t>
                      </a:r>
                      <a:r>
                        <a:rPr sz="800" kern="0" spc="13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116644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1</a:t>
                      </a:r>
                      <a:r>
                        <a:rPr sz="800" kern="0" spc="1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;</a:t>
                      </a:r>
                      <a:endParaRPr lang="en-US" altLang="en-US" sz="800" dirty="0"/>
                    </a:p>
                    <a:p>
                      <a:pPr marL="356870" algn="l" rtl="0" eaLnBrk="0">
                        <a:lnSpc>
                          <a:spcPts val="1350"/>
                        </a:lnSpc>
                      </a:pPr>
                      <a:r>
                        <a:rPr sz="800" kern="0" spc="0" dirty="0">
                          <a:solidFill>
                            <a:srgbClr val="770088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else</a:t>
                      </a:r>
                      <a:r>
                        <a:rPr sz="800" kern="0" spc="170" dirty="0">
                          <a:solidFill>
                            <a:srgbClr val="770088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r</a:t>
                      </a:r>
                      <a:r>
                        <a:rPr sz="8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=</a:t>
                      </a:r>
                      <a:r>
                        <a:rPr sz="800" kern="0" spc="8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mid</a:t>
                      </a:r>
                      <a:r>
                        <a:rPr sz="8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-</a:t>
                      </a:r>
                      <a:r>
                        <a:rPr sz="800" kern="0" spc="12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116644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1</a:t>
                      </a:r>
                      <a:r>
                        <a:rPr sz="800" kern="0" spc="1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;</a:t>
                      </a:r>
                      <a:endParaRPr lang="en-US" altLang="en-US" sz="800" dirty="0"/>
                    </a:p>
                    <a:p>
                      <a:pPr marL="92075" algn="l" rtl="0" eaLnBrk="0">
                        <a:lnSpc>
                          <a:spcPct val="99000"/>
                        </a:lnSpc>
                        <a:spcBef>
                          <a:spcPts val="475"/>
                        </a:spcBef>
                      </a:pPr>
                      <a:r>
                        <a:rPr sz="800" kern="0" spc="-2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}</a:t>
                      </a:r>
                      <a:endParaRPr lang="en-US" altLang="en-US" sz="800" dirty="0"/>
                    </a:p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300" dirty="0"/>
                    </a:p>
                    <a:p>
                      <a:pPr marL="90170" algn="l" rtl="0" eaLnBrk="0">
                        <a:lnSpc>
                          <a:spcPct val="95000"/>
                        </a:lnSpc>
                      </a:pP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printf</a:t>
                      </a:r>
                      <a:r>
                        <a:rPr sz="800" kern="0" spc="2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(</a:t>
                      </a:r>
                      <a:r>
                        <a:rPr sz="800" kern="0" spc="20" dirty="0">
                          <a:solidFill>
                            <a:srgbClr val="AA1111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"%d\n"</a:t>
                      </a:r>
                      <a:r>
                        <a:rPr sz="800" kern="0" spc="-290" dirty="0">
                          <a:solidFill>
                            <a:srgbClr val="AA1111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2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,</a:t>
                      </a:r>
                      <a:r>
                        <a:rPr sz="800" kern="0" spc="11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l</a:t>
                      </a:r>
                      <a:r>
                        <a:rPr sz="8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2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-</a:t>
                      </a:r>
                      <a:r>
                        <a:rPr sz="800" kern="0" spc="12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20" dirty="0">
                          <a:solidFill>
                            <a:srgbClr val="116644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1</a:t>
                      </a:r>
                      <a:r>
                        <a:rPr sz="800" kern="0" spc="2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)</a:t>
                      </a:r>
                      <a:r>
                        <a:rPr sz="800" kern="0" spc="1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;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959124" y="4275365"/>
          <a:ext cx="5650865" cy="952500"/>
        </p:xfrm>
        <a:graphic>
          <a:graphicData uri="http://schemas.openxmlformats.org/drawingml/2006/table">
            <a:tbl>
              <a:tblPr/>
              <a:tblGrid>
                <a:gridCol w="2415539"/>
                <a:gridCol w="1591310"/>
                <a:gridCol w="1644014"/>
              </a:tblGrid>
              <a:tr h="3194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600" dirty="0"/>
                    </a:p>
                    <a:p>
                      <a:pPr marL="133985" algn="l" rtl="0" eaLnBrk="0">
                        <a:lnSpc>
                          <a:spcPct val="97000"/>
                        </a:lnSpc>
                      </a:pPr>
                      <a:r>
                        <a:rPr sz="900" b="1" kern="0" spc="6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数量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900" dirty="0"/>
                    </a:p>
                    <a:p>
                      <a:pPr marL="133985" algn="l" rtl="0" eaLnBrk="0">
                        <a:lnSpc>
                          <a:spcPct val="71000"/>
                        </a:lnSpc>
                        <a:spcBef>
                          <a:spcPts val="5"/>
                        </a:spcBef>
                      </a:pPr>
                      <a:r>
                        <a:rPr sz="900" b="1" kern="0" spc="-1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</a:rPr>
                        <a:t>a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500" dirty="0"/>
                    </a:p>
                    <a:p>
                      <a:pPr marL="138430" algn="l" rtl="0" eaLnBrk="0">
                        <a:lnSpc>
                          <a:spcPts val="1325"/>
                        </a:lnSpc>
                        <a:spcBef>
                          <a:spcPts val="5"/>
                        </a:spcBef>
                      </a:pPr>
                      <a:r>
                        <a:rPr sz="900" b="1" kern="0" spc="-2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</a:rPr>
                        <a:t>b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7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143510" algn="l" rtl="0" eaLnBrk="0">
                        <a:lnSpc>
                          <a:spcPct val="90000"/>
                        </a:lnSpc>
                      </a:pPr>
                      <a:r>
                        <a:rPr sz="900" kern="0" spc="-2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Microsoft JhengHei" panose="020B0604030504040204" charset="-120"/>
                          <a:ea typeface="Microsoft JhengHei" panose="020B0604030504040204" charset="-120"/>
                          <a:cs typeface="Microsoft JhengHei" panose="020B0604030504040204" charset="-120"/>
                        </a:rPr>
                        <a:t>k1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900" dirty="0"/>
                    </a:p>
                    <a:p>
                      <a:pPr marL="130810" algn="l" rtl="0" eaLnBrk="0">
                        <a:lnSpc>
                          <a:spcPct val="69000"/>
                        </a:lnSpc>
                        <a:spcBef>
                          <a:spcPts val="5"/>
                        </a:spcBef>
                      </a:pPr>
                      <a:r>
                        <a:rPr sz="900" kern="0" spc="4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Microsoft JhengHei" panose="020B0604030504040204" charset="-120"/>
                          <a:ea typeface="Microsoft JhengHei" panose="020B0604030504040204" charset="-120"/>
                          <a:cs typeface="Microsoft JhengHei" panose="020B0604030504040204" charset="-120"/>
                        </a:rPr>
                        <a:t>x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900" dirty="0"/>
                    </a:p>
                    <a:p>
                      <a:pPr marL="128905" algn="l" rtl="0" eaLnBrk="0">
                        <a:lnSpc>
                          <a:spcPct val="69000"/>
                        </a:lnSpc>
                        <a:spcBef>
                          <a:spcPts val="5"/>
                        </a:spcBef>
                      </a:pPr>
                      <a:r>
                        <a:rPr sz="900" kern="0" spc="1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Microsoft JhengHei" panose="020B0604030504040204" charset="-120"/>
                          <a:ea typeface="Microsoft JhengHei" panose="020B0604030504040204" charset="-120"/>
                          <a:cs typeface="Microsoft JhengHei" panose="020B0604030504040204" charset="-120"/>
                        </a:rPr>
                        <a:t>y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700" dirty="0"/>
                    </a:p>
                    <a:p>
                      <a:pPr marL="143510" algn="l" rtl="0" eaLnBrk="0">
                        <a:lnSpc>
                          <a:spcPct val="90000"/>
                        </a:lnSpc>
                      </a:pPr>
                      <a:r>
                        <a:rPr sz="900" kern="0" spc="-2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Microsoft JhengHei" panose="020B0604030504040204" charset="-120"/>
                          <a:ea typeface="Microsoft JhengHei" panose="020B0604030504040204" charset="-120"/>
                          <a:cs typeface="Microsoft JhengHei" panose="020B0604030504040204" charset="-120"/>
                        </a:rPr>
                        <a:t>k2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9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28905" algn="l" rtl="0" eaLnBrk="0">
                        <a:lnSpc>
                          <a:spcPct val="69000"/>
                        </a:lnSpc>
                      </a:pPr>
                      <a:r>
                        <a:rPr sz="900" kern="0" spc="1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Microsoft JhengHei" panose="020B0604030504040204" charset="-120"/>
                          <a:ea typeface="Microsoft JhengHei" panose="020B0604030504040204" charset="-120"/>
                          <a:cs typeface="Microsoft JhengHei" panose="020B0604030504040204" charset="-120"/>
                        </a:rPr>
                        <a:t>y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900" dirty="0"/>
                    </a:p>
                    <a:p>
                      <a:pPr marL="130810" algn="l" rtl="0" eaLnBrk="0">
                        <a:lnSpc>
                          <a:spcPct val="69000"/>
                        </a:lnSpc>
                        <a:spcBef>
                          <a:spcPts val="5"/>
                        </a:spcBef>
                      </a:pPr>
                      <a:r>
                        <a:rPr sz="900" kern="0" spc="4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Microsoft JhengHei" panose="020B0604030504040204" charset="-120"/>
                          <a:ea typeface="Microsoft JhengHei" panose="020B0604030504040204" charset="-120"/>
                          <a:cs typeface="Microsoft JhengHei" panose="020B0604030504040204" charset="-120"/>
                        </a:rPr>
                        <a:t>x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8" name="textbox 8"/>
          <p:cNvSpPr/>
          <p:nvPr/>
        </p:nvSpPr>
        <p:spPr>
          <a:xfrm>
            <a:off x="948034" y="6511614"/>
            <a:ext cx="3928745" cy="10547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2000"/>
              </a:lnSpc>
            </a:pPr>
            <a:endParaRPr lang="en-US" altLang="en-US" sz="200" dirty="0"/>
          </a:p>
          <a:p>
            <a:pPr marL="12700" algn="l" rtl="0" eaLnBrk="0">
              <a:lnSpc>
                <a:spcPct val="98000"/>
              </a:lnSpc>
            </a:pPr>
            <a:r>
              <a:rPr sz="900" kern="0" spc="4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根据题目数据范围                                  </a:t>
            </a:r>
            <a:r>
              <a:rPr sz="900" kern="0" spc="3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sz="900" kern="0" spc="30" dirty="0">
                <a:solidFill>
                  <a:srgbClr val="333333">
                    <a:alpha val="100000"/>
                  </a:srgbClr>
                </a:solidFill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,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num</a:t>
            </a:r>
            <a:r>
              <a:rPr sz="900" kern="0" spc="3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数值可能达到</a:t>
            </a:r>
            <a:endParaRPr lang="en-US" altLang="en-US" sz="900" dirty="0"/>
          </a:p>
          <a:p>
            <a:pPr marL="20955" algn="l" rtl="0" eaLnBrk="0">
              <a:lnSpc>
                <a:spcPts val="2160"/>
              </a:lnSpc>
            </a:pP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因此我们使用二分搜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索答案</a:t>
            </a:r>
            <a:endParaRPr lang="en-US" altLang="en-US" sz="900" dirty="0"/>
          </a:p>
          <a:p>
            <a:pPr marL="12700" algn="l" rtl="0" eaLnBrk="0">
              <a:lnSpc>
                <a:spcPts val="1285"/>
              </a:lnSpc>
              <a:spcBef>
                <a:spcPts val="1095"/>
              </a:spcBef>
            </a:pP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每个二分的值表示当前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check</a:t>
            </a: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能否制造这么多数量的玩具</a:t>
            </a:r>
            <a:endParaRPr lang="en-US" altLang="en-US" sz="9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98000"/>
              </a:lnSpc>
              <a:spcBef>
                <a:spcPts val="5"/>
              </a:spcBef>
            </a:pP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如果能制造，我们就搜索更大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数值，不能制造，就搜索更小数值</a:t>
            </a:r>
            <a:endParaRPr lang="en-US" altLang="en-US" sz="9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451915" y="6524314"/>
            <a:ext cx="409084" cy="133405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921758" y="6524330"/>
            <a:ext cx="1411352" cy="161962"/>
          </a:xfrm>
          <a:prstGeom prst="rect">
            <a:avLst/>
          </a:prstGeom>
        </p:spPr>
      </p:pic>
      <p:sp>
        <p:nvSpPr>
          <p:cNvPr id="14" name="rect"/>
          <p:cNvSpPr/>
          <p:nvPr/>
        </p:nvSpPr>
        <p:spPr>
          <a:xfrm>
            <a:off x="3408186" y="9602315"/>
            <a:ext cx="524118" cy="123882"/>
          </a:xfrm>
          <a:prstGeom prst="rect">
            <a:avLst/>
          </a:prstGeom>
          <a:solidFill>
            <a:srgbClr val="F3F4F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" name="rect"/>
          <p:cNvSpPr/>
          <p:nvPr/>
        </p:nvSpPr>
        <p:spPr>
          <a:xfrm>
            <a:off x="6295604" y="9602316"/>
            <a:ext cx="314471" cy="123881"/>
          </a:xfrm>
          <a:prstGeom prst="rect">
            <a:avLst/>
          </a:prstGeom>
          <a:solidFill>
            <a:srgbClr val="F3F4F4">
              <a:alpha val="97647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295604" y="9602316"/>
            <a:ext cx="314470" cy="19058"/>
          </a:xfrm>
          <a:prstGeom prst="rect">
            <a:avLst/>
          </a:prstGeom>
        </p:spPr>
      </p:pic>
      <p:sp>
        <p:nvSpPr>
          <p:cNvPr id="20" name="rect"/>
          <p:cNvSpPr/>
          <p:nvPr/>
        </p:nvSpPr>
        <p:spPr>
          <a:xfrm>
            <a:off x="959124" y="9802433"/>
            <a:ext cx="295412" cy="123882"/>
          </a:xfrm>
          <a:prstGeom prst="rect">
            <a:avLst/>
          </a:prstGeom>
          <a:solidFill>
            <a:srgbClr val="F3F4F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959124" y="9802433"/>
            <a:ext cx="295412" cy="19058"/>
          </a:xfrm>
          <a:prstGeom prst="rect">
            <a:avLst/>
          </a:prstGeom>
        </p:spPr>
      </p:pic>
      <p:sp>
        <p:nvSpPr>
          <p:cNvPr id="24" name="rect"/>
          <p:cNvSpPr/>
          <p:nvPr/>
        </p:nvSpPr>
        <p:spPr>
          <a:xfrm>
            <a:off x="3408187" y="9602315"/>
            <a:ext cx="524118" cy="123882"/>
          </a:xfrm>
          <a:prstGeom prst="rect">
            <a:avLst/>
          </a:prstGeom>
          <a:solidFill>
            <a:srgbClr val="F3F4F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" name="rect"/>
          <p:cNvSpPr/>
          <p:nvPr/>
        </p:nvSpPr>
        <p:spPr>
          <a:xfrm>
            <a:off x="4923365" y="9602315"/>
            <a:ext cx="257295" cy="123882"/>
          </a:xfrm>
          <a:prstGeom prst="rect">
            <a:avLst/>
          </a:prstGeom>
          <a:solidFill>
            <a:srgbClr val="F3F4F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8" name="rect"/>
          <p:cNvSpPr/>
          <p:nvPr/>
        </p:nvSpPr>
        <p:spPr>
          <a:xfrm>
            <a:off x="4923366" y="9602315"/>
            <a:ext cx="257294" cy="123882"/>
          </a:xfrm>
          <a:prstGeom prst="rect">
            <a:avLst/>
          </a:prstGeom>
          <a:solidFill>
            <a:srgbClr val="F3F4F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0" name="rect"/>
          <p:cNvSpPr/>
          <p:nvPr/>
        </p:nvSpPr>
        <p:spPr>
          <a:xfrm>
            <a:off x="1750066" y="9802433"/>
            <a:ext cx="628942" cy="123882"/>
          </a:xfrm>
          <a:prstGeom prst="rect">
            <a:avLst/>
          </a:prstGeom>
          <a:solidFill>
            <a:srgbClr val="F3F4F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" name="rect"/>
          <p:cNvSpPr/>
          <p:nvPr/>
        </p:nvSpPr>
        <p:spPr>
          <a:xfrm>
            <a:off x="2750656" y="9802433"/>
            <a:ext cx="257294" cy="123882"/>
          </a:xfrm>
          <a:prstGeom prst="rect">
            <a:avLst/>
          </a:prstGeom>
          <a:solidFill>
            <a:srgbClr val="F3F4F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" name="rect"/>
          <p:cNvSpPr/>
          <p:nvPr/>
        </p:nvSpPr>
        <p:spPr>
          <a:xfrm>
            <a:off x="2750656" y="9802433"/>
            <a:ext cx="257294" cy="123882"/>
          </a:xfrm>
          <a:prstGeom prst="rect">
            <a:avLst/>
          </a:prstGeom>
          <a:solidFill>
            <a:srgbClr val="F3F4F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6" name="rect"/>
          <p:cNvSpPr/>
          <p:nvPr/>
        </p:nvSpPr>
        <p:spPr>
          <a:xfrm>
            <a:off x="1750067" y="9802433"/>
            <a:ext cx="628942" cy="123882"/>
          </a:xfrm>
          <a:prstGeom prst="rect">
            <a:avLst/>
          </a:prstGeom>
          <a:solidFill>
            <a:srgbClr val="F3F4F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8" name="textbox 38"/>
          <p:cNvSpPr/>
          <p:nvPr/>
        </p:nvSpPr>
        <p:spPr>
          <a:xfrm>
            <a:off x="948406" y="9551503"/>
            <a:ext cx="5658484" cy="6832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</a:pPr>
            <a:endParaRPr lang="en-US" altLang="en-US" sz="200" dirty="0"/>
          </a:p>
          <a:p>
            <a:pPr marL="19685" indent="2540" algn="l" rtl="0" eaLnBrk="0">
              <a:lnSpc>
                <a:spcPct val="123000"/>
              </a:lnSpc>
              <a:spcBef>
                <a:spcPts val="0"/>
              </a:spcBef>
            </a:pP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由于这里的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max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最大可能为           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,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那么计算</a:t>
            </a:r>
            <a:r>
              <a:rPr sz="900" kern="0" spc="14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800" kern="0" spc="70" dirty="0">
                <a:solidFill>
                  <a:srgbClr val="333333">
                    <a:alpha val="100000"/>
                  </a:srgbClr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</a:rPr>
              <a:t>(l+r)/2</a:t>
            </a:r>
            <a:r>
              <a:rPr sz="800" kern="0" spc="-210" dirty="0">
                <a:solidFill>
                  <a:srgbClr val="333333">
                    <a:alpha val="100000"/>
                  </a:srgbClr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</a:rPr>
              <a:t> 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的过程可能会超出</a:t>
            </a:r>
            <a:r>
              <a:rPr sz="900" kern="0" spc="4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800" kern="0" spc="0" dirty="0">
                <a:solidFill>
                  <a:srgbClr val="333333">
                    <a:alpha val="100000"/>
                  </a:srgbClr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</a:rPr>
              <a:t>int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范围，这里可以采用</a:t>
            </a:r>
            <a:r>
              <a:rPr sz="900" kern="0" spc="-13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800" u="sng" kern="0" spc="0" dirty="0">
                <a:solidFill>
                  <a:srgbClr val="333333">
                    <a:alpha val="100000"/>
                  </a:srgbClr>
                </a:solidFill>
                <a:uFill>
                  <a:solidFill>
                    <a:srgbClr val="E7EAED"/>
                  </a:solidFill>
                </a:uFill>
                <a:latin typeface="Lucida Console" panose="020B0609040504020204"/>
                <a:ea typeface="Lucida Console" panose="020B0609040504020204"/>
                <a:cs typeface="Lucida Console" panose="020B0609040504020204"/>
              </a:rPr>
              <a:t>long</a:t>
            </a:r>
            <a:r>
              <a:rPr sz="800" kern="0" spc="0" dirty="0">
                <a:solidFill>
                  <a:srgbClr val="333333">
                    <a:alpha val="100000"/>
                  </a:srgbClr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</a:rPr>
              <a:t> </a:t>
            </a:r>
            <a:r>
              <a:rPr sz="800" u="sng" kern="0" spc="0" dirty="0">
                <a:solidFill>
                  <a:srgbClr val="333333">
                    <a:alpha val="100000"/>
                  </a:srgbClr>
                </a:solidFill>
                <a:uFill>
                  <a:solidFill>
                    <a:srgbClr val="E7EAED"/>
                  </a:solidFill>
                </a:uFill>
                <a:latin typeface="Lucida Console" panose="020B0609040504020204"/>
                <a:ea typeface="Lucida Console" panose="020B0609040504020204"/>
                <a:cs typeface="Lucida Console" panose="020B0609040504020204"/>
              </a:rPr>
              <a:t>long</a:t>
            </a:r>
            <a:r>
              <a:rPr sz="800" kern="0" spc="-260" dirty="0">
                <a:solidFill>
                  <a:srgbClr val="333333">
                    <a:alpha val="100000"/>
                  </a:srgbClr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</a:rPr>
              <a:t> 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，或者用</a:t>
            </a:r>
            <a:r>
              <a:rPr sz="900" kern="0" spc="11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800" kern="0" spc="60" dirty="0">
                <a:solidFill>
                  <a:srgbClr val="333333">
                    <a:alpha val="100000"/>
                  </a:srgbClr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</a:rPr>
              <a:t>l+(r</a:t>
            </a:r>
            <a:r>
              <a:rPr sz="800" kern="0" spc="60" dirty="0">
                <a:solidFill>
                  <a:srgbClr val="333333">
                    <a:alpha val="100000"/>
                  </a:srgbClr>
                </a:solidFill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-</a:t>
            </a:r>
            <a:r>
              <a:rPr sz="800" kern="0" spc="60" dirty="0">
                <a:solidFill>
                  <a:srgbClr val="333333">
                    <a:alpha val="100000"/>
                  </a:srgbClr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</a:rPr>
              <a:t>l)/2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来计算 </a:t>
            </a:r>
            <a:r>
              <a:rPr sz="800" kern="0" spc="0" dirty="0">
                <a:solidFill>
                  <a:srgbClr val="333333">
                    <a:alpha val="100000"/>
                  </a:srgbClr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</a:rPr>
              <a:t>mid</a:t>
            </a:r>
            <a:endParaRPr lang="en-US" altLang="en-US" sz="8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8000"/>
              </a:lnSpc>
            </a:pP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接下来是核心部分，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检查某个数值的玩具能否被制造</a:t>
            </a:r>
            <a:endParaRPr lang="en-US" altLang="en-US" sz="900" dirty="0"/>
          </a:p>
        </p:txBody>
      </p:sp>
      <p:pic>
        <p:nvPicPr>
          <p:cNvPr id="40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223835" y="9802433"/>
            <a:ext cx="19058" cy="123882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6324963" y="9602316"/>
            <a:ext cx="19058" cy="123881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2434798" y="9564203"/>
            <a:ext cx="409084" cy="133406"/>
          </a:xfrm>
          <a:prstGeom prst="rect">
            <a:avLst/>
          </a:prstGeom>
        </p:spPr>
      </p:pic>
      <p:sp>
        <p:nvSpPr>
          <p:cNvPr id="46" name="textbox 46"/>
          <p:cNvSpPr/>
          <p:nvPr/>
        </p:nvSpPr>
        <p:spPr>
          <a:xfrm>
            <a:off x="947911" y="3957123"/>
            <a:ext cx="4879340" cy="1600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8000"/>
              </a:lnSpc>
            </a:pP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这题首先需要满足两个不等式，假设第一种方法制造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k1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个玩具，第二种方法制造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k2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个玩具</a:t>
            </a:r>
            <a:endParaRPr lang="en-US" altLang="en-US" sz="900" dirty="0"/>
          </a:p>
        </p:txBody>
      </p:sp>
      <p:pic>
        <p:nvPicPr>
          <p:cNvPr id="48" name="picture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2879243" y="5823689"/>
            <a:ext cx="1823811" cy="150813"/>
          </a:xfrm>
          <a:prstGeom prst="rect">
            <a:avLst/>
          </a:prstGeom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2874229" y="6143413"/>
            <a:ext cx="1805850" cy="150813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3134701" y="5379695"/>
            <a:ext cx="1303562" cy="135581"/>
          </a:xfrm>
          <a:prstGeom prst="rect">
            <a:avLst/>
          </a:prstGeom>
        </p:spPr>
      </p:pic>
      <p:pic>
        <p:nvPicPr>
          <p:cNvPr id="54" name="picture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3142229" y="5605915"/>
            <a:ext cx="1290913" cy="135581"/>
          </a:xfrm>
          <a:prstGeom prst="rect">
            <a:avLst/>
          </a:prstGeom>
        </p:spPr>
      </p:pic>
      <p:pic>
        <p:nvPicPr>
          <p:cNvPr id="56" name="picture 5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4326349" y="6272058"/>
            <a:ext cx="339676" cy="118840"/>
          </a:xfrm>
          <a:prstGeom prst="rect">
            <a:avLst/>
          </a:prstGeom>
        </p:spPr>
      </p:pic>
      <p:pic>
        <p:nvPicPr>
          <p:cNvPr id="58" name="picture 5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4333878" y="6049909"/>
            <a:ext cx="322261" cy="1170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64160" y="73025"/>
            <a:ext cx="7113905" cy="37261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table 60"/>
          <p:cNvGraphicFramePr>
            <a:graphicFrameLocks noGrp="1"/>
          </p:cNvGraphicFramePr>
          <p:nvPr/>
        </p:nvGraphicFramePr>
        <p:xfrm>
          <a:off x="959124" y="4189600"/>
          <a:ext cx="5650865" cy="2724785"/>
        </p:xfrm>
        <a:graphic>
          <a:graphicData uri="http://schemas.openxmlformats.org/drawingml/2006/table">
            <a:tbl>
              <a:tblPr/>
              <a:tblGrid>
                <a:gridCol w="357504"/>
                <a:gridCol w="316229"/>
                <a:gridCol w="4977129"/>
              </a:tblGrid>
              <a:tr h="272478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700" dirty="0"/>
                    </a:p>
                    <a:p>
                      <a:pPr marL="228600" algn="l" rtl="0" eaLnBrk="0">
                        <a:lnSpc>
                          <a:spcPct val="89000"/>
                        </a:lnSpc>
                        <a:spcBef>
                          <a:spcPts val="5"/>
                        </a:spcBef>
                      </a:pPr>
                      <a:r>
                        <a:rPr sz="800" kern="0" spc="-20" dirty="0">
                          <a:solidFill>
                            <a:srgbClr val="999999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1</a:t>
                      </a:r>
                      <a:endParaRPr lang="en-US" altLang="en-US" sz="800" dirty="0"/>
                    </a:p>
                    <a:p>
                      <a:pPr marL="227330" algn="l" rtl="0" eaLnBrk="0">
                        <a:lnSpc>
                          <a:spcPct val="89000"/>
                        </a:lnSpc>
                        <a:spcBef>
                          <a:spcPts val="495"/>
                        </a:spcBef>
                      </a:pPr>
                      <a:r>
                        <a:rPr sz="800" kern="0" spc="-20" dirty="0">
                          <a:solidFill>
                            <a:srgbClr val="999999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2</a:t>
                      </a:r>
                      <a:endParaRPr lang="en-US" altLang="en-US" sz="800" dirty="0"/>
                    </a:p>
                    <a:p>
                      <a:pPr marL="231140" algn="l" rtl="0" eaLnBrk="0">
                        <a:lnSpc>
                          <a:spcPct val="89000"/>
                        </a:lnSpc>
                        <a:spcBef>
                          <a:spcPts val="495"/>
                        </a:spcBef>
                      </a:pPr>
                      <a:r>
                        <a:rPr sz="800" kern="0" spc="-20" dirty="0">
                          <a:solidFill>
                            <a:srgbClr val="999999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3</a:t>
                      </a:r>
                      <a:endParaRPr lang="en-US" altLang="en-US" sz="800" dirty="0"/>
                    </a:p>
                    <a:p>
                      <a:pPr marL="224155" algn="l" rtl="0" eaLnBrk="0">
                        <a:lnSpc>
                          <a:spcPct val="87000"/>
                        </a:lnSpc>
                        <a:spcBef>
                          <a:spcPts val="515"/>
                        </a:spcBef>
                      </a:pPr>
                      <a:r>
                        <a:rPr sz="800" kern="0" spc="-20" dirty="0">
                          <a:solidFill>
                            <a:srgbClr val="999999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4</a:t>
                      </a:r>
                      <a:endParaRPr lang="en-US" altLang="en-US" sz="800" dirty="0"/>
                    </a:p>
                    <a:p>
                      <a:pPr marL="233045" algn="l" rtl="0" eaLnBrk="0">
                        <a:lnSpc>
                          <a:spcPct val="87000"/>
                        </a:lnSpc>
                        <a:spcBef>
                          <a:spcPts val="515"/>
                        </a:spcBef>
                      </a:pPr>
                      <a:r>
                        <a:rPr sz="800" kern="0" spc="-20" dirty="0">
                          <a:solidFill>
                            <a:srgbClr val="999999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5</a:t>
                      </a:r>
                      <a:endParaRPr lang="en-US" altLang="en-US" sz="800" dirty="0"/>
                    </a:p>
                    <a:p>
                      <a:pPr marL="227330" algn="l" rtl="0" eaLnBrk="0">
                        <a:lnSpc>
                          <a:spcPct val="89000"/>
                        </a:lnSpc>
                        <a:spcBef>
                          <a:spcPts val="495"/>
                        </a:spcBef>
                      </a:pPr>
                      <a:r>
                        <a:rPr sz="800" kern="0" spc="-20" dirty="0">
                          <a:solidFill>
                            <a:srgbClr val="999999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6</a:t>
                      </a:r>
                      <a:endParaRPr lang="en-US" altLang="en-US" sz="800" dirty="0"/>
                    </a:p>
                    <a:p>
                      <a:pPr marL="229235" algn="l" rtl="0" eaLnBrk="0">
                        <a:lnSpc>
                          <a:spcPct val="87000"/>
                        </a:lnSpc>
                        <a:spcBef>
                          <a:spcPts val="515"/>
                        </a:spcBef>
                      </a:pPr>
                      <a:r>
                        <a:rPr sz="800" kern="0" spc="-20" dirty="0">
                          <a:solidFill>
                            <a:srgbClr val="999999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7</a:t>
                      </a:r>
                      <a:endParaRPr lang="en-US" altLang="en-US" sz="800" dirty="0"/>
                    </a:p>
                    <a:p>
                      <a:pPr marL="227330" algn="l" rtl="0" eaLnBrk="0">
                        <a:lnSpc>
                          <a:spcPct val="89000"/>
                        </a:lnSpc>
                        <a:spcBef>
                          <a:spcPts val="495"/>
                        </a:spcBef>
                      </a:pPr>
                      <a:r>
                        <a:rPr sz="800" kern="0" spc="-20" dirty="0">
                          <a:solidFill>
                            <a:srgbClr val="999999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8</a:t>
                      </a:r>
                      <a:endParaRPr lang="en-US" altLang="en-US" sz="800" dirty="0"/>
                    </a:p>
                    <a:p>
                      <a:pPr marL="226695" algn="l" rtl="0" eaLnBrk="0">
                        <a:lnSpc>
                          <a:spcPct val="89000"/>
                        </a:lnSpc>
                        <a:spcBef>
                          <a:spcPts val="495"/>
                        </a:spcBef>
                      </a:pPr>
                      <a:r>
                        <a:rPr sz="800" kern="0" spc="-20" dirty="0">
                          <a:solidFill>
                            <a:srgbClr val="999999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9</a:t>
                      </a:r>
                      <a:endParaRPr lang="en-US" altLang="en-US" sz="800" dirty="0"/>
                    </a:p>
                    <a:p>
                      <a:pPr marL="161290" algn="l" rtl="0" eaLnBrk="0">
                        <a:lnSpc>
                          <a:spcPct val="89000"/>
                        </a:lnSpc>
                        <a:spcBef>
                          <a:spcPts val="495"/>
                        </a:spcBef>
                      </a:pPr>
                      <a:r>
                        <a:rPr sz="800" kern="0" spc="-10" dirty="0">
                          <a:solidFill>
                            <a:srgbClr val="999999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10</a:t>
                      </a:r>
                      <a:endParaRPr lang="en-US" altLang="en-US" sz="800" dirty="0"/>
                    </a:p>
                    <a:p>
                      <a:pPr marL="161290" algn="l" rtl="0" eaLnBrk="0">
                        <a:lnSpc>
                          <a:spcPct val="89000"/>
                        </a:lnSpc>
                        <a:spcBef>
                          <a:spcPts val="495"/>
                        </a:spcBef>
                      </a:pPr>
                      <a:r>
                        <a:rPr sz="800" kern="0" spc="-10" dirty="0">
                          <a:solidFill>
                            <a:srgbClr val="999999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11</a:t>
                      </a:r>
                      <a:endParaRPr lang="en-US" altLang="en-US" sz="800" dirty="0"/>
                    </a:p>
                    <a:p>
                      <a:pPr marL="161290" algn="l" rtl="0" eaLnBrk="0">
                        <a:lnSpc>
                          <a:spcPct val="89000"/>
                        </a:lnSpc>
                        <a:spcBef>
                          <a:spcPts val="495"/>
                        </a:spcBef>
                      </a:pPr>
                      <a:r>
                        <a:rPr sz="800" kern="0" spc="-10" dirty="0">
                          <a:solidFill>
                            <a:srgbClr val="999999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12</a:t>
                      </a:r>
                      <a:endParaRPr lang="en-US" altLang="en-US" sz="800" dirty="0"/>
                    </a:p>
                    <a:p>
                      <a:pPr marL="161290" algn="l" rtl="0" eaLnBrk="0">
                        <a:lnSpc>
                          <a:spcPct val="89000"/>
                        </a:lnSpc>
                        <a:spcBef>
                          <a:spcPts val="495"/>
                        </a:spcBef>
                      </a:pPr>
                      <a:r>
                        <a:rPr sz="800" kern="0" spc="-10" dirty="0">
                          <a:solidFill>
                            <a:srgbClr val="999999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13</a:t>
                      </a:r>
                      <a:endParaRPr lang="en-US" altLang="en-US" sz="800" dirty="0"/>
                    </a:p>
                    <a:p>
                      <a:pPr marL="161290" algn="l" rtl="0" eaLnBrk="0">
                        <a:lnSpc>
                          <a:spcPct val="89000"/>
                        </a:lnSpc>
                        <a:spcBef>
                          <a:spcPts val="495"/>
                        </a:spcBef>
                      </a:pPr>
                      <a:r>
                        <a:rPr sz="800" kern="0" spc="-10" dirty="0">
                          <a:solidFill>
                            <a:srgbClr val="999999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14</a:t>
                      </a:r>
                      <a:endParaRPr lang="en-US" altLang="en-US" sz="800" dirty="0"/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400" dirty="0"/>
                    </a:p>
                    <a:p>
                      <a:pPr marL="161290" algn="l" rtl="0" eaLnBrk="0">
                        <a:lnSpc>
                          <a:spcPct val="89000"/>
                        </a:lnSpc>
                        <a:spcBef>
                          <a:spcPts val="0"/>
                        </a:spcBef>
                      </a:pPr>
                      <a:r>
                        <a:rPr sz="800" kern="0" spc="-10" dirty="0">
                          <a:solidFill>
                            <a:srgbClr val="999999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15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E7E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700" dirty="0"/>
                    </a:p>
                    <a:p>
                      <a:pPr marL="90170" algn="l" rtl="0" eaLnBrk="0">
                        <a:lnSpc>
                          <a:spcPts val="1060"/>
                        </a:lnSpc>
                        <a:spcBef>
                          <a:spcPts val="0"/>
                        </a:spcBef>
                      </a:pPr>
                      <a:r>
                        <a:rPr sz="800" kern="0" spc="10" dirty="0">
                          <a:solidFill>
                            <a:srgbClr val="008855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int</a:t>
                      </a:r>
                      <a:endParaRPr lang="en-US" altLang="en-US" sz="800" dirty="0"/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200" dirty="0"/>
                    </a:p>
                    <a:p>
                      <a:pPr marL="92075" algn="l" rtl="0" eaLnBrk="0">
                        <a:lnSpc>
                          <a:spcPct val="99000"/>
                        </a:lnSpc>
                        <a:spcBef>
                          <a:spcPts val="0"/>
                        </a:spcBef>
                      </a:pPr>
                      <a:r>
                        <a:rPr sz="800" kern="0" spc="-2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}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7E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700" dirty="0"/>
                    </a:p>
                    <a:p>
                      <a:pPr marL="41910" algn="l" rtl="0" eaLnBrk="0">
                        <a:lnSpc>
                          <a:spcPct val="91000"/>
                        </a:lnSpc>
                        <a:spcBef>
                          <a:spcPts val="5"/>
                        </a:spcBef>
                      </a:pPr>
                      <a:r>
                        <a:rPr sz="800" kern="0" spc="3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checkTotal</a:t>
                      </a:r>
                      <a:r>
                        <a:rPr sz="800" kern="0" spc="3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(</a:t>
                      </a:r>
                      <a:r>
                        <a:rPr sz="800" kern="0" spc="30" dirty="0">
                          <a:solidFill>
                            <a:srgbClr val="008855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long</a:t>
                      </a:r>
                      <a:r>
                        <a:rPr sz="800" kern="0" spc="30" dirty="0">
                          <a:solidFill>
                            <a:srgbClr val="008855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30" dirty="0">
                          <a:solidFill>
                            <a:srgbClr val="008855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long</a:t>
                      </a:r>
                      <a:r>
                        <a:rPr sz="800" kern="0" spc="190" dirty="0">
                          <a:solidFill>
                            <a:srgbClr val="008855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num</a:t>
                      </a:r>
                      <a:r>
                        <a:rPr sz="800" kern="0" spc="3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)</a:t>
                      </a:r>
                      <a:r>
                        <a:rPr sz="800" kern="0" spc="14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3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{</a:t>
                      </a:r>
                      <a:endParaRPr lang="en-US" altLang="en-US" sz="800" dirty="0"/>
                    </a:p>
                    <a:p>
                      <a:pPr marL="42545" algn="l" rtl="0" eaLnBrk="0">
                        <a:lnSpc>
                          <a:spcPts val="1350"/>
                        </a:lnSpc>
                      </a:pPr>
                      <a:r>
                        <a:rPr sz="800" kern="0" spc="0" dirty="0">
                          <a:solidFill>
                            <a:srgbClr val="008855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long</a:t>
                      </a:r>
                      <a:r>
                        <a:rPr sz="800" kern="0" spc="110" dirty="0">
                          <a:solidFill>
                            <a:srgbClr val="008855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008855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long</a:t>
                      </a:r>
                      <a:r>
                        <a:rPr sz="800" kern="0" spc="70" dirty="0">
                          <a:solidFill>
                            <a:srgbClr val="008855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A</a:t>
                      </a:r>
                      <a:r>
                        <a:rPr sz="8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7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=</a:t>
                      </a:r>
                      <a:r>
                        <a:rPr sz="800" kern="0" spc="10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a</a:t>
                      </a:r>
                      <a:r>
                        <a:rPr sz="800" kern="0" spc="7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;</a:t>
                      </a:r>
                      <a:endParaRPr lang="en-US" altLang="en-US" sz="800" dirty="0"/>
                    </a:p>
                    <a:p>
                      <a:pPr marL="42545" algn="l" rtl="0" eaLnBrk="0">
                        <a:lnSpc>
                          <a:spcPct val="94000"/>
                        </a:lnSpc>
                        <a:spcBef>
                          <a:spcPts val="475"/>
                        </a:spcBef>
                      </a:pPr>
                      <a:r>
                        <a:rPr sz="800" kern="0" spc="0" dirty="0">
                          <a:solidFill>
                            <a:srgbClr val="008855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long</a:t>
                      </a:r>
                      <a:r>
                        <a:rPr sz="800" kern="0" spc="130" dirty="0">
                          <a:solidFill>
                            <a:srgbClr val="008855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008855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long</a:t>
                      </a:r>
                      <a:r>
                        <a:rPr sz="800" kern="0" spc="120" dirty="0">
                          <a:solidFill>
                            <a:srgbClr val="008855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B</a:t>
                      </a:r>
                      <a:r>
                        <a:rPr sz="8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4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=</a:t>
                      </a:r>
                      <a:r>
                        <a:rPr sz="800" kern="0" spc="12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b</a:t>
                      </a:r>
                      <a:r>
                        <a:rPr sz="800" kern="0" spc="4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;</a:t>
                      </a:r>
                      <a:endParaRPr lang="en-US" altLang="en-US" sz="800" dirty="0"/>
                    </a:p>
                    <a:p>
                      <a:pPr marL="42545" algn="l" rtl="0" eaLnBrk="0">
                        <a:lnSpc>
                          <a:spcPct val="91000"/>
                        </a:lnSpc>
                        <a:spcBef>
                          <a:spcPts val="450"/>
                        </a:spcBef>
                      </a:pPr>
                      <a:r>
                        <a:rPr sz="800" kern="0" spc="0" dirty="0">
                          <a:solidFill>
                            <a:srgbClr val="008855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long</a:t>
                      </a:r>
                      <a:r>
                        <a:rPr sz="800" kern="0" spc="180" dirty="0">
                          <a:solidFill>
                            <a:srgbClr val="008855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008855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long</a:t>
                      </a:r>
                      <a:r>
                        <a:rPr sz="800" kern="0" spc="120" dirty="0">
                          <a:solidFill>
                            <a:srgbClr val="008855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p</a:t>
                      </a:r>
                      <a:r>
                        <a:rPr sz="8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3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=</a:t>
                      </a:r>
                      <a:r>
                        <a:rPr sz="800" kern="0" spc="8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min</a:t>
                      </a:r>
                      <a:r>
                        <a:rPr sz="800" kern="0" spc="3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(</a:t>
                      </a:r>
                      <a:r>
                        <a:rPr sz="8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x</a:t>
                      </a:r>
                      <a:r>
                        <a:rPr sz="800" kern="0" spc="-2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3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,</a:t>
                      </a:r>
                      <a:r>
                        <a:rPr sz="800" kern="0" spc="8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y</a:t>
                      </a:r>
                      <a:r>
                        <a:rPr sz="800" kern="0" spc="3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);</a:t>
                      </a:r>
                      <a:endParaRPr lang="en-US" altLang="en-US" sz="800" dirty="0"/>
                    </a:p>
                    <a:p>
                      <a:pPr marL="42545" algn="l" rtl="0" eaLnBrk="0">
                        <a:lnSpc>
                          <a:spcPts val="1350"/>
                        </a:lnSpc>
                      </a:pPr>
                      <a:r>
                        <a:rPr sz="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p</a:t>
                      </a:r>
                      <a:r>
                        <a:rPr sz="800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*=</a:t>
                      </a:r>
                      <a:r>
                        <a:rPr sz="800" kern="0" spc="11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num</a:t>
                      </a:r>
                      <a:r>
                        <a:rPr sz="800" kern="0" spc="1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;</a:t>
                      </a:r>
                      <a:endParaRPr lang="en-US" altLang="en-US" sz="800" dirty="0"/>
                    </a:p>
                    <a:p>
                      <a:pPr marL="33655" algn="l" rtl="0" eaLnBrk="0">
                        <a:lnSpc>
                          <a:spcPct val="91000"/>
                        </a:lnSpc>
                        <a:spcBef>
                          <a:spcPts val="475"/>
                        </a:spcBef>
                      </a:pP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A</a:t>
                      </a:r>
                      <a:r>
                        <a:rPr sz="800" kern="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-=</a:t>
                      </a:r>
                      <a:r>
                        <a:rPr sz="800" kern="0" spc="11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p</a:t>
                      </a:r>
                      <a:r>
                        <a:rPr sz="800" kern="0" spc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;</a:t>
                      </a:r>
                      <a:endParaRPr lang="en-US" altLang="en-US" sz="800" dirty="0"/>
                    </a:p>
                    <a:p>
                      <a:pPr marL="43180" algn="l" rtl="0" eaLnBrk="0">
                        <a:lnSpc>
                          <a:spcPts val="1350"/>
                        </a:lnSpc>
                      </a:pP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B</a:t>
                      </a:r>
                      <a:r>
                        <a:rPr sz="8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-2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-=</a:t>
                      </a:r>
                      <a:r>
                        <a:rPr sz="800" kern="0" spc="12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p</a:t>
                      </a:r>
                      <a:r>
                        <a:rPr sz="800" kern="0" spc="-2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;</a:t>
                      </a:r>
                      <a:endParaRPr lang="en-US" altLang="en-US" sz="800" dirty="0"/>
                    </a:p>
                    <a:p>
                      <a:pPr marL="42545" algn="l" rtl="0" eaLnBrk="0">
                        <a:lnSpc>
                          <a:spcPct val="91000"/>
                        </a:lnSpc>
                        <a:spcBef>
                          <a:spcPts val="475"/>
                        </a:spcBef>
                      </a:pPr>
                      <a:r>
                        <a:rPr sz="800" kern="0" spc="0" dirty="0">
                          <a:solidFill>
                            <a:srgbClr val="770088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if</a:t>
                      </a:r>
                      <a:r>
                        <a:rPr sz="800" kern="0" spc="180" dirty="0">
                          <a:solidFill>
                            <a:srgbClr val="770088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(</a:t>
                      </a:r>
                      <a:r>
                        <a:rPr sz="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A</a:t>
                      </a:r>
                      <a:r>
                        <a:rPr sz="8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&gt;=</a:t>
                      </a:r>
                      <a:r>
                        <a:rPr sz="800" kern="0" spc="9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116644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0</a:t>
                      </a:r>
                      <a:r>
                        <a:rPr sz="800" kern="0" spc="10" dirty="0">
                          <a:solidFill>
                            <a:srgbClr val="116644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&amp;&amp;</a:t>
                      </a:r>
                      <a:r>
                        <a:rPr sz="800" kern="0" spc="12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B</a:t>
                      </a:r>
                      <a:r>
                        <a:rPr sz="8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&gt;=</a:t>
                      </a:r>
                      <a:r>
                        <a:rPr sz="800" kern="0" spc="9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116644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0</a:t>
                      </a:r>
                      <a:r>
                        <a:rPr sz="800" kern="0" spc="1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)</a:t>
                      </a:r>
                      <a:r>
                        <a:rPr sz="800" kern="0" spc="14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{</a:t>
                      </a:r>
                      <a:endParaRPr lang="en-US" altLang="en-US" sz="800" dirty="0"/>
                    </a:p>
                    <a:p>
                      <a:pPr marL="311150" algn="l" rtl="0" eaLnBrk="0">
                        <a:lnSpc>
                          <a:spcPts val="1350"/>
                        </a:lnSpc>
                      </a:pPr>
                      <a:r>
                        <a:rPr sz="800" kern="0" spc="-20" dirty="0">
                          <a:solidFill>
                            <a:srgbClr val="770088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if</a:t>
                      </a:r>
                      <a:r>
                        <a:rPr sz="800" kern="0" spc="200" dirty="0">
                          <a:solidFill>
                            <a:srgbClr val="770088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-2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(</a:t>
                      </a: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x</a:t>
                      </a:r>
                      <a:r>
                        <a:rPr sz="800" kern="0" spc="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-2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!=</a:t>
                      </a:r>
                      <a:r>
                        <a:rPr sz="800" kern="0" spc="7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y</a:t>
                      </a:r>
                      <a:r>
                        <a:rPr sz="800" kern="0" spc="-2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)</a:t>
                      </a:r>
                      <a:r>
                        <a:rPr sz="800" kern="0" spc="15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-2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{</a:t>
                      </a:r>
                      <a:endParaRPr lang="en-US" altLang="en-US" sz="800" dirty="0"/>
                    </a:p>
                    <a:p>
                      <a:pPr marL="579755" algn="l" rtl="0" eaLnBrk="0">
                        <a:lnSpc>
                          <a:spcPct val="118000"/>
                        </a:lnSpc>
                        <a:spcBef>
                          <a:spcPts val="475"/>
                        </a:spcBef>
                      </a:pPr>
                      <a:r>
                        <a:rPr sz="800" kern="0" spc="0" dirty="0">
                          <a:solidFill>
                            <a:srgbClr val="008855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long</a:t>
                      </a:r>
                      <a:r>
                        <a:rPr sz="800" kern="0" spc="30" dirty="0">
                          <a:solidFill>
                            <a:srgbClr val="008855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008855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long</a:t>
                      </a:r>
                      <a:r>
                        <a:rPr sz="800" kern="0" spc="30" dirty="0">
                          <a:solidFill>
                            <a:srgbClr val="008855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tmp</a:t>
                      </a:r>
                      <a:r>
                        <a:rPr sz="8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3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=</a:t>
                      </a:r>
                      <a:r>
                        <a:rPr sz="800" kern="0" spc="5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A</a:t>
                      </a:r>
                      <a:r>
                        <a:rPr sz="8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3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/</a:t>
                      </a:r>
                      <a:r>
                        <a:rPr sz="800" kern="0" spc="12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llabs</a:t>
                      </a:r>
                      <a:r>
                        <a:rPr sz="800" kern="0" spc="3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(</a:t>
                      </a:r>
                      <a:r>
                        <a:rPr sz="8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x</a:t>
                      </a:r>
                      <a:r>
                        <a:rPr sz="8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3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-</a:t>
                      </a:r>
                      <a:r>
                        <a:rPr sz="800" kern="0" spc="8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y</a:t>
                      </a:r>
                      <a:r>
                        <a:rPr sz="800" kern="0" spc="3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)</a:t>
                      </a:r>
                      <a:r>
                        <a:rPr sz="800" kern="0" spc="7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3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+</a:t>
                      </a:r>
                      <a:r>
                        <a:rPr sz="800" kern="0" spc="13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B</a:t>
                      </a:r>
                      <a:r>
                        <a:rPr sz="8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3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/</a:t>
                      </a:r>
                      <a:r>
                        <a:rPr sz="800" kern="0" spc="11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llabs</a:t>
                      </a:r>
                      <a:r>
                        <a:rPr sz="800" kern="0" spc="3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(</a:t>
                      </a:r>
                      <a:r>
                        <a:rPr sz="8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x</a:t>
                      </a:r>
                      <a:r>
                        <a:rPr sz="8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3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-</a:t>
                      </a:r>
                      <a:r>
                        <a:rPr sz="800" kern="0" spc="7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y</a:t>
                      </a:r>
                      <a:r>
                        <a:rPr sz="800" kern="0" spc="3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);</a:t>
                      </a:r>
                      <a:r>
                        <a:rPr sz="800" kern="0" spc="3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    </a:t>
                      </a:r>
                      <a:r>
                        <a:rPr sz="800" kern="0" spc="2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          </a:t>
                      </a:r>
                      <a:r>
                        <a:rPr sz="800" kern="0" spc="0" dirty="0">
                          <a:solidFill>
                            <a:srgbClr val="770088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if</a:t>
                      </a:r>
                      <a:r>
                        <a:rPr sz="800" kern="0" spc="240" dirty="0">
                          <a:solidFill>
                            <a:srgbClr val="770088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6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(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tmp</a:t>
                      </a:r>
                      <a:r>
                        <a:rPr sz="8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6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&gt;=</a:t>
                      </a:r>
                      <a:r>
                        <a:rPr sz="800" kern="0" spc="120" dirty="0">
                          <a:solidFill>
                            <a:srgbClr val="981A1A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num</a:t>
                      </a:r>
                      <a:r>
                        <a:rPr sz="800" kern="0" spc="6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)</a:t>
                      </a:r>
                      <a:r>
                        <a:rPr sz="800" kern="0" spc="0" dirty="0">
                          <a:solidFill>
                            <a:srgbClr val="770088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return</a:t>
                      </a:r>
                      <a:r>
                        <a:rPr sz="800" kern="0" spc="120" dirty="0">
                          <a:solidFill>
                            <a:srgbClr val="770088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60" dirty="0">
                          <a:solidFill>
                            <a:srgbClr val="116644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1</a:t>
                      </a:r>
                      <a:r>
                        <a:rPr sz="800" kern="0" spc="6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;</a:t>
                      </a:r>
                      <a:endParaRPr lang="en-US" altLang="en-US" sz="800" dirty="0"/>
                    </a:p>
                    <a:p>
                      <a:pPr marL="577850" algn="l" rtl="0" eaLnBrk="0">
                        <a:lnSpc>
                          <a:spcPct val="91000"/>
                        </a:lnSpc>
                        <a:spcBef>
                          <a:spcPts val="440"/>
                        </a:spcBef>
                      </a:pPr>
                      <a:r>
                        <a:rPr sz="800" kern="0" spc="0" dirty="0">
                          <a:solidFill>
                            <a:srgbClr val="770088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else</a:t>
                      </a:r>
                      <a:r>
                        <a:rPr sz="800" kern="0" spc="170" dirty="0">
                          <a:solidFill>
                            <a:srgbClr val="770088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770088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return</a:t>
                      </a:r>
                      <a:r>
                        <a:rPr sz="800" kern="0" spc="90" dirty="0">
                          <a:solidFill>
                            <a:srgbClr val="770088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120" dirty="0">
                          <a:solidFill>
                            <a:srgbClr val="116644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0</a:t>
                      </a:r>
                      <a:r>
                        <a:rPr sz="800" kern="0" spc="12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;</a:t>
                      </a:r>
                      <a:endParaRPr lang="en-US" altLang="en-US" sz="800" dirty="0"/>
                    </a:p>
                    <a:p>
                      <a:pPr marL="313055" algn="l" rtl="0" eaLnBrk="0">
                        <a:lnSpc>
                          <a:spcPts val="1350"/>
                        </a:lnSpc>
                      </a:pPr>
                      <a:r>
                        <a:rPr sz="800" kern="0" spc="5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}</a:t>
                      </a:r>
                      <a:r>
                        <a:rPr sz="800" kern="0" spc="11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770088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else</a:t>
                      </a:r>
                      <a:r>
                        <a:rPr sz="800" kern="0" spc="170" dirty="0">
                          <a:solidFill>
                            <a:srgbClr val="770088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770088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return</a:t>
                      </a:r>
                      <a:r>
                        <a:rPr sz="800" kern="0" spc="120" dirty="0">
                          <a:solidFill>
                            <a:srgbClr val="770088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50" dirty="0">
                          <a:solidFill>
                            <a:srgbClr val="116644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1</a:t>
                      </a:r>
                      <a:r>
                        <a:rPr sz="800" kern="0" spc="5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;</a:t>
                      </a:r>
                      <a:endParaRPr lang="en-US" altLang="en-US" sz="8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300" dirty="0"/>
                    </a:p>
                    <a:p>
                      <a:pPr marL="44450" algn="l" rtl="0" eaLnBrk="0">
                        <a:lnSpc>
                          <a:spcPct val="98000"/>
                        </a:lnSpc>
                        <a:spcBef>
                          <a:spcPts val="0"/>
                        </a:spcBef>
                      </a:pPr>
                      <a:r>
                        <a:rPr sz="800" kern="0" spc="6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}</a:t>
                      </a:r>
                      <a:r>
                        <a:rPr sz="800" kern="0" spc="11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770088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else</a:t>
                      </a:r>
                      <a:r>
                        <a:rPr sz="800" kern="0" spc="170" dirty="0">
                          <a:solidFill>
                            <a:srgbClr val="770088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770088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return</a:t>
                      </a:r>
                      <a:r>
                        <a:rPr sz="800" kern="0" spc="90" dirty="0">
                          <a:solidFill>
                            <a:srgbClr val="770088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800" kern="0" spc="60" dirty="0">
                          <a:solidFill>
                            <a:srgbClr val="116644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0</a:t>
                      </a:r>
                      <a:r>
                        <a:rPr sz="800" kern="0" spc="6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 panose="020B0609040504020204"/>
                          <a:ea typeface="Lucida Console" panose="020B0609040504020204"/>
                          <a:cs typeface="Lucida Console" panose="020B0609040504020204"/>
                        </a:rPr>
                        <a:t>;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>
                      <a:noFill/>
                    </a:lnL>
                    <a:lnR w="9525" cap="flat" cmpd="sng" algn="ctr">
                      <a:solidFill>
                        <a:srgbClr val="E7E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62" name="rect"/>
          <p:cNvSpPr/>
          <p:nvPr/>
        </p:nvSpPr>
        <p:spPr>
          <a:xfrm>
            <a:off x="1950184" y="3894187"/>
            <a:ext cx="257294" cy="123882"/>
          </a:xfrm>
          <a:prstGeom prst="rect">
            <a:avLst/>
          </a:prstGeom>
          <a:solidFill>
            <a:srgbClr val="F3F4F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4" name="rect"/>
          <p:cNvSpPr/>
          <p:nvPr/>
        </p:nvSpPr>
        <p:spPr>
          <a:xfrm>
            <a:off x="1950185" y="3894187"/>
            <a:ext cx="257294" cy="123882"/>
          </a:xfrm>
          <a:prstGeom prst="rect">
            <a:avLst/>
          </a:prstGeom>
          <a:solidFill>
            <a:srgbClr val="F3F4F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6" name="rect"/>
          <p:cNvSpPr/>
          <p:nvPr/>
        </p:nvSpPr>
        <p:spPr>
          <a:xfrm>
            <a:off x="3570187" y="3894187"/>
            <a:ext cx="362118" cy="123882"/>
          </a:xfrm>
          <a:prstGeom prst="rect">
            <a:avLst/>
          </a:prstGeom>
          <a:solidFill>
            <a:srgbClr val="F3F4F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8" name="rect"/>
          <p:cNvSpPr/>
          <p:nvPr/>
        </p:nvSpPr>
        <p:spPr>
          <a:xfrm>
            <a:off x="3570187" y="3894187"/>
            <a:ext cx="362118" cy="123882"/>
          </a:xfrm>
          <a:prstGeom prst="rect">
            <a:avLst/>
          </a:prstGeom>
          <a:solidFill>
            <a:srgbClr val="F3F4F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0" name="rect"/>
          <p:cNvSpPr/>
          <p:nvPr/>
        </p:nvSpPr>
        <p:spPr>
          <a:xfrm>
            <a:off x="5418896" y="3894187"/>
            <a:ext cx="867177" cy="123882"/>
          </a:xfrm>
          <a:prstGeom prst="rect">
            <a:avLst/>
          </a:prstGeom>
          <a:solidFill>
            <a:srgbClr val="F3F4F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2" name="rect"/>
          <p:cNvSpPr/>
          <p:nvPr/>
        </p:nvSpPr>
        <p:spPr>
          <a:xfrm>
            <a:off x="5418896" y="3894187"/>
            <a:ext cx="867177" cy="123882"/>
          </a:xfrm>
          <a:prstGeom prst="rect">
            <a:avLst/>
          </a:prstGeom>
          <a:solidFill>
            <a:srgbClr val="F3F4F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4" name="rect"/>
          <p:cNvSpPr/>
          <p:nvPr/>
        </p:nvSpPr>
        <p:spPr>
          <a:xfrm>
            <a:off x="2340891" y="2455244"/>
            <a:ext cx="390706" cy="123882"/>
          </a:xfrm>
          <a:prstGeom prst="rect">
            <a:avLst/>
          </a:prstGeom>
          <a:solidFill>
            <a:srgbClr val="F3F4F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6" name="rect"/>
          <p:cNvSpPr/>
          <p:nvPr/>
        </p:nvSpPr>
        <p:spPr>
          <a:xfrm>
            <a:off x="2340891" y="2455244"/>
            <a:ext cx="390706" cy="123882"/>
          </a:xfrm>
          <a:prstGeom prst="rect">
            <a:avLst/>
          </a:prstGeom>
          <a:solidFill>
            <a:srgbClr val="F3F4F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8" name="rect"/>
          <p:cNvSpPr/>
          <p:nvPr/>
        </p:nvSpPr>
        <p:spPr>
          <a:xfrm>
            <a:off x="3560657" y="2455244"/>
            <a:ext cx="390707" cy="123882"/>
          </a:xfrm>
          <a:prstGeom prst="rect">
            <a:avLst/>
          </a:prstGeom>
          <a:solidFill>
            <a:srgbClr val="F3F4F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0" name="rect"/>
          <p:cNvSpPr/>
          <p:nvPr/>
        </p:nvSpPr>
        <p:spPr>
          <a:xfrm>
            <a:off x="3560658" y="2455244"/>
            <a:ext cx="390706" cy="123882"/>
          </a:xfrm>
          <a:prstGeom prst="rect">
            <a:avLst/>
          </a:prstGeom>
          <a:solidFill>
            <a:srgbClr val="F3F4F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2" name="textbox 82"/>
          <p:cNvSpPr/>
          <p:nvPr/>
        </p:nvSpPr>
        <p:spPr>
          <a:xfrm>
            <a:off x="947167" y="2146779"/>
            <a:ext cx="5630545" cy="18872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8000"/>
              </a:lnSpc>
            </a:pP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不论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k1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k2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如何分配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num</a:t>
            </a:r>
            <a:endParaRPr lang="en-US" altLang="en-US" sz="900" dirty="0"/>
          </a:p>
          <a:p>
            <a:pPr marL="13970" algn="l" rtl="0" eaLnBrk="0">
              <a:lnSpc>
                <a:spcPct val="94000"/>
              </a:lnSpc>
              <a:spcBef>
                <a:spcPts val="1195"/>
              </a:spcBef>
            </a:pPr>
            <a:r>
              <a:rPr sz="900" kern="0" spc="9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制造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num</a:t>
            </a:r>
            <a:r>
              <a:rPr sz="900" kern="0" spc="9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个玩具一定消耗 </a:t>
            </a:r>
            <a:r>
              <a:rPr sz="800" kern="0" spc="0" dirty="0">
                <a:solidFill>
                  <a:srgbClr val="333333">
                    <a:alpha val="100000"/>
                  </a:srgbClr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</a:rPr>
              <a:t>num</a:t>
            </a:r>
            <a:r>
              <a:rPr sz="800" kern="0" spc="90" dirty="0">
                <a:solidFill>
                  <a:srgbClr val="333333">
                    <a:alpha val="100000"/>
                  </a:srgbClr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</a:rPr>
              <a:t>*y</a:t>
            </a:r>
            <a:r>
              <a:rPr sz="900" kern="0" spc="9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</a:t>
            </a:r>
            <a:r>
              <a:rPr sz="900" kern="0" spc="90" dirty="0">
                <a:solidFill>
                  <a:srgbClr val="333333">
                    <a:alpha val="100000"/>
                  </a:srgbClr>
                </a:solidFill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A</a:t>
            </a:r>
            <a:r>
              <a:rPr sz="900" kern="0" spc="9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物品，消耗 </a:t>
            </a:r>
            <a:r>
              <a:rPr sz="800" kern="0" spc="0" dirty="0">
                <a:solidFill>
                  <a:srgbClr val="333333">
                    <a:alpha val="100000"/>
                  </a:srgbClr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</a:rPr>
              <a:t>num</a:t>
            </a:r>
            <a:r>
              <a:rPr sz="800" kern="0" spc="90" dirty="0">
                <a:solidFill>
                  <a:srgbClr val="333333">
                    <a:alpha val="100000"/>
                  </a:srgbClr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</a:rPr>
              <a:t>*y</a:t>
            </a:r>
            <a:r>
              <a:rPr sz="900" kern="0" spc="9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</a:t>
            </a:r>
            <a:r>
              <a:rPr sz="900" kern="0" spc="90" dirty="0">
                <a:solidFill>
                  <a:srgbClr val="333333">
                    <a:alpha val="100000"/>
                  </a:srgbClr>
                </a:solidFill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B</a:t>
            </a:r>
            <a:r>
              <a:rPr sz="900" kern="0" spc="9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物品</a:t>
            </a:r>
            <a:endParaRPr lang="en-US" altLang="en-US" sz="900" dirty="0"/>
          </a:p>
          <a:p>
            <a:pPr marL="13335" algn="l" rtl="0" eaLnBrk="0">
              <a:lnSpc>
                <a:spcPts val="2280"/>
              </a:lnSpc>
              <a:tabLst>
                <a:tab pos="3433445" algn="l"/>
              </a:tabLst>
            </a:pP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此时剩余的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A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物品全部补齐用于制造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第一类的数量，也就是</a:t>
            </a:r>
            <a:r>
              <a:rPr lang="en-US" sz="900" kern="0" spc="6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a/(x-y)</a:t>
            </a:r>
            <a:endParaRPr lang="en-US" altLang="en-US" sz="900" dirty="0"/>
          </a:p>
          <a:p>
            <a:pPr marL="13335" algn="l" rtl="0" eaLnBrk="0">
              <a:lnSpc>
                <a:spcPts val="1870"/>
              </a:lnSpc>
              <a:spcBef>
                <a:spcPts val="605"/>
              </a:spcBef>
              <a:tabLst>
                <a:tab pos="3185795" algn="l"/>
              </a:tabLst>
            </a:pP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剩余的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B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物品全部补齐用于制造第二类的数量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，也就是</a:t>
            </a:r>
            <a:r>
              <a:rPr lang="en-US" sz="900" kern="0" spc="6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b/(x-y)</a:t>
            </a:r>
            <a:endParaRPr lang="en-US" altLang="en-US" sz="900" dirty="0"/>
          </a:p>
          <a:p>
            <a:pPr algn="l" rtl="0" eaLnBrk="0">
              <a:lnSpc>
                <a:spcPct val="109000"/>
              </a:lnSpc>
            </a:pPr>
            <a:endParaRPr lang="en-US" altLang="en-US" sz="1000" dirty="0"/>
          </a:p>
          <a:p>
            <a:pPr marL="13335" algn="l" rtl="0" eaLnBrk="0">
              <a:lnSpc>
                <a:spcPct val="98000"/>
              </a:lnSpc>
              <a:spcBef>
                <a:spcPts val="270"/>
              </a:spcBef>
            </a:pP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这样我们得到的</a:t>
            </a:r>
            <a:r>
              <a:rPr sz="900" kern="0" spc="-13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sz="900" kern="0" spc="-13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(a  + b )  /  ( x  -  y )</a:t>
            </a:r>
            <a:r>
              <a:rPr sz="900" kern="0" spc="2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-5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即为当前情况下能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制造的最大数量，如果它大于等于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num</a:t>
            </a:r>
            <a:r>
              <a:rPr sz="900" kern="0" spc="-70" dirty="0">
                <a:solidFill>
                  <a:srgbClr val="333333">
                    <a:alpha val="100000"/>
                  </a:srgbClr>
                </a:solidFill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，那就说明当前这个数量</a:t>
            </a:r>
            <a:endParaRPr lang="en-US" altLang="en-US" sz="900" dirty="0"/>
          </a:p>
          <a:p>
            <a:pPr marL="12700" algn="l" rtl="0" eaLnBrk="0">
              <a:lnSpc>
                <a:spcPct val="97000"/>
              </a:lnSpc>
              <a:spcBef>
                <a:spcPts val="605"/>
              </a:spcBef>
            </a:pP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是可以制造的</a:t>
            </a:r>
            <a:endParaRPr lang="en-US" altLang="en-US" sz="900" dirty="0"/>
          </a:p>
          <a:p>
            <a:pPr algn="l" rtl="0" eaLnBrk="0">
              <a:lnSpc>
                <a:spcPct val="106000"/>
              </a:lnSpc>
            </a:pPr>
            <a:endParaRPr lang="en-US" altLang="en-US" sz="1000" dirty="0"/>
          </a:p>
          <a:p>
            <a:pPr marL="24130" algn="l" rtl="0" eaLnBrk="0">
              <a:lnSpc>
                <a:spcPct val="99000"/>
              </a:lnSpc>
              <a:spcBef>
                <a:spcPts val="5"/>
              </a:spcBef>
            </a:pP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由于最开始规定了 </a:t>
            </a:r>
            <a:r>
              <a:rPr sz="800" kern="0" spc="50" dirty="0">
                <a:solidFill>
                  <a:srgbClr val="333333">
                    <a:alpha val="100000"/>
                  </a:srgbClr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</a:rPr>
              <a:t>x&gt;y</a:t>
            </a:r>
            <a:r>
              <a:rPr sz="800" kern="0" spc="-120" dirty="0">
                <a:solidFill>
                  <a:srgbClr val="333333">
                    <a:alpha val="100000"/>
                  </a:srgbClr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</a:rPr>
              <a:t> </a:t>
            </a: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，因此我们计算时替换成</a:t>
            </a:r>
            <a:r>
              <a:rPr sz="900" kern="0" spc="20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800" kern="0" spc="50" dirty="0">
                <a:solidFill>
                  <a:srgbClr val="333333">
                    <a:alpha val="100000"/>
                  </a:srgbClr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</a:rPr>
              <a:t>|x</a:t>
            </a:r>
            <a:r>
              <a:rPr sz="800" kern="0" spc="50" dirty="0">
                <a:solidFill>
                  <a:srgbClr val="333333">
                    <a:alpha val="100000"/>
                  </a:srgbClr>
                </a:solidFill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</a:rPr>
              <a:t>-</a:t>
            </a:r>
            <a:r>
              <a:rPr sz="800" kern="0" spc="50" dirty="0">
                <a:solidFill>
                  <a:srgbClr val="333333">
                    <a:alpha val="100000"/>
                  </a:srgbClr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</a:rPr>
              <a:t>y|</a:t>
            </a:r>
            <a:r>
              <a:rPr sz="800" kern="0" spc="-220" dirty="0">
                <a:solidFill>
                  <a:srgbClr val="333333">
                    <a:alpha val="100000"/>
                  </a:srgbClr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</a:rPr>
              <a:t> </a:t>
            </a: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即可，最开始的</a:t>
            </a:r>
            <a:r>
              <a:rPr sz="900" kern="0" spc="4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消耗替换为 </a:t>
            </a:r>
            <a:r>
              <a:rPr sz="800" kern="0" spc="0" dirty="0">
                <a:solidFill>
                  <a:srgbClr val="333333">
                    <a:alpha val="100000"/>
                  </a:srgbClr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</a:rPr>
              <a:t>min</a:t>
            </a:r>
            <a:r>
              <a:rPr sz="800" kern="0" spc="40" dirty="0">
                <a:solidFill>
                  <a:srgbClr val="333333">
                    <a:alpha val="100000"/>
                  </a:srgbClr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</a:rPr>
              <a:t>(x</a:t>
            </a:r>
            <a:r>
              <a:rPr sz="800" kern="0" spc="-280" dirty="0">
                <a:solidFill>
                  <a:srgbClr val="333333">
                    <a:alpha val="100000"/>
                  </a:srgbClr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</a:rPr>
              <a:t> </a:t>
            </a:r>
            <a:r>
              <a:rPr sz="800" kern="0" spc="40" dirty="0">
                <a:solidFill>
                  <a:srgbClr val="333333">
                    <a:alpha val="100000"/>
                  </a:srgbClr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</a:rPr>
              <a:t>,y)*</a:t>
            </a:r>
            <a:r>
              <a:rPr sz="800" kern="0" spc="0" dirty="0">
                <a:solidFill>
                  <a:srgbClr val="333333">
                    <a:alpha val="100000"/>
                  </a:srgbClr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</a:rPr>
              <a:t>num</a:t>
            </a:r>
            <a:endParaRPr lang="en-US" altLang="en-US" sz="800" dirty="0"/>
          </a:p>
        </p:txBody>
      </p:sp>
      <p:graphicFrame>
        <p:nvGraphicFramePr>
          <p:cNvPr id="90" name="table 90"/>
          <p:cNvGraphicFramePr>
            <a:graphicFrameLocks noGrp="1"/>
          </p:cNvGraphicFramePr>
          <p:nvPr/>
        </p:nvGraphicFramePr>
        <p:xfrm>
          <a:off x="959124" y="1016300"/>
          <a:ext cx="5650865" cy="952500"/>
        </p:xfrm>
        <a:graphic>
          <a:graphicData uri="http://schemas.openxmlformats.org/drawingml/2006/table">
            <a:tbl>
              <a:tblPr/>
              <a:tblGrid>
                <a:gridCol w="2120264"/>
                <a:gridCol w="1762760"/>
                <a:gridCol w="1767839"/>
              </a:tblGrid>
              <a:tr h="3187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600" dirty="0"/>
                    </a:p>
                    <a:p>
                      <a:pPr marL="134620" algn="l" rtl="0" eaLnBrk="0">
                        <a:lnSpc>
                          <a:spcPct val="98000"/>
                        </a:lnSpc>
                        <a:spcBef>
                          <a:spcPts val="5"/>
                        </a:spcBef>
                      </a:pPr>
                      <a:r>
                        <a:rPr sz="900" b="1" kern="0" spc="8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总数量</a:t>
                      </a:r>
                      <a:r>
                        <a:rPr sz="900" b="1" kern="0" spc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</a:rPr>
                        <a:t>num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900" dirty="0"/>
                    </a:p>
                    <a:p>
                      <a:pPr marL="133350" algn="l" rtl="0" eaLnBrk="0">
                        <a:lnSpc>
                          <a:spcPct val="71000"/>
                        </a:lnSpc>
                        <a:spcBef>
                          <a:spcPts val="5"/>
                        </a:spcBef>
                      </a:pPr>
                      <a:r>
                        <a:rPr sz="900" b="1" kern="0" spc="-1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</a:rPr>
                        <a:t>a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500" dirty="0"/>
                    </a:p>
                    <a:p>
                      <a:pPr marL="138430" algn="l" rtl="0" eaLnBrk="0">
                        <a:lnSpc>
                          <a:spcPts val="1325"/>
                        </a:lnSpc>
                        <a:spcBef>
                          <a:spcPts val="5"/>
                        </a:spcBef>
                      </a:pPr>
                      <a:r>
                        <a:rPr sz="900" b="1" kern="0" spc="-2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</a:rPr>
                        <a:t>b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700" dirty="0"/>
                    </a:p>
                    <a:p>
                      <a:pPr marL="143510" algn="l" rtl="0" eaLnBrk="0">
                        <a:lnSpc>
                          <a:spcPct val="90000"/>
                        </a:lnSpc>
                        <a:spcBef>
                          <a:spcPts val="5"/>
                        </a:spcBef>
                      </a:pPr>
                      <a:r>
                        <a:rPr sz="900" kern="0" spc="-2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Microsoft JhengHei" panose="020B0604030504040204" charset="-120"/>
                          <a:ea typeface="Microsoft JhengHei" panose="020B0604030504040204" charset="-120"/>
                          <a:cs typeface="Microsoft JhengHei" panose="020B0604030504040204" charset="-120"/>
                        </a:rPr>
                        <a:t>k1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400" dirty="0"/>
                    </a:p>
                    <a:p>
                      <a:pPr marL="133350" algn="l" rtl="0" eaLnBrk="0">
                        <a:lnSpc>
                          <a:spcPts val="1285"/>
                        </a:lnSpc>
                      </a:pPr>
                      <a:r>
                        <a:rPr sz="900" kern="0" spc="-3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Microsoft JhengHei" panose="020B0604030504040204" charset="-120"/>
                          <a:ea typeface="Microsoft JhengHei" panose="020B0604030504040204" charset="-120"/>
                          <a:cs typeface="Microsoft JhengHei" panose="020B0604030504040204" charset="-120"/>
                        </a:rPr>
                        <a:t>(x</a:t>
                      </a:r>
                      <a:r>
                        <a:rPr sz="900" kern="0" spc="6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Microsoft JhengHei" panose="020B0604030504040204" charset="-120"/>
                          <a:ea typeface="Microsoft JhengHei" panose="020B0604030504040204" charset="-120"/>
                          <a:cs typeface="Microsoft JhengHei" panose="020B0604030504040204" charset="-120"/>
                        </a:rPr>
                        <a:t> </a:t>
                      </a:r>
                      <a:r>
                        <a:rPr sz="900" kern="0" spc="-3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Microsoft JhengHei" panose="020B0604030504040204" charset="-120"/>
                          <a:ea typeface="Microsoft JhengHei" panose="020B0604030504040204" charset="-120"/>
                          <a:cs typeface="Microsoft JhengHei" panose="020B0604030504040204" charset="-120"/>
                        </a:rPr>
                        <a:t>-</a:t>
                      </a:r>
                      <a:r>
                        <a:rPr sz="900" kern="0" spc="3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Microsoft JhengHei" panose="020B0604030504040204" charset="-120"/>
                          <a:ea typeface="Microsoft JhengHei" panose="020B0604030504040204" charset="-120"/>
                          <a:cs typeface="Microsoft JhengHei" panose="020B0604030504040204" charset="-120"/>
                        </a:rPr>
                        <a:t> </a:t>
                      </a:r>
                      <a:r>
                        <a:rPr sz="900" kern="0" spc="-3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Microsoft JhengHei" panose="020B0604030504040204" charset="-120"/>
                          <a:ea typeface="Microsoft JhengHei" panose="020B0604030504040204" charset="-120"/>
                          <a:cs typeface="Microsoft JhengHei" panose="020B0604030504040204" charset="-120"/>
                        </a:rPr>
                        <a:t>y)</a:t>
                      </a:r>
                      <a:r>
                        <a:rPr sz="900" kern="0" spc="8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Microsoft JhengHei" panose="020B0604030504040204" charset="-120"/>
                          <a:ea typeface="Microsoft JhengHei" panose="020B0604030504040204" charset="-120"/>
                          <a:cs typeface="Microsoft JhengHei" panose="020B0604030504040204" charset="-120"/>
                        </a:rPr>
                        <a:t> </a:t>
                      </a:r>
                      <a:r>
                        <a:rPr sz="900" kern="0" spc="-3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Microsoft JhengHei" panose="020B0604030504040204" charset="-120"/>
                          <a:ea typeface="Microsoft JhengHei" panose="020B0604030504040204" charset="-120"/>
                          <a:cs typeface="Microsoft JhengHei" panose="020B0604030504040204" charset="-120"/>
                        </a:rPr>
                        <a:t>+</a:t>
                      </a:r>
                      <a:r>
                        <a:rPr sz="900" kern="0" spc="2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Microsoft JhengHei" panose="020B0604030504040204" charset="-120"/>
                          <a:ea typeface="Microsoft JhengHei" panose="020B0604030504040204" charset="-120"/>
                          <a:cs typeface="Microsoft JhengHei" panose="020B0604030504040204" charset="-120"/>
                        </a:rPr>
                        <a:t> </a:t>
                      </a:r>
                      <a:r>
                        <a:rPr sz="900" kern="0" spc="-3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Microsoft JhengHei" panose="020B0604030504040204" charset="-120"/>
                          <a:ea typeface="Microsoft JhengHei" panose="020B0604030504040204" charset="-120"/>
                          <a:cs typeface="Microsoft JhengHei" panose="020B0604030504040204" charset="-120"/>
                        </a:rPr>
                        <a:t>y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900" dirty="0"/>
                    </a:p>
                    <a:p>
                      <a:pPr marL="128905" algn="l" rtl="0" eaLnBrk="0">
                        <a:lnSpc>
                          <a:spcPct val="69000"/>
                        </a:lnSpc>
                        <a:spcBef>
                          <a:spcPts val="0"/>
                        </a:spcBef>
                      </a:pPr>
                      <a:r>
                        <a:rPr sz="900" kern="0" spc="1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Microsoft JhengHei" panose="020B0604030504040204" charset="-120"/>
                          <a:ea typeface="Microsoft JhengHei" panose="020B0604030504040204" charset="-120"/>
                          <a:cs typeface="Microsoft JhengHei" panose="020B0604030504040204" charset="-120"/>
                        </a:rPr>
                        <a:t>y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4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700" dirty="0"/>
                    </a:p>
                    <a:p>
                      <a:pPr marL="143510" algn="l" rtl="0" eaLnBrk="0">
                        <a:lnSpc>
                          <a:spcPct val="90000"/>
                        </a:lnSpc>
                        <a:spcBef>
                          <a:spcPts val="5"/>
                        </a:spcBef>
                      </a:pPr>
                      <a:r>
                        <a:rPr sz="900" kern="0" spc="-2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Microsoft JhengHei" panose="020B0604030504040204" charset="-120"/>
                          <a:ea typeface="Microsoft JhengHei" panose="020B0604030504040204" charset="-120"/>
                          <a:cs typeface="Microsoft JhengHei" panose="020B0604030504040204" charset="-120"/>
                        </a:rPr>
                        <a:t>k2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900" dirty="0"/>
                    </a:p>
                    <a:p>
                      <a:pPr marL="128270" algn="l" rtl="0" eaLnBrk="0">
                        <a:lnSpc>
                          <a:spcPct val="69000"/>
                        </a:lnSpc>
                        <a:spcBef>
                          <a:spcPts val="0"/>
                        </a:spcBef>
                      </a:pPr>
                      <a:r>
                        <a:rPr sz="900" kern="0" spc="1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Microsoft JhengHei" panose="020B0604030504040204" charset="-120"/>
                          <a:ea typeface="Microsoft JhengHei" panose="020B0604030504040204" charset="-120"/>
                          <a:cs typeface="Microsoft JhengHei" panose="020B0604030504040204" charset="-120"/>
                        </a:rPr>
                        <a:t>y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400" dirty="0"/>
                    </a:p>
                    <a:p>
                      <a:pPr marL="133350" algn="l" rtl="0" eaLnBrk="0">
                        <a:lnSpc>
                          <a:spcPts val="1285"/>
                        </a:lnSpc>
                        <a:spcBef>
                          <a:spcPts val="0"/>
                        </a:spcBef>
                      </a:pPr>
                      <a:r>
                        <a:rPr sz="900" kern="0" spc="-3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Microsoft JhengHei" panose="020B0604030504040204" charset="-120"/>
                          <a:ea typeface="Microsoft JhengHei" panose="020B0604030504040204" charset="-120"/>
                          <a:cs typeface="Microsoft JhengHei" panose="020B0604030504040204" charset="-120"/>
                        </a:rPr>
                        <a:t>(x</a:t>
                      </a:r>
                      <a:r>
                        <a:rPr sz="900" kern="0" spc="6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Microsoft JhengHei" panose="020B0604030504040204" charset="-120"/>
                          <a:ea typeface="Microsoft JhengHei" panose="020B0604030504040204" charset="-120"/>
                          <a:cs typeface="Microsoft JhengHei" panose="020B0604030504040204" charset="-120"/>
                        </a:rPr>
                        <a:t> </a:t>
                      </a:r>
                      <a:r>
                        <a:rPr sz="900" kern="0" spc="-3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Microsoft JhengHei" panose="020B0604030504040204" charset="-120"/>
                          <a:ea typeface="Microsoft JhengHei" panose="020B0604030504040204" charset="-120"/>
                          <a:cs typeface="Microsoft JhengHei" panose="020B0604030504040204" charset="-120"/>
                        </a:rPr>
                        <a:t>-</a:t>
                      </a:r>
                      <a:r>
                        <a:rPr sz="900" kern="0" spc="3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Microsoft JhengHei" panose="020B0604030504040204" charset="-120"/>
                          <a:ea typeface="Microsoft JhengHei" panose="020B0604030504040204" charset="-120"/>
                          <a:cs typeface="Microsoft JhengHei" panose="020B0604030504040204" charset="-120"/>
                        </a:rPr>
                        <a:t> </a:t>
                      </a:r>
                      <a:r>
                        <a:rPr sz="900" kern="0" spc="-3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Microsoft JhengHei" panose="020B0604030504040204" charset="-120"/>
                          <a:ea typeface="Microsoft JhengHei" panose="020B0604030504040204" charset="-120"/>
                          <a:cs typeface="Microsoft JhengHei" panose="020B0604030504040204" charset="-120"/>
                        </a:rPr>
                        <a:t>y)</a:t>
                      </a:r>
                      <a:r>
                        <a:rPr sz="900" kern="0" spc="8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Microsoft JhengHei" panose="020B0604030504040204" charset="-120"/>
                          <a:ea typeface="Microsoft JhengHei" panose="020B0604030504040204" charset="-120"/>
                          <a:cs typeface="Microsoft JhengHei" panose="020B0604030504040204" charset="-120"/>
                        </a:rPr>
                        <a:t> </a:t>
                      </a:r>
                      <a:r>
                        <a:rPr sz="900" kern="0" spc="-3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Microsoft JhengHei" panose="020B0604030504040204" charset="-120"/>
                          <a:ea typeface="Microsoft JhengHei" panose="020B0604030504040204" charset="-120"/>
                          <a:cs typeface="Microsoft JhengHei" panose="020B0604030504040204" charset="-120"/>
                        </a:rPr>
                        <a:t>+</a:t>
                      </a:r>
                      <a:r>
                        <a:rPr sz="900" kern="0" spc="2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Microsoft JhengHei" panose="020B0604030504040204" charset="-120"/>
                          <a:ea typeface="Microsoft JhengHei" panose="020B0604030504040204" charset="-120"/>
                          <a:cs typeface="Microsoft JhengHei" panose="020B0604030504040204" charset="-120"/>
                        </a:rPr>
                        <a:t> </a:t>
                      </a:r>
                      <a:r>
                        <a:rPr sz="900" kern="0" spc="-3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Microsoft JhengHei" panose="020B0604030504040204" charset="-120"/>
                          <a:ea typeface="Microsoft JhengHei" panose="020B0604030504040204" charset="-120"/>
                          <a:cs typeface="Microsoft JhengHei" panose="020B0604030504040204" charset="-120"/>
                        </a:rPr>
                        <a:t>y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92" name="rect"/>
          <p:cNvSpPr/>
          <p:nvPr/>
        </p:nvSpPr>
        <p:spPr>
          <a:xfrm>
            <a:off x="3265245" y="711358"/>
            <a:ext cx="257295" cy="123883"/>
          </a:xfrm>
          <a:prstGeom prst="rect">
            <a:avLst/>
          </a:prstGeom>
          <a:solidFill>
            <a:srgbClr val="F3F4F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4" name="rect"/>
          <p:cNvSpPr/>
          <p:nvPr/>
        </p:nvSpPr>
        <p:spPr>
          <a:xfrm>
            <a:off x="3265246" y="711358"/>
            <a:ext cx="257294" cy="123883"/>
          </a:xfrm>
          <a:prstGeom prst="rect">
            <a:avLst/>
          </a:prstGeom>
          <a:solidFill>
            <a:srgbClr val="F3F4F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6" name="rect"/>
          <p:cNvSpPr/>
          <p:nvPr/>
        </p:nvSpPr>
        <p:spPr>
          <a:xfrm>
            <a:off x="1206889" y="415946"/>
            <a:ext cx="324000" cy="123882"/>
          </a:xfrm>
          <a:prstGeom prst="rect">
            <a:avLst/>
          </a:prstGeom>
          <a:solidFill>
            <a:srgbClr val="F3F4F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8" name="rect"/>
          <p:cNvSpPr/>
          <p:nvPr/>
        </p:nvSpPr>
        <p:spPr>
          <a:xfrm>
            <a:off x="1206889" y="415946"/>
            <a:ext cx="324000" cy="123882"/>
          </a:xfrm>
          <a:prstGeom prst="rect">
            <a:avLst/>
          </a:prstGeom>
          <a:solidFill>
            <a:srgbClr val="F3F4F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0" name="rect"/>
          <p:cNvSpPr/>
          <p:nvPr/>
        </p:nvSpPr>
        <p:spPr>
          <a:xfrm>
            <a:off x="1206889" y="711358"/>
            <a:ext cx="324000" cy="123883"/>
          </a:xfrm>
          <a:prstGeom prst="rect">
            <a:avLst/>
          </a:prstGeom>
          <a:solidFill>
            <a:srgbClr val="F3F4F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2" name="rect"/>
          <p:cNvSpPr/>
          <p:nvPr/>
        </p:nvSpPr>
        <p:spPr>
          <a:xfrm>
            <a:off x="1206889" y="711358"/>
            <a:ext cx="324000" cy="123883"/>
          </a:xfrm>
          <a:prstGeom prst="rect">
            <a:avLst/>
          </a:prstGeom>
          <a:solidFill>
            <a:srgbClr val="F3F4F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4" name="textbox 104"/>
          <p:cNvSpPr/>
          <p:nvPr/>
        </p:nvSpPr>
        <p:spPr>
          <a:xfrm>
            <a:off x="948034" y="393488"/>
            <a:ext cx="2562225" cy="4572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 </a:t>
            </a:r>
            <a:r>
              <a:rPr sz="800" kern="0" spc="50" dirty="0">
                <a:solidFill>
                  <a:srgbClr val="333333">
                    <a:alpha val="100000"/>
                  </a:srgbClr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</a:rPr>
              <a:t>x==y</a:t>
            </a:r>
            <a:r>
              <a:rPr sz="800" kern="0" spc="-110" dirty="0">
                <a:solidFill>
                  <a:srgbClr val="333333">
                    <a:alpha val="100000"/>
                  </a:srgbClr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</a:rPr>
              <a:t> </a:t>
            </a: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，那么我们直接计算即可</a:t>
            </a:r>
            <a:endParaRPr lang="en-US" altLang="en-US" sz="9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algn="l" rtl="0" eaLnBrk="0">
              <a:lnSpc>
                <a:spcPct val="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 </a:t>
            </a:r>
            <a:r>
              <a:rPr sz="800" kern="0" spc="50" dirty="0">
                <a:solidFill>
                  <a:srgbClr val="333333">
                    <a:alpha val="100000"/>
                  </a:srgbClr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</a:rPr>
              <a:t>x!=y</a:t>
            </a:r>
            <a:r>
              <a:rPr sz="800" kern="0" spc="-120" dirty="0">
                <a:solidFill>
                  <a:srgbClr val="333333">
                    <a:alpha val="100000"/>
                  </a:srgbClr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</a:rPr>
              <a:t> </a:t>
            </a: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，我们考虑如下图表，这里假设 </a:t>
            </a:r>
            <a:r>
              <a:rPr sz="800" kern="0" spc="50" dirty="0">
                <a:solidFill>
                  <a:srgbClr val="333333">
                    <a:alpha val="100000"/>
                  </a:srgbClr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</a:rPr>
              <a:t>x&gt;</a:t>
            </a:r>
            <a:r>
              <a:rPr sz="800" kern="0" spc="40" dirty="0">
                <a:solidFill>
                  <a:srgbClr val="333333">
                    <a:alpha val="100000"/>
                  </a:srgbClr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</a:rPr>
              <a:t>y</a:t>
            </a:r>
            <a:endParaRPr lang="en-US" altLang="en-US" sz="8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ZjJiYzRjZDg4ODIxMmZkMzVjYzYxNzIzMDEwYjJjY2IifQ==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1175</Words>
  <Application>WPS 演示</Application>
  <PresentationFormat/>
  <Paragraphs>138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Lucida Console</vt:lpstr>
      <vt:lpstr>微软雅黑</vt:lpstr>
      <vt:lpstr>Verdana</vt:lpstr>
      <vt:lpstr>Microsoft JhengHei</vt:lpstr>
      <vt:lpstr>Arial Unicode MS</vt:lpstr>
      <vt:lpstr>Calibri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宋学斌</cp:lastModifiedBy>
  <cp:revision>2</cp:revision>
  <dcterms:created xsi:type="dcterms:W3CDTF">2023-12-19T07:24:00Z</dcterms:created>
  <dcterms:modified xsi:type="dcterms:W3CDTF">2023-12-19T07:27:12Z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</vt:lpwstr>
  </property>
  <property fmtid="{D5CDD505-2E9C-101B-9397-08002B2CF9AE}" pid="3" name="Created">
    <vt:filetime>2023-12-19T23:20:30Z</vt:filetime>
  </property>
  <property fmtid="{D5CDD505-2E9C-101B-9397-08002B2CF9AE}" pid="4" name="ICV">
    <vt:lpwstr>C958BCC5E3DC4E11A518264FB3DA294E_12</vt:lpwstr>
  </property>
  <property fmtid="{D5CDD505-2E9C-101B-9397-08002B2CF9AE}" pid="5" name="KSOProductBuildVer">
    <vt:lpwstr>2052-12.1.0.15374</vt:lpwstr>
  </property>
</Properties>
</file>