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
  </p:handoutMasterIdLst>
  <p:sldIdLst>
    <p:sldId id="843" r:id="rId3"/>
    <p:sldId id="868" r:id="rId5"/>
    <p:sldId id="870" r:id="rId6"/>
    <p:sldId id="869" r:id="rId7"/>
  </p:sldIdLst>
  <p:sldSz cx="12192000" cy="6858000"/>
  <p:notesSz cx="6669405" cy="9820275"/>
  <p:custDataLst>
    <p:tags r:id="rId12"/>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A6464B"/>
    <a:srgbClr val="4B44A8"/>
    <a:srgbClr val="FFFF00"/>
    <a:srgbClr val="000000"/>
    <a:srgbClr val="FFFF66"/>
    <a:srgbClr val="FF33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04"/>
    <p:restoredTop sz="81065"/>
  </p:normalViewPr>
  <p:slideViewPr>
    <p:cSldViewPr snapToGrid="0" showGuides="1">
      <p:cViewPr>
        <p:scale>
          <a:sx n="90" d="100"/>
          <a:sy n="90" d="100"/>
        </p:scale>
        <p:origin x="1337" y="4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66" d="100"/>
        <a:sy n="66" d="100"/>
      </p:scale>
      <p:origin x="0" y="14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5554" name="Rectangle 2"/>
          <p:cNvSpPr>
            <a:spLocks noGrp="1" noChangeArrowheads="1"/>
          </p:cNvSpPr>
          <p:nvPr>
            <p:ph type="hdr" sz="quarter"/>
          </p:nvPr>
        </p:nvSpPr>
        <p:spPr bwMode="auto">
          <a:xfrm>
            <a:off x="0" y="0"/>
            <a:ext cx="2889250" cy="49053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5" name="Rectangle 3"/>
          <p:cNvSpPr>
            <a:spLocks noGrp="1" noChangeArrowheads="1"/>
          </p:cNvSpPr>
          <p:nvPr>
            <p:ph type="dt" sz="quarter" idx="1"/>
          </p:nvPr>
        </p:nvSpPr>
        <p:spPr bwMode="auto">
          <a:xfrm>
            <a:off x="3779838" y="0"/>
            <a:ext cx="2889250" cy="4905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6" name="Rectangle 4"/>
          <p:cNvSpPr>
            <a:spLocks noGrp="1" noChangeArrowheads="1"/>
          </p:cNvSpPr>
          <p:nvPr>
            <p:ph type="ftr" sz="quarter" idx="2"/>
          </p:nvPr>
        </p:nvSpPr>
        <p:spPr bwMode="auto">
          <a:xfrm>
            <a:off x="0" y="9329738"/>
            <a:ext cx="2889250" cy="49053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7" name="Rectangle 5"/>
          <p:cNvSpPr>
            <a:spLocks noGrp="1" noChangeArrowheads="1"/>
          </p:cNvSpPr>
          <p:nvPr>
            <p:ph type="sldNum" sz="quarter" idx="3"/>
          </p:nvPr>
        </p:nvSpPr>
        <p:spPr bwMode="auto">
          <a:xfrm>
            <a:off x="3779838" y="9329738"/>
            <a:ext cx="2889250" cy="4905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27F6D25-6181-4990-92ED-B342D4F471FA}" type="slidenum">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Grp="1" noChangeArrowheads="1"/>
          </p:cNvSpPr>
          <p:nvPr>
            <p:ph type="hdr" sz="quarter"/>
          </p:nvPr>
        </p:nvSpPr>
        <p:spPr bwMode="auto">
          <a:xfrm>
            <a:off x="0" y="0"/>
            <a:ext cx="2889250" cy="490538"/>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5" name="Rectangle 3"/>
          <p:cNvSpPr>
            <a:spLocks noGrp="1" noChangeArrowheads="1"/>
          </p:cNvSpPr>
          <p:nvPr>
            <p:ph type="dt" idx="1"/>
          </p:nvPr>
        </p:nvSpPr>
        <p:spPr bwMode="auto">
          <a:xfrm>
            <a:off x="3779838" y="0"/>
            <a:ext cx="2889250" cy="4905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61913" y="736600"/>
            <a:ext cx="6545262" cy="3683000"/>
          </a:xfrm>
          <a:prstGeom prst="rect">
            <a:avLst/>
          </a:prstGeom>
          <a:noFill/>
          <a:ln w="9525" cap="flat" cmpd="sng">
            <a:solidFill>
              <a:srgbClr val="000000"/>
            </a:solidFill>
            <a:prstDash val="solid"/>
            <a:miter/>
            <a:headEnd type="none" w="med" len="med"/>
            <a:tailEnd type="none" w="med" len="med"/>
          </a:ln>
        </p:spPr>
      </p:sp>
      <p:sp>
        <p:nvSpPr>
          <p:cNvPr id="18437" name="Rectangle 5"/>
          <p:cNvSpPr>
            <a:spLocks noGrp="1" noChangeArrowheads="1"/>
          </p:cNvSpPr>
          <p:nvPr>
            <p:ph type="body" sz="quarter" idx="3"/>
          </p:nvPr>
        </p:nvSpPr>
        <p:spPr bwMode="auto">
          <a:xfrm>
            <a:off x="889000" y="4664075"/>
            <a:ext cx="4891088" cy="44196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8" name="Rectangle 6"/>
          <p:cNvSpPr>
            <a:spLocks noGrp="1" noChangeArrowheads="1"/>
          </p:cNvSpPr>
          <p:nvPr>
            <p:ph type="ftr" sz="quarter" idx="4"/>
          </p:nvPr>
        </p:nvSpPr>
        <p:spPr bwMode="auto">
          <a:xfrm>
            <a:off x="0" y="9329738"/>
            <a:ext cx="2889250" cy="490538"/>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9" name="Rectangle 7"/>
          <p:cNvSpPr>
            <a:spLocks noGrp="1" noChangeArrowheads="1"/>
          </p:cNvSpPr>
          <p:nvPr>
            <p:ph type="sldNum" sz="quarter" idx="5"/>
          </p:nvPr>
        </p:nvSpPr>
        <p:spPr bwMode="auto">
          <a:xfrm>
            <a:off x="3779838" y="9329738"/>
            <a:ext cx="2889250" cy="4905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239D7B-9731-44A0-9630-3BCC8617266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6554788"/>
            <a:ext cx="12192000" cy="304800"/>
          </a:xfrm>
          <a:prstGeom prst="rect">
            <a:avLst/>
          </a:prstGeom>
          <a:solidFill>
            <a:schemeClr val="folHlink"/>
          </a:solidFill>
          <a:ln w="9525">
            <a:solidFill>
              <a:schemeClr val="tx1"/>
            </a:solidFill>
            <a:miter lim="800000"/>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051" name="Picture 5" descr="logo_small2"/>
          <p:cNvPicPr>
            <a:picLocks noChangeAspect="1"/>
          </p:cNvPicPr>
          <p:nvPr/>
        </p:nvPicPr>
        <p:blipFill>
          <a:blip r:embed="rId2"/>
          <a:stretch>
            <a:fillRect/>
          </a:stretch>
        </p:blipFill>
        <p:spPr>
          <a:xfrm>
            <a:off x="609600" y="381000"/>
            <a:ext cx="4267200" cy="654050"/>
          </a:xfrm>
          <a:prstGeom prst="rect">
            <a:avLst/>
          </a:prstGeom>
          <a:noFill/>
          <a:ln w="9525">
            <a:noFill/>
          </a:ln>
        </p:spPr>
      </p:pic>
      <p:sp>
        <p:nvSpPr>
          <p:cNvPr id="649219" name="Rectangle 3"/>
          <p:cNvSpPr>
            <a:spLocks noGrp="1" noChangeArrowheads="1"/>
          </p:cNvSpPr>
          <p:nvPr>
            <p:ph type="ctrTitle"/>
          </p:nvPr>
        </p:nvSpPr>
        <p:spPr>
          <a:xfrm>
            <a:off x="1320800" y="1828800"/>
            <a:ext cx="10363200" cy="1143000"/>
          </a:xfrm>
          <a:prstGeom prst="rect">
            <a:avLst/>
          </a:prstGeom>
        </p:spPr>
        <p:txBody>
          <a:bodyPr/>
          <a:lstStyle>
            <a:lvl1pPr>
              <a:defRPr/>
            </a:lvl1pPr>
          </a:lstStyle>
          <a:p>
            <a:r>
              <a:rPr lang="en-US" altLang="zh-CN"/>
              <a:t>Click to edit Master title style</a:t>
            </a:r>
            <a:endParaRPr lang="en-US" altLang="zh-CN"/>
          </a:p>
        </p:txBody>
      </p:sp>
      <p:sp>
        <p:nvSpPr>
          <p:cNvPr id="649220" name="Rectangle 4"/>
          <p:cNvSpPr>
            <a:spLocks noGrp="1" noChangeArrowheads="1"/>
          </p:cNvSpPr>
          <p:nvPr>
            <p:ph type="subTitle" idx="1"/>
          </p:nvPr>
        </p:nvSpPr>
        <p:spPr>
          <a:xfrm>
            <a:off x="1828800" y="3657600"/>
            <a:ext cx="8534400" cy="1752600"/>
          </a:xfrm>
          <a:prstGeom prst="rect">
            <a:avLst/>
          </a:prstGeo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
        <p:nvSpPr>
          <p:cNvPr id="8" name="Rectangle 6"/>
          <p:cNvSpPr>
            <a:spLocks noGrp="1" noChangeArrowheads="1"/>
          </p:cNvSpPr>
          <p:nvPr>
            <p:ph type="ftr" sz="quarter" idx="3"/>
          </p:nvPr>
        </p:nvSpPr>
        <p:spPr bwMode="auto">
          <a:xfrm>
            <a:off x="10040938" y="6502400"/>
            <a:ext cx="1846263" cy="292100"/>
          </a:xfrm>
          <a:prstGeom prst="rect">
            <a:avLst/>
          </a:prstGeom>
          <a:ln>
            <a:miter lim="800000"/>
          </a:ln>
        </p:spPr>
        <p:txBody>
          <a:bodyPr vert="horz" wrap="square" lIns="91440" tIns="45720" rIns="91440" bIns="45720" numCol="1" anchor="b" anchorCtr="0" compatLnSpc="1"/>
          <a:lstStyle>
            <a:lvl1pP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fld id="{29E71922-BBC5-4A86-B234-35D64C0AD217}" type="slidenum">
              <a:rPr kumimoji="0" lang="en-US" altLang="zh-CN" sz="12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49301" y="1255713"/>
            <a:ext cx="10960100" cy="51689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8533" y="542925"/>
            <a:ext cx="2751667" cy="58816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49301" y="542925"/>
            <a:ext cx="8056033" cy="58816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49300" y="1255713"/>
            <a:ext cx="5378451" cy="51689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330952" y="1255713"/>
            <a:ext cx="5378449" cy="2508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330952" y="3916363"/>
            <a:ext cx="5378449" cy="2508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542925"/>
            <a:ext cx="11010900" cy="58816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49300" y="1255713"/>
            <a:ext cx="5378451" cy="5168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330952" y="1255713"/>
            <a:ext cx="5378449" cy="5168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8198" name="Rectangle 6"/>
          <p:cNvSpPr>
            <a:spLocks noGrp="1" noChangeArrowheads="1"/>
          </p:cNvSpPr>
          <p:nvPr>
            <p:ph type="ftr" sz="quarter" idx="3"/>
          </p:nvPr>
        </p:nvSpPr>
        <p:spPr bwMode="auto">
          <a:xfrm>
            <a:off x="4978400" y="6518275"/>
            <a:ext cx="1846263" cy="2921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100">
                <a:solidFill>
                  <a:schemeClr val="accent2"/>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36" name="Text Box 25"/>
          <p:cNvSpPr txBox="1">
            <a:spLocks noChangeArrowheads="1"/>
          </p:cNvSpPr>
          <p:nvPr/>
        </p:nvSpPr>
        <p:spPr bwMode="auto">
          <a:xfrm>
            <a:off x="706438" y="38100"/>
            <a:ext cx="2362200" cy="304800"/>
          </a:xfrm>
          <a:prstGeom prst="rect">
            <a:avLst/>
          </a:prstGeom>
          <a:noFill/>
          <a:ln>
            <a:noFill/>
          </a:ln>
        </p:spPr>
        <p:txBody>
          <a:bodyPr lIns="18000" tIns="0" rIns="1800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bg1"/>
                </a:solidFill>
                <a:effectLst/>
                <a:uLnTx/>
                <a:uFillTx/>
                <a:latin typeface="Times New Roman" panose="02020603050405020304" pitchFamily="18" charset="0"/>
                <a:ea typeface="华文彩云" panose="02010800040101010101" pitchFamily="2" charset="-122"/>
                <a:cs typeface="+mn-cs"/>
              </a:rPr>
              <a:t>BeihangSoft.cn</a:t>
            </a:r>
            <a:endParaRPr kumimoji="1" lang="en-US" altLang="zh-CN" sz="2000" b="0" i="0" u="none" strike="noStrike" kern="1200" cap="none" spc="0" normalizeH="0" baseline="0" noProof="0">
              <a:ln>
                <a:noFill/>
              </a:ln>
              <a:solidFill>
                <a:schemeClr val="bg1"/>
              </a:solidFill>
              <a:effectLst/>
              <a:uLnTx/>
              <a:uFillTx/>
              <a:latin typeface="Times New Roman" panose="02020603050405020304" pitchFamily="18" charset="0"/>
              <a:ea typeface="华文彩云" panose="02010800040101010101" pitchFamily="2" charset="-122"/>
              <a:cs typeface="+mn-cs"/>
            </a:endParaRPr>
          </a:p>
        </p:txBody>
      </p:sp>
      <p:cxnSp>
        <p:nvCxnSpPr>
          <p:cNvPr id="25" name="直接连接符 24"/>
          <p:cNvCxnSpPr/>
          <p:nvPr/>
        </p:nvCxnSpPr>
        <p:spPr>
          <a:xfrm>
            <a:off x="-17462" y="982663"/>
            <a:ext cx="1220946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4287" y="952500"/>
            <a:ext cx="1220787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45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C7 : E</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1"/>
            </p:custDataLst>
          </p:nvPr>
        </p:nvPicPr>
        <p:blipFill>
          <a:blip r:embed="rId2"/>
          <a:stretch>
            <a:fillRect/>
          </a:stretch>
        </p:blipFill>
        <p:spPr>
          <a:xfrm>
            <a:off x="1656715" y="1193800"/>
            <a:ext cx="9020810" cy="500888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C7 : E</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86815" y="1581785"/>
            <a:ext cx="9818370" cy="4791710"/>
          </a:xfrm>
          <a:prstGeom prst="rect">
            <a:avLst/>
          </a:prstGeom>
          <a:noFill/>
        </p:spPr>
        <p:txBody>
          <a:bodyPr wrap="square" rtlCol="0">
            <a:noAutofit/>
          </a:bodyPr>
          <a:p>
            <a:pPr indent="457200"/>
            <a:r>
              <a:rPr lang="zh-CN" altLang="en-US" sz="3200"/>
              <a:t>这题考的主要就是对异或运算的理解；如果对异或运算的理解够深的话就不难知道本题要求的最小异或值一定就出现在排序过后某两个相邻的元素之间；</a:t>
            </a:r>
            <a:endParaRPr lang="zh-CN" altLang="en-US" sz="3200"/>
          </a:p>
          <a:p>
            <a:pPr indent="457200"/>
            <a:r>
              <a:rPr lang="zh-CN" altLang="en-US" sz="3200"/>
              <a:t>但其实仅仅这样还是有可能</a:t>
            </a:r>
            <a:r>
              <a:rPr lang="en-US" altLang="zh-CN" sz="3200"/>
              <a:t>WA</a:t>
            </a:r>
            <a:r>
              <a:rPr lang="zh-CN" altLang="en-US" sz="3200"/>
              <a:t>，主要还是因为数据范围的原因，观察到数据范围到</a:t>
            </a:r>
            <a:r>
              <a:rPr lang="en-US" altLang="zh-CN" sz="3200"/>
              <a:t>2</a:t>
            </a:r>
            <a:r>
              <a:rPr lang="en-US" altLang="zh-CN" sz="3200" baseline="30000"/>
              <a:t>32</a:t>
            </a:r>
            <a:r>
              <a:rPr lang="zh-CN" altLang="en-US" sz="3200"/>
              <a:t>，大多人就会选择</a:t>
            </a:r>
            <a:r>
              <a:rPr lang="en-US" altLang="zh-CN" sz="3200"/>
              <a:t>int</a:t>
            </a:r>
            <a:r>
              <a:rPr lang="zh-CN" altLang="en-US" sz="3200"/>
              <a:t>，但是会出现异或得到负数的情况，这种情况就会输出错误，所以换成</a:t>
            </a:r>
            <a:r>
              <a:rPr lang="en-US" altLang="zh-CN" sz="3200"/>
              <a:t>unsigned int</a:t>
            </a:r>
            <a:r>
              <a:rPr lang="zh-CN" altLang="en-US" sz="3200"/>
              <a:t>或</a:t>
            </a:r>
            <a:r>
              <a:rPr lang="en-US" altLang="zh-CN" sz="3200"/>
              <a:t>long long</a:t>
            </a:r>
            <a:r>
              <a:rPr lang="zh-CN" altLang="en-US" sz="3200"/>
              <a:t>就能过了</a:t>
            </a:r>
            <a:endParaRPr lang="zh-CN" altLang="en-US" sz="3200"/>
          </a:p>
          <a:p>
            <a:pPr indent="457200"/>
            <a:r>
              <a:rPr lang="zh-CN" altLang="en-US" sz="3200"/>
              <a:t>时间复杂度：排序的</a:t>
            </a:r>
            <a:r>
              <a:rPr lang="en-US" altLang="zh-CN" sz="3200"/>
              <a:t>O(nlogn)</a:t>
            </a:r>
            <a:endParaRPr lang="en-US" altLang="zh-CN" sz="32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C7 : E</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pic>
        <p:nvPicPr>
          <p:cNvPr id="3" name="图片 2" descr="312831eb905c0a5338798e9a24986c6"/>
          <p:cNvPicPr>
            <a:picLocks noChangeAspect="1"/>
          </p:cNvPicPr>
          <p:nvPr/>
        </p:nvPicPr>
        <p:blipFill>
          <a:blip r:embed="rId1"/>
          <a:stretch>
            <a:fillRect/>
          </a:stretch>
        </p:blipFill>
        <p:spPr>
          <a:xfrm>
            <a:off x="610870" y="1038860"/>
            <a:ext cx="10132695" cy="565785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C7 : E</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7045" y="1033145"/>
            <a:ext cx="9818370" cy="4791710"/>
          </a:xfrm>
          <a:prstGeom prst="rect">
            <a:avLst/>
          </a:prstGeom>
          <a:noFill/>
        </p:spPr>
        <p:txBody>
          <a:bodyPr wrap="square" rtlCol="0">
            <a:noAutofit/>
          </a:bodyPr>
          <a:p>
            <a:pPr marL="1371600" lvl="3" indent="457200"/>
            <a:r>
              <a:rPr lang="zh-CN" altLang="en-US"/>
              <a:t>int n;</a:t>
            </a:r>
            <a:endParaRPr lang="zh-CN" altLang="en-US"/>
          </a:p>
          <a:p>
            <a:pPr indent="457200"/>
            <a:r>
              <a:rPr lang="zh-CN" altLang="en-US"/>
              <a:t>		scanf("%d",&amp;n);</a:t>
            </a:r>
            <a:endParaRPr lang="zh-CN" altLang="en-US"/>
          </a:p>
          <a:p>
            <a:pPr indent="457200"/>
            <a:r>
              <a:rPr lang="zh-CN" altLang="en-US"/>
              <a:t>		int i;</a:t>
            </a:r>
            <a:endParaRPr lang="zh-CN" altLang="en-US"/>
          </a:p>
          <a:p>
            <a:pPr indent="457200"/>
            <a:r>
              <a:rPr lang="zh-CN" altLang="en-US"/>
              <a:t>		for(i=0;i&lt;n;i++)</a:t>
            </a:r>
            <a:endParaRPr lang="zh-CN" altLang="en-US"/>
          </a:p>
          <a:p>
            <a:pPr indent="457200"/>
            <a:r>
              <a:rPr lang="zh-CN" altLang="en-US"/>
              <a:t>		{</a:t>
            </a:r>
            <a:endParaRPr lang="zh-CN" altLang="en-US"/>
          </a:p>
          <a:p>
            <a:pPr indent="457200"/>
            <a:r>
              <a:rPr lang="zh-CN" altLang="en-US"/>
              <a:t>			scanf("%u",&amp;a[i]);</a:t>
            </a:r>
            <a:endParaRPr lang="zh-CN" altLang="en-US"/>
          </a:p>
          <a:p>
            <a:pPr indent="457200"/>
            <a:r>
              <a:rPr lang="zh-CN" altLang="en-US"/>
              <a:t>		}</a:t>
            </a:r>
            <a:endParaRPr lang="zh-CN" altLang="en-US"/>
          </a:p>
          <a:p>
            <a:pPr indent="457200"/>
            <a:r>
              <a:rPr lang="zh-CN" altLang="en-US"/>
              <a:t>		sort(a,a+n);</a:t>
            </a:r>
            <a:endParaRPr lang="zh-CN" altLang="en-US"/>
          </a:p>
          <a:p>
            <a:pPr indent="457200"/>
            <a:r>
              <a:rPr lang="zh-CN" altLang="en-US"/>
              <a:t>		unsigned int min = a[0]^a[1];</a:t>
            </a:r>
            <a:endParaRPr lang="zh-CN" altLang="en-US"/>
          </a:p>
          <a:p>
            <a:pPr indent="457200"/>
            <a:r>
              <a:rPr lang="zh-CN" altLang="en-US"/>
              <a:t>		for(i=1;i&lt;n-1;i++)</a:t>
            </a:r>
            <a:endParaRPr lang="zh-CN" altLang="en-US"/>
          </a:p>
          <a:p>
            <a:pPr indent="457200"/>
            <a:r>
              <a:rPr lang="zh-CN" altLang="en-US"/>
              <a:t>		{</a:t>
            </a:r>
            <a:endParaRPr lang="zh-CN" altLang="en-US"/>
          </a:p>
          <a:p>
            <a:pPr indent="457200"/>
            <a:r>
              <a:rPr lang="zh-CN" altLang="en-US"/>
              <a:t>			if((a[i]^a[i+1])&lt;min)min = a[i]^a[i+1];</a:t>
            </a:r>
            <a:endParaRPr lang="zh-CN" altLang="en-US"/>
          </a:p>
          <a:p>
            <a:pPr indent="457200"/>
            <a:r>
              <a:rPr lang="zh-CN" altLang="en-US"/>
              <a:t>		}</a:t>
            </a:r>
            <a:endParaRPr lang="zh-CN" altLang="en-US"/>
          </a:p>
          <a:p>
            <a:pPr indent="457200"/>
            <a:r>
              <a:rPr lang="zh-CN" altLang="en-US"/>
              <a:t>		printf("%u\n",min);</a:t>
            </a:r>
            <a:endParaRPr lang="zh-CN" altLang="en-US"/>
          </a:p>
        </p:txBody>
      </p:sp>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zEyMGJiNjNmMjE0OTYwNDVlYzQzMTUzZGQxYTkxYjUifQ=="/>
  <p:tag name="commondata" val="eyJoZGlkIjoiOWUxMWQwMWY1MDE1ZjI4YzNkYzA0ZDQ3NTg0Yjc5M2YifQ=="/>
</p:tagLst>
</file>

<file path=ppt/theme/theme1.xml><?xml version="1.0" encoding="utf-8"?>
<a:theme xmlns:a="http://schemas.openxmlformats.org/drawingml/2006/main" name="csppt02">
  <a:themeElements>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csppt0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WPS 演示</Application>
  <PresentationFormat>宽屏</PresentationFormat>
  <Paragraphs>27</Paragraphs>
  <Slides>4</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宋体</vt:lpstr>
      <vt:lpstr>Wingdings</vt:lpstr>
      <vt:lpstr>Tahoma</vt:lpstr>
      <vt:lpstr>Times New Roman</vt:lpstr>
      <vt:lpstr>华文彩云</vt:lpstr>
      <vt:lpstr>微软雅黑</vt:lpstr>
      <vt:lpstr>Cambria Math</vt:lpstr>
      <vt:lpstr>Arial Unicode MS</vt:lpstr>
      <vt:lpstr>csppt02</vt:lpstr>
      <vt:lpstr>PowerPoint 演示文稿</vt:lpstr>
      <vt:lpstr>PowerPoint 演示文稿</vt:lpstr>
      <vt:lpstr>PowerPoint 演示文稿</vt:lpstr>
      <vt:lpstr>PowerPoint 演示文稿</vt:lpstr>
    </vt:vector>
  </TitlesOfParts>
  <Company>beihang college of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dc:title>
  <dc:creator>song you</dc:creator>
  <dc:subject>algorithms</dc:subject>
  <cp:lastModifiedBy>#</cp:lastModifiedBy>
  <cp:revision>3112</cp:revision>
  <dcterms:created xsi:type="dcterms:W3CDTF">2000-10-25T13:43:00Z</dcterms:created>
  <dcterms:modified xsi:type="dcterms:W3CDTF">2023-12-20T03:13:50Z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ED40D78911B445B0BCBEC75EA53E1126_13</vt:lpwstr>
  </property>
  <property fmtid="{D5CDD505-2E9C-101B-9397-08002B2CF9AE}" pid="3" name="KSOProductBuildVer">
    <vt:lpwstr>2052-12.1.0.15990</vt:lpwstr>
  </property>
</Properties>
</file>