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5" r:id="rId6"/>
    <p:sldId id="270" r:id="rId7"/>
    <p:sldId id="27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" y="1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92FE-34F9-4BFC-B7D7-85B1FE6C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83AB-8188-68E4-107C-0C03C30D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0BFCC-EFE7-574B-2604-49F70BF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B839-E259-5700-E93A-00228A41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D75A4-453F-EA9D-634B-D3C8C86B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4B4A-4C87-E2D1-7F0E-94BCE87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4503B-2190-42BD-6BD6-62F6B611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EA0DE-B80F-4153-B1BB-DE42FE2E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47F0-331B-5DF9-D45F-F4549EB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76C32-18B8-F932-34EF-805510A6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57F62-9DC4-B27A-97BB-60A776D8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FD376-CA52-99A0-4397-F1ADFE46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B290-4E20-90A4-6C2F-65D40F5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14AB8-FE83-366E-BF84-D8A856A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8DBF3-E968-2DD3-AAAB-84869B2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3A8D-C196-622E-A3F7-C6A924C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7D33-BF6B-8902-FAB5-EBE55973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25AB-ED03-57FB-FB72-9DB860E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07321-68C1-51A9-0C18-2D270F41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8F4D9-ADA7-9064-836D-46D626B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C454-9CED-F50A-3644-037285F2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A8740-51DE-FE21-019B-E2381A3C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8B9F-7CBE-6848-8F33-E129380B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DCF0E-B495-01D4-8F65-1C4102D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E71D-D855-75AA-0DA8-D721FEF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9777-CE14-BE34-6AC6-BE463AE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A29E-8254-540A-5102-5A781B93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24768-C609-7442-905C-220DF37C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52A19-67B3-C70D-905A-5163C41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ECCA4-66C0-F5B6-FE26-26E3B9D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D9B03-7D13-34C1-A740-5E859CD8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E7C8-3C2D-BD7B-93C0-69E7D35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8ACFF-37DB-D949-A84E-F3EF4C25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CDBA9-0D95-3C87-B0A7-739D4B6E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1160E-F580-144B-2FEE-97852477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B8DAD-0AD3-D686-8CF2-D04D35F4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93EA-B0BF-BDBC-5658-F92D54D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B554E-6A24-CA45-70B3-161F0B49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DFCE8-00A9-45D3-3AC8-73A23F84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E865-57E4-0253-56FA-AD63810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F167-CFE4-89B0-7916-F3B8AE5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97DC-AE1C-5E6F-5A64-46399458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3A032-6174-F88A-AB5F-D2F0710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8263A-F511-FACA-6A41-A834F87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11464-6EB4-695E-06EC-34EE03D8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CC42-5154-28D2-AA89-1D07E4ED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7D4B-75AA-3C6E-8F29-91935075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413F2-AE68-0D04-D34B-314859CE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646FE-41CE-5EAF-247F-C5D4248E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EAF9C-14F6-60DD-5261-739D04E0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DDD17-7F07-2EE1-7B2A-7E23591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81817-D23B-EB7D-C2CC-6188EF97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015D-3338-12BE-902E-D1B6C4FE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D7224-0411-D083-6E44-4AF686A9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62820-1931-3653-5C75-93323DA5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BACE2-BD67-EADC-4D8E-E9F4D20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96E2E-B790-E784-C4CC-DD0B550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72B8-7AB2-6D94-E579-A67513FC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08B54-0A0E-BC0C-ECD0-46C8A11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1BB5E-DD21-9A1E-B62A-5897DF35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D01A4-8A10-AE77-4835-01E46465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84D7-A53F-408E-9F5A-BA9ED295D5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52875-E11A-B79E-728C-6434B7299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EE4B-AA1E-BF76-66E4-32905D64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55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E2-D</a:t>
            </a:r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F6B26-B5D4-B543-AA04-B21DB22D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51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余绍函 </a:t>
            </a:r>
          </a:p>
        </p:txBody>
      </p:sp>
    </p:spTree>
    <p:extLst>
      <p:ext uri="{BB962C8B-B14F-4D97-AF65-F5344CB8AC3E}">
        <p14:creationId xmlns:p14="http://schemas.microsoft.com/office/powerpoint/2010/main" val="6572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85326" y="-161385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题目回顾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9A89A92-6948-0119-FF96-43DE8B46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8" y="1210052"/>
            <a:ext cx="6214420" cy="19844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1A005D-5AC4-9B61-DDDA-D2DFC51E9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08" y="3275429"/>
            <a:ext cx="5018679" cy="25540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41DFDF-DDC3-151C-80DF-8E523045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259" y="1129112"/>
            <a:ext cx="4153755" cy="18285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4C0DEA-D60B-1155-C583-82F72DE4D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970" y="3159513"/>
            <a:ext cx="5663876" cy="29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CD0F8A-9226-8A4A-CA72-4025BD6CE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603" y="1136902"/>
            <a:ext cx="4742793" cy="717714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介是神魔？水仙花数？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1C5FDD-5656-5E0E-6C4D-BC074CC6B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57"/>
          <a:stretch/>
        </p:blipFill>
        <p:spPr>
          <a:xfrm>
            <a:off x="264125" y="2482957"/>
            <a:ext cx="11659094" cy="1148140"/>
          </a:xfrm>
          <a:prstGeom prst="rect">
            <a:avLst/>
          </a:prstGeom>
        </p:spPr>
      </p:pic>
      <p:sp>
        <p:nvSpPr>
          <p:cNvPr id="13" name="副标题 2">
            <a:extLst>
              <a:ext uri="{FF2B5EF4-FFF2-40B4-BE49-F238E27FC236}">
                <a16:creationId xmlns:a16="http://schemas.microsoft.com/office/drawing/2014/main" id="{34FD8535-3414-165A-F60E-4FD74B90971F}"/>
              </a:ext>
            </a:extLst>
          </p:cNvPr>
          <p:cNvSpPr txBox="1">
            <a:spLocks/>
          </p:cNvSpPr>
          <p:nvPr/>
        </p:nvSpPr>
        <p:spPr>
          <a:xfrm>
            <a:off x="1767431" y="3806536"/>
            <a:ext cx="8652479" cy="2124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不是！！！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准确来说，水仙花数是</a:t>
            </a:r>
            <a:r>
              <a:rPr lang="en-US" altLang="zh-CN" sz="3600" dirty="0"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元数的一个子集。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8FFA08-58C8-0467-A460-D505CAA05231}"/>
              </a:ext>
            </a:extLst>
          </p:cNvPr>
          <p:cNvSpPr txBox="1"/>
          <p:nvPr/>
        </p:nvSpPr>
        <p:spPr>
          <a:xfrm>
            <a:off x="3317862" y="5930692"/>
            <a:ext cx="555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1</a:t>
            </a:r>
            <a:r>
              <a:rPr lang="zh-CN" altLang="en-US" sz="3600" dirty="0">
                <a:latin typeface="Consolas" panose="020B0609020204030204" pitchFamily="49" charset="0"/>
              </a:rPr>
              <a:t>  </a:t>
            </a:r>
            <a:r>
              <a:rPr lang="en-US" altLang="zh-CN" sz="3600" dirty="0">
                <a:latin typeface="Consolas" panose="020B0609020204030204" pitchFamily="49" charset="0"/>
              </a:rPr>
              <a:t>4150</a:t>
            </a:r>
            <a:r>
              <a:rPr lang="zh-CN" altLang="en-US" sz="3600" dirty="0">
                <a:latin typeface="Consolas" panose="020B0609020204030204" pitchFamily="49" charset="0"/>
              </a:rPr>
              <a:t>  </a:t>
            </a:r>
            <a:r>
              <a:rPr lang="en-US" altLang="zh-CN" sz="3600" dirty="0">
                <a:latin typeface="Consolas" panose="020B0609020204030204" pitchFamily="49" charset="0"/>
              </a:rPr>
              <a:t>4151</a:t>
            </a:r>
            <a:r>
              <a:rPr lang="zh-CN" altLang="en-US" sz="3600" dirty="0">
                <a:latin typeface="Consolas" panose="020B0609020204030204" pitchFamily="49" charset="0"/>
              </a:rPr>
              <a:t>  </a:t>
            </a:r>
            <a:r>
              <a:rPr lang="en-US" altLang="zh-CN" sz="3600" dirty="0">
                <a:latin typeface="Consolas" panose="020B0609020204030204" pitchFamily="49" charset="0"/>
              </a:rPr>
              <a:t>194976</a:t>
            </a:r>
            <a:r>
              <a:rPr lang="zh-CN" altLang="en-US" sz="3600" dirty="0"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34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E32F69-31B6-508E-03E9-5BFEA8A38D81}"/>
              </a:ext>
            </a:extLst>
          </p:cNvPr>
          <p:cNvSpPr txBox="1"/>
          <p:nvPr/>
        </p:nvSpPr>
        <p:spPr>
          <a:xfrm>
            <a:off x="182880" y="1455153"/>
            <a:ext cx="64393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2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altLang="zh-CN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n 3</a:t>
            </a:r>
            <a:br>
              <a:rPr lang="en-US" altLang="zh-CN" sz="2400" dirty="0"/>
            </a:br>
            <a:r>
              <a:rPr lang="en-US" altLang="zh-CN" sz="2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dirty="0"/>
            </a:b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 </a:t>
            </a:r>
            <a:r>
              <a:rPr lang="en-US" altLang="zh-CN" sz="2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 </a:t>
            </a:r>
            <a:r>
              <a:rPr lang="en-US" altLang="zh-CN" sz="2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 </a:t>
            </a:r>
            <a:r>
              <a:rPr lang="en-US" altLang="zh-CN" sz="2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2400" dirty="0"/>
            </a:br>
            <a:r>
              <a:rPr lang="en-US" altLang="zh-CN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D0C6F1FB-D699-B8D4-D8F5-5F1F082A8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183" y="2124123"/>
            <a:ext cx="4742793" cy="3458528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暴力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？试一下？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位数太多了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时间复杂度太大了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86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F7E214D9-08F2-A2CC-F39A-01A5BE4CD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7" y="1854616"/>
            <a:ext cx="5630779" cy="40167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换个遍历思路？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Consolas" panose="020B0609020204030204" pitchFamily="49" charset="0"/>
                <a:ea typeface="黑体" panose="02010609060101010101" pitchFamily="49" charset="-122"/>
              </a:rPr>
              <a:t>1, 8, 27 …… 729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Consolas" panose="020B0609020204030204" pitchFamily="49" charset="0"/>
                <a:ea typeface="黑体" panose="02010609060101010101" pitchFamily="49" charset="-122"/>
              </a:rPr>
              <a:t>3</a:t>
            </a: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元数一定是这</a:t>
            </a:r>
            <a:r>
              <a:rPr lang="en-US" altLang="zh-CN" sz="3600" dirty="0">
                <a:latin typeface="Consolas" panose="020B0609020204030204" pitchFamily="49" charset="0"/>
                <a:ea typeface="黑体" panose="02010609060101010101" pitchFamily="49" charset="-122"/>
              </a:rPr>
              <a:t>9</a:t>
            </a: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个数的合</a:t>
            </a:r>
            <a:endParaRPr lang="en-US" altLang="zh-CN" sz="3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元可类比</a:t>
            </a:r>
            <a:endParaRPr lang="en-US" altLang="zh-CN" sz="3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endParaRPr lang="en-US" altLang="zh-CN" sz="36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819EC5A-346C-5930-C78C-1C0CCA84DF55}"/>
              </a:ext>
            </a:extLst>
          </p:cNvPr>
          <p:cNvSpPr txBox="1">
            <a:spLocks/>
          </p:cNvSpPr>
          <p:nvPr/>
        </p:nvSpPr>
        <p:spPr>
          <a:xfrm>
            <a:off x="5945204" y="1854616"/>
            <a:ext cx="6246796" cy="401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具体有什么要求呢：</a:t>
            </a:r>
            <a:endParaRPr lang="en-US" altLang="zh-CN" sz="3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几个数的合一定是几位数</a:t>
            </a:r>
            <a:endParaRPr lang="en-US" altLang="zh-CN" sz="3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每个数字可以被重复选择</a:t>
            </a:r>
            <a:endParaRPr lang="en-US" altLang="zh-CN" sz="3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选择数字没有先后顺序</a:t>
            </a:r>
            <a:endParaRPr lang="en-US" altLang="zh-CN" sz="36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CDCD36E-5BF5-8418-F334-5068E618899C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题目分析</a:t>
            </a:r>
          </a:p>
        </p:txBody>
      </p:sp>
    </p:spTree>
    <p:extLst>
      <p:ext uri="{BB962C8B-B14F-4D97-AF65-F5344CB8AC3E}">
        <p14:creationId xmlns:p14="http://schemas.microsoft.com/office/powerpoint/2010/main" val="1684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代码实现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DD8A53-016C-0EDD-5D24-C1D92D5DF294}"/>
              </a:ext>
            </a:extLst>
          </p:cNvPr>
          <p:cNvSpPr txBox="1"/>
          <p:nvPr/>
        </p:nvSpPr>
        <p:spPr>
          <a:xfrm>
            <a:off x="95149" y="964883"/>
            <a:ext cx="73836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&lt;stdio.h&gt;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long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pw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bit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BD1064-150C-1282-BABA-6F8E1498A719}"/>
              </a:ext>
            </a:extLst>
          </p:cNvPr>
          <p:cNvSpPr txBox="1"/>
          <p:nvPr/>
        </p:nvSpPr>
        <p:spPr>
          <a:xfrm>
            <a:off x="95149" y="2401183"/>
            <a:ext cx="70949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 check</a:t>
            </a:r>
            <a:r>
              <a:rPr lang="zh-CN" alt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函数可以在题解里找到，这里省略了</a:t>
            </a:r>
            <a:endParaRPr lang="en-US" altLang="zh-CN" b="0" i="0" dirty="0"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CN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ubound</a:t>
            </a:r>
            <a:r>
              <a:rPr lang="en-US" altLang="zh-C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zh-CN" alt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可供选择的</a:t>
            </a:r>
            <a:r>
              <a:rPr lang="en-US" altLang="zh-C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zh-CN" alt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次方最大的底数</a:t>
            </a:r>
            <a:r>
              <a:rPr lang="en-US" altLang="zh-C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, num: </a:t>
            </a:r>
            <a:r>
              <a:rPr lang="zh-CN" alt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求得的数字</a:t>
            </a:r>
            <a:r>
              <a:rPr lang="en-US" altLang="zh-C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, limit: num</a:t>
            </a:r>
            <a:r>
              <a:rPr lang="zh-CN" alt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的下界乘</a:t>
            </a:r>
            <a:r>
              <a:rPr lang="en-US" altLang="zh-C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ubound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limit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limit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递归的终止条件：</a:t>
            </a:r>
            <a:r>
              <a:rPr lang="en-US" altLang="zh-C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zh-CN" alt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比下界更小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如果是</a:t>
            </a:r>
            <a:r>
              <a:rPr lang="en-US" altLang="zh-C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zh-CN" alt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元数，加到结果上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ubound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pw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limit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9C8160-EA06-3233-6E8F-F6D873BCFBF1}"/>
              </a:ext>
            </a:extLst>
          </p:cNvPr>
          <p:cNvSpPr txBox="1"/>
          <p:nvPr/>
        </p:nvSpPr>
        <p:spPr>
          <a:xfrm>
            <a:off x="7313095" y="2159679"/>
            <a:ext cx="47837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i="0" dirty="0" err="1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dirty="0"/>
            </a:b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03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2929191" y="-161490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OEIS 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启动！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0D3EA6-569F-7124-9155-F773E3E479AA}"/>
              </a:ext>
            </a:extLst>
          </p:cNvPr>
          <p:cNvSpPr txBox="1"/>
          <p:nvPr/>
        </p:nvSpPr>
        <p:spPr>
          <a:xfrm>
            <a:off x="2372958" y="1009060"/>
            <a:ext cx="744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打表诚可贵，递归价更高。做题不规范，上机两行泪。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0F87E6-ADA8-5E58-00D6-A6160BCE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8" y="1699999"/>
            <a:ext cx="4117076" cy="4634564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34357E6-D5B3-71A6-903E-90756D4AD5D2}"/>
              </a:ext>
            </a:extLst>
          </p:cNvPr>
          <p:cNvSpPr txBox="1">
            <a:spLocks/>
          </p:cNvSpPr>
          <p:nvPr/>
        </p:nvSpPr>
        <p:spPr>
          <a:xfrm>
            <a:off x="3756640" y="2176906"/>
            <a:ext cx="8195518" cy="3924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600" dirty="0">
                <a:latin typeface="Consolas" panose="020B0609020204030204" pitchFamily="49" charset="0"/>
                <a:ea typeface="黑体" panose="02010609060101010101" pitchFamily="49" charset="-122"/>
              </a:rPr>
              <a:t>OEIS</a:t>
            </a: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上有一元数、二元数、三元数直到十位数的原数列！</a:t>
            </a:r>
            <a:endParaRPr lang="en-US" altLang="zh-CN" sz="3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十一元、十二元数怎么办？</a:t>
            </a:r>
            <a:endParaRPr lang="en-US" altLang="zh-CN" sz="3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猜想</a:t>
            </a:r>
            <a:r>
              <a:rPr lang="en-US" altLang="zh-CN" sz="3600" dirty="0"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元数比</a:t>
            </a:r>
            <a:r>
              <a:rPr lang="en-US" altLang="zh-CN" sz="3600" dirty="0"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位自幂数只多个一， 就</a:t>
            </a:r>
            <a:r>
              <a:rPr lang="en-US" altLang="zh-CN" sz="3600" dirty="0">
                <a:latin typeface="Consolas" panose="020B0609020204030204" pitchFamily="49" charset="0"/>
                <a:ea typeface="黑体" panose="02010609060101010101" pitchFamily="49" charset="-122"/>
              </a:rPr>
              <a:t>AC</a:t>
            </a:r>
            <a:r>
              <a:rPr lang="zh-CN" altLang="en-US" sz="3600" dirty="0">
                <a:latin typeface="Consolas" panose="020B0609020204030204" pitchFamily="49" charset="0"/>
                <a:ea typeface="黑体" panose="02010609060101010101" pitchFamily="49" charset="-122"/>
              </a:rPr>
              <a:t>了！</a:t>
            </a:r>
            <a:endParaRPr lang="en-US" altLang="zh-CN" sz="36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64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855"/>
            <a:ext cx="9144000" cy="1444290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44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577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Arial</vt:lpstr>
      <vt:lpstr>Consolas</vt:lpstr>
      <vt:lpstr>Segoe UI</vt:lpstr>
      <vt:lpstr>Office 主题​​</vt:lpstr>
      <vt:lpstr>E2-D题讲解</vt:lpstr>
      <vt:lpstr>题目回顾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E1-A题讲解</dc:title>
  <dc:creator>绍函 余</dc:creator>
  <cp:lastModifiedBy>绍函 余</cp:lastModifiedBy>
  <cp:revision>5</cp:revision>
  <dcterms:created xsi:type="dcterms:W3CDTF">2023-10-08T03:14:25Z</dcterms:created>
  <dcterms:modified xsi:type="dcterms:W3CDTF">2023-10-22T14:34:18Z</dcterms:modified>
</cp:coreProperties>
</file>