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0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AC53B-E3ED-4C31-BB8D-6237CA06BF64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703AF-9D89-4D0E-B5E3-2CDE478FC6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27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703AF-9D89-4D0E-B5E3-2CDE478FC68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73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E054F-9E46-A0BE-0D5D-2AB694359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AF1445-179B-6616-4C07-347D3F37C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05DE5-5F58-B1D6-613C-E99689FE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0A6B-2156-459B-BF6A-60329267F16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75C18-A2B8-03FD-142B-4E080C18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83F5C-4A3D-3723-B37F-46E4311B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2F45-6B5B-4718-BAEF-CA364E37D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05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59632-E6CB-EDCE-E84C-E93BCA4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6D2795-C503-2170-589B-8B6D5AE8F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70559-7684-1564-BFBB-09D773FB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0A6B-2156-459B-BF6A-60329267F16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71A39-6A7E-F8BB-C9C4-726211A3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277AE-9422-6F71-8725-F996BE06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2F45-6B5B-4718-BAEF-CA364E37D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53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0994BB-8527-6176-5FDC-8B05350E8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DB7AC1-9510-BE40-5CF8-422D0A874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D42FA-1E3F-01B8-55F1-6F5B91CE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0A6B-2156-459B-BF6A-60329267F16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C847F-06A4-1989-5C7B-9F06975D5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5C384-3933-C4FE-4402-D0A37C58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2F45-6B5B-4718-BAEF-CA364E37D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9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60632-1F9F-8CDA-8F8D-73584E37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622D17-77DC-B1F0-3214-C096E80FA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571A42-4A58-02FD-783A-8C721A8D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0A6B-2156-459B-BF6A-60329267F16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5329B-27FC-035B-4BF6-013ECAA4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3A9F92-2CBC-A74C-CB71-D8DDB3F9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2F45-6B5B-4718-BAEF-CA364E37D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37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0AD3B-C2D3-2A85-59D7-55A5F2421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563E6A-2331-1939-F45C-248E1A35F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AEAEA7-3ACD-1A9F-A6CA-53D2FF1B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0A6B-2156-459B-BF6A-60329267F16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AF347-1948-84EB-8E35-A6A2AC45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F0EC0-40A6-FAED-A183-77733C3C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2F45-6B5B-4718-BAEF-CA364E37D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07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003F2-2FB1-390F-31F8-E4044E61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E73E45-D9A3-259E-03E1-204D9FF69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FC6037-771B-04E1-AC19-107AF413E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8782CA-0D91-01D5-6C01-38E02F20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0A6B-2156-459B-BF6A-60329267F16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5856D5-F3CB-A535-F54C-ECA67F32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3DDEDF-7FFE-65A7-A7BA-4F2FDB72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2F45-6B5B-4718-BAEF-CA364E37D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24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A3A88-43C9-E7A6-4B06-902A65FC4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33417B-6A46-84C2-AF64-D2C21FEC4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70ECD9-4E31-8A8D-33B8-A0501C311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CC06AE-D9A6-4FBD-4E0B-7561C66B5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3BBF69-70F8-DC34-93C9-0470BAFA9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E4EFB9-C293-6EF1-44D4-C18A8FBC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0A6B-2156-459B-BF6A-60329267F16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462B91-2654-AD54-7270-82D06F09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709BA0-7468-3F3D-3205-7FDD40E8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2F45-6B5B-4718-BAEF-CA364E37D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86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F85C2-0AE8-78A5-CD48-9C42EA39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FFA8DD-3DD5-E806-8F05-5BF3596D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0A6B-2156-459B-BF6A-60329267F16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91E309-DA18-753A-9BF3-4933221B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93228D-C02B-D435-0DAB-110AC894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2F45-6B5B-4718-BAEF-CA364E37D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3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C92D4A-B0C0-0579-4D3C-4155A939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0A6B-2156-459B-BF6A-60329267F16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3F6165-71AA-48D1-0396-2BA64A6E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D52600-B668-A0C3-0130-ED203782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2F45-6B5B-4718-BAEF-CA364E37D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0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EC72A-A8A3-64C1-3F0E-EE56EF21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21708-C5E9-083F-95F7-D0D142EB8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4B1AB0-2582-6083-B777-B8D152731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FB672B-20B5-4429-6CEF-A5360713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0A6B-2156-459B-BF6A-60329267F16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F4311C-B6A1-2E16-A412-85A519BC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E35C18-9E01-3D44-C832-CC4EFAA0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2F45-6B5B-4718-BAEF-CA364E37D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8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0B023-94CC-9DE3-74A0-1B071027F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AE8535-8EAD-0FEA-0179-438D14C35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3F1EA7-31CD-1587-9567-4F4D79C49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A791F0-BD60-0D26-3E4D-B625C837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0A6B-2156-459B-BF6A-60329267F16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884C78-E678-3740-9CE7-ADA4F9E0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EA4B1E-2DAE-25F0-8DED-89E81EE3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2F45-6B5B-4718-BAEF-CA364E37D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83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538F3F-CF2F-9F0F-B404-40B34404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A126BA-B67E-E587-1224-B59CBA8FC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D8D1E2-57B5-6C66-19AB-3A5D2FAD7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D0A6B-2156-459B-BF6A-60329267F16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8A879-5EE3-F9B8-D614-CAD95C753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3458B-D087-43D4-AE4D-0C613E796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72F45-6B5B-4718-BAEF-CA364E37D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C8704-AF18-8B1A-50D1-779401187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sz="19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9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A19EC9-00F5-F9C5-06E0-FA65822C3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3915" y="5715753"/>
            <a:ext cx="1588169" cy="500563"/>
          </a:xfrm>
        </p:spPr>
        <p:txBody>
          <a:bodyPr>
            <a:norm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22373569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王桢齐</a:t>
            </a:r>
          </a:p>
        </p:txBody>
      </p:sp>
    </p:spTree>
    <p:extLst>
      <p:ext uri="{BB962C8B-B14F-4D97-AF65-F5344CB8AC3E}">
        <p14:creationId xmlns:p14="http://schemas.microsoft.com/office/powerpoint/2010/main" val="357497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69ABAC9-82E5-BE12-1A84-CDC815693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" t="809" r="684" b="809"/>
          <a:stretch/>
        </p:blipFill>
        <p:spPr>
          <a:xfrm>
            <a:off x="0" y="0"/>
            <a:ext cx="6109208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52172E-0634-6D94-3A3B-0CAF7A12A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092" y="0"/>
            <a:ext cx="5095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9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1DEEF-B7E3-991B-098F-61520A244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84" y="478088"/>
            <a:ext cx="10680032" cy="25057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按题意，要一根变</a:t>
            </a:r>
            <a:r>
              <a:rPr lang="en-US" altLang="zh-CN" dirty="0"/>
              <a:t>n</a:t>
            </a:r>
            <a:r>
              <a:rPr lang="zh-CN" altLang="en-US" dirty="0"/>
              <a:t>根肯定需要操作</a:t>
            </a:r>
            <a:r>
              <a:rPr lang="en-US" altLang="zh-CN" dirty="0"/>
              <a:t>n-1</a:t>
            </a:r>
            <a:r>
              <a:rPr lang="zh-CN" altLang="en-US" dirty="0"/>
              <a:t>次，每次的费用尽可能小，即每次操作的俩钢条总长度尽可能小，就是答案的最少费用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5024BB-94DA-54F2-32C5-49FDDFF6D095}"/>
              </a:ext>
            </a:extLst>
          </p:cNvPr>
          <p:cNvSpPr txBox="1"/>
          <p:nvPr/>
        </p:nvSpPr>
        <p:spPr>
          <a:xfrm>
            <a:off x="289760" y="1502688"/>
            <a:ext cx="1161247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#include &lt;queue&gt;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#define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ll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long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long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ll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n, temp1, temp2;</a:t>
            </a:r>
          </a:p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ll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ans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priority_queue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ll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 vector&lt;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ll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&gt;, greater&lt;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ll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&gt;&gt; q; 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//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小根堆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int main(){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&gt;&gt; n;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    for (int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= 1;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&lt;= n; ++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&gt;&gt; temp;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q.push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(temp);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//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钢条据成好几段和把好几段钢条接起来算消耗是等价的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//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每次取出最小的两个合并后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push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回优先队列，最后队列中只剩一个元素表示已经连接好了</a:t>
            </a:r>
          </a:p>
          <a:p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4D2EFF-D2D5-805B-1777-A6AD202BC28E}"/>
              </a:ext>
            </a:extLst>
          </p:cNvPr>
          <p:cNvSpPr txBox="1"/>
          <p:nvPr/>
        </p:nvSpPr>
        <p:spPr>
          <a:xfrm>
            <a:off x="7058526" y="1997839"/>
            <a:ext cx="51334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while 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l.size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() &gt; 1){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 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effectLst/>
                <a:latin typeface="Consolas" panose="020B0609020204030204" pitchFamily="49" charset="0"/>
              </a:rPr>
              <a:t>       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temp1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=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q.top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q.pop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 temp2 = </a:t>
            </a:r>
            <a:r>
              <a:rPr lang="en-US" altLang="zh-CN" dirty="0" err="1">
                <a:latin typeface="Consolas" panose="020B0609020204030204" pitchFamily="49" charset="0"/>
              </a:rPr>
              <a:t>q.top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	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q.pop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ans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+= (temp1 + </a:t>
            </a:r>
            <a:r>
              <a:rPr lang="en-US" altLang="zh-CN" dirty="0">
                <a:latin typeface="Consolas" panose="020B0609020204030204" pitchFamily="49" charset="0"/>
              </a:rPr>
              <a:t>temp2</a:t>
            </a:r>
            <a:r>
              <a:rPr lang="en-US" altLang="zh-C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* 2;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q.push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l.top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() + temp); 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ans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&lt;&lt; "\n";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    return 0;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15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45CBB64-81EC-C321-174F-D1C94900A63C}"/>
              </a:ext>
            </a:extLst>
          </p:cNvPr>
          <p:cNvSpPr txBox="1"/>
          <p:nvPr/>
        </p:nvSpPr>
        <p:spPr>
          <a:xfrm>
            <a:off x="4357705" y="784203"/>
            <a:ext cx="638155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adjustup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(int now) {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if (now == 1) 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    return;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if (heap[now] &lt; heap[now / 2]) {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    swap(&amp;heap[now], &amp;heap[now / 2]);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adjustup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(now / 2);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else 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    return;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//</a:t>
            </a:r>
            <a:r>
              <a:rPr lang="zh-CN" altLang="en-US" sz="1200" dirty="0">
                <a:latin typeface="Consolas" panose="020B0609020204030204" pitchFamily="49" charset="0"/>
              </a:rPr>
              <a:t>最后一个元素与其父节点比较，若小则交换，继续向上比较</a:t>
            </a:r>
            <a:endParaRPr lang="en-US" altLang="zh-CN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209114-29A8-288E-6CDF-6B0B211E426C}"/>
              </a:ext>
            </a:extLst>
          </p:cNvPr>
          <p:cNvSpPr txBox="1"/>
          <p:nvPr/>
        </p:nvSpPr>
        <p:spPr>
          <a:xfrm>
            <a:off x="265433" y="3276263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void insert(int x, int now) {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heap[now] = x;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adjustup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(now);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    //</a:t>
            </a:r>
            <a:r>
              <a:rPr lang="zh-CN" altLang="en-US" sz="1200" dirty="0">
                <a:latin typeface="Consolas" panose="020B0609020204030204" pitchFamily="49" charset="0"/>
              </a:rPr>
              <a:t>维护小根堆</a:t>
            </a:r>
            <a:endParaRPr lang="en-US" altLang="zh-CN" sz="12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CFD12E-81A8-6160-06AF-11EF751432E1}"/>
              </a:ext>
            </a:extLst>
          </p:cNvPr>
          <p:cNvSpPr txBox="1"/>
          <p:nvPr/>
        </p:nvSpPr>
        <p:spPr>
          <a:xfrm>
            <a:off x="4357705" y="3276263"/>
            <a:ext cx="6096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void 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adjustdown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(int now) {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int s = now * 2;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if (s &lt;= size) {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    if (s&lt;size &amp;&amp; heap[s]&gt;heap[s + 1]) 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        s++;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    if (heap[now] &gt; heap[s]) {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        swap(&amp;heap[now], &amp;heap[s]);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adjustdown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(s);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//</a:t>
            </a:r>
            <a:r>
              <a:rPr lang="zh-CN" altLang="en-US" sz="1200" dirty="0">
                <a:latin typeface="Consolas" panose="020B0609020204030204" pitchFamily="49" charset="0"/>
              </a:rPr>
              <a:t>顶部的每次向下和子节点比较，若大则交换，继续向下比较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endParaRPr lang="en-US" altLang="zh-CN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9E56E16-485E-7F30-4EE0-2F41E92ABE88}"/>
              </a:ext>
            </a:extLst>
          </p:cNvPr>
          <p:cNvSpPr txBox="1"/>
          <p:nvPr/>
        </p:nvSpPr>
        <p:spPr>
          <a:xfrm>
            <a:off x="265433" y="1991837"/>
            <a:ext cx="62564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void swap(int* a, int* b) {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int exchange = *a;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*a = *b;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*b = exchange;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0EC477-E20F-DEB4-E6D0-F1C26E0D2306}"/>
              </a:ext>
            </a:extLst>
          </p:cNvPr>
          <p:cNvSpPr txBox="1"/>
          <p:nvPr/>
        </p:nvSpPr>
        <p:spPr>
          <a:xfrm>
            <a:off x="8935923" y="1481554"/>
            <a:ext cx="60960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int main(){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("%d", &amp;n);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for (int 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 = 1; 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 &lt;= n; ++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&gt;&gt;temp;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insert(</a:t>
            </a:r>
            <a:r>
              <a:rPr lang="en-US" altLang="zh-CN" sz="1200" dirty="0">
                <a:latin typeface="Consolas" panose="020B0609020204030204" pitchFamily="49" charset="0"/>
              </a:rPr>
              <a:t>temp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//</a:t>
            </a:r>
            <a:r>
              <a:rPr lang="zh-CN" altLang="en-US" sz="1200" dirty="0">
                <a:latin typeface="Consolas" panose="020B0609020204030204" pitchFamily="49" charset="0"/>
              </a:rPr>
              <a:t>新加元素插入到末端后调整至正确位置</a:t>
            </a:r>
            <a:endParaRPr lang="en-US" altLang="zh-CN" sz="12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size = n;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while (size != 1){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int num1 = heap[1];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latin typeface="Consolas" panose="020B0609020204030204" pitchFamily="49" charset="0"/>
              </a:rPr>
              <a:t>pop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int num2 = heap[1];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latin typeface="Consolas" panose="020B0609020204030204" pitchFamily="49" charset="0"/>
              </a:rPr>
              <a:t>pop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insert(num1 + num2, ++size);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 +=(num1 + num2)*2;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return 0;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45FE620-F005-B3FB-4411-E21A87F23178}"/>
              </a:ext>
            </a:extLst>
          </p:cNvPr>
          <p:cNvSpPr txBox="1"/>
          <p:nvPr/>
        </p:nvSpPr>
        <p:spPr>
          <a:xfrm>
            <a:off x="0" y="4779540"/>
            <a:ext cx="69702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void </a:t>
            </a:r>
            <a:r>
              <a:rPr lang="en-US" altLang="zh-CN" sz="1200" dirty="0">
                <a:latin typeface="Consolas" panose="020B0609020204030204" pitchFamily="49" charset="0"/>
              </a:rPr>
              <a:t>pop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heap[1] = heap[size--];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adjustdown</a:t>
            </a:r>
            <a:r>
              <a:rPr lang="en-US" altLang="zh-CN" sz="1200" b="0" dirty="0">
                <a:effectLst/>
                <a:latin typeface="Consolas" panose="020B0609020204030204" pitchFamily="49" charset="0"/>
              </a:rPr>
              <a:t>(1);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    //</a:t>
            </a:r>
            <a:r>
              <a:rPr lang="zh-CN" altLang="en-US" sz="1200" dirty="0">
                <a:latin typeface="Consolas" panose="020B0609020204030204" pitchFamily="49" charset="0"/>
              </a:rPr>
              <a:t>维护小根堆</a:t>
            </a:r>
            <a:endParaRPr lang="en-US" altLang="zh-CN" sz="12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AF6CBAD-44AE-FC27-70D8-93D2FAEBA2ED}"/>
              </a:ext>
            </a:extLst>
          </p:cNvPr>
          <p:cNvSpPr txBox="1"/>
          <p:nvPr/>
        </p:nvSpPr>
        <p:spPr>
          <a:xfrm>
            <a:off x="205340" y="629193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long </a:t>
            </a:r>
            <a:r>
              <a:rPr lang="en-US" altLang="zh-CN" sz="1200" dirty="0" err="1">
                <a:latin typeface="Consolas" panose="020B0609020204030204" pitchFamily="49" charset="0"/>
              </a:rPr>
              <a:t>long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temp</a:t>
            </a:r>
            <a:r>
              <a:rPr lang="zh-CN" altLang="en-US" sz="1200" dirty="0">
                <a:latin typeface="Consolas" panose="020B0609020204030204" pitchFamily="49" charset="0"/>
              </a:rPr>
              <a:t>;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long </a:t>
            </a:r>
            <a:r>
              <a:rPr lang="en-US" altLang="zh-CN" sz="1200" dirty="0" err="1">
                <a:latin typeface="Consolas" panose="020B0609020204030204" pitchFamily="49" charset="0"/>
              </a:rPr>
              <a:t>long</a:t>
            </a:r>
            <a:r>
              <a:rPr lang="zh-CN" altLang="en-US" sz="1200" dirty="0">
                <a:latin typeface="Consolas" panose="020B0609020204030204" pitchFamily="49" charset="0"/>
              </a:rPr>
              <a:t> heap[1000000];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//n</a:t>
            </a:r>
            <a:r>
              <a:rPr lang="zh-CN" altLang="en-US" sz="1200" dirty="0">
                <a:latin typeface="Consolas" panose="020B0609020204030204" pitchFamily="49" charset="0"/>
              </a:rPr>
              <a:t>的父节点对应</a:t>
            </a:r>
            <a:r>
              <a:rPr lang="en-US" altLang="zh-CN" sz="1200" dirty="0">
                <a:latin typeface="Consolas" panose="020B0609020204030204" pitchFamily="49" charset="0"/>
              </a:rPr>
              <a:t>n/2,</a:t>
            </a:r>
            <a:r>
              <a:rPr lang="zh-CN" altLang="en-US" sz="1200" dirty="0">
                <a:latin typeface="Consolas" panose="020B0609020204030204" pitchFamily="49" charset="0"/>
              </a:rPr>
              <a:t>子节点为</a:t>
            </a:r>
            <a:r>
              <a:rPr lang="en-US" altLang="zh-CN" sz="1200" dirty="0">
                <a:latin typeface="Consolas" panose="020B0609020204030204" pitchFamily="49" charset="0"/>
              </a:rPr>
              <a:t>2n</a:t>
            </a:r>
            <a:r>
              <a:rPr lang="zh-CN" altLang="en-US" sz="1200" dirty="0">
                <a:latin typeface="Consolas" panose="020B0609020204030204" pitchFamily="49" charset="0"/>
              </a:rPr>
              <a:t>和</a:t>
            </a:r>
            <a:r>
              <a:rPr lang="en-US" altLang="zh-CN" sz="1200" dirty="0">
                <a:latin typeface="Consolas" panose="020B0609020204030204" pitchFamily="49" charset="0"/>
              </a:rPr>
              <a:t>2n+1</a:t>
            </a:r>
          </a:p>
          <a:p>
            <a:r>
              <a:rPr lang="zh-CN" altLang="en-US" sz="1200" dirty="0">
                <a:latin typeface="Consolas" panose="020B0609020204030204" pitchFamily="49" charset="0"/>
              </a:rPr>
              <a:t>long long </a:t>
            </a:r>
            <a:r>
              <a:rPr lang="en-US" altLang="zh-CN" sz="1200" dirty="0" err="1">
                <a:latin typeface="Consolas" panose="020B0609020204030204" pitchFamily="49" charset="0"/>
              </a:rPr>
              <a:t>ans</a:t>
            </a:r>
            <a:r>
              <a:rPr lang="zh-CN" altLang="en-US" sz="1200" dirty="0">
                <a:latin typeface="Consolas" panose="020B0609020204030204" pitchFamily="49" charset="0"/>
              </a:rPr>
              <a:t>;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zh-CN" altLang="en-US" sz="1200" dirty="0">
                <a:latin typeface="Consolas" panose="020B0609020204030204" pitchFamily="49" charset="0"/>
              </a:rPr>
              <a:t>int  </a:t>
            </a:r>
            <a:r>
              <a:rPr lang="en-US" altLang="zh-CN" sz="1200" dirty="0">
                <a:latin typeface="Consolas" panose="020B0609020204030204" pitchFamily="49" charset="0"/>
              </a:rPr>
              <a:t>n, </a:t>
            </a:r>
            <a:r>
              <a:rPr lang="zh-CN" altLang="en-US" sz="1200" dirty="0">
                <a:latin typeface="Consolas" panose="020B0609020204030204" pitchFamily="49" charset="0"/>
              </a:rPr>
              <a:t>size;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35F51D8-0F80-FC7E-2D47-6292EC79DD6E}"/>
              </a:ext>
            </a:extLst>
          </p:cNvPr>
          <p:cNvCxnSpPr/>
          <p:nvPr/>
        </p:nvCxnSpPr>
        <p:spPr>
          <a:xfrm>
            <a:off x="4279366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EC1B51C-F67D-FE7B-EC9B-A1EA68CAEBB5}"/>
              </a:ext>
            </a:extLst>
          </p:cNvPr>
          <p:cNvCxnSpPr/>
          <p:nvPr/>
        </p:nvCxnSpPr>
        <p:spPr>
          <a:xfrm>
            <a:off x="8646762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1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C8704-AF18-8B1A-50D1-779401187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-552116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C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A19EC9-00F5-F9C5-06E0-FA65822C3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3915" y="5715753"/>
            <a:ext cx="1588169" cy="500563"/>
          </a:xfrm>
        </p:spPr>
        <p:txBody>
          <a:bodyPr>
            <a:norm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22373569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王桢齐</a:t>
            </a:r>
          </a:p>
        </p:txBody>
      </p:sp>
    </p:spTree>
    <p:extLst>
      <p:ext uri="{BB962C8B-B14F-4D97-AF65-F5344CB8AC3E}">
        <p14:creationId xmlns:p14="http://schemas.microsoft.com/office/powerpoint/2010/main" val="72119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674</Words>
  <Application>Microsoft Office PowerPoint</Application>
  <PresentationFormat>宽屏</PresentationFormat>
  <Paragraphs>95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Consolas</vt:lpstr>
      <vt:lpstr>Times New Roman</vt:lpstr>
      <vt:lpstr>Office 主题​​</vt:lpstr>
      <vt:lpstr>B</vt:lpstr>
      <vt:lpstr>PowerPoint 演示文稿</vt:lpstr>
      <vt:lpstr>PowerPoint 演示文稿</vt:lpstr>
      <vt:lpstr>PowerPoint 演示文稿</vt:lpstr>
      <vt:lpstr>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</dc:title>
  <dc:creator>2478998029@qq.com</dc:creator>
  <cp:lastModifiedBy>2478998029@qq.com</cp:lastModifiedBy>
  <cp:revision>3</cp:revision>
  <dcterms:created xsi:type="dcterms:W3CDTF">2023-11-06T12:19:17Z</dcterms:created>
  <dcterms:modified xsi:type="dcterms:W3CDTF">2023-11-06T13:20:27Z</dcterms:modified>
</cp:coreProperties>
</file>