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  <p:sldId id="258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E3-H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作者：何启荣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0" y="265430"/>
            <a:ext cx="8094980" cy="6507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解题思路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pPr marL="0" indent="0">
                  <a:buNone/>
                </a:pPr>
                <a:r>
                  <a:rPr lang="zh-CN" altLang="en-US"/>
                  <a:t>先将每个点按照x从大到小，y从小到大排序。此时，对于每个点（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/>
                  <a:t>），需要增加的点数就等于满足以下条件的点（</a:t>
                </a:r>
                <a:r>
                  <a:rPr lang="en-US" altLang="zh-CN"/>
                  <a:t>x</a:t>
                </a:r>
                <a:r>
                  <a:rPr lang="zh-CN" altLang="en-US"/>
                  <a:t>，</a:t>
                </a:r>
                <a:r>
                  <a:rPr lang="en-US" altLang="zh-CN"/>
                  <a:t>y</a:t>
                </a:r>
                <a:r>
                  <a:rPr lang="zh-CN" altLang="en-US"/>
                  <a:t>）的个数：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1. 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x&gt;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/>
                  <a:t>，即排序后位于该点之前；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2. </a:t>
                </a:r>
                <a:r>
                  <a:rPr lang="zh-CN" altLang="en-US"/>
                  <a:t>记点（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/>
                  <a:t>）的前一个横坐标也为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的点为（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），则</a:t>
                </a:r>
                <a:r>
                  <a:rPr lang="en-US" altLang="zh-CN" b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</m:oMath>
                </a14:m>
                <a:r>
                  <a:rPr lang="en-US" altLang="zh-CN" b="1">
                    <a:solidFill>
                      <a:srgbClr val="FF0000"/>
                    </a:solidFill>
                  </a:rPr>
                  <a:t>y&lt;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3.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如果有多个相同的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zh-CN" altLang="en-US" b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只算一次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所求即为增加的点的总数</a:t>
                </a:r>
                <a:r>
                  <a:rPr lang="en-US" altLang="zh-CN"/>
                  <a:t>+</a:t>
                </a:r>
                <a:r>
                  <a:rPr lang="zh-CN" altLang="en-US"/>
                  <a:t>原来的点的数目。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排序后的点</a:t>
            </a:r>
            <a:r>
              <a:rPr lang="en-US" altLang="zh-CN"/>
              <a:t>         </a:t>
            </a:r>
            <a:r>
              <a:rPr lang="zh-CN" altLang="en-US"/>
              <a:t>增加的点数</a:t>
            </a:r>
            <a:r>
              <a:rPr lang="en-US" altLang="zh-CN"/>
              <a:t>        </a:t>
            </a:r>
            <a:r>
              <a:rPr lang="zh-CN" altLang="en-US"/>
              <a:t>增加的点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            +0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>
                <a:sym typeface="+mn-ea"/>
              </a:rPr>
              <a:t>            </a:t>
            </a:r>
            <a:r>
              <a:rPr lang="en-US" altLang="zh-CN"/>
              <a:t>+0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）</a:t>
            </a:r>
            <a:r>
              <a:rPr lang="en-US" altLang="zh-CN">
                <a:sym typeface="+mn-ea"/>
              </a:rPr>
              <a:t>            </a:t>
            </a:r>
            <a:r>
              <a:rPr lang="en-US" altLang="zh-CN"/>
              <a:t>+0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>
                <a:sym typeface="+mn-ea"/>
              </a:rPr>
              <a:t>            </a:t>
            </a:r>
            <a:r>
              <a:rPr lang="en-US" altLang="zh-CN"/>
              <a:t>+0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>
                <a:sym typeface="+mn-ea"/>
              </a:rPr>
              <a:t>            </a:t>
            </a:r>
            <a:r>
              <a:rPr lang="en-US" altLang="zh-CN" b="1">
                <a:solidFill>
                  <a:srgbClr val="FF0000"/>
                </a:solidFill>
              </a:rPr>
              <a:t>+1</a:t>
            </a:r>
            <a:r>
              <a:rPr lang="en-US" altLang="zh-CN"/>
              <a:t>   </a:t>
            </a:r>
            <a:r>
              <a:rPr lang="en-US" altLang="zh-CN">
                <a:sym typeface="+mn-ea"/>
              </a:rPr>
              <a:t>            </a:t>
            </a:r>
            <a:r>
              <a:rPr lang="zh-CN" altLang="en-US"/>
              <a:t>（</a:t>
            </a:r>
            <a:r>
              <a:rPr lang="en-US" altLang="zh-CN"/>
              <a:t>3,2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）</a:t>
            </a:r>
            <a:r>
              <a:rPr lang="en-US" altLang="zh-CN">
                <a:sym typeface="+mn-ea"/>
              </a:rPr>
              <a:t>          </a:t>
            </a:r>
            <a:r>
              <a:rPr lang="en-US" altLang="zh-CN" b="1">
                <a:solidFill>
                  <a:srgbClr val="FF0000"/>
                </a:solidFill>
              </a:rPr>
              <a:t>+2</a:t>
            </a:r>
            <a:r>
              <a:rPr lang="en-US" altLang="zh-CN"/>
              <a:t>   </a:t>
            </a:r>
            <a:r>
              <a:rPr lang="en-US" altLang="zh-CN">
                <a:sym typeface="+mn-ea"/>
              </a:rPr>
              <a:t>            </a:t>
            </a:r>
            <a:r>
              <a:rPr lang="zh-CN" altLang="en-US"/>
              <a:t>（</a:t>
            </a:r>
            <a:r>
              <a:rPr lang="en-US" altLang="zh-CN"/>
              <a:t>3,6</a:t>
            </a:r>
            <a:r>
              <a:rPr lang="zh-CN" altLang="en-US"/>
              <a:t>）（</a:t>
            </a:r>
            <a:r>
              <a:rPr lang="en-US" altLang="zh-CN"/>
              <a:t>3,9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>
                <a:sym typeface="+mn-ea"/>
              </a:rPr>
              <a:t>            </a:t>
            </a:r>
            <a:r>
              <a:rPr lang="en-US" altLang="zh-CN"/>
              <a:t>+0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>
                <a:sym typeface="+mn-ea"/>
              </a:rPr>
              <a:t>            </a:t>
            </a:r>
            <a:r>
              <a:rPr lang="en-US" altLang="zh-CN" b="1">
                <a:solidFill>
                  <a:srgbClr val="FF0000"/>
                </a:solidFill>
              </a:rPr>
              <a:t>+3</a:t>
            </a:r>
            <a:r>
              <a:rPr lang="en-US" altLang="zh-CN"/>
              <a:t>   </a:t>
            </a:r>
            <a:r>
              <a:rPr lang="en-US" altLang="zh-CN">
                <a:sym typeface="+mn-ea"/>
              </a:rPr>
              <a:t>            </a:t>
            </a:r>
            <a:r>
              <a:rPr lang="zh-CN" altLang="en-US"/>
              <a:t>（</a:t>
            </a:r>
            <a:r>
              <a:rPr lang="en-US" altLang="zh-CN"/>
              <a:t>1,2</a:t>
            </a:r>
            <a:r>
              <a:rPr lang="zh-CN" altLang="en-US"/>
              <a:t>）（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）（</a:t>
            </a:r>
            <a:r>
              <a:rPr lang="en-US" altLang="zh-CN"/>
              <a:t>1,6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解题思路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/>
              </a:bodyPr>
              <a:p>
                <a:r>
                  <a:rPr lang="zh-CN" altLang="en-US"/>
                  <a:t>先将每个点按照x从大到小，y从小到大排序。此时，对于每个点（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/>
                  <a:t>），需要增加的点数就等于满足以下条件的点（</a:t>
                </a:r>
                <a:r>
                  <a:rPr lang="en-US" altLang="zh-CN"/>
                  <a:t>x</a:t>
                </a:r>
                <a:r>
                  <a:rPr lang="zh-CN" altLang="en-US"/>
                  <a:t>，</a:t>
                </a:r>
                <a:r>
                  <a:rPr lang="en-US" altLang="zh-CN"/>
                  <a:t>y</a:t>
                </a:r>
                <a:r>
                  <a:rPr lang="zh-CN" altLang="en-US"/>
                  <a:t>）的个数：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1. 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x&gt;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/>
                  <a:t>，即排序后位于该点之前；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2. </a:t>
                </a:r>
                <a:r>
                  <a:rPr lang="zh-CN" altLang="en-US"/>
                  <a:t>记点（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/>
                  <a:t>）的前一个横坐标也为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的点为（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），则</a:t>
                </a:r>
                <a:r>
                  <a:rPr lang="en-US" altLang="zh-CN" b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</m:oMath>
                </a14:m>
                <a:r>
                  <a:rPr lang="en-US" altLang="zh-CN" b="1">
                    <a:solidFill>
                      <a:srgbClr val="FF0000"/>
                    </a:solidFill>
                  </a:rPr>
                  <a:t>y&lt;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3.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如果有多个相同的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zh-CN" altLang="en-US" b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只算一次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这些点的个数可以用一个</a:t>
                </a:r>
                <a:r>
                  <a:rPr lang="zh-CN" altLang="en-US" b="1"/>
                  <a:t>线段树</a:t>
                </a:r>
                <a:r>
                  <a:rPr lang="zh-CN" altLang="en-US"/>
                  <a:t>来维护。</a:t>
                </a:r>
                <a:endParaRPr lang="zh-CN" altLang="en-US"/>
              </a:p>
              <a:p>
                <a:r>
                  <a:rPr lang="zh-CN" altLang="en-US"/>
                  <a:t>附注：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 b="1"/>
                  <a:t>线段树</a:t>
                </a:r>
                <a:r>
                  <a:rPr lang="zh-CN" altLang="en-US"/>
                  <a:t>（Segment Tree）主要用于维护</a:t>
                </a:r>
                <a:r>
                  <a:rPr lang="zh-CN" altLang="en-US" b="1"/>
                  <a:t>区间信息</a:t>
                </a:r>
                <a:r>
                  <a:rPr lang="zh-CN" altLang="en-US"/>
                  <a:t>（要求满足结合律）。与树状数组相比，它可以实现 O(logn) 的区间修改，还可以同时支持多种操作（加、乘），更具通用性。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在本题中，我们用它来</a:t>
                </a:r>
                <a:r>
                  <a:rPr lang="zh-CN" altLang="en-US" b="1"/>
                  <a:t>求区间和（满足条件的点(x,y)的个数）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r>
                  <a:rPr lang="zh-CN" altLang="en-US"/>
                  <a:t>注意：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题目中y的范围较大，直接使用线段树时的空间需求较大。又因为我们注意到每组数据的总点数小于等于10^5，此时可以</a:t>
                </a:r>
                <a:r>
                  <a:rPr lang="zh-CN" altLang="en-US" b="1"/>
                  <a:t>使用离散化的方式压缩线段树的空间</a:t>
                </a:r>
                <a:r>
                  <a:rPr lang="zh-CN" altLang="en-US"/>
                  <a:t>。具体的方法说明请见题解参考代码中的注释。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5990" y="0"/>
            <a:ext cx="4927600" cy="6743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ZjFmZWIzNDg2MmIzZjExOTIzMmViNTBmYTMwYTk0ZW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演示</Application>
  <PresentationFormat>宽屏</PresentationFormat>
  <Paragraphs>41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WPS</vt:lpstr>
      <vt:lpstr>PowerPoint 演示文稿</vt:lpstr>
      <vt:lpstr>PowerPoint 演示文稿</vt:lpstr>
      <vt:lpstr>解题思路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何启荣</cp:lastModifiedBy>
  <cp:revision>155</cp:revision>
  <dcterms:created xsi:type="dcterms:W3CDTF">2019-06-19T02:08:00Z</dcterms:created>
  <dcterms:modified xsi:type="dcterms:W3CDTF">2023-11-07T08:54:42Z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1350F587E5C8465D84584484D510C1A7_11</vt:lpwstr>
  </property>
</Properties>
</file>