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832" r:id="rId3"/>
    <p:sldId id="843" r:id="rId5"/>
    <p:sldId id="855" r:id="rId6"/>
    <p:sldId id="857" r:id="rId7"/>
    <p:sldId id="860" r:id="rId8"/>
    <p:sldId id="861" r:id="rId9"/>
    <p:sldId id="856" r:id="rId10"/>
  </p:sldIdLst>
  <p:sldSz cx="12192000" cy="6858000"/>
  <p:notesSz cx="6669405" cy="9820275"/>
  <p:custDataLst>
    <p:tags r:id="rId1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6699"/>
    <a:srgbClr val="A6464B"/>
    <a:srgbClr val="4B44A8"/>
    <a:srgbClr val="FFFF00"/>
    <a:srgbClr val="FFFF66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04"/>
    <p:restoredTop sz="81065"/>
  </p:normalViewPr>
  <p:slideViewPr>
    <p:cSldViewPr snapToGrid="0" showGuides="1">
      <p:cViewPr>
        <p:scale>
          <a:sx n="90" d="100"/>
          <a:sy n="90" d="100"/>
        </p:scale>
        <p:origin x="1337" y="442"/>
      </p:cViewPr>
      <p:guideLst>
        <p:guide orient="horz" pos="2160"/>
        <p:guide pos="3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1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6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35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7F6D25-6181-4990-92ED-B342D4F471F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61913" y="736600"/>
            <a:ext cx="6545262" cy="368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239D7B-9731-44A0-9630-3BCC86172667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554788"/>
            <a:ext cx="1219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1" name="Picture 5" descr="logo_small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4267200" cy="65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64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576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040938" y="6502400"/>
            <a:ext cx="1846263" cy="2921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E71922-BBC5-4A86-B234-35D64C0AD2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1" y="1255713"/>
            <a:ext cx="10960100" cy="5168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08533" y="542925"/>
            <a:ext cx="2751667" cy="58816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1" y="542925"/>
            <a:ext cx="8056033" cy="5881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49300" y="1255713"/>
            <a:ext cx="5378451" cy="516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30952" y="1255713"/>
            <a:ext cx="5378449" cy="2508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330952" y="3916363"/>
            <a:ext cx="5378449" cy="2508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49301" y="542925"/>
            <a:ext cx="11010900" cy="5881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9300" y="1255713"/>
            <a:ext cx="5378451" cy="5168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30952" y="1255713"/>
            <a:ext cx="5378449" cy="5168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78400" y="6518275"/>
            <a:ext cx="1846263" cy="292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1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706438" y="38100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彩云" panose="02010800040101010101" pitchFamily="2" charset="-122"/>
                <a:cs typeface="+mn-cs"/>
              </a:rPr>
              <a:t>BeihangSoft.cn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彩云" panose="0201080004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-17462" y="982663"/>
            <a:ext cx="1220946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-14287" y="952500"/>
            <a:ext cx="1220787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45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8.pn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image" Target="../media/image11.jpeg"/><Relationship Id="rId4" Type="http://schemas.openxmlformats.org/officeDocument/2006/relationships/tags" Target="../tags/tag12.xml"/><Relationship Id="rId3" Type="http://schemas.openxmlformats.org/officeDocument/2006/relationships/image" Target="../media/image10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image" Target="../media/image13.png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12.png"/><Relationship Id="rId19" Type="http://schemas.openxmlformats.org/officeDocument/2006/relationships/notesSlide" Target="../notesSlides/notesSlide7.xml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13.xml"/><Relationship Id="rId16" Type="http://schemas.openxmlformats.org/officeDocument/2006/relationships/image" Target="../media/image14.png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2.bin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122" name="Rectangle 13"/>
          <p:cNvSpPr txBox="1"/>
          <p:nvPr/>
        </p:nvSpPr>
        <p:spPr>
          <a:xfrm>
            <a:off x="2006600" y="1234440"/>
            <a:ext cx="8046720" cy="299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 eaLnBrk="1" hangingPunct="1">
              <a:buNone/>
            </a:pPr>
            <a:r>
              <a:rPr lang="zh-CN" altLang="en-US" sz="8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算法第五次</a:t>
            </a:r>
            <a:r>
              <a:rPr lang="zh-CN" altLang="en-US" sz="8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8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None/>
            </a:pPr>
            <a:r>
              <a:rPr lang="en-US" altLang="zh-CN" sz="8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——B</a:t>
            </a:r>
            <a:r>
              <a:rPr lang="zh-CN" altLang="en-US" sz="8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8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题解</a:t>
            </a:r>
            <a:endParaRPr lang="zh-CN" altLang="en-US" sz="8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Rectangle 14"/>
          <p:cNvSpPr/>
          <p:nvPr/>
        </p:nvSpPr>
        <p:spPr>
          <a:xfrm>
            <a:off x="1790065" y="5071428"/>
            <a:ext cx="6108700" cy="533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 eaLnBrk="1" hangingPunct="1">
              <a:lnSpc>
                <a:spcPct val="125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软件学院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22373340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詹佳博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107727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E5 </a:t>
            </a:r>
            <a:r>
              <a:rPr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计算几何与 FFT</a:t>
            </a:r>
            <a:endParaRPr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668338" y="1076325"/>
            <a:ext cx="4403725" cy="4460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题：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2" name="Rectangle 2" descr="Rectangle: Click to edit Master text styles&#13;&#10;Second level&#13;&#10;Third level&#13;&#10;Fourth level&#13;&#10;Fifth level"/>
              <p:cNvSpPr/>
              <p:nvPr/>
            </p:nvSpPr>
            <p:spPr>
              <a:xfrm>
                <a:off x="7854315" y="2096135"/>
                <a:ext cx="3738245" cy="28213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indent="457200" algn="just" defTabSz="812800" eaLnBrk="1" hangingPunct="1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简而言之，就是给定平面内固定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5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个点，取其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个点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Times New Roman" panose="02020603050405020304" pitchFamily="18" charset="0"/>
                        <a:ea typeface="黑体" panose="02010609060101010101" pitchFamily="49" charset="-122"/>
                      </a:rPr>
                      <m:t>(</m:t>
                    </m:r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charset="0"/>
                            <a:ea typeface="黑体" panose="02010609060101010101" pitchFamily="49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zh-CN" altLang="en-US" sz="2000" i="1" dirty="0">
                            <a:latin typeface="Cambria Math" panose="02040503050406030204" charset="0"/>
                            <a:ea typeface="黑体" panose="02010609060101010101" pitchFamily="49" charset="-122"/>
                            <a:cs typeface="Cambria Math" panose="02040503050406030204" charset="0"/>
                          </a:rPr>
                          <m:t>即</m:t>
                        </m:r>
                        <m:r>
                          <a:rPr lang="en-US" altLang="zh-CN" sz="2000" i="1" dirty="0">
                            <a:latin typeface="Cambria Math" panose="02040503050406030204" charset="0"/>
                            <a:ea typeface="黑体" panose="02010609060101010101" pitchFamily="49" charset="-122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charset="0"/>
                            <a:ea typeface="黑体" panose="02010609060101010101" pitchFamily="49" charset="-122"/>
                            <a:cs typeface="Cambria Math" panose="02040503050406030204" charset="0"/>
                          </a:rPr>
                          <m:t>5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charset="0"/>
                            <a:ea typeface="黑体" panose="02010609060101010101" pitchFamily="49" charset="-122"/>
                            <a:cs typeface="Cambria Math" panose="02040503050406030204" charset="0"/>
                          </a:rPr>
                          <m:t>3</m:t>
                        </m:r>
                      </m:sup>
                    </m:sSubSup>
                    <m:r>
                      <a:rPr lang="en-US" altLang="zh-CN" sz="2000" i="1" dirty="0">
                        <a:latin typeface="Cambria Math" panose="02040503050406030204" charset="0"/>
                        <a:ea typeface="黑体" panose="02010609060101010101" pitchFamily="49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charset="0"/>
                    <a:ea typeface="黑体" panose="02010609060101010101" pitchFamily="49" charset="-122"/>
                    <a:cs typeface="Cambria Math" panose="02040503050406030204" charset="0"/>
                  </a:rPr>
                  <a:t>构成一个圆，再以剩下的</a:t>
                </a:r>
                <a:r>
                  <a:rPr lang="en-US" altLang="zh-CN" sz="2000" dirty="0">
                    <a:latin typeface="Cambria Math" panose="02040503050406030204" charset="0"/>
                    <a:ea typeface="黑体" panose="02010609060101010101" pitchFamily="49" charset="-122"/>
                    <a:cs typeface="Cambria Math" panose="02040503050406030204" charset="0"/>
                  </a:rPr>
                  <a:t>2</a:t>
                </a:r>
                <a:r>
                  <a:rPr lang="zh-CN" altLang="en-US" sz="2000" dirty="0">
                    <a:latin typeface="Cambria Math" panose="02040503050406030204" charset="0"/>
                    <a:ea typeface="黑体" panose="02010609060101010101" pitchFamily="49" charset="-122"/>
                    <a:cs typeface="Cambria Math" panose="02040503050406030204" charset="0"/>
                  </a:rPr>
                  <a:t>个点构成一条直线。</a:t>
                </a:r>
                <a:endParaRPr lang="zh-CN" altLang="en-US" sz="2000" dirty="0">
                  <a:latin typeface="Cambria Math" panose="02040503050406030204" charset="0"/>
                  <a:ea typeface="黑体" panose="02010609060101010101" pitchFamily="49" charset="-122"/>
                  <a:cs typeface="Cambria Math" panose="02040503050406030204" charset="0"/>
                </a:endParaRPr>
              </a:p>
              <a:p>
                <a:pPr indent="457200" algn="just" defTabSz="812800" eaLnBrk="1" hangingPunct="1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</a:pPr>
                <a:r>
                  <a:rPr lang="zh-CN" altLang="en-US" sz="2000" dirty="0">
                    <a:latin typeface="Cambria Math" panose="02040503050406030204" charset="0"/>
                    <a:ea typeface="黑体" panose="02010609060101010101" pitchFamily="49" charset="-122"/>
                    <a:cs typeface="Cambria Math" panose="02040503050406030204" charset="0"/>
                  </a:rPr>
                  <a:t>在圆形上找一个点</a:t>
                </a:r>
                <a:r>
                  <a:rPr lang="en-US" altLang="zh-CN" sz="2000" dirty="0">
                    <a:latin typeface="Cambria Math" panose="02040503050406030204" charset="0"/>
                    <a:ea typeface="黑体" panose="02010609060101010101" pitchFamily="49" charset="-122"/>
                    <a:cs typeface="Cambria Math" panose="02040503050406030204" charset="0"/>
                  </a:rPr>
                  <a:t>A</a:t>
                </a:r>
                <a:r>
                  <a:rPr lang="zh-CN" altLang="en-US" sz="2000" dirty="0">
                    <a:latin typeface="Cambria Math" panose="02040503050406030204" charset="0"/>
                    <a:ea typeface="黑体" panose="02010609060101010101" pitchFamily="49" charset="-122"/>
                    <a:cs typeface="Cambria Math" panose="02040503050406030204" charset="0"/>
                  </a:rPr>
                  <a:t>，在直线上找一个点</a:t>
                </a:r>
                <a:r>
                  <a:rPr lang="en-US" altLang="zh-CN" sz="2000" dirty="0">
                    <a:latin typeface="Cambria Math" panose="02040503050406030204" charset="0"/>
                    <a:ea typeface="黑体" panose="02010609060101010101" pitchFamily="49" charset="-122"/>
                    <a:cs typeface="Cambria Math" panose="02040503050406030204" charset="0"/>
                  </a:rPr>
                  <a:t>B</a:t>
                </a:r>
                <a:r>
                  <a:rPr lang="zh-CN" altLang="en-US" sz="2000" dirty="0">
                    <a:latin typeface="Cambria Math" panose="02040503050406030204" charset="0"/>
                    <a:ea typeface="黑体" panose="02010609060101010101" pitchFamily="49" charset="-122"/>
                    <a:cs typeface="Cambria Math" panose="02040503050406030204" charset="0"/>
                  </a:rPr>
                  <a:t>，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ambria Math" panose="02040503050406030204" charset="0"/>
                    <a:ea typeface="黑体" panose="02010609060101010101" pitchFamily="49" charset="-122"/>
                    <a:cs typeface="Cambria Math" panose="02040503050406030204" charset="0"/>
                  </a:rPr>
                  <a:t>使得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ambria Math" panose="02040503050406030204" charset="0"/>
                    <a:ea typeface="黑体" panose="02010609060101010101" pitchFamily="49" charset="-122"/>
                    <a:cs typeface="Cambria Math" panose="02040503050406030204" charset="0"/>
                  </a:rPr>
                  <a:t>AB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ambria Math" panose="02040503050406030204" charset="0"/>
                    <a:ea typeface="黑体" panose="02010609060101010101" pitchFamily="49" charset="-122"/>
                    <a:cs typeface="Cambria Math" panose="02040503050406030204" charset="0"/>
                  </a:rPr>
                  <a:t>取最短</a:t>
                </a:r>
                <a:r>
                  <a:rPr lang="zh-CN" altLang="en-US" sz="2000" dirty="0">
                    <a:latin typeface="Cambria Math" panose="02040503050406030204" charset="0"/>
                    <a:ea typeface="黑体" panose="02010609060101010101" pitchFamily="49" charset="-122"/>
                    <a:cs typeface="Cambria Math" panose="02040503050406030204" charset="0"/>
                  </a:rPr>
                  <a:t>。</a:t>
                </a:r>
                <a:endParaRPr lang="zh-CN" altLang="en-US" sz="2000" dirty="0">
                  <a:latin typeface="Cambria Math" panose="02040503050406030204" charset="0"/>
                  <a:ea typeface="黑体" panose="02010609060101010101" pitchFamily="49" charset="-122"/>
                  <a:cs typeface="Cambria Math" panose="02040503050406030204" charset="0"/>
                </a:endParaRPr>
              </a:p>
              <a:p>
                <a:pPr indent="457200" algn="just" defTabSz="812800" eaLnBrk="1" hangingPunct="1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</a:pPr>
                <a:r>
                  <a:rPr lang="zh-CN" altLang="en-US" sz="2000" dirty="0">
                    <a:latin typeface="Cambria Math" panose="02040503050406030204" charset="0"/>
                    <a:ea typeface="黑体" panose="02010609060101010101" pitchFamily="49" charset="-122"/>
                    <a:cs typeface="Cambria Math" panose="02040503050406030204" charset="0"/>
                  </a:rPr>
                  <a:t>然后在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charset="0"/>
                            <a:ea typeface="黑体" panose="02010609060101010101" pitchFamily="49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charset="0"/>
                            <a:ea typeface="黑体" panose="02010609060101010101" pitchFamily="49" charset="-122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charset="0"/>
                            <a:ea typeface="黑体" panose="02010609060101010101" pitchFamily="49" charset="-122"/>
                            <a:cs typeface="Cambria Math" panose="02040503050406030204" charset="0"/>
                          </a:rPr>
                          <m:t>5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charset="0"/>
                            <a:ea typeface="黑体" panose="02010609060101010101" pitchFamily="49" charset="-122"/>
                            <a:cs typeface="Cambria Math" panose="02040503050406030204" charset="0"/>
                          </a:rPr>
                          <m:t>3</m:t>
                        </m:r>
                      </m:sup>
                    </m:sSubSup>
                    <m:r>
                      <a:rPr lang="en-US" altLang="zh-CN" sz="2000" i="1" dirty="0">
                        <a:latin typeface="Cambria Math" panose="02040503050406030204" charset="0"/>
                        <a:ea typeface="黑体" panose="02010609060101010101" pitchFamily="49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charset="0"/>
                        <a:ea typeface="黑体" panose="02010609060101010101" pitchFamily="49" charset="-122"/>
                        <a:cs typeface="Cambria Math" panose="02040503050406030204" charset="0"/>
                      </a:rPr>
                      <m:t>10</m:t>
                    </m:r>
                  </m:oMath>
                </a14:m>
                <a:r>
                  <a:rPr lang="zh-CN" altLang="en-US" sz="2000" dirty="0">
                    <a:latin typeface="Cambria Math" panose="02040503050406030204" charset="0"/>
                    <a:ea typeface="黑体" panose="02010609060101010101" pitchFamily="49" charset="-122"/>
                    <a:cs typeface="Cambria Math" panose="02040503050406030204" charset="0"/>
                  </a:rPr>
                  <a:t>组</a:t>
                </a:r>
                <a:r>
                  <a:rPr lang="en-US" altLang="zh-CN" sz="2000" dirty="0">
                    <a:latin typeface="Cambria Math" panose="02040503050406030204" charset="0"/>
                    <a:ea typeface="黑体" panose="02010609060101010101" pitchFamily="49" charset="-122"/>
                    <a:cs typeface="Cambria Math" panose="02040503050406030204" charset="0"/>
                  </a:rPr>
                  <a:t>AB</a:t>
                </a:r>
                <a:r>
                  <a:rPr lang="zh-CN" altLang="en-US" sz="2000" dirty="0">
                    <a:latin typeface="Cambria Math" panose="02040503050406030204" charset="0"/>
                    <a:ea typeface="黑体" panose="02010609060101010101" pitchFamily="49" charset="-122"/>
                    <a:cs typeface="Cambria Math" panose="02040503050406030204" charset="0"/>
                  </a:rPr>
                  <a:t>长度中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ambria Math" panose="02040503050406030204" charset="0"/>
                    <a:ea typeface="黑体" panose="02010609060101010101" pitchFamily="49" charset="-122"/>
                    <a:cs typeface="Cambria Math" panose="02040503050406030204" charset="0"/>
                  </a:rPr>
                  <a:t>再取最短的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ambria Math" panose="02040503050406030204" charset="0"/>
                    <a:ea typeface="黑体" panose="02010609060101010101" pitchFamily="49" charset="-122"/>
                    <a:cs typeface="Cambria Math" panose="02040503050406030204" charset="0"/>
                  </a:rPr>
                  <a:t>AB</a:t>
                </a:r>
                <a:r>
                  <a:rPr lang="zh-CN" altLang="en-US" sz="2000" dirty="0">
                    <a:latin typeface="Cambria Math" panose="02040503050406030204" charset="0"/>
                    <a:ea typeface="黑体" panose="02010609060101010101" pitchFamily="49" charset="-122"/>
                    <a:cs typeface="Cambria Math" panose="02040503050406030204" charset="0"/>
                  </a:rPr>
                  <a:t>作为答案。</a:t>
                </a:r>
                <a:endParaRPr lang="zh-CN" altLang="en-US" sz="2000" dirty="0">
                  <a:latin typeface="Cambria Math" panose="02040503050406030204" charset="0"/>
                  <a:ea typeface="黑体" panose="02010609060101010101" pitchFamily="49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172" name="Rectangle 2" descr="Rectangle: Click to edit Master text styles&#13;&#10;Second level&#13;&#10;Third level&#13;&#10;Fourth level&#13;&#10;Fifth lev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315" y="2096135"/>
                <a:ext cx="3738245" cy="2821305"/>
              </a:xfrm>
              <a:prstGeom prst="rect">
                <a:avLst/>
              </a:prstGeom>
              <a:blipFill rotWithShape="1">
                <a:blip r:embed="rId1"/>
                <a:stretch>
                  <a:fillRect r="-332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1781"/>
          <a:stretch>
            <a:fillRect/>
          </a:stretch>
        </p:blipFill>
        <p:spPr>
          <a:xfrm>
            <a:off x="292100" y="1522730"/>
            <a:ext cx="7303135" cy="45866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107727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E5 </a:t>
            </a:r>
            <a:r>
              <a:rPr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计算几何与 FFT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346075" y="1134745"/>
            <a:ext cx="5308600" cy="514159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4572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解题思路：（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垂线段最短）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当直线与圆相割（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相切）：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4572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h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≤ r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，此时观察图可知，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AB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取同一交点即可取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(AB)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min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4572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当直线与圆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相离：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4572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h &gt; r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，此时观察图：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4572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可列三角不等式：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AB+AO ≥ OB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4572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再由垂线段最短可知：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OB ≥ OB’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4572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最终可知当且仅当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OB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垂直于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L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的时候，与圆交于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，垂足为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，此时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(AB)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min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h-r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最终格式：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4572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2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6449060" y="3429000"/>
            <a:ext cx="4725035" cy="8807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" name="图片 1" descr="fe1e92fbff258adb929f28d6c0bcf11"/>
          <p:cNvPicPr>
            <a:picLocks noChangeAspect="1"/>
          </p:cNvPicPr>
          <p:nvPr/>
        </p:nvPicPr>
        <p:blipFill>
          <a:blip r:embed="rId1"/>
          <a:srcRect l="3683" t="15544" r="9430" b="11577"/>
          <a:stretch>
            <a:fillRect/>
          </a:stretch>
        </p:blipFill>
        <p:spPr>
          <a:xfrm>
            <a:off x="6449060" y="1134745"/>
            <a:ext cx="4615180" cy="2303780"/>
          </a:xfrm>
          <a:prstGeom prst="rect">
            <a:avLst/>
          </a:prstGeom>
        </p:spPr>
      </p:pic>
      <p:pic>
        <p:nvPicPr>
          <p:cNvPr id="5" name="图片 4" descr="f55917c7fbe7563871b2bfbcb12891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060" y="3676015"/>
            <a:ext cx="4591685" cy="2411730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25675" y="5136515"/>
          <a:ext cx="282003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409700" imgH="457200" progId="Equation.KSEE3">
                  <p:embed/>
                </p:oleObj>
              </mc:Choice>
              <mc:Fallback>
                <p:oleObj name="" r:id="rId3" imgW="1409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5675" y="5136515"/>
                        <a:ext cx="282003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107727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E5 </a:t>
            </a:r>
            <a:r>
              <a:rPr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计算几何与 FFT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345758" y="1249680"/>
            <a:ext cx="4403725" cy="4460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基础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代码：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Rectangle 2" descr="Rectangle: Click to edit Master text styles&#13;&#10;Second level&#13;&#10;Third level&#13;&#10;Fourth level&#13;&#10;Fifth level"/>
          <p:cNvSpPr/>
          <p:nvPr>
            <p:custDataLst>
              <p:tags r:id="rId1"/>
            </p:custDataLst>
          </p:nvPr>
        </p:nvSpPr>
        <p:spPr>
          <a:xfrm>
            <a:off x="6612890" y="1978660"/>
            <a:ext cx="6832600" cy="5810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上下界定义以及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基础工作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Rectangle 2" descr="Rectangle: Click to edit Master text styles&#13;&#10;Second level&#13;&#10;Third level&#13;&#10;Fourth level&#13;&#10;Fifth level"/>
          <p:cNvSpPr/>
          <p:nvPr>
            <p:custDataLst>
              <p:tags r:id="rId2"/>
            </p:custDataLst>
          </p:nvPr>
        </p:nvSpPr>
        <p:spPr>
          <a:xfrm>
            <a:off x="6612890" y="3279775"/>
            <a:ext cx="6832600" cy="44640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点、线段、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圆的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表示法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2" descr="Rectangle: Click to edit Master text styles&#13;&#10;Second level&#13;&#10;Third level&#13;&#10;Fourth level&#13;&#10;Fifth level"/>
          <p:cNvSpPr/>
          <p:nvPr>
            <p:custDataLst>
              <p:tags r:id="rId3"/>
            </p:custDataLst>
          </p:nvPr>
        </p:nvSpPr>
        <p:spPr>
          <a:xfrm>
            <a:off x="6612890" y="5033645"/>
            <a:ext cx="6832600" cy="44640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点积、叉积、距离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公式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68350" y="1696085"/>
            <a:ext cx="5511800" cy="46926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107727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E5 </a:t>
            </a:r>
            <a:r>
              <a:rPr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计算几何与 FFT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595313" y="1717040"/>
            <a:ext cx="4403725" cy="4460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关键代码：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06320" y="1166495"/>
            <a:ext cx="7772400" cy="1625600"/>
          </a:xfrm>
          <a:prstGeom prst="rect">
            <a:avLst/>
          </a:prstGeom>
        </p:spPr>
      </p:pic>
      <p:sp>
        <p:nvSpPr>
          <p:cNvPr id="5" name="Rectangle 2" descr="Rectangle: Click to edit Master text styles&#13;&#10;Second level&#13;&#10;Third level&#13;&#10;Fourth level&#13;&#10;Fifth level"/>
          <p:cNvSpPr/>
          <p:nvPr>
            <p:custDataLst>
              <p:tags r:id="rId3"/>
            </p:custDataLst>
          </p:nvPr>
        </p:nvSpPr>
        <p:spPr>
          <a:xfrm>
            <a:off x="2306320" y="2982595"/>
            <a:ext cx="11326495" cy="44640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这段代码的作用是暴力求出三角形的外接圆的圆心及其半径。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推导如下：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16940" y="3556000"/>
            <a:ext cx="5022850" cy="2836545"/>
          </a:xfrm>
          <a:prstGeom prst="rect">
            <a:avLst/>
          </a:prstGeom>
        </p:spPr>
      </p:pic>
      <p:sp>
        <p:nvSpPr>
          <p:cNvPr id="10" name="Rectangle 2" descr="Rectangle: Click to edit Master text styles&#13;&#10;Second level&#13;&#10;Third level&#13;&#10;Fourth level&#13;&#10;Fifth level"/>
          <p:cNvSpPr/>
          <p:nvPr>
            <p:custDataLst>
              <p:tags r:id="rId6"/>
            </p:custDataLst>
          </p:nvPr>
        </p:nvSpPr>
        <p:spPr>
          <a:xfrm>
            <a:off x="6191885" y="3763645"/>
            <a:ext cx="5400040" cy="224917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将上述轮换式带入参数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，并进行交叉相乘，得到三元（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x0,y0,t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）二次方程，并有三个不同的方程，必定有解，过程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略。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的求解只用将任意三角形的一个点和圆心求距离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即可。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107727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E5 </a:t>
            </a:r>
            <a:r>
              <a:rPr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计算几何与 FFT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595313" y="1717040"/>
            <a:ext cx="4403725" cy="4460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关键代码：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Rectangle 2" descr="Rectangle: Click to edit Master text styles&#13;&#10;Second level&#13;&#10;Third level&#13;&#10;Fourth level&#13;&#10;Fifth level"/>
          <p:cNvSpPr/>
          <p:nvPr>
            <p:custDataLst>
              <p:tags r:id="rId1"/>
            </p:custDataLst>
          </p:nvPr>
        </p:nvSpPr>
        <p:spPr>
          <a:xfrm>
            <a:off x="2306320" y="3075940"/>
            <a:ext cx="11326495" cy="44640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这段代码的作用是求出点到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直线的距离。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推导如下：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06320" y="1071245"/>
            <a:ext cx="6381750" cy="1911350"/>
          </a:xfrm>
          <a:prstGeom prst="rect">
            <a:avLst/>
          </a:prstGeom>
        </p:spPr>
      </p:pic>
      <p:sp>
        <p:nvSpPr>
          <p:cNvPr id="6" name="Rectangle 2" descr="Rectangle: Click to edit Master text styles&#13;&#10;Second level&#13;&#10;Third level&#13;&#10;Fourth level&#13;&#10;Fifth level"/>
          <p:cNvSpPr/>
          <p:nvPr>
            <p:custDataLst>
              <p:tags r:id="rId4"/>
            </p:custDataLst>
          </p:nvPr>
        </p:nvSpPr>
        <p:spPr>
          <a:xfrm>
            <a:off x="781685" y="4047490"/>
            <a:ext cx="5967730" cy="254508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4572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如果用两个点表示的直线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中的两个点重合，默认该直线到点的距离即为点到点（表示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直线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的点）之间的距离。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4572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否则，直线为正常直线，用投影来证明。过程见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右图。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7" name="图片 6" descr="7e98bcc767e5d11329552aa2c70d947"/>
          <p:cNvPicPr>
            <a:picLocks noChangeAspect="1"/>
          </p:cNvPicPr>
          <p:nvPr/>
        </p:nvPicPr>
        <p:blipFill>
          <a:blip r:embed="rId5"/>
          <a:srcRect l="4816" t="5720" r="9057" b="23610"/>
          <a:stretch>
            <a:fillRect/>
          </a:stretch>
        </p:blipFill>
        <p:spPr>
          <a:xfrm>
            <a:off x="7066915" y="3615690"/>
            <a:ext cx="4174490" cy="307784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6473190" y="2327910"/>
            <a:ext cx="3098800" cy="23533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直接箭头连接符 8"/>
          <p:cNvCxnSpPr/>
          <p:nvPr>
            <p:custDataLst>
              <p:tags r:id="rId6"/>
            </p:custDataLst>
          </p:nvPr>
        </p:nvCxnSpPr>
        <p:spPr>
          <a:xfrm flipH="1" flipV="1">
            <a:off x="8538845" y="2496820"/>
            <a:ext cx="1033145" cy="337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直接箭头连接符 9"/>
          <p:cNvCxnSpPr/>
          <p:nvPr>
            <p:custDataLst>
              <p:tags r:id="rId7"/>
            </p:custDataLst>
          </p:nvPr>
        </p:nvCxnSpPr>
        <p:spPr>
          <a:xfrm flipH="1" flipV="1">
            <a:off x="4703445" y="2623820"/>
            <a:ext cx="4868545" cy="38271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107727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E5 </a:t>
            </a:r>
            <a:r>
              <a:rPr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计算几何与 FFT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247650" y="1076325"/>
            <a:ext cx="6350635" cy="44640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主代码：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2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6449060" y="3429000"/>
            <a:ext cx="4725035" cy="8807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8620" y="1512570"/>
            <a:ext cx="4345940" cy="5183505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>
            <a:off x="3706495" y="2876550"/>
            <a:ext cx="1403350" cy="38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2" descr="Rectangle: Click to edit Master text styles&#13;&#10;Second level&#13;&#10;Third level&#13;&#10;Fourth level&#13;&#10;Fifth level"/>
              <p:cNvSpPr/>
              <p:nvPr>
                <p:custDataLst>
                  <p:tags r:id="rId3"/>
                </p:custDataLst>
              </p:nvPr>
            </p:nvSpPr>
            <p:spPr>
              <a:xfrm>
                <a:off x="4690110" y="2668905"/>
                <a:ext cx="2176145" cy="4533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indent="457200" algn="just" defTabSz="812800" eaLnBrk="1" hangingPunct="1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</a:pPr>
                <a:r>
                  <a:rPr lang="zh-CN" altLang="en-US" sz="2000" dirty="0">
                    <a:latin typeface="Cambria Math" panose="02040503050406030204" charset="0"/>
                    <a:ea typeface="黑体" panose="02010609060101010101" pitchFamily="49" charset="-122"/>
                    <a:cs typeface="Cambria Math" panose="02040503050406030204" charset="0"/>
                  </a:rPr>
                  <a:t>执行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charset="0"/>
                            <a:ea typeface="黑体" panose="02010609060101010101" pitchFamily="49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charset="0"/>
                            <a:ea typeface="黑体" panose="02010609060101010101" pitchFamily="49" charset="-122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charset="0"/>
                            <a:ea typeface="黑体" panose="02010609060101010101" pitchFamily="49" charset="-122"/>
                            <a:cs typeface="Cambria Math" panose="02040503050406030204" charset="0"/>
                          </a:rPr>
                          <m:t>5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charset="0"/>
                            <a:ea typeface="黑体" panose="02010609060101010101" pitchFamily="49" charset="-122"/>
                            <a:cs typeface="Cambria Math" panose="02040503050406030204" charset="0"/>
                          </a:rPr>
                          <m:t>3</m:t>
                        </m:r>
                      </m:sup>
                    </m:sSubSup>
                    <m:r>
                      <a:rPr lang="zh-CN" altLang="en-US" sz="2000" i="1" dirty="0">
                        <a:latin typeface="Cambria Math" panose="02040503050406030204" charset="0"/>
                        <a:ea typeface="黑体" panose="02010609060101010101" pitchFamily="49" charset="-122"/>
                        <a:cs typeface="Cambria Math" panose="02040503050406030204" charset="0"/>
                      </a:rPr>
                      <m:t>逻辑</m:t>
                    </m:r>
                  </m:oMath>
                </a14:m>
                <a:endParaRPr lang="zh-CN" altLang="en-US" sz="2000" i="1" dirty="0">
                  <a:latin typeface="Cambria Math" panose="02040503050406030204" charset="0"/>
                  <a:ea typeface="黑体" panose="02010609060101010101" pitchFamily="49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4" name="Rectangle 2" descr="Rectangle: Click to edit Master text styles&#13;&#10;Second level&#13;&#10;Third level&#13;&#10;Fourth level&#13;&#10;Fifth level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4690110" y="2668905"/>
                <a:ext cx="2176145" cy="4533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 descr="Rectangle: Click to edit Master text styles&#13;&#10;Second level&#13;&#10;Third level&#13;&#10;Fourth level&#13;&#10;Fifth level"/>
          <p:cNvSpPr/>
          <p:nvPr>
            <p:custDataLst>
              <p:tags r:id="rId6"/>
            </p:custDataLst>
          </p:nvPr>
        </p:nvSpPr>
        <p:spPr>
          <a:xfrm>
            <a:off x="4690110" y="3583305"/>
            <a:ext cx="3210560" cy="45339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indent="457200" algn="just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Cambria Math" panose="02040503050406030204" charset="0"/>
                <a:ea typeface="黑体" panose="02010609060101010101" pitchFamily="49" charset="-122"/>
                <a:cs typeface="Cambria Math" panose="02040503050406030204" charset="0"/>
              </a:rPr>
              <a:t>剩下两点为</a:t>
            </a:r>
            <a:r>
              <a:rPr lang="zh-CN" altLang="en-US" sz="2000" dirty="0">
                <a:latin typeface="Cambria Math" panose="02040503050406030204" charset="0"/>
                <a:ea typeface="黑体" panose="02010609060101010101" pitchFamily="49" charset="-122"/>
                <a:cs typeface="Cambria Math" panose="02040503050406030204" charset="0"/>
              </a:rPr>
              <a:t>直线</a:t>
            </a:r>
            <a:endParaRPr lang="zh-CN" altLang="en-US" sz="2000" dirty="0">
              <a:latin typeface="Cambria Math" panose="02040503050406030204" charset="0"/>
              <a:ea typeface="黑体" panose="02010609060101010101" pitchFamily="49" charset="-122"/>
              <a:cs typeface="Cambria Math" panose="02040503050406030204" charset="0"/>
            </a:endParaRPr>
          </a:p>
        </p:txBody>
      </p:sp>
      <p:cxnSp>
        <p:nvCxnSpPr>
          <p:cNvPr id="16" name="直接箭头连接符 15"/>
          <p:cNvCxnSpPr/>
          <p:nvPr>
            <p:custDataLst>
              <p:tags r:id="rId7"/>
            </p:custDataLst>
          </p:nvPr>
        </p:nvCxnSpPr>
        <p:spPr>
          <a:xfrm flipH="1">
            <a:off x="3884295" y="3790950"/>
            <a:ext cx="1250950" cy="38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7" name="Rectangle 2" descr="Rectangle: Click to edit Master text styles&#13;&#10;Second level&#13;&#10;Third level&#13;&#10;Fourth level&#13;&#10;Fifth level"/>
          <p:cNvSpPr/>
          <p:nvPr>
            <p:custDataLst>
              <p:tags r:id="rId8"/>
            </p:custDataLst>
          </p:nvPr>
        </p:nvSpPr>
        <p:spPr>
          <a:xfrm>
            <a:off x="4690110" y="4344035"/>
            <a:ext cx="3775075" cy="45339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indent="457200" algn="just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Cambria Math" panose="02040503050406030204" charset="0"/>
                <a:ea typeface="黑体" panose="02010609060101010101" pitchFamily="49" charset="-122"/>
                <a:cs typeface="Cambria Math" panose="02040503050406030204" charset="0"/>
              </a:rPr>
              <a:t>有直线，有圆，直接</a:t>
            </a:r>
            <a:r>
              <a:rPr lang="zh-CN" altLang="en-US" sz="2000" dirty="0">
                <a:latin typeface="Cambria Math" panose="02040503050406030204" charset="0"/>
                <a:ea typeface="黑体" panose="02010609060101010101" pitchFamily="49" charset="-122"/>
                <a:cs typeface="Cambria Math" panose="02040503050406030204" charset="0"/>
              </a:rPr>
              <a:t>执行</a:t>
            </a:r>
            <a:endParaRPr lang="zh-CN" altLang="en-US" sz="2000" dirty="0">
              <a:latin typeface="Cambria Math" panose="02040503050406030204" charset="0"/>
              <a:ea typeface="黑体" panose="02010609060101010101" pitchFamily="49" charset="-122"/>
              <a:cs typeface="Cambria Math" panose="02040503050406030204" charset="0"/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287645" y="4705350"/>
          <a:ext cx="282003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0" imgW="1409700" imgH="457200" progId="Equation.KSEE3">
                  <p:embed/>
                </p:oleObj>
              </mc:Choice>
              <mc:Fallback>
                <p:oleObj name="" r:id="rId10" imgW="1409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87645" y="4705350"/>
                        <a:ext cx="282003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/>
          <p:cNvCxnSpPr/>
          <p:nvPr>
            <p:custDataLst>
              <p:tags r:id="rId12"/>
            </p:custDataLst>
          </p:nvPr>
        </p:nvCxnSpPr>
        <p:spPr>
          <a:xfrm flipH="1">
            <a:off x="3242945" y="4832350"/>
            <a:ext cx="1955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0" name="直接箭头连接符 19"/>
          <p:cNvCxnSpPr/>
          <p:nvPr>
            <p:custDataLst>
              <p:tags r:id="rId13"/>
            </p:custDataLst>
          </p:nvPr>
        </p:nvCxnSpPr>
        <p:spPr>
          <a:xfrm flipH="1" flipV="1">
            <a:off x="2893695" y="5751830"/>
            <a:ext cx="2317750" cy="331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1" name="Rectangle 2" descr="Rectangle: Click to edit Master text styles&#13;&#10;Second level&#13;&#10;Third level&#13;&#10;Fourth level&#13;&#10;Fifth level"/>
          <p:cNvSpPr/>
          <p:nvPr>
            <p:custDataLst>
              <p:tags r:id="rId14"/>
            </p:custDataLst>
          </p:nvPr>
        </p:nvSpPr>
        <p:spPr>
          <a:xfrm>
            <a:off x="4734560" y="5932805"/>
            <a:ext cx="6222365" cy="45339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indent="457200" algn="just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Cambria Math" panose="02040503050406030204" charset="0"/>
                <a:ea typeface="黑体" panose="02010609060101010101" pitchFamily="49" charset="-122"/>
                <a:cs typeface="Cambria Math" panose="02040503050406030204" charset="0"/>
              </a:rPr>
              <a:t>求十组最短长度，可见常数级时间复杂度即</a:t>
            </a:r>
            <a:r>
              <a:rPr lang="en-US" altLang="zh-CN" sz="2000" dirty="0">
                <a:latin typeface="Cambria Math" panose="02040503050406030204" charset="0"/>
                <a:ea typeface="黑体" panose="02010609060101010101" pitchFamily="49" charset="-122"/>
                <a:cs typeface="Cambria Math" panose="02040503050406030204" charset="0"/>
              </a:rPr>
              <a:t>O(1)</a:t>
            </a:r>
            <a:r>
              <a:rPr lang="zh-CN" altLang="en-US" sz="2000" dirty="0">
                <a:latin typeface="Cambria Math" panose="02040503050406030204" charset="0"/>
                <a:ea typeface="黑体" panose="02010609060101010101" pitchFamily="49" charset="-122"/>
                <a:cs typeface="Cambria Math" panose="02040503050406030204" charset="0"/>
              </a:rPr>
              <a:t>。</a:t>
            </a:r>
            <a:endParaRPr lang="zh-CN" altLang="en-US" sz="2000" dirty="0">
              <a:latin typeface="Cambria Math" panose="02040503050406030204" charset="0"/>
              <a:ea typeface="黑体" panose="02010609060101010101" pitchFamily="49" charset="-122"/>
              <a:cs typeface="Cambria Math" panose="0204050305040603020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223885" y="3122295"/>
            <a:ext cx="2362200" cy="1054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commondata" val="eyJoZGlkIjoiYTVkMDAwMjhmNmZkMDgwN2U3ZWEyYTIyMGIyZjM5MjI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csppt02">
  <a:themeElements>
    <a:clrScheme name="csppt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ppt02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sppt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WPS 演示</Application>
  <PresentationFormat>宽屏</PresentationFormat>
  <Paragraphs>71</Paragraphs>
  <Slides>7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Tahoma</vt:lpstr>
      <vt:lpstr>Times New Roman</vt:lpstr>
      <vt:lpstr>华文彩云</vt:lpstr>
      <vt:lpstr>微软雅黑</vt:lpstr>
      <vt:lpstr>黑体</vt:lpstr>
      <vt:lpstr>Cambria Math</vt:lpstr>
      <vt:lpstr>Arial Unicode MS</vt:lpstr>
      <vt:lpstr>csppt02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beihang college of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song you</dc:creator>
  <dc:subject>algorithms</dc:subject>
  <cp:lastModifiedBy>满满</cp:lastModifiedBy>
  <cp:revision>3113</cp:revision>
  <dcterms:created xsi:type="dcterms:W3CDTF">2000-10-25T13:43:00Z</dcterms:created>
  <dcterms:modified xsi:type="dcterms:W3CDTF">2023-12-02T17:16:30Z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D52DFBE09DF246DEB16C5491CFB41395_12</vt:lpwstr>
  </property>
  <property fmtid="{D5CDD505-2E9C-101B-9397-08002B2CF9AE}" pid="3" name="KSOProductBuildVer">
    <vt:lpwstr>2052-12.1.0.15990</vt:lpwstr>
  </property>
</Properties>
</file>