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843" r:id="rId3"/>
    <p:sldId id="865" r:id="rId5"/>
    <p:sldId id="869" r:id="rId6"/>
    <p:sldId id="867" r:id="rId7"/>
  </p:sldIdLst>
  <p:sldSz cx="12192000" cy="6858000"/>
  <p:notesSz cx="6669405" cy="9820275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截图 2023-12-20 123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1108075"/>
            <a:ext cx="8324850" cy="55975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1504950"/>
            <a:ext cx="1120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1960" y="1196340"/>
            <a:ext cx="10645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这道题与</a:t>
            </a:r>
            <a:r>
              <a:rPr lang="en-US" altLang="zh-CN"/>
              <a:t>D</a:t>
            </a:r>
            <a:r>
              <a:rPr lang="zh-CN" altLang="en-US"/>
              <a:t>题比较相似，不同点在于这道题是从需要添加的字符串</a:t>
            </a:r>
            <a:r>
              <a:rPr lang="en-US" altLang="zh-CN"/>
              <a:t>T</a:t>
            </a:r>
            <a:r>
              <a:rPr lang="zh-CN" altLang="en-US"/>
              <a:t>中取前缀，而</a:t>
            </a:r>
            <a:r>
              <a:rPr lang="en-US" altLang="zh-CN"/>
              <a:t>D</a:t>
            </a:r>
            <a:r>
              <a:rPr lang="zh-CN" altLang="en-US"/>
              <a:t>题则是在已有的字符串</a:t>
            </a:r>
            <a:r>
              <a:rPr lang="en-US" altLang="zh-CN"/>
              <a:t>S</a:t>
            </a:r>
            <a:r>
              <a:rPr lang="zh-CN" altLang="en-US"/>
              <a:t>中取前缀，这样带来的不同在于如果通过对</a:t>
            </a:r>
            <a:r>
              <a:rPr lang="en-US" altLang="zh-CN"/>
              <a:t>S</a:t>
            </a:r>
            <a:r>
              <a:rPr lang="zh-CN" altLang="en-US"/>
              <a:t>字符串求前缀数组后找到的最长前缀中有字符还没有添加进入</a:t>
            </a:r>
            <a:r>
              <a:rPr lang="en-US" altLang="zh-CN"/>
              <a:t>T</a:t>
            </a:r>
            <a:r>
              <a:rPr lang="zh-CN" altLang="en-US"/>
              <a:t>，那么当前字符串就不能直接添加得到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68960" y="2875280"/>
            <a:ext cx="10645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换句话说，该题要求的就是不重叠的最长前缀长度，也就是后缀与前缀没有重叠的</a:t>
            </a:r>
            <a:r>
              <a:rPr lang="en-US" altLang="zh-CN"/>
              <a:t>next[]</a:t>
            </a:r>
            <a:r>
              <a:rPr lang="zh-CN" altLang="en-US"/>
              <a:t>数值，即：满足</a:t>
            </a:r>
            <a:r>
              <a:rPr lang="en-US" altLang="zh-CN"/>
              <a:t>(2*next[i]&lt;i)</a:t>
            </a:r>
            <a:r>
              <a:rPr lang="zh-CN" altLang="en-US"/>
              <a:t>的</a:t>
            </a:r>
            <a:r>
              <a:rPr lang="en-US" altLang="zh-CN"/>
              <a:t>next</a:t>
            </a:r>
            <a:r>
              <a:rPr lang="zh-CN" altLang="en-US"/>
              <a:t>数值。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1185545" y="6350635"/>
            <a:ext cx="8534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flipV="1">
            <a:off x="1185545" y="4841240"/>
            <a:ext cx="5049520" cy="889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 flipV="1">
            <a:off x="4670425" y="5446395"/>
            <a:ext cx="5049520" cy="889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1185545" y="4345305"/>
            <a:ext cx="2585720" cy="444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7134225" y="5901055"/>
            <a:ext cx="2585720" cy="444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360160" y="4615180"/>
            <a:ext cx="350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next[i]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4012565" y="4090670"/>
            <a:ext cx="350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next[next[i]]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1504950"/>
            <a:ext cx="1120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0395" y="3294380"/>
            <a:ext cx="10645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我们也可以采用另一种方法求出所有不重叠前缀</a:t>
            </a:r>
            <a:r>
              <a:rPr lang="en-US" altLang="zh-CN"/>
              <a:t>next[]</a:t>
            </a:r>
            <a:r>
              <a:rPr lang="zh-CN" altLang="en-US"/>
              <a:t>数组的值</a:t>
            </a:r>
            <a:r>
              <a:rPr lang="en-US" altLang="zh-CN"/>
              <a:t>(</a:t>
            </a:r>
            <a:r>
              <a:rPr lang="zh-CN" altLang="en-US"/>
              <a:t>详见洛谷</a:t>
            </a:r>
            <a:endParaRPr lang="zh-CN" altLang="en-US"/>
          </a:p>
          <a:p>
            <a:r>
              <a:rPr lang="en-US" altLang="zh-CN"/>
              <a:t>P2375)</a:t>
            </a:r>
            <a:r>
              <a:rPr lang="zh-CN" altLang="en-US"/>
              <a:t>，最后从右往左查询即可得到答案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60705" y="1504950"/>
            <a:ext cx="10645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我们可以先预处理按照板子先求出关于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en-US" altLang="zh-CN"/>
              <a:t>next</a:t>
            </a:r>
            <a:r>
              <a:rPr lang="zh-CN" altLang="en-US"/>
              <a:t>数组，完成后从</a:t>
            </a:r>
            <a:r>
              <a:rPr lang="en-US" altLang="zh-CN"/>
              <a:t>S</a:t>
            </a:r>
            <a:r>
              <a:rPr lang="zh-CN" altLang="en-US"/>
              <a:t>的末尾不断向前查询</a:t>
            </a:r>
            <a:r>
              <a:rPr lang="en-US" altLang="zh-CN"/>
              <a:t>next[]</a:t>
            </a:r>
            <a:r>
              <a:rPr lang="zh-CN" altLang="en-US"/>
              <a:t>数组的值。假如在位置</a:t>
            </a:r>
            <a:r>
              <a:rPr lang="en-US" altLang="zh-CN"/>
              <a:t>S[i]</a:t>
            </a:r>
            <a:r>
              <a:rPr lang="zh-CN" altLang="en-US"/>
              <a:t>处求出的前缀有重复，即：</a:t>
            </a:r>
            <a:r>
              <a:rPr lang="en-US" altLang="zh-CN">
                <a:sym typeface="+mn-ea"/>
              </a:rPr>
              <a:t>(2*next[i]&gt;=i)</a:t>
            </a:r>
            <a:r>
              <a:rPr lang="zh-CN" altLang="en-US">
                <a:sym typeface="+mn-ea"/>
              </a:rPr>
              <a:t>，那么我们就继续查询</a:t>
            </a:r>
            <a:r>
              <a:rPr lang="en-US" altLang="zh-CN">
                <a:sym typeface="+mn-ea"/>
              </a:rPr>
              <a:t>next[i]</a:t>
            </a:r>
            <a:r>
              <a:rPr lang="zh-CN" altLang="en-US">
                <a:sym typeface="+mn-ea"/>
              </a:rPr>
              <a:t>的前缀数组</a:t>
            </a:r>
            <a:r>
              <a:rPr lang="en-US" altLang="zh-CN">
                <a:sym typeface="+mn-ea"/>
              </a:rPr>
              <a:t>next[next[i]]</a:t>
            </a:r>
            <a:r>
              <a:rPr lang="zh-CN" altLang="en-US">
                <a:sym typeface="+mn-ea"/>
              </a:rPr>
              <a:t>，直至求出的前缀不再出现重复。通过一遍从右往左的遍历可以完成查询。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01040" y="4493260"/>
            <a:ext cx="1064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时间复杂度：两种方法时间复杂度均为</a:t>
            </a:r>
            <a:r>
              <a:rPr lang="en-US" altLang="zh-CN"/>
              <a:t>:O(n)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31140" y="1066165"/>
            <a:ext cx="112039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for(int i=1;i&lt;len;i++){</a:t>
            </a:r>
            <a:endParaRPr lang="en-US" altLang="zh-CN"/>
          </a:p>
          <a:p>
            <a:r>
              <a:rPr lang="zh-CN" altLang="en-US"/>
              <a:t>		while(j&gt;0&amp;&amp;s2[i]!=s2[j]) j=next[j-1];</a:t>
            </a:r>
            <a:endParaRPr lang="zh-CN" altLang="en-US"/>
          </a:p>
          <a:p>
            <a:r>
              <a:rPr lang="zh-CN" altLang="en-US"/>
              <a:t>		if(s2[i]==s2[j])j++;</a:t>
            </a:r>
            <a:endParaRPr lang="zh-CN" altLang="en-US"/>
          </a:p>
          <a:p>
            <a:r>
              <a:rPr lang="zh-CN" altLang="en-US"/>
              <a:t>		next[i]=j;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for(int i=0;i&lt;len;i++) next[i]--;	</a:t>
            </a:r>
            <a:endParaRPr lang="zh-CN" altLang="en-US"/>
          </a:p>
          <a:p>
            <a:r>
              <a:rPr lang="zh-CN" altLang="en-US"/>
              <a:t>	j=len-1;</a:t>
            </a:r>
            <a:endParaRPr lang="zh-CN" altLang="en-US"/>
          </a:p>
          <a:p>
            <a:r>
              <a:rPr lang="zh-CN" altLang="en-US"/>
              <a:t>	int sum=0;</a:t>
            </a:r>
            <a:endParaRPr lang="zh-CN" altLang="en-US"/>
          </a:p>
          <a:p>
            <a:r>
              <a:rPr lang="zh-CN" altLang="en-US"/>
              <a:t>	while(j&gt;=0){</a:t>
            </a:r>
            <a:endParaRPr lang="zh-CN" altLang="en-US"/>
          </a:p>
          <a:p>
            <a:r>
              <a:rPr lang="zh-CN" altLang="en-US"/>
              <a:t>		while(next[j]&gt;0&amp;&amp;2*next[j]&gt;=j) next[j]=next[next[j]];</a:t>
            </a:r>
            <a:endParaRPr lang="zh-CN" altLang="en-US"/>
          </a:p>
          <a:p>
            <a:r>
              <a:rPr lang="zh-CN" altLang="en-US"/>
              <a:t>		sum++;</a:t>
            </a:r>
            <a:endParaRPr lang="zh-CN" altLang="en-US"/>
          </a:p>
          <a:p>
            <a:r>
              <a:rPr lang="zh-CN" altLang="en-US"/>
              <a:t>		if(next[j]==0||next[j]==-1) j--;</a:t>
            </a:r>
            <a:endParaRPr lang="zh-CN" altLang="en-US"/>
          </a:p>
          <a:p>
            <a:r>
              <a:rPr lang="zh-CN" altLang="en-US"/>
              <a:t>		else j=j-(next[j]+1);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sum;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zEyMGJiNjNmMjE0OTYwNDVlYzQzMTUzZGQxYTkxYj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宽屏</PresentationFormat>
  <Paragraphs>44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Cambria Math</vt:lpstr>
      <vt:lpstr>Arial Unicode MS</vt:lpstr>
      <vt:lpstr>csppt02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陟彼崔嵬 我马虺颓</cp:lastModifiedBy>
  <cp:revision>3112</cp:revision>
  <dcterms:created xsi:type="dcterms:W3CDTF">2000-10-25T13:43:00Z</dcterms:created>
  <dcterms:modified xsi:type="dcterms:W3CDTF">2023-12-20T05:08:42Z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969C94AB9D814701883EBC3A3F39331D_12</vt:lpwstr>
  </property>
  <property fmtid="{D5CDD505-2E9C-101B-9397-08002B2CF9AE}" pid="3" name="KSOProductBuildVer">
    <vt:lpwstr>2052-12.1.0.16120</vt:lpwstr>
  </property>
</Properties>
</file>